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8" r:id="rId3"/>
    <p:sldId id="289" r:id="rId4"/>
    <p:sldId id="261" r:id="rId5"/>
    <p:sldId id="280" r:id="rId6"/>
    <p:sldId id="271" r:id="rId7"/>
    <p:sldId id="279" r:id="rId8"/>
    <p:sldId id="267" r:id="rId9"/>
    <p:sldId id="270" r:id="rId10"/>
    <p:sldId id="272" r:id="rId11"/>
    <p:sldId id="268" r:id="rId12"/>
    <p:sldId id="281" r:id="rId13"/>
    <p:sldId id="285" r:id="rId14"/>
    <p:sldId id="286" r:id="rId15"/>
    <p:sldId id="283" r:id="rId16"/>
    <p:sldId id="273" r:id="rId17"/>
    <p:sldId id="274" r:id="rId18"/>
    <p:sldId id="275" r:id="rId19"/>
    <p:sldId id="276" r:id="rId20"/>
    <p:sldId id="284" r:id="rId21"/>
    <p:sldId id="288" r:id="rId22"/>
    <p:sldId id="28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49B"/>
    <a:srgbClr val="427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10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1B6F-0BD6-4E8E-ADC6-193D0010D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EA632-8637-429D-BF06-0FA102503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A0413-DDE7-4B24-AEAA-A6730A85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C2A6-8DF9-403B-AAFE-B0790BC9BC23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08DA4-7975-47E5-BF6C-F36613ED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B22E2-4F89-4794-A182-D2D58289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D90D-1BC8-44A0-BAD6-B66A2F5326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6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5FE0-7CD6-413B-AE7D-67C70FDA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CEC2E-67B4-487D-A9E5-0E50B0B4C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9B873-1D3D-495C-9699-1D4265FA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C2A6-8DF9-403B-AAFE-B0790BC9BC23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09F78-5E84-4F8C-B9F8-AB94C844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A4080-68BD-44D2-8F0E-CC304C45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D90D-1BC8-44A0-BAD6-B66A2F5326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96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F086C-277F-4219-B7BC-771F0AEB9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10BD6-3DAD-48E4-A5EF-E608E18B5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75F47-3EBA-4C16-B4DC-ECB405E5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C2A6-8DF9-403B-AAFE-B0790BC9BC23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DD9DC-C45C-417D-8343-2DBAB967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E05FB-F6F5-430F-8EC4-F3B3975A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D90D-1BC8-44A0-BAD6-B66A2F5326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0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0294-597C-4F7B-BB17-0D1F134D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2E8ED-D50D-49F9-80E4-0318F8890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0218D-BCCB-4D46-AECB-C987C38B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C2A6-8DF9-403B-AAFE-B0790BC9BC23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71D51-BD72-4246-BB5C-3F4EE7DB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6C8C1-6E3C-4DA6-A995-DED65EF7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D90D-1BC8-44A0-BAD6-B66A2F5326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20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148E-FA83-4B42-85EC-BACA2109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01399-6F4C-489D-9A64-0BDDBCABA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E8770-C533-4A4A-BA8B-038D0207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C2A6-8DF9-403B-AAFE-B0790BC9BC23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69F2B-F861-49F4-AAC3-221B6EFB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D6557-1FE9-4F44-8F69-2E354E92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D90D-1BC8-44A0-BAD6-B66A2F5326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3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8E26-737C-47B1-BDDC-BF551A88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5CFDF-36FB-4085-AE85-32CDFE6EA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776C1-CD35-4466-A0CE-F246E2801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24EC9-ACA6-4AF5-906E-3B68D854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C2A6-8DF9-403B-AAFE-B0790BC9BC23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98238-1B6C-4D1C-B2FE-E077F65D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2044D-0A0E-4C05-8A81-4DBCB91A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D90D-1BC8-44A0-BAD6-B66A2F5326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61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96D0-40E9-447E-928F-3266AB72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34E98-A7B8-4301-8077-11CB0E5C2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98D1E-BB60-4FF9-BA3A-4C77E7764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2068B-39F9-48F8-93CD-7AD1EAEF7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6C0FE-F358-4291-8BF6-7765098F7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DFCA3-DFAB-402F-9C36-3B8E2EBB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C2A6-8DF9-403B-AAFE-B0790BC9BC23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88E75-7C95-4398-8685-14B6AF99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29FBC-1B1D-42F8-841F-76ACBD11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D90D-1BC8-44A0-BAD6-B66A2F5326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72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9F73-94D5-482C-8459-3E599171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A2F1E-92FB-4C0B-8608-90366EE2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C2A6-8DF9-403B-AAFE-B0790BC9BC23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26175-62DA-42A5-90C3-70A5BDAA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88624-6E45-4926-9C2B-31981D29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D90D-1BC8-44A0-BAD6-B66A2F5326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82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61BF3-F317-42BD-AB0F-82274A0A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C2A6-8DF9-403B-AAFE-B0790BC9BC23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145B2-4743-4A48-A1A7-6B7F8DC8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368D1-8397-49F5-9A3A-0B3A7EAB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D90D-1BC8-44A0-BAD6-B66A2F5326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04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131A-5FB7-4995-A98E-64CCBC6A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4BADC-CDF1-452D-A5D8-2460583BB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17BFC-05D7-48F9-A5B1-D0572591D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672CB-F164-4985-986D-F73DD64C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C2A6-8DF9-403B-AAFE-B0790BC9BC23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238E8-5141-4230-AAC9-44ECE5A4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FD088-8EE3-413C-BDA6-A79D002F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D90D-1BC8-44A0-BAD6-B66A2F5326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90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EA02-069C-4A11-A227-CC6D85FF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1CEC6-463B-46A9-B0A6-D8407A056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2D6F4-7CC3-4FEE-98F3-3D635C3B6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3E168-774D-4369-81D6-50CBF30D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C2A6-8DF9-403B-AAFE-B0790BC9BC23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8B1CB-A95C-4707-B6D5-6C6B3509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DA51-36F0-44F7-9044-8EE8997B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9D90D-1BC8-44A0-BAD6-B66A2F5326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62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F56034-E244-4276-9305-05814E1C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68EA7-FAF6-4E22-B155-00B0D68BC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7F7FD-A995-4DAE-8D2C-1C6570598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AC2A6-8DF9-403B-AAFE-B0790BC9BC23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63D68-B851-4810-8ADA-3EDCA04F6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F5B25-D803-4C40-BA95-7DA518AE7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9D90D-1BC8-44A0-BAD6-B66A2F5326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2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researchgate.net/figure/N50-calculation-method-A-Set-of-contigs-with-their-length-B-Contigs-are-sorted-in_fig22_259354298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uttanun120641/fastq_project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47B845-0DCF-412C-8237-E3338EEBE38A}"/>
              </a:ext>
            </a:extLst>
          </p:cNvPr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rgbClr val="427B98"/>
          </a:solidFill>
          <a:ln>
            <a:solidFill>
              <a:srgbClr val="427B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6A23A6-8CEB-4C86-8570-88D128E31AD1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8D49B"/>
          </a:solidFill>
          <a:ln>
            <a:solidFill>
              <a:srgbClr val="F8D4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กล่องข้อความ 6">
            <a:extLst>
              <a:ext uri="{FF2B5EF4-FFF2-40B4-BE49-F238E27FC236}">
                <a16:creationId xmlns:a16="http://schemas.microsoft.com/office/drawing/2014/main" id="{435A1360-CFC6-4E72-A021-0DAED8022522}"/>
              </a:ext>
            </a:extLst>
          </p:cNvPr>
          <p:cNvSpPr txBox="1"/>
          <p:nvPr/>
        </p:nvSpPr>
        <p:spPr>
          <a:xfrm>
            <a:off x="1947516" y="1727180"/>
            <a:ext cx="9272210" cy="3416320"/>
          </a:xfrm>
          <a:prstGeom prst="rect">
            <a:avLst/>
          </a:prstGeom>
          <a:solidFill>
            <a:srgbClr val="F8E6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TH Sarabun New" panose="020B0500040200020003" pitchFamily="34" charset="-34"/>
                <a:ea typeface="HGSoeiKakugothicUB" panose="020B0400000000000000" pitchFamily="49" charset="-128"/>
                <a:cs typeface="TH Sarabun New" panose="020B0500040200020003" pitchFamily="34" charset="-34"/>
              </a:rPr>
              <a:t>Group 3 Final Project</a:t>
            </a:r>
          </a:p>
          <a:p>
            <a:pPr algn="ctr"/>
            <a:r>
              <a:rPr lang="en-US" sz="7200" b="1" dirty="0">
                <a:latin typeface="TH Sarabun New" panose="020B0500040200020003" pitchFamily="34" charset="-34"/>
                <a:ea typeface="HGSoeiKakugothicUB" panose="020B0400000000000000" pitchFamily="49" charset="-128"/>
                <a:cs typeface="TH Sarabun New" panose="020B0500040200020003" pitchFamily="34" charset="-34"/>
              </a:rPr>
              <a:t>By </a:t>
            </a:r>
            <a:r>
              <a:rPr lang="en-US" sz="7200" b="1" dirty="0" err="1">
                <a:latin typeface="TH Sarabun New" panose="020B0500040200020003" pitchFamily="34" charset="-34"/>
                <a:ea typeface="HGSoeiKakugothicUB" panose="020B0400000000000000" pitchFamily="49" charset="-128"/>
                <a:cs typeface="TH Sarabun New" panose="020B0500040200020003" pitchFamily="34" charset="-34"/>
              </a:rPr>
              <a:t>Puttanun</a:t>
            </a:r>
            <a:r>
              <a:rPr lang="en-US" sz="7200" b="1" dirty="0">
                <a:latin typeface="TH Sarabun New" panose="020B0500040200020003" pitchFamily="34" charset="-34"/>
                <a:ea typeface="HGSoeiKakugothicUB" panose="020B0400000000000000" pitchFamily="49" charset="-128"/>
                <a:cs typeface="TH Sarabun New" panose="020B0500040200020003" pitchFamily="34" charset="-34"/>
              </a:rPr>
              <a:t> </a:t>
            </a:r>
            <a:r>
              <a:rPr lang="en-US" sz="7200" b="1" dirty="0" err="1">
                <a:latin typeface="TH Sarabun New" panose="020B0500040200020003" pitchFamily="34" charset="-34"/>
                <a:ea typeface="HGSoeiKakugothicUB" panose="020B0400000000000000" pitchFamily="49" charset="-128"/>
                <a:cs typeface="TH Sarabun New" panose="020B0500040200020003" pitchFamily="34" charset="-34"/>
              </a:rPr>
              <a:t>Ukhampun</a:t>
            </a:r>
            <a:r>
              <a:rPr lang="en-US" sz="7200" b="1" dirty="0">
                <a:latin typeface="TH Sarabun New" panose="020B0500040200020003" pitchFamily="34" charset="-34"/>
                <a:ea typeface="HGSoeiKakugothicUB" panose="020B0400000000000000" pitchFamily="49" charset="-128"/>
                <a:cs typeface="TH Sarabun New" panose="020B0500040200020003" pitchFamily="34" charset="-34"/>
              </a:rPr>
              <a:t> &amp; </a:t>
            </a:r>
            <a:r>
              <a:rPr lang="en-US" sz="7200" b="1" dirty="0" err="1">
                <a:latin typeface="TH Sarabun New" panose="020B0500040200020003" pitchFamily="34" charset="-34"/>
                <a:ea typeface="HGSoeiKakugothicUB" panose="020B0400000000000000" pitchFamily="49" charset="-128"/>
                <a:cs typeface="TH Sarabun New" panose="020B0500040200020003" pitchFamily="34" charset="-34"/>
              </a:rPr>
              <a:t>Ramita</a:t>
            </a:r>
            <a:r>
              <a:rPr lang="en-US" sz="7200" b="1" dirty="0">
                <a:latin typeface="TH Sarabun New" panose="020B0500040200020003" pitchFamily="34" charset="-34"/>
                <a:ea typeface="HGSoeiKakugothicUB" panose="020B0400000000000000" pitchFamily="49" charset="-128"/>
                <a:cs typeface="TH Sarabun New" panose="020B0500040200020003" pitchFamily="34" charset="-34"/>
              </a:rPr>
              <a:t> </a:t>
            </a:r>
            <a:r>
              <a:rPr lang="en-US" sz="7200" b="1" dirty="0" err="1">
                <a:latin typeface="TH Sarabun New" panose="020B0500040200020003" pitchFamily="34" charset="-34"/>
                <a:ea typeface="HGSoeiKakugothicUB" panose="020B0400000000000000" pitchFamily="49" charset="-128"/>
                <a:cs typeface="TH Sarabun New" panose="020B0500040200020003" pitchFamily="34" charset="-34"/>
              </a:rPr>
              <a:t>Ladee</a:t>
            </a:r>
            <a:endParaRPr lang="en-GB" sz="7200" b="1" dirty="0">
              <a:latin typeface="TH Sarabun New" panose="020B0500040200020003" pitchFamily="34" charset="-34"/>
              <a:ea typeface="HGSoeiKakugothicUB" panose="020B0400000000000000" pitchFamily="49" charset="-128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8436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4">
            <a:extLst>
              <a:ext uri="{FF2B5EF4-FFF2-40B4-BE49-F238E27FC236}">
                <a16:creationId xmlns:a16="http://schemas.microsoft.com/office/drawing/2014/main" id="{76948E48-A831-478A-9FC1-2B24F417423D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rgbClr val="427B9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Summary table</a:t>
            </a:r>
            <a:endParaRPr lang="en-GB" sz="6000" b="1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CA6CE13-D774-4442-BD23-4DDFB5DD1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145039"/>
              </p:ext>
            </p:extLst>
          </p:nvPr>
        </p:nvGraphicFramePr>
        <p:xfrm>
          <a:off x="987722" y="2389505"/>
          <a:ext cx="1021655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747">
                  <a:extLst>
                    <a:ext uri="{9D8B030D-6E8A-4147-A177-3AD203B41FA5}">
                      <a16:colId xmlns:a16="http://schemas.microsoft.com/office/drawing/2014/main" val="1637412618"/>
                    </a:ext>
                  </a:extLst>
                </a:gridCol>
                <a:gridCol w="3069040">
                  <a:extLst>
                    <a:ext uri="{9D8B030D-6E8A-4147-A177-3AD203B41FA5}">
                      <a16:colId xmlns:a16="http://schemas.microsoft.com/office/drawing/2014/main" val="2641803497"/>
                    </a:ext>
                  </a:extLst>
                </a:gridCol>
                <a:gridCol w="4513768">
                  <a:extLst>
                    <a:ext uri="{9D8B030D-6E8A-4147-A177-3AD203B41FA5}">
                      <a16:colId xmlns:a16="http://schemas.microsoft.com/office/drawing/2014/main" val="1471678476"/>
                    </a:ext>
                  </a:extLst>
                </a:gridCol>
              </a:tblGrid>
              <a:tr h="35363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Basecall</a:t>
                      </a: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summary</a:t>
                      </a:r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Parameter</a:t>
                      </a:r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129386"/>
                  </a:ext>
                </a:extLst>
              </a:tr>
              <a:tr h="353638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Median read length</a:t>
                      </a:r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Median read length</a:t>
                      </a:r>
                      <a:r>
                        <a:rPr lang="en-GB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of              all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np.median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(df["</a:t>
                      </a:r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Readlenght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"])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411738"/>
                  </a:ext>
                </a:extLst>
              </a:tr>
              <a:tr h="353638">
                <a:tc vMerge="1">
                  <a:txBody>
                    <a:bodyPr/>
                    <a:lstStyle/>
                    <a:p>
                      <a:pPr algn="ctr"/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Median read length</a:t>
                      </a:r>
                      <a:r>
                        <a:rPr lang="en-GB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of              pass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np.median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</a:t>
                      </a:r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passread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["</a:t>
                      </a:r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Readlenght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"])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87763"/>
                  </a:ext>
                </a:extLst>
              </a:tr>
              <a:tr h="353638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Median PHRED score</a:t>
                      </a:r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Median PHRED score </a:t>
                      </a:r>
                      <a:r>
                        <a:rPr lang="en-GB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of              all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np.median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(df["</a:t>
                      </a:r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Phred_quality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"])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334098"/>
                  </a:ext>
                </a:extLst>
              </a:tr>
              <a:tr h="353638">
                <a:tc vMerge="1">
                  <a:txBody>
                    <a:bodyPr/>
                    <a:lstStyle/>
                    <a:p>
                      <a:pPr algn="ctr"/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Median PHRED score </a:t>
                      </a:r>
                      <a:r>
                        <a:rPr lang="en-GB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of              pass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np.median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</a:t>
                      </a:r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passread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["</a:t>
                      </a:r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Phred_quality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"])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809342"/>
                  </a:ext>
                </a:extLst>
              </a:tr>
            </a:tbl>
          </a:graphicData>
        </a:graphic>
      </p:graphicFrame>
      <p:sp>
        <p:nvSpPr>
          <p:cNvPr id="4" name="กล่องข้อความ 5">
            <a:extLst>
              <a:ext uri="{FF2B5EF4-FFF2-40B4-BE49-F238E27FC236}">
                <a16:creationId xmlns:a16="http://schemas.microsoft.com/office/drawing/2014/main" id="{1A897299-65D1-44DE-A7A9-D981D5F4308D}"/>
              </a:ext>
            </a:extLst>
          </p:cNvPr>
          <p:cNvSpPr txBox="1"/>
          <p:nvPr/>
        </p:nvSpPr>
        <p:spPr>
          <a:xfrm>
            <a:off x="0" y="1283335"/>
            <a:ext cx="2794953" cy="58477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&amp; Parameters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76A74-C089-4DE5-82D7-63E2DB6AB32E}"/>
              </a:ext>
            </a:extLst>
          </p:cNvPr>
          <p:cNvSpPr txBox="1"/>
          <p:nvPr/>
        </p:nvSpPr>
        <p:spPr>
          <a:xfrm>
            <a:off x="11449050" y="6423541"/>
            <a:ext cx="742950" cy="369332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197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4">
            <a:extLst>
              <a:ext uri="{FF2B5EF4-FFF2-40B4-BE49-F238E27FC236}">
                <a16:creationId xmlns:a16="http://schemas.microsoft.com/office/drawing/2014/main" id="{6660376E-D349-48BD-8225-E01B8427F586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rgbClr val="427B9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Summary table</a:t>
            </a:r>
            <a:endParaRPr lang="en-GB" sz="6000" b="1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637AAF47-BC6E-4D76-B940-A0C51E77E920}"/>
              </a:ext>
            </a:extLst>
          </p:cNvPr>
          <p:cNvSpPr txBox="1"/>
          <p:nvPr/>
        </p:nvSpPr>
        <p:spPr>
          <a:xfrm>
            <a:off x="381965" y="4202300"/>
            <a:ext cx="2025570" cy="58477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Output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3859E0-BD21-423B-8D03-494797FA2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535" y="3815507"/>
            <a:ext cx="7421036" cy="2926746"/>
          </a:xfrm>
          <a:prstGeom prst="rect">
            <a:avLst/>
          </a:prstGeom>
        </p:spPr>
      </p:pic>
      <p:sp>
        <p:nvSpPr>
          <p:cNvPr id="9" name="กล่องข้อความ 5">
            <a:extLst>
              <a:ext uri="{FF2B5EF4-FFF2-40B4-BE49-F238E27FC236}">
                <a16:creationId xmlns:a16="http://schemas.microsoft.com/office/drawing/2014/main" id="{9C6A9165-DF1C-4571-AE72-140B249AC8D7}"/>
              </a:ext>
            </a:extLst>
          </p:cNvPr>
          <p:cNvSpPr txBox="1"/>
          <p:nvPr/>
        </p:nvSpPr>
        <p:spPr>
          <a:xfrm>
            <a:off x="3266287" y="1250367"/>
            <a:ext cx="5659425" cy="58477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Convert summary table to HTML format</a:t>
            </a:r>
          </a:p>
        </p:txBody>
      </p:sp>
      <p:sp>
        <p:nvSpPr>
          <p:cNvPr id="10" name="กล่องข้อความ 6">
            <a:extLst>
              <a:ext uri="{FF2B5EF4-FFF2-40B4-BE49-F238E27FC236}">
                <a16:creationId xmlns:a16="http://schemas.microsoft.com/office/drawing/2014/main" id="{DB35B1A1-9EE1-4D56-95E5-E5AFA4D12ABF}"/>
              </a:ext>
            </a:extLst>
          </p:cNvPr>
          <p:cNvSpPr txBox="1"/>
          <p:nvPr/>
        </p:nvSpPr>
        <p:spPr>
          <a:xfrm>
            <a:off x="3767822" y="2069846"/>
            <a:ext cx="4864699" cy="584775"/>
          </a:xfrm>
          <a:prstGeom prst="rect">
            <a:avLst/>
          </a:prstGeom>
          <a:solidFill>
            <a:srgbClr val="F8E6CB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Using pretty html table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A1650F2-AA21-4545-9B52-7AB782A0D7CD}"/>
              </a:ext>
            </a:extLst>
          </p:cNvPr>
          <p:cNvSpPr/>
          <p:nvPr/>
        </p:nvSpPr>
        <p:spPr>
          <a:xfrm>
            <a:off x="5879938" y="2889325"/>
            <a:ext cx="432123" cy="602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C04BC-E0AF-44D8-AD9D-FF9F5048444F}"/>
              </a:ext>
            </a:extLst>
          </p:cNvPr>
          <p:cNvSpPr txBox="1"/>
          <p:nvPr/>
        </p:nvSpPr>
        <p:spPr>
          <a:xfrm>
            <a:off x="11449050" y="6423541"/>
            <a:ext cx="742950" cy="369332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4330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4">
            <a:extLst>
              <a:ext uri="{FF2B5EF4-FFF2-40B4-BE49-F238E27FC236}">
                <a16:creationId xmlns:a16="http://schemas.microsoft.com/office/drawing/2014/main" id="{B9BFD68B-83F8-45EC-9B59-C7C89F7D49B4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rgbClr val="427B9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N50 calculation</a:t>
            </a:r>
            <a:endParaRPr lang="en-GB" sz="6000" b="1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D7F84A-81AA-4D4B-AACD-5230B517D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89" y="2150101"/>
            <a:ext cx="5697065" cy="2317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7EBB74-E962-43AD-8C17-139353A30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5703"/>
            <a:ext cx="5837111" cy="4611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D9C21-ABDE-414C-B882-CC5C67F62CB5}"/>
              </a:ext>
            </a:extLst>
          </p:cNvPr>
          <p:cNvSpPr txBox="1"/>
          <p:nvPr/>
        </p:nvSpPr>
        <p:spPr>
          <a:xfrm>
            <a:off x="6387874" y="5927365"/>
            <a:ext cx="52533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hlinkClick r:id="rId4"/>
              </a:rPr>
              <a:t>https://www.researchgate.net/figure/N50-calculation-method-A-Set-of-contigs-with-their-length-B-Contigs-are-sorted-in_fig22_259354298</a:t>
            </a:r>
            <a:r>
              <a:rPr lang="en-GB" sz="11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F4468-E808-4E78-B2B2-070799B9C574}"/>
              </a:ext>
            </a:extLst>
          </p:cNvPr>
          <p:cNvSpPr txBox="1"/>
          <p:nvPr/>
        </p:nvSpPr>
        <p:spPr>
          <a:xfrm>
            <a:off x="11449050" y="6423541"/>
            <a:ext cx="742950" cy="369332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331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4">
            <a:extLst>
              <a:ext uri="{FF2B5EF4-FFF2-40B4-BE49-F238E27FC236}">
                <a16:creationId xmlns:a16="http://schemas.microsoft.com/office/drawing/2014/main" id="{1D3121FC-7870-4B84-83BD-1CC582760979}"/>
              </a:ext>
            </a:extLst>
          </p:cNvPr>
          <p:cNvSpPr txBox="1"/>
          <p:nvPr/>
        </p:nvSpPr>
        <p:spPr>
          <a:xfrm>
            <a:off x="0" y="0"/>
            <a:ext cx="4621562" cy="1015663"/>
          </a:xfrm>
          <a:prstGeom prst="rect">
            <a:avLst/>
          </a:prstGeom>
          <a:solidFill>
            <a:srgbClr val="427B9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N50 calculation</a:t>
            </a:r>
            <a:endParaRPr lang="en-GB" sz="6000" b="1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กล่องข้อความ 6">
            <a:extLst>
              <a:ext uri="{FF2B5EF4-FFF2-40B4-BE49-F238E27FC236}">
                <a16:creationId xmlns:a16="http://schemas.microsoft.com/office/drawing/2014/main" id="{F2E68200-7F26-4C64-9C6F-70C4D81D199C}"/>
              </a:ext>
            </a:extLst>
          </p:cNvPr>
          <p:cNvSpPr txBox="1"/>
          <p:nvPr/>
        </p:nvSpPr>
        <p:spPr>
          <a:xfrm>
            <a:off x="447257" y="2986758"/>
            <a:ext cx="8348609" cy="3046988"/>
          </a:xfrm>
          <a:prstGeom prst="rect">
            <a:avLst/>
          </a:prstGeom>
          <a:solidFill>
            <a:srgbClr val="F8E6CB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Sum = 45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Med position = calculate = 5 (0-based)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preV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1+2+3+4+5 = 15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sz="3200" b="1" baseline="30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loop :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preV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+ [5:6] = 15 + 6 = 21 &lt;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22.5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; True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en-US" sz="3200" b="1" baseline="30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nd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loop :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preV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+  [5:7] = 15 + (6+7) = 28 &lt; 22.5 ; False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 7</a:t>
            </a:r>
            <a:r>
              <a:rPr lang="en-US" sz="3200" b="1" baseline="30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 position calculate + n = 5+2 = 7 )  = 6</a:t>
            </a:r>
          </a:p>
        </p:txBody>
      </p:sp>
      <p:sp>
        <p:nvSpPr>
          <p:cNvPr id="4" name="กล่องข้อความ 5">
            <a:extLst>
              <a:ext uri="{FF2B5EF4-FFF2-40B4-BE49-F238E27FC236}">
                <a16:creationId xmlns:a16="http://schemas.microsoft.com/office/drawing/2014/main" id="{38D585ED-DE67-45A0-A085-8C06712E0396}"/>
              </a:ext>
            </a:extLst>
          </p:cNvPr>
          <p:cNvSpPr txBox="1"/>
          <p:nvPr/>
        </p:nvSpPr>
        <p:spPr>
          <a:xfrm>
            <a:off x="436576" y="1762974"/>
            <a:ext cx="4621562" cy="58477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[ 1, 2 , 3 , 4 , 5 , 6 , 7 , 8 , 9 ]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02954-5C32-43F0-8423-46E36634B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453" y="0"/>
            <a:ext cx="6657547" cy="27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2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4">
            <a:extLst>
              <a:ext uri="{FF2B5EF4-FFF2-40B4-BE49-F238E27FC236}">
                <a16:creationId xmlns:a16="http://schemas.microsoft.com/office/drawing/2014/main" id="{AB9C7DDB-5292-49A2-9517-C73CB6595AAF}"/>
              </a:ext>
            </a:extLst>
          </p:cNvPr>
          <p:cNvSpPr txBox="1"/>
          <p:nvPr/>
        </p:nvSpPr>
        <p:spPr>
          <a:xfrm>
            <a:off x="0" y="0"/>
            <a:ext cx="4621562" cy="1015663"/>
          </a:xfrm>
          <a:prstGeom prst="rect">
            <a:avLst/>
          </a:prstGeom>
          <a:solidFill>
            <a:srgbClr val="427B9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N50 calculation</a:t>
            </a:r>
            <a:endParaRPr lang="en-GB" sz="6000" b="1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5B42C12-6F27-41C0-A70F-4DD2907F4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156" y="3229687"/>
            <a:ext cx="2940705" cy="3271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E4BC31-1FB0-41BD-B320-98BD3DC40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565" y="238029"/>
            <a:ext cx="3455375" cy="27300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B1EF8B-A300-4F49-BA3E-E90987A9A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89961"/>
            <a:ext cx="4700855" cy="26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3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BA4904-1581-4735-86D5-F75A4CA34079}"/>
              </a:ext>
            </a:extLst>
          </p:cNvPr>
          <p:cNvSpPr/>
          <p:nvPr/>
        </p:nvSpPr>
        <p:spPr>
          <a:xfrm>
            <a:off x="1448377" y="1171594"/>
            <a:ext cx="2012074" cy="12550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Pandas  </a:t>
            </a:r>
            <a:r>
              <a:rPr lang="en-US" sz="2400" b="1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Dataframe</a:t>
            </a:r>
            <a:endParaRPr lang="en-US" sz="24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2D93B43-2806-4E0B-904B-927EEF4FA617}"/>
              </a:ext>
            </a:extLst>
          </p:cNvPr>
          <p:cNvSpPr/>
          <p:nvPr/>
        </p:nvSpPr>
        <p:spPr>
          <a:xfrm>
            <a:off x="4019313" y="1612667"/>
            <a:ext cx="762000" cy="37203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BA7CF88-1402-4084-8299-F35D3D094464}"/>
              </a:ext>
            </a:extLst>
          </p:cNvPr>
          <p:cNvSpPr/>
          <p:nvPr/>
        </p:nvSpPr>
        <p:spPr>
          <a:xfrm>
            <a:off x="4985252" y="1153755"/>
            <a:ext cx="2005439" cy="12550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Seaborn &amp; </a:t>
            </a:r>
            <a:r>
              <a:rPr lang="en-US" sz="2400" b="1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Matplotlip</a:t>
            </a:r>
            <a:endParaRPr lang="en-US" sz="24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8A5AEE-DC65-4F7A-9B64-87331F85DEC0}"/>
              </a:ext>
            </a:extLst>
          </p:cNvPr>
          <p:cNvSpPr txBox="1"/>
          <p:nvPr/>
        </p:nvSpPr>
        <p:spPr>
          <a:xfrm>
            <a:off x="8831943" y="2555901"/>
            <a:ext cx="3147970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Pie chart using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Matplotlib.pie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D5C697C-FF32-4362-B166-B6919FDA0313}"/>
              </a:ext>
            </a:extLst>
          </p:cNvPr>
          <p:cNvSpPr/>
          <p:nvPr/>
        </p:nvSpPr>
        <p:spPr>
          <a:xfrm>
            <a:off x="7233200" y="1612667"/>
            <a:ext cx="762000" cy="37203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83C94A-92DE-4E29-B9A2-F132450AD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12" t="8889" r="27500" b="31125"/>
          <a:stretch/>
        </p:blipFill>
        <p:spPr>
          <a:xfrm>
            <a:off x="4542019" y="3014063"/>
            <a:ext cx="3695691" cy="25931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12C4FD-2AEA-4F00-9780-F9532B7B86D6}"/>
              </a:ext>
            </a:extLst>
          </p:cNvPr>
          <p:cNvSpPr txBox="1"/>
          <p:nvPr/>
        </p:nvSpPr>
        <p:spPr>
          <a:xfrm>
            <a:off x="432397" y="2556669"/>
            <a:ext cx="369760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Density plot using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seaborn.displot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786D7B-8306-46CD-8053-814704C2E4F6}"/>
              </a:ext>
            </a:extLst>
          </p:cNvPr>
          <p:cNvSpPr txBox="1"/>
          <p:nvPr/>
        </p:nvSpPr>
        <p:spPr>
          <a:xfrm>
            <a:off x="4400313" y="2541585"/>
            <a:ext cx="4050630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2D density plot using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seaborn.kdeplot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DB22EC-BA00-4E90-A1C5-F0DD257086EC}"/>
              </a:ext>
            </a:extLst>
          </p:cNvPr>
          <p:cNvSpPr/>
          <p:nvPr/>
        </p:nvSpPr>
        <p:spPr>
          <a:xfrm>
            <a:off x="8237710" y="1183865"/>
            <a:ext cx="1472922" cy="11274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Graph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40E61A-6DF1-4236-AFD5-78235A3EC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59" t="16470" r="22941" b="4705"/>
          <a:stretch/>
        </p:blipFill>
        <p:spPr>
          <a:xfrm>
            <a:off x="752402" y="3014063"/>
            <a:ext cx="3057597" cy="23577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81ACD9-1F87-44D3-BAA3-B9FD1236C4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471" t="11503" r="32353" b="35033"/>
          <a:stretch/>
        </p:blipFill>
        <p:spPr>
          <a:xfrm>
            <a:off x="8856570" y="3014063"/>
            <a:ext cx="2911822" cy="24205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87287E8-1337-4862-8526-9D3E24FD3D11}"/>
              </a:ext>
            </a:extLst>
          </p:cNvPr>
          <p:cNvSpPr txBox="1"/>
          <p:nvPr/>
        </p:nvSpPr>
        <p:spPr>
          <a:xfrm>
            <a:off x="694144" y="5607210"/>
            <a:ext cx="31707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plt.axvline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of mean and median(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df.mean,median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plt.xlim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F9AB01-1B3D-422F-B7C0-C2328E4B1681}"/>
              </a:ext>
            </a:extLst>
          </p:cNvPr>
          <p:cNvSpPr txBox="1"/>
          <p:nvPr/>
        </p:nvSpPr>
        <p:spPr>
          <a:xfrm>
            <a:off x="5016749" y="5698909"/>
            <a:ext cx="3947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plt.scatter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(x=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medlen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y=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medphred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plt.xscale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('log')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98ABAD-A0AC-4C51-88F6-44E4E4C96895}"/>
              </a:ext>
            </a:extLst>
          </p:cNvPr>
          <p:cNvCxnSpPr>
            <a:cxnSpLocks/>
          </p:cNvCxnSpPr>
          <p:nvPr/>
        </p:nvCxnSpPr>
        <p:spPr>
          <a:xfrm flipV="1">
            <a:off x="1918447" y="5208499"/>
            <a:ext cx="1" cy="2407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A8BC6D-9871-4ACE-B124-FD4075F8319D}"/>
              </a:ext>
            </a:extLst>
          </p:cNvPr>
          <p:cNvCxnSpPr>
            <a:cxnSpLocks/>
          </p:cNvCxnSpPr>
          <p:nvPr/>
        </p:nvCxnSpPr>
        <p:spPr>
          <a:xfrm flipV="1">
            <a:off x="5342150" y="4468508"/>
            <a:ext cx="0" cy="11517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กล่องข้อความ 4">
            <a:extLst>
              <a:ext uri="{FF2B5EF4-FFF2-40B4-BE49-F238E27FC236}">
                <a16:creationId xmlns:a16="http://schemas.microsoft.com/office/drawing/2014/main" id="{5DF475B4-8511-43CB-A832-1A94AD4EE040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rgbClr val="427B9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Features workflow</a:t>
            </a:r>
            <a:endParaRPr lang="en-GB" sz="6000" b="1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2C291D-2D76-4ADE-B9A0-6F2E57DD552C}"/>
              </a:ext>
            </a:extLst>
          </p:cNvPr>
          <p:cNvSpPr txBox="1"/>
          <p:nvPr/>
        </p:nvSpPr>
        <p:spPr>
          <a:xfrm>
            <a:off x="11449050" y="6423541"/>
            <a:ext cx="742950" cy="369332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251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4">
            <a:extLst>
              <a:ext uri="{FF2B5EF4-FFF2-40B4-BE49-F238E27FC236}">
                <a16:creationId xmlns:a16="http://schemas.microsoft.com/office/drawing/2014/main" id="{42BD1971-ADD8-48E0-95D2-CCFBF8815AFA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rgbClr val="427B9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Features</a:t>
            </a:r>
            <a:endParaRPr lang="en-GB" sz="6000" b="1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A3CD49F1-A2A9-4431-9F77-75F877D4C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553627"/>
              </p:ext>
            </p:extLst>
          </p:nvPr>
        </p:nvGraphicFramePr>
        <p:xfrm>
          <a:off x="513058" y="1827982"/>
          <a:ext cx="11165883" cy="492879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137048">
                  <a:extLst>
                    <a:ext uri="{9D8B030D-6E8A-4147-A177-3AD203B41FA5}">
                      <a16:colId xmlns:a16="http://schemas.microsoft.com/office/drawing/2014/main" val="413845138"/>
                    </a:ext>
                  </a:extLst>
                </a:gridCol>
                <a:gridCol w="2669502">
                  <a:extLst>
                    <a:ext uri="{9D8B030D-6E8A-4147-A177-3AD203B41FA5}">
                      <a16:colId xmlns:a16="http://schemas.microsoft.com/office/drawing/2014/main" val="1121037675"/>
                    </a:ext>
                  </a:extLst>
                </a:gridCol>
                <a:gridCol w="5359333">
                  <a:extLst>
                    <a:ext uri="{9D8B030D-6E8A-4147-A177-3AD203B41FA5}">
                      <a16:colId xmlns:a16="http://schemas.microsoft.com/office/drawing/2014/main" val="50784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Univariate distribution(1D)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91527"/>
                  </a:ext>
                </a:extLst>
              </a:tr>
              <a:tr h="93177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3B435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3B435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3B435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Basecalled</a:t>
                      </a:r>
                      <a:r>
                        <a:rPr lang="en-US" sz="2400" b="1" dirty="0">
                          <a:solidFill>
                            <a:srgbClr val="3B435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reads length</a:t>
                      </a:r>
                    </a:p>
                    <a:p>
                      <a:endParaRPr lang="en-US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All </a:t>
                      </a:r>
                      <a:r>
                        <a:rPr lang="en-US" sz="24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reads.dataframe</a:t>
                      </a:r>
                      <a:endParaRPr lang="en-US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algn="ctr"/>
                      <a:endParaRPr lang="en-US" sz="2400" b="1" i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Data = df[“</a:t>
                      </a:r>
                      <a:r>
                        <a:rPr lang="en-US" sz="24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Readlenght</a:t>
                      </a: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], X = </a:t>
                      </a:r>
                      <a:r>
                        <a:rPr lang="en-US" sz="24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Readlenght</a:t>
                      </a: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, Kind = </a:t>
                      </a:r>
                      <a:r>
                        <a:rPr lang="en-US" sz="24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kde</a:t>
                      </a: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, Hight, Aspect</a:t>
                      </a:r>
                    </a:p>
                    <a:p>
                      <a:endParaRPr lang="en-US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683977"/>
                  </a:ext>
                </a:extLst>
              </a:tr>
              <a:tr h="93529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Pass </a:t>
                      </a:r>
                      <a:r>
                        <a:rPr lang="en-US" sz="24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reads.dataframe</a:t>
                      </a:r>
                      <a:endParaRPr lang="en-US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algn="ctr"/>
                      <a:endParaRPr lang="en-US" sz="2400" b="1" i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Data = </a:t>
                      </a:r>
                      <a:r>
                        <a:rPr lang="en-US" sz="24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passread</a:t>
                      </a: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[“</a:t>
                      </a:r>
                      <a:r>
                        <a:rPr lang="en-US" sz="24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Readlenght</a:t>
                      </a: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], X = </a:t>
                      </a:r>
                      <a:r>
                        <a:rPr lang="en-US" sz="24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Readlenght</a:t>
                      </a: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, Kind = </a:t>
                      </a:r>
                      <a:r>
                        <a:rPr lang="en-US" sz="24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kde</a:t>
                      </a: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, Hight, Aspect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078763"/>
                  </a:ext>
                </a:extLst>
              </a:tr>
              <a:tr h="90543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Basecalled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reads PHRED quality</a:t>
                      </a:r>
                      <a:endParaRPr lang="en-US" sz="2400" b="1" dirty="0">
                        <a:solidFill>
                          <a:srgbClr val="3B435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All </a:t>
                      </a:r>
                      <a:r>
                        <a:rPr lang="en-US" sz="24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reads.dataframe</a:t>
                      </a:r>
                      <a:endParaRPr lang="en-US" sz="2400" b="1" i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Data = df[“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PHRED quality</a:t>
                      </a: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“], X =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PHRED quality, </a:t>
                      </a: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Kind = </a:t>
                      </a:r>
                      <a:r>
                        <a:rPr lang="en-US" sz="24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kde</a:t>
                      </a: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, Hight, Aspect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897882"/>
                  </a:ext>
                </a:extLst>
              </a:tr>
              <a:tr h="115103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Pass </a:t>
                      </a:r>
                      <a:r>
                        <a:rPr lang="en-US" sz="24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reads.dataframe</a:t>
                      </a:r>
                      <a:endParaRPr lang="en-US" sz="2400" b="1" i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Data = </a:t>
                      </a:r>
                      <a:r>
                        <a:rPr lang="en-US" sz="24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passread</a:t>
                      </a: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[“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PHRED quality”</a:t>
                      </a: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], X =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PHRED quality, </a:t>
                      </a: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Kind = </a:t>
                      </a:r>
                      <a:r>
                        <a:rPr lang="en-US" sz="24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kde</a:t>
                      </a: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, Hight, Aspect</a:t>
                      </a:r>
                    </a:p>
                    <a:p>
                      <a:endParaRPr lang="en-US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494390"/>
                  </a:ext>
                </a:extLst>
              </a:tr>
            </a:tbl>
          </a:graphicData>
        </a:graphic>
      </p:graphicFrame>
      <p:sp>
        <p:nvSpPr>
          <p:cNvPr id="4" name="กล่องข้อความ 5">
            <a:extLst>
              <a:ext uri="{FF2B5EF4-FFF2-40B4-BE49-F238E27FC236}">
                <a16:creationId xmlns:a16="http://schemas.microsoft.com/office/drawing/2014/main" id="{DF04E6E4-4DD4-47FC-B1B1-853721B8A803}"/>
              </a:ext>
            </a:extLst>
          </p:cNvPr>
          <p:cNvSpPr txBox="1"/>
          <p:nvPr/>
        </p:nvSpPr>
        <p:spPr>
          <a:xfrm>
            <a:off x="0" y="1125191"/>
            <a:ext cx="2794953" cy="58477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&amp; Parameters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5C890-5CD9-4C64-83FE-4CBEFD5157D9}"/>
              </a:ext>
            </a:extLst>
          </p:cNvPr>
          <p:cNvSpPr txBox="1"/>
          <p:nvPr/>
        </p:nvSpPr>
        <p:spPr>
          <a:xfrm>
            <a:off x="11678940" y="6423541"/>
            <a:ext cx="513059" cy="369332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366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4">
            <a:extLst>
              <a:ext uri="{FF2B5EF4-FFF2-40B4-BE49-F238E27FC236}">
                <a16:creationId xmlns:a16="http://schemas.microsoft.com/office/drawing/2014/main" id="{AF7951D7-7E3B-4F11-A351-762405751F98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rgbClr val="427B9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Features</a:t>
            </a:r>
            <a:endParaRPr lang="en-GB" sz="6000" b="1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กล่องข้อความ 5">
            <a:extLst>
              <a:ext uri="{FF2B5EF4-FFF2-40B4-BE49-F238E27FC236}">
                <a16:creationId xmlns:a16="http://schemas.microsoft.com/office/drawing/2014/main" id="{9DA37CF9-1496-4143-87F6-C2CFB761399F}"/>
              </a:ext>
            </a:extLst>
          </p:cNvPr>
          <p:cNvSpPr txBox="1"/>
          <p:nvPr/>
        </p:nvSpPr>
        <p:spPr>
          <a:xfrm>
            <a:off x="0" y="1064107"/>
            <a:ext cx="4497150" cy="58477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Output of univariate feature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493C2-6A05-4811-82D0-1E4D64411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91" t="14986" r="21078" b="12152"/>
          <a:stretch/>
        </p:blipFill>
        <p:spPr>
          <a:xfrm>
            <a:off x="1900222" y="2005927"/>
            <a:ext cx="3169241" cy="2149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DEBFA3-D4F3-4157-889F-C001DC5DC0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20" t="8430" r="20604" b="7126"/>
          <a:stretch/>
        </p:blipFill>
        <p:spPr>
          <a:xfrm>
            <a:off x="7122539" y="2005927"/>
            <a:ext cx="2863247" cy="2149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19FEA1-32FA-4DC4-89F3-398C6A6AE4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59" t="12810" r="22059" b="8758"/>
          <a:stretch/>
        </p:blipFill>
        <p:spPr>
          <a:xfrm>
            <a:off x="1900222" y="4399335"/>
            <a:ext cx="3169241" cy="2302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7DC06F-61C9-4BF3-B30F-20DC0ECD7E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559" t="16470" r="22941" b="4705"/>
          <a:stretch/>
        </p:blipFill>
        <p:spPr>
          <a:xfrm>
            <a:off x="6973674" y="4264315"/>
            <a:ext cx="3160975" cy="2437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D6AC14-4F62-44FE-841C-04712BC894D9}"/>
              </a:ext>
            </a:extLst>
          </p:cNvPr>
          <p:cNvSpPr txBox="1"/>
          <p:nvPr/>
        </p:nvSpPr>
        <p:spPr>
          <a:xfrm>
            <a:off x="11449050" y="6423541"/>
            <a:ext cx="742950" cy="369332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101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4">
            <a:extLst>
              <a:ext uri="{FF2B5EF4-FFF2-40B4-BE49-F238E27FC236}">
                <a16:creationId xmlns:a16="http://schemas.microsoft.com/office/drawing/2014/main" id="{3BA698DC-3613-4013-9924-3096AC69FF8D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rgbClr val="427B9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Features</a:t>
            </a:r>
            <a:endParaRPr lang="en-GB" sz="6000" b="1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DDEF6839-D94C-4D43-B26C-7A8470B56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377242"/>
              </p:ext>
            </p:extLst>
          </p:nvPr>
        </p:nvGraphicFramePr>
        <p:xfrm>
          <a:off x="3035391" y="1125191"/>
          <a:ext cx="8909681" cy="3017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86176">
                  <a:extLst>
                    <a:ext uri="{9D8B030D-6E8A-4147-A177-3AD203B41FA5}">
                      <a16:colId xmlns:a16="http://schemas.microsoft.com/office/drawing/2014/main" val="413845138"/>
                    </a:ext>
                  </a:extLst>
                </a:gridCol>
                <a:gridCol w="1885081">
                  <a:extLst>
                    <a:ext uri="{9D8B030D-6E8A-4147-A177-3AD203B41FA5}">
                      <a16:colId xmlns:a16="http://schemas.microsoft.com/office/drawing/2014/main" val="1121037675"/>
                    </a:ext>
                  </a:extLst>
                </a:gridCol>
                <a:gridCol w="4538424">
                  <a:extLst>
                    <a:ext uri="{9D8B030D-6E8A-4147-A177-3AD203B41FA5}">
                      <a16:colId xmlns:a16="http://schemas.microsoft.com/office/drawing/2014/main" val="50784969"/>
                    </a:ext>
                  </a:extLst>
                </a:gridCol>
              </a:tblGrid>
              <a:tr h="264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bivariate distribution(2D)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91527"/>
                  </a:ext>
                </a:extLst>
              </a:tr>
              <a:tr h="6140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rgbClr val="3B435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rgbClr val="3B435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rgbClr val="3B435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Basecalled</a:t>
                      </a:r>
                      <a:r>
                        <a:rPr lang="en-US" sz="2000" b="1" dirty="0">
                          <a:solidFill>
                            <a:srgbClr val="3B435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reads length &amp;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Phred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quality scores</a:t>
                      </a:r>
                      <a:endParaRPr lang="en-US" sz="2000" b="1" dirty="0">
                        <a:solidFill>
                          <a:srgbClr val="3B435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endParaRPr lang="en-US" sz="20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All </a:t>
                      </a:r>
                      <a:r>
                        <a:rPr lang="en-US" sz="20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reads.dataframe</a:t>
                      </a:r>
                      <a:endParaRPr lang="en-US" sz="20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algn="ctr"/>
                      <a:endParaRPr lang="en-US" sz="2000" b="1" i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x=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df.Readlenght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, y=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df.MeanPhred_quality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, cbar=True, 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cmap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="Reds", shade=True, 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bw_adjust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=1</a:t>
                      </a:r>
                    </a:p>
                    <a:p>
                      <a:endParaRPr lang="en-US" sz="20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683977"/>
                  </a:ext>
                </a:extLst>
              </a:tr>
              <a:tr h="61402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Pass </a:t>
                      </a:r>
                      <a:r>
                        <a:rPr lang="en-US" sz="20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reads.dataframe</a:t>
                      </a:r>
                      <a:endParaRPr lang="en-US" sz="20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algn="ctr"/>
                      <a:endParaRPr lang="en-US" sz="2000" b="1" i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x= 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passread.Readlenght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, y= 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passread.MeanPhred_quality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, cbar=True, 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cmap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="Reds", shade=True, 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bw_adjust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=1</a:t>
                      </a:r>
                    </a:p>
                    <a:p>
                      <a:endParaRPr lang="en-US" sz="20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078763"/>
                  </a:ext>
                </a:extLst>
              </a:tr>
            </a:tbl>
          </a:graphicData>
        </a:graphic>
      </p:graphicFrame>
      <p:sp>
        <p:nvSpPr>
          <p:cNvPr id="4" name="กล่องข้อความ 5">
            <a:extLst>
              <a:ext uri="{FF2B5EF4-FFF2-40B4-BE49-F238E27FC236}">
                <a16:creationId xmlns:a16="http://schemas.microsoft.com/office/drawing/2014/main" id="{ABD5E9D5-7457-470D-997F-7C2D8368305B}"/>
              </a:ext>
            </a:extLst>
          </p:cNvPr>
          <p:cNvSpPr txBox="1"/>
          <p:nvPr/>
        </p:nvSpPr>
        <p:spPr>
          <a:xfrm>
            <a:off x="0" y="1125191"/>
            <a:ext cx="2794953" cy="58477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&amp; Parameters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B60E7-7096-4E9E-B567-2769C5D970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12" t="8889" r="27500" b="31125"/>
          <a:stretch/>
        </p:blipFill>
        <p:spPr>
          <a:xfrm>
            <a:off x="3598604" y="4281129"/>
            <a:ext cx="3301335" cy="2316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E8E983-EE54-43EB-B6B5-BD604F78C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06" t="25753" r="27059" b="7712"/>
          <a:stretch/>
        </p:blipFill>
        <p:spPr>
          <a:xfrm>
            <a:off x="8142026" y="4281129"/>
            <a:ext cx="3178014" cy="2465868"/>
          </a:xfrm>
          <a:prstGeom prst="rect">
            <a:avLst/>
          </a:prstGeom>
        </p:spPr>
      </p:pic>
      <p:sp>
        <p:nvSpPr>
          <p:cNvPr id="7" name="กล่องข้อความ 5">
            <a:extLst>
              <a:ext uri="{FF2B5EF4-FFF2-40B4-BE49-F238E27FC236}">
                <a16:creationId xmlns:a16="http://schemas.microsoft.com/office/drawing/2014/main" id="{F4412868-72D2-4F89-83C2-FC30F91C5E84}"/>
              </a:ext>
            </a:extLst>
          </p:cNvPr>
          <p:cNvSpPr txBox="1"/>
          <p:nvPr/>
        </p:nvSpPr>
        <p:spPr>
          <a:xfrm>
            <a:off x="0" y="4478639"/>
            <a:ext cx="2794953" cy="58477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Output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BD56C-64A3-4578-968B-76A70124D01E}"/>
              </a:ext>
            </a:extLst>
          </p:cNvPr>
          <p:cNvSpPr txBox="1"/>
          <p:nvPr/>
        </p:nvSpPr>
        <p:spPr>
          <a:xfrm>
            <a:off x="11449050" y="6423541"/>
            <a:ext cx="742950" cy="369332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586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4">
            <a:extLst>
              <a:ext uri="{FF2B5EF4-FFF2-40B4-BE49-F238E27FC236}">
                <a16:creationId xmlns:a16="http://schemas.microsoft.com/office/drawing/2014/main" id="{1E1D51CC-1798-465B-9241-772CAA4B60F9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rgbClr val="427B9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Features</a:t>
            </a:r>
            <a:endParaRPr lang="en-GB" sz="6000" b="1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82E0EF-FA4D-42A2-8BB9-8645F38A2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490762"/>
              </p:ext>
            </p:extLst>
          </p:nvPr>
        </p:nvGraphicFramePr>
        <p:xfrm>
          <a:off x="1328029" y="1705631"/>
          <a:ext cx="10336192" cy="24688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602003">
                  <a:extLst>
                    <a:ext uri="{9D8B030D-6E8A-4147-A177-3AD203B41FA5}">
                      <a16:colId xmlns:a16="http://schemas.microsoft.com/office/drawing/2014/main" val="413845138"/>
                    </a:ext>
                  </a:extLst>
                </a:gridCol>
                <a:gridCol w="2874323">
                  <a:extLst>
                    <a:ext uri="{9D8B030D-6E8A-4147-A177-3AD203B41FA5}">
                      <a16:colId xmlns:a16="http://schemas.microsoft.com/office/drawing/2014/main" val="1121037675"/>
                    </a:ext>
                  </a:extLst>
                </a:gridCol>
                <a:gridCol w="4859866">
                  <a:extLst>
                    <a:ext uri="{9D8B030D-6E8A-4147-A177-3AD203B41FA5}">
                      <a16:colId xmlns:a16="http://schemas.microsoft.com/office/drawing/2014/main" val="50784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Pie 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Parameters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891527"/>
                  </a:ext>
                </a:extLst>
              </a:tr>
              <a:tr h="92127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rgbClr val="3B435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rgbClr val="3B435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rgbClr val="3B435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Basecalled</a:t>
                      </a:r>
                      <a:r>
                        <a:rPr lang="en-US" sz="2000" b="1" dirty="0">
                          <a:solidFill>
                            <a:srgbClr val="3B435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reads length &amp;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Phred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quality</a:t>
                      </a:r>
                      <a:endParaRPr lang="en-US" sz="2000" b="1" dirty="0">
                        <a:solidFill>
                          <a:srgbClr val="3B4351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endParaRPr lang="en-US" sz="20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All </a:t>
                      </a:r>
                      <a:r>
                        <a:rPr lang="en-US" sz="20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reads.dataframe</a:t>
                      </a:r>
                      <a:endParaRPr lang="en-US" sz="2000" b="1" i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df["barcode"].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value_counts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labels = list(df["barcode"].unique())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pie(tools, colors = colors, 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autopct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='%.01f%%’)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683977"/>
                  </a:ext>
                </a:extLst>
              </a:tr>
              <a:tr h="70702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Pass </a:t>
                      </a:r>
                      <a:r>
                        <a:rPr lang="en-US" sz="20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reads.dataframe</a:t>
                      </a:r>
                      <a:endParaRPr lang="en-US" sz="20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algn="ctr"/>
                      <a:endParaRPr lang="en-US" sz="2000" b="1" i="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passread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["barcode"].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value_counts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labels =list(df["barcode"].unique())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pie(tools2, colors = colors, 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autopct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='%.01f%%')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078763"/>
                  </a:ext>
                </a:extLst>
              </a:tr>
            </a:tbl>
          </a:graphicData>
        </a:graphic>
      </p:graphicFrame>
      <p:sp>
        <p:nvSpPr>
          <p:cNvPr id="4" name="กล่องข้อความ 5">
            <a:extLst>
              <a:ext uri="{FF2B5EF4-FFF2-40B4-BE49-F238E27FC236}">
                <a16:creationId xmlns:a16="http://schemas.microsoft.com/office/drawing/2014/main" id="{7BB32CC3-B111-4FA8-AF63-F4B7FB9513F6}"/>
              </a:ext>
            </a:extLst>
          </p:cNvPr>
          <p:cNvSpPr txBox="1"/>
          <p:nvPr/>
        </p:nvSpPr>
        <p:spPr>
          <a:xfrm>
            <a:off x="92598" y="1057482"/>
            <a:ext cx="2794953" cy="58477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&amp; Parameters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กล่องข้อความ 5">
            <a:extLst>
              <a:ext uri="{FF2B5EF4-FFF2-40B4-BE49-F238E27FC236}">
                <a16:creationId xmlns:a16="http://schemas.microsoft.com/office/drawing/2014/main" id="{9402829C-3271-49D2-900D-DEEFAE0CC79C}"/>
              </a:ext>
            </a:extLst>
          </p:cNvPr>
          <p:cNvSpPr txBox="1"/>
          <p:nvPr/>
        </p:nvSpPr>
        <p:spPr>
          <a:xfrm>
            <a:off x="92598" y="4451847"/>
            <a:ext cx="2794953" cy="58477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Output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84CFD-2D6D-4BC7-8149-E60832DDD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71" t="11503" r="32353" b="35033"/>
          <a:stretch/>
        </p:blipFill>
        <p:spPr>
          <a:xfrm>
            <a:off x="3529994" y="4567594"/>
            <a:ext cx="2650887" cy="2203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474E9-2A5E-46C3-B62C-5F59EB07E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88" t="25292" r="35000" b="17974"/>
          <a:stretch/>
        </p:blipFill>
        <p:spPr>
          <a:xfrm>
            <a:off x="7131082" y="4566747"/>
            <a:ext cx="2204438" cy="22045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46AE8E-C4E9-4215-8FCA-A16F26E4D04D}"/>
              </a:ext>
            </a:extLst>
          </p:cNvPr>
          <p:cNvSpPr txBox="1"/>
          <p:nvPr/>
        </p:nvSpPr>
        <p:spPr>
          <a:xfrm>
            <a:off x="11449050" y="6423541"/>
            <a:ext cx="742950" cy="369332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760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4">
            <a:extLst>
              <a:ext uri="{FF2B5EF4-FFF2-40B4-BE49-F238E27FC236}">
                <a16:creationId xmlns:a16="http://schemas.microsoft.com/office/drawing/2014/main" id="{A130E39C-06C7-4EC2-B25C-5C2BC1E1DDEC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rgbClr val="427B9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Task allocation</a:t>
            </a:r>
            <a:endParaRPr lang="en-GB" sz="6000" b="1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19A11C7-88E7-458F-B838-78B1130EB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8375"/>
              </p:ext>
            </p:extLst>
          </p:nvPr>
        </p:nvGraphicFramePr>
        <p:xfrm>
          <a:off x="306387" y="1319741"/>
          <a:ext cx="11579226" cy="248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871">
                  <a:extLst>
                    <a:ext uri="{9D8B030D-6E8A-4147-A177-3AD203B41FA5}">
                      <a16:colId xmlns:a16="http://schemas.microsoft.com/office/drawing/2014/main" val="1429232677"/>
                    </a:ext>
                  </a:extLst>
                </a:gridCol>
                <a:gridCol w="1688042">
                  <a:extLst>
                    <a:ext uri="{9D8B030D-6E8A-4147-A177-3AD203B41FA5}">
                      <a16:colId xmlns:a16="http://schemas.microsoft.com/office/drawing/2014/main" val="1932742091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587922386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1173159267"/>
                    </a:ext>
                  </a:extLst>
                </a:gridCol>
                <a:gridCol w="2278592">
                  <a:extLst>
                    <a:ext uri="{9D8B030D-6E8A-4147-A177-3AD203B41FA5}">
                      <a16:colId xmlns:a16="http://schemas.microsoft.com/office/drawing/2014/main" val="3910756002"/>
                    </a:ext>
                  </a:extLst>
                </a:gridCol>
                <a:gridCol w="1929871">
                  <a:extLst>
                    <a:ext uri="{9D8B030D-6E8A-4147-A177-3AD203B41FA5}">
                      <a16:colId xmlns:a16="http://schemas.microsoft.com/office/drawing/2014/main" val="1451496663"/>
                    </a:ext>
                  </a:extLst>
                </a:gridCol>
              </a:tblGrid>
              <a:tr h="59584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Week 1</a:t>
                      </a:r>
                      <a:endParaRPr lang="en-GB" sz="28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Week 2 </a:t>
                      </a:r>
                      <a:endParaRPr lang="en-GB" sz="28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Week 3</a:t>
                      </a:r>
                      <a:endParaRPr lang="en-GB" sz="28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Week4</a:t>
                      </a:r>
                      <a:endParaRPr lang="en-GB" sz="28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Week5</a:t>
                      </a:r>
                      <a:endParaRPr lang="en-GB" sz="28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Week6</a:t>
                      </a:r>
                      <a:endParaRPr lang="en-GB" sz="28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352589"/>
                  </a:ext>
                </a:extLst>
              </a:tr>
              <a:tr h="595842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Extract data</a:t>
                      </a:r>
                    </a:p>
                    <a:p>
                      <a:pPr algn="ctr"/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(Earth &amp; Ta)</a:t>
                      </a:r>
                      <a:endParaRPr lang="en-GB" sz="28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Summary table</a:t>
                      </a:r>
                    </a:p>
                    <a:p>
                      <a:pPr algn="ctr"/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(Earth)</a:t>
                      </a:r>
                      <a:endParaRPr lang="en-GB" sz="28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Combine modules</a:t>
                      </a:r>
                    </a:p>
                    <a:p>
                      <a:pPr algn="ctr"/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(Earth)</a:t>
                      </a:r>
                      <a:endParaRPr lang="en-GB" sz="28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Debugging</a:t>
                      </a:r>
                    </a:p>
                    <a:p>
                      <a:pPr algn="ctr"/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(Earth &amp; Ta)</a:t>
                      </a:r>
                      <a:endParaRPr lang="en-GB" sz="28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282874"/>
                  </a:ext>
                </a:extLst>
              </a:tr>
              <a:tr h="595842">
                <a:tc gridSpan="2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Features</a:t>
                      </a:r>
                    </a:p>
                    <a:p>
                      <a:pPr algn="ctr"/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(Ta)</a:t>
                      </a:r>
                      <a:endParaRPr lang="en-GB" sz="28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80063"/>
                  </a:ext>
                </a:extLst>
              </a:tr>
            </a:tbl>
          </a:graphicData>
        </a:graphic>
      </p:graphicFrame>
      <p:sp>
        <p:nvSpPr>
          <p:cNvPr id="4" name="กล่องข้อความ 5">
            <a:extLst>
              <a:ext uri="{FF2B5EF4-FFF2-40B4-BE49-F238E27FC236}">
                <a16:creationId xmlns:a16="http://schemas.microsoft.com/office/drawing/2014/main" id="{E38FD3B7-87F3-49C1-A28C-6A5B740FE1AA}"/>
              </a:ext>
            </a:extLst>
          </p:cNvPr>
          <p:cNvSpPr txBox="1"/>
          <p:nvPr/>
        </p:nvSpPr>
        <p:spPr>
          <a:xfrm>
            <a:off x="306387" y="4109421"/>
            <a:ext cx="3551237" cy="58477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How to collaborate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กล่องข้อความ 6">
            <a:extLst>
              <a:ext uri="{FF2B5EF4-FFF2-40B4-BE49-F238E27FC236}">
                <a16:creationId xmlns:a16="http://schemas.microsoft.com/office/drawing/2014/main" id="{EE661B75-899A-425B-991D-B11DEE65CB51}"/>
              </a:ext>
            </a:extLst>
          </p:cNvPr>
          <p:cNvSpPr txBox="1"/>
          <p:nvPr/>
        </p:nvSpPr>
        <p:spPr>
          <a:xfrm>
            <a:off x="1090990" y="4953484"/>
            <a:ext cx="10891460" cy="1569660"/>
          </a:xfrm>
          <a:prstGeom prst="rect">
            <a:avLst/>
          </a:prstGeom>
          <a:solidFill>
            <a:srgbClr val="F8E6CB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Our group only have two members. We use slack chat box to communicate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Drawback: slack chat box has limited line.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Solution: send via notepad file or using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github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2EA85A-2DA7-492F-BE98-90108B5E125D}"/>
              </a:ext>
            </a:extLst>
          </p:cNvPr>
          <p:cNvSpPr txBox="1"/>
          <p:nvPr/>
        </p:nvSpPr>
        <p:spPr>
          <a:xfrm>
            <a:off x="11706224" y="6423541"/>
            <a:ext cx="485775" cy="369332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5433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4">
            <a:extLst>
              <a:ext uri="{FF2B5EF4-FFF2-40B4-BE49-F238E27FC236}">
                <a16:creationId xmlns:a16="http://schemas.microsoft.com/office/drawing/2014/main" id="{D5C8DE39-983C-4A24-BA94-E225BD57D083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rgbClr val="427B9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Debugging  </a:t>
            </a:r>
            <a:endParaRPr lang="en-GB" sz="6000" b="1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F442B-5ADE-428E-BE5F-CF273AA9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5" y="2662894"/>
            <a:ext cx="5868008" cy="1980226"/>
          </a:xfrm>
          <a:prstGeom prst="rect">
            <a:avLst/>
          </a:prstGeom>
        </p:spPr>
      </p:pic>
      <p:sp>
        <p:nvSpPr>
          <p:cNvPr id="5" name="กล่องข้อความ 5">
            <a:extLst>
              <a:ext uri="{FF2B5EF4-FFF2-40B4-BE49-F238E27FC236}">
                <a16:creationId xmlns:a16="http://schemas.microsoft.com/office/drawing/2014/main" id="{D8337152-3766-4AAB-BF38-9784D6CE1964}"/>
              </a:ext>
            </a:extLst>
          </p:cNvPr>
          <p:cNvSpPr txBox="1"/>
          <p:nvPr/>
        </p:nvSpPr>
        <p:spPr>
          <a:xfrm>
            <a:off x="1758838" y="1428911"/>
            <a:ext cx="2794953" cy="58477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Bug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4858F835-1CC0-4EC4-91CA-B54A6506024C}"/>
              </a:ext>
            </a:extLst>
          </p:cNvPr>
          <p:cNvSpPr txBox="1"/>
          <p:nvPr/>
        </p:nvSpPr>
        <p:spPr>
          <a:xfrm>
            <a:off x="7638209" y="1428911"/>
            <a:ext cx="2794953" cy="58477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Debug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4518D-EDE2-403A-9D17-8566815C2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529" y="2540975"/>
            <a:ext cx="5661707" cy="2303340"/>
          </a:xfrm>
          <a:prstGeom prst="rect">
            <a:avLst/>
          </a:prstGeom>
        </p:spPr>
      </p:pic>
      <p:sp>
        <p:nvSpPr>
          <p:cNvPr id="8" name="กล่องข้อความ 6">
            <a:extLst>
              <a:ext uri="{FF2B5EF4-FFF2-40B4-BE49-F238E27FC236}">
                <a16:creationId xmlns:a16="http://schemas.microsoft.com/office/drawing/2014/main" id="{9452A06A-0C68-4E78-900A-6420538B26AD}"/>
              </a:ext>
            </a:extLst>
          </p:cNvPr>
          <p:cNvSpPr txBox="1"/>
          <p:nvPr/>
        </p:nvSpPr>
        <p:spPr>
          <a:xfrm>
            <a:off x="379155" y="4999940"/>
            <a:ext cx="5168205" cy="1569660"/>
          </a:xfrm>
          <a:prstGeom prst="rect">
            <a:avLst/>
          </a:prstGeom>
          <a:solidFill>
            <a:srgbClr val="F8E6CB"/>
          </a:solidFill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Using the unfamiliar code</a:t>
            </a:r>
          </a:p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It works only with the small file</a:t>
            </a:r>
          </a:p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,But large file it will not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กล่องข้อความ 6">
            <a:extLst>
              <a:ext uri="{FF2B5EF4-FFF2-40B4-BE49-F238E27FC236}">
                <a16:creationId xmlns:a16="http://schemas.microsoft.com/office/drawing/2014/main" id="{1D8F4850-97D9-41FA-A578-AC9F1577ABF4}"/>
              </a:ext>
            </a:extLst>
          </p:cNvPr>
          <p:cNvSpPr txBox="1"/>
          <p:nvPr/>
        </p:nvSpPr>
        <p:spPr>
          <a:xfrm>
            <a:off x="6644642" y="5246161"/>
            <a:ext cx="5168205" cy="1077218"/>
          </a:xfrm>
          <a:prstGeom prst="rect">
            <a:avLst/>
          </a:prstGeom>
          <a:solidFill>
            <a:srgbClr val="F8E6CB"/>
          </a:solidFill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Writing the code that we really understand 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89D91-3A11-48CF-A904-F1AE014CF897}"/>
              </a:ext>
            </a:extLst>
          </p:cNvPr>
          <p:cNvSpPr txBox="1"/>
          <p:nvPr/>
        </p:nvSpPr>
        <p:spPr>
          <a:xfrm>
            <a:off x="11449050" y="6423541"/>
            <a:ext cx="742950" cy="369332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389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4">
            <a:extLst>
              <a:ext uri="{FF2B5EF4-FFF2-40B4-BE49-F238E27FC236}">
                <a16:creationId xmlns:a16="http://schemas.microsoft.com/office/drawing/2014/main" id="{F453E36B-FED1-49B5-9169-2F5CC2B344C1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rgbClr val="427B9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Debugging  </a:t>
            </a:r>
            <a:endParaRPr lang="en-GB" sz="6000" b="1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กล่องข้อความ 5">
            <a:extLst>
              <a:ext uri="{FF2B5EF4-FFF2-40B4-BE49-F238E27FC236}">
                <a16:creationId xmlns:a16="http://schemas.microsoft.com/office/drawing/2014/main" id="{05146D4D-12D9-431B-82C2-662F2D091725}"/>
              </a:ext>
            </a:extLst>
          </p:cNvPr>
          <p:cNvSpPr txBox="1"/>
          <p:nvPr/>
        </p:nvSpPr>
        <p:spPr>
          <a:xfrm>
            <a:off x="1758838" y="1428911"/>
            <a:ext cx="2794953" cy="58477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Bug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กล่องข้อความ 5">
            <a:extLst>
              <a:ext uri="{FF2B5EF4-FFF2-40B4-BE49-F238E27FC236}">
                <a16:creationId xmlns:a16="http://schemas.microsoft.com/office/drawing/2014/main" id="{2ACDF7C5-F8D3-4437-A2C6-1FD7FA9929FC}"/>
              </a:ext>
            </a:extLst>
          </p:cNvPr>
          <p:cNvSpPr txBox="1"/>
          <p:nvPr/>
        </p:nvSpPr>
        <p:spPr>
          <a:xfrm>
            <a:off x="7638209" y="1428911"/>
            <a:ext cx="2794953" cy="58477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Debug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B04553-6081-400F-A6CF-2190BD69E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039"/>
          <a:stretch/>
        </p:blipFill>
        <p:spPr>
          <a:xfrm>
            <a:off x="927276" y="2301462"/>
            <a:ext cx="4458073" cy="3341199"/>
          </a:xfrm>
          <a:prstGeom prst="rect">
            <a:avLst/>
          </a:prstGeom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44D490C8-FC06-45F2-8DA1-85F627624434}"/>
              </a:ext>
            </a:extLst>
          </p:cNvPr>
          <p:cNvSpPr txBox="1"/>
          <p:nvPr/>
        </p:nvSpPr>
        <p:spPr>
          <a:xfrm>
            <a:off x="572211" y="5833060"/>
            <a:ext cx="5168205" cy="584775"/>
          </a:xfrm>
          <a:prstGeom prst="rect">
            <a:avLst/>
          </a:prstGeom>
          <a:solidFill>
            <a:srgbClr val="F8E6CB"/>
          </a:solidFill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Double for loop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D94E41-4F7F-457C-8F9D-72C84AA47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01462"/>
            <a:ext cx="6016757" cy="3213090"/>
          </a:xfrm>
          <a:prstGeom prst="rect">
            <a:avLst/>
          </a:prstGeom>
        </p:spPr>
      </p:pic>
      <p:sp>
        <p:nvSpPr>
          <p:cNvPr id="12" name="กล่องข้อความ 6">
            <a:extLst>
              <a:ext uri="{FF2B5EF4-FFF2-40B4-BE49-F238E27FC236}">
                <a16:creationId xmlns:a16="http://schemas.microsoft.com/office/drawing/2014/main" id="{8A01F5AE-B2B3-446F-8EBA-4E74929DE0D6}"/>
              </a:ext>
            </a:extLst>
          </p:cNvPr>
          <p:cNvSpPr txBox="1"/>
          <p:nvPr/>
        </p:nvSpPr>
        <p:spPr>
          <a:xfrm>
            <a:off x="6152812" y="5833060"/>
            <a:ext cx="5168205" cy="584775"/>
          </a:xfrm>
          <a:prstGeom prst="rect">
            <a:avLst/>
          </a:prstGeom>
          <a:solidFill>
            <a:srgbClr val="F8E6CB"/>
          </a:solidFill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Remove the redundant one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AFE42-D6C5-46AA-AED1-B70CE7E8295A}"/>
              </a:ext>
            </a:extLst>
          </p:cNvPr>
          <p:cNvSpPr txBox="1"/>
          <p:nvPr/>
        </p:nvSpPr>
        <p:spPr>
          <a:xfrm>
            <a:off x="11449050" y="6423541"/>
            <a:ext cx="742950" cy="369332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9915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4">
            <a:extLst>
              <a:ext uri="{FF2B5EF4-FFF2-40B4-BE49-F238E27FC236}">
                <a16:creationId xmlns:a16="http://schemas.microsoft.com/office/drawing/2014/main" id="{8AAECCC0-9355-488D-94CE-F18B7B943717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rgbClr val="427B9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Debugging  </a:t>
            </a:r>
            <a:endParaRPr lang="en-GB" sz="6000" b="1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กล่องข้อความ 5">
            <a:extLst>
              <a:ext uri="{FF2B5EF4-FFF2-40B4-BE49-F238E27FC236}">
                <a16:creationId xmlns:a16="http://schemas.microsoft.com/office/drawing/2014/main" id="{8E27D645-40EA-4124-ADB3-5B143E777A6F}"/>
              </a:ext>
            </a:extLst>
          </p:cNvPr>
          <p:cNvSpPr txBox="1"/>
          <p:nvPr/>
        </p:nvSpPr>
        <p:spPr>
          <a:xfrm>
            <a:off x="2039382" y="1343698"/>
            <a:ext cx="2794953" cy="58477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Bug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กล่องข้อความ 5">
            <a:extLst>
              <a:ext uri="{FF2B5EF4-FFF2-40B4-BE49-F238E27FC236}">
                <a16:creationId xmlns:a16="http://schemas.microsoft.com/office/drawing/2014/main" id="{07682DCC-838C-4324-9EB2-0DB2B80F5A82}"/>
              </a:ext>
            </a:extLst>
          </p:cNvPr>
          <p:cNvSpPr txBox="1"/>
          <p:nvPr/>
        </p:nvSpPr>
        <p:spPr>
          <a:xfrm>
            <a:off x="7648369" y="1343698"/>
            <a:ext cx="2794953" cy="58477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Debug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75F3561-5A89-4A85-80CF-4EB45257D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750" y="2207905"/>
            <a:ext cx="3278219" cy="725270"/>
          </a:xfrm>
          <a:prstGeom prst="rect">
            <a:avLst/>
          </a:prstGeom>
        </p:spPr>
      </p:pic>
      <p:sp>
        <p:nvSpPr>
          <p:cNvPr id="9" name="กล่องข้อความ 6">
            <a:extLst>
              <a:ext uri="{FF2B5EF4-FFF2-40B4-BE49-F238E27FC236}">
                <a16:creationId xmlns:a16="http://schemas.microsoft.com/office/drawing/2014/main" id="{89EF14E0-50A9-4F5B-A9A9-38FBCD882612}"/>
              </a:ext>
            </a:extLst>
          </p:cNvPr>
          <p:cNvSpPr txBox="1"/>
          <p:nvPr/>
        </p:nvSpPr>
        <p:spPr>
          <a:xfrm>
            <a:off x="572211" y="5833060"/>
            <a:ext cx="5168205" cy="584775"/>
          </a:xfrm>
          <a:prstGeom prst="rect">
            <a:avLst/>
          </a:prstGeom>
          <a:solidFill>
            <a:srgbClr val="F8E6CB"/>
          </a:solidFill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Too large file size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กล่องข้อความ 6">
            <a:extLst>
              <a:ext uri="{FF2B5EF4-FFF2-40B4-BE49-F238E27FC236}">
                <a16:creationId xmlns:a16="http://schemas.microsoft.com/office/drawing/2014/main" id="{5DF70D81-E351-49D0-B668-58B3511D86EE}"/>
              </a:ext>
            </a:extLst>
          </p:cNvPr>
          <p:cNvSpPr txBox="1"/>
          <p:nvPr/>
        </p:nvSpPr>
        <p:spPr>
          <a:xfrm>
            <a:off x="6451584" y="5833060"/>
            <a:ext cx="5168205" cy="584775"/>
          </a:xfrm>
          <a:prstGeom prst="rect">
            <a:avLst/>
          </a:prstGeom>
          <a:solidFill>
            <a:srgbClr val="F8E6CB"/>
          </a:solidFill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Remove rug plot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3" name="Picture 12" descr="Timeline&#10;&#10;Description automatically generated">
            <a:extLst>
              <a:ext uri="{FF2B5EF4-FFF2-40B4-BE49-F238E27FC236}">
                <a16:creationId xmlns:a16="http://schemas.microsoft.com/office/drawing/2014/main" id="{D15CD450-E4EF-48DE-B876-0829DE6F02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04" b="-3031"/>
          <a:stretch/>
        </p:blipFill>
        <p:spPr>
          <a:xfrm>
            <a:off x="793200" y="2933175"/>
            <a:ext cx="4746113" cy="27613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E793F5-4D1B-42E0-A2FE-E8A4A6EA4E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491" t="14986" r="21078" b="12152"/>
          <a:stretch/>
        </p:blipFill>
        <p:spPr>
          <a:xfrm>
            <a:off x="7020862" y="2207904"/>
            <a:ext cx="4309770" cy="2922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2384ED-5F7F-4BED-A58E-D20FE38D6269}"/>
              </a:ext>
            </a:extLst>
          </p:cNvPr>
          <p:cNvSpPr txBox="1"/>
          <p:nvPr/>
        </p:nvSpPr>
        <p:spPr>
          <a:xfrm>
            <a:off x="11619788" y="6423541"/>
            <a:ext cx="572211" cy="369332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713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4">
            <a:extLst>
              <a:ext uri="{FF2B5EF4-FFF2-40B4-BE49-F238E27FC236}">
                <a16:creationId xmlns:a16="http://schemas.microsoft.com/office/drawing/2014/main" id="{06B2D663-9B35-4883-8F66-3FBF37C29757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rgbClr val="427B9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Our program</a:t>
            </a:r>
            <a:endParaRPr lang="en-GB" sz="6000" b="1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กล่องข้อความ 5">
            <a:extLst>
              <a:ext uri="{FF2B5EF4-FFF2-40B4-BE49-F238E27FC236}">
                <a16:creationId xmlns:a16="http://schemas.microsoft.com/office/drawing/2014/main" id="{63A652EF-8C52-4271-B6E0-9FEF88A88B76}"/>
              </a:ext>
            </a:extLst>
          </p:cNvPr>
          <p:cNvSpPr txBox="1"/>
          <p:nvPr/>
        </p:nvSpPr>
        <p:spPr>
          <a:xfrm>
            <a:off x="430213" y="1432896"/>
            <a:ext cx="1970088" cy="58477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Download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กล่องข้อความ 6">
            <a:extLst>
              <a:ext uri="{FF2B5EF4-FFF2-40B4-BE49-F238E27FC236}">
                <a16:creationId xmlns:a16="http://schemas.microsoft.com/office/drawing/2014/main" id="{69333A33-D9EA-4DF0-B260-AD699AB00676}"/>
              </a:ext>
            </a:extLst>
          </p:cNvPr>
          <p:cNvSpPr txBox="1"/>
          <p:nvPr/>
        </p:nvSpPr>
        <p:spPr>
          <a:xfrm>
            <a:off x="2872165" y="1432896"/>
            <a:ext cx="8529260" cy="584775"/>
          </a:xfrm>
          <a:prstGeom prst="rect">
            <a:avLst/>
          </a:prstGeom>
          <a:solidFill>
            <a:srgbClr val="F8E6CB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Github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https://github.com/puttanun120641/fastq_project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กล่องข้อความ 5">
            <a:extLst>
              <a:ext uri="{FF2B5EF4-FFF2-40B4-BE49-F238E27FC236}">
                <a16:creationId xmlns:a16="http://schemas.microsoft.com/office/drawing/2014/main" id="{2146852C-B47E-46A6-8206-71AA87209DF3}"/>
              </a:ext>
            </a:extLst>
          </p:cNvPr>
          <p:cNvSpPr txBox="1"/>
          <p:nvPr/>
        </p:nvSpPr>
        <p:spPr>
          <a:xfrm>
            <a:off x="430213" y="2690196"/>
            <a:ext cx="1970088" cy="58477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Run 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กล่องข้อความ 6">
            <a:extLst>
              <a:ext uri="{FF2B5EF4-FFF2-40B4-BE49-F238E27FC236}">
                <a16:creationId xmlns:a16="http://schemas.microsoft.com/office/drawing/2014/main" id="{D0DC4A58-9E18-44FD-BD38-3AEE7C5D0F50}"/>
              </a:ext>
            </a:extLst>
          </p:cNvPr>
          <p:cNvSpPr txBox="1"/>
          <p:nvPr/>
        </p:nvSpPr>
        <p:spPr>
          <a:xfrm>
            <a:off x="2872165" y="2690196"/>
            <a:ext cx="8529260" cy="1077218"/>
          </a:xfrm>
          <a:prstGeom prst="rect">
            <a:avLst/>
          </a:prstGeom>
          <a:solidFill>
            <a:srgbClr val="F8E6CB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Dowload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the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fastq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file sample its destination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Write the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following commands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6B8FAC-DFD1-4AAC-9EC0-15D00183A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895" y="4240486"/>
            <a:ext cx="8446209" cy="213173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E023FE1-F9FC-4D51-8D98-BF4B28946007}"/>
              </a:ext>
            </a:extLst>
          </p:cNvPr>
          <p:cNvSpPr/>
          <p:nvPr/>
        </p:nvSpPr>
        <p:spPr>
          <a:xfrm rot="18649785">
            <a:off x="3771343" y="5967794"/>
            <a:ext cx="550457" cy="4476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4568757-CD00-4803-BAB8-D27739F3B9E8}"/>
              </a:ext>
            </a:extLst>
          </p:cNvPr>
          <p:cNvSpPr/>
          <p:nvPr/>
        </p:nvSpPr>
        <p:spPr>
          <a:xfrm rot="7342311">
            <a:off x="6609791" y="4568402"/>
            <a:ext cx="550457" cy="4476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กล่องข้อความ 5">
            <a:extLst>
              <a:ext uri="{FF2B5EF4-FFF2-40B4-BE49-F238E27FC236}">
                <a16:creationId xmlns:a16="http://schemas.microsoft.com/office/drawing/2014/main" id="{11709D88-B91A-4FCF-87B4-ED22B9E74591}"/>
              </a:ext>
            </a:extLst>
          </p:cNvPr>
          <p:cNvSpPr txBox="1"/>
          <p:nvPr/>
        </p:nvSpPr>
        <p:spPr>
          <a:xfrm>
            <a:off x="7354888" y="4240486"/>
            <a:ext cx="1970088" cy="58477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File name 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กล่องข้อความ 5">
            <a:extLst>
              <a:ext uri="{FF2B5EF4-FFF2-40B4-BE49-F238E27FC236}">
                <a16:creationId xmlns:a16="http://schemas.microsoft.com/office/drawing/2014/main" id="{AE14DEDC-B0D4-433A-8230-64F54116CF24}"/>
              </a:ext>
            </a:extLst>
          </p:cNvPr>
          <p:cNvSpPr txBox="1"/>
          <p:nvPr/>
        </p:nvSpPr>
        <p:spPr>
          <a:xfrm>
            <a:off x="838200" y="6207406"/>
            <a:ext cx="2837801" cy="58477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PHRED Cut-off level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A232C6-ECBE-49D1-8E45-542C8567BDA6}"/>
              </a:ext>
            </a:extLst>
          </p:cNvPr>
          <p:cNvSpPr txBox="1"/>
          <p:nvPr/>
        </p:nvSpPr>
        <p:spPr>
          <a:xfrm>
            <a:off x="11449050" y="6423541"/>
            <a:ext cx="742950" cy="369332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57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4">
            <a:extLst>
              <a:ext uri="{FF2B5EF4-FFF2-40B4-BE49-F238E27FC236}">
                <a16:creationId xmlns:a16="http://schemas.microsoft.com/office/drawing/2014/main" id="{AD45A297-11A4-4CD5-B2CE-6EC4B8C195F9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rgbClr val="427B9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Overall workflow</a:t>
            </a:r>
            <a:endParaRPr lang="en-GB" sz="6000" b="1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กล่องข้อความ 5">
            <a:extLst>
              <a:ext uri="{FF2B5EF4-FFF2-40B4-BE49-F238E27FC236}">
                <a16:creationId xmlns:a16="http://schemas.microsoft.com/office/drawing/2014/main" id="{60FA34D3-0F49-432F-89D9-91AD6808B598}"/>
              </a:ext>
            </a:extLst>
          </p:cNvPr>
          <p:cNvSpPr txBox="1"/>
          <p:nvPr/>
        </p:nvSpPr>
        <p:spPr>
          <a:xfrm>
            <a:off x="1309558" y="1647382"/>
            <a:ext cx="2617788" cy="46166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Prepare data</a:t>
            </a:r>
          </a:p>
        </p:txBody>
      </p:sp>
      <p:sp>
        <p:nvSpPr>
          <p:cNvPr id="5" name="กล่องข้อความ 5">
            <a:extLst>
              <a:ext uri="{FF2B5EF4-FFF2-40B4-BE49-F238E27FC236}">
                <a16:creationId xmlns:a16="http://schemas.microsoft.com/office/drawing/2014/main" id="{42650B72-E4BA-4FC9-AA7C-47EC6C28AA1E}"/>
              </a:ext>
            </a:extLst>
          </p:cNvPr>
          <p:cNvSpPr txBox="1"/>
          <p:nvPr/>
        </p:nvSpPr>
        <p:spPr>
          <a:xfrm>
            <a:off x="1309558" y="2405718"/>
            <a:ext cx="2617788" cy="46166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Extract data </a:t>
            </a:r>
            <a:endParaRPr lang="en-GB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D21B42A2-819B-4133-9C65-FFBFAC11F825}"/>
              </a:ext>
            </a:extLst>
          </p:cNvPr>
          <p:cNvSpPr txBox="1"/>
          <p:nvPr/>
        </p:nvSpPr>
        <p:spPr>
          <a:xfrm>
            <a:off x="4331551" y="1695533"/>
            <a:ext cx="7100511" cy="400110"/>
          </a:xfrm>
          <a:prstGeom prst="rect">
            <a:avLst/>
          </a:prstGeom>
          <a:solidFill>
            <a:srgbClr val="F8E6CB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Study </a:t>
            </a:r>
            <a:r>
              <a:rPr lang="en-US" sz="2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fastq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format</a:t>
            </a:r>
            <a:endParaRPr lang="en-GB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กล่องข้อความ 6">
            <a:extLst>
              <a:ext uri="{FF2B5EF4-FFF2-40B4-BE49-F238E27FC236}">
                <a16:creationId xmlns:a16="http://schemas.microsoft.com/office/drawing/2014/main" id="{7089164B-664D-4C12-8FB5-B2D697CB4DA9}"/>
              </a:ext>
            </a:extLst>
          </p:cNvPr>
          <p:cNvSpPr txBox="1"/>
          <p:nvPr/>
        </p:nvSpPr>
        <p:spPr>
          <a:xfrm>
            <a:off x="4331552" y="2421448"/>
            <a:ext cx="7100511" cy="707886"/>
          </a:xfrm>
          <a:prstGeom prst="rect">
            <a:avLst/>
          </a:prstGeom>
          <a:solidFill>
            <a:srgbClr val="F8E6CB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Using regular expression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Transform from </a:t>
            </a:r>
            <a:r>
              <a:rPr lang="en-US" sz="2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fastq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format into list of list for every parameter of interest</a:t>
            </a:r>
            <a:endParaRPr lang="en-GB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กล่องข้อความ 5">
            <a:extLst>
              <a:ext uri="{FF2B5EF4-FFF2-40B4-BE49-F238E27FC236}">
                <a16:creationId xmlns:a16="http://schemas.microsoft.com/office/drawing/2014/main" id="{7F40E7DF-51DC-4C9E-9672-44714C191B08}"/>
              </a:ext>
            </a:extLst>
          </p:cNvPr>
          <p:cNvSpPr txBox="1"/>
          <p:nvPr/>
        </p:nvSpPr>
        <p:spPr>
          <a:xfrm>
            <a:off x="1309558" y="3299081"/>
            <a:ext cx="2617788" cy="46166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Create data frame</a:t>
            </a:r>
            <a:endParaRPr lang="en-GB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กล่องข้อความ 6">
            <a:extLst>
              <a:ext uri="{FF2B5EF4-FFF2-40B4-BE49-F238E27FC236}">
                <a16:creationId xmlns:a16="http://schemas.microsoft.com/office/drawing/2014/main" id="{E12E4E87-4D5E-4DEB-AE4C-6E0F3FD2534C}"/>
              </a:ext>
            </a:extLst>
          </p:cNvPr>
          <p:cNvSpPr txBox="1"/>
          <p:nvPr/>
        </p:nvSpPr>
        <p:spPr>
          <a:xfrm>
            <a:off x="4331552" y="3360636"/>
            <a:ext cx="7100510" cy="400110"/>
          </a:xfrm>
          <a:prstGeom prst="rect">
            <a:avLst/>
          </a:prstGeom>
          <a:solidFill>
            <a:srgbClr val="F8E6CB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Using pandas</a:t>
            </a:r>
            <a:endParaRPr lang="en-GB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กล่องข้อความ 5">
            <a:extLst>
              <a:ext uri="{FF2B5EF4-FFF2-40B4-BE49-F238E27FC236}">
                <a16:creationId xmlns:a16="http://schemas.microsoft.com/office/drawing/2014/main" id="{F62211C0-B791-41A5-8763-235C521C3011}"/>
              </a:ext>
            </a:extLst>
          </p:cNvPr>
          <p:cNvSpPr txBox="1"/>
          <p:nvPr/>
        </p:nvSpPr>
        <p:spPr>
          <a:xfrm>
            <a:off x="1309558" y="3947160"/>
            <a:ext cx="2617788" cy="46166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Store data frame</a:t>
            </a:r>
            <a:endParaRPr lang="en-GB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กล่องข้อความ 6">
            <a:extLst>
              <a:ext uri="{FF2B5EF4-FFF2-40B4-BE49-F238E27FC236}">
                <a16:creationId xmlns:a16="http://schemas.microsoft.com/office/drawing/2014/main" id="{5101AEDF-27E5-4740-B4C6-36483663A1CC}"/>
              </a:ext>
            </a:extLst>
          </p:cNvPr>
          <p:cNvSpPr txBox="1"/>
          <p:nvPr/>
        </p:nvSpPr>
        <p:spPr>
          <a:xfrm>
            <a:off x="4331551" y="3984872"/>
            <a:ext cx="7100510" cy="400110"/>
          </a:xfrm>
          <a:prstGeom prst="rect">
            <a:avLst/>
          </a:prstGeom>
          <a:solidFill>
            <a:srgbClr val="F8E6CB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Store as pickle </a:t>
            </a:r>
            <a:r>
              <a:rPr lang="en-US" sz="20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dataframe</a:t>
            </a:r>
            <a:endParaRPr lang="en-GB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กล่องข้อความ 5">
            <a:extLst>
              <a:ext uri="{FF2B5EF4-FFF2-40B4-BE49-F238E27FC236}">
                <a16:creationId xmlns:a16="http://schemas.microsoft.com/office/drawing/2014/main" id="{BAD5D35E-B13F-4CA0-9312-F32193F7ACBF}"/>
              </a:ext>
            </a:extLst>
          </p:cNvPr>
          <p:cNvSpPr txBox="1"/>
          <p:nvPr/>
        </p:nvSpPr>
        <p:spPr>
          <a:xfrm>
            <a:off x="1309558" y="4700553"/>
            <a:ext cx="2617788" cy="46166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Develop feature</a:t>
            </a:r>
            <a:endParaRPr lang="en-GB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กล่องข้อความ 6">
            <a:extLst>
              <a:ext uri="{FF2B5EF4-FFF2-40B4-BE49-F238E27FC236}">
                <a16:creationId xmlns:a16="http://schemas.microsoft.com/office/drawing/2014/main" id="{FE948B3B-C60E-4ACC-9F83-7C9FFC84EB3D}"/>
              </a:ext>
            </a:extLst>
          </p:cNvPr>
          <p:cNvSpPr txBox="1"/>
          <p:nvPr/>
        </p:nvSpPr>
        <p:spPr>
          <a:xfrm>
            <a:off x="4331550" y="4700553"/>
            <a:ext cx="7100510" cy="707886"/>
          </a:xfrm>
          <a:prstGeom prst="rect">
            <a:avLst/>
          </a:prstGeom>
          <a:solidFill>
            <a:srgbClr val="F8E6CB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Graph &amp; Plot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Summary table</a:t>
            </a:r>
            <a:endParaRPr lang="en-GB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กล่องข้อความ 5">
            <a:extLst>
              <a:ext uri="{FF2B5EF4-FFF2-40B4-BE49-F238E27FC236}">
                <a16:creationId xmlns:a16="http://schemas.microsoft.com/office/drawing/2014/main" id="{F23997DC-88E8-4AAD-885F-B2C6EF2ED05B}"/>
              </a:ext>
            </a:extLst>
          </p:cNvPr>
          <p:cNvSpPr txBox="1"/>
          <p:nvPr/>
        </p:nvSpPr>
        <p:spPr>
          <a:xfrm>
            <a:off x="1309558" y="5693232"/>
            <a:ext cx="2617788" cy="46166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Test &amp; debugging</a:t>
            </a:r>
            <a:endParaRPr lang="en-GB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" name="กล่องข้อความ 6">
            <a:extLst>
              <a:ext uri="{FF2B5EF4-FFF2-40B4-BE49-F238E27FC236}">
                <a16:creationId xmlns:a16="http://schemas.microsoft.com/office/drawing/2014/main" id="{750CA30F-F650-4AB2-83D3-AFB540E58075}"/>
              </a:ext>
            </a:extLst>
          </p:cNvPr>
          <p:cNvSpPr txBox="1"/>
          <p:nvPr/>
        </p:nvSpPr>
        <p:spPr>
          <a:xfrm>
            <a:off x="4331550" y="5724010"/>
            <a:ext cx="7100510" cy="400110"/>
          </a:xfrm>
          <a:prstGeom prst="rect">
            <a:avLst/>
          </a:prstGeom>
          <a:solidFill>
            <a:srgbClr val="F8E6CB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Using google collab</a:t>
            </a:r>
            <a:endParaRPr lang="en-GB" sz="2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E0FB13-984B-4628-8426-E4397CDAF26F}"/>
              </a:ext>
            </a:extLst>
          </p:cNvPr>
          <p:cNvSpPr txBox="1"/>
          <p:nvPr/>
        </p:nvSpPr>
        <p:spPr>
          <a:xfrm>
            <a:off x="11449050" y="6423541"/>
            <a:ext cx="742950" cy="369332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24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4">
            <a:extLst>
              <a:ext uri="{FF2B5EF4-FFF2-40B4-BE49-F238E27FC236}">
                <a16:creationId xmlns:a16="http://schemas.microsoft.com/office/drawing/2014/main" id="{0B6F598B-B780-4274-9AAD-090F497F4CF5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rgbClr val="427B9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Summary table workflow</a:t>
            </a:r>
            <a:endParaRPr lang="en-GB" sz="6000" b="1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กล่องข้อความ 5">
            <a:extLst>
              <a:ext uri="{FF2B5EF4-FFF2-40B4-BE49-F238E27FC236}">
                <a16:creationId xmlns:a16="http://schemas.microsoft.com/office/drawing/2014/main" id="{694A1048-7462-4D2C-84EE-FFBD82FD766B}"/>
              </a:ext>
            </a:extLst>
          </p:cNvPr>
          <p:cNvSpPr txBox="1"/>
          <p:nvPr/>
        </p:nvSpPr>
        <p:spPr>
          <a:xfrm>
            <a:off x="4537418" y="1197167"/>
            <a:ext cx="2777784" cy="58477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Fastq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format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กล่องข้อความ 5">
            <a:extLst>
              <a:ext uri="{FF2B5EF4-FFF2-40B4-BE49-F238E27FC236}">
                <a16:creationId xmlns:a16="http://schemas.microsoft.com/office/drawing/2014/main" id="{4EB08A19-64F1-454D-9D99-5000EF299D4F}"/>
              </a:ext>
            </a:extLst>
          </p:cNvPr>
          <p:cNvSpPr txBox="1"/>
          <p:nvPr/>
        </p:nvSpPr>
        <p:spPr>
          <a:xfrm>
            <a:off x="4537418" y="2674115"/>
            <a:ext cx="2777784" cy="58477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Whole data frame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B3AD84-2F0E-4A78-AA82-10EA3A128554}"/>
              </a:ext>
            </a:extLst>
          </p:cNvPr>
          <p:cNvCxnSpPr>
            <a:cxnSpLocks/>
          </p:cNvCxnSpPr>
          <p:nvPr/>
        </p:nvCxnSpPr>
        <p:spPr>
          <a:xfrm>
            <a:off x="5966705" y="1921397"/>
            <a:ext cx="0" cy="6250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กล่องข้อความ 5">
            <a:extLst>
              <a:ext uri="{FF2B5EF4-FFF2-40B4-BE49-F238E27FC236}">
                <a16:creationId xmlns:a16="http://schemas.microsoft.com/office/drawing/2014/main" id="{2B332D65-11F3-4728-9700-2464757EB348}"/>
              </a:ext>
            </a:extLst>
          </p:cNvPr>
          <p:cNvSpPr txBox="1"/>
          <p:nvPr/>
        </p:nvSpPr>
        <p:spPr>
          <a:xfrm>
            <a:off x="6426019" y="1921397"/>
            <a:ext cx="396804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Using regular expression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608E9F-2044-46A2-955A-98135E88FD4D}"/>
              </a:ext>
            </a:extLst>
          </p:cNvPr>
          <p:cNvCxnSpPr>
            <a:cxnSpLocks/>
          </p:cNvCxnSpPr>
          <p:nvPr/>
        </p:nvCxnSpPr>
        <p:spPr>
          <a:xfrm flipH="1">
            <a:off x="3991550" y="3429000"/>
            <a:ext cx="441697" cy="3499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1B52E9-E535-437A-9A29-F9895AE2EA2C}"/>
              </a:ext>
            </a:extLst>
          </p:cNvPr>
          <p:cNvCxnSpPr>
            <a:cxnSpLocks/>
          </p:cNvCxnSpPr>
          <p:nvPr/>
        </p:nvCxnSpPr>
        <p:spPr>
          <a:xfrm>
            <a:off x="7248470" y="3429000"/>
            <a:ext cx="510284" cy="3499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กล่องข้อความ 5">
            <a:extLst>
              <a:ext uri="{FF2B5EF4-FFF2-40B4-BE49-F238E27FC236}">
                <a16:creationId xmlns:a16="http://schemas.microsoft.com/office/drawing/2014/main" id="{8BCC312E-10AC-423B-BF19-905F08BD5710}"/>
              </a:ext>
            </a:extLst>
          </p:cNvPr>
          <p:cNvSpPr txBox="1"/>
          <p:nvPr/>
        </p:nvSpPr>
        <p:spPr>
          <a:xfrm>
            <a:off x="7680960" y="3949094"/>
            <a:ext cx="3445539" cy="58477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Pass read data frame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กล่องข้อความ 5">
            <a:extLst>
              <a:ext uri="{FF2B5EF4-FFF2-40B4-BE49-F238E27FC236}">
                <a16:creationId xmlns:a16="http://schemas.microsoft.com/office/drawing/2014/main" id="{4B593739-6A84-4FB6-99B0-FEB94323BF21}"/>
              </a:ext>
            </a:extLst>
          </p:cNvPr>
          <p:cNvSpPr txBox="1"/>
          <p:nvPr/>
        </p:nvSpPr>
        <p:spPr>
          <a:xfrm>
            <a:off x="1655463" y="3949094"/>
            <a:ext cx="2777784" cy="58477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All read data frame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กล่องข้อความ 5">
            <a:extLst>
              <a:ext uri="{FF2B5EF4-FFF2-40B4-BE49-F238E27FC236}">
                <a16:creationId xmlns:a16="http://schemas.microsoft.com/office/drawing/2014/main" id="{66D3035C-4250-42AA-9136-3E3A8E3B2790}"/>
              </a:ext>
            </a:extLst>
          </p:cNvPr>
          <p:cNvSpPr txBox="1"/>
          <p:nvPr/>
        </p:nvSpPr>
        <p:spPr>
          <a:xfrm>
            <a:off x="6885245" y="3105957"/>
            <a:ext cx="396804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Extract pass read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กล่องข้อความ 5">
            <a:extLst>
              <a:ext uri="{FF2B5EF4-FFF2-40B4-BE49-F238E27FC236}">
                <a16:creationId xmlns:a16="http://schemas.microsoft.com/office/drawing/2014/main" id="{9B8D3159-469D-4744-9A65-A36DAF1CE11E}"/>
              </a:ext>
            </a:extLst>
          </p:cNvPr>
          <p:cNvSpPr txBox="1"/>
          <p:nvPr/>
        </p:nvSpPr>
        <p:spPr>
          <a:xfrm>
            <a:off x="3101477" y="5058896"/>
            <a:ext cx="5844700" cy="58477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General &amp;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basecall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summary table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8670E1-8072-4A32-959C-A133AC0B3610}"/>
              </a:ext>
            </a:extLst>
          </p:cNvPr>
          <p:cNvCxnSpPr>
            <a:cxnSpLocks/>
          </p:cNvCxnSpPr>
          <p:nvPr/>
        </p:nvCxnSpPr>
        <p:spPr>
          <a:xfrm>
            <a:off x="3991550" y="4620489"/>
            <a:ext cx="545868" cy="284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E2DBC0-D09B-4085-8D11-D52168690B87}"/>
              </a:ext>
            </a:extLst>
          </p:cNvPr>
          <p:cNvCxnSpPr>
            <a:cxnSpLocks/>
          </p:cNvCxnSpPr>
          <p:nvPr/>
        </p:nvCxnSpPr>
        <p:spPr>
          <a:xfrm flipH="1">
            <a:off x="7248470" y="4648516"/>
            <a:ext cx="510286" cy="2563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กล่องข้อความ 5">
            <a:extLst>
              <a:ext uri="{FF2B5EF4-FFF2-40B4-BE49-F238E27FC236}">
                <a16:creationId xmlns:a16="http://schemas.microsoft.com/office/drawing/2014/main" id="{6EAD112B-170D-4D62-91B5-CF2DFC1F2477}"/>
              </a:ext>
            </a:extLst>
          </p:cNvPr>
          <p:cNvSpPr txBox="1"/>
          <p:nvPr/>
        </p:nvSpPr>
        <p:spPr>
          <a:xfrm>
            <a:off x="3044355" y="6151256"/>
            <a:ext cx="5844700" cy="58477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Convert table to HTML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3E3ABB-1A30-42E6-8AFC-839F5B1108D2}"/>
              </a:ext>
            </a:extLst>
          </p:cNvPr>
          <p:cNvCxnSpPr>
            <a:cxnSpLocks/>
          </p:cNvCxnSpPr>
          <p:nvPr/>
        </p:nvCxnSpPr>
        <p:spPr>
          <a:xfrm>
            <a:off x="6001811" y="5733603"/>
            <a:ext cx="0" cy="3366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765E49-0046-4B12-A284-24149F50E2BF}"/>
              </a:ext>
            </a:extLst>
          </p:cNvPr>
          <p:cNvSpPr txBox="1"/>
          <p:nvPr/>
        </p:nvSpPr>
        <p:spPr>
          <a:xfrm>
            <a:off x="11449050" y="6423541"/>
            <a:ext cx="742950" cy="369332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19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4">
            <a:extLst>
              <a:ext uri="{FF2B5EF4-FFF2-40B4-BE49-F238E27FC236}">
                <a16:creationId xmlns:a16="http://schemas.microsoft.com/office/drawing/2014/main" id="{F0DF73AB-ED7A-4D9F-A31F-F38B6D430D00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rgbClr val="427B9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Summary table</a:t>
            </a:r>
            <a:endParaRPr lang="en-GB" sz="6000" b="1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กล่องข้อความ 5">
            <a:extLst>
              <a:ext uri="{FF2B5EF4-FFF2-40B4-BE49-F238E27FC236}">
                <a16:creationId xmlns:a16="http://schemas.microsoft.com/office/drawing/2014/main" id="{CDC1F6F9-DBCA-4593-B598-51EEDED9A243}"/>
              </a:ext>
            </a:extLst>
          </p:cNvPr>
          <p:cNvSpPr txBox="1"/>
          <p:nvPr/>
        </p:nvSpPr>
        <p:spPr>
          <a:xfrm>
            <a:off x="115887" y="1172452"/>
            <a:ext cx="7789863" cy="58477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Using regular expression to extract the data of interest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กล่องข้อความ 5">
            <a:extLst>
              <a:ext uri="{FF2B5EF4-FFF2-40B4-BE49-F238E27FC236}">
                <a16:creationId xmlns:a16="http://schemas.microsoft.com/office/drawing/2014/main" id="{B16B223F-FD8E-4DDD-AE80-B57D71B66F00}"/>
              </a:ext>
            </a:extLst>
          </p:cNvPr>
          <p:cNvSpPr txBox="1"/>
          <p:nvPr/>
        </p:nvSpPr>
        <p:spPr>
          <a:xfrm>
            <a:off x="115886" y="3926993"/>
            <a:ext cx="6732589" cy="58477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Create whole data frame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กล่องข้อความ 6">
            <a:extLst>
              <a:ext uri="{FF2B5EF4-FFF2-40B4-BE49-F238E27FC236}">
                <a16:creationId xmlns:a16="http://schemas.microsoft.com/office/drawing/2014/main" id="{85431EB3-5491-4ADA-AA88-45EF40ADC733}"/>
              </a:ext>
            </a:extLst>
          </p:cNvPr>
          <p:cNvSpPr txBox="1"/>
          <p:nvPr/>
        </p:nvSpPr>
        <p:spPr>
          <a:xfrm>
            <a:off x="1186240" y="2010175"/>
            <a:ext cx="9005510" cy="1384995"/>
          </a:xfrm>
          <a:prstGeom prst="rect">
            <a:avLst/>
          </a:prstGeom>
          <a:solidFill>
            <a:srgbClr val="F8E6CB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content = str(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seq_record.description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runid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re.search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r'runid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=(\w+)', content)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barcode =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re.search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r'barcode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=(\S+)',content)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F5AC79A-D976-44F7-A7F8-C1F6D8F93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76892"/>
              </p:ext>
            </p:extLst>
          </p:nvPr>
        </p:nvGraphicFramePr>
        <p:xfrm>
          <a:off x="670713" y="4739216"/>
          <a:ext cx="1027893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952">
                  <a:extLst>
                    <a:ext uri="{9D8B030D-6E8A-4147-A177-3AD203B41FA5}">
                      <a16:colId xmlns:a16="http://schemas.microsoft.com/office/drawing/2014/main" val="1925075202"/>
                    </a:ext>
                  </a:extLst>
                </a:gridCol>
                <a:gridCol w="1398952">
                  <a:extLst>
                    <a:ext uri="{9D8B030D-6E8A-4147-A177-3AD203B41FA5}">
                      <a16:colId xmlns:a16="http://schemas.microsoft.com/office/drawing/2014/main" val="1440558825"/>
                    </a:ext>
                  </a:extLst>
                </a:gridCol>
                <a:gridCol w="2014124">
                  <a:extLst>
                    <a:ext uri="{9D8B030D-6E8A-4147-A177-3AD203B41FA5}">
                      <a16:colId xmlns:a16="http://schemas.microsoft.com/office/drawing/2014/main" val="796004203"/>
                    </a:ext>
                  </a:extLst>
                </a:gridCol>
                <a:gridCol w="3403179">
                  <a:extLst>
                    <a:ext uri="{9D8B030D-6E8A-4147-A177-3AD203B41FA5}">
                      <a16:colId xmlns:a16="http://schemas.microsoft.com/office/drawing/2014/main" val="2998561411"/>
                    </a:ext>
                  </a:extLst>
                </a:gridCol>
                <a:gridCol w="2063730">
                  <a:extLst>
                    <a:ext uri="{9D8B030D-6E8A-4147-A177-3AD203B41FA5}">
                      <a16:colId xmlns:a16="http://schemas.microsoft.com/office/drawing/2014/main" val="232028826"/>
                    </a:ext>
                  </a:extLst>
                </a:gridCol>
              </a:tblGrid>
              <a:tr h="136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kern="1200" dirty="0">
                          <a:solidFill>
                            <a:schemeClr val="lt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id</a:t>
                      </a:r>
                    </a:p>
                    <a:p>
                      <a:pPr algn="ctr"/>
                      <a:endParaRPr lang="en-GB" sz="20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Run id</a:t>
                      </a:r>
                      <a:endParaRPr lang="en-GB" sz="20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kern="1200" dirty="0" err="1">
                          <a:solidFill>
                            <a:schemeClr val="lt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Readlength</a:t>
                      </a:r>
                      <a:endParaRPr lang="en-GB" sz="2000" b="1" kern="1200" dirty="0">
                        <a:solidFill>
                          <a:schemeClr val="lt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  <a:p>
                      <a:pPr algn="ctr"/>
                      <a:endParaRPr lang="en-GB" sz="20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kern="1200" dirty="0" err="1">
                          <a:solidFill>
                            <a:schemeClr val="lt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Phred_quality</a:t>
                      </a:r>
                      <a:endParaRPr lang="en-GB" sz="2000" b="1" kern="1200" dirty="0">
                        <a:solidFill>
                          <a:schemeClr val="lt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  <a:p>
                      <a:pPr algn="ctr"/>
                      <a:endParaRPr lang="en-GB" sz="20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kern="1200" dirty="0">
                          <a:solidFill>
                            <a:schemeClr val="lt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barcode</a:t>
                      </a:r>
                    </a:p>
                    <a:p>
                      <a:pPr algn="ctr"/>
                      <a:endParaRPr lang="en-GB" sz="20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32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seq_record.id</a:t>
                      </a:r>
                    </a:p>
                    <a:p>
                      <a:pPr algn="ctr"/>
                      <a:endParaRPr lang="en-GB" sz="20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runid.group</a:t>
                      </a:r>
                      <a:r>
                        <a:rPr lang="en-GB" sz="20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len</a:t>
                      </a:r>
                      <a:r>
                        <a:rPr lang="en-GB" sz="20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</a:t>
                      </a:r>
                      <a:r>
                        <a:rPr lang="en-GB" sz="20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seq_record.seq</a:t>
                      </a:r>
                      <a:r>
                        <a:rPr lang="en-GB" sz="20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)</a:t>
                      </a:r>
                    </a:p>
                    <a:p>
                      <a:pPr algn="ctr"/>
                      <a:endParaRPr lang="en-GB" sz="20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numpy.median</a:t>
                      </a:r>
                      <a:r>
                        <a:rPr lang="en-GB" sz="20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</a:t>
                      </a:r>
                      <a:r>
                        <a:rPr lang="en-GB" sz="20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seq_record.letter_annotations</a:t>
                      </a:r>
                      <a:r>
                        <a:rPr lang="en-GB" sz="20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["</a:t>
                      </a:r>
                      <a:r>
                        <a:rPr lang="en-GB" sz="20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phred_quality</a:t>
                      </a:r>
                      <a:r>
                        <a:rPr lang="en-GB" sz="20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"])</a:t>
                      </a:r>
                    </a:p>
                    <a:p>
                      <a:pPr algn="ctr"/>
                      <a:endParaRPr lang="en-GB" sz="20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barcode.group</a:t>
                      </a:r>
                      <a:r>
                        <a:rPr lang="en-GB" sz="20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(1)</a:t>
                      </a:r>
                    </a:p>
                    <a:p>
                      <a:pPr algn="ctr"/>
                      <a:endParaRPr lang="en-GB" sz="20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4717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0B64EA1-FCDD-4F06-A744-F2479E07C21E}"/>
              </a:ext>
            </a:extLst>
          </p:cNvPr>
          <p:cNvSpPr txBox="1"/>
          <p:nvPr/>
        </p:nvSpPr>
        <p:spPr>
          <a:xfrm>
            <a:off x="11449050" y="6423541"/>
            <a:ext cx="742950" cy="369332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65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4">
            <a:extLst>
              <a:ext uri="{FF2B5EF4-FFF2-40B4-BE49-F238E27FC236}">
                <a16:creationId xmlns:a16="http://schemas.microsoft.com/office/drawing/2014/main" id="{8626771A-A862-4FFA-A561-343D2DDAFCA9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rgbClr val="427B9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Summary table</a:t>
            </a:r>
            <a:endParaRPr lang="en-GB" sz="6000" b="1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กล่องข้อความ 5">
            <a:extLst>
              <a:ext uri="{FF2B5EF4-FFF2-40B4-BE49-F238E27FC236}">
                <a16:creationId xmlns:a16="http://schemas.microsoft.com/office/drawing/2014/main" id="{CCE817E2-7C50-4A22-86B2-B47EAD597783}"/>
              </a:ext>
            </a:extLst>
          </p:cNvPr>
          <p:cNvSpPr txBox="1"/>
          <p:nvPr/>
        </p:nvSpPr>
        <p:spPr>
          <a:xfrm>
            <a:off x="497851" y="1357413"/>
            <a:ext cx="9734170" cy="58477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Create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allread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and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passread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data frame from the whole data frame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กล่องข้อความ 6">
            <a:extLst>
              <a:ext uri="{FF2B5EF4-FFF2-40B4-BE49-F238E27FC236}">
                <a16:creationId xmlns:a16="http://schemas.microsoft.com/office/drawing/2014/main" id="{CDB183C9-B27F-44B8-A2B9-0B1BB20C98A8}"/>
              </a:ext>
            </a:extLst>
          </p:cNvPr>
          <p:cNvSpPr txBox="1"/>
          <p:nvPr/>
        </p:nvSpPr>
        <p:spPr>
          <a:xfrm>
            <a:off x="1940486" y="2218215"/>
            <a:ext cx="9005510" cy="954107"/>
          </a:xfrm>
          <a:prstGeom prst="rect">
            <a:avLst/>
          </a:prstGeom>
          <a:solidFill>
            <a:srgbClr val="F8E6CB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allread</a:t>
            </a:r>
            <a:r>
              <a:rPr lang="en-GB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df[(</a:t>
            </a:r>
            <a:r>
              <a:rPr lang="en-GB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df.Phred_quality</a:t>
            </a:r>
            <a:r>
              <a:rPr lang="en-GB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&gt; 0)].copy()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passread</a:t>
            </a:r>
            <a:r>
              <a:rPr lang="en-GB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df[(</a:t>
            </a:r>
            <a:r>
              <a:rPr lang="en-GB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df.Phred_quality</a:t>
            </a:r>
            <a:r>
              <a:rPr lang="en-GB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&gt; </a:t>
            </a:r>
            <a:r>
              <a:rPr lang="en-GB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passreadscore</a:t>
            </a:r>
            <a:r>
              <a:rPr lang="en-GB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)].copy()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EE4EAC-9F49-471C-A570-7148A4B2F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" y="3700162"/>
            <a:ext cx="6088585" cy="2789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CED349-5E20-4AC6-8049-F8EA073D4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241" y="3767933"/>
            <a:ext cx="5151952" cy="2721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119109-C6A7-40CF-9311-C6671E047BB9}"/>
              </a:ext>
            </a:extLst>
          </p:cNvPr>
          <p:cNvSpPr txBox="1"/>
          <p:nvPr/>
        </p:nvSpPr>
        <p:spPr>
          <a:xfrm>
            <a:off x="11595192" y="6423541"/>
            <a:ext cx="596807" cy="369332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85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4">
            <a:extLst>
              <a:ext uri="{FF2B5EF4-FFF2-40B4-BE49-F238E27FC236}">
                <a16:creationId xmlns:a16="http://schemas.microsoft.com/office/drawing/2014/main" id="{58FF97D8-9294-4FDD-9B48-023BEB1FED4A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rgbClr val="427B9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Summary table</a:t>
            </a:r>
            <a:endParaRPr lang="en-GB" sz="6000" b="1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76F8CAB-3257-49AB-8337-D224BD2C3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99531"/>
              </p:ext>
            </p:extLst>
          </p:nvPr>
        </p:nvGraphicFramePr>
        <p:xfrm>
          <a:off x="1881774" y="1183698"/>
          <a:ext cx="10194339" cy="389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524">
                  <a:extLst>
                    <a:ext uri="{9D8B030D-6E8A-4147-A177-3AD203B41FA5}">
                      <a16:colId xmlns:a16="http://schemas.microsoft.com/office/drawing/2014/main" val="1674329157"/>
                    </a:ext>
                  </a:extLst>
                </a:gridCol>
                <a:gridCol w="2982862">
                  <a:extLst>
                    <a:ext uri="{9D8B030D-6E8A-4147-A177-3AD203B41FA5}">
                      <a16:colId xmlns:a16="http://schemas.microsoft.com/office/drawing/2014/main" val="1372907635"/>
                    </a:ext>
                  </a:extLst>
                </a:gridCol>
                <a:gridCol w="4503953">
                  <a:extLst>
                    <a:ext uri="{9D8B030D-6E8A-4147-A177-3AD203B41FA5}">
                      <a16:colId xmlns:a16="http://schemas.microsoft.com/office/drawing/2014/main" val="3416065178"/>
                    </a:ext>
                  </a:extLst>
                </a:gridCol>
              </a:tblGrid>
              <a:tr h="47531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General run summary</a:t>
                      </a:r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Parameter</a:t>
                      </a:r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05589"/>
                  </a:ext>
                </a:extLst>
              </a:tr>
              <a:tr h="855568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Number of run ID</a:t>
                      </a:r>
                    </a:p>
                    <a:p>
                      <a:pPr algn="ctr"/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Number of all run ID</a:t>
                      </a:r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np.unique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</a:t>
                      </a:r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allread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["</a:t>
                      </a:r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runid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"])</a:t>
                      </a:r>
                    </a:p>
                    <a:p>
                      <a:pPr algn="ctr"/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len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</a:t>
                      </a:r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runid_allread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179006"/>
                  </a:ext>
                </a:extLst>
              </a:tr>
              <a:tr h="85556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Number of pass ID</a:t>
                      </a:r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np.unique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</a:t>
                      </a:r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passread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["</a:t>
                      </a:r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runid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"])</a:t>
                      </a:r>
                    </a:p>
                    <a:p>
                      <a:pPr algn="ctr"/>
                      <a:r>
                        <a:rPr lang="en-GB" sz="24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len</a:t>
                      </a:r>
                      <a:r>
                        <a:rPr lang="en-GB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</a:t>
                      </a:r>
                      <a:r>
                        <a:rPr lang="en-GB" sz="24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runid_passread</a:t>
                      </a:r>
                      <a:r>
                        <a:rPr lang="en-GB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495250"/>
                  </a:ext>
                </a:extLst>
              </a:tr>
              <a:tr h="85556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Number of barcode</a:t>
                      </a:r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algn="ctr"/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Number of all barcode</a:t>
                      </a:r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algn="ctr"/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np.unique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</a:t>
                      </a:r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allread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["barcode"])</a:t>
                      </a:r>
                    </a:p>
                    <a:p>
                      <a:pPr algn="ctr"/>
                      <a:r>
                        <a:rPr lang="en-GB" sz="24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len</a:t>
                      </a:r>
                      <a:r>
                        <a:rPr lang="en-GB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</a:t>
                      </a:r>
                      <a:r>
                        <a:rPr lang="en-GB" sz="24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number_barcode_allread</a:t>
                      </a:r>
                      <a:r>
                        <a:rPr lang="en-GB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32113"/>
                  </a:ext>
                </a:extLst>
              </a:tr>
              <a:tr h="855568">
                <a:tc vMerge="1">
                  <a:txBody>
                    <a:bodyPr/>
                    <a:lstStyle/>
                    <a:p>
                      <a:pPr algn="ctr"/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Number of pass barcode</a:t>
                      </a:r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np.unique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</a:t>
                      </a:r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passread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["barcode"])</a:t>
                      </a:r>
                    </a:p>
                    <a:p>
                      <a:pPr algn="ctr"/>
                      <a:r>
                        <a:rPr lang="en-GB" sz="24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len</a:t>
                      </a:r>
                      <a:r>
                        <a:rPr lang="en-GB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</a:t>
                      </a:r>
                      <a:r>
                        <a:rPr lang="en-GB" sz="24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number_barcode_passread</a:t>
                      </a:r>
                      <a:r>
                        <a:rPr lang="en-GB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5054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2B281BA-304F-4C9F-B6A3-337F0215C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484" y="5168297"/>
            <a:ext cx="5381145" cy="1608680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FB93DC53-E9A1-425E-BBAA-7A7EC0C518CE}"/>
              </a:ext>
            </a:extLst>
          </p:cNvPr>
          <p:cNvSpPr txBox="1"/>
          <p:nvPr/>
        </p:nvSpPr>
        <p:spPr>
          <a:xfrm>
            <a:off x="115887" y="1172452"/>
            <a:ext cx="1658937" cy="1569660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</a:t>
            </a:r>
          </a:p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&amp;</a:t>
            </a:r>
          </a:p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Parameters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กล่องข้อความ 5">
            <a:extLst>
              <a:ext uri="{FF2B5EF4-FFF2-40B4-BE49-F238E27FC236}">
                <a16:creationId xmlns:a16="http://schemas.microsoft.com/office/drawing/2014/main" id="{9EC2371A-6753-4245-AFF2-7B062CC748C9}"/>
              </a:ext>
            </a:extLst>
          </p:cNvPr>
          <p:cNvSpPr txBox="1"/>
          <p:nvPr/>
        </p:nvSpPr>
        <p:spPr>
          <a:xfrm>
            <a:off x="115886" y="5168297"/>
            <a:ext cx="1658937" cy="58477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Output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53AC6-7392-4729-8C5F-0D618E0A5535}"/>
              </a:ext>
            </a:extLst>
          </p:cNvPr>
          <p:cNvSpPr txBox="1"/>
          <p:nvPr/>
        </p:nvSpPr>
        <p:spPr>
          <a:xfrm>
            <a:off x="11449050" y="6423541"/>
            <a:ext cx="742950" cy="369332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03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4">
            <a:extLst>
              <a:ext uri="{FF2B5EF4-FFF2-40B4-BE49-F238E27FC236}">
                <a16:creationId xmlns:a16="http://schemas.microsoft.com/office/drawing/2014/main" id="{58FF97D8-9294-4FDD-9B48-023BEB1FED4A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rgbClr val="427B9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Summary table</a:t>
            </a:r>
            <a:endParaRPr lang="en-GB" sz="6000" b="1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76F8CAB-3257-49AB-8337-D224BD2C3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99405"/>
              </p:ext>
            </p:extLst>
          </p:nvPr>
        </p:nvGraphicFramePr>
        <p:xfrm>
          <a:off x="1849731" y="1789777"/>
          <a:ext cx="9357399" cy="485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263">
                  <a:extLst>
                    <a:ext uri="{9D8B030D-6E8A-4147-A177-3AD203B41FA5}">
                      <a16:colId xmlns:a16="http://schemas.microsoft.com/office/drawing/2014/main" val="1674329157"/>
                    </a:ext>
                  </a:extLst>
                </a:gridCol>
                <a:gridCol w="2810951">
                  <a:extLst>
                    <a:ext uri="{9D8B030D-6E8A-4147-A177-3AD203B41FA5}">
                      <a16:colId xmlns:a16="http://schemas.microsoft.com/office/drawing/2014/main" val="1372907635"/>
                    </a:ext>
                  </a:extLst>
                </a:gridCol>
                <a:gridCol w="4134185">
                  <a:extLst>
                    <a:ext uri="{9D8B030D-6E8A-4147-A177-3AD203B41FA5}">
                      <a16:colId xmlns:a16="http://schemas.microsoft.com/office/drawing/2014/main" val="3416065178"/>
                    </a:ext>
                  </a:extLst>
                </a:gridCol>
              </a:tblGrid>
              <a:tr h="5434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Basecall</a:t>
                      </a: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summary</a:t>
                      </a:r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Parameter</a:t>
                      </a:r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605589"/>
                  </a:ext>
                </a:extLst>
              </a:tr>
              <a:tr h="54342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Number of read</a:t>
                      </a:r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Number of all reads</a:t>
                      </a:r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len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</a:t>
                      </a:r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allread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179006"/>
                  </a:ext>
                </a:extLst>
              </a:tr>
              <a:tr h="5434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Number of pass read</a:t>
                      </a:r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len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</a:t>
                      </a:r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passread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495250"/>
                  </a:ext>
                </a:extLst>
              </a:tr>
              <a:tr h="54341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Number of bases</a:t>
                      </a:r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algn="ctr"/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Number of all bases</a:t>
                      </a:r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algn="ctr"/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allread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["</a:t>
                      </a:r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Readlenght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"].sum()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732113"/>
                  </a:ext>
                </a:extLst>
              </a:tr>
              <a:tr h="803565">
                <a:tc vMerge="1">
                  <a:txBody>
                    <a:bodyPr/>
                    <a:lstStyle/>
                    <a:p>
                      <a:pPr algn="ctr"/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Number of pass bases</a:t>
                      </a:r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passread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["</a:t>
                      </a:r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Readlenght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"].sum()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50547"/>
                  </a:ext>
                </a:extLst>
              </a:tr>
              <a:tr h="729983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N50</a:t>
                      </a:r>
                    </a:p>
                    <a:p>
                      <a:pPr algn="ctr"/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(Using define function)</a:t>
                      </a:r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N50 of all reads</a:t>
                      </a:r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calculate_N50(</a:t>
                      </a:r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allread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["</a:t>
                      </a:r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Readlenght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"]</a:t>
                      </a:r>
                      <a:r>
                        <a:rPr lang="pt-BR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225420"/>
                  </a:ext>
                </a:extLst>
              </a:tr>
              <a:tr h="869471">
                <a:tc vMerge="1">
                  <a:txBody>
                    <a:bodyPr/>
                    <a:lstStyle/>
                    <a:p>
                      <a:pPr algn="ctr"/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N50 of pass reads</a:t>
                      </a:r>
                      <a:endParaRPr lang="en-GB" sz="24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calculate_N50(</a:t>
                      </a:r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passread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["</a:t>
                      </a:r>
                      <a:r>
                        <a:rPr lang="en-GB" sz="2400" b="1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Readlenght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"]</a:t>
                      </a:r>
                      <a:r>
                        <a:rPr lang="pt-BR" sz="2400" b="1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5376107"/>
                  </a:ext>
                </a:extLst>
              </a:tr>
            </a:tbl>
          </a:graphicData>
        </a:graphic>
      </p:graphicFrame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FB93DC53-E9A1-425E-BBAA-7A7EC0C518CE}"/>
              </a:ext>
            </a:extLst>
          </p:cNvPr>
          <p:cNvSpPr txBox="1"/>
          <p:nvPr/>
        </p:nvSpPr>
        <p:spPr>
          <a:xfrm>
            <a:off x="0" y="1110332"/>
            <a:ext cx="3459480" cy="584775"/>
          </a:xfrm>
          <a:prstGeom prst="rect">
            <a:avLst/>
          </a:prstGeom>
          <a:solidFill>
            <a:srgbClr val="F8D49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&amp; Parameters</a:t>
            </a:r>
            <a:endParaRPr lang="en-GB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3BE751-54DE-4430-94AD-7FCA2746FFCD}"/>
              </a:ext>
            </a:extLst>
          </p:cNvPr>
          <p:cNvSpPr txBox="1"/>
          <p:nvPr/>
        </p:nvSpPr>
        <p:spPr>
          <a:xfrm>
            <a:off x="11449050" y="6423541"/>
            <a:ext cx="742950" cy="369332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85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1124</Words>
  <Application>Microsoft Office PowerPoint</Application>
  <PresentationFormat>Widescreen</PresentationFormat>
  <Paragraphs>256</Paragraphs>
  <Slides>22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TH Sarabun New</vt:lpstr>
      <vt:lpstr>TH SarabunPSK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พัทธนันท์ อุคำพันธ์</dc:creator>
  <cp:lastModifiedBy>พัทธนันท์ อุคำพันธ์</cp:lastModifiedBy>
  <cp:revision>6</cp:revision>
  <dcterms:created xsi:type="dcterms:W3CDTF">2021-11-30T14:40:27Z</dcterms:created>
  <dcterms:modified xsi:type="dcterms:W3CDTF">2021-12-02T05:04:37Z</dcterms:modified>
</cp:coreProperties>
</file>