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64" r:id="rId3"/>
    <p:sldId id="259" r:id="rId4"/>
    <p:sldId id="257" r:id="rId5"/>
    <p:sldId id="258" r:id="rId6"/>
    <p:sldId id="260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3" d="100"/>
          <a:sy n="43" d="100"/>
        </p:scale>
        <p:origin x="1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56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8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473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83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47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60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9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09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52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77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4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3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9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8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876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79273" y="1447800"/>
            <a:ext cx="6101339" cy="2376055"/>
          </a:xfrm>
        </p:spPr>
        <p:txBody>
          <a:bodyPr/>
          <a:lstStyle/>
          <a:p>
            <a:r>
              <a:rPr lang="en-US" sz="9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en-US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29942" y="5715821"/>
            <a:ext cx="5015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Team: Dr. B.R Ambedkar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90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452718"/>
            <a:ext cx="10834689" cy="803427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Medal winners of each country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853249"/>
            <a:ext cx="10677671" cy="429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3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10668434" cy="94197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 of country and 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country code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" y="1853248"/>
            <a:ext cx="10723852" cy="4298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36" y="1708726"/>
            <a:ext cx="3858163" cy="484919"/>
          </a:xfrm>
          <a:prstGeom prst="rect">
            <a:avLst/>
          </a:prstGeom>
        </p:spPr>
      </p:pic>
      <p:sp>
        <p:nvSpPr>
          <p:cNvPr id="5" name="Flowchart: Connector 4"/>
          <p:cNvSpPr/>
          <p:nvPr/>
        </p:nvSpPr>
        <p:spPr>
          <a:xfrm>
            <a:off x="3343564" y="1542474"/>
            <a:ext cx="4618181" cy="766618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73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705380" cy="73877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VLOOKUP of medals data set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10705380" cy="4325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199" y="1637551"/>
            <a:ext cx="4763165" cy="508000"/>
          </a:xfrm>
          <a:prstGeom prst="rect">
            <a:avLst/>
          </a:prstGeom>
        </p:spPr>
      </p:pic>
      <p:sp>
        <p:nvSpPr>
          <p:cNvPr id="5" name="Flowchart: Connector 4"/>
          <p:cNvSpPr/>
          <p:nvPr/>
        </p:nvSpPr>
        <p:spPr>
          <a:xfrm>
            <a:off x="1660235" y="1459345"/>
            <a:ext cx="5193147" cy="812800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9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46" y="452717"/>
            <a:ext cx="11536654" cy="1400531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data from external sources to Excel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Step1: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46" y="1853248"/>
            <a:ext cx="10733089" cy="4325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964" y="2521683"/>
            <a:ext cx="3639127" cy="666219"/>
          </a:xfrm>
          <a:prstGeom prst="rect">
            <a:avLst/>
          </a:prstGeom>
        </p:spPr>
      </p:pic>
      <p:sp>
        <p:nvSpPr>
          <p:cNvPr id="5" name="Flowchart: Connector 4"/>
          <p:cNvSpPr/>
          <p:nvPr/>
        </p:nvSpPr>
        <p:spPr>
          <a:xfrm>
            <a:off x="1145309" y="2262909"/>
            <a:ext cx="4202545" cy="1080655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0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751562" cy="8219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7"/>
            <a:ext cx="10751562" cy="42704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288577"/>
            <a:ext cx="3510900" cy="787132"/>
          </a:xfrm>
          <a:prstGeom prst="rect">
            <a:avLst/>
          </a:prstGeom>
        </p:spPr>
      </p:pic>
      <p:sp>
        <p:nvSpPr>
          <p:cNvPr id="5" name="Flowchart: Connector 4"/>
          <p:cNvSpPr/>
          <p:nvPr/>
        </p:nvSpPr>
        <p:spPr>
          <a:xfrm>
            <a:off x="554182" y="2331161"/>
            <a:ext cx="3676073" cy="701964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2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65245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US" sz="4400" dirty="0" smtClean="0"/>
              <a:t>: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10816216" cy="43074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484583"/>
            <a:ext cx="3816245" cy="504552"/>
          </a:xfrm>
          <a:prstGeom prst="rect">
            <a:avLst/>
          </a:prstGeom>
        </p:spPr>
      </p:pic>
      <p:sp>
        <p:nvSpPr>
          <p:cNvPr id="5" name="Flowchart: Connector 4"/>
          <p:cNvSpPr/>
          <p:nvPr/>
        </p:nvSpPr>
        <p:spPr>
          <a:xfrm>
            <a:off x="508000" y="2419927"/>
            <a:ext cx="4036291" cy="665018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3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10511416" cy="784955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Viewing of data inserted from external sources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10705379" cy="432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9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686906" cy="775718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HLOOKUP of medal data set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853248"/>
            <a:ext cx="10686907" cy="43351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247" y="1644073"/>
            <a:ext cx="3172267" cy="708623"/>
          </a:xfrm>
          <a:prstGeom prst="rect">
            <a:avLst/>
          </a:prstGeom>
        </p:spPr>
      </p:pic>
      <p:sp>
        <p:nvSpPr>
          <p:cNvPr id="5" name="Flowchart: Connector 4"/>
          <p:cNvSpPr/>
          <p:nvPr/>
        </p:nvSpPr>
        <p:spPr>
          <a:xfrm>
            <a:off x="4119418" y="1450109"/>
            <a:ext cx="3519055" cy="902587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6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723852" cy="1062046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SUM function to get total number of medals won by each country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24" y="1896168"/>
            <a:ext cx="10787639" cy="42958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300" y="1985818"/>
            <a:ext cx="2178827" cy="535709"/>
          </a:xfrm>
          <a:prstGeom prst="rect">
            <a:avLst/>
          </a:prstGeom>
        </p:spPr>
      </p:pic>
      <p:sp>
        <p:nvSpPr>
          <p:cNvPr id="5" name="Flowchart: Connector 4"/>
          <p:cNvSpPr/>
          <p:nvPr/>
        </p:nvSpPr>
        <p:spPr>
          <a:xfrm>
            <a:off x="3934691" y="1853248"/>
            <a:ext cx="2346035" cy="788352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67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705380" cy="140053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average medals won by each country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7"/>
            <a:ext cx="10705380" cy="4261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323" y="1754909"/>
            <a:ext cx="2505425" cy="554182"/>
          </a:xfrm>
          <a:prstGeom prst="rect">
            <a:avLst/>
          </a:prstGeom>
        </p:spPr>
      </p:pic>
      <p:sp>
        <p:nvSpPr>
          <p:cNvPr id="5" name="Flowchart: Connector 4"/>
          <p:cNvSpPr/>
          <p:nvPr/>
        </p:nvSpPr>
        <p:spPr>
          <a:xfrm>
            <a:off x="3990109" y="1644073"/>
            <a:ext cx="2752436" cy="738909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2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511" y="434110"/>
            <a:ext cx="10696143" cy="74814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Beijing 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Winter </a:t>
            </a:r>
            <a:r>
              <a:rPr lang="en-US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Olympic 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Winners </a:t>
            </a:r>
            <a:r>
              <a:rPr lang="en-US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  <a:r>
              <a:rPr lang="en-US" dirty="0" smtClean="0">
                <a:solidFill>
                  <a:srgbClr val="FFFFFF"/>
                </a:solidFill>
                <a:latin typeface="Segoe UI" panose="020B0502040204020203" pitchFamily="34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Segoe UI" panose="020B0502040204020203" pitchFamily="34" charset="0"/>
              </a:rPr>
            </a:b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10751562" cy="43493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4510" y="1422399"/>
            <a:ext cx="2106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Format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00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39125" cy="729537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VLOOKUP of supermarket data set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928091"/>
            <a:ext cx="10788507" cy="42519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763" y="1699492"/>
            <a:ext cx="2596582" cy="775854"/>
          </a:xfrm>
          <a:prstGeom prst="rect">
            <a:avLst/>
          </a:prstGeom>
        </p:spPr>
      </p:pic>
      <p:sp>
        <p:nvSpPr>
          <p:cNvPr id="5" name="Flowchart: Connector 4"/>
          <p:cNvSpPr/>
          <p:nvPr/>
        </p:nvSpPr>
        <p:spPr>
          <a:xfrm>
            <a:off x="2770326" y="1514763"/>
            <a:ext cx="2919274" cy="1052945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673032" cy="140053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Multiplying unit price and quantity to get total amount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10673032" cy="41780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23482" b="3059"/>
          <a:stretch/>
        </p:blipFill>
        <p:spPr>
          <a:xfrm>
            <a:off x="2820843" y="1835115"/>
            <a:ext cx="3491346" cy="585152"/>
          </a:xfrm>
          <a:prstGeom prst="rect">
            <a:avLst/>
          </a:prstGeom>
        </p:spPr>
      </p:pic>
      <p:sp>
        <p:nvSpPr>
          <p:cNvPr id="5" name="Equal 4"/>
          <p:cNvSpPr/>
          <p:nvPr/>
        </p:nvSpPr>
        <p:spPr>
          <a:xfrm>
            <a:off x="6481392" y="1905679"/>
            <a:ext cx="369453" cy="412649"/>
          </a:xfrm>
          <a:prstGeom prst="mathEqual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Multiply 5"/>
          <p:cNvSpPr/>
          <p:nvPr/>
        </p:nvSpPr>
        <p:spPr>
          <a:xfrm>
            <a:off x="4307898" y="1938006"/>
            <a:ext cx="517236" cy="415636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7111" t="1534" b="-1"/>
          <a:stretch/>
        </p:blipFill>
        <p:spPr>
          <a:xfrm>
            <a:off x="7020048" y="1842046"/>
            <a:ext cx="1306078" cy="578221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401455" y="1699492"/>
            <a:ext cx="6234545" cy="87745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76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10649962" cy="729537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 of supermarket sales and medals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10649962" cy="43190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9" y="2410199"/>
            <a:ext cx="2152075" cy="813291"/>
          </a:xfrm>
          <a:prstGeom prst="rect">
            <a:avLst/>
          </a:prstGeom>
        </p:spPr>
      </p:pic>
      <p:sp>
        <p:nvSpPr>
          <p:cNvPr id="5" name="Flowchart: Connector 4"/>
          <p:cNvSpPr/>
          <p:nvPr/>
        </p:nvSpPr>
        <p:spPr>
          <a:xfrm>
            <a:off x="8968510" y="2281382"/>
            <a:ext cx="2327564" cy="1006274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45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88063"/>
            <a:ext cx="10779272" cy="140053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Loading the data into Excel sheet after inner joining the tables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936375"/>
            <a:ext cx="10779272" cy="42519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218" y="2863273"/>
            <a:ext cx="2429165" cy="2207491"/>
          </a:xfrm>
          <a:prstGeom prst="rect">
            <a:avLst/>
          </a:prstGeom>
        </p:spPr>
      </p:pic>
      <p:sp>
        <p:nvSpPr>
          <p:cNvPr id="5" name="Flowchart: Connector 4"/>
          <p:cNvSpPr/>
          <p:nvPr/>
        </p:nvSpPr>
        <p:spPr>
          <a:xfrm>
            <a:off x="8848436" y="2697019"/>
            <a:ext cx="2576947" cy="2567708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81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4510" y="110837"/>
            <a:ext cx="7204364" cy="1450108"/>
          </a:xfrm>
        </p:spPr>
        <p:txBody>
          <a:bodyPr/>
          <a:lstStyle/>
          <a:p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   U</a:t>
            </a:r>
            <a:endParaRPr lang="en-U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miley Face 2"/>
          <p:cNvSpPr/>
          <p:nvPr/>
        </p:nvSpPr>
        <p:spPr>
          <a:xfrm>
            <a:off x="7084291" y="554183"/>
            <a:ext cx="822036" cy="74814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99747" y="2955637"/>
            <a:ext cx="473825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1200"/>
              </a:spcBef>
              <a:buClr>
                <a:srgbClr val="56C5FF"/>
              </a:buClr>
              <a:buSzPct val="100000"/>
            </a:pPr>
            <a:r>
              <a:rPr lang="en-US" sz="28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Kendre </a:t>
            </a:r>
            <a:r>
              <a:rPr lang="en-US" sz="2800" b="1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Ganesh</a:t>
            </a:r>
            <a:endParaRPr lang="en-US" sz="280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ct val="90000"/>
              </a:lnSpc>
              <a:spcBef>
                <a:spcPts val="1200"/>
              </a:spcBef>
              <a:buClr>
                <a:srgbClr val="56C5FF"/>
              </a:buClr>
              <a:buSzPct val="100000"/>
            </a:pPr>
            <a:r>
              <a:rPr lang="en-US" sz="28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Kokkari  Charanraj </a:t>
            </a:r>
            <a:endParaRPr lang="en-US" sz="2800" b="1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ct val="90000"/>
              </a:lnSpc>
              <a:spcBef>
                <a:spcPts val="1200"/>
              </a:spcBef>
              <a:buClr>
                <a:srgbClr val="56C5FF"/>
              </a:buClr>
              <a:buSzPct val="100000"/>
            </a:pPr>
            <a:r>
              <a:rPr lang="en-US" sz="2800" b="1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Putti </a:t>
            </a:r>
            <a:r>
              <a:rPr lang="en-US" sz="28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 </a:t>
            </a:r>
            <a:r>
              <a:rPr lang="en-US" sz="2800" b="1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Mounika</a:t>
            </a:r>
            <a:endParaRPr lang="en-US" sz="280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ct val="90000"/>
              </a:lnSpc>
              <a:spcBef>
                <a:spcPts val="1200"/>
              </a:spcBef>
              <a:buClr>
                <a:srgbClr val="56C5FF"/>
              </a:buClr>
              <a:buSzPct val="100000"/>
            </a:pPr>
            <a:r>
              <a:rPr lang="en-US" sz="28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Pamarthi  </a:t>
            </a:r>
            <a:r>
              <a:rPr lang="en-US" sz="2800" b="1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Pavani</a:t>
            </a:r>
            <a:endParaRPr lang="en-US" sz="280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ct val="90000"/>
              </a:lnSpc>
              <a:spcBef>
                <a:spcPts val="1200"/>
              </a:spcBef>
              <a:buClr>
                <a:srgbClr val="56C5FF"/>
              </a:buClr>
              <a:buSzPct val="100000"/>
            </a:pPr>
            <a:r>
              <a:rPr lang="en-US" sz="2800" b="1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Harshitha </a:t>
            </a:r>
            <a:r>
              <a:rPr lang="en-US" sz="28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Kuchimanchi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084" y="2595417"/>
            <a:ext cx="4116243" cy="32881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8302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452718"/>
            <a:ext cx="11435053" cy="701827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Olympic Medals won by countries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853248"/>
            <a:ext cx="10963999" cy="437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6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95700"/>
            <a:ext cx="10816216" cy="877318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Gold medals won by countries in Percentage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25540"/>
            <a:ext cx="10816216" cy="433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825453" cy="766482"/>
          </a:xfrm>
        </p:spPr>
        <p:txBody>
          <a:bodyPr/>
          <a:lstStyle/>
          <a:p>
            <a:r>
              <a:rPr lang="en-US" b="1" dirty="0" smtClean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Silver </a:t>
            </a:r>
            <a:r>
              <a:rPr lang="en-US" b="1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medals won by countries in Percentage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9"/>
            <a:ext cx="10825453" cy="439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927053" cy="766482"/>
          </a:xfrm>
        </p:spPr>
        <p:txBody>
          <a:bodyPr/>
          <a:lstStyle/>
          <a:p>
            <a:r>
              <a:rPr lang="en-US" b="1" dirty="0" smtClean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Bronze </a:t>
            </a:r>
            <a:r>
              <a:rPr lang="en-US" b="1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medals won by countries </a:t>
            </a:r>
            <a:r>
              <a:rPr lang="en-US" b="1" dirty="0" smtClean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Percentage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71721"/>
            <a:ext cx="10797744" cy="438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0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74" y="467930"/>
            <a:ext cx="11111562" cy="778979"/>
          </a:xfrm>
        </p:spPr>
        <p:txBody>
          <a:bodyPr/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Pivoting the </a:t>
            </a:r>
            <a:r>
              <a:rPr lang="en-US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74" y="1868460"/>
            <a:ext cx="10880870" cy="43351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400" y="1868460"/>
            <a:ext cx="2623344" cy="103447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931563" y="1653310"/>
            <a:ext cx="2872509" cy="1468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5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788507" cy="831137"/>
          </a:xfrm>
        </p:spPr>
        <p:txBody>
          <a:bodyPr/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  <a:r>
              <a:rPr lang="en-US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winners of various medals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10677669" cy="43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184" y="-329111"/>
            <a:ext cx="10825453" cy="140053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991793"/>
            <a:ext cx="10825453" cy="4325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345" y="1148999"/>
            <a:ext cx="688110" cy="704249"/>
          </a:xfrm>
          <a:prstGeom prst="rect">
            <a:avLst/>
          </a:prstGeom>
        </p:spPr>
      </p:pic>
      <p:sp>
        <p:nvSpPr>
          <p:cNvPr id="6" name="Flowchart: Connector 5"/>
          <p:cNvSpPr/>
          <p:nvPr/>
        </p:nvSpPr>
        <p:spPr>
          <a:xfrm>
            <a:off x="3177309" y="1071419"/>
            <a:ext cx="1062182" cy="851102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7857754">
            <a:off x="2808690" y="1687220"/>
            <a:ext cx="585812" cy="528728"/>
          </a:xfrm>
          <a:prstGeom prst="rightArrow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6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328</TotalTime>
  <Words>158</Words>
  <Application>Microsoft Office PowerPoint</Application>
  <PresentationFormat>Widescreen</PresentationFormat>
  <Paragraphs>32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Century Gothic</vt:lpstr>
      <vt:lpstr>Segoe UI</vt:lpstr>
      <vt:lpstr>Times New Roman</vt:lpstr>
      <vt:lpstr>Wingdings 2</vt:lpstr>
      <vt:lpstr>Quotable</vt:lpstr>
      <vt:lpstr>EXCEL</vt:lpstr>
      <vt:lpstr>Beijing Winter Olympic Winners 2022 </vt:lpstr>
      <vt:lpstr>Olympic Medals won by countries</vt:lpstr>
      <vt:lpstr>Gold medals won by countries in Percentage</vt:lpstr>
      <vt:lpstr>Silver medals won by countries in Percentage</vt:lpstr>
      <vt:lpstr>Bronze medals won by countries in Percentage</vt:lpstr>
      <vt:lpstr>Pivoting the Data</vt:lpstr>
      <vt:lpstr>Graph representing winners of various medals</vt:lpstr>
      <vt:lpstr>Filtering the Data</vt:lpstr>
      <vt:lpstr>Medal winners of each country</vt:lpstr>
      <vt:lpstr>Concatenation of country and  country code</vt:lpstr>
      <vt:lpstr>VLOOKUP of medals data set</vt:lpstr>
      <vt:lpstr>Importing data from external sources to Excel Step1:</vt:lpstr>
      <vt:lpstr>Step 2:</vt:lpstr>
      <vt:lpstr>Step 3:             Step 3:</vt:lpstr>
      <vt:lpstr>Viewing of data inserted from external sources</vt:lpstr>
      <vt:lpstr>HLOOKUP of medal data set</vt:lpstr>
      <vt:lpstr>Using SUM function to get total number of medals won by each country</vt:lpstr>
      <vt:lpstr>Calculating average medals won by each country</vt:lpstr>
      <vt:lpstr>VLOOKUP of supermarket data set</vt:lpstr>
      <vt:lpstr>Multiplying unit price and quantity to get total amount</vt:lpstr>
      <vt:lpstr>Inner join of supermarket sales and medals</vt:lpstr>
      <vt:lpstr>Loading the data into Excel sheet after inner joining the tables</vt:lpstr>
      <vt:lpstr>THANK Y   U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Kendre Ganesh</dc:creator>
  <cp:lastModifiedBy>Putti Lakshmi Mounika</cp:lastModifiedBy>
  <cp:revision>24</cp:revision>
  <dcterms:created xsi:type="dcterms:W3CDTF">2022-03-12T16:08:15Z</dcterms:created>
  <dcterms:modified xsi:type="dcterms:W3CDTF">2022-03-24T09:45:14Z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6c02461f-726e-48ce-96fe-d66388bfec08</vt:lpwstr>
  </property>
  <property fmtid="{D5CDD505-2E9C-101B-9397-08002B2CF9AE}" pid="3" name="HCLClassification">
    <vt:lpwstr>HCL_Cla5s_P3rs0nalUs3</vt:lpwstr>
  </property>
  <property fmtid="{D5CDD505-2E9C-101B-9397-08002B2CF9AE}" pid="4" name="HCLClassD6">
    <vt:lpwstr>False</vt:lpwstr>
  </property>
</Properties>
</file>