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9" r:id="rId10"/>
    <p:sldId id="271"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24ED583-389B-4302-A4C9-CFFF8A0B596E}" type="datetimeFigureOut">
              <a:rPr lang="en-US" smtClean="0"/>
              <a:pPr/>
              <a:t>16-Dec-19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A801F09-E64A-4D34-87D9-7FD34B5687F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4ED583-389B-4302-A4C9-CFFF8A0B596E}"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4ED583-389B-4302-A4C9-CFFF8A0B596E}"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4ED583-389B-4302-A4C9-CFFF8A0B596E}"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ED583-389B-4302-A4C9-CFFF8A0B596E}"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A801F09-E64A-4D34-87D9-7FD34B5687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4ED583-389B-4302-A4C9-CFFF8A0B596E}"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4ED583-389B-4302-A4C9-CFFF8A0B596E}" type="datetimeFigureOut">
              <a:rPr lang="en-US" smtClean="0"/>
              <a:pPr/>
              <a:t>16-Dec-19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4ED583-389B-4302-A4C9-CFFF8A0B596E}" type="datetimeFigureOut">
              <a:rPr lang="en-US" smtClean="0"/>
              <a:pPr/>
              <a:t>16-Dec-19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ED583-389B-4302-A4C9-CFFF8A0B596E}" type="datetimeFigureOut">
              <a:rPr lang="en-US" smtClean="0"/>
              <a:pPr/>
              <a:t>16-Dec-19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4ED583-389B-4302-A4C9-CFFF8A0B596E}"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4ED583-389B-4302-A4C9-CFFF8A0B596E}"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01F09-E64A-4D34-87D9-7FD34B5687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24ED583-389B-4302-A4C9-CFFF8A0B596E}" type="datetimeFigureOut">
              <a:rPr lang="en-US" smtClean="0"/>
              <a:pPr/>
              <a:t>16-Dec-19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A801F09-E64A-4D34-87D9-7FD34B5687F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0"/>
            <a:ext cx="6400800" cy="1066800"/>
          </a:xfrm>
        </p:spPr>
        <p:txBody>
          <a:bodyPr>
            <a:noAutofit/>
          </a:bodyPr>
          <a:lstStyle/>
          <a:p>
            <a:r>
              <a:rPr lang="en-US" sz="3600" dirty="0" smtClean="0"/>
              <a:t>LIBRARY  MANAGEMENT SYSTEM</a:t>
            </a:r>
            <a:endParaRPr lang="en-US" sz="3600" dirty="0"/>
          </a:p>
        </p:txBody>
      </p:sp>
      <p:sp>
        <p:nvSpPr>
          <p:cNvPr id="4" name="Title 3"/>
          <p:cNvSpPr>
            <a:spLocks noGrp="1"/>
          </p:cNvSpPr>
          <p:nvPr>
            <p:ph type="ctrTitle"/>
          </p:nvPr>
        </p:nvSpPr>
        <p:spPr>
          <a:xfrm>
            <a:off x="422030" y="1600200"/>
            <a:ext cx="8229600" cy="2362200"/>
          </a:xfrm>
        </p:spPr>
        <p:txBody>
          <a:bodyPr>
            <a:normAutofit/>
          </a:bodyPr>
          <a:lstStyle/>
          <a:p>
            <a:r>
              <a:rPr lang="en-US" sz="2800" dirty="0" smtClean="0"/>
              <a:t>NAME: PUTTUL KUMARI</a:t>
            </a:r>
            <a:br>
              <a:rPr lang="en-US" sz="2800" dirty="0" smtClean="0"/>
            </a:br>
            <a:r>
              <a:rPr lang="en-US" sz="2800" dirty="0" smtClean="0"/>
              <a:t>ROLL NO: 88</a:t>
            </a:r>
            <a:br>
              <a:rPr lang="en-US" sz="2800" dirty="0" smtClean="0"/>
            </a:br>
            <a:r>
              <a:rPr lang="en-US" sz="2800" dirty="0" smtClean="0"/>
              <a:t>	COMPANY NAME: UST GLOBAL</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latin typeface="Times New Roman" pitchFamily="18" charset="0"/>
                <a:cs typeface="Times New Roman" pitchFamily="18" charset="0"/>
              </a:rPr>
              <a:t>Modules</a:t>
            </a: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071678"/>
            <a:ext cx="7467600" cy="3786214"/>
          </a:xfrm>
        </p:spPr>
        <p:txBody>
          <a:bodyPr/>
          <a:lstStyle/>
          <a:p>
            <a:pPr>
              <a:buNone/>
            </a:pPr>
            <a:r>
              <a:rPr lang="en-IN" dirty="0" smtClean="0">
                <a:latin typeface="Times New Roman" pitchFamily="18" charset="0"/>
                <a:cs typeface="Times New Roman" pitchFamily="18" charset="0"/>
              </a:rPr>
              <a:t>In this project, We have following modules-</a:t>
            </a:r>
          </a:p>
          <a:p>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Admin Module</a:t>
            </a:r>
          </a:p>
          <a:p>
            <a:pPr>
              <a:buFont typeface="Wingdings" pitchFamily="2" charset="2"/>
              <a:buChar char="Ø"/>
            </a:pP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Student Module</a:t>
            </a:r>
          </a:p>
          <a:p>
            <a:pPr>
              <a:buFont typeface="Wingdings" pitchFamily="2" charset="2"/>
              <a:buChar char="Ø"/>
            </a:pP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Librarian Module</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website provides a computerized version of library management system which will benefit the students as well as the staff of the library.</a:t>
            </a:r>
          </a:p>
          <a:p>
            <a:r>
              <a:rPr lang="en-US" dirty="0" smtClean="0"/>
              <a:t> It makes entire process online where student can search books, staff can generate reports and do book transactions. </a:t>
            </a:r>
          </a:p>
          <a:p>
            <a:r>
              <a:rPr lang="en-US" dirty="0" smtClean="0"/>
              <a:t>It also has a facility for student login where student can login and can see status of books issued as well request for book or give some suggestions.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There is a future scope of this facility that many more features such as online lectures video tutorials can be added by teachers as well as online assignments submission facility , a feature Of group chat where students can discuss various issues of engineering can be added to this project thus making it more interactive more user friendly and project which fulfills each users need in the best way possible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None/>
            </a:pPr>
            <a:r>
              <a:rPr lang="en-US" dirty="0" smtClean="0"/>
              <a:t>	This study will support and manage library transactions and services and also , the computer technology students will be able to develop a system program using visual studio and spring rest software for a design of library monitoring system in response to the problems in the current manual library operation, services and transaction.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Tools</a:t>
            </a:r>
            <a:endParaRPr lang="en-US" dirty="0"/>
          </a:p>
        </p:txBody>
      </p:sp>
      <p:sp>
        <p:nvSpPr>
          <p:cNvPr id="3" name="Content Placeholder 2"/>
          <p:cNvSpPr>
            <a:spLocks noGrp="1"/>
          </p:cNvSpPr>
          <p:nvPr>
            <p:ph idx="1"/>
          </p:nvPr>
        </p:nvSpPr>
        <p:spPr/>
        <p:txBody>
          <a:bodyPr/>
          <a:lstStyle/>
          <a:p>
            <a:r>
              <a:rPr lang="en-US" dirty="0" smtClean="0"/>
              <a:t>Software name:</a:t>
            </a:r>
          </a:p>
          <a:p>
            <a:pPr>
              <a:buNone/>
            </a:pPr>
            <a:r>
              <a:rPr lang="en-US" dirty="0" smtClean="0"/>
              <a:t>	Here we are using front-end and back-end both</a:t>
            </a:r>
          </a:p>
          <a:p>
            <a:pPr marL="651510" indent="-514350">
              <a:buAutoNum type="arabicParenBoth"/>
            </a:pPr>
            <a:r>
              <a:rPr lang="en-US" dirty="0" smtClean="0"/>
              <a:t>Angular7</a:t>
            </a:r>
          </a:p>
          <a:p>
            <a:pPr marL="651510" indent="-514350">
              <a:buNone/>
            </a:pPr>
            <a:r>
              <a:rPr lang="en-US" dirty="0" smtClean="0"/>
              <a:t>	Port number: 4200</a:t>
            </a:r>
          </a:p>
          <a:p>
            <a:pPr marL="651510" indent="-514350">
              <a:buNone/>
            </a:pPr>
            <a:r>
              <a:rPr lang="en-US" dirty="0" smtClean="0"/>
              <a:t>	Tool :Apache-tomcat-8.5.47</a:t>
            </a:r>
          </a:p>
          <a:p>
            <a:pPr marL="651510" indent="-514350">
              <a:buAutoNum type="arabicParenBoth"/>
            </a:pPr>
            <a:r>
              <a:rPr lang="en-US" dirty="0" smtClean="0"/>
              <a:t>JAVA using Spring Rest </a:t>
            </a:r>
          </a:p>
          <a:p>
            <a:pPr marL="651510" indent="-514350">
              <a:buNone/>
            </a:pPr>
            <a:r>
              <a:rPr lang="en-US" dirty="0" smtClean="0"/>
              <a:t>	Port number:8080</a:t>
            </a:r>
          </a:p>
          <a:p>
            <a:pPr marL="651510" indent="-514350">
              <a:buNone/>
            </a:pPr>
            <a:r>
              <a:rPr lang="en-US" dirty="0" smtClean="0"/>
              <a:t>      Tool: </a:t>
            </a:r>
            <a:r>
              <a:rPr lang="en-US" dirty="0" err="1" smtClean="0"/>
              <a:t>EclipseJee</a:t>
            </a:r>
            <a:r>
              <a:rPr lang="en-US" dirty="0" smtClean="0"/>
              <a:t> 2019-09</a:t>
            </a:r>
          </a:p>
          <a:p>
            <a:pPr marL="651510" indent="-514350">
              <a:buNone/>
            </a:pPr>
            <a:endParaRPr lang="en-US" dirty="0" smtClean="0"/>
          </a:p>
          <a:p>
            <a:pPr marL="651510" indent="-514350">
              <a:buNone/>
            </a:pPr>
            <a:endParaRPr lang="en-US" dirty="0" smtClean="0"/>
          </a:p>
          <a:p>
            <a:pPr marL="651510" indent="-514350">
              <a:buAutoNum type="arabicParenBoth"/>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1371600"/>
            <a:ext cx="8229600" cy="5486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52400"/>
            <a:ext cx="8229600" cy="304800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57200" y="3505200"/>
            <a:ext cx="8134350" cy="3352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28600"/>
            <a:ext cx="8229600" cy="2836053"/>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3200400"/>
            <a:ext cx="8153400" cy="3429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04800" y="228600"/>
            <a:ext cx="8534400" cy="3657600"/>
          </a:xfrm>
          <a:prstGeom prst="rect">
            <a:avLst/>
          </a:prstGeom>
          <a:noFill/>
          <a:ln w="9525">
            <a:noFill/>
            <a:miter lim="800000"/>
            <a:headEnd/>
            <a:tailEnd/>
          </a:ln>
        </p:spPr>
      </p:pic>
      <p:pic>
        <p:nvPicPr>
          <p:cNvPr id="6147" name="Picture 3"/>
          <p:cNvPicPr>
            <a:picLocks noGrp="1" noChangeAspect="1" noChangeArrowheads="1"/>
          </p:cNvPicPr>
          <p:nvPr>
            <p:ph idx="1"/>
          </p:nvPr>
        </p:nvPicPr>
        <p:blipFill>
          <a:blip r:embed="rId3" cstate="print"/>
          <a:srcRect/>
          <a:stretch>
            <a:fillRect/>
          </a:stretch>
        </p:blipFill>
        <p:spPr bwMode="auto">
          <a:xfrm>
            <a:off x="381000" y="3962400"/>
            <a:ext cx="8305800" cy="27074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329378" cy="928670"/>
          </a:xfrm>
        </p:spPr>
        <p:txBody>
          <a:bodyPr>
            <a:normAutofit/>
          </a:bodyPr>
          <a:lstStyle/>
          <a:p>
            <a:r>
              <a:rPr lang="en-US" sz="4000" b="1" dirty="0" smtClean="0">
                <a:solidFill>
                  <a:schemeClr val="tx1">
                    <a:lumMod val="95000"/>
                    <a:lumOff val="5000"/>
                  </a:schemeClr>
                </a:solidFill>
              </a:rPr>
              <a:t>Flow chart</a:t>
            </a:r>
            <a:endParaRPr lang="en-US" sz="4000" b="1" dirty="0">
              <a:solidFill>
                <a:schemeClr val="tx1">
                  <a:lumMod val="95000"/>
                  <a:lumOff val="5000"/>
                </a:schemeClr>
              </a:solidFill>
            </a:endParaRPr>
          </a:p>
        </p:txBody>
      </p:sp>
      <p:sp>
        <p:nvSpPr>
          <p:cNvPr id="3" name="Content Placeholder 2"/>
          <p:cNvSpPr>
            <a:spLocks noGrp="1"/>
          </p:cNvSpPr>
          <p:nvPr>
            <p:ph sz="quarter" idx="1"/>
          </p:nvPr>
        </p:nvSpPr>
        <p:spPr>
          <a:xfrm>
            <a:off x="457200" y="762000"/>
            <a:ext cx="8105804" cy="5857892"/>
          </a:xfrm>
        </p:spPr>
        <p:txBody>
          <a:bodyPr>
            <a:normAutofit/>
          </a:bodyPr>
          <a:lstStyle/>
          <a:p>
            <a:endParaRPr lang="en-US" sz="1200" dirty="0"/>
          </a:p>
        </p:txBody>
      </p:sp>
      <p:sp>
        <p:nvSpPr>
          <p:cNvPr id="22" name="Oval 21"/>
          <p:cNvSpPr/>
          <p:nvPr/>
        </p:nvSpPr>
        <p:spPr>
          <a:xfrm>
            <a:off x="3071802" y="1000108"/>
            <a:ext cx="200026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US" dirty="0"/>
          </a:p>
        </p:txBody>
      </p:sp>
      <p:sp>
        <p:nvSpPr>
          <p:cNvPr id="23" name="Oval 22"/>
          <p:cNvSpPr/>
          <p:nvPr/>
        </p:nvSpPr>
        <p:spPr>
          <a:xfrm>
            <a:off x="3286116" y="6215082"/>
            <a:ext cx="192882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itchFamily="18" charset="0"/>
                <a:cs typeface="Times New Roman" pitchFamily="18" charset="0"/>
              </a:rPr>
              <a:t>Stop</a:t>
            </a:r>
            <a:endParaRPr lang="en-US" sz="1200" dirty="0">
              <a:latin typeface="Times New Roman" pitchFamily="18" charset="0"/>
              <a:cs typeface="Times New Roman" pitchFamily="18" charset="0"/>
            </a:endParaRPr>
          </a:p>
        </p:txBody>
      </p:sp>
      <p:sp>
        <p:nvSpPr>
          <p:cNvPr id="38" name="Down Arrow 37"/>
          <p:cNvSpPr/>
          <p:nvPr/>
        </p:nvSpPr>
        <p:spPr>
          <a:xfrm>
            <a:off x="3929058" y="1571612"/>
            <a:ext cx="214314"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1643042" y="1857364"/>
            <a:ext cx="5072098"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142976" y="2214554"/>
            <a:ext cx="200026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46" name="Rectangle 45"/>
          <p:cNvSpPr/>
          <p:nvPr/>
        </p:nvSpPr>
        <p:spPr>
          <a:xfrm>
            <a:off x="5429256" y="2285992"/>
            <a:ext cx="200026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Student</a:t>
            </a:r>
            <a:endParaRPr lang="en-US" dirty="0"/>
          </a:p>
        </p:txBody>
      </p:sp>
      <p:sp>
        <p:nvSpPr>
          <p:cNvPr id="47" name="Rectangle 46"/>
          <p:cNvSpPr/>
          <p:nvPr/>
        </p:nvSpPr>
        <p:spPr>
          <a:xfrm>
            <a:off x="571472" y="4286256"/>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itchFamily="18" charset="0"/>
                <a:cs typeface="Times New Roman" pitchFamily="18" charset="0"/>
              </a:rPr>
              <a:t>Add Book</a:t>
            </a:r>
            <a:endParaRPr lang="en-US" sz="1200" dirty="0">
              <a:latin typeface="Times New Roman" pitchFamily="18" charset="0"/>
              <a:cs typeface="Times New Roman" pitchFamily="18" charset="0"/>
            </a:endParaRPr>
          </a:p>
        </p:txBody>
      </p:sp>
      <p:sp>
        <p:nvSpPr>
          <p:cNvPr id="48" name="Rectangle 47"/>
          <p:cNvSpPr/>
          <p:nvPr/>
        </p:nvSpPr>
        <p:spPr>
          <a:xfrm>
            <a:off x="571472" y="4929198"/>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Return Book</a:t>
            </a:r>
            <a:endParaRPr lang="en-US" sz="1200" dirty="0"/>
          </a:p>
        </p:txBody>
      </p:sp>
      <p:sp>
        <p:nvSpPr>
          <p:cNvPr id="49" name="Round Single Corner Rectangle 48"/>
          <p:cNvSpPr/>
          <p:nvPr/>
        </p:nvSpPr>
        <p:spPr>
          <a:xfrm>
            <a:off x="2428860" y="4286256"/>
            <a:ext cx="928694" cy="42862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Issue Book</a:t>
            </a:r>
            <a:endParaRPr lang="en-US" sz="1200" dirty="0"/>
          </a:p>
        </p:txBody>
      </p:sp>
      <p:sp>
        <p:nvSpPr>
          <p:cNvPr id="50" name="Rectangle 49"/>
          <p:cNvSpPr/>
          <p:nvPr/>
        </p:nvSpPr>
        <p:spPr>
          <a:xfrm>
            <a:off x="2500298" y="4929198"/>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Update book</a:t>
            </a:r>
            <a:endParaRPr lang="en-US" sz="1200" dirty="0"/>
          </a:p>
        </p:txBody>
      </p:sp>
      <p:sp>
        <p:nvSpPr>
          <p:cNvPr id="51" name="Rectangle 50"/>
          <p:cNvSpPr/>
          <p:nvPr/>
        </p:nvSpPr>
        <p:spPr>
          <a:xfrm>
            <a:off x="4786314" y="4286256"/>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Search Book</a:t>
            </a:r>
            <a:endParaRPr lang="en-US" sz="1200" dirty="0"/>
          </a:p>
        </p:txBody>
      </p:sp>
      <p:sp>
        <p:nvSpPr>
          <p:cNvPr id="52" name="Rectangle 51"/>
          <p:cNvSpPr/>
          <p:nvPr/>
        </p:nvSpPr>
        <p:spPr>
          <a:xfrm>
            <a:off x="4786314" y="4929198"/>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Return Book</a:t>
            </a:r>
            <a:endParaRPr lang="en-US" sz="1200" dirty="0"/>
          </a:p>
        </p:txBody>
      </p:sp>
      <p:sp>
        <p:nvSpPr>
          <p:cNvPr id="53" name="Rectangle 52"/>
          <p:cNvSpPr/>
          <p:nvPr/>
        </p:nvSpPr>
        <p:spPr>
          <a:xfrm>
            <a:off x="6643702" y="4286256"/>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Times New Roman" pitchFamily="18" charset="0"/>
                <a:cs typeface="Times New Roman" pitchFamily="18" charset="0"/>
              </a:rPr>
              <a:t>Request Book</a:t>
            </a:r>
            <a:endParaRPr lang="en-US" sz="1200" dirty="0">
              <a:latin typeface="Times New Roman" pitchFamily="18" charset="0"/>
              <a:cs typeface="Times New Roman" pitchFamily="18" charset="0"/>
            </a:endParaRPr>
          </a:p>
        </p:txBody>
      </p:sp>
      <p:sp>
        <p:nvSpPr>
          <p:cNvPr id="54" name="Rectangle 53"/>
          <p:cNvSpPr/>
          <p:nvPr/>
        </p:nvSpPr>
        <p:spPr>
          <a:xfrm>
            <a:off x="6572264" y="4929198"/>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Update</a:t>
            </a:r>
            <a:endParaRPr lang="en-US" sz="1200" dirty="0"/>
          </a:p>
        </p:txBody>
      </p:sp>
      <p:sp>
        <p:nvSpPr>
          <p:cNvPr id="55" name="Diamond 54"/>
          <p:cNvSpPr/>
          <p:nvPr/>
        </p:nvSpPr>
        <p:spPr>
          <a:xfrm>
            <a:off x="1428728" y="3286124"/>
            <a:ext cx="1357322" cy="9286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Login</a:t>
            </a:r>
            <a:endParaRPr lang="en-US" sz="1200" dirty="0"/>
          </a:p>
        </p:txBody>
      </p:sp>
      <p:sp>
        <p:nvSpPr>
          <p:cNvPr id="56" name="Diamond 55"/>
          <p:cNvSpPr/>
          <p:nvPr/>
        </p:nvSpPr>
        <p:spPr>
          <a:xfrm>
            <a:off x="5643570" y="3357562"/>
            <a:ext cx="1357322" cy="78581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Login</a:t>
            </a:r>
            <a:endParaRPr lang="en-US" sz="1400" dirty="0"/>
          </a:p>
        </p:txBody>
      </p:sp>
      <p:sp>
        <p:nvSpPr>
          <p:cNvPr id="57" name="Down Arrow 56"/>
          <p:cNvSpPr/>
          <p:nvPr/>
        </p:nvSpPr>
        <p:spPr>
          <a:xfrm>
            <a:off x="1643042" y="1857364"/>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a:off x="6715140" y="1857364"/>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286512" y="2857496"/>
            <a:ext cx="71438"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a:off x="2071670" y="2857496"/>
            <a:ext cx="71438"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Rectangle 64"/>
          <p:cNvSpPr/>
          <p:nvPr/>
        </p:nvSpPr>
        <p:spPr>
          <a:xfrm>
            <a:off x="3357554" y="5572140"/>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Logout</a:t>
            </a:r>
            <a:endParaRPr lang="en-US" dirty="0"/>
          </a:p>
        </p:txBody>
      </p:sp>
      <p:cxnSp>
        <p:nvCxnSpPr>
          <p:cNvPr id="74" name="Straight Connector 73"/>
          <p:cNvCxnSpPr/>
          <p:nvPr/>
        </p:nvCxnSpPr>
        <p:spPr>
          <a:xfrm rot="5400000">
            <a:off x="1285852" y="5072076"/>
            <a:ext cx="157163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537207" y="4964123"/>
            <a:ext cx="150019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8" name="Down Arrow 77"/>
          <p:cNvSpPr/>
          <p:nvPr/>
        </p:nvSpPr>
        <p:spPr>
          <a:xfrm>
            <a:off x="4214810" y="5929330"/>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p:nvPr/>
        </p:nvCxnSpPr>
        <p:spPr>
          <a:xfrm>
            <a:off x="2071670" y="5857892"/>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5214942" y="57150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7" idx="3"/>
            <a:endCxn id="49" idx="1"/>
          </p:cNvCxnSpPr>
          <p:nvPr/>
        </p:nvCxnSpPr>
        <p:spPr>
          <a:xfrm>
            <a:off x="1500166" y="4500570"/>
            <a:ext cx="92869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571604" y="5214950"/>
            <a:ext cx="8572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786446" y="4500570"/>
            <a:ext cx="8572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54" idx="1"/>
          </p:cNvCxnSpPr>
          <p:nvPr/>
        </p:nvCxnSpPr>
        <p:spPr>
          <a:xfrm>
            <a:off x="5786446" y="5143512"/>
            <a:ext cx="78581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94</TotalTime>
  <Words>202</Words>
  <Application>Microsoft Office PowerPoint</Application>
  <PresentationFormat>On-screen Show (4:3)</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NAME: PUTTUL KUMARI ROLL NO: 88  COMPANY NAME: UST GLOBAL</vt:lpstr>
      <vt:lpstr>Problem Statement</vt:lpstr>
      <vt:lpstr>Technology and Tools</vt:lpstr>
      <vt:lpstr>Architecture</vt:lpstr>
      <vt:lpstr>Slide 5</vt:lpstr>
      <vt:lpstr>Slide 6</vt:lpstr>
      <vt:lpstr>Slide 7</vt:lpstr>
      <vt:lpstr>Slide 8</vt:lpstr>
      <vt:lpstr>Flow chart</vt:lpstr>
      <vt:lpstr>Modules</vt:lpstr>
      <vt:lpstr>Conclusion</vt:lpstr>
      <vt:lpstr>Future Enhancement</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PUTTUL KUMARI ROLL NO: 88  COMPANY NAME: UST GLOBAL</dc:title>
  <dc:creator>puttul.kumari</dc:creator>
  <cp:lastModifiedBy>puttul.kumari</cp:lastModifiedBy>
  <cp:revision>2</cp:revision>
  <dcterms:created xsi:type="dcterms:W3CDTF">2019-12-16T19:13:43Z</dcterms:created>
  <dcterms:modified xsi:type="dcterms:W3CDTF">2019-12-17T02:05:16Z</dcterms:modified>
</cp:coreProperties>
</file>