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8" r:id="rId2"/>
    <p:sldId id="267" r:id="rId3"/>
    <p:sldId id="26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824"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BD0548-588C-4CBD-AB2D-BB56CD610076}" type="datetimeFigureOut">
              <a:rPr lang="en-US" smtClean="0"/>
              <a:t>4/10/2012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8D66A-80AE-4857-8116-B586DA18CDF2}" type="slidenum">
              <a:rPr lang="en-US" smtClean="0"/>
              <a:t>‹#›</a:t>
            </a:fld>
            <a:endParaRPr lang="en-US"/>
          </a:p>
        </p:txBody>
      </p:sp>
    </p:spTree>
    <p:extLst>
      <p:ext uri="{BB962C8B-B14F-4D97-AF65-F5344CB8AC3E}">
        <p14:creationId xmlns:p14="http://schemas.microsoft.com/office/powerpoint/2010/main" val="172051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13445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37489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16007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494E8-A120-4CFB-AE3D-483B31D91E4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42623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494E8-A120-4CFB-AE3D-483B31D91E49}"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4109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494E8-A120-4CFB-AE3D-483B31D91E4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78008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494E8-A120-4CFB-AE3D-483B31D91E49}" type="datetimeFigureOut">
              <a:rPr lang="en-US" smtClean="0"/>
              <a:t>4/10/2012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290186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494E8-A120-4CFB-AE3D-483B31D91E49}" type="datetimeFigureOut">
              <a:rPr lang="en-US" smtClean="0"/>
              <a:t>4/10/2012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57443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494E8-A120-4CFB-AE3D-483B31D91E49}" type="datetimeFigureOut">
              <a:rPr lang="en-US" smtClean="0"/>
              <a:t>4/10/2012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378600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494E8-A120-4CFB-AE3D-483B31D91E4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357423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494E8-A120-4CFB-AE3D-483B31D91E49}"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60B83-8403-4027-910C-0D8C3D2429A8}" type="slidenum">
              <a:rPr lang="en-US" smtClean="0"/>
              <a:t>‹#›</a:t>
            </a:fld>
            <a:endParaRPr lang="en-US"/>
          </a:p>
        </p:txBody>
      </p:sp>
    </p:spTree>
    <p:extLst>
      <p:ext uri="{BB962C8B-B14F-4D97-AF65-F5344CB8AC3E}">
        <p14:creationId xmlns:p14="http://schemas.microsoft.com/office/powerpoint/2010/main" val="96163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494E8-A120-4CFB-AE3D-483B31D91E49}" type="datetimeFigureOut">
              <a:rPr lang="en-US" smtClean="0"/>
              <a:t>4/10/2012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60B83-8403-4027-910C-0D8C3D2429A8}" type="slidenum">
              <a:rPr lang="en-US" smtClean="0"/>
              <a:t>‹#›</a:t>
            </a:fld>
            <a:endParaRPr lang="en-US"/>
          </a:p>
        </p:txBody>
      </p:sp>
    </p:spTree>
    <p:extLst>
      <p:ext uri="{BB962C8B-B14F-4D97-AF65-F5344CB8AC3E}">
        <p14:creationId xmlns:p14="http://schemas.microsoft.com/office/powerpoint/2010/main" val="235120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13468"/>
            <a:ext cx="45719" cy="9002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5715000" y="13468"/>
            <a:ext cx="45719" cy="932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276601" y="900353"/>
            <a:ext cx="16764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2047875" y="900354"/>
            <a:ext cx="12192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5760719" y="900354"/>
            <a:ext cx="12192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047875" y="923212"/>
            <a:ext cx="45719" cy="7715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6979919" y="900353"/>
            <a:ext cx="45719" cy="7486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3299459" y="1652829"/>
            <a:ext cx="372617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23" y="872383"/>
            <a:ext cx="253968" cy="253968"/>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891" y="872383"/>
            <a:ext cx="253968" cy="253968"/>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955" y="872339"/>
            <a:ext cx="253968" cy="253968"/>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696" y="1649060"/>
            <a:ext cx="253968" cy="253968"/>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664" y="1649060"/>
            <a:ext cx="253968" cy="253968"/>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728" y="1649016"/>
            <a:ext cx="253968" cy="253968"/>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399" y="1649060"/>
            <a:ext cx="253968" cy="253968"/>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760" y="1649016"/>
            <a:ext cx="253968" cy="253968"/>
          </a:xfrm>
          <a:prstGeom prst="rect">
            <a:avLst/>
          </a:prstGeom>
        </p:spPr>
      </p:pic>
      <p:sp>
        <p:nvSpPr>
          <p:cNvPr id="27" name="Rectangle 26"/>
          <p:cNvSpPr/>
          <p:nvPr/>
        </p:nvSpPr>
        <p:spPr>
          <a:xfrm>
            <a:off x="1295399" y="1652090"/>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1295399" y="1652829"/>
            <a:ext cx="45719" cy="1032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p:cNvSpPr/>
          <p:nvPr/>
        </p:nvSpPr>
        <p:spPr>
          <a:xfrm>
            <a:off x="685800" y="2637711"/>
            <a:ext cx="609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685800" y="2660570"/>
            <a:ext cx="45719" cy="939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p:cNvSpPr/>
          <p:nvPr/>
        </p:nvSpPr>
        <p:spPr>
          <a:xfrm>
            <a:off x="1341117" y="2637710"/>
            <a:ext cx="568286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35"/>
          <p:cNvSpPr/>
          <p:nvPr/>
        </p:nvSpPr>
        <p:spPr>
          <a:xfrm>
            <a:off x="7025638" y="1652090"/>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7770480" y="1652829"/>
            <a:ext cx="45719" cy="10325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37"/>
          <p:cNvSpPr/>
          <p:nvPr/>
        </p:nvSpPr>
        <p:spPr>
          <a:xfrm>
            <a:off x="7816199" y="2637711"/>
            <a:ext cx="609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8429607" y="2637710"/>
            <a:ext cx="45719" cy="939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p:cNvSpPr/>
          <p:nvPr/>
        </p:nvSpPr>
        <p:spPr>
          <a:xfrm>
            <a:off x="1252186" y="3525444"/>
            <a:ext cx="715456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0" y="3472752"/>
            <a:ext cx="253968" cy="253968"/>
          </a:xfrm>
          <a:prstGeom prst="rect">
            <a:avLst/>
          </a:prstGeom>
        </p:spPr>
      </p:pic>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18" y="3472752"/>
            <a:ext cx="253968" cy="253968"/>
          </a:xfrm>
          <a:prstGeom prst="rect">
            <a:avLst/>
          </a:prstGeom>
        </p:spPr>
      </p:pic>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1919" y="2609868"/>
            <a:ext cx="253968" cy="253968"/>
          </a:xfrm>
          <a:prstGeom prst="rect">
            <a:avLst/>
          </a:prstGeom>
        </p:spPr>
      </p:pic>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951" y="2609824"/>
            <a:ext cx="253968" cy="253968"/>
          </a:xfrm>
          <a:prstGeom prst="rect">
            <a:avLst/>
          </a:prstGeom>
        </p:spPr>
      </p:pic>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983" y="2609824"/>
            <a:ext cx="253968" cy="253968"/>
          </a:xfrm>
          <a:prstGeom prst="rect">
            <a:avLst/>
          </a:prstGeom>
        </p:spPr>
      </p:pic>
      <p:sp>
        <p:nvSpPr>
          <p:cNvPr id="47" name="Rectangle 46"/>
          <p:cNvSpPr/>
          <p:nvPr/>
        </p:nvSpPr>
        <p:spPr>
          <a:xfrm>
            <a:off x="377357" y="6705600"/>
            <a:ext cx="556624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884" y="6685986"/>
            <a:ext cx="253968" cy="253968"/>
          </a:xfrm>
          <a:prstGeom prst="rect">
            <a:avLst/>
          </a:prstGeom>
        </p:spPr>
      </p:pic>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52" y="6685986"/>
            <a:ext cx="253968" cy="253968"/>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916" y="6685942"/>
            <a:ext cx="253968" cy="253968"/>
          </a:xfrm>
          <a:prstGeom prst="rect">
            <a:avLst/>
          </a:prstGeom>
        </p:spPr>
      </p:pic>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87" y="6685986"/>
            <a:ext cx="253968" cy="253968"/>
          </a:xfrm>
          <a:prstGeom prst="rect">
            <a:avLst/>
          </a:prstGeom>
        </p:spPr>
      </p:pic>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948" y="6685942"/>
            <a:ext cx="253968" cy="253968"/>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663" y="6685986"/>
            <a:ext cx="253968" cy="253968"/>
          </a:xfrm>
          <a:prstGeom prst="rect">
            <a:avLst/>
          </a:prstGeom>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631" y="6685986"/>
            <a:ext cx="253968" cy="253968"/>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95" y="6685942"/>
            <a:ext cx="253968" cy="253968"/>
          </a:xfrm>
          <a:prstGeom prst="rect">
            <a:avLst/>
          </a:prstGeom>
        </p:spPr>
      </p:pic>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366" y="6685986"/>
            <a:ext cx="253968" cy="253968"/>
          </a:xfrm>
          <a:prstGeom prst="rect">
            <a:avLst/>
          </a:prstGeom>
        </p:spPr>
      </p:pic>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727" y="6685942"/>
            <a:ext cx="253968" cy="253968"/>
          </a:xfrm>
          <a:prstGeom prst="rect">
            <a:avLst/>
          </a:prstGeom>
        </p:spPr>
      </p:pic>
      <p:sp>
        <p:nvSpPr>
          <p:cNvPr id="58" name="Rectangle 57"/>
          <p:cNvSpPr/>
          <p:nvPr/>
        </p:nvSpPr>
        <p:spPr>
          <a:xfrm>
            <a:off x="8376599" y="6695338"/>
            <a:ext cx="73342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7814" y="6220821"/>
            <a:ext cx="577950" cy="462360"/>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229" y="1168483"/>
            <a:ext cx="317703" cy="453861"/>
          </a:xfrm>
          <a:prstGeom prst="rect">
            <a:avLst/>
          </a:prstGeom>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657600" y="1225598"/>
            <a:ext cx="251730" cy="339630"/>
          </a:xfrm>
          <a:prstGeom prst="rect">
            <a:avLst/>
          </a:prstGeom>
          <a:solidFill>
            <a:srgbClr val="FF0000"/>
          </a:solidFill>
        </p:spPr>
      </p:pic>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34932" y="2155963"/>
            <a:ext cx="344071" cy="453861"/>
          </a:xfrm>
          <a:prstGeom prst="rect">
            <a:avLst/>
          </a:prstGeom>
        </p:spPr>
      </p:pic>
      <p:sp>
        <p:nvSpPr>
          <p:cNvPr id="63" name="Isosceles Triangle 62"/>
          <p:cNvSpPr/>
          <p:nvPr/>
        </p:nvSpPr>
        <p:spPr>
          <a:xfrm>
            <a:off x="6743993" y="3364817"/>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905918" y="3364817"/>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1591" y="3141728"/>
            <a:ext cx="202472" cy="339630"/>
          </a:xfrm>
          <a:prstGeom prst="rect">
            <a:avLst/>
          </a:prstGeom>
          <a:solidFill>
            <a:srgbClr val="FF0000"/>
          </a:solidFill>
        </p:spPr>
      </p:pic>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810000" y="3148124"/>
            <a:ext cx="251730" cy="339630"/>
          </a:xfrm>
          <a:prstGeom prst="rect">
            <a:avLst/>
          </a:prstGeom>
          <a:solidFill>
            <a:srgbClr val="FF0000"/>
          </a:solidFill>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341368" y="3018891"/>
            <a:ext cx="344071" cy="453861"/>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1729" y="6214502"/>
            <a:ext cx="344071" cy="453861"/>
          </a:xfrm>
          <a:prstGeom prst="rect">
            <a:avLst/>
          </a:prstGeom>
        </p:spPr>
      </p:pic>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0076" y="6343551"/>
            <a:ext cx="202472" cy="339630"/>
          </a:xfrm>
          <a:prstGeom prst="rect">
            <a:avLst/>
          </a:prstGeom>
          <a:solidFill>
            <a:srgbClr val="FF0000"/>
          </a:solidFill>
        </p:spPr>
      </p:pic>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162" y="6214501"/>
            <a:ext cx="317703" cy="453861"/>
          </a:xfrm>
          <a:prstGeom prst="rect">
            <a:avLst/>
          </a:prstGeom>
        </p:spPr>
      </p:pic>
      <p:sp>
        <p:nvSpPr>
          <p:cNvPr id="5" name="TextBox 4"/>
          <p:cNvSpPr txBox="1"/>
          <p:nvPr/>
        </p:nvSpPr>
        <p:spPr>
          <a:xfrm>
            <a:off x="3298121" y="646987"/>
            <a:ext cx="669147" cy="246221"/>
          </a:xfrm>
          <a:prstGeom prst="rect">
            <a:avLst/>
          </a:prstGeom>
          <a:noFill/>
        </p:spPr>
        <p:txBody>
          <a:bodyPr wrap="square" rtlCol="0">
            <a:spAutoFit/>
          </a:bodyPr>
          <a:lstStyle/>
          <a:p>
            <a:r>
              <a:rPr lang="en-US" sz="1000" dirty="0" smtClean="0"/>
              <a:t>START</a:t>
            </a:r>
            <a:endParaRPr lang="en-US" sz="1000" dirty="0"/>
          </a:p>
        </p:txBody>
      </p:sp>
      <p:sp>
        <p:nvSpPr>
          <p:cNvPr id="6" name="TextBox 5"/>
          <p:cNvSpPr txBox="1"/>
          <p:nvPr/>
        </p:nvSpPr>
        <p:spPr>
          <a:xfrm>
            <a:off x="0" y="0"/>
            <a:ext cx="1979003" cy="1323439"/>
          </a:xfrm>
          <a:prstGeom prst="rect">
            <a:avLst/>
          </a:prstGeom>
          <a:noFill/>
        </p:spPr>
        <p:txBody>
          <a:bodyPr wrap="square" rtlCol="0">
            <a:spAutoFit/>
          </a:bodyPr>
          <a:lstStyle/>
          <a:p>
            <a:r>
              <a:rPr lang="en-US" sz="1000" dirty="0" smtClean="0"/>
              <a:t>After beating a boss, the pagoda is on fire and collapsing, so the player needs to escape from the rooftop battle. Each floor going down in this room is thus longer than the one above to keep consistency with the pagoda building.</a:t>
            </a:r>
            <a:endParaRPr lang="en-US" sz="1000" dirty="0"/>
          </a:p>
        </p:txBody>
      </p:sp>
      <p:sp>
        <p:nvSpPr>
          <p:cNvPr id="7" name="TextBox 6"/>
          <p:cNvSpPr txBox="1"/>
          <p:nvPr/>
        </p:nvSpPr>
        <p:spPr>
          <a:xfrm>
            <a:off x="3727156" y="13468"/>
            <a:ext cx="2140244" cy="861774"/>
          </a:xfrm>
          <a:prstGeom prst="rect">
            <a:avLst/>
          </a:prstGeom>
          <a:noFill/>
        </p:spPr>
        <p:txBody>
          <a:bodyPr wrap="square" rtlCol="0">
            <a:spAutoFit/>
          </a:bodyPr>
          <a:lstStyle/>
          <a:p>
            <a:r>
              <a:rPr lang="en-US" sz="1000" dirty="0" smtClean="0"/>
              <a:t>With nowhere else to go, the</a:t>
            </a:r>
            <a:r>
              <a:rPr lang="en-US" sz="1000" dirty="0" smtClean="0">
                <a:solidFill>
                  <a:srgbClr val="000000"/>
                </a:solidFill>
              </a:rPr>
              <a:t> player </a:t>
            </a:r>
            <a:r>
              <a:rPr lang="en-US" sz="1000" dirty="0" smtClean="0"/>
              <a:t>will stand on these collapsible platforms and drop down, thereby learning how to proceed down each floor in this room.</a:t>
            </a:r>
            <a:endParaRPr lang="en-US" sz="1000" dirty="0"/>
          </a:p>
        </p:txBody>
      </p:sp>
      <p:sp>
        <p:nvSpPr>
          <p:cNvPr id="8" name="TextBox 7"/>
          <p:cNvSpPr txBox="1"/>
          <p:nvPr/>
        </p:nvSpPr>
        <p:spPr>
          <a:xfrm>
            <a:off x="3935866" y="1068158"/>
            <a:ext cx="2219082" cy="553998"/>
          </a:xfrm>
          <a:prstGeom prst="rect">
            <a:avLst/>
          </a:prstGeom>
          <a:noFill/>
        </p:spPr>
        <p:txBody>
          <a:bodyPr wrap="square" rtlCol="0">
            <a:spAutoFit/>
          </a:bodyPr>
          <a:lstStyle/>
          <a:p>
            <a:r>
              <a:rPr lang="en-US" sz="1000" dirty="0" smtClean="0"/>
              <a:t>Samurai will chase them into going the correct direction and possibly into the projectile of the foe on the left.</a:t>
            </a:r>
            <a:endParaRPr lang="en-US" sz="1000" dirty="0"/>
          </a:p>
        </p:txBody>
      </p:sp>
      <p:sp>
        <p:nvSpPr>
          <p:cNvPr id="65" name="TextBox 64"/>
          <p:cNvSpPr txBox="1"/>
          <p:nvPr/>
        </p:nvSpPr>
        <p:spPr>
          <a:xfrm>
            <a:off x="2050938" y="2033649"/>
            <a:ext cx="2219082" cy="553998"/>
          </a:xfrm>
          <a:prstGeom prst="rect">
            <a:avLst/>
          </a:prstGeom>
          <a:noFill/>
        </p:spPr>
        <p:txBody>
          <a:bodyPr wrap="square" rtlCol="0">
            <a:spAutoFit/>
          </a:bodyPr>
          <a:lstStyle/>
          <a:p>
            <a:r>
              <a:rPr lang="en-US" sz="1000" dirty="0" smtClean="0"/>
              <a:t>Samurai will chase the player for this entire floor, adding to the sense of urgency for escaping from the building.</a:t>
            </a:r>
            <a:endParaRPr lang="en-US" sz="1000" dirty="0"/>
          </a:p>
        </p:txBody>
      </p:sp>
      <p:sp>
        <p:nvSpPr>
          <p:cNvPr id="71" name="TextBox 70"/>
          <p:cNvSpPr txBox="1"/>
          <p:nvPr/>
        </p:nvSpPr>
        <p:spPr>
          <a:xfrm>
            <a:off x="5522597" y="1691609"/>
            <a:ext cx="2219082" cy="1015663"/>
          </a:xfrm>
          <a:prstGeom prst="rect">
            <a:avLst/>
          </a:prstGeom>
          <a:noFill/>
        </p:spPr>
        <p:txBody>
          <a:bodyPr wrap="square" rtlCol="0">
            <a:spAutoFit/>
          </a:bodyPr>
          <a:lstStyle/>
          <a:p>
            <a:r>
              <a:rPr lang="en-US" sz="1000" dirty="0" smtClean="0"/>
              <a:t>Players in a rush will drop down onto the foe’s head, putting in a position to be readily injured. Players who plan better can drop down behind the foe, like a real ninja, and dispatch him before he can respond.</a:t>
            </a:r>
            <a:endParaRPr lang="en-US" sz="1000" dirty="0"/>
          </a:p>
        </p:txBody>
      </p:sp>
      <p:sp>
        <p:nvSpPr>
          <p:cNvPr id="73" name="TextBox 72"/>
          <p:cNvSpPr txBox="1"/>
          <p:nvPr/>
        </p:nvSpPr>
        <p:spPr>
          <a:xfrm>
            <a:off x="5821525" y="2774824"/>
            <a:ext cx="1261941" cy="707886"/>
          </a:xfrm>
          <a:prstGeom prst="rect">
            <a:avLst/>
          </a:prstGeom>
          <a:noFill/>
        </p:spPr>
        <p:txBody>
          <a:bodyPr wrap="square" rtlCol="0">
            <a:spAutoFit/>
          </a:bodyPr>
          <a:lstStyle/>
          <a:p>
            <a:r>
              <a:rPr lang="en-US" sz="1000" dirty="0" smtClean="0"/>
              <a:t>Spikes add to the feeling that the building is not safe anymore. </a:t>
            </a:r>
            <a:endParaRPr lang="en-US" sz="1000" dirty="0"/>
          </a:p>
        </p:txBody>
      </p:sp>
      <p:sp>
        <p:nvSpPr>
          <p:cNvPr id="74" name="TextBox 73"/>
          <p:cNvSpPr txBox="1"/>
          <p:nvPr/>
        </p:nvSpPr>
        <p:spPr>
          <a:xfrm>
            <a:off x="4114801" y="2739901"/>
            <a:ext cx="1261941" cy="861774"/>
          </a:xfrm>
          <a:prstGeom prst="rect">
            <a:avLst/>
          </a:prstGeom>
          <a:noFill/>
        </p:spPr>
        <p:txBody>
          <a:bodyPr wrap="square" rtlCol="0">
            <a:spAutoFit/>
          </a:bodyPr>
          <a:lstStyle/>
          <a:p>
            <a:r>
              <a:rPr lang="en-US" sz="1000" dirty="0" smtClean="0"/>
              <a:t>Foes in the way of escape. Players can either jump over them or simply take them out.</a:t>
            </a:r>
            <a:endParaRPr lang="en-US" sz="1000" dirty="0"/>
          </a:p>
        </p:txBody>
      </p:sp>
      <p:sp>
        <p:nvSpPr>
          <p:cNvPr id="9" name="TextBox 8"/>
          <p:cNvSpPr txBox="1"/>
          <p:nvPr/>
        </p:nvSpPr>
        <p:spPr>
          <a:xfrm>
            <a:off x="685800" y="3810000"/>
            <a:ext cx="1446133" cy="553998"/>
          </a:xfrm>
          <a:prstGeom prst="rect">
            <a:avLst/>
          </a:prstGeom>
          <a:noFill/>
        </p:spPr>
        <p:txBody>
          <a:bodyPr wrap="square" rtlCol="0">
            <a:spAutoFit/>
          </a:bodyPr>
          <a:lstStyle/>
          <a:p>
            <a:r>
              <a:rPr lang="en-US" sz="1000" dirty="0" smtClean="0"/>
              <a:t>Long fall adds to the sense of exhilaration of escape.</a:t>
            </a:r>
            <a:endParaRPr lang="en-US" sz="1000" dirty="0"/>
          </a:p>
        </p:txBody>
      </p:sp>
      <p:sp>
        <p:nvSpPr>
          <p:cNvPr id="10" name="TextBox 9"/>
          <p:cNvSpPr txBox="1"/>
          <p:nvPr/>
        </p:nvSpPr>
        <p:spPr>
          <a:xfrm>
            <a:off x="871233" y="6019800"/>
            <a:ext cx="2746929" cy="707886"/>
          </a:xfrm>
          <a:prstGeom prst="rect">
            <a:avLst/>
          </a:prstGeom>
          <a:noFill/>
        </p:spPr>
        <p:txBody>
          <a:bodyPr wrap="square" rtlCol="0">
            <a:spAutoFit/>
          </a:bodyPr>
          <a:lstStyle/>
          <a:p>
            <a:r>
              <a:rPr lang="en-US" sz="1000" dirty="0" smtClean="0"/>
              <a:t>Then the player lands here and realizes they haven’t escaped just yet. 2 samurai on both sides make it feel like they really want to capture/kill the player for killing their boss.</a:t>
            </a:r>
            <a:endParaRPr lang="en-US" sz="1000" dirty="0"/>
          </a:p>
        </p:txBody>
      </p:sp>
      <p:sp>
        <p:nvSpPr>
          <p:cNvPr id="11" name="TextBox 10"/>
          <p:cNvSpPr txBox="1"/>
          <p:nvPr/>
        </p:nvSpPr>
        <p:spPr>
          <a:xfrm>
            <a:off x="4677067" y="5327888"/>
            <a:ext cx="1037933" cy="1015663"/>
          </a:xfrm>
          <a:prstGeom prst="rect">
            <a:avLst/>
          </a:prstGeom>
          <a:noFill/>
        </p:spPr>
        <p:txBody>
          <a:bodyPr wrap="square" rtlCol="0">
            <a:spAutoFit/>
          </a:bodyPr>
          <a:lstStyle/>
          <a:p>
            <a:r>
              <a:rPr lang="en-US" sz="1000" dirty="0" smtClean="0"/>
              <a:t>Punishes reckless players who jump over the samurai and think they’re home free.</a:t>
            </a:r>
            <a:endParaRPr lang="en-US" sz="1000" dirty="0"/>
          </a:p>
        </p:txBody>
      </p:sp>
      <p:sp>
        <p:nvSpPr>
          <p:cNvPr id="16" name="TextBox 15"/>
          <p:cNvSpPr txBox="1"/>
          <p:nvPr/>
        </p:nvSpPr>
        <p:spPr>
          <a:xfrm>
            <a:off x="5964229" y="6019800"/>
            <a:ext cx="2285386" cy="553998"/>
          </a:xfrm>
          <a:prstGeom prst="rect">
            <a:avLst/>
          </a:prstGeom>
          <a:noFill/>
        </p:spPr>
        <p:txBody>
          <a:bodyPr wrap="square" rtlCol="0">
            <a:spAutoFit/>
          </a:bodyPr>
          <a:lstStyle/>
          <a:p>
            <a:r>
              <a:rPr lang="en-US" sz="1000" dirty="0" smtClean="0"/>
              <a:t>Destructible blocks force player to run for the door, making them feel like they’re really escaping. </a:t>
            </a:r>
            <a:endParaRPr lang="en-US" sz="1000" dirty="0"/>
          </a:p>
        </p:txBody>
      </p:sp>
    </p:spTree>
    <p:extLst>
      <p:ext uri="{BB962C8B-B14F-4D97-AF65-F5344CB8AC3E}">
        <p14:creationId xmlns:p14="http://schemas.microsoft.com/office/powerpoint/2010/main" val="320445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86075"/>
            <a:ext cx="9144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1981200" y="2581275"/>
            <a:ext cx="14478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6587759" y="30480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7696200" y="47625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a:off x="6095999" y="1743075"/>
            <a:ext cx="5524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858000" y="981075"/>
            <a:ext cx="600075" cy="0"/>
          </a:xfrm>
          <a:prstGeom prst="line">
            <a:avLst/>
          </a:prstGeom>
        </p:spPr>
        <p:style>
          <a:lnRef idx="1">
            <a:schemeClr val="dk1"/>
          </a:lnRef>
          <a:fillRef idx="0">
            <a:schemeClr val="dk1"/>
          </a:fillRef>
          <a:effectRef idx="0">
            <a:schemeClr val="dk1"/>
          </a:effectRef>
          <a:fontRef idx="minor">
            <a:schemeClr val="tx1"/>
          </a:fontRef>
        </p:style>
      </p:cxnSp>
      <p:sp>
        <p:nvSpPr>
          <p:cNvPr id="13" name="Isosceles Triangle 12"/>
          <p:cNvSpPr/>
          <p:nvPr/>
        </p:nvSpPr>
        <p:spPr>
          <a:xfrm>
            <a:off x="685800" y="273367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847725" y="273367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248" y="2102645"/>
            <a:ext cx="317703" cy="453861"/>
          </a:xfrm>
          <a:prstGeom prst="rect">
            <a:avLst/>
          </a:prstGeom>
        </p:spPr>
      </p:pic>
      <p:sp>
        <p:nvSpPr>
          <p:cNvPr id="16" name="Rectangle 15"/>
          <p:cNvSpPr/>
          <p:nvPr/>
        </p:nvSpPr>
        <p:spPr>
          <a:xfrm>
            <a:off x="0" y="3505200"/>
            <a:ext cx="9144000" cy="304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Isosceles Triangle 16"/>
          <p:cNvSpPr/>
          <p:nvPr/>
        </p:nvSpPr>
        <p:spPr>
          <a:xfrm>
            <a:off x="8205787" y="32385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8367712" y="32385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801" y="641445"/>
            <a:ext cx="202472" cy="339630"/>
          </a:xfrm>
          <a:prstGeom prst="rect">
            <a:avLst/>
          </a:prstGeom>
          <a:solidFill>
            <a:srgbClr val="FF0000"/>
          </a:solidFill>
        </p:spPr>
      </p:pic>
      <p:sp>
        <p:nvSpPr>
          <p:cNvPr id="20" name="Rectangle 19"/>
          <p:cNvSpPr/>
          <p:nvPr/>
        </p:nvSpPr>
        <p:spPr>
          <a:xfrm>
            <a:off x="4953000" y="2581275"/>
            <a:ext cx="10668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p:cNvSpPr txBox="1"/>
          <p:nvPr/>
        </p:nvSpPr>
        <p:spPr>
          <a:xfrm>
            <a:off x="123825" y="2618259"/>
            <a:ext cx="571500" cy="230832"/>
          </a:xfrm>
          <a:prstGeom prst="rect">
            <a:avLst/>
          </a:prstGeom>
          <a:noFill/>
        </p:spPr>
        <p:txBody>
          <a:bodyPr wrap="square" rtlCol="0">
            <a:spAutoFit/>
          </a:bodyPr>
          <a:lstStyle/>
          <a:p>
            <a:r>
              <a:rPr lang="en-US" sz="900" dirty="0" smtClean="0"/>
              <a:t>START</a:t>
            </a:r>
            <a:endParaRPr lang="en-US" sz="900" dirty="0"/>
          </a:p>
        </p:txBody>
      </p:sp>
      <p:sp>
        <p:nvSpPr>
          <p:cNvPr id="22" name="TextBox 21"/>
          <p:cNvSpPr txBox="1"/>
          <p:nvPr/>
        </p:nvSpPr>
        <p:spPr>
          <a:xfrm>
            <a:off x="0" y="120134"/>
            <a:ext cx="4953000" cy="646331"/>
          </a:xfrm>
          <a:prstGeom prst="rect">
            <a:avLst/>
          </a:prstGeom>
          <a:noFill/>
        </p:spPr>
        <p:txBody>
          <a:bodyPr wrap="square" rtlCol="0">
            <a:spAutoFit/>
          </a:bodyPr>
          <a:lstStyle/>
          <a:p>
            <a:r>
              <a:rPr lang="en-US" dirty="0" smtClean="0"/>
              <a:t>1</a:t>
            </a:r>
            <a:r>
              <a:rPr lang="en-US" baseline="30000" dirty="0" smtClean="0"/>
              <a:t>st</a:t>
            </a:r>
            <a:r>
              <a:rPr lang="en-US" dirty="0" smtClean="0"/>
              <a:t> half of level as it can’t fit on one slide otherwise. </a:t>
            </a:r>
            <a:r>
              <a:rPr lang="en-US" b="1" dirty="0" smtClean="0"/>
              <a:t>Level has no floor </a:t>
            </a:r>
            <a:r>
              <a:rPr lang="en-US" dirty="0" smtClean="0"/>
              <a:t>(so falling=death)</a:t>
            </a:r>
            <a:r>
              <a:rPr lang="en-US" b="1" dirty="0" smtClean="0"/>
              <a:t> </a:t>
            </a:r>
            <a:endParaRPr lang="en-US" b="1" dirty="0"/>
          </a:p>
        </p:txBody>
      </p:sp>
      <p:sp>
        <p:nvSpPr>
          <p:cNvPr id="23" name="TextBox 22"/>
          <p:cNvSpPr txBox="1"/>
          <p:nvPr/>
        </p:nvSpPr>
        <p:spPr>
          <a:xfrm>
            <a:off x="123825" y="3505200"/>
            <a:ext cx="8915400" cy="369332"/>
          </a:xfrm>
          <a:prstGeom prst="rect">
            <a:avLst/>
          </a:prstGeom>
          <a:noFill/>
        </p:spPr>
        <p:txBody>
          <a:bodyPr wrap="square" rtlCol="0">
            <a:spAutoFit/>
          </a:bodyPr>
          <a:lstStyle/>
          <a:p>
            <a:r>
              <a:rPr lang="en-US" dirty="0" smtClean="0"/>
              <a:t>2</a:t>
            </a:r>
            <a:r>
              <a:rPr lang="en-US" baseline="30000" dirty="0" smtClean="0"/>
              <a:t>nd</a:t>
            </a:r>
            <a:r>
              <a:rPr lang="en-US" dirty="0" smtClean="0"/>
              <a:t> Half of Level Below. This box just divides the slide in half to prevent layout confusion.</a:t>
            </a:r>
            <a:endParaRPr lang="en-US" dirty="0"/>
          </a:p>
        </p:txBody>
      </p:sp>
      <p:sp>
        <p:nvSpPr>
          <p:cNvPr id="36" name="Rectangle 35"/>
          <p:cNvSpPr/>
          <p:nvPr/>
        </p:nvSpPr>
        <p:spPr>
          <a:xfrm>
            <a:off x="838200" y="4114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7" name="Straight Connector 36"/>
          <p:cNvCxnSpPr/>
          <p:nvPr/>
        </p:nvCxnSpPr>
        <p:spPr>
          <a:xfrm>
            <a:off x="0" y="4619625"/>
            <a:ext cx="600075" cy="0"/>
          </a:xfrm>
          <a:prstGeom prst="line">
            <a:avLst/>
          </a:prstGeom>
        </p:spPr>
        <p:style>
          <a:lnRef idx="1">
            <a:schemeClr val="dk1"/>
          </a:lnRef>
          <a:fillRef idx="0">
            <a:schemeClr val="dk1"/>
          </a:fillRef>
          <a:effectRef idx="0">
            <a:schemeClr val="dk1"/>
          </a:effectRef>
          <a:fontRef idx="minor">
            <a:schemeClr val="tx1"/>
          </a:fontRef>
        </p:style>
      </p:cxnSp>
      <p:sp>
        <p:nvSpPr>
          <p:cNvPr id="38" name="Isosceles Triangle 37"/>
          <p:cNvSpPr/>
          <p:nvPr/>
        </p:nvSpPr>
        <p:spPr>
          <a:xfrm>
            <a:off x="1347787" y="39624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509712" y="3962400"/>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01" y="4279995"/>
            <a:ext cx="202472" cy="339630"/>
          </a:xfrm>
          <a:prstGeom prst="rect">
            <a:avLst/>
          </a:prstGeom>
          <a:solidFill>
            <a:srgbClr val="FF0000"/>
          </a:solidFill>
        </p:spPr>
      </p:pic>
      <p:sp>
        <p:nvSpPr>
          <p:cNvPr id="41" name="TextBox 40"/>
          <p:cNvSpPr txBox="1"/>
          <p:nvPr/>
        </p:nvSpPr>
        <p:spPr>
          <a:xfrm>
            <a:off x="198801" y="4747494"/>
            <a:ext cx="1600200" cy="553998"/>
          </a:xfrm>
          <a:prstGeom prst="rect">
            <a:avLst/>
          </a:prstGeom>
          <a:noFill/>
        </p:spPr>
        <p:txBody>
          <a:bodyPr wrap="square" rtlCol="0">
            <a:spAutoFit/>
          </a:bodyPr>
          <a:lstStyle/>
          <a:p>
            <a:r>
              <a:rPr lang="en-US" sz="1000" dirty="0" smtClean="0"/>
              <a:t>^Part of the 1</a:t>
            </a:r>
            <a:r>
              <a:rPr lang="en-US" sz="1000" baseline="30000" dirty="0" smtClean="0"/>
              <a:t>st</a:t>
            </a:r>
            <a:r>
              <a:rPr lang="en-US" sz="1000" dirty="0" smtClean="0"/>
              <a:t> half of the level, but provided for relative location reference</a:t>
            </a:r>
            <a:endParaRPr lang="en-US" sz="1000" dirty="0"/>
          </a:p>
        </p:txBody>
      </p:sp>
      <p:sp>
        <p:nvSpPr>
          <p:cNvPr id="42" name="Rectangle 41"/>
          <p:cNvSpPr/>
          <p:nvPr/>
        </p:nvSpPr>
        <p:spPr>
          <a:xfrm>
            <a:off x="3428999" y="6781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5197109" y="6781800"/>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43"/>
          <p:cNvSpPr/>
          <p:nvPr/>
        </p:nvSpPr>
        <p:spPr>
          <a:xfrm>
            <a:off x="7259272" y="6781799"/>
            <a:ext cx="1779954" cy="66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p:cNvSpPr/>
          <p:nvPr/>
        </p:nvSpPr>
        <p:spPr>
          <a:xfrm>
            <a:off x="4619624" y="6310312"/>
            <a:ext cx="152400" cy="4619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4333876" y="6657975"/>
            <a:ext cx="285748" cy="1190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343400" y="6669881"/>
            <a:ext cx="361949" cy="762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4324350" y="6307930"/>
            <a:ext cx="285749" cy="8096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324350" y="6388893"/>
            <a:ext cx="361949" cy="76200"/>
          </a:xfrm>
          <a:prstGeom prst="line">
            <a:avLst/>
          </a:prstGeom>
        </p:spPr>
        <p:style>
          <a:lnRef idx="1">
            <a:schemeClr val="dk1"/>
          </a:lnRef>
          <a:fillRef idx="0">
            <a:schemeClr val="dk1"/>
          </a:fillRef>
          <a:effectRef idx="0">
            <a:schemeClr val="dk1"/>
          </a:effectRef>
          <a:fontRef idx="minor">
            <a:schemeClr val="tx1"/>
          </a:fontRef>
        </p:style>
      </p:cxn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099" y="5945235"/>
            <a:ext cx="202472" cy="339630"/>
          </a:xfrm>
          <a:prstGeom prst="rect">
            <a:avLst/>
          </a:prstGeom>
          <a:solidFill>
            <a:srgbClr val="FF0000"/>
          </a:solidFill>
        </p:spPr>
      </p:pic>
      <p:sp>
        <p:nvSpPr>
          <p:cNvPr id="68" name="Rectangle 67"/>
          <p:cNvSpPr/>
          <p:nvPr/>
        </p:nvSpPr>
        <p:spPr>
          <a:xfrm>
            <a:off x="5713779" y="6512719"/>
            <a:ext cx="306021" cy="25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Isosceles Triangle 68"/>
          <p:cNvSpPr/>
          <p:nvPr/>
        </p:nvSpPr>
        <p:spPr>
          <a:xfrm>
            <a:off x="5706696" y="6348412"/>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a:off x="5868621" y="6348412"/>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839" y="6383385"/>
            <a:ext cx="202472" cy="339630"/>
          </a:xfrm>
          <a:prstGeom prst="rect">
            <a:avLst/>
          </a:prstGeom>
          <a:solidFill>
            <a:srgbClr val="FF0000"/>
          </a:solidFill>
        </p:spPr>
      </p:pic>
      <p:cxnSp>
        <p:nvCxnSpPr>
          <p:cNvPr id="73" name="Straight Connector 72"/>
          <p:cNvCxnSpPr/>
          <p:nvPr/>
        </p:nvCxnSpPr>
        <p:spPr>
          <a:xfrm>
            <a:off x="6648447" y="6383385"/>
            <a:ext cx="509590" cy="0"/>
          </a:xfrm>
          <a:prstGeom prst="line">
            <a:avLst/>
          </a:prstGeom>
        </p:spPr>
        <p:style>
          <a:lnRef idx="1">
            <a:schemeClr val="dk1"/>
          </a:lnRef>
          <a:fillRef idx="0">
            <a:schemeClr val="dk1"/>
          </a:fillRef>
          <a:effectRef idx="0">
            <a:schemeClr val="dk1"/>
          </a:effectRef>
          <a:fontRef idx="minor">
            <a:schemeClr val="tx1"/>
          </a:fontRef>
        </p:style>
      </p:cxnSp>
      <p:sp>
        <p:nvSpPr>
          <p:cNvPr id="74" name="Rectangle 73"/>
          <p:cNvSpPr/>
          <p:nvPr/>
        </p:nvSpPr>
        <p:spPr>
          <a:xfrm>
            <a:off x="7475902" y="6021435"/>
            <a:ext cx="729886" cy="84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p:cNvSpPr/>
          <p:nvPr/>
        </p:nvSpPr>
        <p:spPr>
          <a:xfrm>
            <a:off x="8528414" y="5623020"/>
            <a:ext cx="615586"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Isosceles Triangle 75"/>
          <p:cNvSpPr/>
          <p:nvPr/>
        </p:nvSpPr>
        <p:spPr>
          <a:xfrm>
            <a:off x="7664631" y="586903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7826556" y="5869035"/>
            <a:ext cx="1524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7950993" y="5105400"/>
            <a:ext cx="509590" cy="0"/>
          </a:xfrm>
          <a:prstGeom prst="line">
            <a:avLst/>
          </a:prstGeom>
        </p:spPr>
        <p:style>
          <a:lnRef idx="1">
            <a:schemeClr val="dk1"/>
          </a:lnRef>
          <a:fillRef idx="0">
            <a:schemeClr val="dk1"/>
          </a:fillRef>
          <a:effectRef idx="0">
            <a:schemeClr val="dk1"/>
          </a:effectRef>
          <a:fontRef idx="minor">
            <a:schemeClr val="tx1"/>
          </a:fontRef>
        </p:style>
      </p:cxnSp>
      <p:sp>
        <p:nvSpPr>
          <p:cNvPr id="79" name="Rectangle 78"/>
          <p:cNvSpPr/>
          <p:nvPr/>
        </p:nvSpPr>
        <p:spPr>
          <a:xfrm>
            <a:off x="7475902" y="4739991"/>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Rectangle 79"/>
          <p:cNvSpPr/>
          <p:nvPr/>
        </p:nvSpPr>
        <p:spPr>
          <a:xfrm>
            <a:off x="6955565" y="4396506"/>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p:cNvSpPr/>
          <p:nvPr/>
        </p:nvSpPr>
        <p:spPr>
          <a:xfrm>
            <a:off x="6270987" y="4369953"/>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Rectangle 81"/>
          <p:cNvSpPr/>
          <p:nvPr/>
        </p:nvSpPr>
        <p:spPr>
          <a:xfrm>
            <a:off x="5385164" y="4181475"/>
            <a:ext cx="202472" cy="1754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3423" y="3898238"/>
            <a:ext cx="365953" cy="292762"/>
          </a:xfrm>
          <a:prstGeom prst="rect">
            <a:avLst/>
          </a:prstGeom>
        </p:spPr>
      </p:pic>
      <p:sp>
        <p:nvSpPr>
          <p:cNvPr id="49" name="Rectangle 48"/>
          <p:cNvSpPr/>
          <p:nvPr/>
        </p:nvSpPr>
        <p:spPr>
          <a:xfrm>
            <a:off x="4762" y="6246765"/>
            <a:ext cx="1343025"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236901" y="1448708"/>
            <a:ext cx="1668099" cy="1169551"/>
          </a:xfrm>
          <a:prstGeom prst="rect">
            <a:avLst/>
          </a:prstGeom>
          <a:noFill/>
        </p:spPr>
        <p:txBody>
          <a:bodyPr wrap="square" rtlCol="0">
            <a:spAutoFit/>
          </a:bodyPr>
          <a:lstStyle/>
          <a:p>
            <a:r>
              <a:rPr lang="en-US" sz="1000" dirty="0" smtClean="0"/>
              <a:t>Spikes warn the player off the bat that the terrain here is dangerous. Also,  the player must carefully jump over it and land on the other side of the platform, testing </a:t>
            </a:r>
            <a:r>
              <a:rPr lang="en-US" sz="1000" dirty="0" err="1" smtClean="0"/>
              <a:t>platforming</a:t>
            </a:r>
            <a:r>
              <a:rPr lang="en-US" sz="1000" dirty="0" smtClean="0"/>
              <a:t> ability.</a:t>
            </a:r>
            <a:endParaRPr lang="en-US" sz="1000" dirty="0"/>
          </a:p>
        </p:txBody>
      </p:sp>
      <p:sp>
        <p:nvSpPr>
          <p:cNvPr id="52" name="TextBox 51"/>
          <p:cNvSpPr txBox="1"/>
          <p:nvPr/>
        </p:nvSpPr>
        <p:spPr>
          <a:xfrm>
            <a:off x="85724" y="641445"/>
            <a:ext cx="4486276" cy="553998"/>
          </a:xfrm>
          <a:prstGeom prst="rect">
            <a:avLst/>
          </a:prstGeom>
          <a:noFill/>
        </p:spPr>
        <p:txBody>
          <a:bodyPr wrap="square" rtlCol="0">
            <a:spAutoFit/>
          </a:bodyPr>
          <a:lstStyle/>
          <a:p>
            <a:r>
              <a:rPr lang="en-US" sz="1000" dirty="0" smtClean="0"/>
              <a:t>This level occurs in the ruins of the pagoda, so to stay true to it, the terrain is treacherous and there are only a few foes who survived the pagoda’s collapse. The player continues trying to escape from the ruins.</a:t>
            </a:r>
            <a:endParaRPr lang="en-US" sz="1000" dirty="0"/>
          </a:p>
        </p:txBody>
      </p:sp>
      <p:sp>
        <p:nvSpPr>
          <p:cNvPr id="5" name="TextBox 4"/>
          <p:cNvSpPr txBox="1"/>
          <p:nvPr/>
        </p:nvSpPr>
        <p:spPr>
          <a:xfrm>
            <a:off x="3429000" y="2083951"/>
            <a:ext cx="1524000" cy="1015663"/>
          </a:xfrm>
          <a:prstGeom prst="rect">
            <a:avLst/>
          </a:prstGeom>
          <a:noFill/>
        </p:spPr>
        <p:txBody>
          <a:bodyPr wrap="square" rtlCol="0">
            <a:spAutoFit/>
          </a:bodyPr>
          <a:lstStyle/>
          <a:p>
            <a:r>
              <a:rPr lang="en-US" sz="1000" dirty="0" smtClean="0"/>
              <a:t>Running jump required to clear this gap. By now, the player should feel like the character is pushed to the limits of her athletic ability to survive.</a:t>
            </a:r>
            <a:endParaRPr lang="en-US" sz="1000" dirty="0"/>
          </a:p>
        </p:txBody>
      </p:sp>
      <p:sp>
        <p:nvSpPr>
          <p:cNvPr id="8" name="TextBox 7"/>
          <p:cNvSpPr txBox="1"/>
          <p:nvPr/>
        </p:nvSpPr>
        <p:spPr>
          <a:xfrm>
            <a:off x="1981200" y="1524000"/>
            <a:ext cx="1676400" cy="553998"/>
          </a:xfrm>
          <a:prstGeom prst="rect">
            <a:avLst/>
          </a:prstGeom>
          <a:noFill/>
        </p:spPr>
        <p:txBody>
          <a:bodyPr wrap="square" rtlCol="0">
            <a:spAutoFit/>
          </a:bodyPr>
          <a:lstStyle/>
          <a:p>
            <a:r>
              <a:rPr lang="en-US" sz="1000" dirty="0" smtClean="0"/>
              <a:t>Samurai here makes it hard to get the running jump required to clear the gap.</a:t>
            </a:r>
            <a:endParaRPr lang="en-US" sz="1000" dirty="0"/>
          </a:p>
        </p:txBody>
      </p:sp>
      <p:sp>
        <p:nvSpPr>
          <p:cNvPr id="10" name="TextBox 9"/>
          <p:cNvSpPr txBox="1"/>
          <p:nvPr/>
        </p:nvSpPr>
        <p:spPr>
          <a:xfrm>
            <a:off x="6372223" y="2343920"/>
            <a:ext cx="1903778" cy="707886"/>
          </a:xfrm>
          <a:prstGeom prst="rect">
            <a:avLst/>
          </a:prstGeom>
          <a:noFill/>
        </p:spPr>
        <p:txBody>
          <a:bodyPr wrap="square" rtlCol="0">
            <a:spAutoFit/>
          </a:bodyPr>
          <a:lstStyle/>
          <a:p>
            <a:r>
              <a:rPr lang="en-US" sz="1000" dirty="0" smtClean="0"/>
              <a:t>Mercy platform to catch the player should they fall while jumping around on the platforms above.</a:t>
            </a:r>
            <a:endParaRPr lang="en-US" sz="1000" dirty="0"/>
          </a:p>
        </p:txBody>
      </p:sp>
      <p:sp>
        <p:nvSpPr>
          <p:cNvPr id="56" name="TextBox 55"/>
          <p:cNvSpPr txBox="1"/>
          <p:nvPr/>
        </p:nvSpPr>
        <p:spPr>
          <a:xfrm>
            <a:off x="2190748" y="4191000"/>
            <a:ext cx="1619251" cy="1477328"/>
          </a:xfrm>
          <a:prstGeom prst="rect">
            <a:avLst/>
          </a:prstGeom>
          <a:noFill/>
        </p:spPr>
        <p:txBody>
          <a:bodyPr wrap="square" rtlCol="0">
            <a:spAutoFit/>
          </a:bodyPr>
          <a:lstStyle/>
          <a:p>
            <a:r>
              <a:rPr lang="en-US" sz="1000" dirty="0" smtClean="0"/>
              <a:t>Another running jump required to clear this gap.  The player should just barely make it to the bottom platform.  Player should be worried about their ability to make these jumps, reflecting the character’s state of mind.</a:t>
            </a:r>
            <a:endParaRPr lang="en-US" sz="1000" dirty="0"/>
          </a:p>
        </p:txBody>
      </p:sp>
      <p:sp>
        <p:nvSpPr>
          <p:cNvPr id="11" name="TextBox 10"/>
          <p:cNvSpPr txBox="1"/>
          <p:nvPr/>
        </p:nvSpPr>
        <p:spPr>
          <a:xfrm>
            <a:off x="3746550" y="5242349"/>
            <a:ext cx="863549" cy="1015663"/>
          </a:xfrm>
          <a:prstGeom prst="rect">
            <a:avLst/>
          </a:prstGeom>
          <a:noFill/>
        </p:spPr>
        <p:txBody>
          <a:bodyPr wrap="square" rtlCol="0">
            <a:spAutoFit/>
          </a:bodyPr>
          <a:lstStyle/>
          <a:p>
            <a:r>
              <a:rPr lang="en-US" sz="1000" dirty="0" smtClean="0"/>
              <a:t>Horizontal spikes make it harder to jump onto the elevated platform.</a:t>
            </a:r>
            <a:endParaRPr lang="en-US" sz="1000" dirty="0"/>
          </a:p>
        </p:txBody>
      </p:sp>
      <p:sp>
        <p:nvSpPr>
          <p:cNvPr id="58" name="TextBox 57"/>
          <p:cNvSpPr txBox="1"/>
          <p:nvPr/>
        </p:nvSpPr>
        <p:spPr>
          <a:xfrm>
            <a:off x="5489938" y="4775684"/>
            <a:ext cx="1968137" cy="1631216"/>
          </a:xfrm>
          <a:prstGeom prst="rect">
            <a:avLst/>
          </a:prstGeom>
          <a:noFill/>
        </p:spPr>
        <p:txBody>
          <a:bodyPr wrap="square" rtlCol="0">
            <a:spAutoFit/>
          </a:bodyPr>
          <a:lstStyle/>
          <a:p>
            <a:r>
              <a:rPr lang="en-US" sz="1000" dirty="0" smtClean="0"/>
              <a:t>Similar obstacle to the one presented to the player at the room’s beginning. It tests their </a:t>
            </a:r>
            <a:r>
              <a:rPr lang="en-US" sz="1000" dirty="0" err="1" smtClean="0"/>
              <a:t>platforming</a:t>
            </a:r>
            <a:r>
              <a:rPr lang="en-US" sz="1000" dirty="0" smtClean="0"/>
              <a:t> ability. But when they jump over it, they need to be cautious or be hit by a projectile from the foe across the gap. Also, if they fall when trying to make it to the door, this spike will probably injure them.</a:t>
            </a:r>
            <a:endParaRPr lang="en-US" sz="1000" dirty="0"/>
          </a:p>
        </p:txBody>
      </p:sp>
      <p:sp>
        <p:nvSpPr>
          <p:cNvPr id="24" name="TextBox 23"/>
          <p:cNvSpPr txBox="1"/>
          <p:nvPr/>
        </p:nvSpPr>
        <p:spPr>
          <a:xfrm>
            <a:off x="7674156" y="3908762"/>
            <a:ext cx="1479369" cy="1015663"/>
          </a:xfrm>
          <a:prstGeom prst="rect">
            <a:avLst/>
          </a:prstGeom>
          <a:noFill/>
        </p:spPr>
        <p:txBody>
          <a:bodyPr wrap="square" rtlCol="0">
            <a:spAutoFit/>
          </a:bodyPr>
          <a:lstStyle/>
          <a:p>
            <a:r>
              <a:rPr lang="en-US" sz="1000" dirty="0" smtClean="0"/>
              <a:t>Final test of </a:t>
            </a:r>
            <a:r>
              <a:rPr lang="en-US" sz="1000" dirty="0" err="1" smtClean="0"/>
              <a:t>platforming</a:t>
            </a:r>
            <a:r>
              <a:rPr lang="en-US" sz="1000" dirty="0" smtClean="0"/>
              <a:t> ability for this room. As such, it’s much harder than the other ones. But it ultimately prepares them for the next room.</a:t>
            </a:r>
            <a:endParaRPr lang="en-US" sz="1000" dirty="0"/>
          </a:p>
        </p:txBody>
      </p:sp>
    </p:spTree>
    <p:extLst>
      <p:ext uri="{BB962C8B-B14F-4D97-AF65-F5344CB8AC3E}">
        <p14:creationId xmlns:p14="http://schemas.microsoft.com/office/powerpoint/2010/main" val="354383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54928"/>
            <a:ext cx="32004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3232786" y="5154928"/>
            <a:ext cx="45719"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3232787" y="5455919"/>
            <a:ext cx="118681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4419600" y="4366260"/>
            <a:ext cx="45719" cy="1135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2590800" y="4293868"/>
            <a:ext cx="18745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172200" y="5638800"/>
            <a:ext cx="762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6248400" y="5638800"/>
            <a:ext cx="21336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7772400" y="4800600"/>
            <a:ext cx="13716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7772400" y="4191000"/>
            <a:ext cx="211453"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164581" y="3350894"/>
            <a:ext cx="45719" cy="1295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3939540" y="3305175"/>
            <a:ext cx="227076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7785734" y="1506379"/>
            <a:ext cx="198119" cy="1844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6164581" y="1506378"/>
            <a:ext cx="45719" cy="9496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3939540" y="1219200"/>
            <a:ext cx="45719" cy="2131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2590800" y="1219200"/>
            <a:ext cx="137159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2590800" y="533400"/>
            <a:ext cx="45719" cy="7086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2636518" y="533400"/>
            <a:ext cx="422148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6210300" y="1506379"/>
            <a:ext cx="29337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7878126" y="1013460"/>
            <a:ext cx="45719" cy="4929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6858000" y="990600"/>
            <a:ext cx="1065845"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3985259" y="1506380"/>
            <a:ext cx="73914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4724400" y="1506378"/>
            <a:ext cx="45719" cy="9496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1447800" y="2456019"/>
            <a:ext cx="45719" cy="1937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1493519" y="2456019"/>
            <a:ext cx="109728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1752600" y="1264919"/>
            <a:ext cx="45719" cy="1213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0" y="1264919"/>
            <a:ext cx="17983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Connector 31"/>
          <p:cNvCxnSpPr/>
          <p:nvPr/>
        </p:nvCxnSpPr>
        <p:spPr>
          <a:xfrm>
            <a:off x="411475" y="250173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1475" y="3657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11474" y="4316727"/>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1475" y="3000375"/>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981199" y="1752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981200" y="21336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025139" y="2517451"/>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3025138" y="32004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025139" y="3895725"/>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114923" y="4646294"/>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5114924" y="56769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114924" y="625458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097777" y="5132541"/>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797041" y="48163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797040" y="42067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797039" y="3644738"/>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5181600" y="28194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181600" y="2111213"/>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181600" y="1529239"/>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8625841" y="5715000"/>
            <a:ext cx="518159"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8625841" y="6324600"/>
            <a:ext cx="518159" cy="0"/>
          </a:xfrm>
          <a:prstGeom prst="line">
            <a:avLst/>
          </a:prstGeom>
        </p:spPr>
        <p:style>
          <a:lnRef idx="1">
            <a:schemeClr val="dk1"/>
          </a:lnRef>
          <a:fillRef idx="0">
            <a:schemeClr val="dk1"/>
          </a:fillRef>
          <a:effectRef idx="0">
            <a:schemeClr val="dk1"/>
          </a:effectRef>
          <a:fontRef idx="minor">
            <a:schemeClr val="tx1"/>
          </a:fontRef>
        </p:style>
      </p:cxn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787" y="6482174"/>
            <a:ext cx="202472" cy="339630"/>
          </a:xfrm>
          <a:prstGeom prst="rect">
            <a:avLst/>
          </a:prstGeom>
          <a:solidFill>
            <a:srgbClr val="FF0000"/>
          </a:solidFill>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463" y="5097236"/>
            <a:ext cx="202472" cy="339630"/>
          </a:xfrm>
          <a:prstGeom prst="rect">
            <a:avLst/>
          </a:prstGeom>
          <a:solidFill>
            <a:srgbClr val="FF0000"/>
          </a:solidFill>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90" y="2089007"/>
            <a:ext cx="202472" cy="339630"/>
          </a:xfrm>
          <a:prstGeom prst="rect">
            <a:avLst/>
          </a:prstGeom>
          <a:solidFill>
            <a:srgbClr val="FF0000"/>
          </a:solidFill>
        </p:spPr>
      </p:pic>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3" y="506729"/>
            <a:ext cx="202472" cy="339630"/>
          </a:xfrm>
          <a:prstGeom prst="rect">
            <a:avLst/>
          </a:prstGeom>
          <a:solidFill>
            <a:srgbClr val="FF0000"/>
          </a:solidFill>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55566" y="506729"/>
            <a:ext cx="251730" cy="339630"/>
          </a:xfrm>
          <a:prstGeom prst="rect">
            <a:avLst/>
          </a:prstGeom>
          <a:solidFill>
            <a:srgbClr val="FF0000"/>
          </a:solidFill>
        </p:spPr>
      </p:pic>
      <p:sp>
        <p:nvSpPr>
          <p:cNvPr id="59" name="Rectangle 58"/>
          <p:cNvSpPr/>
          <p:nvPr/>
        </p:nvSpPr>
        <p:spPr>
          <a:xfrm>
            <a:off x="670553" y="846359"/>
            <a:ext cx="63674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Rectangle 59"/>
          <p:cNvSpPr/>
          <p:nvPr/>
        </p:nvSpPr>
        <p:spPr>
          <a:xfrm>
            <a:off x="670554" y="381000"/>
            <a:ext cx="63674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p:cNvSpPr/>
          <p:nvPr/>
        </p:nvSpPr>
        <p:spPr>
          <a:xfrm>
            <a:off x="988924" y="426719"/>
            <a:ext cx="45719" cy="465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ectangle 61"/>
          <p:cNvSpPr/>
          <p:nvPr/>
        </p:nvSpPr>
        <p:spPr>
          <a:xfrm>
            <a:off x="6812281" y="579119"/>
            <a:ext cx="45719"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67099"/>
            <a:ext cx="202472" cy="339630"/>
          </a:xfrm>
          <a:prstGeom prst="rect">
            <a:avLst/>
          </a:prstGeom>
          <a:solidFill>
            <a:srgbClr val="FF0000"/>
          </a:solidFill>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925" y="52868"/>
            <a:ext cx="317703" cy="453861"/>
          </a:xfrm>
          <a:prstGeom prst="rect">
            <a:avLst/>
          </a:prstGeom>
        </p:spPr>
      </p:pic>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64" y="1117963"/>
            <a:ext cx="202472" cy="339630"/>
          </a:xfrm>
          <a:prstGeom prst="rect">
            <a:avLst/>
          </a:prstGeom>
          <a:solidFill>
            <a:srgbClr val="FF0000"/>
          </a:solidFill>
        </p:spPr>
      </p:pic>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28964" y="2946495"/>
            <a:ext cx="251730" cy="339630"/>
          </a:xfrm>
          <a:prstGeom prst="rect">
            <a:avLst/>
          </a:prstGeom>
          <a:solidFill>
            <a:srgbClr val="FF0000"/>
          </a:solidFill>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81067" y="3736186"/>
            <a:ext cx="344071" cy="453861"/>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420" y="5129926"/>
            <a:ext cx="317703" cy="453861"/>
          </a:xfrm>
          <a:prstGeom prst="rect">
            <a:avLst/>
          </a:pr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853" y="5210441"/>
            <a:ext cx="202472" cy="339630"/>
          </a:xfrm>
          <a:prstGeom prst="rect">
            <a:avLst/>
          </a:prstGeom>
          <a:solidFill>
            <a:srgbClr val="FF0000"/>
          </a:solidFill>
        </p:spPr>
      </p:pic>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125" y="3793301"/>
            <a:ext cx="202472" cy="339630"/>
          </a:xfrm>
          <a:prstGeom prst="rect">
            <a:avLst/>
          </a:prstGeom>
          <a:solidFill>
            <a:srgbClr val="FF0000"/>
          </a:solidFill>
        </p:spPr>
      </p:pic>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885481" y="6367943"/>
            <a:ext cx="344071" cy="453861"/>
          </a:xfrm>
          <a:prstGeom prst="rect">
            <a:avLst/>
          </a:prstGeom>
        </p:spPr>
      </p:pic>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454742" y="6482174"/>
            <a:ext cx="251730" cy="339630"/>
          </a:xfrm>
          <a:prstGeom prst="rect">
            <a:avLst/>
          </a:prstGeom>
          <a:solidFill>
            <a:srgbClr val="FF0000"/>
          </a:solidFill>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395" y="1036319"/>
            <a:ext cx="577950" cy="462360"/>
          </a:xfrm>
          <a:prstGeom prst="rect">
            <a:avLst/>
          </a:prstGeom>
        </p:spPr>
      </p:pic>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81681" y="848802"/>
            <a:ext cx="251730" cy="339630"/>
          </a:xfrm>
          <a:prstGeom prst="rect">
            <a:avLst/>
          </a:prstGeom>
          <a:solidFill>
            <a:srgbClr val="FF0000"/>
          </a:solidFill>
        </p:spPr>
      </p:pic>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93736" y="1072244"/>
            <a:ext cx="251730" cy="339630"/>
          </a:xfrm>
          <a:prstGeom prst="rect">
            <a:avLst/>
          </a:prstGeom>
          <a:solidFill>
            <a:srgbClr val="FF0000"/>
          </a:solidFill>
        </p:spPr>
      </p:pic>
      <p:sp>
        <p:nvSpPr>
          <p:cNvPr id="79" name="TextBox 78"/>
          <p:cNvSpPr txBox="1"/>
          <p:nvPr/>
        </p:nvSpPr>
        <p:spPr>
          <a:xfrm>
            <a:off x="301525" y="6427143"/>
            <a:ext cx="571500" cy="230832"/>
          </a:xfrm>
          <a:prstGeom prst="rect">
            <a:avLst/>
          </a:prstGeom>
          <a:noFill/>
        </p:spPr>
        <p:txBody>
          <a:bodyPr wrap="square" rtlCol="0">
            <a:spAutoFit/>
          </a:bodyPr>
          <a:lstStyle/>
          <a:p>
            <a:r>
              <a:rPr lang="en-US" sz="900" dirty="0" smtClean="0"/>
              <a:t>START</a:t>
            </a:r>
            <a:endParaRPr lang="en-US" sz="900" dirty="0"/>
          </a:p>
        </p:txBody>
      </p:sp>
      <p:sp>
        <p:nvSpPr>
          <p:cNvPr id="9" name="TextBox 8"/>
          <p:cNvSpPr txBox="1"/>
          <p:nvPr/>
        </p:nvSpPr>
        <p:spPr>
          <a:xfrm>
            <a:off x="130344" y="5362515"/>
            <a:ext cx="3051337" cy="861774"/>
          </a:xfrm>
          <a:prstGeom prst="rect">
            <a:avLst/>
          </a:prstGeom>
          <a:noFill/>
        </p:spPr>
        <p:txBody>
          <a:bodyPr wrap="square" rtlCol="0">
            <a:spAutoFit/>
          </a:bodyPr>
          <a:lstStyle/>
          <a:p>
            <a:r>
              <a:rPr lang="en-US" sz="1000" dirty="0" smtClean="0"/>
              <a:t>This level is designed to be a maze. Multiple paths that lead to dead ends with only one correct path. The correct path is long and winding to make the level viable after the player has beaten it once and has memorized the route.</a:t>
            </a:r>
            <a:endParaRPr lang="en-US" sz="1000" dirty="0"/>
          </a:p>
        </p:txBody>
      </p:sp>
      <p:sp>
        <p:nvSpPr>
          <p:cNvPr id="15" name="TextBox 14"/>
          <p:cNvSpPr txBox="1"/>
          <p:nvPr/>
        </p:nvSpPr>
        <p:spPr>
          <a:xfrm>
            <a:off x="3566774" y="3402384"/>
            <a:ext cx="1807229" cy="861774"/>
          </a:xfrm>
          <a:prstGeom prst="rect">
            <a:avLst/>
          </a:prstGeom>
          <a:noFill/>
        </p:spPr>
        <p:txBody>
          <a:bodyPr wrap="square" rtlCol="0">
            <a:spAutoFit/>
          </a:bodyPr>
          <a:lstStyle/>
          <a:p>
            <a:r>
              <a:rPr lang="en-US" sz="1000" dirty="0" smtClean="0"/>
              <a:t>Samurai here charges at the player once they land on this level, potentially knocking them back down. Player either has to jump over or kill the foe.</a:t>
            </a:r>
            <a:endParaRPr lang="en-US" sz="1000" dirty="0"/>
          </a:p>
        </p:txBody>
      </p:sp>
      <p:sp>
        <p:nvSpPr>
          <p:cNvPr id="21" name="TextBox 20"/>
          <p:cNvSpPr txBox="1"/>
          <p:nvPr/>
        </p:nvSpPr>
        <p:spPr>
          <a:xfrm>
            <a:off x="6431820" y="2704473"/>
            <a:ext cx="1121503" cy="861774"/>
          </a:xfrm>
          <a:prstGeom prst="rect">
            <a:avLst/>
          </a:prstGeom>
          <a:noFill/>
        </p:spPr>
        <p:txBody>
          <a:bodyPr wrap="square" rtlCol="0">
            <a:spAutoFit/>
          </a:bodyPr>
          <a:lstStyle/>
          <a:p>
            <a:r>
              <a:rPr lang="en-US" sz="1000" dirty="0" smtClean="0"/>
              <a:t>The multiple paths here make it seem like this is heading in the right direction. </a:t>
            </a:r>
            <a:endParaRPr lang="en-US" sz="1000" dirty="0"/>
          </a:p>
        </p:txBody>
      </p:sp>
      <p:sp>
        <p:nvSpPr>
          <p:cNvPr id="31" name="TextBox 30"/>
          <p:cNvSpPr txBox="1"/>
          <p:nvPr/>
        </p:nvSpPr>
        <p:spPr>
          <a:xfrm>
            <a:off x="6752597" y="4846319"/>
            <a:ext cx="1304919" cy="1631216"/>
          </a:xfrm>
          <a:prstGeom prst="rect">
            <a:avLst/>
          </a:prstGeom>
          <a:noFill/>
        </p:spPr>
        <p:txBody>
          <a:bodyPr wrap="square" rtlCol="0">
            <a:spAutoFit/>
          </a:bodyPr>
          <a:lstStyle/>
          <a:p>
            <a:r>
              <a:rPr lang="en-US" sz="1000" dirty="0" smtClean="0"/>
              <a:t>Samurai charges at players who land in front of him, knocking them back down. If the player </a:t>
            </a:r>
            <a:r>
              <a:rPr lang="en-US" sz="1000" dirty="0" smtClean="0">
                <a:solidFill>
                  <a:srgbClr val="C00000"/>
                </a:solidFill>
              </a:rPr>
              <a:t>jumps over him, they </a:t>
            </a:r>
            <a:r>
              <a:rPr lang="en-US" sz="1000" dirty="0" smtClean="0"/>
              <a:t>need to be wary of being shot by the projectile flinging foe behind him.</a:t>
            </a:r>
            <a:endParaRPr lang="en-US" sz="1000" dirty="0"/>
          </a:p>
        </p:txBody>
      </p:sp>
      <p:sp>
        <p:nvSpPr>
          <p:cNvPr id="57" name="TextBox 56"/>
          <p:cNvSpPr txBox="1"/>
          <p:nvPr/>
        </p:nvSpPr>
        <p:spPr>
          <a:xfrm>
            <a:off x="8229552" y="6019800"/>
            <a:ext cx="838248" cy="861774"/>
          </a:xfrm>
          <a:prstGeom prst="rect">
            <a:avLst/>
          </a:prstGeom>
          <a:noFill/>
        </p:spPr>
        <p:txBody>
          <a:bodyPr wrap="square" rtlCol="0">
            <a:spAutoFit/>
          </a:bodyPr>
          <a:lstStyle/>
          <a:p>
            <a:r>
              <a:rPr lang="en-US" sz="1000" dirty="0" smtClean="0"/>
              <a:t>Dead end. Enemies dissuade players from staying.</a:t>
            </a:r>
            <a:endParaRPr lang="en-US" sz="1000" dirty="0"/>
          </a:p>
        </p:txBody>
      </p:sp>
      <p:sp>
        <p:nvSpPr>
          <p:cNvPr id="68" name="TextBox 67"/>
          <p:cNvSpPr txBox="1"/>
          <p:nvPr/>
        </p:nvSpPr>
        <p:spPr>
          <a:xfrm>
            <a:off x="8087921" y="3402384"/>
            <a:ext cx="958898" cy="861774"/>
          </a:xfrm>
          <a:prstGeom prst="rect">
            <a:avLst/>
          </a:prstGeom>
          <a:noFill/>
        </p:spPr>
        <p:txBody>
          <a:bodyPr wrap="square" rtlCol="0">
            <a:spAutoFit/>
          </a:bodyPr>
          <a:lstStyle/>
          <a:p>
            <a:r>
              <a:rPr lang="en-US" sz="1000" dirty="0" smtClean="0"/>
              <a:t>Enemy here shoots unwary players who jump up recklessly.</a:t>
            </a:r>
            <a:endParaRPr lang="en-US" sz="1000" dirty="0"/>
          </a:p>
        </p:txBody>
      </p:sp>
      <p:cxnSp>
        <p:nvCxnSpPr>
          <p:cNvPr id="80" name="Straight Connector 79"/>
          <p:cNvCxnSpPr/>
          <p:nvPr/>
        </p:nvCxnSpPr>
        <p:spPr>
          <a:xfrm>
            <a:off x="130344" y="788938"/>
            <a:ext cx="342359" cy="0"/>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4545466" y="561798"/>
            <a:ext cx="2207131" cy="1015663"/>
          </a:xfrm>
          <a:prstGeom prst="rect">
            <a:avLst/>
          </a:prstGeom>
          <a:noFill/>
        </p:spPr>
        <p:txBody>
          <a:bodyPr wrap="square" rtlCol="0">
            <a:spAutoFit/>
          </a:bodyPr>
          <a:lstStyle/>
          <a:p>
            <a:r>
              <a:rPr lang="en-US" sz="1000" dirty="0" smtClean="0"/>
              <a:t>When players get here, they should be able to see that this is a dead end and see the other path above and deduce that that is correct path. The price to pay for learning it this way is dealing with these 3 foes.</a:t>
            </a:r>
            <a:endParaRPr lang="en-US" sz="1000" dirty="0"/>
          </a:p>
        </p:txBody>
      </p:sp>
      <p:sp>
        <p:nvSpPr>
          <p:cNvPr id="81" name="TextBox 80"/>
          <p:cNvSpPr txBox="1"/>
          <p:nvPr/>
        </p:nvSpPr>
        <p:spPr>
          <a:xfrm>
            <a:off x="1559027" y="2799"/>
            <a:ext cx="3379898" cy="553998"/>
          </a:xfrm>
          <a:prstGeom prst="rect">
            <a:avLst/>
          </a:prstGeom>
          <a:noFill/>
        </p:spPr>
        <p:txBody>
          <a:bodyPr wrap="square" rtlCol="0">
            <a:spAutoFit/>
          </a:bodyPr>
          <a:lstStyle/>
          <a:p>
            <a:r>
              <a:rPr lang="en-US" sz="1000" dirty="0" smtClean="0"/>
              <a:t>Samurai chases the player and can potentially force them to fall down and have to climb up the long way again. Placed in a hallway so players can’t jump over him and must kill him.</a:t>
            </a:r>
            <a:endParaRPr lang="en-US" sz="1000" dirty="0"/>
          </a:p>
        </p:txBody>
      </p:sp>
      <p:sp>
        <p:nvSpPr>
          <p:cNvPr id="82" name="TextBox 81"/>
          <p:cNvSpPr txBox="1"/>
          <p:nvPr/>
        </p:nvSpPr>
        <p:spPr>
          <a:xfrm>
            <a:off x="6892814" y="0"/>
            <a:ext cx="1336738" cy="861774"/>
          </a:xfrm>
          <a:prstGeom prst="rect">
            <a:avLst/>
          </a:prstGeom>
          <a:noFill/>
        </p:spPr>
        <p:txBody>
          <a:bodyPr wrap="square" rtlCol="0">
            <a:spAutoFit/>
          </a:bodyPr>
          <a:lstStyle/>
          <a:p>
            <a:r>
              <a:rPr lang="en-US" sz="1000" dirty="0" smtClean="0"/>
              <a:t>Token resistance before the door to give the feeling of attempting to guard the boss.  </a:t>
            </a:r>
            <a:endParaRPr lang="en-US" sz="1000" dirty="0"/>
          </a:p>
        </p:txBody>
      </p:sp>
      <p:sp>
        <p:nvSpPr>
          <p:cNvPr id="83" name="TextBox 82"/>
          <p:cNvSpPr txBox="1"/>
          <p:nvPr/>
        </p:nvSpPr>
        <p:spPr>
          <a:xfrm>
            <a:off x="1297771" y="415472"/>
            <a:ext cx="1283503" cy="861774"/>
          </a:xfrm>
          <a:prstGeom prst="rect">
            <a:avLst/>
          </a:prstGeom>
          <a:noFill/>
        </p:spPr>
        <p:txBody>
          <a:bodyPr wrap="square" rtlCol="0">
            <a:spAutoFit/>
          </a:bodyPr>
          <a:lstStyle/>
          <a:p>
            <a:r>
              <a:rPr lang="en-US" sz="1000" dirty="0" smtClean="0"/>
              <a:t>Foe here shoots players who either fall from above or try to jump up from here.</a:t>
            </a:r>
            <a:endParaRPr lang="en-US" sz="1000" dirty="0"/>
          </a:p>
        </p:txBody>
      </p:sp>
      <p:sp>
        <p:nvSpPr>
          <p:cNvPr id="84" name="TextBox 83"/>
          <p:cNvSpPr txBox="1"/>
          <p:nvPr/>
        </p:nvSpPr>
        <p:spPr>
          <a:xfrm>
            <a:off x="-51172" y="-25808"/>
            <a:ext cx="769078" cy="1323439"/>
          </a:xfrm>
          <a:prstGeom prst="rect">
            <a:avLst/>
          </a:prstGeom>
          <a:noFill/>
        </p:spPr>
        <p:txBody>
          <a:bodyPr wrap="square" rtlCol="0">
            <a:spAutoFit/>
          </a:bodyPr>
          <a:lstStyle/>
          <a:p>
            <a:r>
              <a:rPr lang="en-US" sz="1000" dirty="0" smtClean="0"/>
              <a:t>Player has to climb up from here and deal with the foe. Long way around.</a:t>
            </a:r>
            <a:endParaRPr lang="en-US" sz="1000" dirty="0"/>
          </a:p>
        </p:txBody>
      </p:sp>
      <p:sp>
        <p:nvSpPr>
          <p:cNvPr id="85" name="TextBox 84"/>
          <p:cNvSpPr txBox="1"/>
          <p:nvPr/>
        </p:nvSpPr>
        <p:spPr>
          <a:xfrm>
            <a:off x="4483766" y="2445897"/>
            <a:ext cx="1375412" cy="861774"/>
          </a:xfrm>
          <a:prstGeom prst="rect">
            <a:avLst/>
          </a:prstGeom>
          <a:noFill/>
        </p:spPr>
        <p:txBody>
          <a:bodyPr wrap="square" rtlCol="0">
            <a:spAutoFit/>
          </a:bodyPr>
          <a:lstStyle/>
          <a:p>
            <a:r>
              <a:rPr lang="en-US" sz="1000" dirty="0" smtClean="0"/>
              <a:t>Enemy here shoots unwary players who don’t notice him when jumping onto this level.</a:t>
            </a:r>
            <a:endParaRPr lang="en-US" sz="1000" dirty="0"/>
          </a:p>
        </p:txBody>
      </p:sp>
      <p:sp>
        <p:nvSpPr>
          <p:cNvPr id="86" name="TextBox 85"/>
          <p:cNvSpPr txBox="1"/>
          <p:nvPr/>
        </p:nvSpPr>
        <p:spPr>
          <a:xfrm>
            <a:off x="3985259" y="6233814"/>
            <a:ext cx="2049781" cy="707886"/>
          </a:xfrm>
          <a:prstGeom prst="rect">
            <a:avLst/>
          </a:prstGeom>
          <a:noFill/>
        </p:spPr>
        <p:txBody>
          <a:bodyPr wrap="square" rtlCol="0">
            <a:spAutoFit/>
          </a:bodyPr>
          <a:lstStyle/>
          <a:p>
            <a:r>
              <a:rPr lang="en-US" sz="1000" dirty="0" smtClean="0"/>
              <a:t>Enemy here guards the entrance to the maze. Shows up after the player has moved a bit to kill the walking monotony before the maze.</a:t>
            </a:r>
            <a:endParaRPr lang="en-US" sz="1000" dirty="0"/>
          </a:p>
        </p:txBody>
      </p:sp>
      <p:sp>
        <p:nvSpPr>
          <p:cNvPr id="87" name="TextBox 86"/>
          <p:cNvSpPr txBox="1"/>
          <p:nvPr/>
        </p:nvSpPr>
        <p:spPr>
          <a:xfrm>
            <a:off x="2512695" y="1263687"/>
            <a:ext cx="1485900" cy="1631216"/>
          </a:xfrm>
          <a:prstGeom prst="rect">
            <a:avLst/>
          </a:prstGeom>
          <a:noFill/>
        </p:spPr>
        <p:txBody>
          <a:bodyPr wrap="square" rtlCol="0">
            <a:spAutoFit/>
          </a:bodyPr>
          <a:lstStyle/>
          <a:p>
            <a:r>
              <a:rPr lang="en-US" sz="1000" dirty="0" smtClean="0"/>
              <a:t>Lack of guards here fools genre savvy players into thinking this is the wrong path as normally the right path is the path of greatest resistance. Novice players will take this path as it seems easiest as there are no guards.</a:t>
            </a:r>
            <a:endParaRPr lang="en-US" sz="1000" dirty="0"/>
          </a:p>
        </p:txBody>
      </p:sp>
      <p:sp>
        <p:nvSpPr>
          <p:cNvPr id="88" name="TextBox 87"/>
          <p:cNvSpPr txBox="1"/>
          <p:nvPr/>
        </p:nvSpPr>
        <p:spPr>
          <a:xfrm>
            <a:off x="20251" y="1339213"/>
            <a:ext cx="1427549" cy="1169551"/>
          </a:xfrm>
          <a:prstGeom prst="rect">
            <a:avLst/>
          </a:prstGeom>
          <a:noFill/>
        </p:spPr>
        <p:txBody>
          <a:bodyPr wrap="square" rtlCol="0">
            <a:spAutoFit/>
          </a:bodyPr>
          <a:lstStyle/>
          <a:p>
            <a:r>
              <a:rPr lang="en-US" sz="1000" dirty="0" smtClean="0"/>
              <a:t>Multiple platforms to jump up to give the impression of this path going somewhere, but ultimately fool the player into going into a dead end.</a:t>
            </a:r>
            <a:endParaRPr lang="en-US" sz="1000" dirty="0"/>
          </a:p>
        </p:txBody>
      </p:sp>
      <p:sp>
        <p:nvSpPr>
          <p:cNvPr id="89" name="TextBox 88"/>
          <p:cNvSpPr txBox="1"/>
          <p:nvPr/>
        </p:nvSpPr>
        <p:spPr>
          <a:xfrm>
            <a:off x="1761498" y="4514850"/>
            <a:ext cx="2467465" cy="553998"/>
          </a:xfrm>
          <a:prstGeom prst="rect">
            <a:avLst/>
          </a:prstGeom>
          <a:noFill/>
        </p:spPr>
        <p:txBody>
          <a:bodyPr wrap="square" rtlCol="0">
            <a:spAutoFit/>
          </a:bodyPr>
          <a:lstStyle/>
          <a:p>
            <a:r>
              <a:rPr lang="en-US" sz="1000" dirty="0" smtClean="0"/>
              <a:t>Players will normally be going to the left at this point and so may be shot in the back by this foe hiding on the right in the corner.</a:t>
            </a:r>
            <a:endParaRPr lang="en-US" sz="1000" dirty="0"/>
          </a:p>
        </p:txBody>
      </p:sp>
    </p:spTree>
    <p:extLst>
      <p:ext uri="{BB962C8B-B14F-4D97-AF65-F5344CB8AC3E}">
        <p14:creationId xmlns:p14="http://schemas.microsoft.com/office/powerpoint/2010/main" val="421031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shade val="50000"/>
          </a:schemeClr>
        </a:lnRef>
        <a:fillRef idx="1">
          <a:schemeClr val="dk1"/>
        </a:fillRef>
        <a:effectRef idx="0">
          <a:schemeClr val="dk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5844</TotalTime>
  <Words>1051</Words>
  <Application>Microsoft Office PowerPoint</Application>
  <PresentationFormat>On-screen Show (4:3)</PresentationFormat>
  <Paragraphs>42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Antihero</dc:creator>
  <cp:lastModifiedBy>Max</cp:lastModifiedBy>
  <cp:revision>46</cp:revision>
  <dcterms:created xsi:type="dcterms:W3CDTF">2012-02-04T21:04:27Z</dcterms:created>
  <dcterms:modified xsi:type="dcterms:W3CDTF">2012-04-11T03:44:07Z</dcterms:modified>
</cp:coreProperties>
</file>