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68" r:id="rId4"/>
    <p:sldId id="267" r:id="rId5"/>
    <p:sldId id="264" r:id="rId6"/>
    <p:sldId id="257" r:id="rId7"/>
    <p:sldId id="266" r:id="rId8"/>
    <p:sldId id="265" r:id="rId9"/>
    <p:sldId id="258" r:id="rId10"/>
    <p:sldId id="263" r:id="rId11"/>
    <p:sldId id="260" r:id="rId12"/>
    <p:sldId id="261" r:id="rId13"/>
    <p:sldId id="262"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29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BD0548-588C-4CBD-AB2D-BB56CD610076}" type="datetimeFigureOut">
              <a:rPr lang="en-US" smtClean="0"/>
              <a:t>4/11/2012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8D66A-80AE-4857-8116-B586DA18CDF2}" type="slidenum">
              <a:rPr lang="en-US" smtClean="0"/>
              <a:t>‹#›</a:t>
            </a:fld>
            <a:endParaRPr lang="en-US"/>
          </a:p>
        </p:txBody>
      </p:sp>
    </p:spTree>
    <p:extLst>
      <p:ext uri="{BB962C8B-B14F-4D97-AF65-F5344CB8AC3E}">
        <p14:creationId xmlns:p14="http://schemas.microsoft.com/office/powerpoint/2010/main" val="1720518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13445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37489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16007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42623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8494E8-A120-4CFB-AE3D-483B31D91E49}" type="datetimeFigureOut">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4109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8494E8-A120-4CFB-AE3D-483B31D91E49}" type="datetimeFigureOut">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78008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8494E8-A120-4CFB-AE3D-483B31D91E49}" type="datetimeFigureOut">
              <a:rPr lang="en-US" smtClean="0"/>
              <a:t>4/11/2012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90186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494E8-A120-4CFB-AE3D-483B31D91E49}" type="datetimeFigureOut">
              <a:rPr lang="en-US" smtClean="0"/>
              <a:t>4/11/2012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57443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494E8-A120-4CFB-AE3D-483B31D91E49}" type="datetimeFigureOut">
              <a:rPr lang="en-US" smtClean="0"/>
              <a:t>4/11/2012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378600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494E8-A120-4CFB-AE3D-483B31D91E49}" type="datetimeFigureOut">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357423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494E8-A120-4CFB-AE3D-483B31D91E49}" type="datetimeFigureOut">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96163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494E8-A120-4CFB-AE3D-483B31D91E49}" type="datetimeFigureOut">
              <a:rPr lang="en-US" smtClean="0"/>
              <a:t>4/11/2012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60B83-8403-4027-910C-0D8C3D2429A8}" type="slidenum">
              <a:rPr lang="en-US" smtClean="0"/>
              <a:t>‹#›</a:t>
            </a:fld>
            <a:endParaRPr lang="en-US"/>
          </a:p>
        </p:txBody>
      </p:sp>
    </p:spTree>
    <p:extLst>
      <p:ext uri="{BB962C8B-B14F-4D97-AF65-F5344CB8AC3E}">
        <p14:creationId xmlns:p14="http://schemas.microsoft.com/office/powerpoint/2010/main" val="235120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Counterninja</a:t>
            </a:r>
            <a:r>
              <a:rPr lang="en-US" dirty="0" smtClean="0"/>
              <a:t>: Additional Rooms and Other Ideas</a:t>
            </a:r>
            <a:endParaRPr lang="en-US" dirty="0"/>
          </a:p>
        </p:txBody>
      </p:sp>
      <p:sp>
        <p:nvSpPr>
          <p:cNvPr id="3" name="Subtitle 2"/>
          <p:cNvSpPr>
            <a:spLocks noGrp="1"/>
          </p:cNvSpPr>
          <p:nvPr>
            <p:ph type="subTitle" idx="1"/>
          </p:nvPr>
        </p:nvSpPr>
        <p:spPr/>
        <p:txBody>
          <a:bodyPr/>
          <a:lstStyle/>
          <a:p>
            <a:r>
              <a:rPr lang="en-US" dirty="0" smtClean="0"/>
              <a:t>Kelvin Ho</a:t>
            </a:r>
            <a:endParaRPr lang="en-US" dirty="0"/>
          </a:p>
        </p:txBody>
      </p:sp>
    </p:spTree>
    <p:extLst>
      <p:ext uri="{BB962C8B-B14F-4D97-AF65-F5344CB8AC3E}">
        <p14:creationId xmlns:p14="http://schemas.microsoft.com/office/powerpoint/2010/main" val="324168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Ideas for New Enemies and Projectiles</a:t>
            </a:r>
            <a:endParaRPr lang="en-US" dirty="0"/>
          </a:p>
        </p:txBody>
      </p:sp>
      <p:sp>
        <p:nvSpPr>
          <p:cNvPr id="3" name="Content Placeholder 2"/>
          <p:cNvSpPr>
            <a:spLocks noGrp="1"/>
          </p:cNvSpPr>
          <p:nvPr>
            <p:ph idx="1"/>
          </p:nvPr>
        </p:nvSpPr>
        <p:spPr>
          <a:xfrm>
            <a:off x="228600" y="1600200"/>
            <a:ext cx="8458200" cy="4525963"/>
          </a:xfrm>
        </p:spPr>
        <p:txBody>
          <a:bodyPr>
            <a:normAutofit fontScale="62500" lnSpcReduction="20000"/>
          </a:bodyPr>
          <a:lstStyle/>
          <a:p>
            <a:r>
              <a:rPr lang="en-US" dirty="0" smtClean="0"/>
              <a:t>Boomerang projectiles.</a:t>
            </a:r>
          </a:p>
          <a:p>
            <a:pPr lvl="1"/>
            <a:r>
              <a:rPr lang="en-US" dirty="0" smtClean="0"/>
              <a:t>Goes out a certain distance and then returns to the origin where it was first thrown.</a:t>
            </a:r>
          </a:p>
          <a:p>
            <a:pPr lvl="2"/>
            <a:r>
              <a:rPr lang="en-US" dirty="0" smtClean="0"/>
              <a:t>Not necessarily return to where the thrower is because throwers can move after throwing.</a:t>
            </a:r>
          </a:p>
          <a:p>
            <a:pPr lvl="1"/>
            <a:r>
              <a:rPr lang="en-US" dirty="0" smtClean="0"/>
              <a:t>Normal rules for catching.</a:t>
            </a:r>
          </a:p>
          <a:p>
            <a:r>
              <a:rPr lang="en-US" dirty="0" smtClean="0"/>
              <a:t>Bouncing projectiles.</a:t>
            </a:r>
          </a:p>
          <a:p>
            <a:pPr lvl="1"/>
            <a:r>
              <a:rPr lang="en-US" dirty="0" smtClean="0"/>
              <a:t>Bounce 2 times and then explode on third contact </a:t>
            </a:r>
            <a:r>
              <a:rPr lang="en-US" smtClean="0"/>
              <a:t>with floor. </a:t>
            </a:r>
            <a:r>
              <a:rPr lang="en-US" dirty="0" smtClean="0"/>
              <a:t>Short range.</a:t>
            </a:r>
          </a:p>
          <a:p>
            <a:pPr lvl="1"/>
            <a:r>
              <a:rPr lang="en-US" dirty="0" smtClean="0"/>
              <a:t>To catch, requires player to catch before it explodes. </a:t>
            </a:r>
          </a:p>
          <a:p>
            <a:pPr lvl="1"/>
            <a:r>
              <a:rPr lang="en-US" dirty="0" smtClean="0"/>
              <a:t>Requires physics. </a:t>
            </a:r>
          </a:p>
          <a:p>
            <a:r>
              <a:rPr lang="en-US" dirty="0" smtClean="0"/>
              <a:t>Variable speed projectiles.</a:t>
            </a:r>
          </a:p>
          <a:p>
            <a:pPr lvl="1"/>
            <a:r>
              <a:rPr lang="en-US" dirty="0" smtClean="0"/>
              <a:t>Projectiles that start out slow and speed up or vice versa.</a:t>
            </a:r>
          </a:p>
          <a:p>
            <a:pPr lvl="1"/>
            <a:r>
              <a:rPr lang="en-US" dirty="0" smtClean="0"/>
              <a:t>Normal rules for catching. Their speed difference is just to throw off the player’s sense of timing for catching.</a:t>
            </a:r>
          </a:p>
          <a:p>
            <a:r>
              <a:rPr lang="en-US" dirty="0" smtClean="0"/>
              <a:t>Uncatchable projectiles.</a:t>
            </a:r>
          </a:p>
          <a:p>
            <a:pPr lvl="1"/>
            <a:r>
              <a:rPr lang="en-US" dirty="0" smtClean="0"/>
              <a:t>Fireball to key in players that this is not meant to be caught. </a:t>
            </a:r>
          </a:p>
          <a:p>
            <a:pPr lvl="1"/>
            <a:r>
              <a:rPr lang="en-US" dirty="0" smtClean="0"/>
              <a:t>Probably limited to bosses and possibly rare enemies. </a:t>
            </a:r>
          </a:p>
        </p:txBody>
      </p:sp>
    </p:spTree>
    <p:extLst>
      <p:ext uri="{BB962C8B-B14F-4D97-AF65-F5344CB8AC3E}">
        <p14:creationId xmlns:p14="http://schemas.microsoft.com/office/powerpoint/2010/main" val="23583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Issues and Their Possible Solutions with New Projectiles</a:t>
            </a:r>
            <a:endParaRPr lang="en-US" dirty="0"/>
          </a:p>
        </p:txBody>
      </p:sp>
      <p:sp>
        <p:nvSpPr>
          <p:cNvPr id="3" name="Content Placeholder 2"/>
          <p:cNvSpPr>
            <a:spLocks noGrp="1"/>
          </p:cNvSpPr>
          <p:nvPr>
            <p:ph idx="1"/>
          </p:nvPr>
        </p:nvSpPr>
        <p:spPr>
          <a:xfrm>
            <a:off x="76200" y="1600200"/>
            <a:ext cx="8610600" cy="5105400"/>
          </a:xfrm>
        </p:spPr>
        <p:txBody>
          <a:bodyPr>
            <a:normAutofit fontScale="70000" lnSpcReduction="20000"/>
          </a:bodyPr>
          <a:lstStyle/>
          <a:p>
            <a:r>
              <a:rPr lang="en-US" dirty="0" smtClean="0"/>
              <a:t>Catching</a:t>
            </a:r>
          </a:p>
          <a:p>
            <a:pPr lvl="1"/>
            <a:r>
              <a:rPr lang="en-US" dirty="0" smtClean="0"/>
              <a:t>Our game is based around catching enemy projectiles, so every projectile should be catchable.</a:t>
            </a:r>
          </a:p>
          <a:p>
            <a:r>
              <a:rPr lang="en-US" dirty="0" smtClean="0"/>
              <a:t>If the player can catch different sorts of projectiles, the player expects to be able to use those different projectiles as well.</a:t>
            </a:r>
          </a:p>
          <a:p>
            <a:pPr lvl="1"/>
            <a:r>
              <a:rPr lang="en-US" dirty="0" smtClean="0"/>
              <a:t>i.e. when a player catches a different projectile, they should be able to throw that projectile rather than just having it be converted into the player’s default ammunition.</a:t>
            </a:r>
          </a:p>
          <a:p>
            <a:pPr lvl="2"/>
            <a:r>
              <a:rPr lang="en-US" dirty="0" smtClean="0"/>
              <a:t>This would require the game to remember what projectiles they’ve caught and possibly in what order.</a:t>
            </a:r>
          </a:p>
          <a:p>
            <a:pPr lvl="3"/>
            <a:r>
              <a:rPr lang="en-US" dirty="0" smtClean="0"/>
              <a:t>Option 1: Catching a different projectile type from your current one causes all the projectiles you throw after that point to be that new type (until you catch a different projectile).</a:t>
            </a:r>
          </a:p>
          <a:p>
            <a:pPr lvl="3"/>
            <a:r>
              <a:rPr lang="en-US" b="1" dirty="0" smtClean="0"/>
              <a:t>Option 2</a:t>
            </a:r>
            <a:r>
              <a:rPr lang="en-US" dirty="0" smtClean="0"/>
              <a:t>: Upon catching a projectile, it goes into your inventory and will be thrown at a later time. Will likely need to show player what projectiles they have. Two possible ways to determine when it is thrown.</a:t>
            </a:r>
          </a:p>
          <a:p>
            <a:pPr lvl="4"/>
            <a:r>
              <a:rPr lang="en-US" dirty="0" smtClean="0"/>
              <a:t>A. Projectiles are thrown in the order they were caught in. First caught is first thrown. The most recently caught one is thrown last.</a:t>
            </a:r>
          </a:p>
          <a:p>
            <a:pPr lvl="4"/>
            <a:r>
              <a:rPr lang="en-US" b="1" dirty="0" smtClean="0"/>
              <a:t>B</a:t>
            </a:r>
            <a:r>
              <a:rPr lang="en-US" dirty="0" smtClean="0"/>
              <a:t>. Reverse order. The most recently caught projectile is the first one thrown and so on.</a:t>
            </a:r>
            <a:endParaRPr lang="en-US" dirty="0"/>
          </a:p>
        </p:txBody>
      </p:sp>
    </p:spTree>
    <p:extLst>
      <p:ext uri="{BB962C8B-B14F-4D97-AF65-F5344CB8AC3E}">
        <p14:creationId xmlns:p14="http://schemas.microsoft.com/office/powerpoint/2010/main" val="381008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 Example</a:t>
            </a:r>
            <a:endParaRPr lang="en-US" dirty="0"/>
          </a:p>
        </p:txBody>
      </p:sp>
      <p:sp>
        <p:nvSpPr>
          <p:cNvPr id="6" name="Text Placeholder 5"/>
          <p:cNvSpPr>
            <a:spLocks noGrp="1"/>
          </p:cNvSpPr>
          <p:nvPr>
            <p:ph type="body" idx="1"/>
          </p:nvPr>
        </p:nvSpPr>
        <p:spPr>
          <a:xfrm>
            <a:off x="457200" y="1535113"/>
            <a:ext cx="4724400" cy="639762"/>
          </a:xfrm>
        </p:spPr>
        <p:txBody>
          <a:bodyPr>
            <a:normAutofit/>
          </a:bodyPr>
          <a:lstStyle/>
          <a:p>
            <a:r>
              <a:rPr lang="en-US" dirty="0" smtClean="0"/>
              <a:t>Before				Catch</a:t>
            </a:r>
            <a:endParaRPr lang="en-US" dirty="0"/>
          </a:p>
        </p:txBody>
      </p:sp>
      <p:sp>
        <p:nvSpPr>
          <p:cNvPr id="7" name="Content Placeholder 6"/>
          <p:cNvSpPr>
            <a:spLocks noGrp="1"/>
          </p:cNvSpPr>
          <p:nvPr>
            <p:ph sz="half" idx="2"/>
          </p:nvPr>
        </p:nvSpPr>
        <p:spPr>
          <a:xfrm>
            <a:off x="457200" y="2174875"/>
            <a:ext cx="3200400" cy="3951288"/>
          </a:xfrm>
        </p:spPr>
        <p:txBody>
          <a:bodyPr/>
          <a:lstStyle/>
          <a:p>
            <a:endParaRPr lang="en-US" dirty="0"/>
          </a:p>
        </p:txBody>
      </p:sp>
      <p:sp>
        <p:nvSpPr>
          <p:cNvPr id="8" name="Text Placeholder 7"/>
          <p:cNvSpPr>
            <a:spLocks noGrp="1"/>
          </p:cNvSpPr>
          <p:nvPr>
            <p:ph type="body" sz="quarter" idx="3"/>
          </p:nvPr>
        </p:nvSpPr>
        <p:spPr>
          <a:xfrm>
            <a:off x="5486400" y="1535113"/>
            <a:ext cx="3200400" cy="639762"/>
          </a:xfrm>
        </p:spPr>
        <p:txBody>
          <a:bodyPr/>
          <a:lstStyle/>
          <a:p>
            <a:r>
              <a:rPr lang="en-US" dirty="0" smtClean="0"/>
              <a:t>After</a:t>
            </a:r>
            <a:endParaRPr lang="en-US" dirty="0"/>
          </a:p>
        </p:txBody>
      </p:sp>
      <p:sp>
        <p:nvSpPr>
          <p:cNvPr id="9" name="Content Placeholder 8"/>
          <p:cNvSpPr>
            <a:spLocks noGrp="1"/>
          </p:cNvSpPr>
          <p:nvPr>
            <p:ph sz="quarter" idx="4"/>
          </p:nvPr>
        </p:nvSpPr>
        <p:spPr>
          <a:xfrm>
            <a:off x="5486400" y="2174875"/>
            <a:ext cx="3200400" cy="3951288"/>
          </a:xfrm>
        </p:spPr>
        <p:txBody>
          <a:bodyPr/>
          <a:lstStyle/>
          <a:p>
            <a:endParaRPr lang="en-US" dirty="0"/>
          </a:p>
        </p:txBody>
      </p:sp>
      <p:sp>
        <p:nvSpPr>
          <p:cNvPr id="4" name="Oval 3"/>
          <p:cNvSpPr/>
          <p:nvPr/>
        </p:nvSpPr>
        <p:spPr>
          <a:xfrm>
            <a:off x="904875" y="2743200"/>
            <a:ext cx="762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4191000" y="268605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819275" y="2743200"/>
            <a:ext cx="762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2743200" y="2743200"/>
            <a:ext cx="762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5638800" y="268605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6477000" y="268605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7315200" y="268605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358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2 Example</a:t>
            </a:r>
            <a:endParaRPr lang="en-US" dirty="0"/>
          </a:p>
        </p:txBody>
      </p:sp>
      <p:sp>
        <p:nvSpPr>
          <p:cNvPr id="6" name="Text Placeholder 5"/>
          <p:cNvSpPr>
            <a:spLocks noGrp="1"/>
          </p:cNvSpPr>
          <p:nvPr>
            <p:ph type="body" idx="1"/>
          </p:nvPr>
        </p:nvSpPr>
        <p:spPr>
          <a:xfrm>
            <a:off x="457200" y="1535113"/>
            <a:ext cx="4724400" cy="639762"/>
          </a:xfrm>
        </p:spPr>
        <p:txBody>
          <a:bodyPr>
            <a:normAutofit/>
          </a:bodyPr>
          <a:lstStyle/>
          <a:p>
            <a:r>
              <a:rPr lang="en-US" dirty="0" smtClean="0"/>
              <a:t>Before				Catch</a:t>
            </a:r>
            <a:endParaRPr lang="en-US" dirty="0"/>
          </a:p>
        </p:txBody>
      </p:sp>
      <p:sp>
        <p:nvSpPr>
          <p:cNvPr id="7" name="Content Placeholder 6"/>
          <p:cNvSpPr>
            <a:spLocks noGrp="1"/>
          </p:cNvSpPr>
          <p:nvPr>
            <p:ph sz="half" idx="2"/>
          </p:nvPr>
        </p:nvSpPr>
        <p:spPr>
          <a:xfrm>
            <a:off x="457200" y="2174875"/>
            <a:ext cx="3200400" cy="3951288"/>
          </a:xfrm>
        </p:spPr>
        <p:txBody>
          <a:bodyPr/>
          <a:lstStyle/>
          <a:p>
            <a:r>
              <a:rPr lang="en-US" dirty="0" smtClean="0"/>
              <a:t>A</a:t>
            </a:r>
          </a:p>
          <a:p>
            <a:endParaRPr lang="en-US" dirty="0"/>
          </a:p>
          <a:p>
            <a:endParaRPr lang="en-US" dirty="0" smtClean="0"/>
          </a:p>
          <a:p>
            <a:r>
              <a:rPr lang="en-US" dirty="0" smtClean="0"/>
              <a:t>B</a:t>
            </a:r>
            <a:endParaRPr lang="en-US" dirty="0"/>
          </a:p>
        </p:txBody>
      </p:sp>
      <p:sp>
        <p:nvSpPr>
          <p:cNvPr id="8" name="Text Placeholder 7"/>
          <p:cNvSpPr>
            <a:spLocks noGrp="1"/>
          </p:cNvSpPr>
          <p:nvPr>
            <p:ph type="body" sz="quarter" idx="3"/>
          </p:nvPr>
        </p:nvSpPr>
        <p:spPr>
          <a:xfrm>
            <a:off x="5486400" y="1535113"/>
            <a:ext cx="3200400" cy="639762"/>
          </a:xfrm>
        </p:spPr>
        <p:txBody>
          <a:bodyPr/>
          <a:lstStyle/>
          <a:p>
            <a:r>
              <a:rPr lang="en-US" dirty="0" smtClean="0"/>
              <a:t>Throw Order</a:t>
            </a:r>
            <a:endParaRPr lang="en-US" dirty="0"/>
          </a:p>
        </p:txBody>
      </p:sp>
      <p:sp>
        <p:nvSpPr>
          <p:cNvPr id="9" name="Content Placeholder 8"/>
          <p:cNvSpPr>
            <a:spLocks noGrp="1"/>
          </p:cNvSpPr>
          <p:nvPr>
            <p:ph sz="quarter" idx="4"/>
          </p:nvPr>
        </p:nvSpPr>
        <p:spPr>
          <a:xfrm>
            <a:off x="5486400" y="2174875"/>
            <a:ext cx="3200400" cy="3951288"/>
          </a:xfrm>
        </p:spPr>
        <p:txBody>
          <a:bodyPr/>
          <a:lstStyle/>
          <a:p>
            <a:r>
              <a:rPr lang="en-US" dirty="0" smtClean="0"/>
              <a:t>A</a:t>
            </a:r>
          </a:p>
          <a:p>
            <a:endParaRPr lang="en-US" dirty="0"/>
          </a:p>
          <a:p>
            <a:endParaRPr lang="en-US" dirty="0" smtClean="0"/>
          </a:p>
          <a:p>
            <a:r>
              <a:rPr lang="en-US" dirty="0"/>
              <a:t>B</a:t>
            </a:r>
            <a:endParaRPr lang="en-US" dirty="0" smtClean="0"/>
          </a:p>
          <a:p>
            <a:endParaRPr lang="en-US" dirty="0"/>
          </a:p>
        </p:txBody>
      </p:sp>
      <p:sp>
        <p:nvSpPr>
          <p:cNvPr id="4" name="Oval 3"/>
          <p:cNvSpPr/>
          <p:nvPr/>
        </p:nvSpPr>
        <p:spPr>
          <a:xfrm>
            <a:off x="904875" y="2743200"/>
            <a:ext cx="762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4191000" y="268605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819275" y="2743200"/>
            <a:ext cx="762000" cy="76200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7315200" y="4038600"/>
            <a:ext cx="762000" cy="762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6477000" y="2686050"/>
            <a:ext cx="762000" cy="762000"/>
          </a:xfrm>
          <a:prstGeom prst="ellipse">
            <a:avLst/>
          </a:prstGeom>
          <a:solidFill>
            <a:srgbClr val="0070C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7315200" y="268605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876300" y="3962400"/>
            <a:ext cx="762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1781175" y="3962400"/>
            <a:ext cx="762000" cy="76200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4191000" y="403860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a:off x="5610225" y="4038600"/>
            <a:ext cx="762000" cy="762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6486525" y="4038600"/>
            <a:ext cx="762000" cy="762000"/>
          </a:xfrm>
          <a:prstGeom prst="ellipse">
            <a:avLst/>
          </a:prstGeom>
          <a:solidFill>
            <a:srgbClr val="0070C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5638800" y="2686050"/>
            <a:ext cx="762000" cy="762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31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324600"/>
            <a:ext cx="2057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6324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057400" y="6781800"/>
            <a:ext cx="3657600"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942" y="6276837"/>
            <a:ext cx="295316" cy="495369"/>
          </a:xfrm>
          <a:prstGeom prst="rect">
            <a:avLst/>
          </a:prstGeom>
          <a:solidFill>
            <a:srgbClr val="FF0000"/>
          </a:solidFill>
        </p:spPr>
      </p:pic>
      <p:sp>
        <p:nvSpPr>
          <p:cNvPr id="14" name="TextBox 13"/>
          <p:cNvSpPr txBox="1"/>
          <p:nvPr/>
        </p:nvSpPr>
        <p:spPr>
          <a:xfrm>
            <a:off x="419100" y="5517048"/>
            <a:ext cx="762000" cy="369332"/>
          </a:xfrm>
          <a:prstGeom prst="rect">
            <a:avLst/>
          </a:prstGeom>
          <a:noFill/>
        </p:spPr>
        <p:txBody>
          <a:bodyPr wrap="square" rtlCol="0">
            <a:spAutoFit/>
          </a:bodyPr>
          <a:lstStyle/>
          <a:p>
            <a:r>
              <a:rPr lang="en-US" dirty="0" smtClean="0"/>
              <a:t>START</a:t>
            </a:r>
            <a:endParaRPr lang="en-US" dirty="0"/>
          </a:p>
        </p:txBody>
      </p:sp>
      <p:sp>
        <p:nvSpPr>
          <p:cNvPr id="15" name="TextBox 14"/>
          <p:cNvSpPr txBox="1"/>
          <p:nvPr/>
        </p:nvSpPr>
        <p:spPr>
          <a:xfrm>
            <a:off x="1181100" y="4419600"/>
            <a:ext cx="4381500" cy="1015663"/>
          </a:xfrm>
          <a:prstGeom prst="rect">
            <a:avLst/>
          </a:prstGeom>
          <a:noFill/>
        </p:spPr>
        <p:txBody>
          <a:bodyPr wrap="square" rtlCol="0">
            <a:spAutoFit/>
          </a:bodyPr>
          <a:lstStyle/>
          <a:p>
            <a:r>
              <a:rPr lang="en-US" sz="1200" dirty="0" smtClean="0"/>
              <a:t>Higher ground and greater distance lets players see that this projectile will curve up to hit them rather than just hit the wall unlike previously. Also gives player a safe distance to observe and learn how this projectile works. Players can jump behind the block and see that it “dies” when it hits another object.</a:t>
            </a:r>
            <a:endParaRPr lang="en-US" sz="1200" dirty="0"/>
          </a:p>
        </p:txBody>
      </p:sp>
      <p:cxnSp>
        <p:nvCxnSpPr>
          <p:cNvPr id="16" name="Straight Connector 15"/>
          <p:cNvCxnSpPr/>
          <p:nvPr/>
        </p:nvCxnSpPr>
        <p:spPr>
          <a:xfrm>
            <a:off x="2819400" y="5812751"/>
            <a:ext cx="3657600" cy="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533400" y="5886380"/>
            <a:ext cx="457200" cy="4191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228725" y="5819775"/>
            <a:ext cx="4133850" cy="753540"/>
          </a:xfrm>
          <a:custGeom>
            <a:avLst/>
            <a:gdLst>
              <a:gd name="connsiteX0" fmla="*/ 4133850 w 4133850"/>
              <a:gd name="connsiteY0" fmla="*/ 666750 h 753540"/>
              <a:gd name="connsiteX1" fmla="*/ 2057400 w 4133850"/>
              <a:gd name="connsiteY1" fmla="*/ 695325 h 753540"/>
              <a:gd name="connsiteX2" fmla="*/ 0 w 4133850"/>
              <a:gd name="connsiteY2" fmla="*/ 0 h 753540"/>
            </a:gdLst>
            <a:ahLst/>
            <a:cxnLst>
              <a:cxn ang="0">
                <a:pos x="connsiteX0" y="connsiteY0"/>
              </a:cxn>
              <a:cxn ang="0">
                <a:pos x="connsiteX1" y="connsiteY1"/>
              </a:cxn>
              <a:cxn ang="0">
                <a:pos x="connsiteX2" y="connsiteY2"/>
              </a:cxn>
            </a:cxnLst>
            <a:rect l="l" t="t" r="r" b="b"/>
            <a:pathLst>
              <a:path w="4133850" h="753540">
                <a:moveTo>
                  <a:pt x="4133850" y="666750"/>
                </a:moveTo>
                <a:cubicBezTo>
                  <a:pt x="3440112" y="736600"/>
                  <a:pt x="2746375" y="806450"/>
                  <a:pt x="2057400" y="695325"/>
                </a:cubicBezTo>
                <a:cubicBezTo>
                  <a:pt x="1368425" y="584200"/>
                  <a:pt x="684212" y="292100"/>
                  <a:pt x="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7" name="Straight Connector 26"/>
          <p:cNvCxnSpPr>
            <a:stCxn id="23" idx="2"/>
          </p:cNvCxnSpPr>
          <p:nvPr/>
        </p:nvCxnSpPr>
        <p:spPr>
          <a:xfrm>
            <a:off x="1228725" y="5819775"/>
            <a:ext cx="29527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28725" y="5812751"/>
            <a:ext cx="147637" cy="28317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167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Legend</a:t>
            </a:r>
            <a:endParaRPr lang="en-US" dirty="0"/>
          </a:p>
        </p:txBody>
      </p:sp>
      <p:sp>
        <p:nvSpPr>
          <p:cNvPr id="5" name="Rectangle 4"/>
          <p:cNvSpPr/>
          <p:nvPr/>
        </p:nvSpPr>
        <p:spPr>
          <a:xfrm>
            <a:off x="828675" y="1676400"/>
            <a:ext cx="12192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74" y="2362200"/>
            <a:ext cx="253968" cy="253968"/>
          </a:xfrm>
          <a:prstGeom prst="rect">
            <a:avLst/>
          </a:prstGeom>
        </p:spPr>
      </p:pic>
      <p:cxnSp>
        <p:nvCxnSpPr>
          <p:cNvPr id="7" name="Straight Connector 6"/>
          <p:cNvCxnSpPr/>
          <p:nvPr/>
        </p:nvCxnSpPr>
        <p:spPr>
          <a:xfrm>
            <a:off x="1733552" y="3084253"/>
            <a:ext cx="552448"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5918" y="3581400"/>
            <a:ext cx="651513" cy="521210"/>
          </a:xfrm>
          <a:prstGeom prst="rect">
            <a:avLst/>
          </a:prstGeom>
        </p:spPr>
      </p:pic>
      <p:sp>
        <p:nvSpPr>
          <p:cNvPr id="9" name="Isosceles Triangle 8"/>
          <p:cNvSpPr/>
          <p:nvPr/>
        </p:nvSpPr>
        <p:spPr>
          <a:xfrm>
            <a:off x="1895475" y="43434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86000" y="1514593"/>
            <a:ext cx="5105400" cy="3139321"/>
          </a:xfrm>
          <a:prstGeom prst="rect">
            <a:avLst/>
          </a:prstGeom>
          <a:noFill/>
        </p:spPr>
        <p:txBody>
          <a:bodyPr wrap="square" rtlCol="0">
            <a:spAutoFit/>
          </a:bodyPr>
          <a:lstStyle/>
          <a:p>
            <a:r>
              <a:rPr lang="en-US" dirty="0" smtClean="0"/>
              <a:t>Solid platform. Players can land on it, but can’t go through it.</a:t>
            </a:r>
          </a:p>
          <a:p>
            <a:endParaRPr lang="en-US" dirty="0" smtClean="0"/>
          </a:p>
          <a:p>
            <a:r>
              <a:rPr lang="en-US" dirty="0" smtClean="0"/>
              <a:t>Breaking platforms.</a:t>
            </a:r>
          </a:p>
          <a:p>
            <a:endParaRPr lang="en-US" dirty="0" smtClean="0"/>
          </a:p>
          <a:p>
            <a:r>
              <a:rPr lang="en-US" dirty="0" smtClean="0"/>
              <a:t>Thin platforms. Players can go through it and land on it.</a:t>
            </a:r>
          </a:p>
          <a:p>
            <a:endParaRPr lang="en-US" dirty="0" smtClean="0"/>
          </a:p>
          <a:p>
            <a:r>
              <a:rPr lang="en-US" dirty="0" smtClean="0"/>
              <a:t>Door.</a:t>
            </a:r>
          </a:p>
          <a:p>
            <a:endParaRPr lang="en-US" dirty="0" smtClean="0"/>
          </a:p>
          <a:p>
            <a:r>
              <a:rPr lang="en-US" dirty="0" smtClean="0"/>
              <a:t>Spike.</a:t>
            </a:r>
          </a:p>
        </p:txBody>
      </p:sp>
    </p:spTree>
    <p:extLst>
      <p:ext uri="{BB962C8B-B14F-4D97-AF65-F5344CB8AC3E}">
        <p14:creationId xmlns:p14="http://schemas.microsoft.com/office/powerpoint/2010/main" val="204541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13468"/>
            <a:ext cx="45719" cy="9002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5715000" y="13468"/>
            <a:ext cx="45719" cy="932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3276601" y="900353"/>
            <a:ext cx="16764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2047875" y="900354"/>
            <a:ext cx="12192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5760719" y="900354"/>
            <a:ext cx="12192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047875" y="923212"/>
            <a:ext cx="45719" cy="7715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6979919" y="900353"/>
            <a:ext cx="45719" cy="7486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3299459" y="1652829"/>
            <a:ext cx="372617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23" y="872383"/>
            <a:ext cx="253968" cy="253968"/>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891" y="872383"/>
            <a:ext cx="253968" cy="253968"/>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955" y="872339"/>
            <a:ext cx="253968" cy="253968"/>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696" y="1649060"/>
            <a:ext cx="253968" cy="253968"/>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664" y="1649060"/>
            <a:ext cx="253968" cy="253968"/>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728" y="1649016"/>
            <a:ext cx="253968" cy="253968"/>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399" y="1649060"/>
            <a:ext cx="253968" cy="253968"/>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760" y="1649016"/>
            <a:ext cx="253968" cy="253968"/>
          </a:xfrm>
          <a:prstGeom prst="rect">
            <a:avLst/>
          </a:prstGeom>
        </p:spPr>
      </p:pic>
      <p:sp>
        <p:nvSpPr>
          <p:cNvPr id="27" name="Rectangle 26"/>
          <p:cNvSpPr/>
          <p:nvPr/>
        </p:nvSpPr>
        <p:spPr>
          <a:xfrm>
            <a:off x="1295399" y="1652090"/>
            <a:ext cx="73342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1295399" y="1652829"/>
            <a:ext cx="45719" cy="10325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p:cNvSpPr/>
          <p:nvPr/>
        </p:nvSpPr>
        <p:spPr>
          <a:xfrm>
            <a:off x="685800" y="2637711"/>
            <a:ext cx="60959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685800" y="2660570"/>
            <a:ext cx="45719" cy="939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p:cNvSpPr/>
          <p:nvPr/>
        </p:nvSpPr>
        <p:spPr>
          <a:xfrm>
            <a:off x="1341117" y="2637710"/>
            <a:ext cx="568286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35"/>
          <p:cNvSpPr/>
          <p:nvPr/>
        </p:nvSpPr>
        <p:spPr>
          <a:xfrm>
            <a:off x="7025638" y="1652090"/>
            <a:ext cx="73342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7770480" y="1652829"/>
            <a:ext cx="45719" cy="10325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37"/>
          <p:cNvSpPr/>
          <p:nvPr/>
        </p:nvSpPr>
        <p:spPr>
          <a:xfrm>
            <a:off x="7816199" y="2637711"/>
            <a:ext cx="60959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p:cNvSpPr/>
          <p:nvPr/>
        </p:nvSpPr>
        <p:spPr>
          <a:xfrm>
            <a:off x="8429607" y="2637710"/>
            <a:ext cx="45719" cy="939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39"/>
          <p:cNvSpPr/>
          <p:nvPr/>
        </p:nvSpPr>
        <p:spPr>
          <a:xfrm>
            <a:off x="1252186" y="3525444"/>
            <a:ext cx="715456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50" y="3472752"/>
            <a:ext cx="253968" cy="253968"/>
          </a:xfrm>
          <a:prstGeom prst="rect">
            <a:avLst/>
          </a:prstGeom>
        </p:spPr>
      </p:pic>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18" y="3472752"/>
            <a:ext cx="253968" cy="253968"/>
          </a:xfrm>
          <a:prstGeom prst="rect">
            <a:avLst/>
          </a:prstGeom>
        </p:spPr>
      </p:pic>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1919" y="2609868"/>
            <a:ext cx="253968" cy="253968"/>
          </a:xfrm>
          <a:prstGeom prst="rect">
            <a:avLst/>
          </a:prstGeom>
        </p:spPr>
      </p:pic>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951" y="2609824"/>
            <a:ext cx="253968" cy="253968"/>
          </a:xfrm>
          <a:prstGeom prst="rect">
            <a:avLst/>
          </a:prstGeom>
        </p:spPr>
      </p:pic>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983" y="2609824"/>
            <a:ext cx="253968" cy="253968"/>
          </a:xfrm>
          <a:prstGeom prst="rect">
            <a:avLst/>
          </a:prstGeom>
        </p:spPr>
      </p:pic>
      <p:sp>
        <p:nvSpPr>
          <p:cNvPr id="47" name="Rectangle 46"/>
          <p:cNvSpPr/>
          <p:nvPr/>
        </p:nvSpPr>
        <p:spPr>
          <a:xfrm>
            <a:off x="377357" y="6705600"/>
            <a:ext cx="5566244"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884" y="6685986"/>
            <a:ext cx="253968" cy="253968"/>
          </a:xfrm>
          <a:prstGeom prst="rect">
            <a:avLst/>
          </a:prstGeom>
        </p:spPr>
      </p:pic>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52" y="6685986"/>
            <a:ext cx="253968" cy="253968"/>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916" y="6685942"/>
            <a:ext cx="253968" cy="253968"/>
          </a:xfrm>
          <a:prstGeom prst="rect">
            <a:avLst/>
          </a:prstGeom>
        </p:spPr>
      </p:pic>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87" y="6685986"/>
            <a:ext cx="253968" cy="253968"/>
          </a:xfrm>
          <a:prstGeom prst="rect">
            <a:avLst/>
          </a:prstGeom>
        </p:spPr>
      </p:pic>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948" y="6685942"/>
            <a:ext cx="253968" cy="253968"/>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663" y="6685986"/>
            <a:ext cx="253968" cy="253968"/>
          </a:xfrm>
          <a:prstGeom prst="rect">
            <a:avLst/>
          </a:prstGeom>
        </p:spPr>
      </p:pic>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2631" y="6685986"/>
            <a:ext cx="253968" cy="253968"/>
          </a:xfrm>
          <a:prstGeom prst="rect">
            <a:avLst/>
          </a:prstGeom>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695" y="6685942"/>
            <a:ext cx="253968" cy="253968"/>
          </a:xfrm>
          <a:prstGeom prst="rect">
            <a:avLst/>
          </a:prstGeom>
        </p:spPr>
      </p:pic>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366" y="6685986"/>
            <a:ext cx="253968" cy="253968"/>
          </a:xfrm>
          <a:prstGeom prst="rect">
            <a:avLst/>
          </a:prstGeom>
        </p:spPr>
      </p:pic>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727" y="6685942"/>
            <a:ext cx="253968" cy="253968"/>
          </a:xfrm>
          <a:prstGeom prst="rect">
            <a:avLst/>
          </a:prstGeom>
        </p:spPr>
      </p:pic>
      <p:sp>
        <p:nvSpPr>
          <p:cNvPr id="58" name="Rectangle 57"/>
          <p:cNvSpPr/>
          <p:nvPr/>
        </p:nvSpPr>
        <p:spPr>
          <a:xfrm>
            <a:off x="8376599" y="6695338"/>
            <a:ext cx="73342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7814" y="6220821"/>
            <a:ext cx="577950" cy="462360"/>
          </a:xfrm>
          <a:prstGeom prst="rect">
            <a:avLst/>
          </a:prstGeom>
        </p:spPr>
      </p:pic>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229" y="1168483"/>
            <a:ext cx="317703" cy="453861"/>
          </a:xfrm>
          <a:prstGeom prst="rect">
            <a:avLst/>
          </a:prstGeom>
        </p:spPr>
      </p:pic>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657600" y="1225598"/>
            <a:ext cx="251730" cy="339630"/>
          </a:xfrm>
          <a:prstGeom prst="rect">
            <a:avLst/>
          </a:prstGeom>
          <a:solidFill>
            <a:srgbClr val="FF0000"/>
          </a:solidFill>
        </p:spPr>
      </p:pic>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34932" y="2155963"/>
            <a:ext cx="344071" cy="453861"/>
          </a:xfrm>
          <a:prstGeom prst="rect">
            <a:avLst/>
          </a:prstGeom>
        </p:spPr>
      </p:pic>
      <p:sp>
        <p:nvSpPr>
          <p:cNvPr id="63" name="Isosceles Triangle 62"/>
          <p:cNvSpPr/>
          <p:nvPr/>
        </p:nvSpPr>
        <p:spPr>
          <a:xfrm>
            <a:off x="6743993" y="3364817"/>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905918" y="3364817"/>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1591" y="3141728"/>
            <a:ext cx="202472" cy="339630"/>
          </a:xfrm>
          <a:prstGeom prst="rect">
            <a:avLst/>
          </a:prstGeom>
          <a:solidFill>
            <a:srgbClr val="FF0000"/>
          </a:solidFill>
        </p:spPr>
      </p:pic>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810000" y="3148124"/>
            <a:ext cx="251730" cy="339630"/>
          </a:xfrm>
          <a:prstGeom prst="rect">
            <a:avLst/>
          </a:prstGeom>
          <a:solidFill>
            <a:srgbClr val="FF0000"/>
          </a:solidFill>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341368" y="3018891"/>
            <a:ext cx="344071" cy="453861"/>
          </a:xfrm>
          <a:prstGeom prst="rect">
            <a:avLst/>
          </a:prstGeom>
        </p:spPr>
      </p:pic>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41729" y="6214502"/>
            <a:ext cx="344071" cy="453861"/>
          </a:xfrm>
          <a:prstGeom prst="rect">
            <a:avLst/>
          </a:prstGeom>
        </p:spPr>
      </p:pic>
      <p:pic>
        <p:nvPicPr>
          <p:cNvPr id="70" name="Pictur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0076" y="6343551"/>
            <a:ext cx="202472" cy="339630"/>
          </a:xfrm>
          <a:prstGeom prst="rect">
            <a:avLst/>
          </a:prstGeom>
          <a:solidFill>
            <a:srgbClr val="FF0000"/>
          </a:solidFill>
        </p:spPr>
      </p:pic>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162" y="6214501"/>
            <a:ext cx="317703" cy="453861"/>
          </a:xfrm>
          <a:prstGeom prst="rect">
            <a:avLst/>
          </a:prstGeom>
        </p:spPr>
      </p:pic>
      <p:sp>
        <p:nvSpPr>
          <p:cNvPr id="5" name="TextBox 4"/>
          <p:cNvSpPr txBox="1"/>
          <p:nvPr/>
        </p:nvSpPr>
        <p:spPr>
          <a:xfrm>
            <a:off x="3298121" y="646987"/>
            <a:ext cx="669147" cy="246221"/>
          </a:xfrm>
          <a:prstGeom prst="rect">
            <a:avLst/>
          </a:prstGeom>
          <a:noFill/>
        </p:spPr>
        <p:txBody>
          <a:bodyPr wrap="square" rtlCol="0">
            <a:spAutoFit/>
          </a:bodyPr>
          <a:lstStyle/>
          <a:p>
            <a:r>
              <a:rPr lang="en-US" sz="1000" dirty="0" smtClean="0"/>
              <a:t>START</a:t>
            </a:r>
            <a:endParaRPr lang="en-US" sz="1000" dirty="0"/>
          </a:p>
        </p:txBody>
      </p:sp>
      <p:sp>
        <p:nvSpPr>
          <p:cNvPr id="6" name="TextBox 5"/>
          <p:cNvSpPr txBox="1"/>
          <p:nvPr/>
        </p:nvSpPr>
        <p:spPr>
          <a:xfrm>
            <a:off x="0" y="0"/>
            <a:ext cx="1979003" cy="1323439"/>
          </a:xfrm>
          <a:prstGeom prst="rect">
            <a:avLst/>
          </a:prstGeom>
          <a:noFill/>
        </p:spPr>
        <p:txBody>
          <a:bodyPr wrap="square" rtlCol="0">
            <a:spAutoFit/>
          </a:bodyPr>
          <a:lstStyle/>
          <a:p>
            <a:r>
              <a:rPr lang="en-US" sz="1000" dirty="0" smtClean="0"/>
              <a:t>After beating a boss, the pagoda is on fire and collapsing, so the player needs to escape from the rooftop battle. Each floor going down in this room is thus longer than the one above to keep consistency with the pagoda building.</a:t>
            </a:r>
            <a:endParaRPr lang="en-US" sz="1000" dirty="0"/>
          </a:p>
        </p:txBody>
      </p:sp>
      <p:sp>
        <p:nvSpPr>
          <p:cNvPr id="7" name="TextBox 6"/>
          <p:cNvSpPr txBox="1"/>
          <p:nvPr/>
        </p:nvSpPr>
        <p:spPr>
          <a:xfrm>
            <a:off x="3727156" y="13468"/>
            <a:ext cx="2140244" cy="861774"/>
          </a:xfrm>
          <a:prstGeom prst="rect">
            <a:avLst/>
          </a:prstGeom>
          <a:noFill/>
        </p:spPr>
        <p:txBody>
          <a:bodyPr wrap="square" rtlCol="0">
            <a:spAutoFit/>
          </a:bodyPr>
          <a:lstStyle/>
          <a:p>
            <a:r>
              <a:rPr lang="en-US" sz="1000" dirty="0" smtClean="0"/>
              <a:t>With nowhere else to go, the</a:t>
            </a:r>
            <a:r>
              <a:rPr lang="en-US" sz="1000" dirty="0" smtClean="0">
                <a:solidFill>
                  <a:srgbClr val="000000"/>
                </a:solidFill>
              </a:rPr>
              <a:t> player </a:t>
            </a:r>
            <a:r>
              <a:rPr lang="en-US" sz="1000" dirty="0" smtClean="0"/>
              <a:t>will stand on these collapsible platforms and drop down, thereby learning how to proceed down each floor in this room.</a:t>
            </a:r>
            <a:endParaRPr lang="en-US" sz="1000" dirty="0"/>
          </a:p>
        </p:txBody>
      </p:sp>
      <p:sp>
        <p:nvSpPr>
          <p:cNvPr id="8" name="TextBox 7"/>
          <p:cNvSpPr txBox="1"/>
          <p:nvPr/>
        </p:nvSpPr>
        <p:spPr>
          <a:xfrm>
            <a:off x="3935866" y="1068158"/>
            <a:ext cx="2219082" cy="553998"/>
          </a:xfrm>
          <a:prstGeom prst="rect">
            <a:avLst/>
          </a:prstGeom>
          <a:noFill/>
        </p:spPr>
        <p:txBody>
          <a:bodyPr wrap="square" rtlCol="0">
            <a:spAutoFit/>
          </a:bodyPr>
          <a:lstStyle/>
          <a:p>
            <a:r>
              <a:rPr lang="en-US" sz="1000" dirty="0" smtClean="0"/>
              <a:t>Samurai will chase them into going the correct direction and possibly into the projectile of the foe on the left.</a:t>
            </a:r>
            <a:endParaRPr lang="en-US" sz="1000" dirty="0"/>
          </a:p>
        </p:txBody>
      </p:sp>
      <p:sp>
        <p:nvSpPr>
          <p:cNvPr id="65" name="TextBox 64"/>
          <p:cNvSpPr txBox="1"/>
          <p:nvPr/>
        </p:nvSpPr>
        <p:spPr>
          <a:xfrm>
            <a:off x="2050938" y="2033649"/>
            <a:ext cx="2219082" cy="553998"/>
          </a:xfrm>
          <a:prstGeom prst="rect">
            <a:avLst/>
          </a:prstGeom>
          <a:noFill/>
        </p:spPr>
        <p:txBody>
          <a:bodyPr wrap="square" rtlCol="0">
            <a:spAutoFit/>
          </a:bodyPr>
          <a:lstStyle/>
          <a:p>
            <a:r>
              <a:rPr lang="en-US" sz="1000" dirty="0" smtClean="0"/>
              <a:t>Samurai will chase the player for this entire floor, adding to the sense of urgency for escaping from the building.</a:t>
            </a:r>
            <a:endParaRPr lang="en-US" sz="1000" dirty="0"/>
          </a:p>
        </p:txBody>
      </p:sp>
      <p:sp>
        <p:nvSpPr>
          <p:cNvPr id="71" name="TextBox 70"/>
          <p:cNvSpPr txBox="1"/>
          <p:nvPr/>
        </p:nvSpPr>
        <p:spPr>
          <a:xfrm>
            <a:off x="5522597" y="1691609"/>
            <a:ext cx="2219082" cy="1015663"/>
          </a:xfrm>
          <a:prstGeom prst="rect">
            <a:avLst/>
          </a:prstGeom>
          <a:noFill/>
        </p:spPr>
        <p:txBody>
          <a:bodyPr wrap="square" rtlCol="0">
            <a:spAutoFit/>
          </a:bodyPr>
          <a:lstStyle/>
          <a:p>
            <a:r>
              <a:rPr lang="en-US" sz="1000" dirty="0" smtClean="0"/>
              <a:t>Players in a rush will drop down onto the foe’s head, putting in a position to be readily injured. Players who plan better can drop down behind the foe, like a real ninja, and dispatch him before he can respond.</a:t>
            </a:r>
            <a:endParaRPr lang="en-US" sz="1000" dirty="0"/>
          </a:p>
        </p:txBody>
      </p:sp>
      <p:sp>
        <p:nvSpPr>
          <p:cNvPr id="73" name="TextBox 72"/>
          <p:cNvSpPr txBox="1"/>
          <p:nvPr/>
        </p:nvSpPr>
        <p:spPr>
          <a:xfrm>
            <a:off x="5821525" y="2774824"/>
            <a:ext cx="1261941" cy="707886"/>
          </a:xfrm>
          <a:prstGeom prst="rect">
            <a:avLst/>
          </a:prstGeom>
          <a:noFill/>
        </p:spPr>
        <p:txBody>
          <a:bodyPr wrap="square" rtlCol="0">
            <a:spAutoFit/>
          </a:bodyPr>
          <a:lstStyle/>
          <a:p>
            <a:r>
              <a:rPr lang="en-US" sz="1000" dirty="0" smtClean="0"/>
              <a:t>Spikes add to the feeling that the building is not safe anymore. </a:t>
            </a:r>
            <a:endParaRPr lang="en-US" sz="1000" dirty="0"/>
          </a:p>
        </p:txBody>
      </p:sp>
      <p:sp>
        <p:nvSpPr>
          <p:cNvPr id="74" name="TextBox 73"/>
          <p:cNvSpPr txBox="1"/>
          <p:nvPr/>
        </p:nvSpPr>
        <p:spPr>
          <a:xfrm>
            <a:off x="4114801" y="2739901"/>
            <a:ext cx="1261941" cy="861774"/>
          </a:xfrm>
          <a:prstGeom prst="rect">
            <a:avLst/>
          </a:prstGeom>
          <a:noFill/>
        </p:spPr>
        <p:txBody>
          <a:bodyPr wrap="square" rtlCol="0">
            <a:spAutoFit/>
          </a:bodyPr>
          <a:lstStyle/>
          <a:p>
            <a:r>
              <a:rPr lang="en-US" sz="1000" dirty="0" smtClean="0"/>
              <a:t>Foes in the way of escape. Players can either jump over them or simply take them out.</a:t>
            </a:r>
            <a:endParaRPr lang="en-US" sz="1000" dirty="0"/>
          </a:p>
        </p:txBody>
      </p:sp>
      <p:sp>
        <p:nvSpPr>
          <p:cNvPr id="9" name="TextBox 8"/>
          <p:cNvSpPr txBox="1"/>
          <p:nvPr/>
        </p:nvSpPr>
        <p:spPr>
          <a:xfrm>
            <a:off x="685800" y="3810000"/>
            <a:ext cx="1446133" cy="553998"/>
          </a:xfrm>
          <a:prstGeom prst="rect">
            <a:avLst/>
          </a:prstGeom>
          <a:noFill/>
        </p:spPr>
        <p:txBody>
          <a:bodyPr wrap="square" rtlCol="0">
            <a:spAutoFit/>
          </a:bodyPr>
          <a:lstStyle/>
          <a:p>
            <a:r>
              <a:rPr lang="en-US" sz="1000" dirty="0" smtClean="0"/>
              <a:t>Long fall adds to the sense of exhilaration of escape.</a:t>
            </a:r>
            <a:endParaRPr lang="en-US" sz="1000" dirty="0"/>
          </a:p>
        </p:txBody>
      </p:sp>
      <p:sp>
        <p:nvSpPr>
          <p:cNvPr id="10" name="TextBox 9"/>
          <p:cNvSpPr txBox="1"/>
          <p:nvPr/>
        </p:nvSpPr>
        <p:spPr>
          <a:xfrm>
            <a:off x="871233" y="6019800"/>
            <a:ext cx="2746929" cy="707886"/>
          </a:xfrm>
          <a:prstGeom prst="rect">
            <a:avLst/>
          </a:prstGeom>
          <a:noFill/>
        </p:spPr>
        <p:txBody>
          <a:bodyPr wrap="square" rtlCol="0">
            <a:spAutoFit/>
          </a:bodyPr>
          <a:lstStyle/>
          <a:p>
            <a:r>
              <a:rPr lang="en-US" sz="1000" dirty="0" smtClean="0"/>
              <a:t>Then the player lands here and realizes they haven’t escaped just yet. 2 samurai on both sides make it feel like they really want to capture/kill the player for killing their boss.</a:t>
            </a:r>
            <a:endParaRPr lang="en-US" sz="1000" dirty="0"/>
          </a:p>
        </p:txBody>
      </p:sp>
      <p:sp>
        <p:nvSpPr>
          <p:cNvPr id="11" name="TextBox 10"/>
          <p:cNvSpPr txBox="1"/>
          <p:nvPr/>
        </p:nvSpPr>
        <p:spPr>
          <a:xfrm>
            <a:off x="4677067" y="5327888"/>
            <a:ext cx="1037933" cy="1015663"/>
          </a:xfrm>
          <a:prstGeom prst="rect">
            <a:avLst/>
          </a:prstGeom>
          <a:noFill/>
        </p:spPr>
        <p:txBody>
          <a:bodyPr wrap="square" rtlCol="0">
            <a:spAutoFit/>
          </a:bodyPr>
          <a:lstStyle/>
          <a:p>
            <a:r>
              <a:rPr lang="en-US" sz="1000" dirty="0" smtClean="0"/>
              <a:t>Punishes reckless players who jump over the samurai and think they’re home free.</a:t>
            </a:r>
            <a:endParaRPr lang="en-US" sz="1000" dirty="0"/>
          </a:p>
        </p:txBody>
      </p:sp>
      <p:sp>
        <p:nvSpPr>
          <p:cNvPr id="16" name="TextBox 15"/>
          <p:cNvSpPr txBox="1"/>
          <p:nvPr/>
        </p:nvSpPr>
        <p:spPr>
          <a:xfrm>
            <a:off x="5964229" y="6019800"/>
            <a:ext cx="2285386" cy="553998"/>
          </a:xfrm>
          <a:prstGeom prst="rect">
            <a:avLst/>
          </a:prstGeom>
          <a:noFill/>
        </p:spPr>
        <p:txBody>
          <a:bodyPr wrap="square" rtlCol="0">
            <a:spAutoFit/>
          </a:bodyPr>
          <a:lstStyle/>
          <a:p>
            <a:r>
              <a:rPr lang="en-US" sz="1000" dirty="0" smtClean="0"/>
              <a:t>Destructible blocks force player to run for the door, making them feel like they’re really escaping. </a:t>
            </a:r>
            <a:endParaRPr lang="en-US" sz="1000" dirty="0"/>
          </a:p>
        </p:txBody>
      </p:sp>
    </p:spTree>
    <p:extLst>
      <p:ext uri="{BB962C8B-B14F-4D97-AF65-F5344CB8AC3E}">
        <p14:creationId xmlns:p14="http://schemas.microsoft.com/office/powerpoint/2010/main" val="320445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886075"/>
            <a:ext cx="9144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1981200" y="2581275"/>
            <a:ext cx="14478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6587759" y="30480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7696200" y="47625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a:off x="6095999" y="1743075"/>
            <a:ext cx="55244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858000" y="981075"/>
            <a:ext cx="600075" cy="0"/>
          </a:xfrm>
          <a:prstGeom prst="line">
            <a:avLst/>
          </a:prstGeom>
        </p:spPr>
        <p:style>
          <a:lnRef idx="1">
            <a:schemeClr val="dk1"/>
          </a:lnRef>
          <a:fillRef idx="0">
            <a:schemeClr val="dk1"/>
          </a:fillRef>
          <a:effectRef idx="0">
            <a:schemeClr val="dk1"/>
          </a:effectRef>
          <a:fontRef idx="minor">
            <a:schemeClr val="tx1"/>
          </a:fontRef>
        </p:style>
      </p:cxnSp>
      <p:sp>
        <p:nvSpPr>
          <p:cNvPr id="13" name="Isosceles Triangle 12"/>
          <p:cNvSpPr/>
          <p:nvPr/>
        </p:nvSpPr>
        <p:spPr>
          <a:xfrm>
            <a:off x="685800" y="273367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847725" y="273367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248" y="2102645"/>
            <a:ext cx="317703" cy="453861"/>
          </a:xfrm>
          <a:prstGeom prst="rect">
            <a:avLst/>
          </a:prstGeom>
        </p:spPr>
      </p:pic>
      <p:sp>
        <p:nvSpPr>
          <p:cNvPr id="16" name="Rectangle 15"/>
          <p:cNvSpPr/>
          <p:nvPr/>
        </p:nvSpPr>
        <p:spPr>
          <a:xfrm>
            <a:off x="0" y="3505200"/>
            <a:ext cx="9144000" cy="304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Isosceles Triangle 16"/>
          <p:cNvSpPr/>
          <p:nvPr/>
        </p:nvSpPr>
        <p:spPr>
          <a:xfrm>
            <a:off x="8205787" y="32385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8367712" y="32385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801" y="641445"/>
            <a:ext cx="202472" cy="339630"/>
          </a:xfrm>
          <a:prstGeom prst="rect">
            <a:avLst/>
          </a:prstGeom>
          <a:solidFill>
            <a:srgbClr val="FF0000"/>
          </a:solidFill>
        </p:spPr>
      </p:pic>
      <p:sp>
        <p:nvSpPr>
          <p:cNvPr id="20" name="Rectangle 19"/>
          <p:cNvSpPr/>
          <p:nvPr/>
        </p:nvSpPr>
        <p:spPr>
          <a:xfrm>
            <a:off x="4953000" y="2581275"/>
            <a:ext cx="10668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p:cNvSpPr txBox="1"/>
          <p:nvPr/>
        </p:nvSpPr>
        <p:spPr>
          <a:xfrm>
            <a:off x="123825" y="2618259"/>
            <a:ext cx="571500" cy="230832"/>
          </a:xfrm>
          <a:prstGeom prst="rect">
            <a:avLst/>
          </a:prstGeom>
          <a:noFill/>
        </p:spPr>
        <p:txBody>
          <a:bodyPr wrap="square" rtlCol="0">
            <a:spAutoFit/>
          </a:bodyPr>
          <a:lstStyle/>
          <a:p>
            <a:r>
              <a:rPr lang="en-US" sz="900" dirty="0" smtClean="0"/>
              <a:t>START</a:t>
            </a:r>
            <a:endParaRPr lang="en-US" sz="900" dirty="0"/>
          </a:p>
        </p:txBody>
      </p:sp>
      <p:sp>
        <p:nvSpPr>
          <p:cNvPr id="22" name="TextBox 21"/>
          <p:cNvSpPr txBox="1"/>
          <p:nvPr/>
        </p:nvSpPr>
        <p:spPr>
          <a:xfrm>
            <a:off x="0" y="120134"/>
            <a:ext cx="4953000" cy="646331"/>
          </a:xfrm>
          <a:prstGeom prst="rect">
            <a:avLst/>
          </a:prstGeom>
          <a:noFill/>
        </p:spPr>
        <p:txBody>
          <a:bodyPr wrap="square" rtlCol="0">
            <a:spAutoFit/>
          </a:bodyPr>
          <a:lstStyle/>
          <a:p>
            <a:r>
              <a:rPr lang="en-US" dirty="0" smtClean="0"/>
              <a:t>1</a:t>
            </a:r>
            <a:r>
              <a:rPr lang="en-US" baseline="30000" dirty="0" smtClean="0"/>
              <a:t>st</a:t>
            </a:r>
            <a:r>
              <a:rPr lang="en-US" dirty="0" smtClean="0"/>
              <a:t> half of level as it can’t fit on one slide otherwise. </a:t>
            </a:r>
            <a:r>
              <a:rPr lang="en-US" b="1" dirty="0" smtClean="0"/>
              <a:t>Level has no floor </a:t>
            </a:r>
            <a:r>
              <a:rPr lang="en-US" dirty="0" smtClean="0"/>
              <a:t>(so falling=death)</a:t>
            </a:r>
            <a:r>
              <a:rPr lang="en-US" b="1" dirty="0" smtClean="0"/>
              <a:t> </a:t>
            </a:r>
            <a:endParaRPr lang="en-US" b="1" dirty="0"/>
          </a:p>
        </p:txBody>
      </p:sp>
      <p:sp>
        <p:nvSpPr>
          <p:cNvPr id="23" name="TextBox 22"/>
          <p:cNvSpPr txBox="1"/>
          <p:nvPr/>
        </p:nvSpPr>
        <p:spPr>
          <a:xfrm>
            <a:off x="123825" y="3505200"/>
            <a:ext cx="8915400" cy="369332"/>
          </a:xfrm>
          <a:prstGeom prst="rect">
            <a:avLst/>
          </a:prstGeom>
          <a:noFill/>
        </p:spPr>
        <p:txBody>
          <a:bodyPr wrap="square" rtlCol="0">
            <a:spAutoFit/>
          </a:bodyPr>
          <a:lstStyle/>
          <a:p>
            <a:r>
              <a:rPr lang="en-US" dirty="0" smtClean="0"/>
              <a:t>2</a:t>
            </a:r>
            <a:r>
              <a:rPr lang="en-US" baseline="30000" dirty="0" smtClean="0"/>
              <a:t>nd</a:t>
            </a:r>
            <a:r>
              <a:rPr lang="en-US" dirty="0" smtClean="0"/>
              <a:t> Half of Level Below. This box just divides the slide in half to prevent layout confusion.</a:t>
            </a:r>
            <a:endParaRPr lang="en-US" dirty="0"/>
          </a:p>
        </p:txBody>
      </p:sp>
      <p:sp>
        <p:nvSpPr>
          <p:cNvPr id="36" name="Rectangle 35"/>
          <p:cNvSpPr/>
          <p:nvPr/>
        </p:nvSpPr>
        <p:spPr>
          <a:xfrm>
            <a:off x="838200" y="41148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7" name="Straight Connector 36"/>
          <p:cNvCxnSpPr/>
          <p:nvPr/>
        </p:nvCxnSpPr>
        <p:spPr>
          <a:xfrm>
            <a:off x="0" y="4619625"/>
            <a:ext cx="600075" cy="0"/>
          </a:xfrm>
          <a:prstGeom prst="line">
            <a:avLst/>
          </a:prstGeom>
        </p:spPr>
        <p:style>
          <a:lnRef idx="1">
            <a:schemeClr val="dk1"/>
          </a:lnRef>
          <a:fillRef idx="0">
            <a:schemeClr val="dk1"/>
          </a:fillRef>
          <a:effectRef idx="0">
            <a:schemeClr val="dk1"/>
          </a:effectRef>
          <a:fontRef idx="minor">
            <a:schemeClr val="tx1"/>
          </a:fontRef>
        </p:style>
      </p:cxnSp>
      <p:sp>
        <p:nvSpPr>
          <p:cNvPr id="38" name="Isosceles Triangle 37"/>
          <p:cNvSpPr/>
          <p:nvPr/>
        </p:nvSpPr>
        <p:spPr>
          <a:xfrm>
            <a:off x="1347787" y="39624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509712" y="39624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01" y="4279995"/>
            <a:ext cx="202472" cy="339630"/>
          </a:xfrm>
          <a:prstGeom prst="rect">
            <a:avLst/>
          </a:prstGeom>
          <a:solidFill>
            <a:srgbClr val="FF0000"/>
          </a:solidFill>
        </p:spPr>
      </p:pic>
      <p:sp>
        <p:nvSpPr>
          <p:cNvPr id="41" name="TextBox 40"/>
          <p:cNvSpPr txBox="1"/>
          <p:nvPr/>
        </p:nvSpPr>
        <p:spPr>
          <a:xfrm>
            <a:off x="198801" y="4747494"/>
            <a:ext cx="1600200" cy="553998"/>
          </a:xfrm>
          <a:prstGeom prst="rect">
            <a:avLst/>
          </a:prstGeom>
          <a:noFill/>
        </p:spPr>
        <p:txBody>
          <a:bodyPr wrap="square" rtlCol="0">
            <a:spAutoFit/>
          </a:bodyPr>
          <a:lstStyle/>
          <a:p>
            <a:r>
              <a:rPr lang="en-US" sz="1000" dirty="0" smtClean="0"/>
              <a:t>^Part of the 1</a:t>
            </a:r>
            <a:r>
              <a:rPr lang="en-US" sz="1000" baseline="30000" dirty="0" smtClean="0"/>
              <a:t>st</a:t>
            </a:r>
            <a:r>
              <a:rPr lang="en-US" sz="1000" dirty="0" smtClean="0"/>
              <a:t> half of the level, but provided for relative location reference</a:t>
            </a:r>
            <a:endParaRPr lang="en-US" sz="1000" dirty="0"/>
          </a:p>
        </p:txBody>
      </p:sp>
      <p:sp>
        <p:nvSpPr>
          <p:cNvPr id="42" name="Rectangle 41"/>
          <p:cNvSpPr/>
          <p:nvPr/>
        </p:nvSpPr>
        <p:spPr>
          <a:xfrm>
            <a:off x="3428999" y="67818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5197109" y="67818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43"/>
          <p:cNvSpPr/>
          <p:nvPr/>
        </p:nvSpPr>
        <p:spPr>
          <a:xfrm>
            <a:off x="7259272" y="6781799"/>
            <a:ext cx="1779954" cy="66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p:cNvSpPr/>
          <p:nvPr/>
        </p:nvSpPr>
        <p:spPr>
          <a:xfrm>
            <a:off x="4619624" y="6310312"/>
            <a:ext cx="152400" cy="4619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4333876" y="6657975"/>
            <a:ext cx="285748" cy="11907"/>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343400" y="6669881"/>
            <a:ext cx="361949" cy="7620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4324350" y="6307930"/>
            <a:ext cx="285749" cy="8096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4324350" y="6388893"/>
            <a:ext cx="361949" cy="76200"/>
          </a:xfrm>
          <a:prstGeom prst="line">
            <a:avLst/>
          </a:prstGeom>
        </p:spPr>
        <p:style>
          <a:lnRef idx="1">
            <a:schemeClr val="dk1"/>
          </a:lnRef>
          <a:fillRef idx="0">
            <a:schemeClr val="dk1"/>
          </a:fillRef>
          <a:effectRef idx="0">
            <a:schemeClr val="dk1"/>
          </a:effectRef>
          <a:fontRef idx="minor">
            <a:schemeClr val="tx1"/>
          </a:fontRef>
        </p:style>
      </p:cxn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099" y="5945235"/>
            <a:ext cx="202472" cy="339630"/>
          </a:xfrm>
          <a:prstGeom prst="rect">
            <a:avLst/>
          </a:prstGeom>
          <a:solidFill>
            <a:srgbClr val="FF0000"/>
          </a:solidFill>
        </p:spPr>
      </p:pic>
      <p:sp>
        <p:nvSpPr>
          <p:cNvPr id="68" name="Rectangle 67"/>
          <p:cNvSpPr/>
          <p:nvPr/>
        </p:nvSpPr>
        <p:spPr>
          <a:xfrm>
            <a:off x="5713779" y="6512719"/>
            <a:ext cx="306021" cy="25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Isosceles Triangle 68"/>
          <p:cNvSpPr/>
          <p:nvPr/>
        </p:nvSpPr>
        <p:spPr>
          <a:xfrm>
            <a:off x="5706696" y="6348412"/>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p:nvPr/>
        </p:nvSpPr>
        <p:spPr>
          <a:xfrm>
            <a:off x="5868621" y="6348412"/>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839" y="6383385"/>
            <a:ext cx="202472" cy="339630"/>
          </a:xfrm>
          <a:prstGeom prst="rect">
            <a:avLst/>
          </a:prstGeom>
          <a:solidFill>
            <a:srgbClr val="FF0000"/>
          </a:solidFill>
        </p:spPr>
      </p:pic>
      <p:cxnSp>
        <p:nvCxnSpPr>
          <p:cNvPr id="73" name="Straight Connector 72"/>
          <p:cNvCxnSpPr/>
          <p:nvPr/>
        </p:nvCxnSpPr>
        <p:spPr>
          <a:xfrm>
            <a:off x="6648447" y="6383385"/>
            <a:ext cx="509590" cy="0"/>
          </a:xfrm>
          <a:prstGeom prst="line">
            <a:avLst/>
          </a:prstGeom>
        </p:spPr>
        <p:style>
          <a:lnRef idx="1">
            <a:schemeClr val="dk1"/>
          </a:lnRef>
          <a:fillRef idx="0">
            <a:schemeClr val="dk1"/>
          </a:fillRef>
          <a:effectRef idx="0">
            <a:schemeClr val="dk1"/>
          </a:effectRef>
          <a:fontRef idx="minor">
            <a:schemeClr val="tx1"/>
          </a:fontRef>
        </p:style>
      </p:cxnSp>
      <p:sp>
        <p:nvSpPr>
          <p:cNvPr id="74" name="Rectangle 73"/>
          <p:cNvSpPr/>
          <p:nvPr/>
        </p:nvSpPr>
        <p:spPr>
          <a:xfrm>
            <a:off x="7475902" y="6021435"/>
            <a:ext cx="729886" cy="840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p:cNvSpPr/>
          <p:nvPr/>
        </p:nvSpPr>
        <p:spPr>
          <a:xfrm>
            <a:off x="8528414" y="5623020"/>
            <a:ext cx="615586"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Isosceles Triangle 75"/>
          <p:cNvSpPr/>
          <p:nvPr/>
        </p:nvSpPr>
        <p:spPr>
          <a:xfrm>
            <a:off x="7664631" y="586903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7826556" y="586903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7950993" y="5105400"/>
            <a:ext cx="509590" cy="0"/>
          </a:xfrm>
          <a:prstGeom prst="line">
            <a:avLst/>
          </a:prstGeom>
        </p:spPr>
        <p:style>
          <a:lnRef idx="1">
            <a:schemeClr val="dk1"/>
          </a:lnRef>
          <a:fillRef idx="0">
            <a:schemeClr val="dk1"/>
          </a:fillRef>
          <a:effectRef idx="0">
            <a:schemeClr val="dk1"/>
          </a:effectRef>
          <a:fontRef idx="minor">
            <a:schemeClr val="tx1"/>
          </a:fontRef>
        </p:style>
      </p:cxnSp>
      <p:sp>
        <p:nvSpPr>
          <p:cNvPr id="79" name="Rectangle 78"/>
          <p:cNvSpPr/>
          <p:nvPr/>
        </p:nvSpPr>
        <p:spPr>
          <a:xfrm>
            <a:off x="7475902" y="4739991"/>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Rectangle 79"/>
          <p:cNvSpPr/>
          <p:nvPr/>
        </p:nvSpPr>
        <p:spPr>
          <a:xfrm>
            <a:off x="6955565" y="4396506"/>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p:cNvSpPr/>
          <p:nvPr/>
        </p:nvSpPr>
        <p:spPr>
          <a:xfrm>
            <a:off x="6270987" y="4369953"/>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Rectangle 81"/>
          <p:cNvSpPr/>
          <p:nvPr/>
        </p:nvSpPr>
        <p:spPr>
          <a:xfrm>
            <a:off x="5385164" y="4181475"/>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3423" y="3898238"/>
            <a:ext cx="365953" cy="292762"/>
          </a:xfrm>
          <a:prstGeom prst="rect">
            <a:avLst/>
          </a:prstGeom>
        </p:spPr>
      </p:pic>
      <p:sp>
        <p:nvSpPr>
          <p:cNvPr id="49" name="Rectangle 48"/>
          <p:cNvSpPr/>
          <p:nvPr/>
        </p:nvSpPr>
        <p:spPr>
          <a:xfrm>
            <a:off x="4762" y="6246765"/>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236901" y="1448708"/>
            <a:ext cx="1668099" cy="1169551"/>
          </a:xfrm>
          <a:prstGeom prst="rect">
            <a:avLst/>
          </a:prstGeom>
          <a:noFill/>
        </p:spPr>
        <p:txBody>
          <a:bodyPr wrap="square" rtlCol="0">
            <a:spAutoFit/>
          </a:bodyPr>
          <a:lstStyle/>
          <a:p>
            <a:r>
              <a:rPr lang="en-US" sz="1000" dirty="0" smtClean="0"/>
              <a:t>Spikes warn the player off the bat that the terrain here is dangerous. Also,  the player must carefully jump over it and land on the other side of the platform, testing </a:t>
            </a:r>
            <a:r>
              <a:rPr lang="en-US" sz="1000" dirty="0" err="1" smtClean="0"/>
              <a:t>platforming</a:t>
            </a:r>
            <a:r>
              <a:rPr lang="en-US" sz="1000" dirty="0" smtClean="0"/>
              <a:t> ability.</a:t>
            </a:r>
            <a:endParaRPr lang="en-US" sz="1000" dirty="0"/>
          </a:p>
        </p:txBody>
      </p:sp>
      <p:sp>
        <p:nvSpPr>
          <p:cNvPr id="52" name="TextBox 51"/>
          <p:cNvSpPr txBox="1"/>
          <p:nvPr/>
        </p:nvSpPr>
        <p:spPr>
          <a:xfrm>
            <a:off x="85724" y="641445"/>
            <a:ext cx="4486276" cy="553998"/>
          </a:xfrm>
          <a:prstGeom prst="rect">
            <a:avLst/>
          </a:prstGeom>
          <a:noFill/>
        </p:spPr>
        <p:txBody>
          <a:bodyPr wrap="square" rtlCol="0">
            <a:spAutoFit/>
          </a:bodyPr>
          <a:lstStyle/>
          <a:p>
            <a:r>
              <a:rPr lang="en-US" sz="1000" dirty="0" smtClean="0"/>
              <a:t>This level occurs in the ruins of the pagoda, so to stay true to it, the terrain is treacherous and there are only a few foes who survived the pagoda’s collapse. The player continues trying to escape from the ruins.</a:t>
            </a:r>
            <a:endParaRPr lang="en-US" sz="1000" dirty="0"/>
          </a:p>
        </p:txBody>
      </p:sp>
      <p:sp>
        <p:nvSpPr>
          <p:cNvPr id="5" name="TextBox 4"/>
          <p:cNvSpPr txBox="1"/>
          <p:nvPr/>
        </p:nvSpPr>
        <p:spPr>
          <a:xfrm>
            <a:off x="3429000" y="2083951"/>
            <a:ext cx="1524000" cy="1015663"/>
          </a:xfrm>
          <a:prstGeom prst="rect">
            <a:avLst/>
          </a:prstGeom>
          <a:noFill/>
        </p:spPr>
        <p:txBody>
          <a:bodyPr wrap="square" rtlCol="0">
            <a:spAutoFit/>
          </a:bodyPr>
          <a:lstStyle/>
          <a:p>
            <a:r>
              <a:rPr lang="en-US" sz="1000" dirty="0" smtClean="0"/>
              <a:t>Running jump required to clear this gap. By now, the player should feel like the character is pushed to the limits of her athletic ability to survive.</a:t>
            </a:r>
            <a:endParaRPr lang="en-US" sz="1000" dirty="0"/>
          </a:p>
        </p:txBody>
      </p:sp>
      <p:sp>
        <p:nvSpPr>
          <p:cNvPr id="8" name="TextBox 7"/>
          <p:cNvSpPr txBox="1"/>
          <p:nvPr/>
        </p:nvSpPr>
        <p:spPr>
          <a:xfrm>
            <a:off x="1981200" y="1524000"/>
            <a:ext cx="1676400" cy="553998"/>
          </a:xfrm>
          <a:prstGeom prst="rect">
            <a:avLst/>
          </a:prstGeom>
          <a:noFill/>
        </p:spPr>
        <p:txBody>
          <a:bodyPr wrap="square" rtlCol="0">
            <a:spAutoFit/>
          </a:bodyPr>
          <a:lstStyle/>
          <a:p>
            <a:r>
              <a:rPr lang="en-US" sz="1000" dirty="0" smtClean="0"/>
              <a:t>Samurai here makes it hard to get the running jump required to clear the gap.</a:t>
            </a:r>
            <a:endParaRPr lang="en-US" sz="1000" dirty="0"/>
          </a:p>
        </p:txBody>
      </p:sp>
      <p:sp>
        <p:nvSpPr>
          <p:cNvPr id="10" name="TextBox 9"/>
          <p:cNvSpPr txBox="1"/>
          <p:nvPr/>
        </p:nvSpPr>
        <p:spPr>
          <a:xfrm>
            <a:off x="6372223" y="2343920"/>
            <a:ext cx="1903778" cy="707886"/>
          </a:xfrm>
          <a:prstGeom prst="rect">
            <a:avLst/>
          </a:prstGeom>
          <a:noFill/>
        </p:spPr>
        <p:txBody>
          <a:bodyPr wrap="square" rtlCol="0">
            <a:spAutoFit/>
          </a:bodyPr>
          <a:lstStyle/>
          <a:p>
            <a:r>
              <a:rPr lang="en-US" sz="1000" dirty="0" smtClean="0"/>
              <a:t>Mercy platform to catch the player should they fall while jumping around on the platforms above.</a:t>
            </a:r>
            <a:endParaRPr lang="en-US" sz="1000" dirty="0"/>
          </a:p>
        </p:txBody>
      </p:sp>
      <p:sp>
        <p:nvSpPr>
          <p:cNvPr id="56" name="TextBox 55"/>
          <p:cNvSpPr txBox="1"/>
          <p:nvPr/>
        </p:nvSpPr>
        <p:spPr>
          <a:xfrm>
            <a:off x="2190748" y="4191000"/>
            <a:ext cx="1619251" cy="1477328"/>
          </a:xfrm>
          <a:prstGeom prst="rect">
            <a:avLst/>
          </a:prstGeom>
          <a:noFill/>
        </p:spPr>
        <p:txBody>
          <a:bodyPr wrap="square" rtlCol="0">
            <a:spAutoFit/>
          </a:bodyPr>
          <a:lstStyle/>
          <a:p>
            <a:r>
              <a:rPr lang="en-US" sz="1000" dirty="0" smtClean="0"/>
              <a:t>Another running jump required to clear this gap.  The player should just barely make it to the bottom platform.  Player should be worried about their ability to make these jumps, reflecting the character’s state of mind.</a:t>
            </a:r>
            <a:endParaRPr lang="en-US" sz="1000" dirty="0"/>
          </a:p>
        </p:txBody>
      </p:sp>
      <p:sp>
        <p:nvSpPr>
          <p:cNvPr id="11" name="TextBox 10"/>
          <p:cNvSpPr txBox="1"/>
          <p:nvPr/>
        </p:nvSpPr>
        <p:spPr>
          <a:xfrm>
            <a:off x="3746550" y="5242349"/>
            <a:ext cx="863549" cy="1015663"/>
          </a:xfrm>
          <a:prstGeom prst="rect">
            <a:avLst/>
          </a:prstGeom>
          <a:noFill/>
        </p:spPr>
        <p:txBody>
          <a:bodyPr wrap="square" rtlCol="0">
            <a:spAutoFit/>
          </a:bodyPr>
          <a:lstStyle/>
          <a:p>
            <a:r>
              <a:rPr lang="en-US" sz="1000" dirty="0" smtClean="0"/>
              <a:t>Horizontal spikes make it harder to jump onto the elevated platform.</a:t>
            </a:r>
            <a:endParaRPr lang="en-US" sz="1000" dirty="0"/>
          </a:p>
        </p:txBody>
      </p:sp>
      <p:sp>
        <p:nvSpPr>
          <p:cNvPr id="58" name="TextBox 57"/>
          <p:cNvSpPr txBox="1"/>
          <p:nvPr/>
        </p:nvSpPr>
        <p:spPr>
          <a:xfrm>
            <a:off x="5489938" y="4775684"/>
            <a:ext cx="1968137" cy="1631216"/>
          </a:xfrm>
          <a:prstGeom prst="rect">
            <a:avLst/>
          </a:prstGeom>
          <a:noFill/>
        </p:spPr>
        <p:txBody>
          <a:bodyPr wrap="square" rtlCol="0">
            <a:spAutoFit/>
          </a:bodyPr>
          <a:lstStyle/>
          <a:p>
            <a:r>
              <a:rPr lang="en-US" sz="1000" dirty="0" smtClean="0"/>
              <a:t>Similar obstacle to the one presented to the player at the room’s beginning. It tests their </a:t>
            </a:r>
            <a:r>
              <a:rPr lang="en-US" sz="1000" dirty="0" err="1" smtClean="0"/>
              <a:t>platforming</a:t>
            </a:r>
            <a:r>
              <a:rPr lang="en-US" sz="1000" dirty="0" smtClean="0"/>
              <a:t> ability. But when they jump over it, they need to be cautious or be hit by a projectile from the foe across the gap. Also, if they fall when trying to make it to the door, this spike will probably injure them.</a:t>
            </a:r>
            <a:endParaRPr lang="en-US" sz="1000" dirty="0"/>
          </a:p>
        </p:txBody>
      </p:sp>
      <p:sp>
        <p:nvSpPr>
          <p:cNvPr id="24" name="TextBox 23"/>
          <p:cNvSpPr txBox="1"/>
          <p:nvPr/>
        </p:nvSpPr>
        <p:spPr>
          <a:xfrm>
            <a:off x="7674156" y="3908762"/>
            <a:ext cx="1479369" cy="1015663"/>
          </a:xfrm>
          <a:prstGeom prst="rect">
            <a:avLst/>
          </a:prstGeom>
          <a:noFill/>
        </p:spPr>
        <p:txBody>
          <a:bodyPr wrap="square" rtlCol="0">
            <a:spAutoFit/>
          </a:bodyPr>
          <a:lstStyle/>
          <a:p>
            <a:r>
              <a:rPr lang="en-US" sz="1000" dirty="0" smtClean="0"/>
              <a:t>Final test of </a:t>
            </a:r>
            <a:r>
              <a:rPr lang="en-US" sz="1000" dirty="0" err="1" smtClean="0"/>
              <a:t>platforming</a:t>
            </a:r>
            <a:r>
              <a:rPr lang="en-US" sz="1000" dirty="0" smtClean="0"/>
              <a:t> ability for this room. As such, it’s much harder than the other ones. But it ultimately prepares them for the next room.</a:t>
            </a:r>
            <a:endParaRPr lang="en-US" sz="1000" dirty="0"/>
          </a:p>
        </p:txBody>
      </p:sp>
    </p:spTree>
    <p:extLst>
      <p:ext uri="{BB962C8B-B14F-4D97-AF65-F5344CB8AC3E}">
        <p14:creationId xmlns:p14="http://schemas.microsoft.com/office/powerpoint/2010/main" val="35438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09600" y="64008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19200" y="58674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209800" y="49530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676400" y="41910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743200" y="38100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3810000" y="46482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343400" y="41910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343400" y="33528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3905250" y="25146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3276600" y="2133600"/>
            <a:ext cx="228600" cy="0"/>
          </a:xfrm>
          <a:prstGeom prst="line">
            <a:avLst/>
          </a:prstGeom>
        </p:spPr>
        <p:style>
          <a:lnRef idx="1">
            <a:schemeClr val="dk1"/>
          </a:lnRef>
          <a:fillRef idx="0">
            <a:schemeClr val="dk1"/>
          </a:fillRef>
          <a:effectRef idx="0">
            <a:schemeClr val="dk1"/>
          </a:effectRef>
          <a:fontRef idx="minor">
            <a:schemeClr val="tx1"/>
          </a:fontRef>
        </p:style>
      </p:cxnSp>
      <p:sp>
        <p:nvSpPr>
          <p:cNvPr id="38" name="Rectangle 37"/>
          <p:cNvSpPr/>
          <p:nvPr/>
        </p:nvSpPr>
        <p:spPr>
          <a:xfrm>
            <a:off x="4953000" y="914400"/>
            <a:ext cx="1066800" cy="5943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0" name="Straight Connector 39"/>
          <p:cNvCxnSpPr/>
          <p:nvPr/>
        </p:nvCxnSpPr>
        <p:spPr>
          <a:xfrm>
            <a:off x="2590800" y="1828800"/>
            <a:ext cx="26670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1152525" y="23622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228600" y="19050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228600" y="12954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28600" y="6858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228600" y="457200"/>
            <a:ext cx="3905250"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6019800" y="1219200"/>
            <a:ext cx="304800" cy="7620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V="1">
            <a:off x="6019800" y="1295400"/>
            <a:ext cx="304800" cy="762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019800" y="1828800"/>
            <a:ext cx="304800" cy="7620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V="1">
            <a:off x="6019800" y="1905000"/>
            <a:ext cx="304800" cy="7620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705600" y="16764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7772400" y="28956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6324600" y="42672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8077200" y="63956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8077200" y="4953000"/>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7467600" y="685800"/>
            <a:ext cx="495300" cy="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400" y="5933280"/>
            <a:ext cx="577950" cy="462360"/>
          </a:xfrm>
          <a:prstGeom prst="rect">
            <a:avLst/>
          </a:prstGeom>
        </p:spPr>
      </p:pic>
      <p:cxnSp>
        <p:nvCxnSpPr>
          <p:cNvPr id="78" name="Straight Connector 77"/>
          <p:cNvCxnSpPr/>
          <p:nvPr/>
        </p:nvCxnSpPr>
        <p:spPr>
          <a:xfrm>
            <a:off x="2857500" y="5791200"/>
            <a:ext cx="419100"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1790700" y="6395640"/>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6896100" y="5715000"/>
            <a:ext cx="419100"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8229600" y="1295400"/>
            <a:ext cx="381000" cy="0"/>
          </a:xfrm>
          <a:prstGeom prst="line">
            <a:avLst/>
          </a:prstGeom>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438150" y="6169968"/>
            <a:ext cx="571500" cy="230832"/>
          </a:xfrm>
          <a:prstGeom prst="rect">
            <a:avLst/>
          </a:prstGeom>
          <a:noFill/>
        </p:spPr>
        <p:txBody>
          <a:bodyPr wrap="square" rtlCol="0">
            <a:spAutoFit/>
          </a:bodyPr>
          <a:lstStyle/>
          <a:p>
            <a:r>
              <a:rPr lang="en-US" sz="900" dirty="0" smtClean="0"/>
              <a:t>START</a:t>
            </a:r>
            <a:endParaRPr lang="en-US" sz="900" dirty="0"/>
          </a:p>
        </p:txBody>
      </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908" y="5294715"/>
            <a:ext cx="295316" cy="495369"/>
          </a:xfrm>
          <a:prstGeom prst="rect">
            <a:avLst/>
          </a:prstGeom>
          <a:solidFill>
            <a:srgbClr val="FF0000"/>
          </a:solidFill>
        </p:spPr>
      </p:pic>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705182" y="3314630"/>
            <a:ext cx="352384" cy="495369"/>
          </a:xfrm>
          <a:prstGeom prst="rect">
            <a:avLst/>
          </a:prstGeom>
          <a:solidFill>
            <a:srgbClr val="FF0000"/>
          </a:solidFill>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52525" y="1866831"/>
            <a:ext cx="309542" cy="495369"/>
          </a:xfrm>
          <a:prstGeom prst="rect">
            <a:avLst/>
          </a:prstGeom>
          <a:solidFill>
            <a:srgbClr val="FF0000"/>
          </a:solidFill>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060" y="71648"/>
            <a:ext cx="202472" cy="339630"/>
          </a:xfrm>
          <a:prstGeom prst="rect">
            <a:avLst/>
          </a:prstGeom>
          <a:solidFill>
            <a:srgbClr val="FF0000"/>
          </a:solidFill>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717" y="761931"/>
            <a:ext cx="295316" cy="495369"/>
          </a:xfrm>
          <a:prstGeom prst="rect">
            <a:avLst/>
          </a:prstGeom>
          <a:solidFill>
            <a:srgbClr val="FF0000"/>
          </a:solidFill>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957992" y="5210037"/>
            <a:ext cx="328592" cy="495369"/>
          </a:xfrm>
          <a:prstGeom prst="rect">
            <a:avLst/>
          </a:prstGeom>
          <a:solidFill>
            <a:srgbClr val="FF0000"/>
          </a:solidFill>
        </p:spPr>
      </p:pic>
      <p:pic>
        <p:nvPicPr>
          <p:cNvPr id="95" name="Picture 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9673" y="3339"/>
            <a:ext cx="317703" cy="453861"/>
          </a:xfrm>
          <a:prstGeom prst="rect">
            <a:avLst/>
          </a:prstGeom>
        </p:spPr>
      </p:pic>
      <p:pic>
        <p:nvPicPr>
          <p:cNvPr id="96" name="Picture 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873" y="447675"/>
            <a:ext cx="317703" cy="453861"/>
          </a:xfrm>
          <a:prstGeom prst="rect">
            <a:avLst/>
          </a:prstGeom>
        </p:spPr>
      </p:pic>
      <p:sp>
        <p:nvSpPr>
          <p:cNvPr id="2" name="TextBox 1"/>
          <p:cNvSpPr txBox="1"/>
          <p:nvPr/>
        </p:nvSpPr>
        <p:spPr>
          <a:xfrm>
            <a:off x="47625" y="4526736"/>
            <a:ext cx="2133600" cy="1323439"/>
          </a:xfrm>
          <a:prstGeom prst="rect">
            <a:avLst/>
          </a:prstGeom>
          <a:noFill/>
        </p:spPr>
        <p:txBody>
          <a:bodyPr wrap="square" rtlCol="0">
            <a:spAutoFit/>
          </a:bodyPr>
          <a:lstStyle/>
          <a:p>
            <a:r>
              <a:rPr lang="en-US" sz="1000" dirty="0" smtClean="0"/>
              <a:t>Still in the ruins of the pagoda, but enemies have started regrouping. </a:t>
            </a:r>
            <a:r>
              <a:rPr lang="en-US" sz="1000" dirty="0" err="1" smtClean="0"/>
              <a:t>Platforming</a:t>
            </a:r>
            <a:r>
              <a:rPr lang="en-US" sz="1000" dirty="0" smtClean="0"/>
              <a:t> skills tested in the last level will now truly come into play here. Players have to make their way upward while contending with foes shooting at them. They will need to dispatch them.</a:t>
            </a:r>
            <a:endParaRPr lang="en-US" sz="1000" dirty="0"/>
          </a:p>
        </p:txBody>
      </p:sp>
      <p:sp>
        <p:nvSpPr>
          <p:cNvPr id="3" name="TextBox 2"/>
          <p:cNvSpPr txBox="1"/>
          <p:nvPr/>
        </p:nvSpPr>
        <p:spPr>
          <a:xfrm>
            <a:off x="3390900" y="4953000"/>
            <a:ext cx="1485900" cy="1169551"/>
          </a:xfrm>
          <a:prstGeom prst="rect">
            <a:avLst/>
          </a:prstGeom>
          <a:noFill/>
        </p:spPr>
        <p:txBody>
          <a:bodyPr wrap="square" rtlCol="0">
            <a:spAutoFit/>
          </a:bodyPr>
          <a:lstStyle/>
          <a:p>
            <a:r>
              <a:rPr lang="en-US" sz="1000" dirty="0" smtClean="0"/>
              <a:t>Platforms are of the sort that players can pass through to make </a:t>
            </a:r>
            <a:r>
              <a:rPr lang="en-US" sz="1000" dirty="0" err="1" smtClean="0"/>
              <a:t>platforming</a:t>
            </a:r>
            <a:r>
              <a:rPr lang="en-US" sz="1000" dirty="0" smtClean="0"/>
              <a:t> easier. They don’t need to worry about hitting something and affecting their jump.</a:t>
            </a:r>
            <a:endParaRPr lang="en-US" sz="1000" dirty="0"/>
          </a:p>
        </p:txBody>
      </p:sp>
      <p:sp>
        <p:nvSpPr>
          <p:cNvPr id="4" name="TextBox 3"/>
          <p:cNvSpPr txBox="1"/>
          <p:nvPr/>
        </p:nvSpPr>
        <p:spPr>
          <a:xfrm>
            <a:off x="7315200" y="1524000"/>
            <a:ext cx="1828800" cy="1015663"/>
          </a:xfrm>
          <a:prstGeom prst="rect">
            <a:avLst/>
          </a:prstGeom>
          <a:noFill/>
        </p:spPr>
        <p:txBody>
          <a:bodyPr wrap="square" rtlCol="0">
            <a:spAutoFit/>
          </a:bodyPr>
          <a:lstStyle/>
          <a:p>
            <a:r>
              <a:rPr lang="en-US" sz="1000" dirty="0" smtClean="0"/>
              <a:t>Players slowly make their way down by jumping to the next safe platform. Crafty players though, can drop through the platform straight to the door if they know where it is. </a:t>
            </a:r>
            <a:endParaRPr lang="en-US" sz="1000" dirty="0"/>
          </a:p>
        </p:txBody>
      </p:sp>
      <p:sp>
        <p:nvSpPr>
          <p:cNvPr id="5" name="TextBox 4"/>
          <p:cNvSpPr txBox="1"/>
          <p:nvPr/>
        </p:nvSpPr>
        <p:spPr>
          <a:xfrm>
            <a:off x="6238875" y="662226"/>
            <a:ext cx="1314450" cy="861774"/>
          </a:xfrm>
          <a:prstGeom prst="rect">
            <a:avLst/>
          </a:prstGeom>
          <a:noFill/>
        </p:spPr>
        <p:txBody>
          <a:bodyPr wrap="square" rtlCol="0">
            <a:spAutoFit/>
          </a:bodyPr>
          <a:lstStyle/>
          <a:p>
            <a:r>
              <a:rPr lang="en-US" sz="1000" dirty="0" smtClean="0"/>
              <a:t>Horizontal spikes encourage players to jump to the platform on the right, rather than the one below. </a:t>
            </a:r>
            <a:endParaRPr lang="en-US" sz="1000" dirty="0"/>
          </a:p>
        </p:txBody>
      </p:sp>
      <p:sp>
        <p:nvSpPr>
          <p:cNvPr id="6" name="TextBox 5"/>
          <p:cNvSpPr txBox="1"/>
          <p:nvPr/>
        </p:nvSpPr>
        <p:spPr>
          <a:xfrm>
            <a:off x="6350804" y="1698992"/>
            <a:ext cx="1116796" cy="1015663"/>
          </a:xfrm>
          <a:prstGeom prst="rect">
            <a:avLst/>
          </a:prstGeom>
          <a:noFill/>
        </p:spPr>
        <p:txBody>
          <a:bodyPr wrap="square" rtlCol="0">
            <a:spAutoFit/>
          </a:bodyPr>
          <a:lstStyle/>
          <a:p>
            <a:r>
              <a:rPr lang="en-US" sz="1000" dirty="0" smtClean="0"/>
              <a:t>This platform renders you vulnerable to being shot if the foe on the right is still alive. </a:t>
            </a:r>
            <a:endParaRPr lang="en-US" sz="1000" dirty="0"/>
          </a:p>
        </p:txBody>
      </p:sp>
      <p:sp>
        <p:nvSpPr>
          <p:cNvPr id="7" name="TextBox 6"/>
          <p:cNvSpPr txBox="1"/>
          <p:nvPr/>
        </p:nvSpPr>
        <p:spPr>
          <a:xfrm>
            <a:off x="4689373" y="103257"/>
            <a:ext cx="952500" cy="707886"/>
          </a:xfrm>
          <a:prstGeom prst="rect">
            <a:avLst/>
          </a:prstGeom>
          <a:noFill/>
        </p:spPr>
        <p:txBody>
          <a:bodyPr wrap="square" rtlCol="0">
            <a:spAutoFit/>
          </a:bodyPr>
          <a:lstStyle/>
          <a:p>
            <a:r>
              <a:rPr lang="en-US" sz="1000" dirty="0" smtClean="0"/>
              <a:t>Samurai can knock players here off to their death. </a:t>
            </a:r>
            <a:endParaRPr lang="en-US" sz="1000" dirty="0"/>
          </a:p>
        </p:txBody>
      </p:sp>
      <p:sp>
        <p:nvSpPr>
          <p:cNvPr id="49" name="TextBox 48"/>
          <p:cNvSpPr txBox="1"/>
          <p:nvPr/>
        </p:nvSpPr>
        <p:spPr>
          <a:xfrm>
            <a:off x="1114424" y="511314"/>
            <a:ext cx="2090799" cy="553998"/>
          </a:xfrm>
          <a:prstGeom prst="rect">
            <a:avLst/>
          </a:prstGeom>
          <a:noFill/>
        </p:spPr>
        <p:txBody>
          <a:bodyPr wrap="square" rtlCol="0">
            <a:spAutoFit/>
          </a:bodyPr>
          <a:lstStyle/>
          <a:p>
            <a:r>
              <a:rPr lang="en-US" sz="1000" dirty="0" smtClean="0"/>
              <a:t>Safe (</a:t>
            </a:r>
            <a:r>
              <a:rPr lang="en-US" sz="1000" dirty="0" err="1" smtClean="0"/>
              <a:t>platforming</a:t>
            </a:r>
            <a:r>
              <a:rPr lang="en-US" sz="1000" dirty="0" smtClean="0"/>
              <a:t>-wise) passage to the central platform. Token resistance on it though.</a:t>
            </a:r>
            <a:endParaRPr lang="en-US" sz="1000" dirty="0"/>
          </a:p>
        </p:txBody>
      </p:sp>
    </p:spTree>
    <p:extLst>
      <p:ext uri="{BB962C8B-B14F-4D97-AF65-F5344CB8AC3E}">
        <p14:creationId xmlns:p14="http://schemas.microsoft.com/office/powerpoint/2010/main" val="390844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67056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505200" y="5029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086600" y="5862637"/>
            <a:ext cx="457200" cy="8286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43800" y="5486400"/>
            <a:ext cx="457200" cy="12096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0" y="5029200"/>
            <a:ext cx="457200" cy="1666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8458200" y="5029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29400" y="6276974"/>
            <a:ext cx="457200" cy="4191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838200" y="65532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990600" y="65532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1143000" y="65532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5695950" y="65532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5848350" y="65532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6000750" y="65532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86400" y="3686145"/>
            <a:ext cx="2133600" cy="1015663"/>
          </a:xfrm>
          <a:prstGeom prst="rect">
            <a:avLst/>
          </a:prstGeom>
          <a:noFill/>
        </p:spPr>
        <p:txBody>
          <a:bodyPr wrap="square" rtlCol="0">
            <a:spAutoFit/>
          </a:bodyPr>
          <a:lstStyle/>
          <a:p>
            <a:r>
              <a:rPr lang="en-US" sz="1000" dirty="0" smtClean="0"/>
              <a:t>Running jump required to jump to here. If they fail, they land on the spikes and die. Foe on other side makes it trickier to cross. Players need to time the jump and/or catch the projectile.</a:t>
            </a:r>
            <a:endParaRPr lang="en-US" sz="1000" dirty="0"/>
          </a:p>
        </p:txBody>
      </p:sp>
      <p:sp>
        <p:nvSpPr>
          <p:cNvPr id="23" name="TextBox 22"/>
          <p:cNvSpPr txBox="1"/>
          <p:nvPr/>
        </p:nvSpPr>
        <p:spPr>
          <a:xfrm>
            <a:off x="381000" y="5694339"/>
            <a:ext cx="2362200" cy="553998"/>
          </a:xfrm>
          <a:prstGeom prst="rect">
            <a:avLst/>
          </a:prstGeom>
          <a:noFill/>
        </p:spPr>
        <p:txBody>
          <a:bodyPr wrap="square" rtlCol="0">
            <a:spAutoFit/>
          </a:bodyPr>
          <a:lstStyle/>
          <a:p>
            <a:r>
              <a:rPr lang="en-US" sz="1000" dirty="0" smtClean="0"/>
              <a:t>Spikes here let them know that this level features them and alerts them that they may see them again.</a:t>
            </a:r>
            <a:endParaRPr lang="en-US" sz="1000"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6162605"/>
            <a:ext cx="295316" cy="495369"/>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016" y="5752968"/>
            <a:ext cx="295316" cy="495369"/>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105400" y="4505219"/>
            <a:ext cx="304800" cy="495369"/>
          </a:xfrm>
          <a:prstGeom prst="rect">
            <a:avLst/>
          </a:prstGeom>
        </p:spPr>
      </p:pic>
      <p:sp>
        <p:nvSpPr>
          <p:cNvPr id="28" name="TextBox 27"/>
          <p:cNvSpPr txBox="1"/>
          <p:nvPr/>
        </p:nvSpPr>
        <p:spPr>
          <a:xfrm>
            <a:off x="0" y="6296024"/>
            <a:ext cx="762000" cy="369332"/>
          </a:xfrm>
          <a:prstGeom prst="rect">
            <a:avLst/>
          </a:prstGeom>
          <a:noFill/>
        </p:spPr>
        <p:txBody>
          <a:bodyPr wrap="square" rtlCol="0">
            <a:spAutoFit/>
          </a:bodyPr>
          <a:lstStyle/>
          <a:p>
            <a:r>
              <a:rPr lang="en-US" dirty="0" smtClean="0"/>
              <a:t>START</a:t>
            </a:r>
            <a:endParaRPr lang="en-US" dirty="0"/>
          </a:p>
        </p:txBody>
      </p:sp>
      <p:sp>
        <p:nvSpPr>
          <p:cNvPr id="29" name="TextBox 28"/>
          <p:cNvSpPr txBox="1"/>
          <p:nvPr/>
        </p:nvSpPr>
        <p:spPr>
          <a:xfrm>
            <a:off x="4543425" y="5895914"/>
            <a:ext cx="2057400" cy="400110"/>
          </a:xfrm>
          <a:prstGeom prst="rect">
            <a:avLst/>
          </a:prstGeom>
          <a:noFill/>
        </p:spPr>
        <p:txBody>
          <a:bodyPr wrap="square" rtlCol="0">
            <a:spAutoFit/>
          </a:bodyPr>
          <a:lstStyle/>
          <a:p>
            <a:r>
              <a:rPr lang="en-US" sz="1000" dirty="0" smtClean="0"/>
              <a:t>Spikes and foe on the stair makes for a different challenge to defeat.</a:t>
            </a:r>
            <a:endParaRPr lang="en-US" sz="1000"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1099" y="4546727"/>
            <a:ext cx="317703" cy="453861"/>
          </a:xfrm>
          <a:prstGeom prst="rect">
            <a:avLst/>
          </a:prstGeom>
        </p:spPr>
      </p:pic>
      <p:sp>
        <p:nvSpPr>
          <p:cNvPr id="31" name="TextBox 30"/>
          <p:cNvSpPr txBox="1"/>
          <p:nvPr/>
        </p:nvSpPr>
        <p:spPr>
          <a:xfrm>
            <a:off x="7648574" y="3731119"/>
            <a:ext cx="1152525" cy="1169551"/>
          </a:xfrm>
          <a:prstGeom prst="rect">
            <a:avLst/>
          </a:prstGeom>
          <a:noFill/>
        </p:spPr>
        <p:txBody>
          <a:bodyPr wrap="square" rtlCol="0">
            <a:spAutoFit/>
          </a:bodyPr>
          <a:lstStyle/>
          <a:p>
            <a:r>
              <a:rPr lang="en-US" sz="1000" dirty="0" smtClean="0"/>
              <a:t>Foe here can charge at player and cause them to be hurt, fall down the stairs, and maybe even hit the spikes and die. </a:t>
            </a:r>
            <a:endParaRPr lang="en-US" sz="1000" dirty="0"/>
          </a:p>
        </p:txBody>
      </p:sp>
      <p:cxnSp>
        <p:nvCxnSpPr>
          <p:cNvPr id="33" name="Straight Connector 32"/>
          <p:cNvCxnSpPr/>
          <p:nvPr/>
        </p:nvCxnSpPr>
        <p:spPr>
          <a:xfrm>
            <a:off x="152400" y="464820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52400" y="4197278"/>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2400" y="3740644"/>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3352800"/>
            <a:ext cx="236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50292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2200" y="4193976"/>
            <a:ext cx="1981200" cy="707886"/>
          </a:xfrm>
          <a:prstGeom prst="rect">
            <a:avLst/>
          </a:prstGeom>
          <a:noFill/>
        </p:spPr>
        <p:txBody>
          <a:bodyPr wrap="square" rtlCol="0">
            <a:spAutoFit/>
          </a:bodyPr>
          <a:lstStyle/>
          <a:p>
            <a:r>
              <a:rPr lang="en-US" sz="1000" dirty="0" smtClean="0"/>
              <a:t>Lack of floor here is tricky, designed to have people potentially fall through and have to start puzzle over again.</a:t>
            </a:r>
            <a:endParaRPr lang="en-US" sz="1000" dirty="0"/>
          </a:p>
        </p:txBody>
      </p:sp>
      <p:cxnSp>
        <p:nvCxnSpPr>
          <p:cNvPr id="43" name="Straight Connector 42"/>
          <p:cNvCxnSpPr/>
          <p:nvPr/>
        </p:nvCxnSpPr>
        <p:spPr>
          <a:xfrm>
            <a:off x="3419474" y="3365454"/>
            <a:ext cx="5724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832" y="3352800"/>
            <a:ext cx="253968" cy="253968"/>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533" y="3355929"/>
            <a:ext cx="253968" cy="253968"/>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7342" y="3352800"/>
            <a:ext cx="253968" cy="253968"/>
          </a:xfrm>
          <a:prstGeom prst="rect">
            <a:avLst/>
          </a:prstGeom>
        </p:spPr>
      </p:pic>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1310" y="3352800"/>
            <a:ext cx="253968" cy="253968"/>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119" y="3352800"/>
            <a:ext cx="253968" cy="253968"/>
          </a:xfrm>
          <a:prstGeom prst="rect">
            <a:avLst/>
          </a:prstGeom>
        </p:spPr>
      </p:pic>
      <p:sp>
        <p:nvSpPr>
          <p:cNvPr id="51" name="TextBox 50"/>
          <p:cNvSpPr txBox="1"/>
          <p:nvPr/>
        </p:nvSpPr>
        <p:spPr>
          <a:xfrm>
            <a:off x="2033560" y="2023347"/>
            <a:ext cx="2095500" cy="1323439"/>
          </a:xfrm>
          <a:prstGeom prst="rect">
            <a:avLst/>
          </a:prstGeom>
          <a:noFill/>
        </p:spPr>
        <p:txBody>
          <a:bodyPr wrap="square" rtlCol="0">
            <a:spAutoFit/>
          </a:bodyPr>
          <a:lstStyle/>
          <a:p>
            <a:r>
              <a:rPr lang="en-US" sz="1000" dirty="0" smtClean="0"/>
              <a:t>Floor here tricks player into falling all the way back down. By making it impossible to hit the foe from further back, players are tempted to fight here and then the ground crumbles under them. However, they can avoid this if they stand in the right place on the left.</a:t>
            </a:r>
            <a:endParaRPr lang="en-US" sz="1000" dirty="0"/>
          </a:p>
        </p:txBody>
      </p:sp>
      <p:sp>
        <p:nvSpPr>
          <p:cNvPr id="52" name="Rectangle 51"/>
          <p:cNvSpPr/>
          <p:nvPr/>
        </p:nvSpPr>
        <p:spPr>
          <a:xfrm>
            <a:off x="1714500" y="2924174"/>
            <a:ext cx="228600" cy="4191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742" y="2847906"/>
            <a:ext cx="295316" cy="495369"/>
          </a:xfrm>
          <a:prstGeom prst="rect">
            <a:avLst/>
          </a:prstGeom>
        </p:spPr>
      </p:pic>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247" y="2868659"/>
            <a:ext cx="317703" cy="453861"/>
          </a:xfrm>
          <a:prstGeom prst="rect">
            <a:avLst/>
          </a:prstGeom>
        </p:spPr>
      </p:pic>
      <p:sp>
        <p:nvSpPr>
          <p:cNvPr id="55" name="TextBox 54"/>
          <p:cNvSpPr txBox="1"/>
          <p:nvPr/>
        </p:nvSpPr>
        <p:spPr>
          <a:xfrm>
            <a:off x="4910155" y="1295400"/>
            <a:ext cx="2019363" cy="1477328"/>
          </a:xfrm>
          <a:prstGeom prst="rect">
            <a:avLst/>
          </a:prstGeom>
          <a:noFill/>
        </p:spPr>
        <p:txBody>
          <a:bodyPr wrap="square" rtlCol="0">
            <a:spAutoFit/>
          </a:bodyPr>
          <a:lstStyle/>
          <a:p>
            <a:r>
              <a:rPr lang="en-US" sz="1000" dirty="0" smtClean="0"/>
              <a:t>Foe charges at player, causing them to possibly run back onto the collapsible floor where if they already did collapse it, they fall if they don’t remember to jump over it. If it hasn’t collapsed, player may also accidentally fall while distracted by charging foe. Foe can also be tricked into falling down.</a:t>
            </a:r>
            <a:endParaRPr lang="en-US" sz="1000" dirty="0"/>
          </a:p>
        </p:txBody>
      </p:sp>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0" y="2880915"/>
            <a:ext cx="577950" cy="462360"/>
          </a:xfrm>
          <a:prstGeom prst="rect">
            <a:avLst/>
          </a:prstGeom>
        </p:spPr>
      </p:pic>
      <p:sp>
        <p:nvSpPr>
          <p:cNvPr id="57" name="Isosceles Triangle 56"/>
          <p:cNvSpPr/>
          <p:nvPr/>
        </p:nvSpPr>
        <p:spPr>
          <a:xfrm>
            <a:off x="4491058" y="48768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4643458" y="48768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4795858" y="48768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6705600" y="3213054"/>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6858000" y="3213054"/>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7010400" y="3213054"/>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6953332" y="2271950"/>
            <a:ext cx="1143000" cy="861774"/>
          </a:xfrm>
          <a:prstGeom prst="rect">
            <a:avLst/>
          </a:prstGeom>
          <a:noFill/>
        </p:spPr>
        <p:txBody>
          <a:bodyPr wrap="square" rtlCol="0">
            <a:spAutoFit/>
          </a:bodyPr>
          <a:lstStyle/>
          <a:p>
            <a:r>
              <a:rPr lang="en-US" sz="1000" dirty="0" smtClean="0"/>
              <a:t>Spikes keep player from easily jumping over foe and running to the door.</a:t>
            </a:r>
            <a:endParaRPr lang="en-US" sz="1000" dirty="0"/>
          </a:p>
        </p:txBody>
      </p:sp>
    </p:spTree>
    <p:extLst>
      <p:ext uri="{BB962C8B-B14F-4D97-AF65-F5344CB8AC3E}">
        <p14:creationId xmlns:p14="http://schemas.microsoft.com/office/powerpoint/2010/main" val="156760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5400" y="3733800"/>
            <a:ext cx="45719" cy="3124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5151120" y="5029200"/>
            <a:ext cx="1356362"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Connector 4"/>
          <p:cNvCxnSpPr/>
          <p:nvPr/>
        </p:nvCxnSpPr>
        <p:spPr>
          <a:xfrm>
            <a:off x="6507481" y="5038725"/>
            <a:ext cx="1036318"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p:cNvSpPr/>
          <p:nvPr/>
        </p:nvSpPr>
        <p:spPr>
          <a:xfrm>
            <a:off x="7391399" y="5038725"/>
            <a:ext cx="1066801" cy="1937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8153400" y="0"/>
            <a:ext cx="45719" cy="502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5943600" y="3657600"/>
            <a:ext cx="2255519"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2689860" y="3686175"/>
            <a:ext cx="2461260" cy="66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276600" y="2590800"/>
            <a:ext cx="34290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943600" y="3429000"/>
            <a:ext cx="2286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3733800" y="2667000"/>
            <a:ext cx="87630" cy="1028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505200" y="1676400"/>
            <a:ext cx="762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3352800" y="1600200"/>
            <a:ext cx="6858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Connector 16"/>
          <p:cNvCxnSpPr>
            <a:stCxn id="15" idx="3"/>
          </p:cNvCxnSpPr>
          <p:nvPr/>
        </p:nvCxnSpPr>
        <p:spPr>
          <a:xfrm>
            <a:off x="4038600" y="1638300"/>
            <a:ext cx="1447800"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5486400" y="1600200"/>
            <a:ext cx="24384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5730240" y="0"/>
            <a:ext cx="45719" cy="1676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685800" y="3686175"/>
            <a:ext cx="12192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0" y="5410200"/>
            <a:ext cx="33528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p:cNvSpPr txBox="1"/>
          <p:nvPr/>
        </p:nvSpPr>
        <p:spPr>
          <a:xfrm>
            <a:off x="133350" y="6540327"/>
            <a:ext cx="571500" cy="230832"/>
          </a:xfrm>
          <a:prstGeom prst="rect">
            <a:avLst/>
          </a:prstGeom>
          <a:noFill/>
        </p:spPr>
        <p:txBody>
          <a:bodyPr wrap="square" rtlCol="0">
            <a:spAutoFit/>
          </a:bodyPr>
          <a:lstStyle/>
          <a:p>
            <a:r>
              <a:rPr lang="en-US" sz="900" dirty="0" smtClean="0"/>
              <a:t>START</a:t>
            </a:r>
            <a:endParaRPr lang="en-US" sz="900"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028" y="6485928"/>
            <a:ext cx="202472" cy="339630"/>
          </a:xfrm>
          <a:prstGeom prst="rect">
            <a:avLst/>
          </a:prstGeom>
          <a:solidFill>
            <a:srgbClr val="FF0000"/>
          </a:solidFill>
        </p:spPr>
      </p:pic>
      <p:cxnSp>
        <p:nvCxnSpPr>
          <p:cNvPr id="28" name="Straight Connector 27"/>
          <p:cNvCxnSpPr/>
          <p:nvPr/>
        </p:nvCxnSpPr>
        <p:spPr>
          <a:xfrm>
            <a:off x="3777615" y="6172200"/>
            <a:ext cx="59817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0" y="4648200"/>
            <a:ext cx="59817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998345" y="3124200"/>
            <a:ext cx="59817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998345" y="2438400"/>
            <a:ext cx="59817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2009775" y="1828800"/>
            <a:ext cx="598170" cy="0"/>
          </a:xfrm>
          <a:prstGeom prst="line">
            <a:avLst/>
          </a:prstGeom>
        </p:spPr>
        <p:style>
          <a:lnRef idx="1">
            <a:schemeClr val="dk1"/>
          </a:lnRef>
          <a:fillRef idx="0">
            <a:schemeClr val="dk1"/>
          </a:fillRef>
          <a:effectRef idx="0">
            <a:schemeClr val="dk1"/>
          </a:effectRef>
          <a:fontRef idx="minor">
            <a:schemeClr val="tx1"/>
          </a:fontRef>
        </p:style>
      </p:cxn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317" y="3317970"/>
            <a:ext cx="202472" cy="339630"/>
          </a:xfrm>
          <a:prstGeom prst="rect">
            <a:avLst/>
          </a:prstGeom>
          <a:solidFill>
            <a:srgbClr val="FF0000"/>
          </a:solidFill>
        </p:spPr>
      </p:pic>
      <p:cxnSp>
        <p:nvCxnSpPr>
          <p:cNvPr id="35" name="Straight Connector 34"/>
          <p:cNvCxnSpPr/>
          <p:nvPr/>
        </p:nvCxnSpPr>
        <p:spPr>
          <a:xfrm flipH="1">
            <a:off x="0" y="3733800"/>
            <a:ext cx="784860" cy="0"/>
          </a:xfrm>
          <a:prstGeom prst="line">
            <a:avLst/>
          </a:prstGeom>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245" y="2176605"/>
            <a:ext cx="202472" cy="339630"/>
          </a:xfrm>
          <a:prstGeom prst="rect">
            <a:avLst/>
          </a:prstGeom>
          <a:solidFill>
            <a:srgbClr val="FF0000"/>
          </a:solidFill>
        </p:spPr>
      </p:pic>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980618" y="3079728"/>
            <a:ext cx="202472" cy="339630"/>
          </a:xfrm>
          <a:prstGeom prst="rect">
            <a:avLst/>
          </a:prstGeom>
          <a:solidFill>
            <a:srgbClr val="FF0000"/>
          </a:solidFill>
        </p:spPr>
      </p:pic>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25" y="4648200"/>
            <a:ext cx="202472" cy="339630"/>
          </a:xfrm>
          <a:prstGeom prst="rect">
            <a:avLst/>
          </a:prstGeom>
          <a:solidFill>
            <a:srgbClr val="FF0000"/>
          </a:solidFill>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623" y="6453849"/>
            <a:ext cx="202472" cy="339630"/>
          </a:xfrm>
          <a:prstGeom prst="rect">
            <a:avLst/>
          </a:prstGeom>
          <a:solidFill>
            <a:srgbClr val="FF0000"/>
          </a:solidFill>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3665" y="6391773"/>
            <a:ext cx="577950" cy="462360"/>
          </a:xfrm>
          <a:prstGeom prst="rect">
            <a:avLst/>
          </a:prstGeom>
        </p:spPr>
      </p:pic>
      <p:sp>
        <p:nvSpPr>
          <p:cNvPr id="41" name="Isosceles Triangle 40"/>
          <p:cNvSpPr/>
          <p:nvPr/>
        </p:nvSpPr>
        <p:spPr>
          <a:xfrm>
            <a:off x="5753099" y="48768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5577840" y="48768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a:off x="6608717" y="6694959"/>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6770642" y="6694959"/>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975675" y="3146520"/>
            <a:ext cx="336611" cy="453861"/>
          </a:xfrm>
          <a:prstGeom prst="rect">
            <a:avLst/>
          </a:prstGeom>
        </p:spPr>
      </p:pic>
      <p:sp>
        <p:nvSpPr>
          <p:cNvPr id="4" name="TextBox 3"/>
          <p:cNvSpPr txBox="1"/>
          <p:nvPr/>
        </p:nvSpPr>
        <p:spPr>
          <a:xfrm>
            <a:off x="133350" y="5637252"/>
            <a:ext cx="2838450" cy="553998"/>
          </a:xfrm>
          <a:prstGeom prst="rect">
            <a:avLst/>
          </a:prstGeom>
          <a:noFill/>
        </p:spPr>
        <p:txBody>
          <a:bodyPr wrap="square" rtlCol="0">
            <a:spAutoFit/>
          </a:bodyPr>
          <a:lstStyle/>
          <a:p>
            <a:r>
              <a:rPr lang="en-US" sz="1000" dirty="0" smtClean="0"/>
              <a:t>This room gives players an introduction to  long winding paths, such as those found in a maze, which they will be encountering in the next room.</a:t>
            </a:r>
            <a:endParaRPr lang="en-US" sz="1000" dirty="0"/>
          </a:p>
        </p:txBody>
      </p:sp>
      <p:sp>
        <p:nvSpPr>
          <p:cNvPr id="7" name="TextBox 6"/>
          <p:cNvSpPr txBox="1"/>
          <p:nvPr/>
        </p:nvSpPr>
        <p:spPr>
          <a:xfrm>
            <a:off x="4375785" y="2895600"/>
            <a:ext cx="1400174" cy="707886"/>
          </a:xfrm>
          <a:prstGeom prst="rect">
            <a:avLst/>
          </a:prstGeom>
          <a:noFill/>
        </p:spPr>
        <p:txBody>
          <a:bodyPr wrap="square" rtlCol="0">
            <a:spAutoFit/>
          </a:bodyPr>
          <a:lstStyle/>
          <a:p>
            <a:r>
              <a:rPr lang="en-US" sz="1000" dirty="0" smtClean="0"/>
              <a:t>Samurai can knock player into spikes  down below when the player lands here.</a:t>
            </a:r>
            <a:endParaRPr lang="en-US" sz="1000" dirty="0"/>
          </a:p>
        </p:txBody>
      </p:sp>
      <p:sp>
        <p:nvSpPr>
          <p:cNvPr id="45" name="TextBox 44"/>
          <p:cNvSpPr txBox="1"/>
          <p:nvPr/>
        </p:nvSpPr>
        <p:spPr>
          <a:xfrm>
            <a:off x="5243513" y="4129179"/>
            <a:ext cx="1263968" cy="707886"/>
          </a:xfrm>
          <a:prstGeom prst="rect">
            <a:avLst/>
          </a:prstGeom>
          <a:noFill/>
        </p:spPr>
        <p:txBody>
          <a:bodyPr wrap="square" rtlCol="0">
            <a:spAutoFit/>
          </a:bodyPr>
          <a:lstStyle/>
          <a:p>
            <a:r>
              <a:rPr lang="en-US" sz="1000" dirty="0" smtClean="0"/>
              <a:t>If the player botches the jump above, they will land on the spikes. </a:t>
            </a:r>
            <a:endParaRPr lang="en-US" sz="1000" dirty="0"/>
          </a:p>
        </p:txBody>
      </p:sp>
      <p:sp>
        <p:nvSpPr>
          <p:cNvPr id="16" name="TextBox 15"/>
          <p:cNvSpPr txBox="1"/>
          <p:nvPr/>
        </p:nvSpPr>
        <p:spPr>
          <a:xfrm>
            <a:off x="3565889" y="6239481"/>
            <a:ext cx="1340486" cy="553998"/>
          </a:xfrm>
          <a:prstGeom prst="rect">
            <a:avLst/>
          </a:prstGeom>
          <a:noFill/>
        </p:spPr>
        <p:txBody>
          <a:bodyPr wrap="square" rtlCol="0">
            <a:spAutoFit/>
          </a:bodyPr>
          <a:lstStyle/>
          <a:p>
            <a:r>
              <a:rPr lang="en-US" sz="1000" dirty="0" smtClean="0"/>
              <a:t>Foe here breaks up the monotony of walking.</a:t>
            </a:r>
            <a:endParaRPr lang="en-US" sz="1000" dirty="0"/>
          </a:p>
        </p:txBody>
      </p:sp>
      <p:sp>
        <p:nvSpPr>
          <p:cNvPr id="20" name="TextBox 19"/>
          <p:cNvSpPr txBox="1"/>
          <p:nvPr/>
        </p:nvSpPr>
        <p:spPr>
          <a:xfrm>
            <a:off x="6770642" y="3907576"/>
            <a:ext cx="1211308" cy="1015663"/>
          </a:xfrm>
          <a:prstGeom prst="rect">
            <a:avLst/>
          </a:prstGeom>
          <a:noFill/>
        </p:spPr>
        <p:txBody>
          <a:bodyPr wrap="square" rtlCol="0">
            <a:spAutoFit/>
          </a:bodyPr>
          <a:lstStyle/>
          <a:p>
            <a:r>
              <a:rPr lang="en-US" sz="1000" dirty="0" smtClean="0"/>
              <a:t>If player is not careful after jumping over spikes, they will get hit by projectiles from this foe.</a:t>
            </a:r>
            <a:endParaRPr lang="en-US" sz="1000" dirty="0"/>
          </a:p>
        </p:txBody>
      </p:sp>
      <p:sp>
        <p:nvSpPr>
          <p:cNvPr id="21" name="TextBox 20"/>
          <p:cNvSpPr txBox="1"/>
          <p:nvPr/>
        </p:nvSpPr>
        <p:spPr>
          <a:xfrm>
            <a:off x="6293030" y="5486192"/>
            <a:ext cx="1568903" cy="1169551"/>
          </a:xfrm>
          <a:prstGeom prst="rect">
            <a:avLst/>
          </a:prstGeom>
          <a:noFill/>
        </p:spPr>
        <p:txBody>
          <a:bodyPr wrap="square" rtlCol="0">
            <a:spAutoFit/>
          </a:bodyPr>
          <a:lstStyle/>
          <a:p>
            <a:r>
              <a:rPr lang="en-US" sz="1000" dirty="0" smtClean="0"/>
              <a:t>Players who fall through the platform carelessly will hit the spikes and be injured. After landing, the player must quickly catch projectiles thrown by the foe.</a:t>
            </a:r>
            <a:endParaRPr lang="en-US" sz="1000" dirty="0"/>
          </a:p>
        </p:txBody>
      </p:sp>
      <p:sp>
        <p:nvSpPr>
          <p:cNvPr id="22" name="TextBox 21"/>
          <p:cNvSpPr txBox="1"/>
          <p:nvPr/>
        </p:nvSpPr>
        <p:spPr>
          <a:xfrm>
            <a:off x="1752600" y="3907576"/>
            <a:ext cx="1219200" cy="1323439"/>
          </a:xfrm>
          <a:prstGeom prst="rect">
            <a:avLst/>
          </a:prstGeom>
          <a:noFill/>
        </p:spPr>
        <p:txBody>
          <a:bodyPr wrap="square" rtlCol="0">
            <a:spAutoFit/>
          </a:bodyPr>
          <a:lstStyle/>
          <a:p>
            <a:r>
              <a:rPr lang="en-US" sz="1000" dirty="0" smtClean="0"/>
              <a:t>This is similar to a trick in the previous room, so here we see if the player has grown wise to it. If not, they fall and have to climb back up again.</a:t>
            </a:r>
            <a:endParaRPr lang="en-US" sz="1000" dirty="0"/>
          </a:p>
        </p:txBody>
      </p:sp>
      <p:sp>
        <p:nvSpPr>
          <p:cNvPr id="46" name="TextBox 45"/>
          <p:cNvSpPr txBox="1"/>
          <p:nvPr/>
        </p:nvSpPr>
        <p:spPr>
          <a:xfrm>
            <a:off x="5245101" y="1808349"/>
            <a:ext cx="1340486" cy="707886"/>
          </a:xfrm>
          <a:prstGeom prst="rect">
            <a:avLst/>
          </a:prstGeom>
          <a:noFill/>
        </p:spPr>
        <p:txBody>
          <a:bodyPr wrap="square" rtlCol="0">
            <a:spAutoFit/>
          </a:bodyPr>
          <a:lstStyle/>
          <a:p>
            <a:r>
              <a:rPr lang="en-US" sz="1000" dirty="0" smtClean="0"/>
              <a:t>Foe here breaks up the monotony of navigating through the winding path.</a:t>
            </a:r>
            <a:endParaRPr lang="en-US" sz="1000" dirty="0"/>
          </a:p>
        </p:txBody>
      </p:sp>
      <p:sp>
        <p:nvSpPr>
          <p:cNvPr id="27" name="TextBox 26"/>
          <p:cNvSpPr txBox="1"/>
          <p:nvPr/>
        </p:nvSpPr>
        <p:spPr>
          <a:xfrm>
            <a:off x="2142033" y="2795826"/>
            <a:ext cx="1191717" cy="861774"/>
          </a:xfrm>
          <a:prstGeom prst="rect">
            <a:avLst/>
          </a:prstGeom>
          <a:noFill/>
        </p:spPr>
        <p:txBody>
          <a:bodyPr wrap="square" rtlCol="0">
            <a:spAutoFit/>
          </a:bodyPr>
          <a:lstStyle/>
          <a:p>
            <a:r>
              <a:rPr lang="en-US" sz="1000" dirty="0" smtClean="0"/>
              <a:t>This foe fires at the player can simply be bypassed by jumping onto the next platform.</a:t>
            </a:r>
            <a:endParaRPr lang="en-US" sz="1000" dirty="0"/>
          </a:p>
        </p:txBody>
      </p:sp>
      <p:sp>
        <p:nvSpPr>
          <p:cNvPr id="47" name="TextBox 46"/>
          <p:cNvSpPr txBox="1"/>
          <p:nvPr/>
        </p:nvSpPr>
        <p:spPr>
          <a:xfrm>
            <a:off x="6252799" y="2802729"/>
            <a:ext cx="1340486" cy="861774"/>
          </a:xfrm>
          <a:prstGeom prst="rect">
            <a:avLst/>
          </a:prstGeom>
          <a:noFill/>
        </p:spPr>
        <p:txBody>
          <a:bodyPr wrap="square" rtlCol="0">
            <a:spAutoFit/>
          </a:bodyPr>
          <a:lstStyle/>
          <a:p>
            <a:r>
              <a:rPr lang="en-US" sz="1000" dirty="0" smtClean="0"/>
              <a:t>Block here keeps the player from simply jumping down in a manner that avoids the spikes below. </a:t>
            </a:r>
            <a:endParaRPr lang="en-US" sz="1000" dirty="0"/>
          </a:p>
        </p:txBody>
      </p:sp>
    </p:spTree>
    <p:extLst>
      <p:ext uri="{BB962C8B-B14F-4D97-AF65-F5344CB8AC3E}">
        <p14:creationId xmlns:p14="http://schemas.microsoft.com/office/powerpoint/2010/main" val="362564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54928"/>
            <a:ext cx="32004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3232786" y="5154928"/>
            <a:ext cx="45719"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3232787" y="5455919"/>
            <a:ext cx="1186814"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4419600" y="4366260"/>
            <a:ext cx="45719" cy="11353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2590800" y="4293868"/>
            <a:ext cx="18745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6172200" y="5638800"/>
            <a:ext cx="762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6248400" y="5638800"/>
            <a:ext cx="21336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7772400" y="4800600"/>
            <a:ext cx="13716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7772400" y="4191000"/>
            <a:ext cx="211453" cy="647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6164581" y="3350894"/>
            <a:ext cx="45719" cy="1295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3939540" y="3305175"/>
            <a:ext cx="227076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7785734" y="1506379"/>
            <a:ext cx="198119" cy="1844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6164581" y="1506378"/>
            <a:ext cx="45719" cy="9496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3939540" y="1219200"/>
            <a:ext cx="45719" cy="2131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2590800" y="1219200"/>
            <a:ext cx="137159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2590800" y="533400"/>
            <a:ext cx="45719" cy="7086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19"/>
          <p:cNvSpPr/>
          <p:nvPr/>
        </p:nvSpPr>
        <p:spPr>
          <a:xfrm>
            <a:off x="2636518" y="533400"/>
            <a:ext cx="422148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6210300" y="1506379"/>
            <a:ext cx="29337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7878126" y="1013460"/>
            <a:ext cx="45719" cy="492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6858000" y="990600"/>
            <a:ext cx="106584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p:cNvSpPr/>
          <p:nvPr/>
        </p:nvSpPr>
        <p:spPr>
          <a:xfrm>
            <a:off x="3985259" y="1506380"/>
            <a:ext cx="73914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4724400" y="1506378"/>
            <a:ext cx="45719" cy="9496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1447800" y="2456019"/>
            <a:ext cx="45719" cy="1937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1493519" y="2456019"/>
            <a:ext cx="109728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1752600" y="1264919"/>
            <a:ext cx="45719" cy="1213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p:cNvSpPr/>
          <p:nvPr/>
        </p:nvSpPr>
        <p:spPr>
          <a:xfrm>
            <a:off x="0" y="1264919"/>
            <a:ext cx="17983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 name="Straight Connector 31"/>
          <p:cNvCxnSpPr/>
          <p:nvPr/>
        </p:nvCxnSpPr>
        <p:spPr>
          <a:xfrm>
            <a:off x="411475" y="2501738"/>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11475" y="36576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11474" y="4316727"/>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1475" y="3000375"/>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981199" y="17526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981200" y="21336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025139" y="2517451"/>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3025138" y="32004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025139" y="3895725"/>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114923" y="4646294"/>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5114924" y="56769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5114924" y="6254588"/>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5097777" y="5132541"/>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797041" y="4816313"/>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6797040" y="4206713"/>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797039" y="3644738"/>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5181600" y="28194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181600" y="2111213"/>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181600" y="1529239"/>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8625841" y="57150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8625841" y="6324600"/>
            <a:ext cx="518159" cy="0"/>
          </a:xfrm>
          <a:prstGeom prst="line">
            <a:avLst/>
          </a:prstGeom>
        </p:spPr>
        <p:style>
          <a:lnRef idx="1">
            <a:schemeClr val="dk1"/>
          </a:lnRef>
          <a:fillRef idx="0">
            <a:schemeClr val="dk1"/>
          </a:fillRef>
          <a:effectRef idx="0">
            <a:schemeClr val="dk1"/>
          </a:effectRef>
          <a:fontRef idx="minor">
            <a:schemeClr val="tx1"/>
          </a:fontRef>
        </p:style>
      </p:cxn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787" y="6482174"/>
            <a:ext cx="202472" cy="339630"/>
          </a:xfrm>
          <a:prstGeom prst="rect">
            <a:avLst/>
          </a:prstGeom>
          <a:solidFill>
            <a:srgbClr val="FF0000"/>
          </a:solidFill>
        </p:spPr>
      </p:pic>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463" y="5097236"/>
            <a:ext cx="202472" cy="339630"/>
          </a:xfrm>
          <a:prstGeom prst="rect">
            <a:avLst/>
          </a:prstGeom>
          <a:solidFill>
            <a:srgbClr val="FF0000"/>
          </a:solidFill>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90" y="2089007"/>
            <a:ext cx="202472" cy="339630"/>
          </a:xfrm>
          <a:prstGeom prst="rect">
            <a:avLst/>
          </a:prstGeom>
          <a:solidFill>
            <a:srgbClr val="FF0000"/>
          </a:solidFill>
        </p:spPr>
      </p:pic>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53" y="506729"/>
            <a:ext cx="202472" cy="339630"/>
          </a:xfrm>
          <a:prstGeom prst="rect">
            <a:avLst/>
          </a:prstGeom>
          <a:solidFill>
            <a:srgbClr val="FF0000"/>
          </a:solidFill>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55566" y="506729"/>
            <a:ext cx="251730" cy="339630"/>
          </a:xfrm>
          <a:prstGeom prst="rect">
            <a:avLst/>
          </a:prstGeom>
          <a:solidFill>
            <a:srgbClr val="FF0000"/>
          </a:solidFill>
        </p:spPr>
      </p:pic>
      <p:sp>
        <p:nvSpPr>
          <p:cNvPr id="59" name="Rectangle 58"/>
          <p:cNvSpPr/>
          <p:nvPr/>
        </p:nvSpPr>
        <p:spPr>
          <a:xfrm>
            <a:off x="670553" y="846359"/>
            <a:ext cx="63674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Rectangle 59"/>
          <p:cNvSpPr/>
          <p:nvPr/>
        </p:nvSpPr>
        <p:spPr>
          <a:xfrm>
            <a:off x="670554" y="381000"/>
            <a:ext cx="63674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ectangle 60"/>
          <p:cNvSpPr/>
          <p:nvPr/>
        </p:nvSpPr>
        <p:spPr>
          <a:xfrm>
            <a:off x="988924" y="426719"/>
            <a:ext cx="45719" cy="465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Rectangle 61"/>
          <p:cNvSpPr/>
          <p:nvPr/>
        </p:nvSpPr>
        <p:spPr>
          <a:xfrm>
            <a:off x="6812281" y="579119"/>
            <a:ext cx="45719"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67099"/>
            <a:ext cx="202472" cy="339630"/>
          </a:xfrm>
          <a:prstGeom prst="rect">
            <a:avLst/>
          </a:prstGeom>
          <a:solidFill>
            <a:srgbClr val="FF0000"/>
          </a:solidFill>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925" y="52868"/>
            <a:ext cx="317703" cy="453861"/>
          </a:xfrm>
          <a:prstGeom prst="rect">
            <a:avLst/>
          </a:prstGeom>
        </p:spPr>
      </p:pic>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564" y="1117963"/>
            <a:ext cx="202472" cy="339630"/>
          </a:xfrm>
          <a:prstGeom prst="rect">
            <a:avLst/>
          </a:prstGeom>
          <a:solidFill>
            <a:srgbClr val="FF0000"/>
          </a:solidFill>
        </p:spPr>
      </p:pic>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28964" y="2946495"/>
            <a:ext cx="251730" cy="339630"/>
          </a:xfrm>
          <a:prstGeom prst="rect">
            <a:avLst/>
          </a:prstGeom>
          <a:solidFill>
            <a:srgbClr val="FF0000"/>
          </a:solidFill>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81067" y="3736186"/>
            <a:ext cx="344071" cy="453861"/>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420" y="5129926"/>
            <a:ext cx="317703" cy="453861"/>
          </a:xfrm>
          <a:prstGeom prst="rect">
            <a:avLst/>
          </a:pr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853" y="5210441"/>
            <a:ext cx="202472" cy="339630"/>
          </a:xfrm>
          <a:prstGeom prst="rect">
            <a:avLst/>
          </a:prstGeom>
          <a:solidFill>
            <a:srgbClr val="FF0000"/>
          </a:solidFill>
        </p:spPr>
      </p:pic>
      <p:pic>
        <p:nvPicPr>
          <p:cNvPr id="72" name="Pictur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125" y="3793301"/>
            <a:ext cx="202472" cy="339630"/>
          </a:xfrm>
          <a:prstGeom prst="rect">
            <a:avLst/>
          </a:prstGeom>
          <a:solidFill>
            <a:srgbClr val="FF0000"/>
          </a:solidFill>
        </p:spPr>
      </p:pic>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885481" y="6367943"/>
            <a:ext cx="344071" cy="453861"/>
          </a:xfrm>
          <a:prstGeom prst="rect">
            <a:avLst/>
          </a:prstGeom>
        </p:spPr>
      </p:pic>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454742" y="6482174"/>
            <a:ext cx="251730" cy="339630"/>
          </a:xfrm>
          <a:prstGeom prst="rect">
            <a:avLst/>
          </a:prstGeom>
          <a:solidFill>
            <a:srgbClr val="FF0000"/>
          </a:solidFill>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8395" y="1036319"/>
            <a:ext cx="577950" cy="462360"/>
          </a:xfrm>
          <a:prstGeom prst="rect">
            <a:avLst/>
          </a:prstGeom>
        </p:spPr>
      </p:pic>
      <p:pic>
        <p:nvPicPr>
          <p:cNvPr id="77" name="Picture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81681" y="848802"/>
            <a:ext cx="251730" cy="339630"/>
          </a:xfrm>
          <a:prstGeom prst="rect">
            <a:avLst/>
          </a:prstGeom>
          <a:solidFill>
            <a:srgbClr val="FF0000"/>
          </a:solidFill>
        </p:spPr>
      </p:pic>
      <p:pic>
        <p:nvPicPr>
          <p:cNvPr id="78" name="Picture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93736" y="1072244"/>
            <a:ext cx="251730" cy="339630"/>
          </a:xfrm>
          <a:prstGeom prst="rect">
            <a:avLst/>
          </a:prstGeom>
          <a:solidFill>
            <a:srgbClr val="FF0000"/>
          </a:solidFill>
        </p:spPr>
      </p:pic>
      <p:sp>
        <p:nvSpPr>
          <p:cNvPr id="79" name="TextBox 78"/>
          <p:cNvSpPr txBox="1"/>
          <p:nvPr/>
        </p:nvSpPr>
        <p:spPr>
          <a:xfrm>
            <a:off x="301525" y="6427143"/>
            <a:ext cx="571500" cy="230832"/>
          </a:xfrm>
          <a:prstGeom prst="rect">
            <a:avLst/>
          </a:prstGeom>
          <a:noFill/>
        </p:spPr>
        <p:txBody>
          <a:bodyPr wrap="square" rtlCol="0">
            <a:spAutoFit/>
          </a:bodyPr>
          <a:lstStyle/>
          <a:p>
            <a:r>
              <a:rPr lang="en-US" sz="900" dirty="0" smtClean="0"/>
              <a:t>START</a:t>
            </a:r>
            <a:endParaRPr lang="en-US" sz="900" dirty="0"/>
          </a:p>
        </p:txBody>
      </p:sp>
      <p:sp>
        <p:nvSpPr>
          <p:cNvPr id="9" name="TextBox 8"/>
          <p:cNvSpPr txBox="1"/>
          <p:nvPr/>
        </p:nvSpPr>
        <p:spPr>
          <a:xfrm>
            <a:off x="130344" y="5362515"/>
            <a:ext cx="3051337" cy="861774"/>
          </a:xfrm>
          <a:prstGeom prst="rect">
            <a:avLst/>
          </a:prstGeom>
          <a:noFill/>
        </p:spPr>
        <p:txBody>
          <a:bodyPr wrap="square" rtlCol="0">
            <a:spAutoFit/>
          </a:bodyPr>
          <a:lstStyle/>
          <a:p>
            <a:r>
              <a:rPr lang="en-US" sz="1000" dirty="0" smtClean="0"/>
              <a:t>This level is designed to be a maze. Multiple paths that lead to dead ends with only one correct path. The correct path is long and winding to make the level viable after the player has beaten it once and has memorized the route.</a:t>
            </a:r>
            <a:endParaRPr lang="en-US" sz="1000" dirty="0"/>
          </a:p>
        </p:txBody>
      </p:sp>
      <p:sp>
        <p:nvSpPr>
          <p:cNvPr id="15" name="TextBox 14"/>
          <p:cNvSpPr txBox="1"/>
          <p:nvPr/>
        </p:nvSpPr>
        <p:spPr>
          <a:xfrm>
            <a:off x="3566774" y="3402384"/>
            <a:ext cx="1807229" cy="861774"/>
          </a:xfrm>
          <a:prstGeom prst="rect">
            <a:avLst/>
          </a:prstGeom>
          <a:noFill/>
        </p:spPr>
        <p:txBody>
          <a:bodyPr wrap="square" rtlCol="0">
            <a:spAutoFit/>
          </a:bodyPr>
          <a:lstStyle/>
          <a:p>
            <a:r>
              <a:rPr lang="en-US" sz="1000" dirty="0" smtClean="0"/>
              <a:t>Samurai here charges at the player once they land on this level, potentially knocking them back down. Player either has to jump over or kill the foe.</a:t>
            </a:r>
            <a:endParaRPr lang="en-US" sz="1000" dirty="0"/>
          </a:p>
        </p:txBody>
      </p:sp>
      <p:sp>
        <p:nvSpPr>
          <p:cNvPr id="21" name="TextBox 20"/>
          <p:cNvSpPr txBox="1"/>
          <p:nvPr/>
        </p:nvSpPr>
        <p:spPr>
          <a:xfrm>
            <a:off x="6431820" y="2704473"/>
            <a:ext cx="1121503" cy="861774"/>
          </a:xfrm>
          <a:prstGeom prst="rect">
            <a:avLst/>
          </a:prstGeom>
          <a:noFill/>
        </p:spPr>
        <p:txBody>
          <a:bodyPr wrap="square" rtlCol="0">
            <a:spAutoFit/>
          </a:bodyPr>
          <a:lstStyle/>
          <a:p>
            <a:r>
              <a:rPr lang="en-US" sz="1000" dirty="0" smtClean="0"/>
              <a:t>The multiple paths here make it seem like this is heading in the right direction. </a:t>
            </a:r>
            <a:endParaRPr lang="en-US" sz="1000" dirty="0"/>
          </a:p>
        </p:txBody>
      </p:sp>
      <p:sp>
        <p:nvSpPr>
          <p:cNvPr id="31" name="TextBox 30"/>
          <p:cNvSpPr txBox="1"/>
          <p:nvPr/>
        </p:nvSpPr>
        <p:spPr>
          <a:xfrm>
            <a:off x="6752597" y="4846319"/>
            <a:ext cx="1304919" cy="1631216"/>
          </a:xfrm>
          <a:prstGeom prst="rect">
            <a:avLst/>
          </a:prstGeom>
          <a:noFill/>
        </p:spPr>
        <p:txBody>
          <a:bodyPr wrap="square" rtlCol="0">
            <a:spAutoFit/>
          </a:bodyPr>
          <a:lstStyle/>
          <a:p>
            <a:r>
              <a:rPr lang="en-US" sz="1000" dirty="0" smtClean="0"/>
              <a:t>Samurai charges at players who land in front of him, knocking them back down. If the player </a:t>
            </a:r>
            <a:r>
              <a:rPr lang="en-US" sz="1000" dirty="0" smtClean="0">
                <a:solidFill>
                  <a:srgbClr val="C00000"/>
                </a:solidFill>
              </a:rPr>
              <a:t>jumps over him, they </a:t>
            </a:r>
            <a:r>
              <a:rPr lang="en-US" sz="1000" dirty="0" smtClean="0"/>
              <a:t>need to be wary of being shot by the projectile flinging foe behind him.</a:t>
            </a:r>
            <a:endParaRPr lang="en-US" sz="1000" dirty="0"/>
          </a:p>
        </p:txBody>
      </p:sp>
      <p:sp>
        <p:nvSpPr>
          <p:cNvPr id="57" name="TextBox 56"/>
          <p:cNvSpPr txBox="1"/>
          <p:nvPr/>
        </p:nvSpPr>
        <p:spPr>
          <a:xfrm>
            <a:off x="8229552" y="6019800"/>
            <a:ext cx="838248" cy="861774"/>
          </a:xfrm>
          <a:prstGeom prst="rect">
            <a:avLst/>
          </a:prstGeom>
          <a:noFill/>
        </p:spPr>
        <p:txBody>
          <a:bodyPr wrap="square" rtlCol="0">
            <a:spAutoFit/>
          </a:bodyPr>
          <a:lstStyle/>
          <a:p>
            <a:r>
              <a:rPr lang="en-US" sz="1000" dirty="0" smtClean="0"/>
              <a:t>Dead end. Enemies dissuade players from staying.</a:t>
            </a:r>
            <a:endParaRPr lang="en-US" sz="1000" dirty="0"/>
          </a:p>
        </p:txBody>
      </p:sp>
      <p:sp>
        <p:nvSpPr>
          <p:cNvPr id="68" name="TextBox 67"/>
          <p:cNvSpPr txBox="1"/>
          <p:nvPr/>
        </p:nvSpPr>
        <p:spPr>
          <a:xfrm>
            <a:off x="8087921" y="3402384"/>
            <a:ext cx="958898" cy="861774"/>
          </a:xfrm>
          <a:prstGeom prst="rect">
            <a:avLst/>
          </a:prstGeom>
          <a:noFill/>
        </p:spPr>
        <p:txBody>
          <a:bodyPr wrap="square" rtlCol="0">
            <a:spAutoFit/>
          </a:bodyPr>
          <a:lstStyle/>
          <a:p>
            <a:r>
              <a:rPr lang="en-US" sz="1000" dirty="0" smtClean="0"/>
              <a:t>Enemy here shoots unwary players who jump up recklessly.</a:t>
            </a:r>
            <a:endParaRPr lang="en-US" sz="1000" dirty="0"/>
          </a:p>
        </p:txBody>
      </p:sp>
      <p:cxnSp>
        <p:nvCxnSpPr>
          <p:cNvPr id="80" name="Straight Connector 79"/>
          <p:cNvCxnSpPr/>
          <p:nvPr/>
        </p:nvCxnSpPr>
        <p:spPr>
          <a:xfrm>
            <a:off x="130344" y="788938"/>
            <a:ext cx="342359" cy="0"/>
          </a:xfrm>
          <a:prstGeom prst="line">
            <a:avLst/>
          </a:prstGeom>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4545466" y="561798"/>
            <a:ext cx="2207131" cy="1015663"/>
          </a:xfrm>
          <a:prstGeom prst="rect">
            <a:avLst/>
          </a:prstGeom>
          <a:noFill/>
        </p:spPr>
        <p:txBody>
          <a:bodyPr wrap="square" rtlCol="0">
            <a:spAutoFit/>
          </a:bodyPr>
          <a:lstStyle/>
          <a:p>
            <a:r>
              <a:rPr lang="en-US" sz="1000" dirty="0" smtClean="0"/>
              <a:t>When players get here, they should be able to see that this is a dead end and see the other path above and deduce that that is correct path. The price to pay for learning it this way is dealing with these 3 foes.</a:t>
            </a:r>
            <a:endParaRPr lang="en-US" sz="1000" dirty="0"/>
          </a:p>
        </p:txBody>
      </p:sp>
      <p:sp>
        <p:nvSpPr>
          <p:cNvPr id="81" name="TextBox 80"/>
          <p:cNvSpPr txBox="1"/>
          <p:nvPr/>
        </p:nvSpPr>
        <p:spPr>
          <a:xfrm>
            <a:off x="1559027" y="2799"/>
            <a:ext cx="3379898" cy="553998"/>
          </a:xfrm>
          <a:prstGeom prst="rect">
            <a:avLst/>
          </a:prstGeom>
          <a:noFill/>
        </p:spPr>
        <p:txBody>
          <a:bodyPr wrap="square" rtlCol="0">
            <a:spAutoFit/>
          </a:bodyPr>
          <a:lstStyle/>
          <a:p>
            <a:r>
              <a:rPr lang="en-US" sz="1000" dirty="0" smtClean="0"/>
              <a:t>Samurai chases the player and can potentially force them to fall down and have to climb up the long way again. Placed in a hallway so players can’t jump over him and must kill him.</a:t>
            </a:r>
            <a:endParaRPr lang="en-US" sz="1000" dirty="0"/>
          </a:p>
        </p:txBody>
      </p:sp>
      <p:sp>
        <p:nvSpPr>
          <p:cNvPr id="82" name="TextBox 81"/>
          <p:cNvSpPr txBox="1"/>
          <p:nvPr/>
        </p:nvSpPr>
        <p:spPr>
          <a:xfrm>
            <a:off x="6892814" y="0"/>
            <a:ext cx="1336738" cy="861774"/>
          </a:xfrm>
          <a:prstGeom prst="rect">
            <a:avLst/>
          </a:prstGeom>
          <a:noFill/>
        </p:spPr>
        <p:txBody>
          <a:bodyPr wrap="square" rtlCol="0">
            <a:spAutoFit/>
          </a:bodyPr>
          <a:lstStyle/>
          <a:p>
            <a:r>
              <a:rPr lang="en-US" sz="1000" dirty="0" smtClean="0"/>
              <a:t>Token resistance before the door to give the feeling of attempting to guard the boss.  </a:t>
            </a:r>
            <a:endParaRPr lang="en-US" sz="1000" dirty="0"/>
          </a:p>
        </p:txBody>
      </p:sp>
      <p:sp>
        <p:nvSpPr>
          <p:cNvPr id="83" name="TextBox 82"/>
          <p:cNvSpPr txBox="1"/>
          <p:nvPr/>
        </p:nvSpPr>
        <p:spPr>
          <a:xfrm>
            <a:off x="1297771" y="415472"/>
            <a:ext cx="1283503" cy="861774"/>
          </a:xfrm>
          <a:prstGeom prst="rect">
            <a:avLst/>
          </a:prstGeom>
          <a:noFill/>
        </p:spPr>
        <p:txBody>
          <a:bodyPr wrap="square" rtlCol="0">
            <a:spAutoFit/>
          </a:bodyPr>
          <a:lstStyle/>
          <a:p>
            <a:r>
              <a:rPr lang="en-US" sz="1000" dirty="0" smtClean="0"/>
              <a:t>Foe here shoots players who either fall from above or try to jump up from here.</a:t>
            </a:r>
            <a:endParaRPr lang="en-US" sz="1000" dirty="0"/>
          </a:p>
        </p:txBody>
      </p:sp>
      <p:sp>
        <p:nvSpPr>
          <p:cNvPr id="84" name="TextBox 83"/>
          <p:cNvSpPr txBox="1"/>
          <p:nvPr/>
        </p:nvSpPr>
        <p:spPr>
          <a:xfrm>
            <a:off x="-51172" y="-25808"/>
            <a:ext cx="769078" cy="1323439"/>
          </a:xfrm>
          <a:prstGeom prst="rect">
            <a:avLst/>
          </a:prstGeom>
          <a:noFill/>
        </p:spPr>
        <p:txBody>
          <a:bodyPr wrap="square" rtlCol="0">
            <a:spAutoFit/>
          </a:bodyPr>
          <a:lstStyle/>
          <a:p>
            <a:r>
              <a:rPr lang="en-US" sz="1000" dirty="0" smtClean="0"/>
              <a:t>Player has to climb up from here and deal with the foe. Long way around.</a:t>
            </a:r>
            <a:endParaRPr lang="en-US" sz="1000" dirty="0"/>
          </a:p>
        </p:txBody>
      </p:sp>
      <p:sp>
        <p:nvSpPr>
          <p:cNvPr id="85" name="TextBox 84"/>
          <p:cNvSpPr txBox="1"/>
          <p:nvPr/>
        </p:nvSpPr>
        <p:spPr>
          <a:xfrm>
            <a:off x="4483766" y="2445897"/>
            <a:ext cx="1375412" cy="861774"/>
          </a:xfrm>
          <a:prstGeom prst="rect">
            <a:avLst/>
          </a:prstGeom>
          <a:noFill/>
        </p:spPr>
        <p:txBody>
          <a:bodyPr wrap="square" rtlCol="0">
            <a:spAutoFit/>
          </a:bodyPr>
          <a:lstStyle/>
          <a:p>
            <a:r>
              <a:rPr lang="en-US" sz="1000" dirty="0" smtClean="0"/>
              <a:t>Enemy here shoots unwary players who don’t notice him when jumping onto this level.</a:t>
            </a:r>
            <a:endParaRPr lang="en-US" sz="1000" dirty="0"/>
          </a:p>
        </p:txBody>
      </p:sp>
      <p:sp>
        <p:nvSpPr>
          <p:cNvPr id="86" name="TextBox 85"/>
          <p:cNvSpPr txBox="1"/>
          <p:nvPr/>
        </p:nvSpPr>
        <p:spPr>
          <a:xfrm>
            <a:off x="3985259" y="6233814"/>
            <a:ext cx="2049781" cy="707886"/>
          </a:xfrm>
          <a:prstGeom prst="rect">
            <a:avLst/>
          </a:prstGeom>
          <a:noFill/>
        </p:spPr>
        <p:txBody>
          <a:bodyPr wrap="square" rtlCol="0">
            <a:spAutoFit/>
          </a:bodyPr>
          <a:lstStyle/>
          <a:p>
            <a:r>
              <a:rPr lang="en-US" sz="1000" dirty="0" smtClean="0"/>
              <a:t>Enemy here guards the entrance to the maze. Shows up after the player has moved a bit to kill the walking monotony before the maze.</a:t>
            </a:r>
            <a:endParaRPr lang="en-US" sz="1000" dirty="0"/>
          </a:p>
        </p:txBody>
      </p:sp>
      <p:sp>
        <p:nvSpPr>
          <p:cNvPr id="87" name="TextBox 86"/>
          <p:cNvSpPr txBox="1"/>
          <p:nvPr/>
        </p:nvSpPr>
        <p:spPr>
          <a:xfrm>
            <a:off x="2512695" y="1263687"/>
            <a:ext cx="1485900" cy="1631216"/>
          </a:xfrm>
          <a:prstGeom prst="rect">
            <a:avLst/>
          </a:prstGeom>
          <a:noFill/>
        </p:spPr>
        <p:txBody>
          <a:bodyPr wrap="square" rtlCol="0">
            <a:spAutoFit/>
          </a:bodyPr>
          <a:lstStyle/>
          <a:p>
            <a:r>
              <a:rPr lang="en-US" sz="1000" dirty="0" smtClean="0"/>
              <a:t>Lack of guards here fools genre savvy players into thinking this is the wrong path as normally the right path is the path of greatest resistance. Novice players will take this path as it seems easiest as there are no guards.</a:t>
            </a:r>
            <a:endParaRPr lang="en-US" sz="1000" dirty="0"/>
          </a:p>
        </p:txBody>
      </p:sp>
      <p:sp>
        <p:nvSpPr>
          <p:cNvPr id="88" name="TextBox 87"/>
          <p:cNvSpPr txBox="1"/>
          <p:nvPr/>
        </p:nvSpPr>
        <p:spPr>
          <a:xfrm>
            <a:off x="20251" y="1339213"/>
            <a:ext cx="1427549" cy="1169551"/>
          </a:xfrm>
          <a:prstGeom prst="rect">
            <a:avLst/>
          </a:prstGeom>
          <a:noFill/>
        </p:spPr>
        <p:txBody>
          <a:bodyPr wrap="square" rtlCol="0">
            <a:spAutoFit/>
          </a:bodyPr>
          <a:lstStyle/>
          <a:p>
            <a:r>
              <a:rPr lang="en-US" sz="1000" dirty="0" smtClean="0"/>
              <a:t>Multiple platforms to jump up to give the impression of this path going somewhere, but ultimately fool the player into going into a dead end.</a:t>
            </a:r>
            <a:endParaRPr lang="en-US" sz="1000" dirty="0"/>
          </a:p>
        </p:txBody>
      </p:sp>
      <p:sp>
        <p:nvSpPr>
          <p:cNvPr id="89" name="TextBox 88"/>
          <p:cNvSpPr txBox="1"/>
          <p:nvPr/>
        </p:nvSpPr>
        <p:spPr>
          <a:xfrm>
            <a:off x="1761498" y="4514850"/>
            <a:ext cx="2467465" cy="553998"/>
          </a:xfrm>
          <a:prstGeom prst="rect">
            <a:avLst/>
          </a:prstGeom>
          <a:noFill/>
        </p:spPr>
        <p:txBody>
          <a:bodyPr wrap="square" rtlCol="0">
            <a:spAutoFit/>
          </a:bodyPr>
          <a:lstStyle/>
          <a:p>
            <a:r>
              <a:rPr lang="en-US" sz="1000" dirty="0" smtClean="0"/>
              <a:t>Players will normally be going to the left at this point and so may be shot in the back by this foe hiding on the right in the corner.</a:t>
            </a:r>
            <a:endParaRPr lang="en-US" sz="1000" dirty="0"/>
          </a:p>
        </p:txBody>
      </p:sp>
    </p:spTree>
    <p:extLst>
      <p:ext uri="{BB962C8B-B14F-4D97-AF65-F5344CB8AC3E}">
        <p14:creationId xmlns:p14="http://schemas.microsoft.com/office/powerpoint/2010/main" val="421031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Ideas for New Enemies and Projectiles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Homing projectiles.</a:t>
            </a:r>
          </a:p>
          <a:p>
            <a:pPr lvl="1"/>
            <a:r>
              <a:rPr lang="en-US" dirty="0" smtClean="0"/>
              <a:t>Move at a constant rate. Moves slower than normal projectiles.</a:t>
            </a:r>
          </a:p>
          <a:p>
            <a:pPr lvl="2"/>
            <a:r>
              <a:rPr lang="en-US" dirty="0" smtClean="0"/>
              <a:t>Alternatively, it initially launches at a certain speed (possibly higher than normal projectile) and gradually slows down.</a:t>
            </a:r>
          </a:p>
          <a:p>
            <a:pPr lvl="1"/>
            <a:r>
              <a:rPr lang="en-US" dirty="0" smtClean="0"/>
              <a:t>Tracks player by going for the shortest distance possible, regardless of obstacles. It moves in moderate to large arcs/curves. No sharp turns.</a:t>
            </a:r>
          </a:p>
          <a:p>
            <a:pPr lvl="1"/>
            <a:r>
              <a:rPr lang="en-US" dirty="0" smtClean="0"/>
              <a:t>Conditions for stopping: </a:t>
            </a:r>
          </a:p>
          <a:p>
            <a:pPr lvl="2"/>
            <a:r>
              <a:rPr lang="en-US" dirty="0" smtClean="0"/>
              <a:t>If it hits an object.</a:t>
            </a:r>
          </a:p>
          <a:p>
            <a:pPr lvl="3"/>
            <a:r>
              <a:rPr lang="en-US" dirty="0" smtClean="0"/>
              <a:t>Should remain for a few seconds and then fade away as instant disappearance is too jarring. </a:t>
            </a:r>
          </a:p>
          <a:p>
            <a:pPr lvl="4"/>
            <a:r>
              <a:rPr lang="en-US" dirty="0" smtClean="0"/>
              <a:t>Should not be able to injure player after hitting another object.</a:t>
            </a:r>
          </a:p>
          <a:p>
            <a:pPr lvl="2"/>
            <a:r>
              <a:rPr lang="en-US" dirty="0" smtClean="0"/>
              <a:t>Maybe it should vanish after a certain time?</a:t>
            </a:r>
          </a:p>
          <a:p>
            <a:pPr lvl="3"/>
            <a:r>
              <a:rPr lang="en-US" dirty="0" smtClean="0"/>
              <a:t>A few seconds before it vanishes, it should flicker to let players know it’s reaching the end of its life span.</a:t>
            </a:r>
          </a:p>
          <a:p>
            <a:pPr lvl="3"/>
            <a:r>
              <a:rPr lang="en-US" dirty="0" smtClean="0"/>
              <a:t>If we do the gradual slowdown version, it should vanish when its speed reaches 0. Flickering when nearing the end of its life span still applies to this. </a:t>
            </a:r>
          </a:p>
          <a:p>
            <a:pPr lvl="1"/>
            <a:r>
              <a:rPr lang="en-US" dirty="0" smtClean="0"/>
              <a:t>Should it be catchable by player? If so, under what conditions?</a:t>
            </a:r>
          </a:p>
          <a:p>
            <a:pPr lvl="2"/>
            <a:r>
              <a:rPr lang="en-US" dirty="0" smtClean="0"/>
              <a:t>Perhaps after it hits something the player can pick it up if they get there before it vanishes.</a:t>
            </a:r>
          </a:p>
          <a:p>
            <a:pPr lvl="2"/>
            <a:r>
              <a:rPr lang="en-US" dirty="0" smtClean="0"/>
              <a:t>Feedback please.</a:t>
            </a:r>
          </a:p>
        </p:txBody>
      </p:sp>
    </p:spTree>
    <p:extLst>
      <p:ext uri="{BB962C8B-B14F-4D97-AF65-F5344CB8AC3E}">
        <p14:creationId xmlns:p14="http://schemas.microsoft.com/office/powerpoint/2010/main" val="134623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shade val="50000"/>
          </a:schemeClr>
        </a:lnRef>
        <a:fillRef idx="1">
          <a:schemeClr val="dk1"/>
        </a:fillRef>
        <a:effectRef idx="0">
          <a:schemeClr val="dk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5783</TotalTime>
  <Words>2373</Words>
  <Application>Microsoft Office PowerPoint</Application>
  <PresentationFormat>On-screen Show (4:3)</PresentationFormat>
  <Paragraphs>138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Counterninja: Additional Rooms and Other Ideas</vt:lpstr>
      <vt:lpstr>Legend</vt:lpstr>
      <vt:lpstr>PowerPoint Presentation</vt:lpstr>
      <vt:lpstr>PowerPoint Presentation</vt:lpstr>
      <vt:lpstr>PowerPoint Presentation</vt:lpstr>
      <vt:lpstr>PowerPoint Presentation</vt:lpstr>
      <vt:lpstr>PowerPoint Presentation</vt:lpstr>
      <vt:lpstr>PowerPoint Presentation</vt:lpstr>
      <vt:lpstr>Ideas for New Enemies and Projectiles</vt:lpstr>
      <vt:lpstr>Ideas for New Enemies and Projectiles</vt:lpstr>
      <vt:lpstr>Potential Issues and Their Possible Solutions with New Projectiles</vt:lpstr>
      <vt:lpstr>Option 1 Example</vt:lpstr>
      <vt:lpstr>Option 2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Antihero</dc:creator>
  <cp:lastModifiedBy>Antihero</cp:lastModifiedBy>
  <cp:revision>45</cp:revision>
  <dcterms:created xsi:type="dcterms:W3CDTF">2012-02-04T21:04:27Z</dcterms:created>
  <dcterms:modified xsi:type="dcterms:W3CDTF">2012-04-12T02:47:37Z</dcterms:modified>
</cp:coreProperties>
</file>