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A02B-FA69-DF7E-5051-5CB729E96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83DB-5B10-9234-16BB-FEC5C9540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ED79-1103-3A52-5148-A7C391C7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D464-8C67-8ED2-44CF-2BBF6199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97A5-A287-7818-0B59-5E8641D6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398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3FFA-3444-82BE-BFBB-2D02EB31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6575-9796-A488-2813-780D3A61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E90C-BF9A-353B-CECA-80EAA5C5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7830-3E8F-D072-A2CF-34B0A43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179F-2AF3-93CA-4F37-4B27149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2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4445E-5BF1-10BB-F0EA-B4B6BAA31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7C5B8-AF3B-E71E-94B0-A092314A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0F63-2149-C3EE-ED98-DE8E45DC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1F62-2049-F154-3A2E-02A42B4A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FC5B-2293-A462-33AB-D3E59AC9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69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F4B6-C4C0-7156-09AB-6F93B98B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472D-8FF8-A835-D27A-FB6E22A6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D585-BB28-2D31-0FEA-ACA76202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82B8-3E4D-FA94-8299-5C408172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8604-7664-E4B7-F682-E4071CCB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6BE7-F320-F1BE-0732-3945A92A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3237-4541-69C3-A585-E4E6F312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E46C-9A2B-D9B9-CA32-81DE555D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95DB-A135-CEAC-2441-0FD1B4C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7D03-071F-8AE8-C65A-0A1C77C8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0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3597-3F14-B1A9-79EA-EE5215C0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F5A7-0FF0-6F6E-AA5C-E3DD696A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5BBBA-6C2D-63F8-E6B8-04C81DCB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8009-0BA8-96D0-262D-05C7518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42E5-E1B5-F199-8136-ADE27689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BEA0-EFF5-BE00-803A-C6E46878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6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47D0-E480-2AD2-F219-F7DB45B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F254-2960-5774-0CD2-8BBABE7E0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888CE-73A1-7276-3838-A54B43C6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4E575-9576-1CF2-8576-4453D2002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FEAB0-5E1C-56E2-07CC-6F8EE006C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A1F1-DBD3-F575-F5DE-4CB6E78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C9AD0-BFB1-76D2-79B4-F4542A05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469CF-A924-C373-2182-5FA693E8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2BFD-7FFD-81D7-697E-79E46D15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61428-9B15-BEC5-B2F8-AFC3437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D73C5-0F01-566F-66F6-4327D32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AD9F-26BD-D98E-0AD6-60962F5F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10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2CE07-6006-A986-44B4-5225807C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C7518-B0B5-874A-0432-D0753BD1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1275-0506-C897-6E35-356A044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69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3BC9-B716-755E-6374-97CD409C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A184-1498-36D8-4F3B-8963CA26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5D450-67C8-DFF5-EBA9-8F4FBD78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2064-72E0-1998-FA3B-D7944F99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36D3-064C-CD08-4F55-6791DDCC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20F7-0D1C-83EE-1665-9E656DC3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2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0AD-71E9-8D13-91FF-A7CDE01F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26DA2-FB64-BADE-3E33-7628B3F32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2B2C4-8989-9CC0-A4F8-446632CE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14134-6C2B-2CAC-8942-F96D7D4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A8C8-4A58-674C-73ED-9A3732FE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6316-A67E-740E-464E-9AC03521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E596-3C0F-8964-C624-06D4D552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CF42-1B8A-69DB-3058-5140C7A2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551B-0A42-18D0-F544-925273B9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1202-E67D-4EB6-A81C-4C1E9A3FABF0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6E70-6A95-9429-6CE6-B43182234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4153-1C52-8568-9CB9-C9417ABC1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C84-785C-408D-8BCF-A0CC17287D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864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Node.js logo">
            <a:extLst>
              <a:ext uri="{FF2B5EF4-FFF2-40B4-BE49-F238E27FC236}">
                <a16:creationId xmlns:a16="http://schemas.microsoft.com/office/drawing/2014/main" id="{845B5F62-830E-F1FA-2BA6-2EA2B26E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CF782-E566-9CD8-EFCD-AE702C7BFF30}"/>
              </a:ext>
            </a:extLst>
          </p:cNvPr>
          <p:cNvSpPr txBox="1"/>
          <p:nvPr/>
        </p:nvSpPr>
        <p:spPr>
          <a:xfrm>
            <a:off x="4290060" y="5747137"/>
            <a:ext cx="3611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Putu Bagus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Raditya</a:t>
            </a:r>
            <a:endParaRPr lang="en-ID" sz="2000" b="1" dirty="0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E4B69-9023-53C8-9780-1C97F0F49F37}"/>
              </a:ext>
            </a:extLst>
          </p:cNvPr>
          <p:cNvSpPr txBox="1"/>
          <p:nvPr/>
        </p:nvSpPr>
        <p:spPr>
          <a:xfrm>
            <a:off x="4290060" y="5947192"/>
            <a:ext cx="3611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Fazztrack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FW- </a:t>
            </a:r>
            <a:r>
              <a:rPr lang="en-US" sz="3200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15</a:t>
            </a:r>
            <a:endParaRPr lang="en-ID" sz="20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04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45E81-18A0-5774-43F4-E2BC979461D0}"/>
              </a:ext>
            </a:extLst>
          </p:cNvPr>
          <p:cNvSpPr txBox="1"/>
          <p:nvPr/>
        </p:nvSpPr>
        <p:spPr>
          <a:xfrm>
            <a:off x="1371600" y="2951946"/>
            <a:ext cx="8209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jenis</a:t>
            </a:r>
            <a:r>
              <a:rPr lang="en-ID" sz="2800" dirty="0"/>
              <a:t> API yang </a:t>
            </a:r>
            <a:r>
              <a:rPr lang="en-ID" sz="2800" dirty="0" err="1"/>
              <a:t>populer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pengembangan</a:t>
            </a:r>
            <a:r>
              <a:rPr lang="en-ID" sz="2800" dirty="0"/>
              <a:t> web.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68040-D5D2-AAC7-8699-87FD5E086E46}"/>
              </a:ext>
            </a:extLst>
          </p:cNvPr>
          <p:cNvSpPr txBox="1"/>
          <p:nvPr/>
        </p:nvSpPr>
        <p:spPr>
          <a:xfrm>
            <a:off x="1371600" y="1929100"/>
            <a:ext cx="3931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</a:t>
            </a:r>
            <a:r>
              <a:rPr lang="en-ID" sz="4000" b="1" spc="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CCAB4-B01C-BC44-84F7-4C42E486EC13}"/>
              </a:ext>
            </a:extLst>
          </p:cNvPr>
          <p:cNvSpPr txBox="1"/>
          <p:nvPr/>
        </p:nvSpPr>
        <p:spPr>
          <a:xfrm>
            <a:off x="1371600" y="4088676"/>
            <a:ext cx="8442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REST API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protokol</a:t>
            </a:r>
            <a:r>
              <a:rPr lang="en-ID" sz="2400" dirty="0"/>
              <a:t> HTTP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mengirim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dan </a:t>
            </a:r>
            <a:r>
              <a:rPr lang="en-ID" sz="2400" dirty="0" err="1"/>
              <a:t>menerima</a:t>
            </a:r>
            <a:r>
              <a:rPr lang="en-ID" sz="2400" dirty="0"/>
              <a:t> </a:t>
            </a:r>
            <a:r>
              <a:rPr lang="en-ID" sz="2400" dirty="0" err="1"/>
              <a:t>respons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mendefinisikan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HTTP yang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berinteraksi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53AC3-A8EA-9ABF-4AAC-5A01A9EC3505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1A6BCB-784D-DD4E-390C-0204F411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142999"/>
            <a:ext cx="812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BDB-24FC-AB0B-47DD-788B9120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1F4-EEBA-6F3F-1313-461FCEF7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58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50E6AD-2CAF-E798-AEFF-F033C0B7ABB3}"/>
              </a:ext>
            </a:extLst>
          </p:cNvPr>
          <p:cNvSpPr txBox="1"/>
          <p:nvPr/>
        </p:nvSpPr>
        <p:spPr>
          <a:xfrm>
            <a:off x="2164080" y="2736502"/>
            <a:ext cx="3180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What is the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node.js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How To Become an Open Source Contributor | by Emre Savcı | ITNEXT">
            <a:extLst>
              <a:ext uri="{FF2B5EF4-FFF2-40B4-BE49-F238E27FC236}">
                <a16:creationId xmlns:a16="http://schemas.microsoft.com/office/drawing/2014/main" id="{5390CC9E-CAD5-207F-E97C-E4AD0803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4250"/>
            <a:ext cx="4680830" cy="233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oss Platform Mobile Application Development | PhoneGap Application  Development">
            <a:extLst>
              <a:ext uri="{FF2B5EF4-FFF2-40B4-BE49-F238E27FC236}">
                <a16:creationId xmlns:a16="http://schemas.microsoft.com/office/drawing/2014/main" id="{2FF56BCD-CBDD-2185-2EA2-150E09A59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65" y="1910080"/>
            <a:ext cx="5268099" cy="33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A95FC-3FB2-67C3-09D8-A565C9E4398E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53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B91E1-0EF4-9273-BE1C-81E452036A67}"/>
              </a:ext>
            </a:extLst>
          </p:cNvPr>
          <p:cNvSpPr txBox="1"/>
          <p:nvPr/>
        </p:nvSpPr>
        <p:spPr>
          <a:xfrm>
            <a:off x="4180840" y="3105833"/>
            <a:ext cx="383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Fitur Penting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Node.js</a:t>
            </a:r>
            <a:endParaRPr lang="en-ID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26A60-831D-FCF9-6ED7-20E6CE4E2AB6}"/>
              </a:ext>
            </a:extLst>
          </p:cNvPr>
          <p:cNvSpPr txBox="1"/>
          <p:nvPr/>
        </p:nvSpPr>
        <p:spPr>
          <a:xfrm>
            <a:off x="1468120" y="2736502"/>
            <a:ext cx="58216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1. Asynchronous &amp; Event-driven</a:t>
            </a:r>
          </a:p>
          <a:p>
            <a:r>
              <a:rPr lang="en-ID" sz="2800" dirty="0"/>
              <a:t>2. Very Fast</a:t>
            </a:r>
          </a:p>
          <a:p>
            <a:r>
              <a:rPr lang="en-ID" sz="2800" dirty="0"/>
              <a:t>3. Single Threaded but Highly Scalable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FFE78-4777-F26E-5DF8-1276F6E4C4EA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7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E04470-62CD-FA45-8A07-4A6373DC1FCD}"/>
              </a:ext>
            </a:extLst>
          </p:cNvPr>
          <p:cNvSpPr txBox="1"/>
          <p:nvPr/>
        </p:nvSpPr>
        <p:spPr>
          <a:xfrm>
            <a:off x="1709420" y="2798058"/>
            <a:ext cx="938784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>
                <a:solidFill>
                  <a:srgbClr val="FFC000"/>
                </a:solidFill>
              </a:rPr>
              <a:t>Express.js </a:t>
            </a:r>
            <a:r>
              <a:rPr lang="en-ID" sz="2800" dirty="0" err="1"/>
              <a:t>adalah</a:t>
            </a:r>
            <a:r>
              <a:rPr lang="en-ID" sz="2800" dirty="0"/>
              <a:t> framework back end yang </a:t>
            </a:r>
            <a:r>
              <a:rPr lang="en-ID" sz="2800" dirty="0" err="1"/>
              <a:t>bertanggung</a:t>
            </a:r>
            <a:r>
              <a:rPr lang="en-ID" sz="2800" dirty="0"/>
              <a:t> </a:t>
            </a:r>
            <a:r>
              <a:rPr lang="en-ID" sz="2800" dirty="0" err="1"/>
              <a:t>jawab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mengatur</a:t>
            </a:r>
            <a:r>
              <a:rPr lang="en-ID" sz="2800" dirty="0"/>
              <a:t> </a:t>
            </a:r>
            <a:r>
              <a:rPr lang="en-ID" sz="2800" dirty="0" err="1"/>
              <a:t>fungsionalitas</a:t>
            </a:r>
            <a:r>
              <a:rPr lang="en-ID" sz="2800" dirty="0"/>
              <a:t> website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8F306A-CA5E-78BA-5742-8911F5A6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2119948"/>
            <a:ext cx="6675120" cy="2431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C255A-6775-5CFA-728C-2AC5572C8C9B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62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5F6A481-7126-383D-D8D3-62194CB3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14" y="2143125"/>
            <a:ext cx="6152972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F5624-7489-283A-962C-A48B47DD307E}"/>
              </a:ext>
            </a:extLst>
          </p:cNvPr>
          <p:cNvSpPr txBox="1"/>
          <p:nvPr/>
        </p:nvSpPr>
        <p:spPr>
          <a:xfrm>
            <a:off x="2794000" y="3380155"/>
            <a:ext cx="8117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Postgre</a:t>
            </a:r>
            <a:r>
              <a:rPr lang="en-ID" sz="2800" b="1" dirty="0">
                <a:solidFill>
                  <a:schemeClr val="accent1"/>
                </a:solidFill>
              </a:rPr>
              <a:t>SQL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manajemen</a:t>
            </a:r>
            <a:r>
              <a:rPr lang="en-ID" sz="2800" dirty="0"/>
              <a:t> database </a:t>
            </a:r>
            <a:r>
              <a:rPr lang="en-ID" sz="2800" dirty="0" err="1"/>
              <a:t>relasional</a:t>
            </a:r>
            <a:r>
              <a:rPr lang="en-ID" sz="2800" dirty="0"/>
              <a:t> yang </a:t>
            </a:r>
            <a:r>
              <a:rPr lang="en-ID" sz="2800" dirty="0" err="1"/>
              <a:t>bersifat</a:t>
            </a:r>
            <a:r>
              <a:rPr lang="en-ID" sz="2800" dirty="0"/>
              <a:t> open source.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9F868-FF75-FBAB-3CFD-D157BCC991BA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10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15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BDDAF2-F8F1-A904-4DC3-931BDA48721E}"/>
              </a:ext>
            </a:extLst>
          </p:cNvPr>
          <p:cNvSpPr txBox="1"/>
          <p:nvPr/>
        </p:nvSpPr>
        <p:spPr>
          <a:xfrm>
            <a:off x="1371600" y="958334"/>
            <a:ext cx="3931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/>
              <a:t>Fitur-Fitur Postgre</a:t>
            </a:r>
            <a:r>
              <a:rPr lang="en-ID" sz="3200" b="1" dirty="0">
                <a:solidFill>
                  <a:schemeClr val="accent1"/>
                </a:solidFill>
              </a:rPr>
              <a:t>SQL</a:t>
            </a:r>
            <a:r>
              <a:rPr lang="en-ID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C6511-C4E5-8E60-DFC3-256C337D956E}"/>
              </a:ext>
            </a:extLst>
          </p:cNvPr>
          <p:cNvSpPr txBox="1"/>
          <p:nvPr/>
        </p:nvSpPr>
        <p:spPr>
          <a:xfrm>
            <a:off x="1371600" y="1980704"/>
            <a:ext cx="991616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Asynchronous Replication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Menggandakan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database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secara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asinkron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Data Integrity</a:t>
            </a:r>
            <a:r>
              <a:rPr lang="en-ID" b="0" i="0" dirty="0">
                <a:solidFill>
                  <a:srgbClr val="4D4D4D"/>
                </a:solidFill>
                <a:effectLst/>
              </a:rPr>
              <a:t> –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Mendukung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Primary Key, Foreign Key, dan lain-lain.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Inheritance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Mewariskan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karakteristik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obyek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induk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ke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obyek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keturunan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Locking Mechanism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Melakukan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pengamanan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terhadap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database.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Point-in-time Recovery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Melakukan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backup server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secara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terus-menerus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Procedural Languages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Mendukung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bahasa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prosedural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misalnya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Python, Perl, dan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sebagainya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Rule Customization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Melakukan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kustomisasi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terhadap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perintah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seperti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INSERT, UPDATE,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atau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DELETE.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 </a:t>
            </a:r>
            <a:r>
              <a:rPr lang="en-ID" b="1" i="0" dirty="0" err="1">
                <a:solidFill>
                  <a:srgbClr val="4D4D4D"/>
                </a:solidFill>
                <a:effectLst/>
              </a:rPr>
              <a:t>Savepoints</a:t>
            </a:r>
            <a:r>
              <a:rPr lang="en-ID" b="1" i="0" dirty="0">
                <a:solidFill>
                  <a:srgbClr val="4D4D4D"/>
                </a:solidFill>
                <a:effectLst/>
              </a:rPr>
              <a:t>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Menangani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error pada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transaksi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kompleks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</a:rPr>
              <a:t>  Tablespaces – 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Menentukan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media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penyimpanan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database, schema,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atau</a:t>
            </a:r>
            <a:r>
              <a:rPr lang="en-ID" b="0" i="0" dirty="0">
                <a:solidFill>
                  <a:srgbClr val="4D4D4D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4D4D4D"/>
                </a:solidFill>
                <a:effectLst/>
              </a:rPr>
              <a:t>tabel</a:t>
            </a:r>
            <a:r>
              <a:rPr lang="en-ID" b="0" i="0" dirty="0">
                <a:solidFill>
                  <a:srgbClr val="4D4D4D"/>
                </a:solidFill>
                <a:effectLst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900E8-ADD0-AB55-C112-20BA11386953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17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F9023-CA1F-9763-004E-C5BDFB550879}"/>
              </a:ext>
            </a:extLst>
          </p:cNvPr>
          <p:cNvSpPr txBox="1"/>
          <p:nvPr/>
        </p:nvSpPr>
        <p:spPr>
          <a:xfrm>
            <a:off x="1371600" y="958334"/>
            <a:ext cx="3931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/>
              <a:t>Fungsi</a:t>
            </a:r>
            <a:r>
              <a:rPr lang="en-ID" sz="3200" dirty="0"/>
              <a:t> Postgre</a:t>
            </a:r>
            <a:r>
              <a:rPr lang="en-ID" sz="3200" b="1" dirty="0">
                <a:solidFill>
                  <a:schemeClr val="accent1"/>
                </a:solidFill>
              </a:rPr>
              <a:t>SQL</a:t>
            </a:r>
            <a:r>
              <a:rPr lang="en-ID" sz="3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1056E-F431-EE48-D749-59AAA228AAC5}"/>
              </a:ext>
            </a:extLst>
          </p:cNvPr>
          <p:cNvSpPr txBox="1"/>
          <p:nvPr/>
        </p:nvSpPr>
        <p:spPr>
          <a:xfrm>
            <a:off x="1371600" y="2044899"/>
            <a:ext cx="904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Membuat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memanipulasi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tabel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Data Definition Language</a:t>
            </a:r>
          </a:p>
          <a:p>
            <a:pPr algn="l"/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  (DDL)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query 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seperti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CREATE, DROP, ALTER.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dirty="0">
              <a:solidFill>
                <a:srgbClr val="4D4D4D"/>
              </a:solidFill>
              <a:latin typeface="PT Serif" panose="020A0603040505020204" pitchFamily="18" charset="0"/>
            </a:endParaRPr>
          </a:p>
          <a:p>
            <a:pPr algn="l"/>
            <a:endParaRPr lang="en-ID" b="0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Memanipulasi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isian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value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dari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tabel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Data Manipulation</a:t>
            </a:r>
          </a:p>
          <a:p>
            <a:pPr algn="l"/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  Language (DML)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query 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semacam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INSERT, UPDATE, DELETE.</a:t>
            </a:r>
          </a:p>
          <a:p>
            <a:pPr algn="l"/>
            <a:endParaRPr lang="en-ID" b="0" i="0" dirty="0">
              <a:solidFill>
                <a:srgbClr val="4D4D4D"/>
              </a:solidFill>
              <a:effectLst/>
              <a:latin typeface="PT Serif" panose="020A060304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Mengelola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transaksi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di database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Data Control Language</a:t>
            </a:r>
          </a:p>
          <a:p>
            <a:pPr algn="l"/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     (DCL)</a:t>
            </a:r>
            <a:r>
              <a:rPr lang="en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query </a:t>
            </a:r>
            <a:r>
              <a:rPr lang="en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seperti</a:t>
            </a:r>
            <a:r>
              <a:rPr lang="en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GRANT, REVOKE, COMMIT.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13F06-ADFF-F379-342E-D29E23E83A92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07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i Integration Images - Free Download on Freepik">
            <a:extLst>
              <a:ext uri="{FF2B5EF4-FFF2-40B4-BE49-F238E27FC236}">
                <a16:creationId xmlns:a16="http://schemas.microsoft.com/office/drawing/2014/main" id="{2CFC74D8-45C2-5608-7620-0EB0739D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5181E-3504-545B-9298-FCFC0E09319C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827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25867F-DAFC-D8C9-3803-04E65504B09D}"/>
              </a:ext>
            </a:extLst>
          </p:cNvPr>
          <p:cNvSpPr txBox="1"/>
          <p:nvPr/>
        </p:nvSpPr>
        <p:spPr>
          <a:xfrm>
            <a:off x="1894840" y="2767280"/>
            <a:ext cx="84023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b="1" dirty="0">
                <a:solidFill>
                  <a:schemeClr val="accent1"/>
                </a:solidFill>
              </a:rPr>
              <a:t>API </a:t>
            </a:r>
            <a:r>
              <a:rPr lang="en-ID" sz="2400" dirty="0"/>
              <a:t>(Application Programming Interface)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menghubungkan</a:t>
            </a:r>
            <a:r>
              <a:rPr lang="en-ID" sz="2400" dirty="0"/>
              <a:t> dan </a:t>
            </a:r>
            <a:r>
              <a:rPr lang="en-ID" sz="2400" dirty="0" err="1"/>
              <a:t>berinteraksi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yang </a:t>
            </a:r>
            <a:r>
              <a:rPr lang="en-ID" sz="2400" dirty="0" err="1"/>
              <a:t>ditulis</a:t>
            </a:r>
            <a:r>
              <a:rPr lang="en-ID" sz="2400" dirty="0"/>
              <a:t> oleh </a:t>
            </a:r>
            <a:r>
              <a:rPr lang="en-ID" sz="2400" dirty="0" err="1"/>
              <a:t>pengembang</a:t>
            </a:r>
            <a:r>
              <a:rPr lang="en-ID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814E0-082A-14AE-742D-1BB576A28135}"/>
              </a:ext>
            </a:extLst>
          </p:cNvPr>
          <p:cNvSpPr txBox="1"/>
          <p:nvPr/>
        </p:nvSpPr>
        <p:spPr>
          <a:xfrm>
            <a:off x="10287000" y="243562"/>
            <a:ext cx="162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&lt;/&gt;</a:t>
            </a:r>
            <a:endParaRPr lang="en-ID" sz="2800" i="1" dirty="0">
              <a:solidFill>
                <a:schemeClr val="bg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043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325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bagus</dc:creator>
  <cp:lastModifiedBy>putu bagus</cp:lastModifiedBy>
  <cp:revision>2</cp:revision>
  <dcterms:created xsi:type="dcterms:W3CDTF">2023-04-09T17:45:30Z</dcterms:created>
  <dcterms:modified xsi:type="dcterms:W3CDTF">2023-04-10T04:56:55Z</dcterms:modified>
</cp:coreProperties>
</file>