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2" r:id="rId13"/>
    <p:sldId id="294" r:id="rId14"/>
    <p:sldId id="309" r:id="rId15"/>
    <p:sldId id="274" r:id="rId16"/>
    <p:sldId id="275" r:id="rId17"/>
    <p:sldId id="276" r:id="rId18"/>
    <p:sldId id="302" r:id="rId19"/>
    <p:sldId id="303" r:id="rId20"/>
    <p:sldId id="304" r:id="rId21"/>
    <p:sldId id="305" r:id="rId22"/>
    <p:sldId id="306" r:id="rId23"/>
    <p:sldId id="282" r:id="rId24"/>
    <p:sldId id="298" r:id="rId25"/>
    <p:sldId id="284" r:id="rId26"/>
    <p:sldId id="300" r:id="rId27"/>
    <p:sldId id="285" r:id="rId28"/>
    <p:sldId id="286" r:id="rId29"/>
    <p:sldId id="287" r:id="rId30"/>
    <p:sldId id="289" r:id="rId3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>
        <p:scale>
          <a:sx n="80" d="100"/>
          <a:sy n="80" d="100"/>
        </p:scale>
        <p:origin x="1032" y="-2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41FD855-6980-4F2C-B962-EDC842C09245}" type="datetimeFigureOut">
              <a:rPr lang="id-ID" smtClean="0"/>
              <a:t>12/08/2015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341FDDA-FE1D-408D-BAED-1340A55E577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7800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519C-A064-43E9-8AAB-58914F337676}" type="datetimeFigureOut">
              <a:rPr lang="id-ID" smtClean="0"/>
              <a:t>12/08/2015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E469-70EA-4052-8A40-895FF226005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9E469-70EA-4052-8A40-895FF226005D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1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1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F22A-D92D-4E5A-A5BF-2BE8B1C59522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B5BF-B57D-4BEF-9BAB-1021DD82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981200"/>
            <a:ext cx="5562600" cy="126062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Ni </a:t>
            </a:r>
            <a:r>
              <a:rPr lang="en-US" dirty="0" err="1" smtClean="0"/>
              <a:t>Luh</a:t>
            </a:r>
            <a:r>
              <a:rPr lang="en-US" dirty="0" smtClean="0"/>
              <a:t> </a:t>
            </a:r>
            <a:r>
              <a:rPr lang="en-US" dirty="0" err="1" smtClean="0"/>
              <a:t>Putri</a:t>
            </a:r>
            <a:r>
              <a:rPr lang="en-US" dirty="0" smtClean="0"/>
              <a:t> </a:t>
            </a:r>
            <a:r>
              <a:rPr lang="en-US" dirty="0" err="1" smtClean="0"/>
              <a:t>Srinadi</a:t>
            </a:r>
            <a:r>
              <a:rPr lang="en-US" dirty="0" smtClean="0"/>
              <a:t>, SE.,</a:t>
            </a:r>
            <a:r>
              <a:rPr lang="en-US" dirty="0" err="1" smtClean="0"/>
              <a:t>MM.Kom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686800" cy="234466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</a:rPr>
              <a:t>Manajemen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Biaya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Proyek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50520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903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err="1" smtClean="0"/>
              <a:t>Perhitungan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Biaya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Maksimal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tiap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Departemen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dalam</a:t>
            </a:r>
            <a:r>
              <a:rPr lang="en-US" sz="4000" b="1" dirty="0" smtClean="0"/>
              <a:t> </a:t>
            </a:r>
            <a:r>
              <a:rPr lang="en-US" sz="4000" b="1" dirty="0" err="1"/>
              <a:t>H</a:t>
            </a:r>
            <a:r>
              <a:rPr lang="en-US" sz="4000" b="1" dirty="0" err="1" smtClean="0"/>
              <a:t>itungan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Tahun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TI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biaya-biaya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95241"/>
              </p:ext>
            </p:extLst>
          </p:nvPr>
        </p:nvGraphicFramePr>
        <p:xfrm>
          <a:off x="990600" y="2209800"/>
          <a:ext cx="68629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856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Departemen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200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200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200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200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200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8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Totals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Sistem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Information 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24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31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116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Sistem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Marketing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Reservasi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29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9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90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Kontraktor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1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Total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41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66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72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25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23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227</a:t>
                      </a:r>
                      <a:endParaRPr lang="en-US" sz="14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3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/>
              <a:t>Alat dan Teknik Memperkirakan Biaya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memperkiraan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 </a:t>
            </a:r>
            <a:r>
              <a:rPr lang="en-US" b="1" i="1" dirty="0" smtClean="0"/>
              <a:t>Analogous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i="1" dirty="0" smtClean="0"/>
              <a:t>top-down </a:t>
            </a:r>
            <a:r>
              <a:rPr lang="en-US" b="1" i="1" dirty="0"/>
              <a:t>estimates</a:t>
            </a:r>
            <a:r>
              <a:rPr lang="en-US" dirty="0" smtClean="0"/>
              <a:t>: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sama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memperkirakan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i="1" dirty="0"/>
              <a:t>Bottom-up estimates</a:t>
            </a:r>
            <a:r>
              <a:rPr lang="en-US" dirty="0"/>
              <a:t>: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item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individual yang </a:t>
            </a:r>
            <a:r>
              <a:rPr lang="en-US" dirty="0" err="1" smtClean="0"/>
              <a:t>dijumlahkan</a:t>
            </a:r>
            <a:r>
              <a:rPr lang="en-US" dirty="0" smtClean="0"/>
              <a:t>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total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i="1" dirty="0"/>
              <a:t>Parametric </a:t>
            </a:r>
            <a:r>
              <a:rPr lang="en-US" b="1" i="1" dirty="0" smtClean="0"/>
              <a:t>modeling</a:t>
            </a:r>
            <a:r>
              <a:rPr lang="en-US" dirty="0" smtClean="0"/>
              <a:t>: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(parameter)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 </a:t>
            </a:r>
            <a:r>
              <a:rPr lang="en-US" dirty="0" err="1" smtClean="0"/>
              <a:t>matematis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memperkirakan</a:t>
            </a:r>
            <a:r>
              <a:rPr lang="en-US" dirty="0" smtClean="0"/>
              <a:t> </a:t>
            </a:r>
            <a:r>
              <a:rPr lang="en-US" dirty="0" err="1" smtClean="0"/>
              <a:t>biaya-biaya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b="1" i="1" dirty="0"/>
              <a:t>Three Point </a:t>
            </a:r>
            <a:r>
              <a:rPr lang="en-US" b="1" i="1" dirty="0" smtClean="0"/>
              <a:t>Estimates.</a:t>
            </a:r>
            <a:endParaRPr lang="en-US" i="1" dirty="0"/>
          </a:p>
          <a:p>
            <a:pPr algn="just"/>
            <a:r>
              <a:rPr lang="en-US" b="1" i="1" dirty="0"/>
              <a:t>Reserve </a:t>
            </a:r>
            <a:r>
              <a:rPr lang="en-US" b="1" i="1" dirty="0" smtClean="0"/>
              <a:t>Analysis / </a:t>
            </a:r>
            <a:r>
              <a:rPr lang="en-US" b="1" dirty="0" err="1" smtClean="0"/>
              <a:t>Analisis</a:t>
            </a:r>
            <a:r>
              <a:rPr lang="en-US" b="1" dirty="0" smtClean="0"/>
              <a:t> </a:t>
            </a:r>
            <a:r>
              <a:rPr lang="en-US" b="1" dirty="0" err="1" smtClean="0"/>
              <a:t>cadangan</a:t>
            </a:r>
            <a:r>
              <a:rPr lang="en-US" b="1" dirty="0" smtClean="0"/>
              <a:t> </a:t>
            </a:r>
            <a:r>
              <a:rPr lang="en-US" b="1" dirty="0"/>
              <a:t>: </a:t>
            </a:r>
            <a:r>
              <a:rPr lang="en-US" dirty="0" smtClean="0"/>
              <a:t>Dana </a:t>
            </a:r>
            <a:r>
              <a:rPr lang="en-US" dirty="0" err="1" smtClean="0"/>
              <a:t>cadangan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b="1" dirty="0"/>
              <a:t>Cost of </a:t>
            </a:r>
            <a:r>
              <a:rPr lang="en-US" b="1" dirty="0" smtClean="0"/>
              <a:t>Quality: </a:t>
            </a:r>
            <a:r>
              <a:rPr lang="en-US" dirty="0" err="1" smtClean="0"/>
              <a:t>Biaya-biaya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direalisasikan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i="1" dirty="0"/>
              <a:t>Vendor Bid </a:t>
            </a:r>
            <a:r>
              <a:rPr lang="en-US" b="1" i="1" dirty="0" smtClean="0"/>
              <a:t>Analysis.</a:t>
            </a:r>
            <a:endParaRPr lang="en-US" i="1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 err="1" smtClean="0"/>
              <a:t>Sebelum</a:t>
            </a:r>
            <a:r>
              <a:rPr lang="en-US" sz="3000" dirty="0" smtClean="0"/>
              <a:t> </a:t>
            </a:r>
            <a:r>
              <a:rPr lang="en-US" sz="3000" dirty="0" err="1" smtClean="0"/>
              <a:t>menciptakan</a:t>
            </a:r>
            <a:r>
              <a:rPr lang="en-US" sz="3000" dirty="0" smtClean="0"/>
              <a:t> </a:t>
            </a:r>
            <a:r>
              <a:rPr lang="en-US" sz="3000" dirty="0" err="1" smtClean="0"/>
              <a:t>sebuah</a:t>
            </a:r>
            <a:r>
              <a:rPr lang="en-US" sz="3000" dirty="0" smtClean="0"/>
              <a:t> </a:t>
            </a:r>
            <a:r>
              <a:rPr lang="en-US" sz="3000" dirty="0" err="1" smtClean="0"/>
              <a:t>perkiraan</a:t>
            </a:r>
            <a:r>
              <a:rPr lang="en-US" sz="3000" dirty="0" smtClean="0"/>
              <a:t>,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mengetahui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apa</a:t>
            </a:r>
            <a:r>
              <a:rPr lang="en-US" sz="3000" dirty="0" smtClean="0"/>
              <a:t> </a:t>
            </a:r>
            <a:r>
              <a:rPr lang="en-US" sz="3000" dirty="0" err="1" smtClean="0"/>
              <a:t>kegunaannya</a:t>
            </a:r>
            <a:r>
              <a:rPr lang="en-US" sz="3000" dirty="0" smtClean="0"/>
              <a:t>, </a:t>
            </a:r>
            <a:r>
              <a:rPr lang="en-US" sz="3000" dirty="0" err="1" smtClean="0"/>
              <a:t>kumpulkanlah</a:t>
            </a:r>
            <a:r>
              <a:rPr lang="en-US" sz="3000" dirty="0" smtClean="0"/>
              <a:t> </a:t>
            </a:r>
            <a:r>
              <a:rPr lang="en-US" sz="3000" dirty="0" err="1" smtClean="0"/>
              <a:t>sebanyak</a:t>
            </a:r>
            <a:r>
              <a:rPr lang="en-US" sz="3000" dirty="0" smtClean="0"/>
              <a:t> </a:t>
            </a:r>
            <a:r>
              <a:rPr lang="en-US" sz="3000" dirty="0" err="1" smtClean="0"/>
              <a:t>mungkin</a:t>
            </a:r>
            <a:r>
              <a:rPr lang="en-US" sz="3000" dirty="0" smtClean="0"/>
              <a:t> </a:t>
            </a:r>
            <a:r>
              <a:rPr lang="en-US" sz="3000" dirty="0" err="1" smtClean="0"/>
              <a:t>informasi</a:t>
            </a:r>
            <a:r>
              <a:rPr lang="en-US" sz="3000" dirty="0" smtClean="0"/>
              <a:t>,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klarifikasi</a:t>
            </a:r>
            <a:r>
              <a:rPr lang="en-US" sz="3000" dirty="0" smtClean="0"/>
              <a:t> </a:t>
            </a:r>
            <a:r>
              <a:rPr lang="en-US" sz="3000" dirty="0" err="1" smtClean="0"/>
              <a:t>aturan</a:t>
            </a:r>
            <a:r>
              <a:rPr lang="en-US" sz="3000" dirty="0" smtClean="0"/>
              <a:t> </a:t>
            </a:r>
            <a:r>
              <a:rPr lang="en-US" sz="3000" dirty="0" err="1" smtClean="0"/>
              <a:t>dasar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asumsi-asumsi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perkiraan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 err="1" smtClean="0"/>
              <a:t>Jika</a:t>
            </a:r>
            <a:r>
              <a:rPr lang="en-US" sz="3000" dirty="0" smtClean="0"/>
              <a:t> </a:t>
            </a:r>
            <a:r>
              <a:rPr lang="en-US" sz="3000" dirty="0" err="1" smtClean="0"/>
              <a:t>mungkin</a:t>
            </a:r>
            <a:r>
              <a:rPr lang="en-US" sz="3000" dirty="0" smtClean="0"/>
              <a:t>, </a:t>
            </a:r>
            <a:r>
              <a:rPr lang="en-US" sz="3000" dirty="0" err="1" smtClean="0"/>
              <a:t>perkirakanlah</a:t>
            </a:r>
            <a:r>
              <a:rPr lang="en-US" sz="3000" dirty="0" smtClean="0"/>
              <a:t> </a:t>
            </a:r>
            <a:r>
              <a:rPr lang="en-US" sz="3000" dirty="0" err="1" smtClean="0"/>
              <a:t>biaya-biaya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 </a:t>
            </a:r>
            <a:r>
              <a:rPr lang="en-US" sz="3000" dirty="0" err="1" smtClean="0"/>
              <a:t>kategori</a:t>
            </a:r>
            <a:r>
              <a:rPr lang="en-US" sz="3000" dirty="0" smtClean="0"/>
              <a:t> WBS</a:t>
            </a:r>
            <a:r>
              <a:rPr lang="en-US" sz="3000" dirty="0"/>
              <a:t> </a:t>
            </a:r>
            <a:r>
              <a:rPr lang="en-US" sz="3000" dirty="0" err="1" smtClean="0"/>
              <a:t>utama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000" dirty="0" err="1" smtClean="0"/>
              <a:t>Buatkanlah</a:t>
            </a:r>
            <a:r>
              <a:rPr lang="en-US" sz="3000" dirty="0" smtClean="0"/>
              <a:t> </a:t>
            </a:r>
            <a:r>
              <a:rPr lang="en-US" sz="3000" dirty="0" err="1" smtClean="0"/>
              <a:t>sebuah</a:t>
            </a:r>
            <a:r>
              <a:rPr lang="en-US" sz="3000" dirty="0" smtClean="0"/>
              <a:t> model </a:t>
            </a:r>
            <a:r>
              <a:rPr lang="en-US" sz="3000" dirty="0" err="1" smtClean="0"/>
              <a:t>biaya</a:t>
            </a:r>
            <a:r>
              <a:rPr lang="en-US" sz="3000" dirty="0" smtClean="0"/>
              <a:t> agar </a:t>
            </a:r>
            <a:r>
              <a:rPr lang="en-US" sz="3000" dirty="0" err="1" smtClean="0"/>
              <a:t>mudah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merubah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mendokumentasikan</a:t>
            </a:r>
            <a:r>
              <a:rPr lang="en-US" sz="3000" dirty="0" smtClean="0"/>
              <a:t> </a:t>
            </a:r>
            <a:r>
              <a:rPr lang="en-US" sz="3000" dirty="0" err="1" smtClean="0"/>
              <a:t>perkiraan</a:t>
            </a:r>
            <a:r>
              <a:rPr lang="en-US" sz="3000" dirty="0" smtClean="0"/>
              <a:t> </a:t>
            </a:r>
            <a:r>
              <a:rPr lang="en-US" sz="3000" dirty="0" err="1" smtClean="0"/>
              <a:t>tersebut</a:t>
            </a:r>
            <a:r>
              <a:rPr lang="en-US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42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88900"/>
            <a:ext cx="8229600" cy="914400"/>
          </a:xfrm>
        </p:spPr>
        <p:txBody>
          <a:bodyPr>
            <a:noAutofit/>
          </a:bodyPr>
          <a:lstStyle/>
          <a:p>
            <a:r>
              <a:rPr lang="en-US" sz="4400" dirty="0" err="1"/>
              <a:t>Estimasi</a:t>
            </a:r>
            <a:r>
              <a:rPr lang="en-US" sz="4400" dirty="0"/>
              <a:t> </a:t>
            </a:r>
            <a:r>
              <a:rPr lang="en-US" sz="4400" dirty="0" err="1"/>
              <a:t>Biaya</a:t>
            </a:r>
            <a:r>
              <a:rPr lang="en-US" sz="4400" dirty="0"/>
              <a:t> </a:t>
            </a:r>
            <a:r>
              <a:rPr lang="en-US" sz="4400" dirty="0" err="1"/>
              <a:t>Proyek</a:t>
            </a:r>
            <a:r>
              <a:rPr lang="en-US" sz="4400" dirty="0"/>
              <a:t> Surveyor Pro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990600"/>
            <a:ext cx="7800975" cy="5600700"/>
            <a:chOff x="609600" y="1219200"/>
            <a:chExt cx="7800975" cy="56007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" t="25116" r="41736" b="8256"/>
            <a:stretch/>
          </p:blipFill>
          <p:spPr bwMode="auto">
            <a:xfrm>
              <a:off x="685800" y="1362075"/>
              <a:ext cx="7724775" cy="5457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09600" y="1219200"/>
              <a:ext cx="2286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924242"/>
              </p:ext>
            </p:extLst>
          </p:nvPr>
        </p:nvGraphicFramePr>
        <p:xfrm>
          <a:off x="609599" y="1371597"/>
          <a:ext cx="8226772" cy="6019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36"/>
                <a:gridCol w="2693375"/>
                <a:gridCol w="771558"/>
                <a:gridCol w="1200202"/>
                <a:gridCol w="731323"/>
                <a:gridCol w="1154708"/>
                <a:gridCol w="1546170"/>
              </a:tblGrid>
              <a:tr h="21956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ESTIMASI BIAYA PROYEK SURVEYOR PRO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12752"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Unit/Jam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Biaya/Unit/Jam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Sub Total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Total WBS Level 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% Total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Project Management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Manajer Proyek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960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          100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96.000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Anggota Tim Proyek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1.920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             75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144.000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Kontraktor (10% dari pengembangan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66.300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perangkat lunak dan pengujian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341637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306.300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20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Perangkat keras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2.1 Perangkat Genggam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100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          600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60.000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2.2 Server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  4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       4.000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16.000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341637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   76.000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  5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perangkat lunak 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3.1 Perangkat lunak berlisensi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100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    200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20.000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3.2 Pengembangan perangkat lunak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594.000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341637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614.000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40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Pengujian (10% dari total perangkat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69.000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341637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keras &amp; biaya perangkat lunak)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   69.000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  5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Pelatihan dan dukungan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Biaya Pelatihan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100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    500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50.000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Biaya Perjalanan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12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    700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8.400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173788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Anggota Tim Proyek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1.920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       75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144.000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341637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202.400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13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341637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1.267.700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341637">
                <a:tc>
                  <a:txBody>
                    <a:bodyPr/>
                    <a:lstStyle/>
                    <a:p>
                      <a:pPr algn="r" fontAlgn="b"/>
                      <a:r>
                        <a:rPr lang="id-ID" sz="1100" u="none" strike="noStrike" dirty="0">
                          <a:effectLst/>
                        </a:rPr>
                        <a:t>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Cadangan (20% dari total perkiraan)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253.540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   253.540 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   17 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  <a:tr h="341637"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Total Project Biaya Perkiraan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>
                          <a:effectLst/>
                        </a:rPr>
                        <a:t>                 1.521.240 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u="none" strike="noStrike" dirty="0">
                          <a:effectLst/>
                        </a:rPr>
                        <a:t>           100 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31" marR="5931" marT="593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enentukan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nggaran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pengalokasian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TWBS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proses </a:t>
            </a:r>
            <a:r>
              <a:rPr lang="en-US" dirty="0" err="1" smtClean="0"/>
              <a:t>penganggaran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i="1" dirty="0" smtClean="0"/>
              <a:t>cost baseline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152400"/>
            <a:ext cx="8894618" cy="1143000"/>
          </a:xfrm>
        </p:spPr>
        <p:txBody>
          <a:bodyPr>
            <a:noAutofit/>
          </a:bodyPr>
          <a:lstStyle/>
          <a:p>
            <a:pPr algn="ctr"/>
            <a:r>
              <a:rPr lang="en-US" sz="3800" dirty="0"/>
              <a:t>S</a:t>
            </a:r>
            <a:r>
              <a:rPr lang="en-US" sz="3800" dirty="0" smtClean="0"/>
              <a:t>urveyor </a:t>
            </a:r>
            <a:r>
              <a:rPr lang="en-US" sz="3800" dirty="0" err="1" smtClean="0"/>
              <a:t>Proyek</a:t>
            </a:r>
            <a:r>
              <a:rPr lang="en-US" sz="3800" dirty="0" smtClean="0"/>
              <a:t> </a:t>
            </a:r>
            <a:r>
              <a:rPr lang="en-US" sz="3800" dirty="0"/>
              <a:t>P</a:t>
            </a:r>
            <a:r>
              <a:rPr lang="en-US" sz="3800" dirty="0" smtClean="0"/>
              <a:t>ro </a:t>
            </a:r>
            <a:r>
              <a:rPr lang="en-US" sz="3800" dirty="0" err="1" smtClean="0"/>
              <a:t>Menentukan</a:t>
            </a:r>
            <a:r>
              <a:rPr lang="en-US" sz="3800" dirty="0" smtClean="0"/>
              <a:t> </a:t>
            </a:r>
            <a:r>
              <a:rPr lang="en-US" sz="3800" dirty="0" err="1" smtClean="0"/>
              <a:t>Anggaran</a:t>
            </a:r>
            <a:endParaRPr lang="en-US" sz="3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" t="21550" r="28796" b="23411"/>
          <a:stretch/>
        </p:blipFill>
        <p:spPr bwMode="auto">
          <a:xfrm>
            <a:off x="533400" y="1752600"/>
            <a:ext cx="86106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4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engontrol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700" dirty="0" err="1" smtClean="0"/>
              <a:t>Kontrol</a:t>
            </a:r>
            <a:r>
              <a:rPr lang="en-US" sz="2700" dirty="0" smtClean="0"/>
              <a:t> </a:t>
            </a:r>
            <a:r>
              <a:rPr lang="en-US" sz="2700" dirty="0" err="1" smtClean="0"/>
              <a:t>biaya</a:t>
            </a:r>
            <a:r>
              <a:rPr lang="en-US" sz="2700" dirty="0" smtClean="0"/>
              <a:t> </a:t>
            </a:r>
            <a:r>
              <a:rPr lang="en-US" sz="2700" dirty="0" err="1"/>
              <a:t>proyek</a:t>
            </a:r>
            <a:r>
              <a:rPr lang="en-US" sz="2700" dirty="0"/>
              <a:t> </a:t>
            </a:r>
            <a:r>
              <a:rPr lang="en-US" sz="2700" dirty="0" err="1" smtClean="0"/>
              <a:t>mencakup</a:t>
            </a:r>
            <a:r>
              <a:rPr lang="en-US" sz="2700" dirty="0" smtClean="0"/>
              <a:t> 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err="1" smtClean="0"/>
              <a:t>Memantau</a:t>
            </a:r>
            <a:r>
              <a:rPr lang="en-US" sz="2700" dirty="0" smtClean="0"/>
              <a:t> </a:t>
            </a:r>
            <a:r>
              <a:rPr lang="en-US" sz="2700" dirty="0"/>
              <a:t>status </a:t>
            </a:r>
            <a:r>
              <a:rPr lang="en-US" sz="2700" dirty="0" err="1"/>
              <a:t>proyek</a:t>
            </a:r>
            <a:r>
              <a:rPr lang="en-US" sz="2700" dirty="0"/>
              <a:t>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memperbarui</a:t>
            </a:r>
            <a:r>
              <a:rPr lang="en-US" sz="2700" dirty="0"/>
              <a:t> </a:t>
            </a:r>
            <a:r>
              <a:rPr lang="en-US" sz="2700" dirty="0" err="1" smtClean="0"/>
              <a:t>anggaran</a:t>
            </a:r>
            <a:r>
              <a:rPr lang="en-US" sz="2700" dirty="0" smtClean="0"/>
              <a:t>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err="1" smtClean="0"/>
              <a:t>Memastikan</a:t>
            </a:r>
            <a:r>
              <a:rPr lang="en-US" sz="2700" dirty="0" smtClean="0"/>
              <a:t> </a:t>
            </a:r>
            <a:r>
              <a:rPr lang="en-US" sz="2700" dirty="0" err="1" smtClean="0"/>
              <a:t>bahwa</a:t>
            </a:r>
            <a:r>
              <a:rPr lang="en-US" sz="2700" dirty="0" smtClean="0"/>
              <a:t> </a:t>
            </a:r>
            <a:r>
              <a:rPr lang="en-US" sz="2700" dirty="0" err="1" smtClean="0"/>
              <a:t>hanya</a:t>
            </a:r>
            <a:r>
              <a:rPr lang="en-US" sz="2700" dirty="0" smtClean="0"/>
              <a:t> </a:t>
            </a:r>
            <a:r>
              <a:rPr lang="en-US" sz="2700" dirty="0" err="1" smtClean="0"/>
              <a:t>perubahan-perubahan</a:t>
            </a:r>
            <a:r>
              <a:rPr lang="en-US" sz="2700" dirty="0" smtClean="0"/>
              <a:t> </a:t>
            </a:r>
            <a:r>
              <a:rPr lang="en-US" sz="2700" dirty="0" err="1" smtClean="0"/>
              <a:t>proyek</a:t>
            </a:r>
            <a:r>
              <a:rPr lang="en-US" sz="2700" dirty="0" smtClean="0"/>
              <a:t> yang </a:t>
            </a:r>
            <a:r>
              <a:rPr lang="en-US" sz="2700" dirty="0" err="1" smtClean="0"/>
              <a:t>pantas</a:t>
            </a:r>
            <a:r>
              <a:rPr lang="en-US" sz="2700" dirty="0" smtClean="0"/>
              <a:t> yang </a:t>
            </a:r>
            <a:r>
              <a:rPr lang="en-US" sz="2700" dirty="0" err="1" smtClean="0"/>
              <a:t>memang</a:t>
            </a:r>
            <a:r>
              <a:rPr lang="en-US" sz="2700" dirty="0" smtClean="0"/>
              <a:t> </a:t>
            </a:r>
            <a:r>
              <a:rPr lang="en-US" sz="2700" dirty="0" err="1" smtClean="0"/>
              <a:t>termasuk</a:t>
            </a:r>
            <a:r>
              <a:rPr lang="en-US" sz="2700" dirty="0" smtClean="0"/>
              <a:t> </a:t>
            </a:r>
            <a:r>
              <a:rPr lang="en-US" sz="2700" dirty="0" err="1" smtClean="0"/>
              <a:t>dalam</a:t>
            </a:r>
            <a:r>
              <a:rPr lang="en-US" sz="2700" dirty="0" smtClean="0"/>
              <a:t> </a:t>
            </a:r>
            <a:r>
              <a:rPr lang="en-US" sz="2700" dirty="0" err="1" smtClean="0"/>
              <a:t>revisi</a:t>
            </a:r>
            <a:r>
              <a:rPr lang="en-US" sz="2700" dirty="0" smtClean="0"/>
              <a:t> </a:t>
            </a:r>
            <a:r>
              <a:rPr lang="en-US" sz="2700" dirty="0" err="1" smtClean="0"/>
              <a:t>dasar</a:t>
            </a:r>
            <a:r>
              <a:rPr lang="en-US" sz="2700" dirty="0" smtClean="0"/>
              <a:t> </a:t>
            </a:r>
            <a:r>
              <a:rPr lang="en-US" sz="2700" dirty="0" err="1" smtClean="0"/>
              <a:t>anggaran</a:t>
            </a:r>
            <a:r>
              <a:rPr lang="en-US" sz="2700" dirty="0" smtClean="0"/>
              <a:t>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700" dirty="0" err="1" smtClean="0"/>
              <a:t>Menginformasikan</a:t>
            </a:r>
            <a:r>
              <a:rPr lang="en-US" sz="2700" dirty="0" smtClean="0"/>
              <a:t> </a:t>
            </a:r>
            <a:r>
              <a:rPr lang="en-US" sz="2700" dirty="0" err="1" smtClean="0"/>
              <a:t>para</a:t>
            </a:r>
            <a:r>
              <a:rPr lang="en-US" sz="2700" dirty="0" smtClean="0"/>
              <a:t> stakeholders </a:t>
            </a:r>
            <a:r>
              <a:rPr lang="en-US" sz="2700" dirty="0" err="1" smtClean="0"/>
              <a:t>proyek</a:t>
            </a:r>
            <a:r>
              <a:rPr lang="en-US" sz="2700" dirty="0" smtClean="0"/>
              <a:t> </a:t>
            </a:r>
            <a:r>
              <a:rPr lang="en-US" sz="2700" dirty="0" err="1" smtClean="0"/>
              <a:t>tentang</a:t>
            </a:r>
            <a:r>
              <a:rPr lang="en-US" sz="2700" dirty="0" smtClean="0"/>
              <a:t> </a:t>
            </a:r>
            <a:r>
              <a:rPr lang="en-US" sz="2700" dirty="0" err="1" smtClean="0"/>
              <a:t>perubahan-perubahan</a:t>
            </a:r>
            <a:r>
              <a:rPr lang="en-US" sz="2700" dirty="0" smtClean="0"/>
              <a:t> yang </a:t>
            </a:r>
            <a:r>
              <a:rPr lang="en-US" sz="2700" dirty="0" err="1" smtClean="0"/>
              <a:t>sah</a:t>
            </a:r>
            <a:r>
              <a:rPr lang="en-US" sz="2700" dirty="0" smtClean="0"/>
              <a:t> </a:t>
            </a:r>
            <a:r>
              <a:rPr lang="en-US" sz="2700" dirty="0" err="1" smtClean="0"/>
              <a:t>terhadap</a:t>
            </a:r>
            <a:r>
              <a:rPr lang="en-US" sz="2700" dirty="0" smtClean="0"/>
              <a:t> </a:t>
            </a:r>
            <a:r>
              <a:rPr lang="en-US" sz="2700" dirty="0" err="1" smtClean="0"/>
              <a:t>proyek</a:t>
            </a:r>
            <a:r>
              <a:rPr lang="en-US" sz="2700" dirty="0" smtClean="0"/>
              <a:t> yang </a:t>
            </a:r>
            <a:r>
              <a:rPr lang="en-US" sz="2700" dirty="0" err="1" smtClean="0"/>
              <a:t>akan</a:t>
            </a:r>
            <a:r>
              <a:rPr lang="en-US" sz="2700" dirty="0" smtClean="0"/>
              <a:t> </a:t>
            </a:r>
            <a:r>
              <a:rPr lang="en-US" sz="2700" dirty="0" err="1" smtClean="0"/>
              <a:t>memengaruhi</a:t>
            </a:r>
            <a:r>
              <a:rPr lang="en-US" sz="2700" dirty="0" smtClean="0"/>
              <a:t> </a:t>
            </a:r>
            <a:r>
              <a:rPr lang="en-US" sz="2700" dirty="0" err="1" smtClean="0"/>
              <a:t>biaya</a:t>
            </a:r>
            <a:r>
              <a:rPr lang="en-US" sz="2700" dirty="0" smtClean="0"/>
              <a:t>.</a:t>
            </a:r>
            <a:endParaRPr lang="en-US" sz="2700" dirty="0"/>
          </a:p>
          <a:p>
            <a:pPr algn="just"/>
            <a:r>
              <a:rPr lang="en-US" sz="2700" dirty="0" err="1"/>
              <a:t>B</a:t>
            </a:r>
            <a:r>
              <a:rPr lang="en-US" sz="2700" dirty="0" err="1" smtClean="0"/>
              <a:t>anyak</a:t>
            </a:r>
            <a:r>
              <a:rPr lang="en-US" sz="2700" dirty="0" smtClean="0"/>
              <a:t> </a:t>
            </a:r>
            <a:r>
              <a:rPr lang="en-US" sz="2700" dirty="0" err="1"/>
              <a:t>organisasi</a:t>
            </a:r>
            <a:r>
              <a:rPr lang="en-US" sz="2700" dirty="0"/>
              <a:t> di </a:t>
            </a:r>
            <a:r>
              <a:rPr lang="en-US" sz="2700" dirty="0" err="1"/>
              <a:t>seluruh</a:t>
            </a:r>
            <a:r>
              <a:rPr lang="en-US" sz="2700" dirty="0"/>
              <a:t> </a:t>
            </a:r>
            <a:r>
              <a:rPr lang="en-US" sz="2700" dirty="0" err="1"/>
              <a:t>dunia</a:t>
            </a:r>
            <a:r>
              <a:rPr lang="en-US" sz="2700" dirty="0"/>
              <a:t> </a:t>
            </a:r>
            <a:r>
              <a:rPr lang="en-US" sz="2700" dirty="0" err="1"/>
              <a:t>memiliki</a:t>
            </a:r>
            <a:r>
              <a:rPr lang="en-US" sz="2700" dirty="0"/>
              <a:t> </a:t>
            </a:r>
            <a:r>
              <a:rPr lang="en-US" sz="2700" dirty="0" err="1"/>
              <a:t>masalah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pengendalian</a:t>
            </a:r>
            <a:r>
              <a:rPr lang="en-US" sz="2700" dirty="0"/>
              <a:t> </a:t>
            </a:r>
            <a:r>
              <a:rPr lang="en-US" sz="2700" dirty="0" err="1"/>
              <a:t>biaya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518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Earned Value Management (EVM)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EVM adalah alat untuk mengukur kinerja proyek yang mengintegrasikan ruang lingkup, waktu dan data biaya</a:t>
            </a:r>
          </a:p>
          <a:p>
            <a:pPr eaLnBrk="1" hangingPunct="1"/>
            <a:r>
              <a:rPr lang="en-US" sz="2600" smtClean="0"/>
              <a:t>Untuk menggunakan EVM harus dibuat terlebih dahulu </a:t>
            </a:r>
            <a:r>
              <a:rPr lang="en-US" sz="2600" i="1" smtClean="0"/>
              <a:t>baseline (original plan plus approved changes).  </a:t>
            </a:r>
            <a:r>
              <a:rPr lang="en-US" sz="2600" smtClean="0"/>
              <a:t>Dengan baseline dapat dievaluasi apakah proyek berjalan dengan baik atau tidak. </a:t>
            </a:r>
          </a:p>
          <a:p>
            <a:pPr eaLnBrk="1" hangingPunct="1"/>
            <a:r>
              <a:rPr lang="en-US" sz="2600" smtClean="0"/>
              <a:t>Secara periodik informasi aktual mengenai kinerja proyek harus diperbaharui sehingga pemanfaatan EVM dapat optimal. </a:t>
            </a:r>
          </a:p>
        </p:txBody>
      </p:sp>
      <p:sp>
        <p:nvSpPr>
          <p:cNvPr id="1741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CBE738-BE59-4074-9708-A6D2420D0EC2}" type="datetime1">
              <a:rPr lang="en-US" smtClean="0"/>
              <a:pPr eaLnBrk="1" hangingPunct="1"/>
              <a:t>8/12/2015</a:t>
            </a:fld>
            <a:endParaRPr lang="en-US" altLang="en-US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SE 3773 MPTI/IMD/Biaya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1F04A9-2F73-4E88-B944-A5FDBA3485E9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0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Istilah-istilah dalam EVM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Planned Value (PV)</a:t>
            </a:r>
            <a:r>
              <a:rPr lang="en-US" sz="2800" smtClean="0"/>
              <a:t> adalah rencana porsi total estimasi biaya yang sudah disetujui untuk dikeluarkan pada sebuah aktivitas selama perioda tertentu</a:t>
            </a:r>
          </a:p>
          <a:p>
            <a:pPr eaLnBrk="1" hangingPunct="1"/>
            <a:r>
              <a:rPr lang="en-US" sz="2800" b="1" smtClean="0"/>
              <a:t>Actual Cost (AC)</a:t>
            </a:r>
            <a:r>
              <a:rPr lang="en-US" sz="2800" smtClean="0"/>
              <a:t> adalah biaya total langsung maupun tidak langsung yang digunakan dalam rangka menyelesaikan pekerjaan sesuai aktivitasnya selama perioda tertentu</a:t>
            </a:r>
          </a:p>
        </p:txBody>
      </p:sp>
      <p:sp>
        <p:nvSpPr>
          <p:cNvPr id="1843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A1A90F-B1B4-406D-87BF-4CCACDF06836}" type="datetime1">
              <a:rPr lang="en-US" smtClean="0"/>
              <a:pPr eaLnBrk="1" hangingPunct="1"/>
              <a:t>8/12/2015</a:t>
            </a:fld>
            <a:endParaRPr lang="en-US" altLang="en-US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SE 3773 MPTI/IMD/Biaya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376565-DB53-46C5-8250-87959A5072B3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1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Proyek-proyek</a:t>
            </a:r>
            <a:r>
              <a:rPr lang="en-US" dirty="0" smtClean="0"/>
              <a:t> TI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i="1" dirty="0"/>
              <a:t>track record</a:t>
            </a:r>
            <a:r>
              <a:rPr lang="en-US" dirty="0"/>
              <a:t> yang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 smtClean="0"/>
              <a:t>Studi</a:t>
            </a:r>
            <a:r>
              <a:rPr lang="en-US" dirty="0" smtClean="0"/>
              <a:t> CHAOS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/>
              <a:t>2003 </a:t>
            </a:r>
            <a:r>
              <a:rPr lang="en-US" dirty="0" err="1"/>
              <a:t>menunjukkan</a:t>
            </a:r>
            <a:r>
              <a:rPr lang="en-US" dirty="0"/>
              <a:t> rata-rata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(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dolar</a:t>
            </a:r>
            <a:r>
              <a:rPr lang="en-US" dirty="0"/>
              <a:t> yang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43 </a:t>
            </a:r>
            <a:r>
              <a:rPr lang="en-US" dirty="0" err="1"/>
              <a:t>persen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Amerika</a:t>
            </a:r>
            <a:r>
              <a:rPr lang="en-US" dirty="0" smtClean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smtClean="0"/>
              <a:t>55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 smtClean="0"/>
              <a:t>dolar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proyek</a:t>
            </a:r>
            <a:r>
              <a:rPr lang="en-US" dirty="0"/>
              <a:t> TI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2002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proyek-proyek</a:t>
            </a:r>
            <a:r>
              <a:rPr lang="en-US" dirty="0" smtClean="0"/>
              <a:t> yang </a:t>
            </a:r>
            <a:r>
              <a:rPr lang="en-US" dirty="0" err="1"/>
              <a:t>dibatalkan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smtClean="0"/>
              <a:t>overrun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140 </a:t>
            </a:r>
            <a:r>
              <a:rPr lang="en-US" dirty="0" err="1"/>
              <a:t>juta</a:t>
            </a:r>
            <a:r>
              <a:rPr lang="en-US" dirty="0"/>
              <a:t> </a:t>
            </a:r>
            <a:r>
              <a:rPr lang="en-US" dirty="0" err="1"/>
              <a:t>dolar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smtClean="0"/>
              <a:t>1994.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Istilah-istilah dalam EVM(2)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smtClean="0"/>
              <a:t>Earned Value (EV) </a:t>
            </a:r>
            <a:r>
              <a:rPr lang="en-US" sz="2800" smtClean="0"/>
              <a:t> adalah estimasi nilai (value) pekerjaan fisik yang sebenarnya telah selesai, berdasarkan </a:t>
            </a:r>
            <a:r>
              <a:rPr lang="en-US" sz="2800" b="1" i="1" smtClean="0"/>
              <a:t>rate of performance ( RP)</a:t>
            </a:r>
            <a:r>
              <a:rPr lang="en-US" sz="2800" smtClean="0"/>
              <a:t>, yaitu perbandingan pekerjaan yang selesai terhadap pekerjaan yang rencananya diselesaikan dalam waktu tertentu</a:t>
            </a:r>
            <a:endParaRPr lang="en-US" sz="2800" b="1" i="1" smtClean="0"/>
          </a:p>
          <a:p>
            <a:pPr eaLnBrk="1" hangingPunct="1"/>
            <a:r>
              <a:rPr lang="en-US" sz="2800" b="1" smtClean="0"/>
              <a:t>Cost Variance ( CV), </a:t>
            </a:r>
            <a:r>
              <a:rPr lang="en-US" sz="2800" smtClean="0"/>
              <a:t>variabel yang menunjukkan apakah kinerja biaya sudah melebihi atau masih kurang dari biaya yang sudah direncanakan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2A44D1-ED80-46F0-AE09-ACCED36F2B91}" type="datetime1">
              <a:rPr lang="en-US" smtClean="0"/>
              <a:pPr eaLnBrk="1" hangingPunct="1"/>
              <a:t>8/12/2015</a:t>
            </a:fld>
            <a:endParaRPr lang="en-US" altLang="en-US" smtClean="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SE3773 MPTI/IMD/Biaya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BD0E1E-764A-4F99-BF5C-F3919E62DD9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5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Istilah-istilah dalam EVM(3)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Schedule Variance ( SV)</a:t>
            </a:r>
            <a:r>
              <a:rPr lang="en-US" sz="2400" smtClean="0"/>
              <a:t>, variabel yang menunjukkan apakah jadwal yang lebih lama/lebih lambat dari yang direncanakan</a:t>
            </a:r>
            <a:endParaRPr lang="en-US" sz="2400" b="1" smtClean="0"/>
          </a:p>
          <a:p>
            <a:pPr eaLnBrk="1" hangingPunct="1"/>
            <a:r>
              <a:rPr lang="en-US" sz="2400" b="1" smtClean="0"/>
              <a:t>Cost Performance Index ( CPI)</a:t>
            </a:r>
            <a:r>
              <a:rPr lang="en-US" sz="2400" smtClean="0"/>
              <a:t> , variabel yang dpt digunakan untuk mengestimasi biaya pada saat proyek selesai berdasarkan kinerja proyek sampai waktu tertentu</a:t>
            </a:r>
            <a:endParaRPr lang="en-US" sz="2400" b="1" smtClean="0"/>
          </a:p>
          <a:p>
            <a:pPr eaLnBrk="1" hangingPunct="1"/>
            <a:r>
              <a:rPr lang="en-US" sz="2400" b="1" smtClean="0"/>
              <a:t>Schedule Performance Index ( SPI) </a:t>
            </a:r>
            <a:r>
              <a:rPr lang="en-US" sz="2400" smtClean="0"/>
              <a:t>, variabel yang dpt digunakan untuk mengestimase waktu selesainya proyek, berdasarkan kinerja proyek sampai waktu tertentu</a:t>
            </a:r>
            <a:endParaRPr lang="en-US" sz="2400" b="1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F6BD49-A865-4D5A-8B61-D71338DC926A}" type="datetime1">
              <a:rPr lang="en-US" smtClean="0"/>
              <a:pPr eaLnBrk="1" hangingPunct="1"/>
              <a:t>8/12/2015</a:t>
            </a:fld>
            <a:endParaRPr lang="en-US" altLang="en-US" smtClean="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SE 3773 MPTI/IMD/Biaya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472997-3D92-457A-8A4F-558D598AB52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1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Rumus-rumus Earned Value</a:t>
            </a:r>
          </a:p>
        </p:txBody>
      </p:sp>
      <p:graphicFrame>
        <p:nvGraphicFramePr>
          <p:cNvPr id="2151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09600" y="1752600"/>
          <a:ext cx="7685088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Image" r:id="rId3" imgW="6531592" imgH="3380162" progId="Photoshop.Image.8">
                  <p:embed/>
                </p:oleObj>
              </mc:Choice>
              <mc:Fallback>
                <p:oleObj name="Image" r:id="rId3" imgW="6531592" imgH="3380162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7685088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9B188F-1F74-48AE-954C-C6D83A8EB197}" type="datetime1">
              <a:rPr lang="en-US" smtClean="0"/>
              <a:pPr eaLnBrk="1" hangingPunct="1"/>
              <a:t>8/12/2015</a:t>
            </a:fld>
            <a:endParaRPr lang="en-US" altLang="en-US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SE 3773MPTI/IMD/Biaya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C8A36F-F15B-44E1-A6D1-7BCA1D94E77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609600" y="57912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BAC : Budget at Completion</a:t>
            </a:r>
          </a:p>
        </p:txBody>
      </p:sp>
    </p:spTree>
    <p:extLst>
      <p:ext uri="{BB962C8B-B14F-4D97-AF65-F5344CB8AC3E}">
        <p14:creationId xmlns:p14="http://schemas.microsoft.com/office/powerpoint/2010/main" val="23690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turan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raktis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/>
              <a:t>D</a:t>
            </a:r>
            <a:r>
              <a:rPr lang="en-US" dirty="0" err="1" smtClean="0"/>
              <a:t>ihasilkan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varian</a:t>
            </a:r>
            <a:r>
              <a:rPr lang="en-US" dirty="0" smtClean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CPI </a:t>
            </a:r>
            <a:r>
              <a:rPr lang="en-US" dirty="0" err="1" smtClean="0"/>
              <a:t>atau</a:t>
            </a:r>
            <a:r>
              <a:rPr lang="en-US" dirty="0" smtClean="0"/>
              <a:t> SPI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100 </a:t>
            </a:r>
            <a:r>
              <a:rPr lang="en-US" dirty="0" err="1" smtClean="0"/>
              <a:t>persen</a:t>
            </a:r>
            <a:r>
              <a:rPr lang="en-US" dirty="0" smtClean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over-budget</a:t>
            </a:r>
            <a:r>
              <a:rPr lang="en-US" dirty="0" smtClean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/>
              <a:t>lama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behind schedule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sz="3000" smtClean="0"/>
              <a:t>Contoh Perhitungan Earned Value</a:t>
            </a:r>
          </a:p>
        </p:txBody>
      </p:sp>
      <p:pic>
        <p:nvPicPr>
          <p:cNvPr id="2355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7239000" cy="4262438"/>
          </a:xfrm>
          <a:noFill/>
        </p:spPr>
      </p:pic>
      <p:sp>
        <p:nvSpPr>
          <p:cNvPr id="2355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49C9B2-0485-4E7A-83D5-29D567743128}" type="datetime1">
              <a:rPr lang="en-US" smtClean="0"/>
              <a:pPr eaLnBrk="1" hangingPunct="1"/>
              <a:t>8/12/2015</a:t>
            </a:fld>
            <a:endParaRPr lang="en-US" altLang="en-US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SE 3773 MPTI/IMD/Biaya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6BE485-DA35-4E9A-9CDA-1D3D7F6A0D06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381000" y="5181600"/>
            <a:ext cx="7696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Proyek direncanakan berjalan selama 1 tahun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Proyek sudah berjalan selama 5 bulan</a:t>
            </a:r>
          </a:p>
        </p:txBody>
      </p:sp>
    </p:spTree>
    <p:extLst>
      <p:ext uri="{BB962C8B-B14F-4D97-AF65-F5344CB8AC3E}">
        <p14:creationId xmlns:p14="http://schemas.microsoft.com/office/powerpoint/2010/main" val="17294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/>
              <a:t>Grafik</a:t>
            </a:r>
            <a:r>
              <a:rPr lang="en-US" sz="4000" dirty="0" smtClean="0"/>
              <a:t> </a:t>
            </a:r>
            <a:r>
              <a:rPr lang="en-US" sz="4000" b="1" i="1" dirty="0"/>
              <a:t>Earned Value</a:t>
            </a:r>
            <a:r>
              <a:rPr lang="en-US" sz="4000" b="1" dirty="0"/>
              <a:t> </a:t>
            </a:r>
            <a:r>
              <a:rPr lang="en-US" sz="4000" dirty="0"/>
              <a:t>(</a:t>
            </a:r>
            <a:r>
              <a:rPr lang="en-US" sz="4000" dirty="0" err="1" smtClean="0"/>
              <a:t>Nilai</a:t>
            </a:r>
            <a:r>
              <a:rPr lang="en-US" sz="4000" dirty="0" smtClean="0"/>
              <a:t> </a:t>
            </a:r>
            <a:r>
              <a:rPr lang="en-US" sz="4000" dirty="0" err="1" smtClean="0"/>
              <a:t>yg</a:t>
            </a:r>
            <a:r>
              <a:rPr lang="en-US" sz="4000" dirty="0" smtClean="0"/>
              <a:t> </a:t>
            </a:r>
            <a:r>
              <a:rPr lang="en-US" sz="4000" dirty="0" err="1" smtClean="0"/>
              <a:t>Diperoleh</a:t>
            </a:r>
            <a:r>
              <a:rPr lang="en-US" sz="4000" dirty="0" smtClean="0"/>
              <a:t>) </a:t>
            </a:r>
            <a:r>
              <a:rPr lang="en-US" sz="4000" dirty="0" err="1" smtClean="0"/>
              <a:t>Proyek</a:t>
            </a:r>
            <a:r>
              <a:rPr lang="en-US" sz="4000" dirty="0" smtClean="0"/>
              <a:t> </a:t>
            </a:r>
            <a:r>
              <a:rPr lang="en-US" sz="4000" dirty="0" err="1" smtClean="0"/>
              <a:t>Setelah</a:t>
            </a:r>
            <a:r>
              <a:rPr lang="en-US" sz="4000" dirty="0" smtClean="0"/>
              <a:t> Lima </a:t>
            </a:r>
            <a:r>
              <a:rPr lang="en-US" sz="4000" dirty="0" err="1" smtClean="0"/>
              <a:t>Bulan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5294" y="2209800"/>
            <a:ext cx="16053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EV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di </a:t>
            </a:r>
            <a:r>
              <a:rPr lang="en-US" sz="2400" dirty="0" err="1" smtClean="0"/>
              <a:t>bawah</a:t>
            </a:r>
            <a:r>
              <a:rPr lang="en-US" sz="2400" dirty="0" smtClean="0"/>
              <a:t> </a:t>
            </a:r>
            <a:r>
              <a:rPr lang="en-US" sz="2400" dirty="0" err="1"/>
              <a:t>garis</a:t>
            </a:r>
            <a:r>
              <a:rPr lang="en-US" sz="2400" dirty="0"/>
              <a:t> AC </a:t>
            </a:r>
            <a:r>
              <a:rPr lang="en-US" sz="2400" dirty="0" err="1"/>
              <a:t>atau</a:t>
            </a:r>
            <a:r>
              <a:rPr lang="en-US" sz="2400" dirty="0"/>
              <a:t> PV,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di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5" t="32702" r="25368" b="10598"/>
          <a:stretch/>
        </p:blipFill>
        <p:spPr bwMode="auto">
          <a:xfrm>
            <a:off x="304800" y="1676400"/>
            <a:ext cx="677668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Makna Angka dalam EVM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Angka negatif untuk CV dan SV  mengindikasikan </a:t>
            </a:r>
            <a:r>
              <a:rPr lang="en-US" smtClean="0">
                <a:solidFill>
                  <a:srgbClr val="FF0000"/>
                </a:solidFill>
              </a:rPr>
              <a:t>masalah</a:t>
            </a:r>
            <a:r>
              <a:rPr lang="en-US" smtClean="0"/>
              <a:t> dalam kinerja proyek. Biaya proyek berarti sudah melebihi dari yang direncanakan atau waktu yang digunakan sudah lebih panjang daripada yang direncanakan</a:t>
            </a:r>
          </a:p>
          <a:p>
            <a:pPr eaLnBrk="1" hangingPunct="1"/>
            <a:r>
              <a:rPr lang="en-US" smtClean="0"/>
              <a:t>CPI dan SPI &lt; 100% juga menunjukkan adanya masalah dalam kinerja proyek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0E8B7B-4CB6-41EA-A295-E1F5C4C5E248}" type="datetime1">
              <a:rPr lang="en-US" smtClean="0"/>
              <a:pPr eaLnBrk="1" hangingPunct="1"/>
              <a:t>8/12/2015</a:t>
            </a:fld>
            <a:endParaRPr lang="en-US" altLang="en-US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SE 3773 MPTI/IMD/Biaya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D1DBD9-8FBA-4C42-9D1D-C54F1F37A7A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4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portofolio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lima </a:t>
            </a:r>
            <a:r>
              <a:rPr lang="en-US" dirty="0" err="1" smtClean="0"/>
              <a:t>tingkat</a:t>
            </a:r>
            <a:r>
              <a:rPr lang="en-US" dirty="0" smtClean="0"/>
              <a:t>.</a:t>
            </a:r>
          </a:p>
          <a:p>
            <a:pPr lvl="1" algn="just"/>
            <a:r>
              <a:rPr lang="pt-BR" dirty="0"/>
              <a:t>menaruh semua proyek Anda dalam satu </a:t>
            </a:r>
            <a:r>
              <a:rPr lang="pt-BR" i="1" dirty="0" smtClean="0"/>
              <a:t>data-base.</a:t>
            </a:r>
          </a:p>
          <a:p>
            <a:pPr lvl="1" algn="just"/>
            <a:r>
              <a:rPr lang="pt-BR" dirty="0"/>
              <a:t>memprioritaskan proyek-proyek dalam database </a:t>
            </a:r>
            <a:r>
              <a:rPr lang="pt-BR" dirty="0" smtClean="0"/>
              <a:t>Anda</a:t>
            </a:r>
          </a:p>
          <a:p>
            <a:pPr lvl="1" algn="just"/>
            <a:r>
              <a:rPr lang="en-US" dirty="0" err="1"/>
              <a:t>Bagilah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/>
              <a:t>mengotomatisasi</a:t>
            </a:r>
            <a:r>
              <a:rPr lang="en-US" dirty="0"/>
              <a:t> </a:t>
            </a:r>
            <a:r>
              <a:rPr lang="en-US" dirty="0" err="1" smtClean="0"/>
              <a:t>repositori</a:t>
            </a:r>
            <a:r>
              <a:rPr lang="en-US" dirty="0" smtClean="0"/>
              <a:t> (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modern,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i="1" dirty="0" smtClean="0"/>
              <a:t>risk-return tools (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) </a:t>
            </a:r>
            <a:r>
              <a:rPr lang="en-US" dirty="0"/>
              <a:t>yang </a:t>
            </a:r>
            <a:r>
              <a:rPr lang="en-US" dirty="0" err="1" smtClean="0"/>
              <a:t>memetakan</a:t>
            </a:r>
            <a:r>
              <a:rPr lang="en-US" dirty="0" smtClean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5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anfaat</a:t>
            </a:r>
            <a:r>
              <a:rPr lang="en-US" dirty="0" smtClean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portofolio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Schlumberger </a:t>
            </a: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smtClean="0"/>
              <a:t>$3 </a:t>
            </a:r>
            <a:r>
              <a:rPr lang="en-US" dirty="0" err="1"/>
              <a:t>juta</a:t>
            </a:r>
            <a:r>
              <a:rPr lang="en-US" dirty="0"/>
              <a:t> per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mengorganisir</a:t>
            </a:r>
            <a:r>
              <a:rPr lang="en-US" dirty="0"/>
              <a:t> 120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portofolio</a:t>
            </a:r>
            <a:r>
              <a:rPr lang="en-US" dirty="0" smtClean="0"/>
              <a:t>.</a:t>
            </a:r>
          </a:p>
          <a:p>
            <a:pPr algn="just"/>
            <a:r>
              <a:rPr lang="fi-FI" dirty="0"/>
              <a:t>P</a:t>
            </a:r>
            <a:r>
              <a:rPr lang="fi-FI" dirty="0" smtClean="0"/>
              <a:t>enelitian META Group menunjukkan bahwa:</a:t>
            </a:r>
          </a:p>
          <a:p>
            <a:pPr lvl="1" algn="just"/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proyek-proyek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proyek-proyek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/>
              <a:t>25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bottom line /</a:t>
            </a:r>
            <a:r>
              <a:rPr lang="en-US" dirty="0" smtClean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2005-2006,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50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CIO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Global 2000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proyek-proyek</a:t>
            </a:r>
            <a:r>
              <a:rPr lang="en-US" dirty="0"/>
              <a:t> </a:t>
            </a:r>
            <a:r>
              <a:rPr lang="en-US" dirty="0" smtClean="0"/>
              <a:t>TI,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.*</a:t>
            </a:r>
          </a:p>
        </p:txBody>
      </p:sp>
    </p:spTree>
    <p:extLst>
      <p:ext uri="{BB962C8B-B14F-4D97-AF65-F5344CB8AC3E}">
        <p14:creationId xmlns:p14="http://schemas.microsoft.com/office/powerpoint/2010/main" val="30863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4000" dirty="0" smtClean="0"/>
              <a:t>Menggunakan Perangkat Lunak </a:t>
            </a:r>
            <a:r>
              <a:rPr lang="sv-SE" sz="4000" dirty="0"/>
              <a:t>untuk </a:t>
            </a:r>
            <a:r>
              <a:rPr lang="sv-SE" sz="4000" dirty="0" smtClean="0"/>
              <a:t>Membantu </a:t>
            </a:r>
            <a:r>
              <a:rPr lang="sv-SE" sz="4000" dirty="0"/>
              <a:t>dalam </a:t>
            </a:r>
            <a:r>
              <a:rPr lang="sv-SE" sz="4000" dirty="0" smtClean="0"/>
              <a:t>Manajemen Biaya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i="1" dirty="0"/>
              <a:t>Spreadsheet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,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penganggaran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AM.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222248"/>
            <a:ext cx="8534400" cy="75895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 smtClean="0"/>
              <a:t>Apa</a:t>
            </a:r>
            <a:r>
              <a:rPr lang="es-ES" dirty="0" smtClean="0"/>
              <a:t> yang </a:t>
            </a:r>
            <a:r>
              <a:rPr lang="es-ES" dirty="0" err="1" smtClean="0"/>
              <a:t>dimaksud</a:t>
            </a:r>
            <a:r>
              <a:rPr lang="es-ES" dirty="0" smtClean="0"/>
              <a:t> </a:t>
            </a:r>
            <a:r>
              <a:rPr lang="es-ES" dirty="0" err="1" smtClean="0"/>
              <a:t>dengan</a:t>
            </a:r>
            <a:r>
              <a:rPr lang="es-ES" dirty="0" smtClean="0"/>
              <a:t> </a:t>
            </a:r>
            <a:r>
              <a:rPr lang="es-ES" dirty="0" err="1" smtClean="0"/>
              <a:t>Biaya</a:t>
            </a:r>
            <a:r>
              <a:rPr lang="es-ES" dirty="0" smtClean="0"/>
              <a:t> dan </a:t>
            </a:r>
            <a:r>
              <a:rPr lang="es-ES" dirty="0" err="1" smtClean="0"/>
              <a:t>Manajemen</a:t>
            </a:r>
            <a:r>
              <a:rPr lang="es-ES" dirty="0" smtClean="0"/>
              <a:t> </a:t>
            </a:r>
            <a:r>
              <a:rPr lang="es-ES" dirty="0" err="1" smtClean="0"/>
              <a:t>Biaya</a:t>
            </a:r>
            <a:r>
              <a:rPr lang="es-ES" dirty="0" smtClean="0"/>
              <a:t> </a:t>
            </a:r>
            <a:r>
              <a:rPr lang="es-ES" dirty="0" err="1" smtClean="0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4571"/>
            <a:ext cx="8610600" cy="4232429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moneter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 smtClean="0"/>
              <a:t>dolar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rupiah.</a:t>
            </a:r>
          </a:p>
          <a:p>
            <a:pPr algn="just"/>
            <a:r>
              <a:rPr lang="en-US" dirty="0" err="1" smtClean="0"/>
              <a:t>Manajemen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proses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/>
              <a:t>anggaran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9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8720" y="2967335"/>
            <a:ext cx="5726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See you Next Week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Proses-proses </a:t>
            </a:r>
            <a:r>
              <a:rPr lang="en-US" dirty="0" err="1" smtClean="0"/>
              <a:t>Manajemen</a:t>
            </a:r>
            <a:r>
              <a:rPr lang="en-US" dirty="0" smtClean="0"/>
              <a:t> 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>
            <a:noAutofit/>
          </a:bodyPr>
          <a:lstStyle/>
          <a:p>
            <a:pPr algn="just"/>
            <a:r>
              <a:rPr lang="id-ID" sz="2200" dirty="0" smtClean="0"/>
              <a:t>Merencanakan Biaya Proyek : Perencanaan biaya-biaya yang diperlukan dalam kegiatan proyek.</a:t>
            </a:r>
          </a:p>
          <a:p>
            <a:pPr algn="just"/>
            <a:r>
              <a:rPr lang="en-US" sz="2200" dirty="0" err="1" smtClean="0"/>
              <a:t>Memperkirakan</a:t>
            </a:r>
            <a:r>
              <a:rPr lang="en-US" sz="2200" dirty="0" smtClean="0"/>
              <a:t> </a:t>
            </a:r>
            <a:r>
              <a:rPr lang="en-US" sz="2200" dirty="0" err="1"/>
              <a:t>biaya</a:t>
            </a:r>
            <a:r>
              <a:rPr lang="en-US" sz="2200" dirty="0"/>
              <a:t>: proses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pendekatan</a:t>
            </a:r>
            <a:r>
              <a:rPr lang="en-US" sz="2200" dirty="0"/>
              <a:t> </a:t>
            </a: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daya</a:t>
            </a:r>
            <a:r>
              <a:rPr lang="en-US" sz="2200" dirty="0"/>
              <a:t> </a:t>
            </a:r>
            <a:r>
              <a:rPr lang="en-US" sz="2200" dirty="0" err="1"/>
              <a:t>moneter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menyelesaikan</a:t>
            </a:r>
            <a:r>
              <a:rPr lang="en-US" sz="2200" dirty="0"/>
              <a:t> </a:t>
            </a:r>
            <a:r>
              <a:rPr lang="en-US" sz="2200" dirty="0" err="1" smtClean="0"/>
              <a:t>kegiatan-kegiatan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.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/>
              <a:t>Aktivitas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perkiraan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err="1" smtClean="0"/>
              <a:t>Menentukan</a:t>
            </a:r>
            <a:r>
              <a:rPr lang="en-US" sz="2200" dirty="0" smtClean="0"/>
              <a:t> </a:t>
            </a:r>
            <a:r>
              <a:rPr lang="en-US" sz="2200" dirty="0" err="1"/>
              <a:t>Anggaran</a:t>
            </a:r>
            <a:r>
              <a:rPr lang="en-US" sz="2200" dirty="0"/>
              <a:t>: Proses </a:t>
            </a:r>
            <a:r>
              <a:rPr lang="en-US" sz="2200" dirty="0" err="1" smtClean="0"/>
              <a:t>penggabungan</a:t>
            </a:r>
            <a:r>
              <a:rPr lang="en-US" sz="2200" dirty="0" smtClean="0"/>
              <a:t> </a:t>
            </a:r>
            <a:r>
              <a:rPr lang="en-US" sz="2200" dirty="0" err="1"/>
              <a:t>perkiraan</a:t>
            </a:r>
            <a:r>
              <a:rPr lang="en-US" sz="2200" dirty="0"/>
              <a:t>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 smtClean="0"/>
              <a:t>paket</a:t>
            </a:r>
            <a:r>
              <a:rPr lang="en-US" sz="2200" dirty="0" smtClean="0"/>
              <a:t> </a:t>
            </a:r>
            <a:r>
              <a:rPr lang="en-US" sz="2200" dirty="0" err="1" smtClean="0"/>
              <a:t>kegiatan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pekerjaan</a:t>
            </a:r>
            <a:r>
              <a:rPr lang="en-US" sz="2200" dirty="0" smtClean="0"/>
              <a:t> </a:t>
            </a:r>
            <a:r>
              <a:rPr lang="en-US" sz="2200" dirty="0" err="1" smtClean="0"/>
              <a:t>individu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membentuk</a:t>
            </a:r>
            <a:r>
              <a:rPr lang="en-US" sz="2200" dirty="0" smtClean="0"/>
              <a:t> </a:t>
            </a:r>
            <a:r>
              <a:rPr lang="en-US" sz="2200" i="1" dirty="0" smtClean="0"/>
              <a:t>baseline</a:t>
            </a:r>
            <a:r>
              <a:rPr lang="en-US" sz="2200" dirty="0" smtClean="0"/>
              <a:t>/</a:t>
            </a:r>
            <a:r>
              <a:rPr lang="en-US" sz="2200" dirty="0" err="1" smtClean="0"/>
              <a:t>dasar</a:t>
            </a:r>
            <a:r>
              <a:rPr lang="en-US" sz="2200" dirty="0" smtClean="0"/>
              <a:t> </a:t>
            </a:r>
            <a:r>
              <a:rPr lang="en-US" sz="2200" dirty="0" err="1"/>
              <a:t>biaya</a:t>
            </a:r>
            <a:r>
              <a:rPr lang="en-US" sz="2200" dirty="0"/>
              <a:t> </a:t>
            </a:r>
            <a:r>
              <a:rPr lang="en-US" sz="2200" dirty="0" err="1" smtClean="0"/>
              <a:t>resmi</a:t>
            </a:r>
            <a:r>
              <a:rPr lang="en-US" sz="2200" dirty="0" smtClean="0"/>
              <a:t>.</a:t>
            </a:r>
            <a:r>
              <a:rPr lang="id-ID" sz="2200" dirty="0" smtClean="0"/>
              <a:t> </a:t>
            </a:r>
            <a:r>
              <a:rPr lang="id-ID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</a:t>
            </a:r>
            <a:r>
              <a:rPr lang="en-US" sz="2200" dirty="0" err="1" smtClean="0"/>
              <a:t>Dasar</a:t>
            </a:r>
            <a:r>
              <a:rPr lang="en-US" sz="2200" dirty="0" smtClean="0"/>
              <a:t> </a:t>
            </a:r>
            <a:r>
              <a:rPr lang="en-US" sz="2200" dirty="0" err="1" smtClean="0"/>
              <a:t>Kinerja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Persyaratan</a:t>
            </a:r>
            <a:r>
              <a:rPr lang="en-US" sz="2200" dirty="0"/>
              <a:t> </a:t>
            </a:r>
            <a:r>
              <a:rPr lang="en-US" sz="2200" dirty="0" err="1" smtClean="0"/>
              <a:t>Pendanaan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err="1" smtClean="0"/>
              <a:t>Mengontrol</a:t>
            </a:r>
            <a:r>
              <a:rPr lang="en-US" sz="2200" dirty="0" smtClean="0"/>
              <a:t> </a:t>
            </a:r>
            <a:r>
              <a:rPr lang="en-US" sz="2200" dirty="0" err="1"/>
              <a:t>biaya</a:t>
            </a:r>
            <a:r>
              <a:rPr lang="en-US" sz="2200" dirty="0"/>
              <a:t>: Proses </a:t>
            </a:r>
            <a:r>
              <a:rPr lang="en-US" sz="2200" dirty="0" err="1"/>
              <a:t>pemantauan</a:t>
            </a:r>
            <a:r>
              <a:rPr lang="en-US" sz="2200" dirty="0"/>
              <a:t> </a:t>
            </a:r>
            <a:r>
              <a:rPr lang="en-US" sz="2200" dirty="0" err="1"/>
              <a:t>keadaan</a:t>
            </a:r>
            <a:r>
              <a:rPr lang="en-US" sz="2200" dirty="0"/>
              <a:t> </a:t>
            </a:r>
            <a:r>
              <a:rPr lang="en-US" sz="2200" dirty="0" err="1"/>
              <a:t>proyek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memperbarui</a:t>
            </a:r>
            <a:r>
              <a:rPr lang="en-US" sz="2200" dirty="0"/>
              <a:t> </a:t>
            </a:r>
            <a:r>
              <a:rPr lang="en-US" sz="2200" dirty="0" err="1"/>
              <a:t>rancangan</a:t>
            </a:r>
            <a:r>
              <a:rPr lang="en-US" sz="2200" dirty="0"/>
              <a:t> </a:t>
            </a:r>
            <a:r>
              <a:rPr lang="en-US" sz="2200" dirty="0" err="1"/>
              <a:t>anggaran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 smtClean="0"/>
              <a:t>mengelola</a:t>
            </a:r>
            <a:r>
              <a:rPr lang="en-US" sz="2200" dirty="0" smtClean="0"/>
              <a:t> </a:t>
            </a:r>
            <a:r>
              <a:rPr lang="en-US" sz="2200" dirty="0" err="1"/>
              <a:t>perubahan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i="1" dirty="0" smtClean="0"/>
              <a:t>baseline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.</a:t>
            </a:r>
            <a:r>
              <a:rPr lang="id-ID" sz="2200" dirty="0" smtClean="0">
                <a:sym typeface="Wingdings" pitchFamily="2" charset="2"/>
              </a:rPr>
              <a:t></a:t>
            </a:r>
            <a:r>
              <a:rPr lang="en-US" sz="2200" dirty="0" smtClean="0"/>
              <a:t> </a:t>
            </a:r>
            <a:r>
              <a:rPr lang="en-US" sz="2200" dirty="0" err="1"/>
              <a:t>U</a:t>
            </a:r>
            <a:r>
              <a:rPr lang="en-US" sz="2200" dirty="0" err="1" smtClean="0"/>
              <a:t>kuran</a:t>
            </a:r>
            <a:r>
              <a:rPr lang="en-US" sz="2200" dirty="0" smtClean="0"/>
              <a:t> </a:t>
            </a:r>
            <a:r>
              <a:rPr lang="en-US" sz="2200" dirty="0" err="1"/>
              <a:t>kinerja</a:t>
            </a:r>
            <a:r>
              <a:rPr lang="en-US" sz="2200" dirty="0"/>
              <a:t> </a:t>
            </a:r>
            <a:r>
              <a:rPr lang="en-US" sz="2200" dirty="0" err="1"/>
              <a:t>pekerjaan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 smtClean="0"/>
              <a:t>Perkiraan</a:t>
            </a:r>
            <a:r>
              <a:rPr lang="en-US" sz="2200" dirty="0" smtClean="0"/>
              <a:t> </a:t>
            </a:r>
            <a:r>
              <a:rPr lang="en-US" sz="2200" dirty="0" err="1" smtClean="0"/>
              <a:t>anggaran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62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anajemen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676400"/>
            <a:ext cx="8503920" cy="44226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dewan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dibanding</a:t>
            </a:r>
            <a:r>
              <a:rPr lang="en-US" dirty="0" smtClean="0"/>
              <a:t> TI,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finansial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.</a:t>
            </a:r>
          </a:p>
          <a:p>
            <a:pPr lvl="1" algn="just"/>
            <a:r>
              <a:rPr lang="id-ID" dirty="0"/>
              <a:t>S</a:t>
            </a:r>
            <a:r>
              <a:rPr lang="en-US" dirty="0" err="1" smtClean="0"/>
              <a:t>iklus</a:t>
            </a:r>
            <a:r>
              <a:rPr lang="en-US" dirty="0" smtClean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id-ID" dirty="0" smtClean="0"/>
              <a:t>biaya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total </a:t>
            </a:r>
            <a:r>
              <a:rPr lang="en-US" dirty="0" err="1"/>
              <a:t>kepemilikan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tahunan</a:t>
            </a:r>
            <a:r>
              <a:rPr lang="en-US" dirty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067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Prinsip-prinsip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38912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i="1" dirty="0"/>
              <a:t>Tangible </a:t>
            </a:r>
            <a:r>
              <a:rPr lang="en-US" b="1" i="1" dirty="0" smtClean="0"/>
              <a:t>costs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dollar/rupiah.</a:t>
            </a:r>
          </a:p>
          <a:p>
            <a:pPr algn="just"/>
            <a:r>
              <a:rPr lang="en-US" b="1" i="1" dirty="0" smtClean="0"/>
              <a:t>Intangible costs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berwujud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moneter</a:t>
            </a:r>
            <a:r>
              <a:rPr lang="en-US" dirty="0" smtClean="0"/>
              <a:t>.</a:t>
            </a:r>
          </a:p>
          <a:p>
            <a:pPr algn="just"/>
            <a:r>
              <a:rPr lang="en-US" b="1" i="1" dirty="0" smtClean="0"/>
              <a:t>Direct costs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b="1" i="1" dirty="0" smtClean="0"/>
              <a:t>Indirect </a:t>
            </a:r>
            <a:r>
              <a:rPr lang="en-US" b="1" i="1" dirty="0"/>
              <a:t>costs</a:t>
            </a:r>
            <a:r>
              <a:rPr lang="en-US" dirty="0"/>
              <a:t> (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.</a:t>
            </a:r>
            <a:endParaRPr lang="en-US" dirty="0" smtClean="0"/>
          </a:p>
          <a:p>
            <a:pPr algn="just"/>
            <a:r>
              <a:rPr lang="en-US" b="1" i="1" dirty="0"/>
              <a:t>Sunk cost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dihabiskan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 smtClean="0"/>
              <a:t>proyek-proyek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/>
              <a:t>berinvestasi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D</a:t>
            </a:r>
            <a:r>
              <a:rPr lang="en-US" sz="4000" dirty="0" err="1" smtClean="0"/>
              <a:t>asar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rinsip-prinsip</a:t>
            </a:r>
            <a:r>
              <a:rPr lang="en-US" sz="4000" dirty="0" smtClean="0"/>
              <a:t> </a:t>
            </a:r>
            <a:r>
              <a:rPr lang="en-US" sz="4000" dirty="0" err="1"/>
              <a:t>M</a:t>
            </a:r>
            <a:r>
              <a:rPr lang="en-US" sz="4000" dirty="0" err="1" smtClean="0"/>
              <a:t>anajemen</a:t>
            </a:r>
            <a:r>
              <a:rPr lang="en-US" sz="4000" dirty="0" smtClean="0"/>
              <a:t> </a:t>
            </a:r>
            <a:r>
              <a:rPr lang="en-US" sz="4000" dirty="0" err="1" smtClean="0"/>
              <a:t>Biaya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i="1" dirty="0" smtClean="0"/>
              <a:t>Learning </a:t>
            </a:r>
            <a:r>
              <a:rPr lang="en-US" i="1" dirty="0"/>
              <a:t>curve theory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Kurva</a:t>
            </a:r>
            <a:r>
              <a:rPr lang="en-US" dirty="0" smtClean="0"/>
              <a:t>)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item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, </a:t>
            </a:r>
            <a:r>
              <a:rPr lang="en-US" dirty="0" err="1" smtClean="0"/>
              <a:t>biaya</a:t>
            </a:r>
            <a:r>
              <a:rPr lang="en-US" dirty="0"/>
              <a:t> item unit </a:t>
            </a:r>
            <a:r>
              <a:rPr lang="en-US" dirty="0" err="1"/>
              <a:t>menurun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unit </a:t>
            </a:r>
            <a:r>
              <a:rPr lang="en-US" dirty="0" err="1"/>
              <a:t>diproduksi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 smtClean="0"/>
              <a:t>Reserves</a:t>
            </a:r>
            <a:r>
              <a:rPr lang="en-US" dirty="0" smtClean="0"/>
              <a:t> (</a:t>
            </a:r>
            <a:r>
              <a:rPr lang="en-US" dirty="0" err="1" smtClean="0"/>
              <a:t>Cadangan</a:t>
            </a:r>
            <a:r>
              <a:rPr lang="en-US" dirty="0" smtClean="0"/>
              <a:t>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yang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kontingensi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(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/>
              <a:t>diketahui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ditebak</a:t>
            </a:r>
            <a:r>
              <a:rPr lang="en-US" dirty="0"/>
              <a:t> (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1. </a:t>
            </a:r>
            <a:r>
              <a:rPr lang="en-US" b="1" dirty="0" err="1" smtClean="0"/>
              <a:t>Perkiraan</a:t>
            </a:r>
            <a:r>
              <a:rPr lang="en-US" b="1" dirty="0" smtClean="0"/>
              <a:t> </a:t>
            </a:r>
            <a:r>
              <a:rPr lang="en-US" b="1" dirty="0" err="1" smtClean="0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proyek-proyek</a:t>
            </a:r>
            <a:r>
              <a:rPr lang="en-US" dirty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masalah-masalah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TI.</a:t>
            </a:r>
          </a:p>
        </p:txBody>
      </p:sp>
    </p:spTree>
    <p:extLst>
      <p:ext uri="{BB962C8B-B14F-4D97-AF65-F5344CB8AC3E}">
        <p14:creationId xmlns:p14="http://schemas.microsoft.com/office/powerpoint/2010/main" val="20203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Cost Management </a:t>
            </a:r>
            <a:r>
              <a:rPr lang="en-US" b="1" u="sng" dirty="0" smtClean="0"/>
              <a:t>Plan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Rencana</a:t>
            </a:r>
            <a:r>
              <a:rPr lang="en-US" b="1" dirty="0" smtClean="0"/>
              <a:t> </a:t>
            </a:r>
            <a:r>
              <a:rPr lang="en-US" b="1" dirty="0" err="1" smtClean="0"/>
              <a:t>Manjemen</a:t>
            </a:r>
            <a:r>
              <a:rPr lang="en-US" b="1" dirty="0" smtClean="0"/>
              <a:t> </a:t>
            </a:r>
            <a:r>
              <a:rPr lang="en-US" b="1" dirty="0" err="1" smtClean="0"/>
              <a:t>Biaya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1" y="2286000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mendeskripsikan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bagiamana</a:t>
            </a:r>
            <a:r>
              <a:rPr lang="en-US" sz="2800" dirty="0" smtClean="0"/>
              <a:t> </a:t>
            </a:r>
            <a:r>
              <a:rPr lang="en-US" sz="2800" dirty="0" err="1" smtClean="0"/>
              <a:t>organisasi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mengelola</a:t>
            </a:r>
            <a:r>
              <a:rPr lang="en-US" sz="2800" dirty="0" smtClean="0"/>
              <a:t>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keperluan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Se</a:t>
            </a:r>
            <a:r>
              <a:rPr lang="id-ID" sz="2800" dirty="0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persentase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i="1" u="sng" dirty="0" err="1" smtClean="0"/>
              <a:t>biaya</a:t>
            </a:r>
            <a:r>
              <a:rPr lang="en-US" sz="2800" i="1" u="sng" dirty="0" smtClean="0"/>
              <a:t> </a:t>
            </a:r>
            <a:r>
              <a:rPr lang="en-US" sz="2800" i="1" u="sng" dirty="0" err="1" smtClean="0"/>
              <a:t>pekerjaan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para </a:t>
            </a:r>
            <a:r>
              <a:rPr lang="en-US" sz="2800" dirty="0" err="1" smtClean="0"/>
              <a:t>manajer</a:t>
            </a:r>
            <a:r>
              <a:rPr lang="en-US" sz="2800" dirty="0" smtClean="0"/>
              <a:t>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mengembangkan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melacak</a:t>
            </a:r>
            <a:r>
              <a:rPr lang="en-US" sz="2800" dirty="0" smtClean="0"/>
              <a:t> </a:t>
            </a:r>
            <a:r>
              <a:rPr lang="en-US" sz="2800" dirty="0" err="1" smtClean="0"/>
              <a:t>perkiraan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30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KOM Bali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1663</TotalTime>
  <Words>1794</Words>
  <Application>Microsoft Office PowerPoint</Application>
  <PresentationFormat>On-screen Show (4:3)</PresentationFormat>
  <Paragraphs>257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Trajan Pro</vt:lpstr>
      <vt:lpstr>Wingdings</vt:lpstr>
      <vt:lpstr>STIKOM Bali</vt:lpstr>
      <vt:lpstr>Image</vt:lpstr>
      <vt:lpstr>Manajemen Biaya Proyek </vt:lpstr>
      <vt:lpstr>Pentingnya Manajemen Biaya Proyek </vt:lpstr>
      <vt:lpstr>Apa yang dimaksud dengan Biaya dan Manajemen Biaya Proyek</vt:lpstr>
      <vt:lpstr>Proses-proses Manajemen  Biaya Proyek</vt:lpstr>
      <vt:lpstr>Prinsip-prinsip Dasar Manajemen Biaya</vt:lpstr>
      <vt:lpstr>Prinsip-prinsip Dasar  Manajemen Biaya</vt:lpstr>
      <vt:lpstr>Dasar Prinsip-prinsip Manajemen Biaya</vt:lpstr>
      <vt:lpstr> 1. Perkiraan Biaya</vt:lpstr>
      <vt:lpstr>Cost Management Plan Rencana Manjemen Biaya</vt:lpstr>
      <vt:lpstr>Perhitungan Biaya Maksimal tiap Departemen dalam Hitungan Tahun</vt:lpstr>
      <vt:lpstr>Alat dan Teknik Memperkirakan Biaya</vt:lpstr>
      <vt:lpstr>Contoh Perkiraan Biaya</vt:lpstr>
      <vt:lpstr>Estimasi Biaya Proyek Surveyor Pro</vt:lpstr>
      <vt:lpstr>PowerPoint Presentation</vt:lpstr>
      <vt:lpstr>Menentukan Anggaran</vt:lpstr>
      <vt:lpstr>Surveyor Proyek Pro Menentukan Anggaran</vt:lpstr>
      <vt:lpstr>Mengontrol Biaya</vt:lpstr>
      <vt:lpstr>Earned Value Management (EVM)</vt:lpstr>
      <vt:lpstr>Istilah-istilah dalam EVM</vt:lpstr>
      <vt:lpstr>Istilah-istilah dalam EVM(2)</vt:lpstr>
      <vt:lpstr>Istilah-istilah dalam EVM(3)</vt:lpstr>
      <vt:lpstr>Rumus-rumus Earned Value</vt:lpstr>
      <vt:lpstr>Aturan Praktis untuk Nilai Angka yang Dihasilkan</vt:lpstr>
      <vt:lpstr>Contoh Perhitungan Earned Value</vt:lpstr>
      <vt:lpstr>Grafik Earned Value (Nilai yg Diperoleh) Proyek Setelah Lima Bulan</vt:lpstr>
      <vt:lpstr>Makna Angka dalam EVM</vt:lpstr>
      <vt:lpstr>Manajemen Portofolio Proyek</vt:lpstr>
      <vt:lpstr>Manfaat manajemen portofolio</vt:lpstr>
      <vt:lpstr>Menggunakan Perangkat Lunak untuk Membantu dalam Manajemen Biaya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putri</cp:lastModifiedBy>
  <cp:revision>195</cp:revision>
  <cp:lastPrinted>2013-11-28T00:35:37Z</cp:lastPrinted>
  <dcterms:created xsi:type="dcterms:W3CDTF">2011-10-26T05:22:51Z</dcterms:created>
  <dcterms:modified xsi:type="dcterms:W3CDTF">2015-08-13T05:28:21Z</dcterms:modified>
</cp:coreProperties>
</file>