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934" r:id="rId2"/>
  </p:sldMasterIdLst>
  <p:handoutMasterIdLst>
    <p:handoutMasterId r:id="rId27"/>
  </p:handoutMasterIdLst>
  <p:sldIdLst>
    <p:sldId id="258" r:id="rId3"/>
    <p:sldId id="259" r:id="rId4"/>
    <p:sldId id="287" r:id="rId5"/>
    <p:sldId id="289" r:id="rId6"/>
    <p:sldId id="290" r:id="rId7"/>
    <p:sldId id="261" r:id="rId8"/>
    <p:sldId id="274" r:id="rId9"/>
    <p:sldId id="275" r:id="rId10"/>
    <p:sldId id="283" r:id="rId11"/>
    <p:sldId id="280" r:id="rId12"/>
    <p:sldId id="281" r:id="rId13"/>
    <p:sldId id="282" r:id="rId14"/>
    <p:sldId id="276" r:id="rId15"/>
    <p:sldId id="277" r:id="rId16"/>
    <p:sldId id="278" r:id="rId17"/>
    <p:sldId id="263" r:id="rId18"/>
    <p:sldId id="279" r:id="rId19"/>
    <p:sldId id="264" r:id="rId20"/>
    <p:sldId id="265" r:id="rId21"/>
    <p:sldId id="292" r:id="rId22"/>
    <p:sldId id="297" r:id="rId23"/>
    <p:sldId id="298" r:id="rId24"/>
    <p:sldId id="299" r:id="rId25"/>
    <p:sldId id="300" r:id="rId26"/>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D7D"/>
    <a:srgbClr val="FF6D6D"/>
    <a:srgbClr val="FF5353"/>
    <a:srgbClr val="CC0000"/>
    <a:srgbClr val="FFFFFF"/>
    <a:srgbClr val="FFE5E5"/>
    <a:srgbClr val="66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54"/>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832" y="-7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9939" name="Rectangle 3"/>
          <p:cNvSpPr>
            <a:spLocks noGrp="1" noChangeArrowheads="1"/>
          </p:cNvSpPr>
          <p:nvPr>
            <p:ph type="dt" sz="quarter" idx="1"/>
          </p:nvPr>
        </p:nvSpPr>
        <p:spPr bwMode="auto">
          <a:xfrm>
            <a:off x="4022725" y="0"/>
            <a:ext cx="3074988"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9940"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9941" name="Rectangle 5"/>
          <p:cNvSpPr>
            <a:spLocks noGrp="1" noChangeArrowheads="1"/>
          </p:cNvSpPr>
          <p:nvPr>
            <p:ph type="sldNum" sz="quarter" idx="3"/>
          </p:nvPr>
        </p:nvSpPr>
        <p:spPr bwMode="auto">
          <a:xfrm>
            <a:off x="4022725" y="9720263"/>
            <a:ext cx="3074988" cy="5127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A5B35C0-D9E6-48EB-A498-CF0FB3D1A797}" type="slidenum">
              <a:rPr lang="en-US"/>
              <a:pPr>
                <a:defRPr/>
              </a:pPr>
              <a:t>‹#›</a:t>
            </a:fld>
            <a:endParaRPr lang="en-US"/>
          </a:p>
        </p:txBody>
      </p:sp>
    </p:spTree>
    <p:extLst>
      <p:ext uri="{BB962C8B-B14F-4D97-AF65-F5344CB8AC3E}">
        <p14:creationId xmlns:p14="http://schemas.microsoft.com/office/powerpoint/2010/main" val="176880315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1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3"/>
          <p:cNvSpPr>
            <a:spLocks noGrp="1" noChangeArrowheads="1"/>
          </p:cNvSpPr>
          <p:nvPr>
            <p:ph type="ctrTitle"/>
          </p:nvPr>
        </p:nvSpPr>
        <p:spPr>
          <a:xfrm>
            <a:off x="685800" y="2130425"/>
            <a:ext cx="7772400" cy="1470025"/>
          </a:xfrm>
        </p:spPr>
        <p:txBody>
          <a:bodyPr/>
          <a:lstStyle>
            <a:lvl1pPr>
              <a:defRPr smtClean="0"/>
            </a:lvl1pPr>
          </a:lstStyle>
          <a:p>
            <a:r>
              <a:rPr lang="en-US" smtClean="0"/>
              <a:t>Click to edit Master title style</a:t>
            </a:r>
          </a:p>
        </p:txBody>
      </p:sp>
      <p:sp>
        <p:nvSpPr>
          <p:cNvPr id="39940" name="Rectangle 4"/>
          <p:cNvSpPr>
            <a:spLocks noGrp="1" noChangeArrowheads="1"/>
          </p:cNvSpPr>
          <p:nvPr>
            <p:ph type="subTitle" idx="1"/>
          </p:nvPr>
        </p:nvSpPr>
        <p:spPr>
          <a:xfrm>
            <a:off x="685800" y="3886200"/>
            <a:ext cx="6400800" cy="1752600"/>
          </a:xfrm>
        </p:spPr>
        <p:txBody>
          <a:bodyPr/>
          <a:lstStyle>
            <a:lvl1pPr marL="0" indent="0">
              <a:buFontTx/>
              <a:buNone/>
              <a:defRPr smtClean="0"/>
            </a:lvl1pPr>
          </a:lstStyle>
          <a:p>
            <a:r>
              <a:rPr lang="en-US" smtClean="0"/>
              <a:t>Click to edit Master subtitle style</a:t>
            </a:r>
          </a:p>
        </p:txBody>
      </p:sp>
      <p:sp>
        <p:nvSpPr>
          <p:cNvPr id="5" name="Rectangle 5"/>
          <p:cNvSpPr>
            <a:spLocks noGrp="1" noChangeArrowheads="1"/>
          </p:cNvSpPr>
          <p:nvPr>
            <p:ph type="dt" sz="half" idx="10"/>
          </p:nvPr>
        </p:nvSpPr>
        <p:spPr/>
        <p:txBody>
          <a:bodyPr/>
          <a:lstStyle>
            <a:lvl1pPr eaLnBrk="0" hangingPunct="0">
              <a:defRPr sz="1400">
                <a:ea typeface="ＭＳ Ｐゴシック" pitchFamily="-106" charset="-128"/>
              </a:defRPr>
            </a:lvl1pPr>
          </a:lstStyle>
          <a:p>
            <a:pPr>
              <a:defRPr/>
            </a:pPr>
            <a:endParaRPr lang="en-US"/>
          </a:p>
        </p:txBody>
      </p:sp>
      <p:sp>
        <p:nvSpPr>
          <p:cNvPr id="6" name="Rectangle 6"/>
          <p:cNvSpPr>
            <a:spLocks noGrp="1" noChangeArrowheads="1"/>
          </p:cNvSpPr>
          <p:nvPr>
            <p:ph type="ftr" sz="quarter" idx="11"/>
          </p:nvPr>
        </p:nvSpPr>
        <p:spPr/>
        <p:txBody>
          <a:bodyPr/>
          <a:lstStyle>
            <a:lvl1pPr algn="ctr" eaLnBrk="0" hangingPunct="0">
              <a:defRPr sz="1400">
                <a:ea typeface="ＭＳ Ｐゴシック" pitchFamily="-106" charset="-128"/>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pPr>
              <a:defRPr/>
            </a:pPr>
            <a:fld id="{4E9BD337-BB74-443B-9D1E-332653595DC3}" type="slidenum">
              <a:rPr lang="en-US"/>
              <a:pPr>
                <a:defRPr/>
              </a:pPr>
              <a:t>‹#›</a:t>
            </a:fld>
            <a:endParaRPr lang="en-US"/>
          </a:p>
        </p:txBody>
      </p:sp>
    </p:spTree>
    <p:extLst>
      <p:ext uri="{BB962C8B-B14F-4D97-AF65-F5344CB8AC3E}">
        <p14:creationId xmlns:p14="http://schemas.microsoft.com/office/powerpoint/2010/main" val="2996359926"/>
      </p:ext>
    </p:extLst>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D61AFA16-1539-47FF-A6DE-F918A00CBB28}" type="slidenum">
              <a:rPr lang="en-US"/>
              <a:pPr>
                <a:defRPr/>
              </a:pPr>
              <a:t>‹#›</a:t>
            </a:fld>
            <a:endParaRPr lang="en-US"/>
          </a:p>
        </p:txBody>
      </p:sp>
    </p:spTree>
    <p:extLst>
      <p:ext uri="{BB962C8B-B14F-4D97-AF65-F5344CB8AC3E}">
        <p14:creationId xmlns:p14="http://schemas.microsoft.com/office/powerpoint/2010/main" val="1775502945"/>
      </p:ext>
    </p:extLst>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46000"/>
            </a:schemeClr>
          </a:solidFill>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2B31E16A-68CF-4565-B349-8A9FF1B7EF8C}" type="slidenum">
              <a:rPr lang="en-US"/>
              <a:pPr>
                <a:defRPr/>
              </a:pPr>
              <a:t>‹#›</a:t>
            </a:fld>
            <a:endParaRPr lang="en-US"/>
          </a:p>
        </p:txBody>
      </p:sp>
    </p:spTree>
    <p:extLst>
      <p:ext uri="{BB962C8B-B14F-4D97-AF65-F5344CB8AC3E}">
        <p14:creationId xmlns:p14="http://schemas.microsoft.com/office/powerpoint/2010/main" val="4257023507"/>
      </p:ext>
    </p:extLst>
  </p:cSld>
  <p:clrMapOvr>
    <a:masterClrMapping/>
  </p:clrMapOvr>
  <p:transition>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457200"/>
            <a:ext cx="2152650" cy="5668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 y="457200"/>
            <a:ext cx="6305550"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EA79BA5-E81B-4D37-A14D-35C62C463120}" type="slidenum">
              <a:rPr lang="en-US"/>
              <a:pPr>
                <a:defRPr/>
              </a:pPr>
              <a:t>‹#›</a:t>
            </a:fld>
            <a:endParaRPr lang="en-US"/>
          </a:p>
        </p:txBody>
      </p:sp>
    </p:spTree>
    <p:extLst>
      <p:ext uri="{BB962C8B-B14F-4D97-AF65-F5344CB8AC3E}">
        <p14:creationId xmlns:p14="http://schemas.microsoft.com/office/powerpoint/2010/main" val="949465079"/>
      </p:ext>
    </p:extLst>
  </p:cSld>
  <p:clrMapOvr>
    <a:masterClrMapping/>
  </p:clrMapOvr>
  <p:transition>
    <p:blind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p:nvPicPr>
        <p:blipFill rotWithShape="1">
          <a:blip r:embed="rId2">
            <a:grayscl/>
            <a:alphaModFix amt="20000"/>
            <a:extLst>
              <a:ext uri="{BEBA8EAE-BF5A-486C-A8C5-ECC9F3942E4B}">
                <a14:imgProps xmlns:a14="http://schemas.microsoft.com/office/drawing/2010/main">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val="0"/>
              </a:ext>
            </a:extLst>
          </a:blip>
          <a:srcRect l="23636" r="16326" b="12846"/>
          <a:stretch/>
        </p:blipFill>
        <p:spPr>
          <a:xfrm>
            <a:off x="0" y="0"/>
            <a:ext cx="3576939" cy="6858000"/>
          </a:xfrm>
          <a:prstGeom prst="rect">
            <a:avLst/>
          </a:prstGeom>
        </p:spPr>
      </p:pic>
      <p:grpSp>
        <p:nvGrpSpPr>
          <p:cNvPr id="10" name="Group 9"/>
          <p:cNvGrpSpPr/>
          <p:nvPr/>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D6E278F-8505-4B6B-BEDB-E4E917CD729A}" type="slidenum">
              <a:rPr lang="en-US" smtClean="0"/>
              <a:pPr>
                <a:defRPr/>
              </a:pPr>
              <a:t>‹#›</a:t>
            </a:fld>
            <a:endParaRPr lang="en-US"/>
          </a:p>
        </p:txBody>
      </p:sp>
      <p:sp>
        <p:nvSpPr>
          <p:cNvPr id="3" name="Subtitle 2"/>
          <p:cNvSpPr>
            <a:spLocks noGrp="1"/>
          </p:cNvSpPr>
          <p:nvPr>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val="3084429186"/>
      </p:ext>
    </p:extLst>
  </p:cSld>
  <p:clrMapOvr>
    <a:masterClrMapping/>
  </p:clrMapOvr>
  <p:transition>
    <p:blinds/>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02644BE-DADF-45BF-9572-1D71BC06B1D0}" type="slidenum">
              <a:rPr lang="en-US" smtClean="0"/>
              <a:pPr>
                <a:defRPr/>
              </a:pPr>
              <a:t>‹#›</a:t>
            </a:fld>
            <a:endParaRPr lang="en-US"/>
          </a:p>
        </p:txBody>
      </p:sp>
      <p:sp>
        <p:nvSpPr>
          <p:cNvPr id="7" name="Rectangle 6"/>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253185"/>
      </p:ext>
    </p:extLst>
  </p:cSld>
  <p:clrMapOvr>
    <a:masterClrMapping/>
  </p:clrMapOvr>
  <p:transition>
    <p:blinds/>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7D3971D-749F-44E8-AE72-D65C428E259D}" type="slidenum">
              <a:rPr lang="en-US" smtClean="0"/>
              <a:pPr>
                <a:defRPr/>
              </a:pPr>
              <a:t>‹#›</a:t>
            </a:fld>
            <a:endParaRPr lang="en-US"/>
          </a:p>
        </p:txBody>
      </p:sp>
      <p:pic>
        <p:nvPicPr>
          <p:cNvPr id="12" name="Picture 11" descr="logo stikom bali mini.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val="2092379027"/>
      </p:ext>
    </p:extLst>
  </p:cSld>
  <p:clrMapOvr>
    <a:masterClrMapping/>
  </p:clrMapOvr>
  <p:transition>
    <p:blinds/>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D56D171-4C13-46E5-9328-33B945A5F55B}" type="slidenum">
              <a:rPr lang="en-US" smtClean="0"/>
              <a:pPr>
                <a:defRPr/>
              </a:pPr>
              <a:t>‹#›</a:t>
            </a:fld>
            <a:endParaRPr lang="en-US"/>
          </a:p>
        </p:txBody>
      </p:sp>
      <p:sp>
        <p:nvSpPr>
          <p:cNvPr id="8" name="Rectangle 7"/>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6125658"/>
      </p:ext>
    </p:extLst>
  </p:cSld>
  <p:clrMapOvr>
    <a:masterClrMapping/>
  </p:clrMapOvr>
  <p:transition>
    <p:blinds/>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2DD8F79-A9EA-41C7-8CA5-980BC4BBCC12}" type="slidenum">
              <a:rPr lang="en-US" smtClean="0"/>
              <a:pPr>
                <a:defRPr/>
              </a:pPr>
              <a:t>‹#›</a:t>
            </a:fld>
            <a:endParaRPr lang="en-US"/>
          </a:p>
        </p:txBody>
      </p:sp>
      <p:sp>
        <p:nvSpPr>
          <p:cNvPr id="10" name="Rectangle 9"/>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6542656"/>
      </p:ext>
    </p:extLst>
  </p:cSld>
  <p:clrMapOvr>
    <a:masterClrMapping/>
  </p:clrMapOvr>
  <p:transition>
    <p:blinds/>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692631A-AE3C-4B8F-A7B5-50F360441EB3}" type="slidenum">
              <a:rPr lang="en-US" smtClean="0"/>
              <a:pPr>
                <a:defRPr/>
              </a:pPr>
              <a:t>‹#›</a:t>
            </a:fld>
            <a:endParaRPr lang="en-US"/>
          </a:p>
        </p:txBody>
      </p:sp>
      <p:sp>
        <p:nvSpPr>
          <p:cNvPr id="6" name="Rectangle 5"/>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1735393"/>
      </p:ext>
    </p:extLst>
  </p:cSld>
  <p:clrMapOvr>
    <a:masterClrMapping/>
  </p:clrMapOvr>
  <p:transition>
    <p:blinds/>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A9ADC33-83EA-499E-ADE8-D9A5CB76D749}" type="slidenum">
              <a:rPr lang="en-US" smtClean="0"/>
              <a:pPr>
                <a:defRPr/>
              </a:pPr>
              <a:t>‹#›</a:t>
            </a:fld>
            <a:endParaRPr lang="en-US"/>
          </a:p>
        </p:txBody>
      </p:sp>
    </p:spTree>
    <p:extLst>
      <p:ext uri="{BB962C8B-B14F-4D97-AF65-F5344CB8AC3E}">
        <p14:creationId xmlns:p14="http://schemas.microsoft.com/office/powerpoint/2010/main" val="164887580"/>
      </p:ext>
    </p:extLst>
  </p:cSld>
  <p:clrMapOvr>
    <a:masterClrMapping/>
  </p:clrMapOvr>
  <p:transition>
    <p:blinds/>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8D6E278F-8505-4B6B-BEDB-E4E917CD729A}" type="slidenum">
              <a:rPr lang="en-US"/>
              <a:pPr>
                <a:defRPr/>
              </a:pPr>
              <a:t>‹#›</a:t>
            </a:fld>
            <a:endParaRPr lang="en-US"/>
          </a:p>
        </p:txBody>
      </p:sp>
    </p:spTree>
    <p:extLst>
      <p:ext uri="{BB962C8B-B14F-4D97-AF65-F5344CB8AC3E}">
        <p14:creationId xmlns:p14="http://schemas.microsoft.com/office/powerpoint/2010/main" val="1916603764"/>
      </p:ext>
    </p:extLst>
  </p:cSld>
  <p:clrMapOvr>
    <a:masterClrMapping/>
  </p:clrMapOvr>
  <p:transition>
    <p:blinds/>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A49CBAC-7681-4881-B6EC-A25D26BE5533}" type="slidenum">
              <a:rPr lang="en-US" smtClean="0"/>
              <a:pPr>
                <a:defRPr/>
              </a:pPr>
              <a:t>‹#›</a:t>
            </a:fld>
            <a:endParaRPr lang="en-US"/>
          </a:p>
        </p:txBody>
      </p:sp>
    </p:spTree>
    <p:extLst>
      <p:ext uri="{BB962C8B-B14F-4D97-AF65-F5344CB8AC3E}">
        <p14:creationId xmlns:p14="http://schemas.microsoft.com/office/powerpoint/2010/main" val="1460335430"/>
      </p:ext>
    </p:extLst>
  </p:cSld>
  <p:clrMapOvr>
    <a:masterClrMapping/>
  </p:clrMapOvr>
  <p:transition>
    <p:blinds/>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61AFA16-1539-47FF-A6DE-F918A00CBB28}" type="slidenum">
              <a:rPr lang="en-US" smtClean="0"/>
              <a:pPr>
                <a:defRPr/>
              </a:pPr>
              <a:t>‹#›</a:t>
            </a:fld>
            <a:endParaRPr lang="en-US"/>
          </a:p>
        </p:txBody>
      </p:sp>
      <p:pic>
        <p:nvPicPr>
          <p:cNvPr id="8" name="Picture 7" descr="logo stikom bali mini.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val="4012644971"/>
      </p:ext>
    </p:extLst>
  </p:cSld>
  <p:clrMapOvr>
    <a:masterClrMapping/>
  </p:clrMapOvr>
  <p:transition>
    <p:blinds/>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B31E16A-68CF-4565-B349-8A9FF1B7EF8C}" type="slidenum">
              <a:rPr lang="en-US" smtClean="0"/>
              <a:pPr>
                <a:defRPr/>
              </a:pPr>
              <a:t>‹#›</a:t>
            </a:fld>
            <a:endParaRPr lang="en-US"/>
          </a:p>
        </p:txBody>
      </p:sp>
      <p:sp>
        <p:nvSpPr>
          <p:cNvPr id="7" name="Rectangle 6"/>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905264"/>
      </p:ext>
    </p:extLst>
  </p:cSld>
  <p:clrMapOvr>
    <a:masterClrMapping/>
  </p:clrMapOvr>
  <p:transition>
    <p:blinds/>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A79BA5-E81B-4D37-A14D-35C62C463120}" type="slidenum">
              <a:rPr lang="en-US" smtClean="0"/>
              <a:pPr>
                <a:defRPr/>
              </a:pPr>
              <a:t>‹#›</a:t>
            </a:fld>
            <a:endParaRPr lang="en-US"/>
          </a:p>
        </p:txBody>
      </p:sp>
    </p:spTree>
    <p:extLst>
      <p:ext uri="{BB962C8B-B14F-4D97-AF65-F5344CB8AC3E}">
        <p14:creationId xmlns:p14="http://schemas.microsoft.com/office/powerpoint/2010/main" val="2569632894"/>
      </p:ext>
    </p:extLst>
  </p:cSld>
  <p:clrMapOvr>
    <a:masterClrMapping/>
  </p:clrMapOvr>
  <p:transition>
    <p:blinds/>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C02644BE-DADF-45BF-9572-1D71BC06B1D0}" type="slidenum">
              <a:rPr lang="en-US"/>
              <a:pPr>
                <a:defRPr/>
              </a:pPr>
              <a:t>‹#›</a:t>
            </a:fld>
            <a:endParaRPr lang="en-US"/>
          </a:p>
        </p:txBody>
      </p:sp>
    </p:spTree>
    <p:extLst>
      <p:ext uri="{BB962C8B-B14F-4D97-AF65-F5344CB8AC3E}">
        <p14:creationId xmlns:p14="http://schemas.microsoft.com/office/powerpoint/2010/main" val="870821044"/>
      </p:ext>
    </p:extLst>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E7D3971D-749F-44E8-AE72-D65C428E259D}" type="slidenum">
              <a:rPr lang="en-US"/>
              <a:pPr>
                <a:defRPr/>
              </a:pPr>
              <a:t>‹#›</a:t>
            </a:fld>
            <a:endParaRPr lang="en-US"/>
          </a:p>
        </p:txBody>
      </p:sp>
    </p:spTree>
    <p:extLst>
      <p:ext uri="{BB962C8B-B14F-4D97-AF65-F5344CB8AC3E}">
        <p14:creationId xmlns:p14="http://schemas.microsoft.com/office/powerpoint/2010/main" val="2039290387"/>
      </p:ext>
    </p:extLst>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FD56D171-4C13-46E5-9328-33B945A5F55B}" type="slidenum">
              <a:rPr lang="en-US"/>
              <a:pPr>
                <a:defRPr/>
              </a:pPr>
              <a:t>‹#›</a:t>
            </a:fld>
            <a:endParaRPr lang="en-US"/>
          </a:p>
        </p:txBody>
      </p:sp>
    </p:spTree>
    <p:extLst>
      <p:ext uri="{BB962C8B-B14F-4D97-AF65-F5344CB8AC3E}">
        <p14:creationId xmlns:p14="http://schemas.microsoft.com/office/powerpoint/2010/main" val="2288829104"/>
      </p:ext>
    </p:extLst>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82DD8F79-A9EA-41C7-8CA5-980BC4BBCC12}" type="slidenum">
              <a:rPr lang="en-US"/>
              <a:pPr>
                <a:defRPr/>
              </a:pPr>
              <a:t>‹#›</a:t>
            </a:fld>
            <a:endParaRPr lang="en-US"/>
          </a:p>
        </p:txBody>
      </p:sp>
    </p:spTree>
    <p:extLst>
      <p:ext uri="{BB962C8B-B14F-4D97-AF65-F5344CB8AC3E}">
        <p14:creationId xmlns:p14="http://schemas.microsoft.com/office/powerpoint/2010/main" val="564704603"/>
      </p:ext>
    </p:extLst>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4692631A-AE3C-4B8F-A7B5-50F360441EB3}" type="slidenum">
              <a:rPr lang="en-US"/>
              <a:pPr>
                <a:defRPr/>
              </a:pPr>
              <a:t>‹#›</a:t>
            </a:fld>
            <a:endParaRPr lang="en-US"/>
          </a:p>
        </p:txBody>
      </p:sp>
    </p:spTree>
    <p:extLst>
      <p:ext uri="{BB962C8B-B14F-4D97-AF65-F5344CB8AC3E}">
        <p14:creationId xmlns:p14="http://schemas.microsoft.com/office/powerpoint/2010/main" val="518463551"/>
      </p:ext>
    </p:extLst>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9A9ADC33-83EA-499E-ADE8-D9A5CB76D749}" type="slidenum">
              <a:rPr lang="en-US"/>
              <a:pPr>
                <a:defRPr/>
              </a:pPr>
              <a:t>‹#›</a:t>
            </a:fld>
            <a:endParaRPr lang="en-US"/>
          </a:p>
        </p:txBody>
      </p:sp>
    </p:spTree>
    <p:extLst>
      <p:ext uri="{BB962C8B-B14F-4D97-AF65-F5344CB8AC3E}">
        <p14:creationId xmlns:p14="http://schemas.microsoft.com/office/powerpoint/2010/main" val="3458999884"/>
      </p:ext>
    </p:extLst>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FA49CBAC-7681-4881-B6EC-A25D26BE5533}" type="slidenum">
              <a:rPr lang="en-US"/>
              <a:pPr>
                <a:defRPr/>
              </a:pPr>
              <a:t>‹#›</a:t>
            </a:fld>
            <a:endParaRPr lang="en-US"/>
          </a:p>
        </p:txBody>
      </p:sp>
    </p:spTree>
    <p:extLst>
      <p:ext uri="{BB962C8B-B14F-4D97-AF65-F5344CB8AC3E}">
        <p14:creationId xmlns:p14="http://schemas.microsoft.com/office/powerpoint/2010/main" val="4232043779"/>
      </p:ext>
    </p:extLst>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png"/><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19" Type="http://schemas.openxmlformats.org/officeDocument/2006/relationships/image" Target="../media/image6.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76200" y="457200"/>
            <a:ext cx="6324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3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Arial" charset="0"/>
                <a:ea typeface="ＭＳ Ｐゴシック" pitchFamily="-106" charset="-128"/>
              </a:defRPr>
            </a:lvl1pPr>
          </a:lstStyle>
          <a:p>
            <a:pPr>
              <a:defRPr/>
            </a:pPr>
            <a:endParaRPr lang="en-US"/>
          </a:p>
        </p:txBody>
      </p:sp>
      <p:sp>
        <p:nvSpPr>
          <p:cNvPr id="4403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106" charset="-128"/>
              </a:defRPr>
            </a:lvl1pPr>
          </a:lstStyle>
          <a:p>
            <a:pPr>
              <a:defRPr/>
            </a:pPr>
            <a:endParaRPr lang="en-US"/>
          </a:p>
        </p:txBody>
      </p:sp>
      <p:sp>
        <p:nvSpPr>
          <p:cNvPr id="4403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ea typeface="MS PGothic" panose="020B0600070205080204" pitchFamily="34" charset="-128"/>
              </a:defRPr>
            </a:lvl1pPr>
          </a:lstStyle>
          <a:p>
            <a:pPr>
              <a:defRPr/>
            </a:pPr>
            <a:fld id="{2483906B-F97F-4B24-9FC1-A4288FFA49E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9"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Lst>
  <p:transition>
    <p:blinds/>
  </p:transition>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Impact" pitchFamily="34" charset="0"/>
        </a:defRPr>
      </a:lvl2pPr>
      <a:lvl3pPr algn="l" rtl="0" eaLnBrk="0" fontAlgn="base" hangingPunct="0">
        <a:spcBef>
          <a:spcPct val="0"/>
        </a:spcBef>
        <a:spcAft>
          <a:spcPct val="0"/>
        </a:spcAft>
        <a:defRPr sz="4000">
          <a:solidFill>
            <a:schemeClr val="tx1"/>
          </a:solidFill>
          <a:latin typeface="Impact" pitchFamily="34" charset="0"/>
        </a:defRPr>
      </a:lvl3pPr>
      <a:lvl4pPr algn="l" rtl="0" eaLnBrk="0" fontAlgn="base" hangingPunct="0">
        <a:spcBef>
          <a:spcPct val="0"/>
        </a:spcBef>
        <a:spcAft>
          <a:spcPct val="0"/>
        </a:spcAft>
        <a:defRPr sz="4000">
          <a:solidFill>
            <a:schemeClr val="tx1"/>
          </a:solidFill>
          <a:latin typeface="Impact" pitchFamily="34" charset="0"/>
        </a:defRPr>
      </a:lvl4pPr>
      <a:lvl5pPr algn="l" rtl="0" eaLnBrk="0" fontAlgn="base" hangingPunct="0">
        <a:spcBef>
          <a:spcPct val="0"/>
        </a:spcBef>
        <a:spcAft>
          <a:spcPct val="0"/>
        </a:spcAft>
        <a:defRPr sz="4000">
          <a:solidFill>
            <a:schemeClr val="tx1"/>
          </a:solidFill>
          <a:latin typeface="Impact" pitchFamily="34" charset="0"/>
        </a:defRPr>
      </a:lvl5pPr>
      <a:lvl6pPr marL="457200" algn="l" rtl="0" fontAlgn="base">
        <a:spcBef>
          <a:spcPct val="0"/>
        </a:spcBef>
        <a:spcAft>
          <a:spcPct val="0"/>
        </a:spcAft>
        <a:defRPr sz="4000">
          <a:solidFill>
            <a:srgbClr val="CC9900"/>
          </a:solidFill>
          <a:latin typeface="Impact" pitchFamily="34" charset="0"/>
        </a:defRPr>
      </a:lvl6pPr>
      <a:lvl7pPr marL="914400" algn="l" rtl="0" fontAlgn="base">
        <a:spcBef>
          <a:spcPct val="0"/>
        </a:spcBef>
        <a:spcAft>
          <a:spcPct val="0"/>
        </a:spcAft>
        <a:defRPr sz="4000">
          <a:solidFill>
            <a:srgbClr val="CC9900"/>
          </a:solidFill>
          <a:latin typeface="Impact" pitchFamily="34" charset="0"/>
        </a:defRPr>
      </a:lvl7pPr>
      <a:lvl8pPr marL="1371600" algn="l" rtl="0" fontAlgn="base">
        <a:spcBef>
          <a:spcPct val="0"/>
        </a:spcBef>
        <a:spcAft>
          <a:spcPct val="0"/>
        </a:spcAft>
        <a:defRPr sz="4000">
          <a:solidFill>
            <a:srgbClr val="CC9900"/>
          </a:solidFill>
          <a:latin typeface="Impact" pitchFamily="34" charset="0"/>
        </a:defRPr>
      </a:lvl8pPr>
      <a:lvl9pPr marL="1828800" algn="l" rtl="0" fontAlgn="base">
        <a:spcBef>
          <a:spcPct val="0"/>
        </a:spcBef>
        <a:spcAft>
          <a:spcPct val="0"/>
        </a:spcAft>
        <a:defRPr sz="4000">
          <a:solidFill>
            <a:srgbClr val="CC9900"/>
          </a:solidFill>
          <a:latin typeface="Impact" pitchFamily="34" charset="0"/>
        </a:defRPr>
      </a:lvl9pPr>
    </p:titleStyle>
    <p:bodyStyle>
      <a:lvl1pPr marL="342900" indent="-342900" algn="l" rtl="0" eaLnBrk="0" fontAlgn="base" hangingPunct="0">
        <a:spcBef>
          <a:spcPct val="20000"/>
        </a:spcBef>
        <a:spcAft>
          <a:spcPct val="0"/>
        </a:spcAft>
        <a:buChar char="•"/>
        <a:defRPr sz="3200">
          <a:solidFill>
            <a:srgbClr val="663300"/>
          </a:solidFill>
          <a:latin typeface="+mn-lt"/>
          <a:ea typeface="+mn-ea"/>
          <a:cs typeface="+mn-cs"/>
        </a:defRPr>
      </a:lvl1pPr>
      <a:lvl2pPr marL="742950" indent="-285750" algn="l" rtl="0" eaLnBrk="0" fontAlgn="base" hangingPunct="0">
        <a:spcBef>
          <a:spcPct val="20000"/>
        </a:spcBef>
        <a:spcAft>
          <a:spcPct val="0"/>
        </a:spcAft>
        <a:buChar char="–"/>
        <a:defRPr sz="2800">
          <a:solidFill>
            <a:srgbClr val="663300"/>
          </a:solidFill>
          <a:latin typeface="+mn-lt"/>
        </a:defRPr>
      </a:lvl2pPr>
      <a:lvl3pPr marL="1143000" indent="-228600" algn="l" rtl="0" eaLnBrk="0" fontAlgn="base" hangingPunct="0">
        <a:spcBef>
          <a:spcPct val="20000"/>
        </a:spcBef>
        <a:spcAft>
          <a:spcPct val="0"/>
        </a:spcAft>
        <a:buChar char="•"/>
        <a:defRPr sz="2400">
          <a:solidFill>
            <a:srgbClr val="663300"/>
          </a:solidFill>
          <a:latin typeface="+mn-lt"/>
        </a:defRPr>
      </a:lvl3pPr>
      <a:lvl4pPr marL="1600200" indent="-228600" algn="l" rtl="0" eaLnBrk="0" fontAlgn="base" hangingPunct="0">
        <a:spcBef>
          <a:spcPct val="20000"/>
        </a:spcBef>
        <a:spcAft>
          <a:spcPct val="0"/>
        </a:spcAft>
        <a:buChar char="–"/>
        <a:defRPr sz="2000">
          <a:solidFill>
            <a:srgbClr val="663300"/>
          </a:solidFill>
          <a:latin typeface="+mn-lt"/>
        </a:defRPr>
      </a:lvl4pPr>
      <a:lvl5pPr marL="2057400" indent="-228600" algn="l" rtl="0" eaLnBrk="0" fontAlgn="base" hangingPunct="0">
        <a:spcBef>
          <a:spcPct val="20000"/>
        </a:spcBef>
        <a:spcAft>
          <a:spcPct val="0"/>
        </a:spcAft>
        <a:buChar char="»"/>
        <a:defRPr sz="2000">
          <a:solidFill>
            <a:srgbClr val="663300"/>
          </a:solidFill>
          <a:latin typeface="+mn-lt"/>
        </a:defRPr>
      </a:lvl5pPr>
      <a:lvl6pPr marL="2514600" indent="-228600" algn="l" rtl="0" fontAlgn="base">
        <a:spcBef>
          <a:spcPct val="20000"/>
        </a:spcBef>
        <a:spcAft>
          <a:spcPct val="0"/>
        </a:spcAft>
        <a:buChar char="»"/>
        <a:defRPr sz="2000">
          <a:solidFill>
            <a:srgbClr val="663300"/>
          </a:solidFill>
          <a:latin typeface="+mn-lt"/>
        </a:defRPr>
      </a:lvl6pPr>
      <a:lvl7pPr marL="2971800" indent="-228600" algn="l" rtl="0" fontAlgn="base">
        <a:spcBef>
          <a:spcPct val="20000"/>
        </a:spcBef>
        <a:spcAft>
          <a:spcPct val="0"/>
        </a:spcAft>
        <a:buChar char="»"/>
        <a:defRPr sz="2000">
          <a:solidFill>
            <a:srgbClr val="663300"/>
          </a:solidFill>
          <a:latin typeface="+mn-lt"/>
        </a:defRPr>
      </a:lvl7pPr>
      <a:lvl8pPr marL="3429000" indent="-228600" algn="l" rtl="0" fontAlgn="base">
        <a:spcBef>
          <a:spcPct val="20000"/>
        </a:spcBef>
        <a:spcAft>
          <a:spcPct val="0"/>
        </a:spcAft>
        <a:buChar char="»"/>
        <a:defRPr sz="2000">
          <a:solidFill>
            <a:srgbClr val="663300"/>
          </a:solidFill>
          <a:latin typeface="+mn-lt"/>
        </a:defRPr>
      </a:lvl8pPr>
      <a:lvl9pPr marL="3886200" indent="-228600" algn="l" rtl="0" fontAlgn="base">
        <a:spcBef>
          <a:spcPct val="20000"/>
        </a:spcBef>
        <a:spcAft>
          <a:spcPct val="0"/>
        </a:spcAft>
        <a:buChar char="»"/>
        <a:defRPr sz="2000">
          <a:solidFill>
            <a:srgbClr val="6633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a14:imgLayer r:embed="rId14">
                    <a14:imgEffect>
                      <a14:artisticLineDrawing trans="20000"/>
                    </a14:imgEffect>
                  </a14:imgLayer>
                </a14:imgProps>
              </a:ext>
              <a:ext uri="{28A0092B-C50C-407E-A947-70E740481C1C}">
                <a14:useLocalDpi xmlns:a14="http://schemas.microsoft.com/office/drawing/2010/main"/>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pPr>
              <a:defRPr/>
            </a:pPr>
            <a:fld id="{2483906B-F97F-4B24-9FC1-A4288FFA49E7}" type="slidenum">
              <a:rPr lang="en-US" smtClean="0"/>
              <a:pPr>
                <a:defRPr/>
              </a:pPr>
              <a:t>‹#›</a:t>
            </a:fld>
            <a:endParaRPr lang="en-US"/>
          </a:p>
        </p:txBody>
      </p:sp>
      <p:pic>
        <p:nvPicPr>
          <p:cNvPr id="12" name="Picture 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469051"/>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ransition>
    <p:blinds/>
  </p:transition>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6"/>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7"/>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8"/>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20"/>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7"/>
          <p:cNvSpPr>
            <a:spLocks noGrp="1" noChangeArrowheads="1"/>
          </p:cNvSpPr>
          <p:nvPr>
            <p:ph type="subTitle" idx="1"/>
          </p:nvPr>
        </p:nvSpPr>
        <p:spPr>
          <a:xfrm>
            <a:off x="685800" y="4495800"/>
            <a:ext cx="6400800" cy="1143000"/>
          </a:xfrm>
        </p:spPr>
        <p:txBody>
          <a:bodyPr/>
          <a:lstStyle/>
          <a:p>
            <a:r>
              <a:rPr lang="id-ID" b="1" dirty="0" smtClean="0"/>
              <a:t>Ni Luh </a:t>
            </a:r>
            <a:r>
              <a:rPr lang="en-US" b="1" dirty="0" smtClean="0"/>
              <a:t>Putri </a:t>
            </a:r>
            <a:r>
              <a:rPr lang="en-US" b="1" dirty="0" err="1"/>
              <a:t>Srinadi,SE,MM.Kom</a:t>
            </a:r>
            <a:r>
              <a:rPr lang="en-US" b="1" dirty="0"/>
              <a:t>.</a:t>
            </a:r>
          </a:p>
          <a:p>
            <a:endParaRPr lang="en-US" dirty="0"/>
          </a:p>
        </p:txBody>
      </p:sp>
      <p:sp>
        <p:nvSpPr>
          <p:cNvPr id="4098" name="Title 1"/>
          <p:cNvSpPr>
            <a:spLocks noGrp="1"/>
          </p:cNvSpPr>
          <p:nvPr>
            <p:ph type="ctrTitle"/>
          </p:nvPr>
        </p:nvSpPr>
        <p:spPr/>
        <p:txBody>
          <a:bodyPr/>
          <a:lstStyle/>
          <a:p>
            <a:pPr eaLnBrk="1" hangingPunct="1"/>
            <a:r>
              <a:rPr lang="id-ID"/>
              <a:t>B</a:t>
            </a:r>
            <a:r>
              <a:rPr lang="en-US"/>
              <a:t>ab</a:t>
            </a:r>
            <a:r>
              <a:rPr lang="id-ID"/>
              <a:t> </a:t>
            </a:r>
            <a:r>
              <a:rPr lang="en-US"/>
              <a:t>1</a:t>
            </a:r>
            <a:br>
              <a:rPr lang="en-US"/>
            </a:br>
            <a:r>
              <a:rPr lang="id-ID"/>
              <a:t>Menjadi Wirausaha</a:t>
            </a:r>
          </a:p>
        </p:txBody>
      </p:sp>
    </p:spTree>
  </p:cSld>
  <p:clrMapOvr>
    <a:masterClrMapping/>
  </p:clrMapOvr>
  <p:transition>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id-ID" smtClean="0"/>
          </a:p>
        </p:txBody>
      </p:sp>
      <p:sp>
        <p:nvSpPr>
          <p:cNvPr id="13315" name="Content Placeholder 2"/>
          <p:cNvSpPr>
            <a:spLocks noGrp="1"/>
          </p:cNvSpPr>
          <p:nvPr>
            <p:ph idx="1"/>
          </p:nvPr>
        </p:nvSpPr>
        <p:spPr/>
        <p:txBody>
          <a:bodyPr/>
          <a:lstStyle/>
          <a:p>
            <a:endParaRPr lang="id-ID" smtClean="0"/>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63" y="381000"/>
            <a:ext cx="8728075"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id-ID" smtClean="0"/>
          </a:p>
        </p:txBody>
      </p:sp>
      <p:sp>
        <p:nvSpPr>
          <p:cNvPr id="14339" name="Content Placeholder 2"/>
          <p:cNvSpPr>
            <a:spLocks noGrp="1"/>
          </p:cNvSpPr>
          <p:nvPr>
            <p:ph idx="1"/>
          </p:nvPr>
        </p:nvSpPr>
        <p:spPr/>
        <p:txBody>
          <a:bodyPr/>
          <a:lstStyle/>
          <a:p>
            <a:endParaRPr lang="id-ID" smtClean="0"/>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381000"/>
            <a:ext cx="87884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id-ID" smtClean="0"/>
          </a:p>
        </p:txBody>
      </p:sp>
      <p:sp>
        <p:nvSpPr>
          <p:cNvPr id="15363" name="Content Placeholder 2"/>
          <p:cNvSpPr>
            <a:spLocks noGrp="1"/>
          </p:cNvSpPr>
          <p:nvPr>
            <p:ph idx="1"/>
          </p:nvPr>
        </p:nvSpPr>
        <p:spPr/>
        <p:txBody>
          <a:bodyPr/>
          <a:lstStyle/>
          <a:p>
            <a:endParaRPr lang="id-ID" smtClean="0"/>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 y="457200"/>
            <a:ext cx="875665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228600"/>
            <a:ext cx="6096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rgbClr val="663300"/>
                </a:solidFill>
                <a:latin typeface="Arial" panose="020B0604020202020204" pitchFamily="34" charset="0"/>
              </a:defRPr>
            </a:lvl1pPr>
            <a:lvl2pPr marL="742950" indent="-285750">
              <a:spcBef>
                <a:spcPct val="20000"/>
              </a:spcBef>
              <a:buChar char="–"/>
              <a:defRPr sz="2800">
                <a:solidFill>
                  <a:srgbClr val="663300"/>
                </a:solidFill>
                <a:latin typeface="Arial" panose="020B0604020202020204" pitchFamily="34" charset="0"/>
              </a:defRPr>
            </a:lvl2pPr>
            <a:lvl3pPr marL="1143000" indent="-228600">
              <a:spcBef>
                <a:spcPct val="20000"/>
              </a:spcBef>
              <a:buChar char="•"/>
              <a:defRPr sz="2400">
                <a:solidFill>
                  <a:srgbClr val="663300"/>
                </a:solidFill>
                <a:latin typeface="Arial" panose="020B0604020202020204" pitchFamily="34" charset="0"/>
              </a:defRPr>
            </a:lvl3pPr>
            <a:lvl4pPr marL="1600200" indent="-228600">
              <a:spcBef>
                <a:spcPct val="20000"/>
              </a:spcBef>
              <a:buChar char="–"/>
              <a:defRPr sz="2000">
                <a:solidFill>
                  <a:srgbClr val="663300"/>
                </a:solidFill>
                <a:latin typeface="Arial" panose="020B0604020202020204" pitchFamily="34" charset="0"/>
              </a:defRPr>
            </a:lvl4pPr>
            <a:lvl5pPr marL="2057400" indent="-228600">
              <a:spcBef>
                <a:spcPct val="20000"/>
              </a:spcBef>
              <a:buChar char="»"/>
              <a:defRPr sz="2000">
                <a:solidFill>
                  <a:srgbClr val="663300"/>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663300"/>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663300"/>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663300"/>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663300"/>
                </a:solidFill>
                <a:latin typeface="Arial" panose="020B0604020202020204" pitchFamily="34" charset="0"/>
              </a:defRPr>
            </a:lvl9pPr>
          </a:lstStyle>
          <a:p>
            <a:pPr eaLnBrk="1" hangingPunct="1">
              <a:spcBef>
                <a:spcPct val="0"/>
              </a:spcBef>
              <a:buFontTx/>
              <a:buNone/>
            </a:pPr>
            <a:r>
              <a:rPr lang="en-US" sz="2800" i="1">
                <a:solidFill>
                  <a:schemeClr val="tx1"/>
                </a:solidFill>
                <a:latin typeface="Impact" panose="020B0806030902050204" pitchFamily="34" charset="0"/>
              </a:rPr>
              <a:t>Illusionary Wealth</a:t>
            </a:r>
            <a:r>
              <a:rPr lang="en-US" sz="2800">
                <a:solidFill>
                  <a:schemeClr val="tx1"/>
                </a:solidFill>
                <a:latin typeface="Impact" panose="020B0806030902050204" pitchFamily="34" charset="0"/>
              </a:rPr>
              <a:t>  Vs.  </a:t>
            </a:r>
            <a:r>
              <a:rPr lang="en-US" sz="2800" i="1">
                <a:solidFill>
                  <a:schemeClr val="tx1"/>
                </a:solidFill>
                <a:latin typeface="Impact" panose="020B0806030902050204" pitchFamily="34" charset="0"/>
              </a:rPr>
              <a:t>Intrinsic Wealth</a:t>
            </a:r>
            <a:endParaRPr lang="en-US" sz="2800">
              <a:solidFill>
                <a:schemeClr val="tx1"/>
              </a:solidFill>
              <a:latin typeface="Impact" panose="020B0806030902050204" pitchFamily="34" charset="0"/>
            </a:endParaRPr>
          </a:p>
        </p:txBody>
      </p:sp>
      <p:graphicFrame>
        <p:nvGraphicFramePr>
          <p:cNvPr id="32854" name="Group 86"/>
          <p:cNvGraphicFramePr>
            <a:graphicFrameLocks noGrp="1"/>
          </p:cNvGraphicFramePr>
          <p:nvPr/>
        </p:nvGraphicFramePr>
        <p:xfrm>
          <a:off x="76200" y="990600"/>
          <a:ext cx="9001125" cy="5426075"/>
        </p:xfrm>
        <a:graphic>
          <a:graphicData uri="http://schemas.openxmlformats.org/drawingml/2006/table">
            <a:tbl>
              <a:tblPr/>
              <a:tblGrid>
                <a:gridCol w="4495800"/>
                <a:gridCol w="4505325"/>
              </a:tblGrid>
              <a:tr h="82305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7D7D"/>
                          </a:solidFill>
                          <a:effectLst/>
                          <a:latin typeface="Arial" charset="0"/>
                          <a:cs typeface="Times New Roman" pitchFamily="18" charset="0"/>
                        </a:rPr>
                        <a:t>Illusionary Wealth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7D7D"/>
                          </a:solidFill>
                          <a:effectLst/>
                          <a:latin typeface="Arial" charset="0"/>
                          <a:cs typeface="Times New Roman" pitchFamily="18" charset="0"/>
                        </a:rPr>
                        <a:t>Wealth = Money</a:t>
                      </a:r>
                    </a:p>
                  </a:txBody>
                  <a:tcPr marT="45725" marB="45725"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32757A"/>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7D7D"/>
                          </a:solidFill>
                          <a:effectLst/>
                          <a:latin typeface="Arial" charset="0"/>
                          <a:cs typeface="Times New Roman" pitchFamily="18" charset="0"/>
                        </a:rPr>
                        <a:t>Intrinsic Wealth</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7D7D"/>
                          </a:solidFill>
                          <a:effectLst/>
                          <a:latin typeface="Arial" charset="0"/>
                          <a:cs typeface="Times New Roman" pitchFamily="18" charset="0"/>
                        </a:rPr>
                        <a:t>Wealth = Well Being</a:t>
                      </a:r>
                    </a:p>
                  </a:txBody>
                  <a:tcPr marT="45725" marB="45725"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32757A"/>
                    </a:solidFill>
                  </a:tcPr>
                </a:tc>
              </a:tr>
              <a:tr h="8687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1" u="none" strike="noStrike" cap="none" normalizeH="0" baseline="0" smtClean="0">
                          <a:ln>
                            <a:noFill/>
                          </a:ln>
                          <a:solidFill>
                            <a:srgbClr val="663300"/>
                          </a:solidFill>
                          <a:effectLst/>
                          <a:latin typeface="Arial" charset="0"/>
                          <a:cs typeface="Times New Roman" pitchFamily="18" charset="0"/>
                        </a:rPr>
                        <a:t>Illusionary wealth, magic</a:t>
                      </a:r>
                      <a:r>
                        <a:rPr kumimoji="0" lang="en-US" sz="1700" b="1" i="0" u="none" strike="noStrike" cap="none" normalizeH="0" baseline="0" smtClean="0">
                          <a:ln>
                            <a:noFill/>
                          </a:ln>
                          <a:solidFill>
                            <a:srgbClr val="663300"/>
                          </a:solidFill>
                          <a:effectLst/>
                          <a:latin typeface="Arial"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rgbClr val="663300"/>
                          </a:solidFill>
                          <a:effectLst/>
                          <a:latin typeface="Arial" charset="0"/>
                          <a:cs typeface="Times New Roman" pitchFamily="18" charset="0"/>
                        </a:rPr>
                        <a:t>(Kehidupan yang bisa didapat melalui spekulasi).</a:t>
                      </a:r>
                      <a:endParaRPr kumimoji="0" lang="en-US" sz="1700" b="1" i="0" u="none" strike="noStrike" cap="none" normalizeH="0" baseline="0" smtClean="0">
                        <a:ln>
                          <a:noFill/>
                        </a:ln>
                        <a:solidFill>
                          <a:srgbClr val="663300"/>
                        </a:solidFill>
                        <a:effectLst/>
                        <a:latin typeface="Arial" charset="0"/>
                      </a:endParaRP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1" u="none" strike="noStrike" cap="none" normalizeH="0" baseline="0" smtClean="0">
                          <a:ln>
                            <a:noFill/>
                          </a:ln>
                          <a:solidFill>
                            <a:srgbClr val="663300"/>
                          </a:solidFill>
                          <a:effectLst/>
                          <a:latin typeface="Arial" charset="0"/>
                          <a:cs typeface="Times New Roman" pitchFamily="18" charset="0"/>
                        </a:rPr>
                        <a:t>Intrinsic wealth</a:t>
                      </a:r>
                      <a:r>
                        <a:rPr kumimoji="0" lang="en-US" sz="1700" b="1" i="0" u="none" strike="noStrike" cap="none" normalizeH="0" baseline="0" smtClean="0">
                          <a:ln>
                            <a:noFill/>
                          </a:ln>
                          <a:solidFill>
                            <a:srgbClr val="663300"/>
                          </a:solidFill>
                          <a:effectLst/>
                          <a:latin typeface="Arial"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rgbClr val="663300"/>
                          </a:solidFill>
                          <a:effectLst/>
                          <a:latin typeface="Arial" charset="0"/>
                          <a:cs typeface="Times New Roman" pitchFamily="18" charset="0"/>
                        </a:rPr>
                        <a:t>(Kehidupan yang artistik,  </a:t>
                      </a:r>
                      <a:r>
                        <a:rPr kumimoji="0" lang="en-US" sz="1700" b="1" i="1" u="none" strike="noStrike" cap="none" normalizeH="0" baseline="0" smtClean="0">
                          <a:ln>
                            <a:noFill/>
                          </a:ln>
                          <a:solidFill>
                            <a:srgbClr val="663300"/>
                          </a:solidFill>
                          <a:effectLst/>
                          <a:latin typeface="Arial" charset="0"/>
                          <a:cs typeface="Times New Roman" pitchFamily="18" charset="0"/>
                        </a:rPr>
                        <a:t>spiritual, intelligence, intellectual</a:t>
                      </a:r>
                      <a:r>
                        <a:rPr kumimoji="0" lang="en-US" sz="1700" b="1" i="0" u="none" strike="noStrike" cap="none" normalizeH="0" baseline="0" smtClean="0">
                          <a:ln>
                            <a:noFill/>
                          </a:ln>
                          <a:solidFill>
                            <a:srgbClr val="663300"/>
                          </a:solidFill>
                          <a:effectLst/>
                          <a:latin typeface="Arial" charset="0"/>
                          <a:cs typeface="Times New Roman" pitchFamily="18" charset="0"/>
                        </a:rPr>
                        <a:t>)</a:t>
                      </a:r>
                      <a:endParaRPr kumimoji="0" lang="en-US" sz="1700" b="1" i="0" u="none" strike="noStrike" cap="none" normalizeH="0" baseline="0" smtClean="0">
                        <a:ln>
                          <a:noFill/>
                        </a:ln>
                        <a:solidFill>
                          <a:srgbClr val="663300"/>
                        </a:solidFill>
                        <a:effectLst/>
                        <a:latin typeface="Arial" charset="0"/>
                      </a:endParaRP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8687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663300"/>
                          </a:solidFill>
                          <a:effectLst/>
                          <a:latin typeface="Arial" charset="0"/>
                          <a:cs typeface="Times New Roman" pitchFamily="18" charset="0"/>
                        </a:rPr>
                        <a:t>Tingkat pengembalian (</a:t>
                      </a:r>
                      <a:r>
                        <a:rPr kumimoji="0" lang="en-US" sz="1700" b="1" i="1" u="none" strike="noStrike" cap="none" normalizeH="0" baseline="0" smtClean="0">
                          <a:ln>
                            <a:noFill/>
                          </a:ln>
                          <a:solidFill>
                            <a:srgbClr val="663300"/>
                          </a:solidFill>
                          <a:effectLst/>
                          <a:latin typeface="Arial" charset="0"/>
                          <a:cs typeface="Times New Roman" pitchFamily="18" charset="0"/>
                        </a:rPr>
                        <a:t>rate of return</a:t>
                      </a:r>
                      <a:r>
                        <a:rPr kumimoji="0" lang="en-US" sz="1700" b="1" i="0" u="none" strike="noStrike" cap="none" normalizeH="0" baseline="0" smtClean="0">
                          <a:ln>
                            <a:noFill/>
                          </a:ln>
                          <a:solidFill>
                            <a:srgbClr val="663300"/>
                          </a:solidFill>
                          <a:effectLst/>
                          <a:latin typeface="Arial" charset="0"/>
                          <a:cs typeface="Times New Roman" pitchFamily="18" charset="0"/>
                        </a:rPr>
                        <a:t>), kinerja ekonomi (</a:t>
                      </a:r>
                      <a:r>
                        <a:rPr kumimoji="0" lang="en-US" sz="1700" b="1" i="1" u="none" strike="noStrike" cap="none" normalizeH="0" baseline="0" smtClean="0">
                          <a:ln>
                            <a:noFill/>
                          </a:ln>
                          <a:solidFill>
                            <a:srgbClr val="663300"/>
                          </a:solidFill>
                          <a:effectLst/>
                          <a:latin typeface="Arial" charset="0"/>
                          <a:cs typeface="Times New Roman" pitchFamily="18" charset="0"/>
                        </a:rPr>
                        <a:t>economic performance</a:t>
                      </a:r>
                      <a:r>
                        <a:rPr kumimoji="0" lang="en-US" sz="1700" b="1" i="0" u="none" strike="noStrike" cap="none" normalizeH="0" baseline="0" smtClean="0">
                          <a:ln>
                            <a:noFill/>
                          </a:ln>
                          <a:solidFill>
                            <a:srgbClr val="663300"/>
                          </a:solidFill>
                          <a:effectLst/>
                          <a:latin typeface="Arial" charset="0"/>
                          <a:cs typeface="Times New Roman" pitchFamily="18" charset="0"/>
                        </a:rPr>
                        <a:t>), peringkat (</a:t>
                      </a:r>
                      <a:r>
                        <a:rPr kumimoji="0" lang="en-US" sz="1700" b="1" i="1" u="none" strike="noStrike" cap="none" normalizeH="0" baseline="0" smtClean="0">
                          <a:ln>
                            <a:noFill/>
                          </a:ln>
                          <a:solidFill>
                            <a:srgbClr val="663300"/>
                          </a:solidFill>
                          <a:effectLst/>
                          <a:latin typeface="Arial" charset="0"/>
                          <a:cs typeface="Times New Roman" pitchFamily="18" charset="0"/>
                        </a:rPr>
                        <a:t>rating &amp; scoring</a:t>
                      </a:r>
                      <a:r>
                        <a:rPr kumimoji="0" lang="en-US" sz="1700" b="1" i="0" u="none" strike="noStrike" cap="none" normalizeH="0" baseline="0" smtClean="0">
                          <a:ln>
                            <a:noFill/>
                          </a:ln>
                          <a:solidFill>
                            <a:srgbClr val="663300"/>
                          </a:solidFill>
                          <a:effectLst/>
                          <a:latin typeface="Arial" charset="0"/>
                          <a:cs typeface="Times New Roman" pitchFamily="18" charset="0"/>
                        </a:rPr>
                        <a:t>).</a:t>
                      </a: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663300"/>
                          </a:solidFill>
                          <a:effectLst/>
                          <a:latin typeface="Arial" charset="0"/>
                          <a:cs typeface="Times New Roman" pitchFamily="18" charset="0"/>
                        </a:rPr>
                        <a:t>Kontribusi ekonomi dalam jangka panjang terhadap manusia dan alam/habitatnya.</a:t>
                      </a: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8687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663300"/>
                          </a:solidFill>
                          <a:effectLst/>
                          <a:latin typeface="Arial" charset="0"/>
                          <a:cs typeface="Times New Roman" pitchFamily="18" charset="0"/>
                        </a:rPr>
                        <a:t>Aset yang terus meningkat nilainya, penampilan yang berlebih (</a:t>
                      </a:r>
                      <a:r>
                        <a:rPr kumimoji="0" lang="en-US" sz="1700" b="1" i="1" u="none" strike="noStrike" cap="none" normalizeH="0" baseline="0" smtClean="0">
                          <a:ln>
                            <a:noFill/>
                          </a:ln>
                          <a:solidFill>
                            <a:srgbClr val="663300"/>
                          </a:solidFill>
                          <a:effectLst/>
                          <a:latin typeface="Arial" charset="0"/>
                          <a:cs typeface="Times New Roman" pitchFamily="18" charset="0"/>
                        </a:rPr>
                        <a:t>over valued asset, handsome performance</a:t>
                      </a:r>
                      <a:r>
                        <a:rPr kumimoji="0" lang="en-US" sz="1700" b="1" i="0" u="none" strike="noStrike" cap="none" normalizeH="0" baseline="0" smtClean="0">
                          <a:ln>
                            <a:noFill/>
                          </a:ln>
                          <a:solidFill>
                            <a:srgbClr val="663300"/>
                          </a:solidFill>
                          <a:effectLst/>
                          <a:latin typeface="Arial" charset="0"/>
                          <a:cs typeface="Times New Roman" pitchFamily="18" charset="0"/>
                        </a:rPr>
                        <a:t>).</a:t>
                      </a: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663300"/>
                          </a:solidFill>
                          <a:effectLst/>
                          <a:latin typeface="Arial" charset="0"/>
                          <a:cs typeface="Times New Roman" pitchFamily="18" charset="0"/>
                        </a:rPr>
                        <a:t>Saling memelihara/menjaga.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rgbClr val="663300"/>
                          </a:solidFill>
                          <a:effectLst/>
                          <a:latin typeface="Arial" charset="0"/>
                          <a:cs typeface="Times New Roman" pitchFamily="18" charset="0"/>
                        </a:rPr>
                        <a:t>(mengurangi ketergantungan pada uang), mengutamakan tata nilai.</a:t>
                      </a: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60967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rgbClr val="663300"/>
                          </a:solidFill>
                          <a:effectLst/>
                          <a:latin typeface="Arial" charset="0"/>
                          <a:cs typeface="Times New Roman" pitchFamily="18" charset="0"/>
                        </a:rPr>
                        <a:t>Yang kaya semakin kaya, uang bisa memperbesar uang.</a:t>
                      </a:r>
                      <a:endParaRPr kumimoji="0" lang="en-US" sz="1700" b="1" i="0" u="none" strike="noStrike" cap="none" normalizeH="0" baseline="0" smtClean="0">
                        <a:ln>
                          <a:noFill/>
                        </a:ln>
                        <a:solidFill>
                          <a:srgbClr val="663300"/>
                        </a:solidFill>
                        <a:effectLst/>
                        <a:latin typeface="Arial" charset="0"/>
                        <a:cs typeface="Times New Roman" pitchFamily="18" charset="0"/>
                      </a:endParaRP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rgbClr val="663300"/>
                          </a:solidFill>
                          <a:effectLst/>
                          <a:latin typeface="Arial" charset="0"/>
                          <a:cs typeface="Times New Roman" pitchFamily="18" charset="0"/>
                        </a:rPr>
                        <a:t>Kekayaan yang diperoleh dari kerja keras, inovasi, persaingan.</a:t>
                      </a:r>
                      <a:endParaRPr kumimoji="0" lang="en-US" sz="1700" b="1" i="0" u="none" strike="noStrike" cap="none" normalizeH="0" baseline="0" smtClean="0">
                        <a:ln>
                          <a:noFill/>
                        </a:ln>
                        <a:solidFill>
                          <a:srgbClr val="663300"/>
                        </a:solidFill>
                        <a:effectLst/>
                        <a:latin typeface="Arial" charset="0"/>
                        <a:cs typeface="Times New Roman" pitchFamily="18" charset="0"/>
                      </a:endParaRP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13870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rgbClr val="663300"/>
                          </a:solidFill>
                          <a:effectLst/>
                          <a:latin typeface="Arial" charset="0"/>
                          <a:cs typeface="Times New Roman" pitchFamily="18" charset="0"/>
                        </a:rPr>
                        <a:t>“Jangan bekerja untuk uang, buatlah uang bekerja untuk Anda.” Bekerja hari ini untuk hari ini.</a:t>
                      </a:r>
                      <a:endParaRPr kumimoji="0" lang="en-US" sz="1700" b="1" i="0" u="none" strike="noStrike" cap="none" normalizeH="0" baseline="0" smtClean="0">
                        <a:ln>
                          <a:noFill/>
                        </a:ln>
                        <a:solidFill>
                          <a:srgbClr val="663300"/>
                        </a:solidFill>
                        <a:effectLst/>
                        <a:latin typeface="Arial" charset="0"/>
                        <a:cs typeface="Times New Roman" pitchFamily="18" charset="0"/>
                      </a:endParaRP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dirty="0" smtClean="0">
                          <a:ln>
                            <a:noFill/>
                          </a:ln>
                          <a:solidFill>
                            <a:srgbClr val="663300"/>
                          </a:solidFill>
                          <a:effectLst/>
                          <a:latin typeface="Arial" charset="0"/>
                          <a:cs typeface="Times New Roman" pitchFamily="18" charset="0"/>
                        </a:rPr>
                        <a:t>“</a:t>
                      </a:r>
                      <a:r>
                        <a:rPr kumimoji="0" lang="es-ES" sz="1700" b="1" i="0" u="none" strike="noStrike" cap="none" normalizeH="0" baseline="0" dirty="0" err="1" smtClean="0">
                          <a:ln>
                            <a:noFill/>
                          </a:ln>
                          <a:solidFill>
                            <a:srgbClr val="663300"/>
                          </a:solidFill>
                          <a:effectLst/>
                          <a:latin typeface="Arial" charset="0"/>
                          <a:cs typeface="Times New Roman" pitchFamily="18" charset="0"/>
                        </a:rPr>
                        <a:t>Jangan</a:t>
                      </a:r>
                      <a:r>
                        <a:rPr kumimoji="0" lang="es-ES" sz="1700" b="1" i="0" u="none" strike="noStrike" cap="none" normalizeH="0" baseline="0" dirty="0" smtClean="0">
                          <a:ln>
                            <a:noFill/>
                          </a:ln>
                          <a:solidFill>
                            <a:srgbClr val="663300"/>
                          </a:solidFill>
                          <a:effectLst/>
                          <a:latin typeface="Arial" charset="0"/>
                          <a:cs typeface="Times New Roman" pitchFamily="18" charset="0"/>
                        </a:rPr>
                        <a:t> </a:t>
                      </a:r>
                      <a:r>
                        <a:rPr kumimoji="0" lang="es-ES" sz="1700" b="1" i="0" u="none" strike="noStrike" cap="none" normalizeH="0" baseline="0" dirty="0" err="1" smtClean="0">
                          <a:ln>
                            <a:noFill/>
                          </a:ln>
                          <a:solidFill>
                            <a:srgbClr val="663300"/>
                          </a:solidFill>
                          <a:effectLst/>
                          <a:latin typeface="Arial" charset="0"/>
                          <a:cs typeface="Times New Roman" pitchFamily="18" charset="0"/>
                        </a:rPr>
                        <a:t>berilusi</a:t>
                      </a:r>
                      <a:r>
                        <a:rPr kumimoji="0" lang="es-ES" sz="1700" b="1" i="0" u="none" strike="noStrike" cap="none" normalizeH="0" baseline="0" dirty="0" smtClean="0">
                          <a:ln>
                            <a:noFill/>
                          </a:ln>
                          <a:solidFill>
                            <a:srgbClr val="663300"/>
                          </a:solidFill>
                          <a:effectLst/>
                          <a:latin typeface="Arial" charset="0"/>
                          <a:cs typeface="Times New Roman" pitchFamily="18" charset="0"/>
                        </a:rPr>
                        <a:t>, </a:t>
                      </a:r>
                      <a:r>
                        <a:rPr kumimoji="0" lang="es-ES" sz="1700" b="1" i="0" u="none" strike="noStrike" cap="none" normalizeH="0" baseline="0" dirty="0" err="1" smtClean="0">
                          <a:ln>
                            <a:noFill/>
                          </a:ln>
                          <a:solidFill>
                            <a:srgbClr val="663300"/>
                          </a:solidFill>
                          <a:effectLst/>
                          <a:latin typeface="Arial" charset="0"/>
                          <a:cs typeface="Times New Roman" pitchFamily="18" charset="0"/>
                        </a:rPr>
                        <a:t>bekerja</a:t>
                      </a:r>
                      <a:r>
                        <a:rPr kumimoji="0" lang="es-ES" sz="1700" b="1" i="0" u="none" strike="noStrike" cap="none" normalizeH="0" baseline="0" dirty="0" smtClean="0">
                          <a:ln>
                            <a:noFill/>
                          </a:ln>
                          <a:solidFill>
                            <a:srgbClr val="663300"/>
                          </a:solidFill>
                          <a:effectLst/>
                          <a:latin typeface="Arial" charset="0"/>
                          <a:cs typeface="Times New Roman" pitchFamily="18" charset="0"/>
                        </a:rPr>
                        <a:t> </a:t>
                      </a:r>
                      <a:r>
                        <a:rPr kumimoji="0" lang="es-ES" sz="1700" b="1" i="0" u="none" strike="noStrike" cap="none" normalizeH="0" baseline="0" dirty="0" err="1" smtClean="0">
                          <a:ln>
                            <a:noFill/>
                          </a:ln>
                          <a:solidFill>
                            <a:srgbClr val="663300"/>
                          </a:solidFill>
                          <a:effectLst/>
                          <a:latin typeface="Arial" charset="0"/>
                          <a:cs typeface="Times New Roman" pitchFamily="18" charset="0"/>
                        </a:rPr>
                        <a:t>keraslah</a:t>
                      </a:r>
                      <a:r>
                        <a:rPr kumimoji="0" lang="es-ES" sz="1700" b="1" i="0" u="none" strike="noStrike" cap="none" normalizeH="0" baseline="0" dirty="0" smtClean="0">
                          <a:ln>
                            <a:noFill/>
                          </a:ln>
                          <a:solidFill>
                            <a:srgbClr val="663300"/>
                          </a:solidFill>
                          <a:effectLst/>
                          <a:latin typeface="Arial" charset="0"/>
                          <a:cs typeface="Times New Roman" pitchFamily="18" charset="0"/>
                        </a:rPr>
                        <a:t>, </a:t>
                      </a:r>
                      <a:r>
                        <a:rPr kumimoji="0" lang="es-ES" sz="1700" b="1" i="0" u="none" strike="noStrike" cap="none" normalizeH="0" baseline="0" dirty="0" err="1" smtClean="0">
                          <a:ln>
                            <a:noFill/>
                          </a:ln>
                          <a:solidFill>
                            <a:srgbClr val="663300"/>
                          </a:solidFill>
                          <a:effectLst/>
                          <a:latin typeface="Arial" charset="0"/>
                          <a:cs typeface="Times New Roman" pitchFamily="18" charset="0"/>
                        </a:rPr>
                        <a:t>hidup</a:t>
                      </a:r>
                      <a:r>
                        <a:rPr kumimoji="0" lang="es-ES" sz="1700" b="1" i="0" u="none" strike="noStrike" cap="none" normalizeH="0" baseline="0" dirty="0" smtClean="0">
                          <a:ln>
                            <a:noFill/>
                          </a:ln>
                          <a:solidFill>
                            <a:srgbClr val="663300"/>
                          </a:solidFill>
                          <a:effectLst/>
                          <a:latin typeface="Arial" charset="0"/>
                          <a:cs typeface="Times New Roman" pitchFamily="18" charset="0"/>
                        </a:rPr>
                        <a:t> yang </a:t>
                      </a:r>
                      <a:r>
                        <a:rPr kumimoji="0" lang="es-ES" sz="1700" b="1" i="0" u="none" strike="noStrike" cap="none" normalizeH="0" baseline="0" dirty="0" err="1" smtClean="0">
                          <a:ln>
                            <a:noFill/>
                          </a:ln>
                          <a:solidFill>
                            <a:srgbClr val="663300"/>
                          </a:solidFill>
                          <a:effectLst/>
                          <a:latin typeface="Arial" charset="0"/>
                          <a:cs typeface="Times New Roman" pitchFamily="18" charset="0"/>
                        </a:rPr>
                        <a:t>hemat</a:t>
                      </a:r>
                      <a:r>
                        <a:rPr kumimoji="0" lang="es-ES" sz="1700" b="1" i="0" u="none" strike="noStrike" cap="none" normalizeH="0" baseline="0" dirty="0" smtClean="0">
                          <a:ln>
                            <a:noFill/>
                          </a:ln>
                          <a:solidFill>
                            <a:srgbClr val="663300"/>
                          </a:solidFill>
                          <a:effectLst/>
                          <a:latin typeface="Arial" charset="0"/>
                          <a:cs typeface="Times New Roman" pitchFamily="18" charset="0"/>
                        </a:rPr>
                        <a:t>, </a:t>
                      </a:r>
                      <a:r>
                        <a:rPr kumimoji="0" lang="es-ES" sz="1700" b="1" i="0" u="none" strike="noStrike" cap="none" normalizeH="0" baseline="0" dirty="0" err="1" smtClean="0">
                          <a:ln>
                            <a:noFill/>
                          </a:ln>
                          <a:solidFill>
                            <a:srgbClr val="663300"/>
                          </a:solidFill>
                          <a:effectLst/>
                          <a:latin typeface="Arial" charset="0"/>
                          <a:cs typeface="Times New Roman" pitchFamily="18" charset="0"/>
                        </a:rPr>
                        <a:t>nikmati</a:t>
                      </a:r>
                      <a:r>
                        <a:rPr kumimoji="0" lang="es-ES" sz="1700" b="1" i="0" u="none" strike="noStrike" cap="none" normalizeH="0" baseline="0" dirty="0" smtClean="0">
                          <a:ln>
                            <a:noFill/>
                          </a:ln>
                          <a:solidFill>
                            <a:srgbClr val="663300"/>
                          </a:solidFill>
                          <a:effectLst/>
                          <a:latin typeface="Arial" charset="0"/>
                          <a:cs typeface="Times New Roman" pitchFamily="18" charset="0"/>
                        </a:rPr>
                        <a:t> pada </a:t>
                      </a:r>
                      <a:r>
                        <a:rPr kumimoji="0" lang="es-ES" sz="1700" b="1" i="0" u="none" strike="noStrike" cap="none" normalizeH="0" baseline="0" dirty="0" err="1" smtClean="0">
                          <a:ln>
                            <a:noFill/>
                          </a:ln>
                          <a:solidFill>
                            <a:srgbClr val="663300"/>
                          </a:solidFill>
                          <a:effectLst/>
                          <a:latin typeface="Arial" charset="0"/>
                          <a:cs typeface="Times New Roman" pitchFamily="18" charset="0"/>
                        </a:rPr>
                        <a:t>masanya</a:t>
                      </a:r>
                      <a:r>
                        <a:rPr kumimoji="0" lang="es-ES" sz="1700" b="1" i="0" u="none" strike="noStrike" cap="none" normalizeH="0" baseline="0" dirty="0" smtClean="0">
                          <a:ln>
                            <a:noFill/>
                          </a:ln>
                          <a:solidFill>
                            <a:srgbClr val="663300"/>
                          </a:solidFill>
                          <a:effectLst/>
                          <a:latin typeface="Arial" charset="0"/>
                          <a:cs typeface="Times New Roman" pitchFamily="18" charset="0"/>
                        </a:rPr>
                        <a:t>.” </a:t>
                      </a:r>
                      <a:r>
                        <a:rPr kumimoji="0" lang="sv-SE" sz="1700" b="1" i="0" u="none" strike="noStrike" cap="none" normalizeH="0" baseline="0" dirty="0" smtClean="0">
                          <a:ln>
                            <a:noFill/>
                          </a:ln>
                          <a:solidFill>
                            <a:srgbClr val="663300"/>
                          </a:solidFill>
                          <a:effectLst/>
                          <a:latin typeface="Arial" charset="0"/>
                          <a:cs typeface="Times New Roman" pitchFamily="18" charset="0"/>
                        </a:rPr>
                        <a:t>Bekerja sekarang, nikmati hari tua, dan sisakan untuk generasi yang akan datang.</a:t>
                      </a:r>
                      <a:endParaRPr kumimoji="0" lang="en-US" sz="1700" b="1" i="0" u="none" strike="noStrike" cap="none" normalizeH="0" baseline="0" dirty="0" smtClean="0">
                        <a:ln>
                          <a:noFill/>
                        </a:ln>
                        <a:solidFill>
                          <a:srgbClr val="663300"/>
                        </a:solidFill>
                        <a:effectLst/>
                        <a:latin typeface="Arial" charset="0"/>
                        <a:cs typeface="Times New Roman" pitchFamily="18" charset="0"/>
                      </a:endParaRP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blind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Kata Kuncinya</a:t>
            </a:r>
          </a:p>
        </p:txBody>
      </p:sp>
      <p:sp>
        <p:nvSpPr>
          <p:cNvPr id="17411" name="Rectangle 3"/>
          <p:cNvSpPr>
            <a:spLocks noGrp="1" noChangeArrowheads="1"/>
          </p:cNvSpPr>
          <p:nvPr>
            <p:ph idx="1"/>
          </p:nvPr>
        </p:nvSpPr>
        <p:spPr/>
        <p:txBody>
          <a:bodyPr>
            <a:normAutofit lnSpcReduction="10000"/>
          </a:bodyPr>
          <a:lstStyle/>
          <a:p>
            <a:pPr eaLnBrk="1" hangingPunct="1">
              <a:buFontTx/>
              <a:buNone/>
            </a:pPr>
            <a:r>
              <a:rPr lang="en-US" sz="2800" smtClean="0"/>
              <a:t>Tumbuh,..</a:t>
            </a:r>
          </a:p>
          <a:p>
            <a:pPr eaLnBrk="1" hangingPunct="1">
              <a:buFontTx/>
              <a:buNone/>
            </a:pPr>
            <a:r>
              <a:rPr lang="en-US" sz="2800" smtClean="0"/>
              <a:t>Ingatlah tujuan hidup kita bukanlah menjadi kaya,.. Melainkan tumbuh. Untuk tumbuh, Anda harus percaya, mau, mampu, dan dipelihara,..</a:t>
            </a:r>
          </a:p>
          <a:p>
            <a:pPr eaLnBrk="1" hangingPunct="1">
              <a:buFontTx/>
              <a:buNone/>
            </a:pPr>
            <a:r>
              <a:rPr lang="en-US" sz="2800" smtClean="0"/>
              <a:t>Kaya adalah akibat,..</a:t>
            </a:r>
          </a:p>
          <a:p>
            <a:pPr eaLnBrk="1" hangingPunct="1">
              <a:buFontTx/>
              <a:buNone/>
            </a:pPr>
            <a:r>
              <a:rPr lang="en-US" sz="2800" smtClean="0"/>
              <a:t>	Bukan tujuan,..</a:t>
            </a:r>
          </a:p>
          <a:p>
            <a:pPr eaLnBrk="1" hangingPunct="1">
              <a:buFontTx/>
              <a:buNone/>
            </a:pPr>
            <a:r>
              <a:rPr lang="en-US" sz="2800" smtClean="0"/>
              <a:t>	Kaya yang bermartabat, bukan sekedar kaya,..</a:t>
            </a:r>
          </a:p>
          <a:p>
            <a:pPr eaLnBrk="1" hangingPunct="1">
              <a:buFontTx/>
              <a:buNone/>
            </a:pPr>
            <a:r>
              <a:rPr lang="en-US" sz="2800" smtClean="0"/>
              <a:t>Yaitu: Kaya melalui proses kemandirian (kewirausahaan)</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7" dur="5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22" dur="500"/>
                                        <p:tgtEl>
                                          <p:spTgt spid="17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7" dur="500"/>
                                        <p:tgtEl>
                                          <p:spTgt spid="174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32"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81000"/>
            <a:ext cx="8229600" cy="1143000"/>
          </a:xfrm>
        </p:spPr>
        <p:txBody>
          <a:bodyPr/>
          <a:lstStyle/>
          <a:p>
            <a:pPr eaLnBrk="1" hangingPunct="1"/>
            <a:r>
              <a:rPr lang="en-US" dirty="0" err="1" smtClean="0"/>
              <a:t>Bersahabat</a:t>
            </a:r>
            <a:r>
              <a:rPr lang="en-US" dirty="0" smtClean="0"/>
              <a:t> </a:t>
            </a:r>
            <a:r>
              <a:rPr lang="en-US" dirty="0" err="1" smtClean="0"/>
              <a:t>Dengan</a:t>
            </a:r>
            <a:r>
              <a:rPr lang="en-US" dirty="0" smtClean="0"/>
              <a:t> </a:t>
            </a:r>
            <a:r>
              <a:rPr lang="en-US" dirty="0" err="1" smtClean="0"/>
              <a:t>Ketidakpastian</a:t>
            </a:r>
            <a:endParaRPr lang="en-US" dirty="0" smtClean="0"/>
          </a:p>
        </p:txBody>
      </p:sp>
      <p:sp>
        <p:nvSpPr>
          <p:cNvPr id="18435" name="Rectangle 3"/>
          <p:cNvSpPr>
            <a:spLocks noGrp="1" noChangeArrowheads="1"/>
          </p:cNvSpPr>
          <p:nvPr>
            <p:ph idx="1"/>
          </p:nvPr>
        </p:nvSpPr>
        <p:spPr/>
        <p:txBody>
          <a:bodyPr/>
          <a:lstStyle/>
          <a:p>
            <a:pPr marL="3657600" indent="-3657600" eaLnBrk="1" hangingPunct="1">
              <a:lnSpc>
                <a:spcPct val="80000"/>
              </a:lnSpc>
              <a:buFontTx/>
              <a:buNone/>
            </a:pPr>
            <a:r>
              <a:rPr lang="en-US" sz="2800" smtClean="0"/>
              <a:t>Karyawan	Menolak ketidakpastian, butuh rasa aman dan nyaman</a:t>
            </a:r>
          </a:p>
          <a:p>
            <a:pPr marL="3657600" indent="-3657600" eaLnBrk="1" hangingPunct="1">
              <a:lnSpc>
                <a:spcPct val="80000"/>
              </a:lnSpc>
              <a:buFontTx/>
              <a:buNone/>
            </a:pPr>
            <a:endParaRPr lang="en-US" sz="2800" smtClean="0"/>
          </a:p>
          <a:p>
            <a:pPr marL="3657600" indent="-3657600" eaLnBrk="1" hangingPunct="1">
              <a:lnSpc>
                <a:spcPct val="80000"/>
              </a:lnSpc>
              <a:buFontTx/>
              <a:buNone/>
            </a:pPr>
            <a:r>
              <a:rPr lang="en-US" sz="2800" smtClean="0"/>
              <a:t>Wirausaha	Bersahabat dengan </a:t>
            </a:r>
            <a:r>
              <a:rPr lang="en-US" sz="2800" i="1" smtClean="0"/>
              <a:t>uncertainties</a:t>
            </a:r>
            <a:r>
              <a:rPr lang="en-US" sz="2800" smtClean="0"/>
              <a:t> /ketidakpastian</a:t>
            </a:r>
          </a:p>
          <a:p>
            <a:pPr marL="3657600" indent="-3657600" eaLnBrk="1" hangingPunct="1">
              <a:lnSpc>
                <a:spcPct val="80000"/>
              </a:lnSpc>
              <a:buFontTx/>
              <a:buNone/>
            </a:pPr>
            <a:r>
              <a:rPr lang="en-US" sz="2800" smtClean="0"/>
              <a:t>	(kalau tidak bekerja keras, berani menghadapi risiko rugi, tidak bisa memberi makan keluarga dan karyawan)</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2" dur="500"/>
                                        <p:tgtEl>
                                          <p:spTgt spid="18435">
                                            <p:txEl>
                                              <p:pRg st="2" end="2"/>
                                            </p:txEl>
                                          </p:spTgt>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6"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a:spLocks noGrp="1"/>
          </p:cNvSpPr>
          <p:nvPr>
            <p:ph type="title" idx="4294967295"/>
          </p:nvPr>
        </p:nvSpPr>
        <p:spPr>
          <a:xfrm>
            <a:off x="0" y="457200"/>
            <a:ext cx="6324600" cy="990600"/>
          </a:xfrm>
        </p:spPr>
        <p:txBody>
          <a:bodyPr/>
          <a:lstStyle/>
          <a:p>
            <a:pPr eaLnBrk="1" hangingPunct="1"/>
            <a:r>
              <a:rPr lang="id-ID" smtClean="0"/>
              <a:t>Entrepreneurial Mindset</a:t>
            </a:r>
          </a:p>
        </p:txBody>
      </p:sp>
      <p:sp>
        <p:nvSpPr>
          <p:cNvPr id="19459" name="Content Placeholder 7"/>
          <p:cNvSpPr>
            <a:spLocks noGrp="1"/>
          </p:cNvSpPr>
          <p:nvPr>
            <p:ph idx="4294967295"/>
          </p:nvPr>
        </p:nvSpPr>
        <p:spPr>
          <a:xfrm>
            <a:off x="0" y="1600200"/>
            <a:ext cx="8229600" cy="4525963"/>
          </a:xfrm>
        </p:spPr>
        <p:txBody>
          <a:bodyPr/>
          <a:lstStyle/>
          <a:p>
            <a:pPr eaLnBrk="1" hangingPunct="1"/>
            <a:r>
              <a:rPr lang="id-ID" smtClean="0"/>
              <a:t>Action Oriented</a:t>
            </a:r>
            <a:r>
              <a:rPr lang="en-US" smtClean="0"/>
              <a:t> / berorientasi pada action</a:t>
            </a:r>
            <a:endParaRPr lang="id-ID" smtClean="0"/>
          </a:p>
          <a:p>
            <a:pPr eaLnBrk="1" hangingPunct="1"/>
            <a:r>
              <a:rPr lang="id-ID" smtClean="0"/>
              <a:t>Berpikir Simpel</a:t>
            </a:r>
          </a:p>
          <a:p>
            <a:pPr eaLnBrk="1" hangingPunct="1"/>
            <a:r>
              <a:rPr lang="id-ID" smtClean="0"/>
              <a:t>Selalu Mencari Peluang Baru </a:t>
            </a:r>
          </a:p>
          <a:p>
            <a:pPr eaLnBrk="1" hangingPunct="1"/>
            <a:r>
              <a:rPr lang="id-ID" smtClean="0"/>
              <a:t>Mengejar Peluang dengan Disiplin Tinggi</a:t>
            </a:r>
          </a:p>
          <a:p>
            <a:pPr eaLnBrk="1" hangingPunct="1"/>
            <a:r>
              <a:rPr lang="en-US" smtClean="0"/>
              <a:t>Hanya m</a:t>
            </a:r>
            <a:r>
              <a:rPr lang="id-ID" smtClean="0"/>
              <a:t>engambil Peluang Terbaik </a:t>
            </a:r>
          </a:p>
          <a:p>
            <a:pPr eaLnBrk="1" hangingPunct="1"/>
            <a:r>
              <a:rPr lang="id-ID" smtClean="0"/>
              <a:t>Fokus pada Eksekusi </a:t>
            </a:r>
          </a:p>
          <a:p>
            <a:pPr eaLnBrk="1" hangingPunct="1"/>
            <a:r>
              <a:rPr lang="en-US" smtClean="0"/>
              <a:t>Memfokuskan</a:t>
            </a:r>
            <a:r>
              <a:rPr lang="id-ID" smtClean="0"/>
              <a:t> Energi setiap orang dalam bisnis</a:t>
            </a:r>
          </a:p>
          <a:p>
            <a:pPr eaLnBrk="1" hangingPunct="1">
              <a:buFontTx/>
              <a:buNone/>
            </a:pPr>
            <a:endParaRPr lang="id-ID" smtClean="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2" dur="500"/>
                                        <p:tgtEl>
                                          <p:spTgt spid="19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7" dur="500"/>
                                        <p:tgtEl>
                                          <p:spTgt spid="194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32" dur="500"/>
                                        <p:tgtEl>
                                          <p:spTgt spid="194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9459">
                                            <p:txEl>
                                              <p:pRg st="6" end="6"/>
                                            </p:txEl>
                                          </p:spTgt>
                                        </p:tgtEl>
                                        <p:attrNameLst>
                                          <p:attrName>style.visibility</p:attrName>
                                        </p:attrNameLst>
                                      </p:cBhvr>
                                      <p:to>
                                        <p:strVal val="visible"/>
                                      </p:to>
                                    </p:set>
                                    <p:animEffect transition="in" filter="blinds(horizontal)">
                                      <p:cBhvr>
                                        <p:cTn id="37" dur="5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457200" y="2971800"/>
            <a:ext cx="8229600" cy="990600"/>
          </a:xfrm>
        </p:spPr>
        <p:txBody>
          <a:bodyPr/>
          <a:lstStyle/>
          <a:p>
            <a:pPr algn="ctr" eaLnBrk="1" hangingPunct="1">
              <a:buFontTx/>
              <a:buNone/>
            </a:pPr>
            <a:r>
              <a:rPr lang="en-US" sz="4400" b="1" smtClean="0"/>
              <a:t>Success = f (choice)</a:t>
            </a:r>
          </a:p>
        </p:txBody>
      </p:sp>
    </p:spTree>
  </p:cSld>
  <p:clrMapOvr>
    <a:masterClrMapping/>
  </p:clrMapOvr>
  <p:transition>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0" y="457200"/>
            <a:ext cx="6324600" cy="990600"/>
          </a:xfrm>
        </p:spPr>
        <p:txBody>
          <a:bodyPr/>
          <a:lstStyle/>
          <a:p>
            <a:pPr eaLnBrk="1" hangingPunct="1"/>
            <a:r>
              <a:rPr lang="id-ID" smtClean="0"/>
              <a:t>Pilihan Entrepreneurship </a:t>
            </a:r>
          </a:p>
        </p:txBody>
      </p:sp>
      <p:sp>
        <p:nvSpPr>
          <p:cNvPr id="3" name="Content Placeholder 2"/>
          <p:cNvSpPr>
            <a:spLocks noGrp="1"/>
          </p:cNvSpPr>
          <p:nvPr>
            <p:ph idx="4294967295"/>
          </p:nvPr>
        </p:nvSpPr>
        <p:spPr>
          <a:xfrm>
            <a:off x="0" y="1600200"/>
            <a:ext cx="8229600" cy="4525963"/>
          </a:xfrm>
        </p:spPr>
        <p:txBody>
          <a:bodyPr>
            <a:normAutofit fontScale="92500" lnSpcReduction="10000"/>
          </a:bodyPr>
          <a:lstStyle/>
          <a:p>
            <a:pPr eaLnBrk="1" hangingPunct="1">
              <a:defRPr/>
            </a:pPr>
            <a:r>
              <a:rPr lang="id-ID" sz="2600" dirty="0" smtClean="0"/>
              <a:t>Karyawan: </a:t>
            </a:r>
            <a:r>
              <a:rPr lang="en-US" sz="2600" dirty="0" smtClean="0"/>
              <a:t>B</a:t>
            </a:r>
            <a:r>
              <a:rPr lang="id-ID" sz="2600" dirty="0" smtClean="0"/>
              <a:t>ekerja pada orang lain</a:t>
            </a:r>
            <a:r>
              <a:rPr lang="en-US" sz="2600" dirty="0" smtClean="0"/>
              <a:t>,</a:t>
            </a:r>
            <a:r>
              <a:rPr lang="id-ID" sz="2600" dirty="0" smtClean="0"/>
              <a:t> </a:t>
            </a:r>
            <a:r>
              <a:rPr lang="id-ID" sz="2600" i="1" dirty="0" smtClean="0"/>
              <a:t>professional executive</a:t>
            </a:r>
            <a:r>
              <a:rPr lang="id-ID" sz="2600" dirty="0" smtClean="0"/>
              <a:t> (</a:t>
            </a:r>
            <a:r>
              <a:rPr lang="id-ID" sz="2600" i="1" dirty="0" smtClean="0"/>
              <a:t>decision maker</a:t>
            </a:r>
            <a:r>
              <a:rPr lang="id-ID" sz="2600" dirty="0" smtClean="0"/>
              <a:t>)</a:t>
            </a:r>
          </a:p>
          <a:p>
            <a:pPr eaLnBrk="1" hangingPunct="1">
              <a:defRPr/>
            </a:pPr>
            <a:r>
              <a:rPr lang="id-ID" sz="2600" i="1" dirty="0" smtClean="0"/>
              <a:t>Intrapreneur: </a:t>
            </a:r>
            <a:r>
              <a:rPr lang="en-US" sz="2600" dirty="0" smtClean="0"/>
              <a:t>K</a:t>
            </a:r>
            <a:r>
              <a:rPr lang="id-ID" sz="2600" dirty="0" smtClean="0"/>
              <a:t>aryawan</a:t>
            </a:r>
            <a:r>
              <a:rPr lang="en-US" sz="2600" dirty="0" smtClean="0"/>
              <a:t> </a:t>
            </a:r>
            <a:r>
              <a:rPr lang="en-US" sz="2600" dirty="0" err="1" smtClean="0"/>
              <a:t>dengan</a:t>
            </a:r>
            <a:r>
              <a:rPr lang="en-US" sz="2600" dirty="0" smtClean="0"/>
              <a:t> </a:t>
            </a:r>
            <a:r>
              <a:rPr lang="en-US" sz="2600" dirty="0" err="1" smtClean="0"/>
              <a:t>jiwa</a:t>
            </a:r>
            <a:r>
              <a:rPr lang="en-US" sz="2600" dirty="0" smtClean="0"/>
              <a:t> </a:t>
            </a:r>
            <a:r>
              <a:rPr lang="en-US" sz="2600" dirty="0" err="1" smtClean="0"/>
              <a:t>kewirausahaan</a:t>
            </a:r>
            <a:r>
              <a:rPr lang="en-US" sz="2600" dirty="0" smtClean="0"/>
              <a:t> (</a:t>
            </a:r>
            <a:r>
              <a:rPr lang="en-US" sz="2600" dirty="0" err="1" smtClean="0"/>
              <a:t>inovatif</a:t>
            </a:r>
            <a:r>
              <a:rPr lang="en-US" sz="2600" dirty="0" smtClean="0"/>
              <a:t> </a:t>
            </a:r>
            <a:r>
              <a:rPr lang="en-US" sz="2600" dirty="0" err="1" smtClean="0"/>
              <a:t>dan</a:t>
            </a:r>
            <a:r>
              <a:rPr lang="en-US" sz="2600" dirty="0" smtClean="0"/>
              <a:t> </a:t>
            </a:r>
            <a:r>
              <a:rPr lang="en-US" sz="2600" dirty="0" err="1" smtClean="0"/>
              <a:t>tajam</a:t>
            </a:r>
            <a:r>
              <a:rPr lang="en-US" sz="2600" dirty="0" smtClean="0"/>
              <a:t> </a:t>
            </a:r>
            <a:r>
              <a:rPr lang="en-US" sz="2600" dirty="0" err="1" smtClean="0"/>
              <a:t>dalam</a:t>
            </a:r>
            <a:r>
              <a:rPr lang="en-US" sz="2600" dirty="0" smtClean="0"/>
              <a:t> </a:t>
            </a:r>
            <a:r>
              <a:rPr lang="en-US" sz="2600" dirty="0" err="1" smtClean="0"/>
              <a:t>melihat</a:t>
            </a:r>
            <a:r>
              <a:rPr lang="en-US" sz="2600" dirty="0" smtClean="0"/>
              <a:t> </a:t>
            </a:r>
            <a:r>
              <a:rPr lang="en-US" sz="2600" dirty="0" err="1" smtClean="0"/>
              <a:t>peluang</a:t>
            </a:r>
            <a:r>
              <a:rPr lang="en-US" sz="2600" dirty="0" smtClean="0"/>
              <a:t>).</a:t>
            </a:r>
            <a:r>
              <a:rPr lang="id-ID" sz="2600" dirty="0" smtClean="0"/>
              <a:t> </a:t>
            </a:r>
            <a:r>
              <a:rPr lang="en-US" sz="2600" dirty="0" smtClean="0"/>
              <a:t>Y</a:t>
            </a:r>
            <a:r>
              <a:rPr lang="id-ID" sz="2600" dirty="0" smtClean="0"/>
              <a:t>ang </a:t>
            </a:r>
            <a:r>
              <a:rPr lang="en-US" sz="2600" dirty="0" err="1" smtClean="0"/>
              <a:t>di</a:t>
            </a:r>
            <a:r>
              <a:rPr lang="id-ID" sz="2600" dirty="0" smtClean="0"/>
              <a:t>cari adalah kemerdekaan dan akses terhadap </a:t>
            </a:r>
            <a:r>
              <a:rPr lang="id-ID" sz="2600" i="1" dirty="0" smtClean="0"/>
              <a:t>resources</a:t>
            </a:r>
            <a:r>
              <a:rPr lang="en-US" sz="2600" i="1" dirty="0" smtClean="0"/>
              <a:t> / </a:t>
            </a:r>
            <a:r>
              <a:rPr lang="en-US" sz="2600" i="1" dirty="0" err="1" smtClean="0"/>
              <a:t>sumber</a:t>
            </a:r>
            <a:r>
              <a:rPr lang="en-US" sz="2600" i="1" dirty="0" smtClean="0"/>
              <a:t> </a:t>
            </a:r>
            <a:r>
              <a:rPr lang="en-US" sz="2600" i="1" dirty="0" err="1" smtClean="0"/>
              <a:t>daya</a:t>
            </a:r>
            <a:r>
              <a:rPr lang="id-ID" sz="2600" i="1" dirty="0" smtClean="0"/>
              <a:t> </a:t>
            </a:r>
            <a:endParaRPr lang="id-ID" sz="2600" dirty="0" smtClean="0"/>
          </a:p>
          <a:p>
            <a:pPr eaLnBrk="1" hangingPunct="1">
              <a:defRPr/>
            </a:pPr>
            <a:r>
              <a:rPr lang="id-ID" sz="2600" i="1" dirty="0" smtClean="0"/>
              <a:t>Entrepreneur: </a:t>
            </a:r>
            <a:r>
              <a:rPr lang="en-US" sz="2600" i="1" dirty="0" smtClean="0"/>
              <a:t>M</a:t>
            </a:r>
            <a:r>
              <a:rPr lang="id-ID" sz="2600" dirty="0" smtClean="0"/>
              <a:t>emiliki usaha yang dikembangkan sendiri</a:t>
            </a:r>
            <a:r>
              <a:rPr lang="en-US" sz="2600" dirty="0" smtClean="0"/>
              <a:t>, </a:t>
            </a:r>
            <a:r>
              <a:rPr lang="en-US" sz="2600" dirty="0" err="1" smtClean="0"/>
              <a:t>pengambil</a:t>
            </a:r>
            <a:r>
              <a:rPr lang="en-US" sz="2600" dirty="0" smtClean="0"/>
              <a:t> </a:t>
            </a:r>
            <a:r>
              <a:rPr lang="en-US" sz="2600" dirty="0" err="1" smtClean="0"/>
              <a:t>resiko</a:t>
            </a:r>
            <a:endParaRPr lang="id-ID" sz="2600" dirty="0" smtClean="0"/>
          </a:p>
          <a:p>
            <a:pPr eaLnBrk="1" hangingPunct="1">
              <a:defRPr/>
            </a:pPr>
            <a:r>
              <a:rPr lang="id-ID" sz="2600" i="1" dirty="0" smtClean="0"/>
              <a:t>Social entrepreneur</a:t>
            </a:r>
            <a:r>
              <a:rPr lang="id-ID" sz="2600" dirty="0" smtClean="0"/>
              <a:t>: </a:t>
            </a:r>
            <a:r>
              <a:rPr lang="en-US" sz="2600" dirty="0" smtClean="0"/>
              <a:t>P</a:t>
            </a:r>
            <a:r>
              <a:rPr lang="id-ID" sz="2600" dirty="0" smtClean="0"/>
              <a:t>elaku kegiatan sosial berwatak </a:t>
            </a:r>
            <a:r>
              <a:rPr lang="id-ID" sz="2600" i="1" dirty="0" smtClean="0"/>
              <a:t>entrepreneur</a:t>
            </a:r>
            <a:endParaRPr lang="en-US" sz="2600" i="1" dirty="0" smtClean="0"/>
          </a:p>
          <a:p>
            <a:pPr eaLnBrk="1" hangingPunct="1">
              <a:defRPr/>
            </a:pPr>
            <a:r>
              <a:rPr lang="en-US" sz="2600" i="1" dirty="0" smtClean="0"/>
              <a:t>Eco-</a:t>
            </a:r>
            <a:r>
              <a:rPr lang="en-US" sz="2600" i="1" dirty="0" err="1" smtClean="0"/>
              <a:t>Preneur</a:t>
            </a:r>
            <a:r>
              <a:rPr lang="en-US" sz="2600" dirty="0" smtClean="0"/>
              <a:t>: </a:t>
            </a:r>
            <a:r>
              <a:rPr lang="en-US" sz="2600" dirty="0" err="1" smtClean="0"/>
              <a:t>Wirausaha</a:t>
            </a:r>
            <a:r>
              <a:rPr lang="en-US" sz="2600" dirty="0" smtClean="0"/>
              <a:t> </a:t>
            </a:r>
            <a:r>
              <a:rPr lang="en-US" sz="2600" dirty="0" err="1" smtClean="0"/>
              <a:t>dalam</a:t>
            </a:r>
            <a:r>
              <a:rPr lang="en-US" sz="2600" dirty="0" smtClean="0"/>
              <a:t> </a:t>
            </a:r>
            <a:r>
              <a:rPr lang="en-US" sz="2600" dirty="0" err="1" smtClean="0"/>
              <a:t>bidang</a:t>
            </a:r>
            <a:r>
              <a:rPr lang="en-US" sz="2600" dirty="0" smtClean="0"/>
              <a:t> </a:t>
            </a:r>
            <a:r>
              <a:rPr lang="en-US" sz="2600" dirty="0" err="1" smtClean="0"/>
              <a:t>lingkungan</a:t>
            </a:r>
            <a:r>
              <a:rPr lang="en-US" sz="2600" dirty="0" smtClean="0"/>
              <a:t> </a:t>
            </a:r>
            <a:r>
              <a:rPr lang="en-US" sz="2600" dirty="0" err="1" smtClean="0"/>
              <a:t>hidup</a:t>
            </a:r>
            <a:endParaRPr lang="id-ID" sz="2600" i="1" dirty="0" smtClean="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0" y="457200"/>
            <a:ext cx="6324600" cy="990600"/>
          </a:xfrm>
        </p:spPr>
        <p:txBody>
          <a:bodyPr/>
          <a:lstStyle/>
          <a:p>
            <a:pPr eaLnBrk="1" hangingPunct="1"/>
            <a:r>
              <a:rPr lang="en-US" smtClean="0"/>
              <a:t>Tips Praktis</a:t>
            </a:r>
            <a:endParaRPr lang="id-ID" smtClean="0"/>
          </a:p>
        </p:txBody>
      </p:sp>
      <p:sp>
        <p:nvSpPr>
          <p:cNvPr id="22531" name="Content Placeholder 2"/>
          <p:cNvSpPr>
            <a:spLocks noGrp="1"/>
          </p:cNvSpPr>
          <p:nvPr>
            <p:ph idx="4294967295"/>
          </p:nvPr>
        </p:nvSpPr>
        <p:spPr>
          <a:xfrm>
            <a:off x="0" y="1798638"/>
            <a:ext cx="8229600" cy="4525962"/>
          </a:xfrm>
        </p:spPr>
        <p:txBody>
          <a:bodyPr/>
          <a:lstStyle/>
          <a:p>
            <a:pPr eaLnBrk="1" hangingPunct="1"/>
            <a:r>
              <a:rPr lang="id-ID" smtClean="0"/>
              <a:t>Modal utama berwirausaha bukanlah uang, melainkan keyakinan untuk</a:t>
            </a:r>
            <a:r>
              <a:rPr lang="en-US" smtClean="0"/>
              <a:t> tumbuh dan</a:t>
            </a:r>
            <a:r>
              <a:rPr lang="id-ID" smtClean="0"/>
              <a:t> menang</a:t>
            </a:r>
          </a:p>
          <a:p>
            <a:pPr eaLnBrk="1" hangingPunct="1"/>
            <a:r>
              <a:rPr lang="id-ID" smtClean="0"/>
              <a:t>Bersahabatlah dengan ketidakpastian </a:t>
            </a:r>
          </a:p>
          <a:p>
            <a:pPr eaLnBrk="1" hangingPunct="1"/>
            <a:r>
              <a:rPr lang="id-ID" smtClean="0"/>
              <a:t>Buka pikiran Anda, pelajari hal-hal baru </a:t>
            </a:r>
          </a:p>
          <a:p>
            <a:pPr eaLnBrk="1" hangingPunct="1"/>
            <a:r>
              <a:rPr lang="id-ID" i="1" smtClean="0"/>
              <a:t>Be ready</a:t>
            </a:r>
            <a:r>
              <a:rPr lang="id-ID" smtClean="0"/>
              <a:t>, persiapkan diri Anda dengan baik </a:t>
            </a:r>
          </a:p>
          <a:p>
            <a:pPr eaLnBrk="1" hangingPunct="1"/>
            <a:r>
              <a:rPr lang="id-ID" smtClean="0"/>
              <a:t>Bangun</a:t>
            </a:r>
            <a:r>
              <a:rPr lang="en-US" smtClean="0"/>
              <a:t>lah</a:t>
            </a:r>
            <a:r>
              <a:rPr lang="id-ID" smtClean="0"/>
              <a:t> network</a:t>
            </a:r>
            <a:r>
              <a:rPr lang="en-US" smtClean="0"/>
              <a:t> selagi muda</a:t>
            </a:r>
            <a:r>
              <a:rPr lang="id-ID" smtClean="0"/>
              <a:t>,</a:t>
            </a:r>
            <a:r>
              <a:rPr lang="en-US" smtClean="0"/>
              <a:t> dan</a:t>
            </a:r>
            <a:r>
              <a:rPr lang="id-ID" smtClean="0"/>
              <a:t> </a:t>
            </a:r>
            <a:r>
              <a:rPr lang="en-US" smtClean="0"/>
              <a:t>jagalah kepercayaan</a:t>
            </a:r>
            <a:endParaRPr lang="id-ID" smtClean="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2" dur="500"/>
                                        <p:tgtEl>
                                          <p:spTgt spid="22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7" dur="500"/>
                                        <p:tgtEl>
                                          <p:spTgt spid="2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0" y="457200"/>
            <a:ext cx="6324600" cy="990600"/>
          </a:xfrm>
        </p:spPr>
        <p:txBody>
          <a:bodyPr/>
          <a:lstStyle/>
          <a:p>
            <a:pPr eaLnBrk="1" hangingPunct="1"/>
            <a:r>
              <a:rPr lang="id-ID" smtClean="0"/>
              <a:t>Tujuan Pembelajaran</a:t>
            </a:r>
          </a:p>
        </p:txBody>
      </p:sp>
      <p:sp>
        <p:nvSpPr>
          <p:cNvPr id="4099" name="Content Placeholder 2"/>
          <p:cNvSpPr>
            <a:spLocks noGrp="1"/>
          </p:cNvSpPr>
          <p:nvPr>
            <p:ph idx="4294967295"/>
          </p:nvPr>
        </p:nvSpPr>
        <p:spPr>
          <a:xfrm>
            <a:off x="0" y="1600200"/>
            <a:ext cx="8229600" cy="4525963"/>
          </a:xfrm>
        </p:spPr>
        <p:txBody>
          <a:bodyPr/>
          <a:lstStyle/>
          <a:p>
            <a:pPr eaLnBrk="1" hangingPunct="1"/>
            <a:r>
              <a:rPr lang="en-US" smtClean="0"/>
              <a:t>Menjelaskan arti kewirausahaan</a:t>
            </a:r>
          </a:p>
          <a:p>
            <a:pPr eaLnBrk="1" hangingPunct="1"/>
            <a:r>
              <a:rPr lang="en-US" smtClean="0"/>
              <a:t>Menjelaskan karakter seorang wirausaha</a:t>
            </a:r>
          </a:p>
          <a:p>
            <a:pPr eaLnBrk="1" hangingPunct="1"/>
            <a:r>
              <a:rPr lang="en-US" smtClean="0"/>
              <a:t>Menjelaskan tipe-tipe wirausaha</a:t>
            </a:r>
          </a:p>
          <a:p>
            <a:pPr eaLnBrk="1" hangingPunct="1"/>
            <a:r>
              <a:rPr lang="en-US" smtClean="0"/>
              <a:t>Menumbuhkan keinginan untuk berwirausaha</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linds(horizontal)">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linds(horizontal)">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linds(horizontal)">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561975"/>
          </a:xfrm>
        </p:spPr>
        <p:txBody>
          <a:bodyPr/>
          <a:lstStyle/>
          <a:p>
            <a:pPr eaLnBrk="1" hangingPunct="1"/>
            <a:r>
              <a:rPr lang="id-ID" sz="2800" smtClean="0"/>
              <a:t>Karakteristik Pribadi Wirausaha</a:t>
            </a:r>
            <a:endParaRPr lang="en-GB" sz="2800" smtClean="0"/>
          </a:p>
        </p:txBody>
      </p:sp>
      <p:sp>
        <p:nvSpPr>
          <p:cNvPr id="23555" name="Rectangle 3"/>
          <p:cNvSpPr>
            <a:spLocks noGrp="1" noChangeArrowheads="1"/>
          </p:cNvSpPr>
          <p:nvPr>
            <p:ph idx="1"/>
          </p:nvPr>
        </p:nvSpPr>
        <p:spPr>
          <a:xfrm>
            <a:off x="179388" y="908050"/>
            <a:ext cx="8964612" cy="5616575"/>
          </a:xfrm>
        </p:spPr>
        <p:txBody>
          <a:bodyPr/>
          <a:lstStyle/>
          <a:p>
            <a:pPr marL="609600" indent="-609600" eaLnBrk="1" hangingPunct="1">
              <a:buFontTx/>
              <a:buAutoNum type="arabicPeriod"/>
            </a:pPr>
            <a:r>
              <a:rPr lang="id-ID" sz="2800" smtClean="0"/>
              <a:t>Mencari peluang</a:t>
            </a:r>
          </a:p>
          <a:p>
            <a:pPr marL="609600" indent="-609600" eaLnBrk="1" hangingPunct="1">
              <a:buFontTx/>
              <a:buAutoNum type="arabicPeriod"/>
            </a:pPr>
            <a:r>
              <a:rPr lang="id-ID" sz="2800" smtClean="0"/>
              <a:t>Keuletan</a:t>
            </a:r>
          </a:p>
          <a:p>
            <a:pPr marL="609600" indent="-609600" eaLnBrk="1" hangingPunct="1">
              <a:buFontTx/>
              <a:buAutoNum type="arabicPeriod"/>
            </a:pPr>
            <a:r>
              <a:rPr lang="id-ID" sz="2800" smtClean="0"/>
              <a:t>Tanggungjawab terhadap pekerjaan</a:t>
            </a:r>
          </a:p>
          <a:p>
            <a:pPr marL="609600" indent="-609600" eaLnBrk="1" hangingPunct="1">
              <a:buFontTx/>
              <a:buAutoNum type="arabicPeriod"/>
            </a:pPr>
            <a:r>
              <a:rPr lang="id-ID" sz="2800" smtClean="0"/>
              <a:t>Tuntutan atas kualitas dan efisiensi</a:t>
            </a:r>
          </a:p>
          <a:p>
            <a:pPr marL="609600" indent="-609600" eaLnBrk="1" hangingPunct="1">
              <a:buFontTx/>
              <a:buAutoNum type="arabicPeriod"/>
            </a:pPr>
            <a:r>
              <a:rPr lang="id-ID" sz="2800" smtClean="0"/>
              <a:t>Pengambilan risiko</a:t>
            </a:r>
          </a:p>
          <a:p>
            <a:pPr marL="609600" indent="-609600" eaLnBrk="1" hangingPunct="1">
              <a:buFontTx/>
              <a:buAutoNum type="arabicPeriod"/>
            </a:pPr>
            <a:r>
              <a:rPr lang="id-ID" sz="2800" smtClean="0"/>
              <a:t>Menetapkan sasaran</a:t>
            </a:r>
          </a:p>
          <a:p>
            <a:pPr marL="609600" indent="-609600" eaLnBrk="1" hangingPunct="1">
              <a:buFontTx/>
              <a:buAutoNum type="arabicPeriod"/>
            </a:pPr>
            <a:r>
              <a:rPr lang="id-ID" sz="2800" smtClean="0"/>
              <a:t>Mencari Informasi</a:t>
            </a:r>
          </a:p>
          <a:p>
            <a:pPr marL="609600" indent="-609600" eaLnBrk="1" hangingPunct="1">
              <a:buFontTx/>
              <a:buAutoNum type="arabicPeriod"/>
            </a:pPr>
            <a:r>
              <a:rPr lang="id-ID" sz="2800" smtClean="0"/>
              <a:t>Perencanaan yang sistematis dan pengawasannya</a:t>
            </a:r>
          </a:p>
          <a:p>
            <a:pPr marL="609600" indent="-609600" eaLnBrk="1" hangingPunct="1">
              <a:buFontTx/>
              <a:buAutoNum type="arabicPeriod"/>
            </a:pPr>
            <a:r>
              <a:rPr lang="id-ID" sz="2800" smtClean="0"/>
              <a:t>Persuasi dan jejaring/koneksi</a:t>
            </a:r>
          </a:p>
          <a:p>
            <a:pPr marL="609600" indent="-609600" eaLnBrk="1" hangingPunct="1">
              <a:buFontTx/>
              <a:buAutoNum type="arabicPeriod"/>
            </a:pPr>
            <a:r>
              <a:rPr lang="id-ID" sz="2800" smtClean="0"/>
              <a:t>Percaya diri</a:t>
            </a:r>
          </a:p>
          <a:p>
            <a:pPr marL="609600" indent="-609600" eaLnBrk="1" hangingPunct="1">
              <a:buFontTx/>
              <a:buAutoNum type="arabicPeriod"/>
            </a:pPr>
            <a:endParaRPr lang="en-GB" sz="2800" smtClean="0"/>
          </a:p>
        </p:txBody>
      </p:sp>
    </p:spTree>
  </p:cSld>
  <p:clrMapOvr>
    <a:masterClrMapping/>
  </p:clrMapOvr>
  <p:transition>
    <p:blind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333375"/>
            <a:ext cx="8686800" cy="719138"/>
          </a:xfrm>
        </p:spPr>
        <p:txBody>
          <a:bodyPr/>
          <a:lstStyle/>
          <a:p>
            <a:pPr eaLnBrk="1" hangingPunct="1"/>
            <a:r>
              <a:rPr lang="id-ID" sz="2400" b="1" dirty="0" smtClean="0"/>
              <a:t>PENILAIAN DIRI</a:t>
            </a:r>
            <a:r>
              <a:rPr lang="id-ID" b="1" dirty="0" smtClean="0"/>
              <a:t> </a:t>
            </a:r>
            <a:r>
              <a:rPr lang="id-ID" sz="2400" b="1" dirty="0" smtClean="0"/>
              <a:t>DAN PROSES KEWIRAUSAHAAN</a:t>
            </a:r>
            <a:endParaRPr lang="en-GB" sz="2400" b="1" dirty="0" smtClean="0"/>
          </a:p>
        </p:txBody>
      </p:sp>
      <p:sp>
        <p:nvSpPr>
          <p:cNvPr id="24579" name="Rectangle 3"/>
          <p:cNvSpPr>
            <a:spLocks noGrp="1" noChangeArrowheads="1"/>
          </p:cNvSpPr>
          <p:nvPr>
            <p:ph idx="1"/>
          </p:nvPr>
        </p:nvSpPr>
        <p:spPr>
          <a:xfrm>
            <a:off x="250825" y="1196975"/>
            <a:ext cx="8713788" cy="5327650"/>
          </a:xfrm>
        </p:spPr>
        <p:txBody>
          <a:bodyPr>
            <a:normAutofit lnSpcReduction="10000"/>
          </a:bodyPr>
          <a:lstStyle/>
          <a:p>
            <a:pPr marL="609600" indent="-609600" eaLnBrk="1" hangingPunct="1">
              <a:lnSpc>
                <a:spcPct val="90000"/>
              </a:lnSpc>
              <a:buFontTx/>
              <a:buNone/>
            </a:pPr>
            <a:r>
              <a:rPr lang="id-ID" sz="2800" smtClean="0"/>
              <a:t>Cara-cara menge</a:t>
            </a:r>
            <a:r>
              <a:rPr lang="en-US" sz="2800" smtClean="0"/>
              <a:t>n</a:t>
            </a:r>
            <a:r>
              <a:rPr lang="id-ID" sz="2800" smtClean="0"/>
              <a:t>ali diri sendiri dapat dilakukan </a:t>
            </a:r>
          </a:p>
          <a:p>
            <a:pPr marL="609600" indent="-609600" eaLnBrk="1" hangingPunct="1">
              <a:lnSpc>
                <a:spcPct val="90000"/>
              </a:lnSpc>
              <a:buFontTx/>
              <a:buNone/>
            </a:pPr>
            <a:r>
              <a:rPr lang="id-ID" sz="2800" smtClean="0"/>
              <a:t>dengan psikotest dan kemauan sendiri untuk:</a:t>
            </a:r>
          </a:p>
          <a:p>
            <a:pPr marL="609600" indent="-609600" eaLnBrk="1" hangingPunct="1">
              <a:lnSpc>
                <a:spcPct val="90000"/>
              </a:lnSpc>
              <a:buFontTx/>
              <a:buAutoNum type="arabicPeriod"/>
            </a:pPr>
            <a:r>
              <a:rPr lang="id-ID" sz="2800" smtClean="0"/>
              <a:t>Menemukan kebenaran tentang dirinya yang diperoleh melalui penyadaran pengalaman-pengalaman dan kejujuran terhadap dirinya.</a:t>
            </a:r>
          </a:p>
          <a:p>
            <a:pPr marL="609600" indent="-609600" eaLnBrk="1" hangingPunct="1">
              <a:lnSpc>
                <a:spcPct val="90000"/>
              </a:lnSpc>
              <a:buFontTx/>
              <a:buAutoNum type="arabicPeriod"/>
            </a:pPr>
            <a:r>
              <a:rPr lang="id-ID" sz="2800" smtClean="0"/>
              <a:t>Dengan berbekal kebenaran merupakan awal untuk mengembangkan diri secara tepat.</a:t>
            </a:r>
          </a:p>
          <a:p>
            <a:pPr marL="609600" indent="-609600" eaLnBrk="1" hangingPunct="1">
              <a:lnSpc>
                <a:spcPct val="90000"/>
              </a:lnSpc>
              <a:buFontTx/>
              <a:buAutoNum type="arabicPeriod"/>
            </a:pPr>
            <a:r>
              <a:rPr lang="id-ID" sz="2800" smtClean="0"/>
              <a:t>Pengenalan diri sebagai modal awal untuk dapat mengidentifikasi dan mengenali lingkungan, mengindera peluang-peluang bisnis dan mendayagunakan sumber daya lingkungan untuk memperoleh nilai tambah.</a:t>
            </a:r>
          </a:p>
          <a:p>
            <a:pPr marL="609600" indent="-609600" eaLnBrk="1" hangingPunct="1">
              <a:lnSpc>
                <a:spcPct val="90000"/>
              </a:lnSpc>
              <a:buFontTx/>
              <a:buNone/>
            </a:pPr>
            <a:endParaRPr lang="en-GB" sz="2800" smtClean="0"/>
          </a:p>
        </p:txBody>
      </p:sp>
    </p:spTree>
  </p:cSld>
  <p:clrMapOvr>
    <a:masterClrMapping/>
  </p:clrMapOvr>
  <p:transition>
    <p:blind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792162"/>
          </a:xfrm>
        </p:spPr>
        <p:txBody>
          <a:bodyPr/>
          <a:lstStyle/>
          <a:p>
            <a:pPr eaLnBrk="1" hangingPunct="1"/>
            <a:r>
              <a:rPr lang="id-ID" sz="3200" smtClean="0"/>
              <a:t>Ciri Wirausaha yang berhasil :</a:t>
            </a:r>
            <a:endParaRPr lang="en-GB" sz="3200" smtClean="0"/>
          </a:p>
        </p:txBody>
      </p:sp>
      <p:sp>
        <p:nvSpPr>
          <p:cNvPr id="25603" name="Rectangle 3"/>
          <p:cNvSpPr>
            <a:spLocks noGrp="1" noChangeArrowheads="1"/>
          </p:cNvSpPr>
          <p:nvPr>
            <p:ph idx="1"/>
          </p:nvPr>
        </p:nvSpPr>
        <p:spPr>
          <a:xfrm>
            <a:off x="250825" y="1143000"/>
            <a:ext cx="8713788" cy="5381625"/>
          </a:xfrm>
        </p:spPr>
        <p:txBody>
          <a:bodyPr>
            <a:normAutofit lnSpcReduction="10000"/>
          </a:bodyPr>
          <a:lstStyle/>
          <a:p>
            <a:pPr eaLnBrk="1" hangingPunct="1">
              <a:lnSpc>
                <a:spcPct val="80000"/>
              </a:lnSpc>
            </a:pPr>
            <a:r>
              <a:rPr lang="id-ID" sz="2800" dirty="0" smtClean="0"/>
              <a:t>Pemikiran luwes dan kreatif</a:t>
            </a:r>
          </a:p>
          <a:p>
            <a:pPr eaLnBrk="1" hangingPunct="1">
              <a:lnSpc>
                <a:spcPct val="80000"/>
              </a:lnSpc>
            </a:pPr>
            <a:r>
              <a:rPr lang="id-ID" sz="2600" dirty="0" smtClean="0"/>
              <a:t>Mampu merencanakan, mengambil </a:t>
            </a:r>
          </a:p>
          <a:p>
            <a:pPr eaLnBrk="1" hangingPunct="1">
              <a:lnSpc>
                <a:spcPct val="80000"/>
              </a:lnSpc>
              <a:buFontTx/>
              <a:buNone/>
            </a:pPr>
            <a:r>
              <a:rPr lang="id-ID" sz="2800" dirty="0" smtClean="0"/>
              <a:t>   risiko, mengambil keputusan dan </a:t>
            </a:r>
          </a:p>
          <a:p>
            <a:pPr eaLnBrk="1" hangingPunct="1">
              <a:lnSpc>
                <a:spcPct val="80000"/>
              </a:lnSpc>
              <a:buFontTx/>
              <a:buNone/>
            </a:pPr>
            <a:r>
              <a:rPr lang="id-ID" sz="2800" dirty="0" smtClean="0"/>
              <a:t>   mengambil tindakan.</a:t>
            </a:r>
          </a:p>
          <a:p>
            <a:pPr eaLnBrk="1" hangingPunct="1">
              <a:lnSpc>
                <a:spcPct val="80000"/>
              </a:lnSpc>
            </a:pPr>
            <a:r>
              <a:rPr lang="id-ID" sz="2800" dirty="0" smtClean="0"/>
              <a:t>Bersedia bekerja dalam keadaan </a:t>
            </a:r>
          </a:p>
          <a:p>
            <a:pPr eaLnBrk="1" hangingPunct="1">
              <a:lnSpc>
                <a:spcPct val="80000"/>
              </a:lnSpc>
              <a:buFontTx/>
              <a:buNone/>
            </a:pPr>
            <a:r>
              <a:rPr lang="id-ID" sz="2800" dirty="0" smtClean="0"/>
              <a:t>   konflik, perubahan dan keragu-raguan</a:t>
            </a:r>
          </a:p>
          <a:p>
            <a:pPr eaLnBrk="1" hangingPunct="1">
              <a:lnSpc>
                <a:spcPct val="80000"/>
              </a:lnSpc>
            </a:pPr>
            <a:r>
              <a:rPr lang="id-ID" sz="2800" dirty="0" smtClean="0"/>
              <a:t>Melakukan analisis diri sendiri dengan lingkungan</a:t>
            </a:r>
          </a:p>
          <a:p>
            <a:pPr eaLnBrk="1" hangingPunct="1">
              <a:lnSpc>
                <a:spcPct val="80000"/>
              </a:lnSpc>
            </a:pPr>
            <a:r>
              <a:rPr lang="id-ID" sz="2800" dirty="0" smtClean="0"/>
              <a:t>Mampu menyusun prioritas dalam sasaran-sasaran prestasi</a:t>
            </a:r>
          </a:p>
          <a:p>
            <a:pPr eaLnBrk="1" hangingPunct="1">
              <a:lnSpc>
                <a:spcPct val="80000"/>
              </a:lnSpc>
            </a:pPr>
            <a:r>
              <a:rPr lang="id-ID" sz="2800" dirty="0" smtClean="0"/>
              <a:t>Bersedia menawarkan sesuatu yang berguna bagi orang lain</a:t>
            </a:r>
          </a:p>
          <a:p>
            <a:pPr eaLnBrk="1" hangingPunct="1">
              <a:lnSpc>
                <a:spcPct val="80000"/>
              </a:lnSpc>
            </a:pPr>
            <a:r>
              <a:rPr lang="id-ID" sz="2800" dirty="0" smtClean="0"/>
              <a:t>Bersedia menciptakan kebutuhan lingkungan terhadap produk dan jasa.</a:t>
            </a:r>
            <a:endParaRPr lang="en-GB" sz="2800" dirty="0" smtClean="0"/>
          </a:p>
        </p:txBody>
      </p:sp>
      <p:pic>
        <p:nvPicPr>
          <p:cNvPr id="25604" name="Picture 4" descr="j02330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765175"/>
            <a:ext cx="2084388"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9750" y="838200"/>
            <a:ext cx="8229600" cy="609600"/>
          </a:xfrm>
        </p:spPr>
        <p:txBody>
          <a:bodyPr/>
          <a:lstStyle/>
          <a:p>
            <a:pPr eaLnBrk="1" hangingPunct="1"/>
            <a:r>
              <a:rPr lang="id-ID" sz="2800" smtClean="0"/>
              <a:t/>
            </a:r>
            <a:br>
              <a:rPr lang="id-ID" sz="2800" smtClean="0"/>
            </a:br>
            <a:r>
              <a:rPr lang="id-ID" sz="2800" smtClean="0"/>
              <a:t/>
            </a:r>
            <a:br>
              <a:rPr lang="id-ID" sz="2800" smtClean="0"/>
            </a:br>
            <a:r>
              <a:rPr lang="id-ID" sz="2800" smtClean="0"/>
              <a:t/>
            </a:r>
            <a:br>
              <a:rPr lang="id-ID" sz="2800" smtClean="0"/>
            </a:br>
            <a:r>
              <a:rPr lang="id-ID" sz="2400" smtClean="0">
                <a:latin typeface="Aharoni" panose="02010803020104030203" pitchFamily="2" charset="-79"/>
                <a:cs typeface="Aharoni" panose="02010803020104030203" pitchFamily="2" charset="-79"/>
              </a:rPr>
              <a:t>Perilaku wirausaha yang diwujudkan dalam sikap dan motivasi terhadap karier dan prestasi yang berhasil adalah dicerminkan dalam tindakan-tindakan sbb:</a:t>
            </a:r>
            <a:br>
              <a:rPr lang="id-ID" sz="2400" smtClean="0">
                <a:latin typeface="Aharoni" panose="02010803020104030203" pitchFamily="2" charset="-79"/>
                <a:cs typeface="Aharoni" panose="02010803020104030203" pitchFamily="2" charset="-79"/>
              </a:rPr>
            </a:br>
            <a:endParaRPr lang="en-GB" sz="2400" smtClean="0">
              <a:latin typeface="Aharoni" panose="02010803020104030203" pitchFamily="2" charset="-79"/>
              <a:cs typeface="Aharoni" panose="02010803020104030203" pitchFamily="2" charset="-79"/>
            </a:endParaRPr>
          </a:p>
        </p:txBody>
      </p:sp>
      <p:sp>
        <p:nvSpPr>
          <p:cNvPr id="26627" name="Rectangle 3"/>
          <p:cNvSpPr>
            <a:spLocks noGrp="1" noChangeArrowheads="1"/>
          </p:cNvSpPr>
          <p:nvPr>
            <p:ph idx="1"/>
          </p:nvPr>
        </p:nvSpPr>
        <p:spPr>
          <a:xfrm>
            <a:off x="468313" y="2514600"/>
            <a:ext cx="8229600" cy="4081463"/>
          </a:xfrm>
        </p:spPr>
        <p:txBody>
          <a:bodyPr/>
          <a:lstStyle/>
          <a:p>
            <a:pPr eaLnBrk="1" hangingPunct="1">
              <a:lnSpc>
                <a:spcPct val="80000"/>
              </a:lnSpc>
            </a:pPr>
            <a:r>
              <a:rPr lang="id-ID" sz="2400" smtClean="0"/>
              <a:t>Mencontoh orang yang berhasil dalam bidang pekerjaan yang sama, mengadaptasi teknik-tekniki untuk mencapai sukses.</a:t>
            </a:r>
          </a:p>
          <a:p>
            <a:pPr eaLnBrk="1" hangingPunct="1">
              <a:lnSpc>
                <a:spcPct val="80000"/>
              </a:lnSpc>
            </a:pPr>
            <a:r>
              <a:rPr lang="id-ID" sz="2400" smtClean="0"/>
              <a:t>Menggunakan perubahan untuk memotivasi diri</a:t>
            </a:r>
          </a:p>
          <a:p>
            <a:pPr eaLnBrk="1" hangingPunct="1">
              <a:lnSpc>
                <a:spcPct val="80000"/>
              </a:lnSpc>
            </a:pPr>
            <a:r>
              <a:rPr lang="id-ID" sz="2400" smtClean="0"/>
              <a:t>Berorientasi pada tindakan.</a:t>
            </a:r>
          </a:p>
          <a:p>
            <a:pPr eaLnBrk="1" hangingPunct="1">
              <a:lnSpc>
                <a:spcPct val="80000"/>
              </a:lnSpc>
            </a:pPr>
            <a:r>
              <a:rPr lang="id-ID" sz="2400" smtClean="0"/>
              <a:t>Tanggung jawab yang tinggi dalam menyukseskan suau kegiatan.</a:t>
            </a:r>
          </a:p>
          <a:p>
            <a:pPr eaLnBrk="1" hangingPunct="1">
              <a:lnSpc>
                <a:spcPct val="80000"/>
              </a:lnSpc>
            </a:pPr>
            <a:r>
              <a:rPr lang="id-ID" sz="2400" smtClean="0"/>
              <a:t>Keberhasilan ditentukan oleh prestasi sumber daya manusia dalam perusahaan</a:t>
            </a:r>
          </a:p>
          <a:p>
            <a:pPr eaLnBrk="1" hangingPunct="1">
              <a:lnSpc>
                <a:spcPct val="80000"/>
              </a:lnSpc>
            </a:pPr>
            <a:r>
              <a:rPr lang="id-ID" sz="2400" smtClean="0"/>
              <a:t>Mengawasi agar keputusan dilaksanakan dengan baik dan jangan menyesali kegagalan masa lampau.</a:t>
            </a:r>
            <a:endParaRPr lang="en-GB" sz="2400" smtClean="0"/>
          </a:p>
        </p:txBody>
      </p:sp>
    </p:spTree>
  </p:cSld>
  <p:clrMapOvr>
    <a:masterClrMapping/>
  </p:clrMapOvr>
  <p:transition>
    <p:blind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 y="609600"/>
            <a:ext cx="6324600" cy="1143000"/>
          </a:xfrm>
        </p:spPr>
        <p:txBody>
          <a:bodyPr/>
          <a:lstStyle/>
          <a:p>
            <a:pPr eaLnBrk="1" hangingPunct="1"/>
            <a:r>
              <a:rPr lang="id-ID" sz="2400" smtClean="0"/>
              <a:t>Pengusaha sangat perlu mengenali kepribadian dan kompetensi diri mereka sendiri, yg dpt dilakukan dg cara:</a:t>
            </a:r>
            <a:endParaRPr lang="en-GB" sz="2400" smtClean="0"/>
          </a:p>
        </p:txBody>
      </p:sp>
      <p:sp>
        <p:nvSpPr>
          <p:cNvPr id="27651" name="Rectangle 3"/>
          <p:cNvSpPr>
            <a:spLocks noGrp="1" noChangeArrowheads="1"/>
          </p:cNvSpPr>
          <p:nvPr>
            <p:ph idx="1"/>
          </p:nvPr>
        </p:nvSpPr>
        <p:spPr>
          <a:xfrm>
            <a:off x="457200" y="1752600"/>
            <a:ext cx="8229600" cy="4373563"/>
          </a:xfrm>
        </p:spPr>
        <p:txBody>
          <a:bodyPr>
            <a:normAutofit fontScale="92500" lnSpcReduction="10000"/>
          </a:bodyPr>
          <a:lstStyle/>
          <a:p>
            <a:pPr marL="533400" indent="-533400" eaLnBrk="1" hangingPunct="1">
              <a:lnSpc>
                <a:spcPct val="90000"/>
              </a:lnSpc>
            </a:pPr>
            <a:r>
              <a:rPr lang="id-ID" sz="2400" smtClean="0"/>
              <a:t>Upaya mengembangkan diri dengan melihat kekuatan dan kelemahan sendiri</a:t>
            </a:r>
          </a:p>
          <a:p>
            <a:pPr marL="533400" indent="-533400" eaLnBrk="1" hangingPunct="1">
              <a:lnSpc>
                <a:spcPct val="90000"/>
              </a:lnSpc>
            </a:pPr>
            <a:r>
              <a:rPr lang="id-ID" sz="2400" smtClean="0"/>
              <a:t>Melalui orang lain, melalui kelompok, melalui organisasi dan melalui lingkungan</a:t>
            </a:r>
          </a:p>
          <a:p>
            <a:pPr marL="533400" indent="-533400" eaLnBrk="1" hangingPunct="1">
              <a:lnSpc>
                <a:spcPct val="90000"/>
              </a:lnSpc>
            </a:pPr>
            <a:r>
              <a:rPr lang="id-ID" sz="2400" smtClean="0"/>
              <a:t>Membuka isolasi diri melalui komunikasi dan berinteraksi</a:t>
            </a:r>
          </a:p>
          <a:p>
            <a:pPr marL="533400" indent="-533400" eaLnBrk="1" hangingPunct="1">
              <a:lnSpc>
                <a:spcPct val="90000"/>
              </a:lnSpc>
            </a:pPr>
            <a:endParaRPr lang="id-ID" sz="2400" smtClean="0"/>
          </a:p>
          <a:p>
            <a:pPr marL="533400" indent="-533400" eaLnBrk="1" hangingPunct="1">
              <a:lnSpc>
                <a:spcPct val="90000"/>
              </a:lnSpc>
            </a:pPr>
            <a:r>
              <a:rPr lang="id-ID" sz="2400" smtClean="0"/>
              <a:t>Kendala dalam pengenalan diri adalah dalam perilaku :</a:t>
            </a:r>
          </a:p>
          <a:p>
            <a:pPr marL="533400" indent="-533400" eaLnBrk="1" hangingPunct="1">
              <a:lnSpc>
                <a:spcPct val="90000"/>
              </a:lnSpc>
              <a:buFontTx/>
              <a:buAutoNum type="arabicPeriod"/>
            </a:pPr>
            <a:r>
              <a:rPr lang="id-ID" sz="2400" smtClean="0"/>
              <a:t>Pelaku cenderung menganggap dirinya baik.</a:t>
            </a:r>
          </a:p>
          <a:p>
            <a:pPr marL="533400" indent="-533400" eaLnBrk="1" hangingPunct="1">
              <a:lnSpc>
                <a:spcPct val="90000"/>
              </a:lnSpc>
              <a:buFontTx/>
              <a:buAutoNum type="arabicPeriod"/>
            </a:pPr>
            <a:r>
              <a:rPr lang="id-ID" sz="2400" smtClean="0"/>
              <a:t>Orang lain inginnya mengenal yang baik-baik saja tentang dirinya.</a:t>
            </a:r>
          </a:p>
          <a:p>
            <a:pPr marL="533400" indent="-533400" eaLnBrk="1" hangingPunct="1">
              <a:lnSpc>
                <a:spcPct val="90000"/>
              </a:lnSpc>
              <a:buFontTx/>
              <a:buAutoNum type="arabicPeriod"/>
            </a:pPr>
            <a:r>
              <a:rPr lang="id-ID" sz="2400" smtClean="0"/>
              <a:t>Tak</a:t>
            </a:r>
            <a:r>
              <a:rPr lang="en-US" sz="2400" smtClean="0"/>
              <a:t> </a:t>
            </a:r>
            <a:r>
              <a:rPr lang="id-ID" sz="2400" smtClean="0"/>
              <a:t>mau menerima kenyataan buruk atau pahit</a:t>
            </a:r>
          </a:p>
          <a:p>
            <a:pPr marL="533400" indent="-533400" eaLnBrk="1" hangingPunct="1">
              <a:lnSpc>
                <a:spcPct val="90000"/>
              </a:lnSpc>
            </a:pPr>
            <a:endParaRPr lang="id-ID" sz="2400" smtClean="0"/>
          </a:p>
          <a:p>
            <a:pPr marL="533400" indent="-533400" eaLnBrk="1" hangingPunct="1">
              <a:lnSpc>
                <a:spcPct val="90000"/>
              </a:lnSpc>
            </a:pPr>
            <a:endParaRPr lang="en-GB" sz="2400" smtClean="0"/>
          </a:p>
        </p:txBody>
      </p:sp>
    </p:spTree>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274638"/>
            <a:ext cx="8229600" cy="993775"/>
          </a:xfrm>
        </p:spPr>
        <p:txBody>
          <a:bodyPr/>
          <a:lstStyle/>
          <a:p>
            <a:pPr eaLnBrk="1" hangingPunct="1"/>
            <a:r>
              <a:rPr lang="id-ID" sz="3200" smtClean="0"/>
              <a:t>PENGERTIAN KEWIRAUSAHAAN</a:t>
            </a:r>
            <a:endParaRPr lang="en-GB" sz="3200" smtClean="0"/>
          </a:p>
        </p:txBody>
      </p:sp>
      <p:sp>
        <p:nvSpPr>
          <p:cNvPr id="6146" name="Rectangle 3"/>
          <p:cNvSpPr>
            <a:spLocks noGrp="1" noChangeArrowheads="1"/>
          </p:cNvSpPr>
          <p:nvPr>
            <p:ph idx="1"/>
          </p:nvPr>
        </p:nvSpPr>
        <p:spPr>
          <a:xfrm>
            <a:off x="457200" y="1268413"/>
            <a:ext cx="8229600" cy="4857750"/>
          </a:xfrm>
        </p:spPr>
        <p:txBody>
          <a:bodyPr/>
          <a:lstStyle/>
          <a:p>
            <a:pPr eaLnBrk="1" hangingPunct="1">
              <a:lnSpc>
                <a:spcPct val="80000"/>
              </a:lnSpc>
            </a:pPr>
            <a:r>
              <a:rPr lang="id-ID" sz="2400" smtClean="0"/>
              <a:t>Menurut kamus besar Bahasa Indonesia: Kewiraswastaan berasal dari kata</a:t>
            </a:r>
          </a:p>
          <a:p>
            <a:pPr eaLnBrk="1" hangingPunct="1">
              <a:lnSpc>
                <a:spcPct val="80000"/>
              </a:lnSpc>
              <a:buFontTx/>
              <a:buNone/>
            </a:pPr>
            <a:r>
              <a:rPr lang="id-ID" sz="2400" smtClean="0"/>
              <a:t>    entrepreneur : Orang yg pandai atau </a:t>
            </a:r>
          </a:p>
          <a:p>
            <a:pPr eaLnBrk="1" hangingPunct="1">
              <a:lnSpc>
                <a:spcPct val="80000"/>
              </a:lnSpc>
              <a:buFontTx/>
              <a:buNone/>
            </a:pPr>
            <a:r>
              <a:rPr lang="id-ID" sz="2400" smtClean="0"/>
              <a:t>    berbakat mengenali produk baru,</a:t>
            </a:r>
          </a:p>
          <a:p>
            <a:pPr eaLnBrk="1" hangingPunct="1">
              <a:lnSpc>
                <a:spcPct val="80000"/>
              </a:lnSpc>
              <a:buFontTx/>
              <a:buNone/>
            </a:pPr>
            <a:r>
              <a:rPr lang="id-ID" sz="2400" smtClean="0"/>
              <a:t>    menentukan cara produksi baru,</a:t>
            </a:r>
          </a:p>
          <a:p>
            <a:pPr eaLnBrk="1" hangingPunct="1">
              <a:lnSpc>
                <a:spcPct val="80000"/>
              </a:lnSpc>
              <a:buFontTx/>
              <a:buNone/>
            </a:pPr>
            <a:r>
              <a:rPr lang="id-ID" sz="2400" smtClean="0"/>
              <a:t>    menyusun operasi untuk pengadaan </a:t>
            </a:r>
          </a:p>
          <a:p>
            <a:pPr eaLnBrk="1" hangingPunct="1">
              <a:lnSpc>
                <a:spcPct val="80000"/>
              </a:lnSpc>
              <a:buFontTx/>
              <a:buNone/>
            </a:pPr>
            <a:r>
              <a:rPr lang="id-ID" sz="2400" smtClean="0"/>
              <a:t>    produk baru, memasarkannya, serta </a:t>
            </a:r>
          </a:p>
          <a:p>
            <a:pPr eaLnBrk="1" hangingPunct="1">
              <a:lnSpc>
                <a:spcPct val="80000"/>
              </a:lnSpc>
              <a:buFontTx/>
              <a:buNone/>
            </a:pPr>
            <a:r>
              <a:rPr lang="id-ID" sz="2400" smtClean="0"/>
              <a:t>    mengatur pemodalan operasinya.</a:t>
            </a:r>
          </a:p>
          <a:p>
            <a:pPr eaLnBrk="1" hangingPunct="1">
              <a:lnSpc>
                <a:spcPct val="80000"/>
              </a:lnSpc>
              <a:buFontTx/>
              <a:buNone/>
            </a:pPr>
            <a:endParaRPr lang="id-ID" sz="2400" smtClean="0"/>
          </a:p>
          <a:p>
            <a:pPr eaLnBrk="1" hangingPunct="1">
              <a:lnSpc>
                <a:spcPct val="80000"/>
              </a:lnSpc>
            </a:pPr>
            <a:r>
              <a:rPr lang="id-ID" sz="2400" smtClean="0"/>
              <a:t>Menurut Prof. Komaruddin: pada mulanya berarti seorang manajer-pemilik, seringkali pendiri suatu perusahaan, seseorang yg mengkombina</a:t>
            </a:r>
            <a:r>
              <a:rPr lang="en-US" sz="2400" smtClean="0"/>
              <a:t>s</a:t>
            </a:r>
            <a:r>
              <a:rPr lang="id-ID" sz="2400" smtClean="0"/>
              <a:t>ikan faktor produksi</a:t>
            </a:r>
            <a:r>
              <a:rPr lang="en-US" sz="2400" smtClean="0"/>
              <a:t>,</a:t>
            </a:r>
            <a:r>
              <a:rPr lang="id-ID" sz="2400" smtClean="0"/>
              <a:t> tanah, tenaga kerja dan modal untuk penggunaan produktif</a:t>
            </a:r>
          </a:p>
          <a:p>
            <a:pPr eaLnBrk="1" hangingPunct="1">
              <a:lnSpc>
                <a:spcPct val="80000"/>
              </a:lnSpc>
            </a:pPr>
            <a:endParaRPr lang="id-ID" sz="2400" smtClean="0">
              <a:solidFill>
                <a:srgbClr val="009900"/>
              </a:solidFill>
            </a:endParaRPr>
          </a:p>
          <a:p>
            <a:pPr eaLnBrk="1" hangingPunct="1">
              <a:lnSpc>
                <a:spcPct val="80000"/>
              </a:lnSpc>
            </a:pPr>
            <a:endParaRPr lang="id-ID" smtClean="0">
              <a:solidFill>
                <a:srgbClr val="009900"/>
              </a:solidFill>
            </a:endParaRPr>
          </a:p>
          <a:p>
            <a:pPr eaLnBrk="1" hangingPunct="1">
              <a:lnSpc>
                <a:spcPct val="80000"/>
              </a:lnSpc>
              <a:buFontTx/>
              <a:buNone/>
            </a:pPr>
            <a:endParaRPr lang="en-GB" smtClean="0"/>
          </a:p>
        </p:txBody>
      </p:sp>
      <p:pic>
        <p:nvPicPr>
          <p:cNvPr id="6148" name="Picture 5" descr="j029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3663" y="1268413"/>
            <a:ext cx="2373312"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a:xfrm>
            <a:off x="457200" y="0"/>
            <a:ext cx="8229600" cy="6126163"/>
          </a:xfrm>
        </p:spPr>
        <p:txBody>
          <a:bodyPr/>
          <a:lstStyle/>
          <a:p>
            <a:pPr eaLnBrk="1" hangingPunct="1">
              <a:lnSpc>
                <a:spcPct val="90000"/>
              </a:lnSpc>
              <a:defRPr/>
            </a:pPr>
            <a:endParaRPr lang="en-US" dirty="0" smtClean="0"/>
          </a:p>
          <a:p>
            <a:pPr marL="0" indent="0" eaLnBrk="1" hangingPunct="1">
              <a:lnSpc>
                <a:spcPct val="90000"/>
              </a:lnSpc>
              <a:buFontTx/>
              <a:buNone/>
              <a:defRPr/>
            </a:pPr>
            <a:endParaRPr lang="en-US" dirty="0"/>
          </a:p>
          <a:p>
            <a:pPr eaLnBrk="1" hangingPunct="1">
              <a:lnSpc>
                <a:spcPct val="90000"/>
              </a:lnSpc>
              <a:defRPr/>
            </a:pPr>
            <a:r>
              <a:rPr lang="id-ID" sz="2800" dirty="0" smtClean="0"/>
              <a:t>Entrepreneur disebut pula Kewirusahaan :</a:t>
            </a:r>
          </a:p>
          <a:p>
            <a:pPr eaLnBrk="1" hangingPunct="1">
              <a:lnSpc>
                <a:spcPct val="90000"/>
              </a:lnSpc>
              <a:buFontTx/>
              <a:buNone/>
              <a:defRPr/>
            </a:pPr>
            <a:r>
              <a:rPr lang="id-ID" sz="2800" dirty="0" smtClean="0"/>
              <a:t>   1. Orang yg mengambil resiko dg jalan </a:t>
            </a:r>
          </a:p>
          <a:p>
            <a:pPr eaLnBrk="1" hangingPunct="1">
              <a:lnSpc>
                <a:spcPct val="90000"/>
              </a:lnSpc>
              <a:buFontTx/>
              <a:buNone/>
              <a:defRPr/>
            </a:pPr>
            <a:r>
              <a:rPr lang="id-ID" sz="2800" dirty="0" smtClean="0"/>
              <a:t>       membeli barang sekarang dan menjual</a:t>
            </a:r>
          </a:p>
          <a:p>
            <a:pPr eaLnBrk="1" hangingPunct="1">
              <a:lnSpc>
                <a:spcPct val="90000"/>
              </a:lnSpc>
              <a:buFontTx/>
              <a:buNone/>
              <a:defRPr/>
            </a:pPr>
            <a:r>
              <a:rPr lang="id-ID" sz="2800" dirty="0" smtClean="0"/>
              <a:t>       kemudian dengan harga yg tidak pasti.</a:t>
            </a:r>
          </a:p>
          <a:p>
            <a:pPr eaLnBrk="1" hangingPunct="1">
              <a:lnSpc>
                <a:spcPct val="90000"/>
              </a:lnSpc>
              <a:buFontTx/>
              <a:buNone/>
              <a:defRPr/>
            </a:pPr>
            <a:r>
              <a:rPr lang="id-ID" sz="2800" dirty="0" smtClean="0"/>
              <a:t>   2. Orang yg memindahkan sumber-</a:t>
            </a:r>
          </a:p>
          <a:p>
            <a:pPr eaLnBrk="1" hangingPunct="1">
              <a:lnSpc>
                <a:spcPct val="90000"/>
              </a:lnSpc>
              <a:buFontTx/>
              <a:buNone/>
              <a:defRPr/>
            </a:pPr>
            <a:r>
              <a:rPr lang="id-ID" sz="2800" dirty="0" smtClean="0"/>
              <a:t>       sumber ekonomi dari daerah dengan</a:t>
            </a:r>
          </a:p>
          <a:p>
            <a:pPr eaLnBrk="1" hangingPunct="1">
              <a:lnSpc>
                <a:spcPct val="90000"/>
              </a:lnSpc>
              <a:buFontTx/>
              <a:buNone/>
              <a:defRPr/>
            </a:pPr>
            <a:r>
              <a:rPr lang="id-ID" sz="2800" dirty="0" smtClean="0"/>
              <a:t>       produktivitas rendah ke daerah dengan</a:t>
            </a:r>
          </a:p>
          <a:p>
            <a:pPr eaLnBrk="1" hangingPunct="1">
              <a:lnSpc>
                <a:spcPct val="90000"/>
              </a:lnSpc>
              <a:buFontTx/>
              <a:buNone/>
              <a:defRPr/>
            </a:pPr>
            <a:r>
              <a:rPr lang="id-ID" sz="2800" dirty="0" smtClean="0"/>
              <a:t>       produktivitas yg lebih tinggi</a:t>
            </a:r>
          </a:p>
          <a:p>
            <a:pPr eaLnBrk="1" hangingPunct="1">
              <a:lnSpc>
                <a:spcPct val="90000"/>
              </a:lnSpc>
              <a:buFontTx/>
              <a:buNone/>
              <a:defRPr/>
            </a:pPr>
            <a:r>
              <a:rPr lang="id-ID" sz="2800" dirty="0" smtClean="0"/>
              <a:t>   3. Orang yang menciptakan cara baru</a:t>
            </a:r>
          </a:p>
          <a:p>
            <a:pPr eaLnBrk="1" hangingPunct="1">
              <a:lnSpc>
                <a:spcPct val="90000"/>
              </a:lnSpc>
              <a:buFontTx/>
              <a:buNone/>
              <a:defRPr/>
            </a:pPr>
            <a:r>
              <a:rPr lang="id-ID" sz="2800" dirty="0" smtClean="0"/>
              <a:t>      </a:t>
            </a:r>
            <a:r>
              <a:rPr lang="en-US" sz="2800" dirty="0" smtClean="0"/>
              <a:t> </a:t>
            </a:r>
            <a:r>
              <a:rPr lang="id-ID" sz="2800" dirty="0" smtClean="0"/>
              <a:t>dalam mengorganisasikan proses</a:t>
            </a:r>
          </a:p>
          <a:p>
            <a:pPr eaLnBrk="1" hangingPunct="1">
              <a:lnSpc>
                <a:spcPct val="90000"/>
              </a:lnSpc>
              <a:buFontTx/>
              <a:buNone/>
              <a:defRPr/>
            </a:pPr>
            <a:r>
              <a:rPr lang="id-ID" sz="2800" dirty="0" smtClean="0"/>
              <a:t>       produksi.</a:t>
            </a:r>
            <a:endParaRPr lang="en-GB" sz="2800" dirty="0" smtClean="0"/>
          </a:p>
        </p:txBody>
      </p:sp>
    </p:spTree>
  </p:cSld>
  <p:clrMapOvr>
    <a:masterClrMapping/>
  </p:clrMapOvr>
  <p:transition>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179388" y="260350"/>
            <a:ext cx="8785225" cy="6408738"/>
          </a:xfrm>
        </p:spPr>
        <p:txBody>
          <a:bodyPr/>
          <a:lstStyle/>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r>
              <a:rPr lang="id-ID" sz="2600" dirty="0" smtClean="0"/>
              <a:t>Kewiraswastaan atau entrepreneurship adalah suatu </a:t>
            </a:r>
            <a:r>
              <a:rPr lang="id-ID" sz="2600" i="1" dirty="0" smtClean="0"/>
              <a:t>intangible culture</a:t>
            </a:r>
            <a:r>
              <a:rPr lang="id-ID" sz="2600" dirty="0" smtClean="0"/>
              <a:t>, suatu kemampuan struktural non fisikal yang mampu menggerakkan sosok fisikal. Kewiraswastaan mengkombinasika 4 faktor produksi yaitu </a:t>
            </a:r>
            <a:r>
              <a:rPr lang="id-ID" sz="2600" b="1" i="1" dirty="0" smtClean="0"/>
              <a:t>land, labour, capital, dan skill.</a:t>
            </a:r>
          </a:p>
          <a:p>
            <a:pPr eaLnBrk="1" hangingPunct="1">
              <a:lnSpc>
                <a:spcPct val="90000"/>
              </a:lnSpc>
            </a:pPr>
            <a:r>
              <a:rPr lang="id-ID" sz="2600" dirty="0" smtClean="0"/>
              <a:t>Seorang wiraswasta unggul memiliki sifat kreatif, inovatif, originalitas, berani mengambil risiko, berorientasi kedepan dan mengutamakan prestasi, tahan uji, tekun, tidak gampang patah semangat, bersemangat tinggi, berdisiplin baja dan teguh dalam pendirian.</a:t>
            </a:r>
          </a:p>
          <a:p>
            <a:pPr eaLnBrk="1" hangingPunct="1">
              <a:lnSpc>
                <a:spcPct val="90000"/>
              </a:lnSpc>
            </a:pPr>
            <a:r>
              <a:rPr lang="id-ID" sz="2600" dirty="0" smtClean="0"/>
              <a:t>Entrepreneurship tidak dapat hanya diajarkan dalam seminar atau sebuah buku, tapi perlu pembuktian di lapangan.</a:t>
            </a:r>
            <a:endParaRPr lang="en-GB" sz="2600" dirty="0" smtClean="0"/>
          </a:p>
        </p:txBody>
      </p:sp>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0" y="457200"/>
            <a:ext cx="6324600" cy="990600"/>
          </a:xfrm>
        </p:spPr>
        <p:txBody>
          <a:bodyPr/>
          <a:lstStyle/>
          <a:p>
            <a:pPr eaLnBrk="1" hangingPunct="1"/>
            <a:r>
              <a:rPr lang="id-ID" smtClean="0"/>
              <a:t>Seorang Wirausaha</a:t>
            </a:r>
          </a:p>
        </p:txBody>
      </p:sp>
      <p:sp>
        <p:nvSpPr>
          <p:cNvPr id="13315" name="Content Placeholder 2"/>
          <p:cNvSpPr>
            <a:spLocks noGrp="1"/>
          </p:cNvSpPr>
          <p:nvPr>
            <p:ph idx="4294967295"/>
          </p:nvPr>
        </p:nvSpPr>
        <p:spPr>
          <a:xfrm>
            <a:off x="0" y="1600200"/>
            <a:ext cx="8229600" cy="4525963"/>
          </a:xfrm>
        </p:spPr>
        <p:txBody>
          <a:bodyPr/>
          <a:lstStyle/>
          <a:p>
            <a:pPr eaLnBrk="1" hangingPunct="1"/>
            <a:r>
              <a:rPr lang="id-ID" dirty="0" smtClean="0"/>
              <a:t>Menggeluti usaha tidak sekedar ala kadarnya, akan tetapi dengan keberanian, kegigihan sehingga usahanya </a:t>
            </a:r>
            <a:r>
              <a:rPr lang="en-US" sz="4400" dirty="0" err="1" smtClean="0"/>
              <a:t>tumbuh</a:t>
            </a:r>
            <a:endParaRPr lang="id-ID" dirty="0" smtClean="0"/>
          </a:p>
          <a:p>
            <a:pPr eaLnBrk="1" hangingPunct="1"/>
            <a:r>
              <a:rPr lang="id-ID" dirty="0" smtClean="0"/>
              <a:t>Bersahabat dengan </a:t>
            </a:r>
            <a:r>
              <a:rPr lang="en-US" sz="4400" dirty="0" err="1" smtClean="0"/>
              <a:t>ketidakpastian</a:t>
            </a:r>
            <a:endParaRPr lang="id-ID" dirty="0" smtClean="0"/>
          </a:p>
          <a:p>
            <a:pPr eaLnBrk="1" hangingPunct="1"/>
            <a:r>
              <a:rPr lang="id-ID" dirty="0" smtClean="0"/>
              <a:t>Menjalankan usaha yang </a:t>
            </a:r>
            <a:r>
              <a:rPr lang="id-ID" b="1" i="1" dirty="0" smtClean="0"/>
              <a:t>RIIL</a:t>
            </a:r>
            <a:r>
              <a:rPr lang="id-ID" dirty="0" smtClean="0"/>
              <a:t>, bukan </a:t>
            </a:r>
            <a:r>
              <a:rPr lang="id-ID" b="1" i="1" dirty="0" smtClean="0"/>
              <a:t>spekulatif</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457200"/>
            <a:ext cx="8229600" cy="1143000"/>
          </a:xfrm>
        </p:spPr>
        <p:txBody>
          <a:bodyPr/>
          <a:lstStyle/>
          <a:p>
            <a:pPr eaLnBrk="1" hangingPunct="1"/>
            <a:r>
              <a:rPr lang="en-US" dirty="0" smtClean="0"/>
              <a:t>1. Usaha Yang </a:t>
            </a:r>
            <a:r>
              <a:rPr lang="en-US" dirty="0" err="1" smtClean="0"/>
              <a:t>Sesungguhnya</a:t>
            </a:r>
            <a:r>
              <a:rPr lang="id-ID" dirty="0" smtClean="0"/>
              <a:t> (Riil)</a:t>
            </a:r>
            <a:endParaRPr lang="en-US" dirty="0" smtClean="0"/>
          </a:p>
        </p:txBody>
      </p:sp>
      <p:sp>
        <p:nvSpPr>
          <p:cNvPr id="14339" name="Rectangle 3"/>
          <p:cNvSpPr>
            <a:spLocks noGrp="1" noChangeArrowheads="1"/>
          </p:cNvSpPr>
          <p:nvPr>
            <p:ph idx="1"/>
          </p:nvPr>
        </p:nvSpPr>
        <p:spPr/>
        <p:txBody>
          <a:bodyPr>
            <a:normAutofit lnSpcReduction="10000"/>
          </a:bodyPr>
          <a:lstStyle/>
          <a:p>
            <a:pPr eaLnBrk="1" hangingPunct="1"/>
            <a:r>
              <a:rPr lang="en-US" sz="2800" smtClean="0"/>
              <a:t>Didasarkan motif untuk melayani dan memperoleh kemandirian</a:t>
            </a:r>
          </a:p>
          <a:p>
            <a:pPr eaLnBrk="1" hangingPunct="1"/>
            <a:r>
              <a:rPr lang="en-US" sz="2800" smtClean="0"/>
              <a:t>Dengan ketulusan, kerja</a:t>
            </a:r>
            <a:r>
              <a:rPr lang="id-ID" sz="2800" smtClean="0"/>
              <a:t> </a:t>
            </a:r>
            <a:r>
              <a:rPr lang="en-US" sz="2800" smtClean="0"/>
              <a:t>keras dan inovasi</a:t>
            </a:r>
          </a:p>
          <a:p>
            <a:pPr eaLnBrk="1" hangingPunct="1"/>
            <a:r>
              <a:rPr lang="en-US" sz="2800" smtClean="0"/>
              <a:t>Bukan jalan pintas, cara cepat menjadi kaya</a:t>
            </a:r>
          </a:p>
          <a:p>
            <a:pPr eaLnBrk="1" hangingPunct="1"/>
            <a:r>
              <a:rPr lang="en-US" sz="2800" smtClean="0"/>
              <a:t>Membangun secara bertahap</a:t>
            </a:r>
          </a:p>
          <a:p>
            <a:pPr eaLnBrk="1" hangingPunct="1"/>
            <a:r>
              <a:rPr lang="en-US" sz="2800" smtClean="0"/>
              <a:t>Menjaga nama baik, membangun reputasi</a:t>
            </a:r>
          </a:p>
          <a:p>
            <a:pPr eaLnBrk="1" hangingPunct="1"/>
            <a:r>
              <a:rPr lang="en-US" sz="2800" smtClean="0"/>
              <a:t>Bukan sekedar </a:t>
            </a:r>
            <a:r>
              <a:rPr lang="en-US" sz="2800" i="1" smtClean="0"/>
              <a:t>passive income</a:t>
            </a:r>
            <a:r>
              <a:rPr lang="en-US" sz="2800" smtClean="0"/>
              <a:t>, tetapi riil</a:t>
            </a:r>
          </a:p>
          <a:p>
            <a:pPr eaLnBrk="1" hangingPunct="1"/>
            <a:r>
              <a:rPr lang="en-US" sz="2800" smtClean="0"/>
              <a:t>Pendidikan, persahabatan, spiritualitas sangat penting.</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2" dur="500"/>
                                        <p:tgtEl>
                                          <p:spTgt spid="14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27" dur="500"/>
                                        <p:tgtEl>
                                          <p:spTgt spid="14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32" dur="500"/>
                                        <p:tgtEl>
                                          <p:spTgt spid="143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37" dur="5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2. Usaha Spekulatif</a:t>
            </a:r>
          </a:p>
        </p:txBody>
      </p:sp>
      <p:sp>
        <p:nvSpPr>
          <p:cNvPr id="15363" name="Rectangle 3"/>
          <p:cNvSpPr>
            <a:spLocks noGrp="1" noChangeArrowheads="1"/>
          </p:cNvSpPr>
          <p:nvPr>
            <p:ph idx="1"/>
          </p:nvPr>
        </p:nvSpPr>
        <p:spPr/>
        <p:txBody>
          <a:bodyPr/>
          <a:lstStyle/>
          <a:p>
            <a:pPr eaLnBrk="1" hangingPunct="1"/>
            <a:r>
              <a:rPr lang="en-US" smtClean="0"/>
              <a:t>Didasarkan motif ingin cepat kaya</a:t>
            </a:r>
          </a:p>
          <a:p>
            <a:pPr eaLnBrk="1" hangingPunct="1"/>
            <a:r>
              <a:rPr lang="en-US" smtClean="0"/>
              <a:t>Mengedepankan cara-cara instant</a:t>
            </a:r>
          </a:p>
          <a:p>
            <a:pPr eaLnBrk="1" hangingPunct="1"/>
            <a:r>
              <a:rPr lang="en-US" smtClean="0"/>
              <a:t>Mendewa-dewakan “</a:t>
            </a:r>
            <a:r>
              <a:rPr lang="en-US" i="1" smtClean="0"/>
              <a:t>passive income</a:t>
            </a:r>
            <a:r>
              <a:rPr lang="en-US" smtClean="0"/>
              <a:t>”</a:t>
            </a:r>
          </a:p>
          <a:p>
            <a:pPr eaLnBrk="1" hangingPunct="1"/>
            <a:r>
              <a:rPr lang="en-US" smtClean="0"/>
              <a:t>Tidak peduli kerugian pihak lain, yang penting, “saya untung”</a:t>
            </a:r>
          </a:p>
          <a:p>
            <a:pPr eaLnBrk="1" hangingPunct="1"/>
            <a:r>
              <a:rPr lang="en-US" smtClean="0"/>
              <a:t>Pendidikan dan kehidupan spiritual tidak dianggap penting</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27"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ubtitle 4"/>
          <p:cNvSpPr>
            <a:spLocks noGrp="1"/>
          </p:cNvSpPr>
          <p:nvPr>
            <p:ph type="subTitle" idx="1"/>
          </p:nvPr>
        </p:nvSpPr>
        <p:spPr/>
        <p:txBody>
          <a:bodyPr/>
          <a:lstStyle/>
          <a:p>
            <a:pPr algn="l"/>
            <a:endParaRPr lang="id-ID" smtClean="0"/>
          </a:p>
        </p:txBody>
      </p:sp>
      <p:sp>
        <p:nvSpPr>
          <p:cNvPr id="12290" name="Title 3"/>
          <p:cNvSpPr>
            <a:spLocks noGrp="1"/>
          </p:cNvSpPr>
          <p:nvPr>
            <p:ph type="ctrTitle"/>
          </p:nvPr>
        </p:nvSpPr>
        <p:spPr/>
        <p:txBody>
          <a:bodyPr/>
          <a:lstStyle/>
          <a:p>
            <a:r>
              <a:rPr lang="en-US" smtClean="0"/>
              <a:t>Contoh-Contoh Usaha Spekulatif</a:t>
            </a:r>
          </a:p>
        </p:txBody>
      </p:sp>
    </p:spTree>
  </p:cSld>
  <p:clrMapOvr>
    <a:masterClrMapping/>
  </p:clrMapOvr>
  <p:transition>
    <p:blinds/>
  </p:transition>
  <p:timing>
    <p:tnLst>
      <p:par>
        <p:cTn id="1" dur="indefinite" restart="never" nodeType="tmRoot"/>
      </p:par>
    </p:tnLst>
  </p:timing>
</p:sld>
</file>

<file path=ppt/theme/theme1.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TIKOM Bali">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781</TotalTime>
  <Words>1041</Words>
  <Application>Microsoft Office PowerPoint</Application>
  <PresentationFormat>On-screen Show (4:3)</PresentationFormat>
  <Paragraphs>150</Paragraphs>
  <Slides>24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MS PGothic</vt:lpstr>
      <vt:lpstr>MS PGothic</vt:lpstr>
      <vt:lpstr>Aharoni</vt:lpstr>
      <vt:lpstr>Arial</vt:lpstr>
      <vt:lpstr>Calibri</vt:lpstr>
      <vt:lpstr>Century Gothic</vt:lpstr>
      <vt:lpstr>Impact</vt:lpstr>
      <vt:lpstr>Times New Roman</vt:lpstr>
      <vt:lpstr>Trajan Pro</vt:lpstr>
      <vt:lpstr>2_Custom Design</vt:lpstr>
      <vt:lpstr>STIKOM Bali</vt:lpstr>
      <vt:lpstr>Bab 1 Menjadi Wirausaha</vt:lpstr>
      <vt:lpstr>Tujuan Pembelajaran</vt:lpstr>
      <vt:lpstr>PENGERTIAN KEWIRAUSAHAAN</vt:lpstr>
      <vt:lpstr>PowerPoint Presentation</vt:lpstr>
      <vt:lpstr>PowerPoint Presentation</vt:lpstr>
      <vt:lpstr>Seorang Wirausaha</vt:lpstr>
      <vt:lpstr>1. Usaha Yang Sesungguhnya (Riil)</vt:lpstr>
      <vt:lpstr>2. Usaha Spekulatif</vt:lpstr>
      <vt:lpstr>Contoh-Contoh Usaha Spekulatif</vt:lpstr>
      <vt:lpstr>PowerPoint Presentation</vt:lpstr>
      <vt:lpstr>PowerPoint Presentation</vt:lpstr>
      <vt:lpstr>PowerPoint Presentation</vt:lpstr>
      <vt:lpstr>PowerPoint Presentation</vt:lpstr>
      <vt:lpstr>Kata Kuncinya</vt:lpstr>
      <vt:lpstr>Bersahabat Dengan Ketidakpastian</vt:lpstr>
      <vt:lpstr>Entrepreneurial Mindset</vt:lpstr>
      <vt:lpstr>PowerPoint Presentation</vt:lpstr>
      <vt:lpstr>Pilihan Entrepreneurship </vt:lpstr>
      <vt:lpstr>Tips Praktis</vt:lpstr>
      <vt:lpstr>Karakteristik Pribadi Wirausaha</vt:lpstr>
      <vt:lpstr>PENILAIAN DIRI DAN PROSES KEWIRAUSAHAAN</vt:lpstr>
      <vt:lpstr>Ciri Wirausaha yang berhasil :</vt:lpstr>
      <vt:lpstr>   Perilaku wirausaha yang diwujudkan dalam sikap dan motivasi terhadap karier dan prestasi yang berhasil adalah dicerminkan dalam tindakan-tindakan sbb: </vt:lpstr>
      <vt:lpstr>Pengusaha sangat perlu mengenali kepribadian dan kompetensi diri mereka sendiri, yg dpt dilakukan dg cara:</vt:lpstr>
    </vt:vector>
  </TitlesOfParts>
  <Company>Private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dc:creator>
  <cp:lastModifiedBy>putri</cp:lastModifiedBy>
  <cp:revision>138</cp:revision>
  <dcterms:created xsi:type="dcterms:W3CDTF">2009-06-08T12:45:18Z</dcterms:created>
  <dcterms:modified xsi:type="dcterms:W3CDTF">2015-07-31T17:00:50Z</dcterms:modified>
</cp:coreProperties>
</file>