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72" r:id="rId3"/>
    <p:sldId id="269" r:id="rId4"/>
    <p:sldId id="270" r:id="rId5"/>
    <p:sldId id="271" r:id="rId6"/>
    <p:sldId id="273" r:id="rId7"/>
    <p:sldId id="276" r:id="rId8"/>
    <p:sldId id="274" r:id="rId9"/>
    <p:sldId id="278" r:id="rId10"/>
    <p:sldId id="257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2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1372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79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0488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657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2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3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6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833" y="360608"/>
            <a:ext cx="9966960" cy="2343954"/>
          </a:xfrm>
        </p:spPr>
        <p:txBody>
          <a:bodyPr/>
          <a:lstStyle/>
          <a:p>
            <a:pPr algn="ctr"/>
            <a:r>
              <a:rPr lang="id-ID" sz="4800" b="1" dirty="0"/>
              <a:t>SISTEM INFORMASI MANAJEMEN DESA PADA KANTOR</a:t>
            </a:r>
            <a:r>
              <a:rPr lang="id-ID" sz="4800" dirty="0"/>
              <a:t/>
            </a:r>
            <a:br>
              <a:rPr lang="id-ID" sz="4800" dirty="0"/>
            </a:br>
            <a:r>
              <a:rPr lang="id-ID" sz="4800" b="1" dirty="0"/>
              <a:t>LURAH SESETAN BERBASIS </a:t>
            </a:r>
            <a:r>
              <a:rPr lang="id-ID" sz="4800" b="1" dirty="0" smtClean="0"/>
              <a:t>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13" y="3489492"/>
            <a:ext cx="8915399" cy="1005235"/>
          </a:xfrm>
        </p:spPr>
        <p:txBody>
          <a:bodyPr>
            <a:noAutofit/>
          </a:bodyPr>
          <a:lstStyle/>
          <a:p>
            <a:pPr algn="ctr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</a:p>
          <a:p>
            <a:pPr algn="ctr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 Putu Okky Maheswara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54613" y="5316145"/>
            <a:ext cx="8915399" cy="122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spcBef>
                <a:spcPct val="20000"/>
              </a:spcBef>
              <a:buClrTx/>
              <a:defRPr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SEKOLAH TINGGI </a:t>
            </a:r>
          </a:p>
          <a:p>
            <a:pPr lvl="0" algn="ctr" defTabSz="914400">
              <a:spcBef>
                <a:spcPct val="20000"/>
              </a:spcBef>
              <a:buClrTx/>
              <a:defRPr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MANAJEMEN INFORMATIKA DAN TEKNIK KOMPUTER </a:t>
            </a:r>
          </a:p>
          <a:p>
            <a:pPr lvl="0" algn="ctr" defTabSz="914400">
              <a:spcBef>
                <a:spcPct val="20000"/>
              </a:spcBef>
              <a:buClrTx/>
              <a:defRPr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(STMIK) STIKOM BALI </a:t>
            </a:r>
          </a:p>
          <a:p>
            <a:pPr lvl="0" algn="ctr" defTabSz="914400">
              <a:spcBef>
                <a:spcPct val="20000"/>
              </a:spcBef>
              <a:buClrTx/>
              <a:defRPr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2017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b="1" dirty="0"/>
              <a:t>Metode Pengumpulan </a:t>
            </a:r>
            <a:r>
              <a:rPr lang="id-ID" b="1" dirty="0" smtClean="0"/>
              <a:t>data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91669" cy="3880773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Observasi</a:t>
            </a:r>
          </a:p>
          <a:p>
            <a:pPr marL="0" indent="0" algn="just">
              <a:buNone/>
            </a:pPr>
            <a:r>
              <a:rPr lang="id-ID" dirty="0"/>
              <a:t>Observasi (</a:t>
            </a:r>
            <a:r>
              <a:rPr lang="id-ID" i="1" dirty="0"/>
              <a:t>Observation</a:t>
            </a:r>
            <a:r>
              <a:rPr lang="id-ID" dirty="0"/>
              <a:t>) perekayasaan sistem ini yaitu pada Kantor Lurah</a:t>
            </a:r>
            <a:br>
              <a:rPr lang="id-ID" dirty="0"/>
            </a:br>
            <a:r>
              <a:rPr lang="id-ID" dirty="0"/>
              <a:t>Sesetan yang beralamat di Jalan Raya Sesetan No.514 Denpasar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Dokumentasi</a:t>
            </a:r>
          </a:p>
          <a:p>
            <a:pPr marL="0" indent="0" algn="just">
              <a:buNone/>
            </a:pPr>
            <a:r>
              <a:rPr lang="id-ID" dirty="0"/>
              <a:t>Mengumpulkan data-data, maupun laporan yang berkaitan dengan topik</a:t>
            </a:r>
            <a:br>
              <a:rPr lang="id-ID" dirty="0"/>
            </a:br>
            <a:r>
              <a:rPr lang="id-ID" dirty="0"/>
              <a:t>yang akan dibuat. Data-data maupun laporan yang dicari berkaitan </a:t>
            </a:r>
            <a:r>
              <a:rPr lang="id-ID" dirty="0" smtClean="0"/>
              <a:t>dengan kependudukan</a:t>
            </a:r>
            <a:r>
              <a:rPr lang="id-ID" dirty="0"/>
              <a:t>, surat menyurat, keluar masuk penduduk pada Kantor </a:t>
            </a:r>
            <a:r>
              <a:rPr lang="id-ID" dirty="0" smtClean="0"/>
              <a:t>Lurah Sesetan</a:t>
            </a:r>
            <a:r>
              <a:rPr lang="id-ID" dirty="0"/>
              <a:t>.</a:t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47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b="1" dirty="0"/>
              <a:t>Metode Pengembangan </a:t>
            </a:r>
            <a:r>
              <a:rPr lang="id-ID" b="1" dirty="0" smtClean="0"/>
              <a:t>Sistem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Analisis Sistem (</a:t>
            </a:r>
            <a:r>
              <a:rPr lang="id-ID" i="1" dirty="0"/>
              <a:t>System Analysis</a:t>
            </a:r>
            <a:r>
              <a:rPr lang="id-ID" dirty="0" smtClean="0"/>
              <a:t>)</a:t>
            </a:r>
          </a:p>
          <a:p>
            <a:pPr marL="0" indent="0" algn="just">
              <a:buNone/>
            </a:pPr>
            <a:r>
              <a:rPr lang="id-ID" dirty="0"/>
              <a:t>Metode </a:t>
            </a:r>
            <a:r>
              <a:rPr lang="id-ID" i="1" dirty="0"/>
              <a:t>Waterfall </a:t>
            </a:r>
            <a:r>
              <a:rPr lang="id-ID" dirty="0"/>
              <a:t>diawali oleh tahap analisis sistem, tahap ini bertujuan</a:t>
            </a:r>
            <a:br>
              <a:rPr lang="id-ID" dirty="0"/>
            </a:br>
            <a:r>
              <a:rPr lang="id-ID" dirty="0"/>
              <a:t>untuk mengumpulkan kebutuhan-kebutuhan user yakni Pegawai/Staff</a:t>
            </a:r>
            <a:br>
              <a:rPr lang="id-ID" dirty="0"/>
            </a:br>
            <a:r>
              <a:rPr lang="id-ID" dirty="0"/>
              <a:t>Lurah Sesetan sebagai mengelola manajemen desa selanjutnya kemudian</a:t>
            </a:r>
            <a:br>
              <a:rPr lang="id-ID" dirty="0"/>
            </a:br>
            <a:r>
              <a:rPr lang="id-ID" dirty="0"/>
              <a:t>dituangkan kedalam sebuah deksripsi yang jelas dan lengkap dimana</a:t>
            </a:r>
            <a:br>
              <a:rPr lang="id-ID" dirty="0"/>
            </a:br>
            <a:r>
              <a:rPr lang="id-ID" dirty="0"/>
              <a:t>segala kebutuhan yang diperlukan didefinisikan terlebih dahulu seperti</a:t>
            </a:r>
            <a:br>
              <a:rPr lang="id-ID" dirty="0"/>
            </a:br>
            <a:r>
              <a:rPr lang="id-ID" dirty="0"/>
              <a:t>analisa permasalahan, analisa kebutuhan perangkat keras serta analisa</a:t>
            </a:r>
            <a:br>
              <a:rPr lang="id-ID" dirty="0"/>
            </a:br>
            <a:r>
              <a:rPr lang="id-ID" dirty="0"/>
              <a:t>perangkat lunak serta lainnya yang berkaitan dengan sistem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Desain Sistem (</a:t>
            </a:r>
            <a:r>
              <a:rPr lang="id-ID" i="1" dirty="0"/>
              <a:t>System Design</a:t>
            </a:r>
            <a:r>
              <a:rPr lang="id-ID" dirty="0" smtClean="0"/>
              <a:t>)</a:t>
            </a:r>
          </a:p>
          <a:p>
            <a:pPr marL="0" indent="0" algn="just">
              <a:buNone/>
            </a:pPr>
            <a:r>
              <a:rPr lang="id-ID" dirty="0"/>
              <a:t>Setelah tahapan analisa selesai, tahap selanjutnya yaitu desain dari sistem</a:t>
            </a:r>
            <a:br>
              <a:rPr lang="id-ID" dirty="0"/>
            </a:br>
            <a:r>
              <a:rPr lang="id-ID" dirty="0"/>
              <a:t>yang akan dibuat</a:t>
            </a:r>
            <a:r>
              <a:rPr lang="id-ID" dirty="0" smtClean="0"/>
              <a:t>. </a:t>
            </a:r>
            <a:r>
              <a:rPr lang="id-ID" dirty="0"/>
              <a:t>Desain sistem ini dibuat menggunakan </a:t>
            </a:r>
            <a:r>
              <a:rPr lang="id-ID" i="1" dirty="0" smtClean="0"/>
              <a:t>Data</a:t>
            </a:r>
            <a:r>
              <a:rPr lang="id-ID" dirty="0"/>
              <a:t> </a:t>
            </a:r>
            <a:r>
              <a:rPr lang="id-ID" i="1" dirty="0" smtClean="0"/>
              <a:t>Flow </a:t>
            </a:r>
            <a:r>
              <a:rPr lang="id-ID" i="1" dirty="0"/>
              <a:t>Diagram </a:t>
            </a:r>
            <a:r>
              <a:rPr lang="id-ID" dirty="0"/>
              <a:t>(</a:t>
            </a:r>
            <a:r>
              <a:rPr lang="id-ID" i="1" dirty="0"/>
              <a:t>DFD</a:t>
            </a:r>
            <a:r>
              <a:rPr lang="id-ID" dirty="0" smtClean="0"/>
              <a:t>), </a:t>
            </a:r>
            <a:r>
              <a:rPr lang="id-ID" i="1" dirty="0" smtClean="0"/>
              <a:t>Entity Relationship </a:t>
            </a:r>
            <a:r>
              <a:rPr lang="id-ID" i="1" dirty="0"/>
              <a:t>Diagram (ERD)</a:t>
            </a:r>
            <a:r>
              <a:rPr lang="id-ID" dirty="0"/>
              <a:t>, </a:t>
            </a:r>
            <a:r>
              <a:rPr lang="id-ID" dirty="0" smtClean="0"/>
              <a:t>Konseptual</a:t>
            </a:r>
            <a:r>
              <a:rPr lang="id-ID" dirty="0"/>
              <a:t> </a:t>
            </a:r>
            <a:r>
              <a:rPr lang="id-ID" dirty="0" smtClean="0"/>
              <a:t>Database</a:t>
            </a:r>
            <a:r>
              <a:rPr lang="id-ID" dirty="0"/>
              <a:t>, struktur </a:t>
            </a:r>
            <a:r>
              <a:rPr lang="id-ID" dirty="0" smtClean="0"/>
              <a:t>tbel </a:t>
            </a:r>
            <a:r>
              <a:rPr lang="id-ID" dirty="0"/>
              <a:t>serta perancangan desain antar muka (</a:t>
            </a:r>
            <a:r>
              <a:rPr lang="id-ID" i="1" dirty="0"/>
              <a:t>interface</a:t>
            </a:r>
            <a:r>
              <a:rPr lang="id-ID" dirty="0" smtClean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55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99245"/>
            <a:ext cx="10058400" cy="6027313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Penulisan Kode Program (</a:t>
            </a:r>
            <a:r>
              <a:rPr lang="id-ID" i="1" dirty="0"/>
              <a:t>Implementation System</a:t>
            </a:r>
            <a:r>
              <a:rPr lang="id-ID" dirty="0" smtClean="0"/>
              <a:t>)</a:t>
            </a:r>
          </a:p>
          <a:p>
            <a:pPr marL="0" indent="0" algn="just">
              <a:buNone/>
            </a:pPr>
            <a:r>
              <a:rPr lang="id-ID" dirty="0"/>
              <a:t>Setelah menganalisa dan menentukan desain sistem, maka dilanjutkan</a:t>
            </a:r>
            <a:br>
              <a:rPr lang="id-ID" dirty="0"/>
            </a:br>
            <a:r>
              <a:rPr lang="id-ID" dirty="0"/>
              <a:t>dengan penulisan kode program. Dalam implementasi sistem ini</a:t>
            </a:r>
            <a:br>
              <a:rPr lang="id-ID" dirty="0"/>
            </a:br>
            <a:r>
              <a:rPr lang="id-ID" dirty="0"/>
              <a:t>pembuatannya menggunakan bahasa pemrograman PHP, database yang</a:t>
            </a:r>
            <a:br>
              <a:rPr lang="id-ID" dirty="0"/>
            </a:br>
            <a:r>
              <a:rPr lang="id-ID" dirty="0"/>
              <a:t>digunakan adalah MySQL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Pengujian Sistem (</a:t>
            </a:r>
            <a:r>
              <a:rPr lang="id-ID" i="1" dirty="0"/>
              <a:t>Testing</a:t>
            </a:r>
            <a:r>
              <a:rPr lang="id-ID" dirty="0" smtClean="0"/>
              <a:t>)</a:t>
            </a:r>
          </a:p>
          <a:p>
            <a:pPr marL="0" indent="0" algn="just">
              <a:buNone/>
            </a:pPr>
            <a:r>
              <a:rPr lang="id-ID" dirty="0"/>
              <a:t>Tahapan ini bisa dikatakan tahapan akhir dalam pembuatan sebuah</a:t>
            </a:r>
            <a:br>
              <a:rPr lang="id-ID" dirty="0"/>
            </a:br>
            <a:r>
              <a:rPr lang="id-ID" dirty="0"/>
              <a:t>sistem. Pengujian sistem ini menggunakan metode </a:t>
            </a:r>
            <a:r>
              <a:rPr lang="id-ID" i="1" dirty="0"/>
              <a:t>blackbox testing</a:t>
            </a:r>
            <a:r>
              <a:rPr lang="id-ID" dirty="0"/>
              <a:t>.</a:t>
            </a:r>
            <a:br>
              <a:rPr lang="id-ID" dirty="0"/>
            </a:br>
            <a:r>
              <a:rPr lang="id-ID" dirty="0"/>
              <a:t>Pengujian dilakukan dengan membuat kasus uji yang bersifat mencoba</a:t>
            </a:r>
            <a:br>
              <a:rPr lang="id-ID" dirty="0"/>
            </a:br>
            <a:r>
              <a:rPr lang="id-ID" dirty="0"/>
              <a:t>semua fungsi dengan memakai perangkat lunak apakah sesuai dengan</a:t>
            </a:r>
            <a:br>
              <a:rPr lang="id-ID" dirty="0"/>
            </a:br>
            <a:r>
              <a:rPr lang="id-ID" dirty="0"/>
              <a:t>spesifikasi yang dibutuhkan. Pengujian </a:t>
            </a:r>
            <a:r>
              <a:rPr lang="id-ID" i="1" dirty="0"/>
              <a:t>BlackBox </a:t>
            </a:r>
            <a:r>
              <a:rPr lang="id-ID" dirty="0"/>
              <a:t>lebih bersifat fungsional</a:t>
            </a:r>
            <a:br>
              <a:rPr lang="id-ID" dirty="0"/>
            </a:br>
            <a:r>
              <a:rPr lang="id-ID" dirty="0"/>
              <a:t>yang didasarkan apa yang dilihat (</a:t>
            </a:r>
            <a:r>
              <a:rPr lang="id-ID" i="1" dirty="0"/>
              <a:t>output</a:t>
            </a:r>
            <a:r>
              <a:rPr lang="id-ID" dirty="0"/>
              <a:t>) tanpa perlu mengetahui proses</a:t>
            </a:r>
            <a:br>
              <a:rPr lang="id-ID" dirty="0"/>
            </a:br>
            <a:r>
              <a:rPr lang="id-ID" dirty="0"/>
              <a:t>yang terjadi di dalam sistem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Pembuatan </a:t>
            </a:r>
            <a:r>
              <a:rPr lang="id-ID" dirty="0" smtClean="0"/>
              <a:t>Laporan</a:t>
            </a:r>
          </a:p>
          <a:p>
            <a:pPr marL="0" indent="0" algn="just">
              <a:buNone/>
            </a:pPr>
            <a:r>
              <a:rPr lang="id-ID" dirty="0"/>
              <a:t>Pada tahap ini akan dilakukan penulisan laporan yang mencakup seluruh</a:t>
            </a:r>
            <a:br>
              <a:rPr lang="id-ID" dirty="0"/>
            </a:br>
            <a:r>
              <a:rPr lang="id-ID" dirty="0"/>
              <a:t>bagian perekayasaan yang telah dilakukan, mulai dari tahap awal sampai</a:t>
            </a:r>
            <a:br>
              <a:rPr lang="id-ID" dirty="0"/>
            </a:br>
            <a:r>
              <a:rPr lang="id-ID" dirty="0"/>
              <a:t>tahap akhir </a:t>
            </a:r>
            <a:r>
              <a:rPr lang="id-ID" dirty="0" smtClean="0"/>
              <a:t>perekayasaan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25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286383"/>
              </p:ext>
            </p:extLst>
          </p:nvPr>
        </p:nvGraphicFramePr>
        <p:xfrm>
          <a:off x="946596" y="2215165"/>
          <a:ext cx="10393252" cy="361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403"/>
                <a:gridCol w="2295980"/>
                <a:gridCol w="439152"/>
                <a:gridCol w="439152"/>
                <a:gridCol w="425843"/>
                <a:gridCol w="492381"/>
                <a:gridCol w="452460"/>
                <a:gridCol w="439151"/>
                <a:gridCol w="505691"/>
                <a:gridCol w="479074"/>
                <a:gridCol w="439152"/>
                <a:gridCol w="492381"/>
                <a:gridCol w="505690"/>
                <a:gridCol w="518997"/>
                <a:gridCol w="479075"/>
                <a:gridCol w="465766"/>
                <a:gridCol w="492382"/>
                <a:gridCol w="453522"/>
              </a:tblGrid>
              <a:tr h="721218">
                <a:tc rowSpan="2">
                  <a:txBody>
                    <a:bodyPr/>
                    <a:lstStyle/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Kegiatan</a:t>
                      </a:r>
                      <a:endParaRPr lang="id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Desember 2016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Januari </a:t>
                      </a:r>
                    </a:p>
                    <a:p>
                      <a:pPr algn="ctr"/>
                      <a:r>
                        <a:rPr lang="id-ID" dirty="0" smtClean="0"/>
                        <a:t>2017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Februari</a:t>
                      </a:r>
                      <a:r>
                        <a:rPr lang="id-ID" baseline="0" dirty="0" smtClean="0"/>
                        <a:t> 2017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Maret 2017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42551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IV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IV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IV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IV</a:t>
                      </a:r>
                      <a:endParaRPr lang="id-ID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07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Analisa</a:t>
                      </a:r>
                      <a:r>
                        <a:rPr lang="id-ID" baseline="0" dirty="0" smtClean="0"/>
                        <a:t> Kebutuhan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2500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Desain Sistem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Coding / Implementasi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50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Pengujian Sistem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42500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Penulisan Laporan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46596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Jadwal Kerja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791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824033"/>
            <a:ext cx="10058400" cy="1609344"/>
          </a:xfrm>
        </p:spPr>
        <p:txBody>
          <a:bodyPr/>
          <a:lstStyle/>
          <a:p>
            <a:pPr algn="ctr"/>
            <a:r>
              <a:rPr lang="id-ID" dirty="0" smtClean="0"/>
              <a:t>Sekian dan 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87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Latar </a:t>
            </a:r>
            <a:r>
              <a:rPr lang="id-ID" b="1" dirty="0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0"/>
            <a:ext cx="8915400" cy="5125791"/>
          </a:xfrm>
        </p:spPr>
        <p:txBody>
          <a:bodyPr/>
          <a:lstStyle/>
          <a:p>
            <a:pPr algn="just"/>
            <a:r>
              <a:rPr lang="id-ID" dirty="0"/>
              <a:t>Desa/Kelurahan Sesetan merupakan salah satu desa di kecamatan</a:t>
            </a:r>
            <a:br>
              <a:rPr lang="id-ID" dirty="0"/>
            </a:br>
            <a:r>
              <a:rPr lang="id-ID" dirty="0"/>
              <a:t>Denpasar Selatan, Kota Denpasar, dengan luas wilayah mencapai </a:t>
            </a:r>
            <a:r>
              <a:rPr lang="id-ID" dirty="0" smtClean="0"/>
              <a:t>739 hektar dan secara </a:t>
            </a:r>
            <a:r>
              <a:rPr lang="id-ID" dirty="0"/>
              <a:t>geografis terletak pada ketinggian di atas permukaan laut yang </a:t>
            </a:r>
            <a:r>
              <a:rPr lang="id-ID" dirty="0" smtClean="0"/>
              <a:t>membujur ke </a:t>
            </a:r>
            <a:r>
              <a:rPr lang="id-ID" dirty="0"/>
              <a:t>utara dengan batas-batas wilayah di sebelah utara berbatasan dengan </a:t>
            </a:r>
            <a:r>
              <a:rPr lang="id-ID" dirty="0" smtClean="0"/>
              <a:t>Desa Dauh </a:t>
            </a:r>
            <a:r>
              <a:rPr lang="id-ID" dirty="0"/>
              <a:t>Puri Kelod, Kecamatan Denpasar Barat, di sebelah selatan </a:t>
            </a:r>
            <a:r>
              <a:rPr lang="id-ID" dirty="0" smtClean="0"/>
              <a:t>berbatasan dengan </a:t>
            </a:r>
            <a:r>
              <a:rPr lang="id-ID" dirty="0"/>
              <a:t>selat Badung, di sebelah barat berbatasan dengan Kelurahan </a:t>
            </a:r>
            <a:r>
              <a:rPr lang="id-ID" dirty="0" smtClean="0"/>
              <a:t>Pedungan, Kecamatan </a:t>
            </a:r>
            <a:r>
              <a:rPr lang="id-ID" dirty="0"/>
              <a:t>Denpasar Selatan, di sebelah timur berbatasan dengan </a:t>
            </a:r>
            <a:r>
              <a:rPr lang="id-ID" dirty="0" smtClean="0"/>
              <a:t>Desa Sidakarya</a:t>
            </a:r>
            <a:r>
              <a:rPr lang="id-ID" dirty="0"/>
              <a:t>, Kecamatan Denpasar </a:t>
            </a:r>
            <a:r>
              <a:rPr lang="id-ID" dirty="0" smtClean="0"/>
              <a:t>Selatan.</a:t>
            </a:r>
            <a:endParaRPr lang="id-ID" dirty="0"/>
          </a:p>
          <a:p>
            <a:pPr algn="just"/>
            <a:r>
              <a:rPr lang="id-ID" dirty="0" smtClean="0"/>
              <a:t>Di Kantor Lurah Sesetan dalam melakukan kegiatan manajemen kepemerintahannya masih menggunakan cara lama/office dalam pengelolaan administrasi dan kependudukan yang mengakibatkan kesalahan pencatatan dan kurang efisien.</a:t>
            </a:r>
          </a:p>
          <a:p>
            <a:pPr algn="just"/>
            <a:r>
              <a:rPr lang="id-ID" dirty="0" smtClean="0"/>
              <a:t>Dengan melihat realita tersebut, untuk melakukan manajemen kepemerintahan di desa Sesetan memerlukan sebuah sistem manajemen yang berbasis web untuk mempermudahkan melakukan manajemen kepemerintahan.</a:t>
            </a:r>
          </a:p>
        </p:txBody>
      </p:sp>
    </p:spTree>
    <p:extLst>
      <p:ext uri="{BB962C8B-B14F-4D97-AF65-F5344CB8AC3E}">
        <p14:creationId xmlns:p14="http://schemas.microsoft.com/office/powerpoint/2010/main" val="29576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Rumusan </a:t>
            </a:r>
            <a:r>
              <a:rPr lang="id-ID" b="1" dirty="0" smtClean="0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/>
              <a:t>Berdasarkan latar belakang diatas, maka didapat rumusan </a:t>
            </a:r>
            <a:r>
              <a:rPr lang="id-ID" sz="2800" dirty="0" smtClean="0"/>
              <a:t>masalah pada</a:t>
            </a:r>
            <a:r>
              <a:rPr lang="id-ID" sz="2800" dirty="0"/>
              <a:t> </a:t>
            </a:r>
            <a:r>
              <a:rPr lang="id-ID" sz="2800" dirty="0" smtClean="0"/>
              <a:t>penelitian </a:t>
            </a:r>
            <a:r>
              <a:rPr lang="id-ID" sz="2800" dirty="0"/>
              <a:t>ini sebagai berikut : “Bagaimana merancang </a:t>
            </a:r>
            <a:r>
              <a:rPr lang="id-ID" sz="2800" dirty="0" smtClean="0"/>
              <a:t>bangun sebuah sistem informasi </a:t>
            </a:r>
            <a:r>
              <a:rPr lang="id-ID" sz="2800" dirty="0"/>
              <a:t>manajemen desa berbasis web pada Kantor Lurah </a:t>
            </a:r>
            <a:r>
              <a:rPr lang="id-ID" sz="2800" dirty="0" smtClean="0"/>
              <a:t>Sesetan”.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43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Tujuan </a:t>
            </a:r>
            <a:r>
              <a:rPr lang="id-ID" b="1" dirty="0" smtClean="0"/>
              <a:t>Perekayasaan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200" dirty="0"/>
              <a:t>Adapun tujuan yang ingin dicapai dalam penyusunan skripsi ini </a:t>
            </a:r>
            <a:r>
              <a:rPr lang="id-ID" sz="3200" dirty="0" smtClean="0"/>
              <a:t>adalah untuk </a:t>
            </a:r>
            <a:r>
              <a:rPr lang="id-ID" sz="3200" dirty="0"/>
              <a:t>merancang bangun sebuah </a:t>
            </a:r>
            <a:r>
              <a:rPr lang="id-ID" sz="3200" dirty="0" smtClean="0"/>
              <a:t>sistem informasi </a:t>
            </a:r>
            <a:r>
              <a:rPr lang="id-ID" sz="3200" dirty="0"/>
              <a:t>manajemen desa </a:t>
            </a:r>
            <a:r>
              <a:rPr lang="id-ID" sz="3200" dirty="0" smtClean="0"/>
              <a:t>berbasis web.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269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Manfaat </a:t>
            </a:r>
            <a:r>
              <a:rPr lang="id-ID" b="1" dirty="0" smtClean="0"/>
              <a:t>Perekayasaan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82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Memberikan kemudahan bagi Desa Sesetan untuk melakukan kegiatan</a:t>
            </a:r>
            <a:br>
              <a:rPr lang="id-ID" dirty="0"/>
            </a:br>
            <a:r>
              <a:rPr lang="id-ID" dirty="0"/>
              <a:t>kepemerintahan</a:t>
            </a:r>
            <a:r>
              <a:rPr lang="id-ID" dirty="0" smtClean="0"/>
              <a:t>.</a:t>
            </a:r>
          </a:p>
          <a:p>
            <a:pPr algn="just"/>
            <a:r>
              <a:rPr lang="pt-BR" dirty="0"/>
              <a:t>Membantu dalam proses pengelolaan desa</a:t>
            </a:r>
            <a:r>
              <a:rPr lang="pt-BR" dirty="0" smtClean="0"/>
              <a:t>.</a:t>
            </a:r>
            <a:endParaRPr lang="id-ID" dirty="0" smtClean="0"/>
          </a:p>
          <a:p>
            <a:pPr algn="just"/>
            <a:r>
              <a:rPr lang="id-ID" dirty="0"/>
              <a:t>Mempermudah kepala lurah/desa dan pegawai untuk melihat detail sistem</a:t>
            </a:r>
            <a:br>
              <a:rPr lang="id-ID" dirty="0"/>
            </a:br>
            <a:r>
              <a:rPr lang="id-ID" dirty="0"/>
              <a:t>informasi desa secara online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Mengefisienkan waktu dalam proses kegiatan pemerintahan desa pada</a:t>
            </a:r>
            <a:br>
              <a:rPr lang="id-ID" dirty="0"/>
            </a:br>
            <a:r>
              <a:rPr lang="id-ID" dirty="0"/>
              <a:t>sistem</a:t>
            </a:r>
            <a:r>
              <a:rPr lang="id-ID" dirty="0" smtClean="0"/>
              <a:t>.</a:t>
            </a:r>
          </a:p>
          <a:p>
            <a:pPr algn="just"/>
            <a:r>
              <a:rPr lang="sv-SE" dirty="0"/>
              <a:t>Dapat mengurangi kesalahan yang mungkin terjadi dalam kegiatan</a:t>
            </a:r>
            <a:br>
              <a:rPr lang="sv-SE" dirty="0"/>
            </a:br>
            <a:r>
              <a:rPr lang="sv-SE" dirty="0"/>
              <a:t>tersebut</a:t>
            </a:r>
            <a:r>
              <a:rPr lang="sv-SE" dirty="0" smtClean="0"/>
              <a:t>.</a:t>
            </a:r>
            <a:endParaRPr lang="id-ID" dirty="0" smtClean="0"/>
          </a:p>
          <a:p>
            <a:pPr algn="just"/>
            <a:r>
              <a:rPr lang="id-ID" dirty="0"/>
              <a:t>Dapat memberikan informasi yang relevan dan akurat</a:t>
            </a:r>
            <a:r>
              <a:rPr lang="id-ID" dirty="0" smtClean="0"/>
              <a:t>.</a:t>
            </a:r>
          </a:p>
          <a:p>
            <a:pPr algn="just"/>
            <a:r>
              <a:rPr lang="pt-BR" dirty="0"/>
              <a:t>Mempermudah manajemen desa dalam mengelola administrasi desa</a:t>
            </a:r>
            <a:r>
              <a:rPr lang="pt-BR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39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4479"/>
            <a:ext cx="10058400" cy="1609344"/>
          </a:xfrm>
        </p:spPr>
        <p:txBody>
          <a:bodyPr/>
          <a:lstStyle/>
          <a:p>
            <a:pPr algn="ctr"/>
            <a:r>
              <a:rPr lang="id-ID" b="1" dirty="0"/>
              <a:t>Ruang Lingkup </a:t>
            </a:r>
            <a:r>
              <a:rPr lang="id-ID" b="1" dirty="0" smtClean="0"/>
              <a:t>Perekayasaan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4252"/>
            <a:ext cx="10058400" cy="4391695"/>
          </a:xfrm>
        </p:spPr>
        <p:txBody>
          <a:bodyPr>
            <a:normAutofit/>
          </a:bodyPr>
          <a:lstStyle/>
          <a:p>
            <a:pPr algn="just"/>
            <a:r>
              <a:rPr lang="id-ID" sz="2200" dirty="0"/>
              <a:t>Penelitian ini dilakukan pada salah satu pemerintahan Desa yaitu Desa</a:t>
            </a:r>
            <a:br>
              <a:rPr lang="id-ID" sz="2200" dirty="0"/>
            </a:br>
            <a:r>
              <a:rPr lang="id-ID" sz="2200" dirty="0"/>
              <a:t>Sesetan</a:t>
            </a:r>
            <a:r>
              <a:rPr lang="id-ID" sz="2200" dirty="0" smtClean="0"/>
              <a:t>.</a:t>
            </a:r>
          </a:p>
          <a:p>
            <a:pPr algn="just"/>
            <a:r>
              <a:rPr lang="id-ID" sz="2200" dirty="0"/>
              <a:t>User atau pengguna level pada website terdiri dari :</a:t>
            </a:r>
            <a:br>
              <a:rPr lang="id-ID" sz="2200" dirty="0"/>
            </a:br>
            <a:r>
              <a:rPr lang="id-ID" sz="2200" dirty="0"/>
              <a:t>Pengguna sistem akan dirancang dapat lebih dari satu pengguna yang</a:t>
            </a:r>
            <a:br>
              <a:rPr lang="id-ID" sz="2200" dirty="0"/>
            </a:br>
            <a:r>
              <a:rPr lang="id-ID" sz="2200" dirty="0"/>
              <a:t>tentu saja memiliki hak akses yang berbeda setiap sistem</a:t>
            </a:r>
            <a:r>
              <a:rPr lang="id-ID" sz="2200" dirty="0" smtClean="0"/>
              <a:t>.</a:t>
            </a:r>
          </a:p>
          <a:p>
            <a:pPr lvl="1" algn="just"/>
            <a:r>
              <a:rPr lang="id-ID" sz="2200" dirty="0" smtClean="0"/>
              <a:t>Admin.</a:t>
            </a:r>
          </a:p>
          <a:p>
            <a:pPr lvl="1" algn="just"/>
            <a:r>
              <a:rPr lang="id-ID" sz="2200" dirty="0" smtClean="0"/>
              <a:t>Kepala Lurah.</a:t>
            </a:r>
          </a:p>
          <a:p>
            <a:pPr lvl="1" algn="just"/>
            <a:r>
              <a:rPr lang="id-ID" sz="2200" dirty="0" smtClean="0"/>
              <a:t>Pegawai.</a:t>
            </a:r>
          </a:p>
          <a:p>
            <a:pPr algn="just"/>
            <a:r>
              <a:rPr lang="id-ID" sz="2200" dirty="0"/>
              <a:t>Sebelum dapat mengakses sistem ini, setiap pengguna harus login terlebih</a:t>
            </a:r>
            <a:br>
              <a:rPr lang="id-ID" sz="2200" dirty="0"/>
            </a:br>
            <a:r>
              <a:rPr lang="id-ID" sz="2200" dirty="0"/>
              <a:t>dahulu</a:t>
            </a:r>
            <a:r>
              <a:rPr lang="id-ID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7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50761"/>
            <a:ext cx="10058400" cy="5811591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Sistem yang dibuat dapat menampilkan informasi kependudukan, mutasi</a:t>
            </a:r>
            <a:br>
              <a:rPr lang="id-ID" dirty="0"/>
            </a:br>
            <a:r>
              <a:rPr lang="id-ID" dirty="0"/>
              <a:t>penduduk (berupa kelahiran, kematian, penduduk datang,penduduk</a:t>
            </a:r>
            <a:br>
              <a:rPr lang="id-ID" dirty="0"/>
            </a:br>
            <a:r>
              <a:rPr lang="id-ID" dirty="0"/>
              <a:t>keluar), dan surat </a:t>
            </a:r>
            <a:r>
              <a:rPr lang="id-ID" dirty="0" smtClean="0"/>
              <a:t>menyurat.</a:t>
            </a:r>
          </a:p>
          <a:p>
            <a:pPr algn="just"/>
            <a:r>
              <a:rPr lang="id-ID" dirty="0"/>
              <a:t>Fitur-fitur yang dibuat yaitu adanya pencarian data, cetak kartu keluarga,</a:t>
            </a:r>
            <a:br>
              <a:rPr lang="id-ID" dirty="0"/>
            </a:br>
            <a:r>
              <a:rPr lang="id-ID" dirty="0"/>
              <a:t>cetak surat administrasi, penanda tangan, penomoran pada surat, daftar</a:t>
            </a:r>
            <a:br>
              <a:rPr lang="id-ID" dirty="0"/>
            </a:br>
            <a:r>
              <a:rPr lang="id-ID" dirty="0"/>
              <a:t>pekerjaan, daftar pendidikan, dan laporan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Dalam perancangan sistem akan digunakan </a:t>
            </a:r>
            <a:r>
              <a:rPr lang="id-ID" i="1" dirty="0"/>
              <a:t>tools </a:t>
            </a:r>
            <a:r>
              <a:rPr lang="id-ID" dirty="0"/>
              <a:t>berupa </a:t>
            </a:r>
            <a:r>
              <a:rPr lang="id-ID" i="1" dirty="0"/>
              <a:t>Data Flow</a:t>
            </a:r>
            <a:r>
              <a:rPr lang="id-ID" dirty="0"/>
              <a:t/>
            </a:r>
            <a:br>
              <a:rPr lang="id-ID" dirty="0"/>
            </a:br>
            <a:r>
              <a:rPr lang="id-ID" i="1" dirty="0"/>
              <a:t>Diagram </a:t>
            </a:r>
            <a:r>
              <a:rPr lang="id-ID" dirty="0"/>
              <a:t>(DFD) yang terdiri dari Diagram Konteks, DFD Level 0. Serta DFD</a:t>
            </a:r>
            <a:br>
              <a:rPr lang="id-ID" dirty="0"/>
            </a:br>
            <a:r>
              <a:rPr lang="id-ID" dirty="0"/>
              <a:t>level – n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Perancangan basis data terdiri dari </a:t>
            </a:r>
            <a:r>
              <a:rPr lang="id-ID" i="1" dirty="0"/>
              <a:t>Entity Relationship Diagram </a:t>
            </a:r>
            <a:r>
              <a:rPr lang="id-ID" dirty="0"/>
              <a:t>(ERD),</a:t>
            </a:r>
            <a:br>
              <a:rPr lang="id-ID" dirty="0"/>
            </a:br>
            <a:r>
              <a:rPr lang="id-ID" dirty="0"/>
              <a:t>konseptual database, serta struktur table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Bahasa pemrograman yang digunakan adalah PHP, HTML, CSS dan</a:t>
            </a:r>
            <a:br>
              <a:rPr lang="id-ID" dirty="0"/>
            </a:br>
            <a:r>
              <a:rPr lang="id-ID" dirty="0"/>
              <a:t>javascript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Basis data yang digunakan adalah MySQL dengan antarmuka</a:t>
            </a:r>
            <a:br>
              <a:rPr lang="id-ID" dirty="0"/>
            </a:br>
            <a:r>
              <a:rPr lang="id-ID" dirty="0"/>
              <a:t>menggunakan PhpMyAdmin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Menggunakan Apache sebagai web server digunakan (basis data, web</a:t>
            </a:r>
            <a:br>
              <a:rPr lang="id-ID" dirty="0"/>
            </a:br>
            <a:r>
              <a:rPr lang="id-ID" dirty="0"/>
              <a:t>server, dan php interpreter akan dikonfigurasikan oleh aplikasi XAMPP</a:t>
            </a:r>
            <a:r>
              <a:rPr lang="id-ID" dirty="0" smtClean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22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Sistematika </a:t>
            </a:r>
            <a:r>
              <a:rPr lang="id-ID" b="1" dirty="0" smtClean="0"/>
              <a:t>Penulisan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9225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Sistematika penyajian masing-masing bab pada skripsi ini dapat diuraikan sebagai berikut :</a:t>
            </a:r>
          </a:p>
          <a:p>
            <a:pPr marL="0" indent="0" algn="just">
              <a:buNone/>
            </a:pPr>
            <a:endParaRPr lang="id-ID" b="1" dirty="0" smtClean="0"/>
          </a:p>
          <a:p>
            <a:pPr algn="just"/>
            <a:r>
              <a:rPr lang="id-ID" b="1" dirty="0" smtClean="0"/>
              <a:t>BAB </a:t>
            </a:r>
            <a:r>
              <a:rPr lang="id-ID" b="1" dirty="0"/>
              <a:t>I </a:t>
            </a:r>
            <a:r>
              <a:rPr lang="id-ID" b="1" dirty="0" smtClean="0"/>
              <a:t>PENDAHULUAN</a:t>
            </a:r>
            <a:endParaRPr lang="id-ID" dirty="0"/>
          </a:p>
          <a:p>
            <a:pPr algn="just"/>
            <a:r>
              <a:rPr lang="id-ID" b="1" dirty="0" smtClean="0"/>
              <a:t>BAB </a:t>
            </a:r>
            <a:r>
              <a:rPr lang="id-ID" b="1" dirty="0"/>
              <a:t>II TINJAUAN </a:t>
            </a:r>
            <a:r>
              <a:rPr lang="id-ID" b="1" dirty="0" smtClean="0"/>
              <a:t>PUSTAKA</a:t>
            </a:r>
            <a:endParaRPr lang="id-ID" dirty="0"/>
          </a:p>
          <a:p>
            <a:pPr algn="just"/>
            <a:r>
              <a:rPr lang="id-ID" b="1" dirty="0" smtClean="0"/>
              <a:t>BAB </a:t>
            </a:r>
            <a:r>
              <a:rPr lang="id-ID" b="1" dirty="0"/>
              <a:t>III ANALISA DAN PERANCANGAN </a:t>
            </a:r>
            <a:r>
              <a:rPr lang="id-ID" b="1" dirty="0" smtClean="0"/>
              <a:t>SISTEM</a:t>
            </a:r>
          </a:p>
          <a:p>
            <a:pPr algn="just"/>
            <a:r>
              <a:rPr lang="id-ID" b="1" dirty="0"/>
              <a:t>BAB IV IMPLEMENTASI SISTEM</a:t>
            </a:r>
            <a:endParaRPr lang="id-ID" b="1" dirty="0" smtClean="0"/>
          </a:p>
          <a:p>
            <a:pPr algn="just"/>
            <a:r>
              <a:rPr lang="id-ID" b="1" dirty="0" smtClean="0"/>
              <a:t>BAB </a:t>
            </a:r>
            <a:r>
              <a:rPr lang="id-ID" b="1" dirty="0"/>
              <a:t>V KESIMPULAN DAN SARAN</a:t>
            </a:r>
            <a:endParaRPr lang="id-ID" dirty="0"/>
          </a:p>
          <a:p>
            <a:pPr marL="0" indent="0" algn="just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1192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2457" y="250622"/>
            <a:ext cx="8911687" cy="1280890"/>
          </a:xfrm>
        </p:spPr>
        <p:txBody>
          <a:bodyPr/>
          <a:lstStyle/>
          <a:p>
            <a:pPr algn="ctr"/>
            <a:r>
              <a:rPr lang="id-ID" b="1" dirty="0" smtClean="0"/>
              <a:t>Tinjauan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332" y="1775136"/>
            <a:ext cx="4519583" cy="3503054"/>
          </a:xfrm>
        </p:spPr>
        <p:txBody>
          <a:bodyPr>
            <a:normAutofit/>
          </a:bodyPr>
          <a:lstStyle/>
          <a:p>
            <a:pPr algn="just"/>
            <a:r>
              <a:rPr lang="id-ID" b="1" dirty="0"/>
              <a:t>State Of The </a:t>
            </a:r>
            <a:r>
              <a:rPr lang="id-ID" b="1" dirty="0" smtClean="0"/>
              <a:t>Art</a:t>
            </a:r>
            <a:endParaRPr lang="id-ID" dirty="0" smtClean="0"/>
          </a:p>
          <a:p>
            <a:pPr algn="just"/>
            <a:r>
              <a:rPr lang="id-ID" b="1" dirty="0"/>
              <a:t>Sistem </a:t>
            </a:r>
            <a:r>
              <a:rPr lang="id-ID" b="1" dirty="0" smtClean="0"/>
              <a:t>Informasi</a:t>
            </a:r>
            <a:endParaRPr lang="id-ID" dirty="0"/>
          </a:p>
          <a:p>
            <a:pPr algn="just"/>
            <a:r>
              <a:rPr lang="id-ID" b="1" dirty="0"/>
              <a:t>Komponen Sistem </a:t>
            </a:r>
            <a:r>
              <a:rPr lang="id-ID" b="1" dirty="0" smtClean="0"/>
              <a:t>Informasi</a:t>
            </a:r>
            <a:endParaRPr lang="id-ID" dirty="0" smtClean="0"/>
          </a:p>
          <a:p>
            <a:pPr algn="just"/>
            <a:r>
              <a:rPr lang="id-ID" b="1" dirty="0"/>
              <a:t>Sistem informasi </a:t>
            </a:r>
            <a:r>
              <a:rPr lang="id-ID" b="1" dirty="0" smtClean="0"/>
              <a:t>Manajemen</a:t>
            </a:r>
            <a:endParaRPr lang="id-ID" dirty="0" smtClean="0"/>
          </a:p>
          <a:p>
            <a:pPr algn="just"/>
            <a:r>
              <a:rPr lang="id-ID" b="1" dirty="0"/>
              <a:t>Pengertian </a:t>
            </a:r>
            <a:r>
              <a:rPr lang="id-ID" b="1" dirty="0" smtClean="0"/>
              <a:t>Web</a:t>
            </a:r>
            <a:endParaRPr lang="id-ID" dirty="0" smtClean="0"/>
          </a:p>
          <a:p>
            <a:pPr algn="just"/>
            <a:r>
              <a:rPr lang="id-ID" b="1" dirty="0" smtClean="0"/>
              <a:t>XAMPP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7915" y="1772987"/>
            <a:ext cx="4519583" cy="349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b="1" dirty="0"/>
              <a:t>Apache</a:t>
            </a:r>
            <a:endParaRPr lang="id-ID" dirty="0"/>
          </a:p>
          <a:p>
            <a:pPr algn="just"/>
            <a:r>
              <a:rPr lang="id-ID" b="1" dirty="0"/>
              <a:t>HTML</a:t>
            </a:r>
            <a:endParaRPr lang="id-ID" dirty="0"/>
          </a:p>
          <a:p>
            <a:pPr algn="just"/>
            <a:r>
              <a:rPr lang="id-ID" b="1" dirty="0"/>
              <a:t>PHP</a:t>
            </a:r>
            <a:endParaRPr lang="id-ID" dirty="0"/>
          </a:p>
          <a:p>
            <a:pPr algn="just"/>
            <a:r>
              <a:rPr lang="id-ID" b="1" dirty="0"/>
              <a:t>MySQL</a:t>
            </a:r>
          </a:p>
          <a:p>
            <a:pPr algn="just"/>
            <a:r>
              <a:rPr lang="id-ID" b="1" dirty="0"/>
              <a:t>Data Flow Diagram (DFD)</a:t>
            </a:r>
            <a:endParaRPr lang="id-ID" dirty="0"/>
          </a:p>
          <a:p>
            <a:pPr algn="just"/>
            <a:r>
              <a:rPr lang="id-ID" b="1" dirty="0"/>
              <a:t>Entity Reationship Diagram (ERD)</a:t>
            </a:r>
            <a:endParaRPr lang="id-ID" dirty="0"/>
          </a:p>
          <a:p>
            <a:pPr algn="just"/>
            <a:r>
              <a:rPr lang="id-ID" b="1" dirty="0"/>
              <a:t>Pengujian BlackBox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07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291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SISTEM INFORMASI MANAJEMEN DESA PADA KANTOR LURAH SESETAN BERBASIS WEB</vt:lpstr>
      <vt:lpstr>Latar Belakang</vt:lpstr>
      <vt:lpstr>Rumusan Masalah</vt:lpstr>
      <vt:lpstr>Tujuan Perekayasaan</vt:lpstr>
      <vt:lpstr>Manfaat Perekayasaan</vt:lpstr>
      <vt:lpstr>Ruang Lingkup Perekayasaan</vt:lpstr>
      <vt:lpstr>PowerPoint Presentation</vt:lpstr>
      <vt:lpstr>Sistematika Penulisan</vt:lpstr>
      <vt:lpstr>Tinjauan Pustaka</vt:lpstr>
      <vt:lpstr>Metode Pengumpulan data</vt:lpstr>
      <vt:lpstr>Metode Pengembangan Sistem</vt:lpstr>
      <vt:lpstr>PowerPoint Presentation</vt:lpstr>
      <vt:lpstr>Jadwal Kerja</vt:lpstr>
      <vt:lpstr>Sekian dan 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MANAJEMEN DESA PADA KANTOR LURAH SESETAN BERBASIS WEB</dc:title>
  <dc:creator>Okky Maheswara</dc:creator>
  <cp:lastModifiedBy>Okky Maheswara</cp:lastModifiedBy>
  <cp:revision>105</cp:revision>
  <dcterms:created xsi:type="dcterms:W3CDTF">2017-01-06T02:47:56Z</dcterms:created>
  <dcterms:modified xsi:type="dcterms:W3CDTF">2017-01-18T01:20:28Z</dcterms:modified>
</cp:coreProperties>
</file>