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1" r:id="rId6"/>
    <p:sldId id="276" r:id="rId7"/>
    <p:sldId id="267" r:id="rId8"/>
    <p:sldId id="277" r:id="rId9"/>
    <p:sldId id="278" r:id="rId10"/>
    <p:sldId id="290" r:id="rId11"/>
    <p:sldId id="280" r:id="rId12"/>
    <p:sldId id="281" r:id="rId13"/>
    <p:sldId id="282" r:id="rId14"/>
    <p:sldId id="283" r:id="rId15"/>
    <p:sldId id="289" r:id="rId16"/>
    <p:sldId id="284" r:id="rId17"/>
    <p:sldId id="285" r:id="rId18"/>
    <p:sldId id="286" r:id="rId19"/>
    <p:sldId id="288" r:id="rId20"/>
    <p:sldId id="274" r:id="rId21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376" autoAdjust="0"/>
  </p:normalViewPr>
  <p:slideViewPr>
    <p:cSldViewPr>
      <p:cViewPr varScale="1">
        <p:scale>
          <a:sx n="60" d="100"/>
          <a:sy n="60" d="100"/>
        </p:scale>
        <p:origin x="1602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D65D89-2CC8-4F9D-8F3B-28BDFCDF73D9}" type="datetimeFigureOut">
              <a:rPr lang="id-ID" smtClean="0"/>
              <a:t>10/11/2016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D1031E-690C-453C-AE4D-DBB5183E5F9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940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D1031E-690C-453C-AE4D-DBB5183E5F94}" type="slidenum">
              <a:rPr lang="id-ID" smtClean="0"/>
              <a:t>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877494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Sig -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merupakan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suatu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sistem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berbasis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komputer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untuk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menyimpan</a:t>
            </a:r>
            <a:r>
              <a:rPr lang="en-US" baseline="0" dirty="0">
                <a:sym typeface="Wingdings" panose="05000000000000000000" pitchFamily="2" charset="2"/>
              </a:rPr>
              <a:t>, </a:t>
            </a:r>
            <a:r>
              <a:rPr lang="en-US" baseline="0" dirty="0" err="1">
                <a:sym typeface="Wingdings" panose="05000000000000000000" pitchFamily="2" charset="2"/>
              </a:rPr>
              <a:t>menangkap</a:t>
            </a:r>
            <a:r>
              <a:rPr lang="en-US" baseline="0" dirty="0">
                <a:sym typeface="Wingdings" panose="05000000000000000000" pitchFamily="2" charset="2"/>
              </a:rPr>
              <a:t>, </a:t>
            </a:r>
            <a:r>
              <a:rPr lang="en-US" baseline="0" dirty="0" err="1">
                <a:sym typeface="Wingdings" panose="05000000000000000000" pitchFamily="2" charset="2"/>
              </a:rPr>
              <a:t>mengecek,mengintegrasikan</a:t>
            </a:r>
            <a:r>
              <a:rPr lang="en-US" baseline="0" dirty="0">
                <a:sym typeface="Wingdings" panose="05000000000000000000" pitchFamily="2" charset="2"/>
              </a:rPr>
              <a:t>, </a:t>
            </a:r>
            <a:r>
              <a:rPr lang="en-US" baseline="0" dirty="0" err="1">
                <a:sym typeface="Wingdings" panose="05000000000000000000" pitchFamily="2" charset="2"/>
              </a:rPr>
              <a:t>memanipulasi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dan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mendisplay</a:t>
            </a:r>
            <a:r>
              <a:rPr lang="en-US" baseline="0" dirty="0">
                <a:sym typeface="Wingdings" panose="05000000000000000000" pitchFamily="2" charset="2"/>
              </a:rPr>
              <a:t> data </a:t>
            </a:r>
            <a:r>
              <a:rPr lang="en-US" baseline="0" dirty="0" err="1">
                <a:sym typeface="Wingdings" panose="05000000000000000000" pitchFamily="2" charset="2"/>
              </a:rPr>
              <a:t>dalam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bentuk</a:t>
            </a:r>
            <a:r>
              <a:rPr lang="en-US" baseline="0" dirty="0">
                <a:sym typeface="Wingdings" panose="05000000000000000000" pitchFamily="2" charset="2"/>
              </a:rPr>
              <a:t> peta    	digital</a:t>
            </a:r>
          </a:p>
          <a:p>
            <a:endParaRPr lang="en-US" baseline="0" dirty="0">
              <a:sym typeface="Wingdings" panose="05000000000000000000" pitchFamily="2" charset="2"/>
            </a:endParaRPr>
          </a:p>
          <a:p>
            <a:r>
              <a:rPr lang="en-US" baseline="0" dirty="0" err="1">
                <a:sym typeface="Wingdings" panose="05000000000000000000" pitchFamily="2" charset="2"/>
              </a:rPr>
              <a:t>Kendala</a:t>
            </a:r>
            <a:r>
              <a:rPr lang="en-US" baseline="0" dirty="0">
                <a:sym typeface="Wingdings" panose="05000000000000000000" pitchFamily="2" charset="2"/>
              </a:rPr>
              <a:t>  </a:t>
            </a:r>
            <a:r>
              <a:rPr lang="en-US" baseline="0" dirty="0" err="1">
                <a:sym typeface="Wingdings" panose="05000000000000000000" pitchFamily="2" charset="2"/>
              </a:rPr>
              <a:t>kendala</a:t>
            </a:r>
            <a:r>
              <a:rPr lang="en-US" baseline="0" dirty="0">
                <a:sym typeface="Wingdings" panose="05000000000000000000" pitchFamily="2" charset="2"/>
              </a:rPr>
              <a:t> yang </a:t>
            </a:r>
            <a:r>
              <a:rPr lang="en-US" baseline="0" dirty="0" err="1">
                <a:sym typeface="Wingdings" panose="05000000000000000000" pitchFamily="2" charset="2"/>
              </a:rPr>
              <a:t>selama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ini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dihadapi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dalam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melakukan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pendataan</a:t>
            </a:r>
            <a:r>
              <a:rPr lang="en-US" baseline="0" dirty="0">
                <a:sym typeface="Wingdings" panose="05000000000000000000" pitchFamily="2" charset="2"/>
              </a:rPr>
              <a:t> PMKS </a:t>
            </a:r>
            <a:r>
              <a:rPr lang="en-US" baseline="0" dirty="0" err="1">
                <a:sym typeface="Wingdings" panose="05000000000000000000" pitchFamily="2" charset="2"/>
              </a:rPr>
              <a:t>khususnya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ank</a:t>
            </a:r>
            <a:r>
              <a:rPr lang="en-US" baseline="0" dirty="0">
                <a:sym typeface="Wingdings" panose="05000000000000000000" pitchFamily="2" charset="2"/>
              </a:rPr>
              <a:t> dis, </a:t>
            </a:r>
            <a:r>
              <a:rPr lang="en-US" baseline="0" dirty="0" err="1">
                <a:sym typeface="Wingdings" panose="05000000000000000000" pitchFamily="2" charset="2"/>
              </a:rPr>
              <a:t>anak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ter</a:t>
            </a:r>
            <a:r>
              <a:rPr lang="en-US" baseline="0" dirty="0">
                <a:sym typeface="Wingdings" panose="05000000000000000000" pitchFamily="2" charset="2"/>
              </a:rPr>
              <a:t>, </a:t>
            </a:r>
            <a:r>
              <a:rPr lang="en-US" baseline="0" dirty="0" err="1">
                <a:sym typeface="Wingdings" panose="05000000000000000000" pitchFamily="2" charset="2"/>
              </a:rPr>
              <a:t>balita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ter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adalah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tidak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adanya</a:t>
            </a:r>
            <a:r>
              <a:rPr lang="en-US" baseline="0" dirty="0">
                <a:sym typeface="Wingdings" panose="05000000000000000000" pitchFamily="2" charset="2"/>
              </a:rPr>
              <a:t> data visual yang </a:t>
            </a:r>
            <a:r>
              <a:rPr lang="en-US" baseline="0" dirty="0" err="1">
                <a:sym typeface="Wingdings" panose="05000000000000000000" pitchFamily="2" charset="2"/>
              </a:rPr>
              <a:t>memudahkan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dalam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melihat</a:t>
            </a:r>
            <a:r>
              <a:rPr lang="en-US" baseline="0" dirty="0">
                <a:sym typeface="Wingdings" panose="05000000000000000000" pitchFamily="2" charset="2"/>
              </a:rPr>
              <a:t>, </a:t>
            </a:r>
            <a:r>
              <a:rPr lang="en-US" baseline="0" dirty="0" err="1">
                <a:sym typeface="Wingdings" panose="05000000000000000000" pitchFamily="2" charset="2"/>
              </a:rPr>
              <a:t>mengolah</a:t>
            </a:r>
            <a:r>
              <a:rPr lang="en-US" baseline="0" dirty="0">
                <a:sym typeface="Wingdings" panose="05000000000000000000" pitchFamily="2" charset="2"/>
              </a:rPr>
              <a:t>, </a:t>
            </a:r>
            <a:r>
              <a:rPr lang="en-US" baseline="0" dirty="0" err="1">
                <a:sym typeface="Wingdings" panose="05000000000000000000" pitchFamily="2" charset="2"/>
              </a:rPr>
              <a:t>dan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merubah</a:t>
            </a:r>
            <a:r>
              <a:rPr lang="en-US" baseline="0" dirty="0">
                <a:sym typeface="Wingdings" panose="05000000000000000000" pitchFamily="2" charset="2"/>
              </a:rPr>
              <a:t> data </a:t>
            </a:r>
            <a:r>
              <a:rPr lang="en-US" baseline="0" dirty="0" err="1">
                <a:sym typeface="Wingdings" panose="05000000000000000000" pitchFamily="2" charset="2"/>
              </a:rPr>
              <a:t>serta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memberikan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informasi</a:t>
            </a:r>
            <a:r>
              <a:rPr lang="en-US" baseline="0" dirty="0">
                <a:sym typeface="Wingdings" panose="05000000000000000000" pitchFamily="2" charset="2"/>
              </a:rPr>
              <a:t> yang </a:t>
            </a:r>
            <a:r>
              <a:rPr lang="en-US" baseline="0" dirty="0" err="1">
                <a:sym typeface="Wingdings" panose="05000000000000000000" pitchFamily="2" charset="2"/>
              </a:rPr>
              <a:t>berkaitan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dengan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dukungan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dalam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pengentasan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dan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penanggulangan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Ank</a:t>
            </a:r>
            <a:r>
              <a:rPr lang="en-US" baseline="0" dirty="0">
                <a:sym typeface="Wingdings" panose="05000000000000000000" pitchFamily="2" charset="2"/>
              </a:rPr>
              <a:t> dis, </a:t>
            </a:r>
            <a:r>
              <a:rPr lang="en-US" baseline="0" dirty="0" err="1">
                <a:sym typeface="Wingdings" panose="05000000000000000000" pitchFamily="2" charset="2"/>
              </a:rPr>
              <a:t>anak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danbalita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terlantar</a:t>
            </a:r>
            <a:r>
              <a:rPr lang="en-US" baseline="0" dirty="0">
                <a:sym typeface="Wingdings" panose="05000000000000000000" pitchFamily="2" charset="2"/>
              </a:rPr>
              <a:t>. </a:t>
            </a:r>
            <a:r>
              <a:rPr lang="en-US" baseline="0" dirty="0" err="1">
                <a:sym typeface="Wingdings" panose="05000000000000000000" pitchFamily="2" charset="2"/>
              </a:rPr>
              <a:t>Sehingga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menjadi</a:t>
            </a:r>
            <a:r>
              <a:rPr lang="en-US" baseline="0" dirty="0">
                <a:sym typeface="Wingdings" panose="05000000000000000000" pitchFamily="2" charset="2"/>
              </a:rPr>
              <a:t> proses </a:t>
            </a:r>
            <a:r>
              <a:rPr lang="en-US" baseline="0" dirty="0" err="1">
                <a:sym typeface="Wingdings" panose="05000000000000000000" pitchFamily="2" charset="2"/>
              </a:rPr>
              <a:t>pengolahan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dan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pengambilan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keputusan</a:t>
            </a:r>
            <a:r>
              <a:rPr lang="en-US" baseline="0" dirty="0">
                <a:sym typeface="Wingdings" panose="05000000000000000000" pitchFamily="2" charset="2"/>
              </a:rPr>
              <a:t> yang </a:t>
            </a:r>
            <a:r>
              <a:rPr lang="en-US" baseline="0" dirty="0" err="1">
                <a:sym typeface="Wingdings" panose="05000000000000000000" pitchFamily="2" charset="2"/>
              </a:rPr>
              <a:t>berhubungan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dengan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dukungan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pengentasan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anak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dengan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distabilitas</a:t>
            </a:r>
            <a:r>
              <a:rPr lang="en-US" baseline="0" dirty="0">
                <a:sym typeface="Wingdings" panose="05000000000000000000" pitchFamily="2" charset="2"/>
              </a:rPr>
              <a:t>, </a:t>
            </a:r>
            <a:r>
              <a:rPr lang="en-US" baseline="0" dirty="0" err="1">
                <a:sym typeface="Wingdings" panose="05000000000000000000" pitchFamily="2" charset="2"/>
              </a:rPr>
              <a:t>balita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dan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anak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terlantar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menjadi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kurang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efektif</a:t>
            </a:r>
            <a:r>
              <a:rPr lang="en-US" baseline="0" dirty="0">
                <a:sym typeface="Wingdings" panose="05000000000000000000" pitchFamily="2" charset="2"/>
              </a:rPr>
              <a:t>.</a:t>
            </a:r>
          </a:p>
          <a:p>
            <a:endParaRPr lang="en-US" baseline="0" dirty="0">
              <a:sym typeface="Wingdings" panose="05000000000000000000" pitchFamily="2" charset="2"/>
            </a:endParaRPr>
          </a:p>
          <a:p>
            <a:r>
              <a:rPr lang="en-US" baseline="0" dirty="0" err="1">
                <a:sym typeface="Wingdings" panose="05000000000000000000" pitchFamily="2" charset="2"/>
              </a:rPr>
              <a:t>Solusi</a:t>
            </a:r>
            <a:r>
              <a:rPr lang="en-US" baseline="0" dirty="0">
                <a:sym typeface="Wingdings" panose="05000000000000000000" pitchFamily="2" charset="2"/>
              </a:rPr>
              <a:t>  </a:t>
            </a:r>
            <a:r>
              <a:rPr lang="en-US" baseline="0" dirty="0" err="1">
                <a:sym typeface="Wingdings" panose="05000000000000000000" pitchFamily="2" charset="2"/>
              </a:rPr>
              <a:t>dengan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memanfaatkan</a:t>
            </a:r>
            <a:r>
              <a:rPr lang="en-US" baseline="0" dirty="0">
                <a:sym typeface="Wingdings" panose="05000000000000000000" pitchFamily="2" charset="2"/>
              </a:rPr>
              <a:t> GIS </a:t>
            </a:r>
            <a:r>
              <a:rPr lang="en-US" baseline="0" dirty="0" err="1">
                <a:sym typeface="Wingdings" panose="05000000000000000000" pitchFamily="2" charset="2"/>
              </a:rPr>
              <a:t>akan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memberikan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kemudahan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kepada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pihak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instansi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dalam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menentukan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titik-titik</a:t>
            </a:r>
            <a:r>
              <a:rPr lang="en-US" baseline="0" dirty="0">
                <a:sym typeface="Wingdings" panose="05000000000000000000" pitchFamily="2" charset="2"/>
              </a:rPr>
              <a:t> mana </a:t>
            </a:r>
            <a:r>
              <a:rPr lang="en-US" baseline="0" dirty="0" err="1">
                <a:sym typeface="Wingdings" panose="05000000000000000000" pitchFamily="2" charset="2"/>
              </a:rPr>
              <a:t>saja</a:t>
            </a:r>
            <a:r>
              <a:rPr lang="en-US" baseline="0" dirty="0">
                <a:sym typeface="Wingdings" panose="05000000000000000000" pitchFamily="2" charset="2"/>
              </a:rPr>
              <a:t> paling </a:t>
            </a:r>
            <a:r>
              <a:rPr lang="en-US" baseline="0" dirty="0" err="1">
                <a:sym typeface="Wingdings" panose="05000000000000000000" pitchFamily="2" charset="2"/>
              </a:rPr>
              <a:t>banyak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anak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distabilitas</a:t>
            </a:r>
            <a:r>
              <a:rPr lang="en-US" baseline="0" dirty="0">
                <a:sym typeface="Wingdings" panose="05000000000000000000" pitchFamily="2" charset="2"/>
              </a:rPr>
              <a:t>, </a:t>
            </a:r>
            <a:r>
              <a:rPr lang="en-US" baseline="0" dirty="0" err="1">
                <a:sym typeface="Wingdings" panose="05000000000000000000" pitchFamily="2" charset="2"/>
              </a:rPr>
              <a:t>balita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dan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anak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terlantar</a:t>
            </a:r>
            <a:r>
              <a:rPr lang="en-US" baseline="0" dirty="0">
                <a:sym typeface="Wingdings" panose="05000000000000000000" pitchFamily="2" charset="2"/>
              </a:rPr>
              <a:t>, </a:t>
            </a:r>
            <a:r>
              <a:rPr lang="en-US" baseline="0" dirty="0" err="1">
                <a:sym typeface="Wingdings" panose="05000000000000000000" pitchFamily="2" charset="2"/>
              </a:rPr>
              <a:t>mempermudah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dalam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pendataan</a:t>
            </a:r>
            <a:r>
              <a:rPr lang="en-US" baseline="0" dirty="0">
                <a:sym typeface="Wingdings" panose="05000000000000000000" pitchFamily="2" charset="2"/>
              </a:rPr>
              <a:t>, </a:t>
            </a:r>
            <a:r>
              <a:rPr lang="en-US" baseline="0" dirty="0" err="1">
                <a:sym typeface="Wingdings" panose="05000000000000000000" pitchFamily="2" charset="2"/>
              </a:rPr>
              <a:t>serta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mempermudah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dalam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pengambilan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keputtusan</a:t>
            </a:r>
            <a:r>
              <a:rPr lang="en-US" baseline="0" dirty="0">
                <a:sym typeface="Wingdings" panose="05000000000000000000" pitchFamily="2" charset="2"/>
              </a:rPr>
              <a:t> yang </a:t>
            </a:r>
            <a:r>
              <a:rPr lang="en-US" baseline="0" dirty="0" err="1">
                <a:sym typeface="Wingdings" panose="05000000000000000000" pitchFamily="2" charset="2"/>
              </a:rPr>
              <a:t>akan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digunakan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sebagai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bahan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untuk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menyusun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perencanaan</a:t>
            </a:r>
            <a:r>
              <a:rPr lang="en-US" baseline="0" dirty="0">
                <a:sym typeface="Wingdings" panose="05000000000000000000" pitchFamily="2" charset="2"/>
              </a:rPr>
              <a:t> program </a:t>
            </a:r>
            <a:r>
              <a:rPr lang="en-US" baseline="0" dirty="0" err="1">
                <a:sym typeface="Wingdings" panose="05000000000000000000" pitchFamily="2" charset="2"/>
              </a:rPr>
              <a:t>pembangunan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dibidang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kesejahteraan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sosial</a:t>
            </a:r>
            <a:r>
              <a:rPr lang="en-US" baseline="0" dirty="0">
                <a:sym typeface="Wingdings" panose="05000000000000000000" pitchFamily="2" charset="2"/>
              </a:rPr>
              <a:t> yang </a:t>
            </a:r>
            <a:r>
              <a:rPr lang="en-US" baseline="0" dirty="0" err="1">
                <a:sym typeface="Wingdings" panose="05000000000000000000" pitchFamily="2" charset="2"/>
              </a:rPr>
              <a:t>selanjutnya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dapat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dilakukan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kegiatan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untuk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penanganan</a:t>
            </a:r>
            <a:r>
              <a:rPr lang="en-US" baseline="0" dirty="0">
                <a:sym typeface="Wingdings" panose="05000000000000000000" pitchFamily="2" charset="2"/>
              </a:rPr>
              <a:t>/ </a:t>
            </a:r>
            <a:r>
              <a:rPr lang="en-US" baseline="0" dirty="0" err="1">
                <a:sym typeface="Wingdings" panose="05000000000000000000" pitchFamily="2" charset="2"/>
              </a:rPr>
              <a:t>penanggulangan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terhadap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kecacatan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dan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keterlantaran</a:t>
            </a:r>
            <a:r>
              <a:rPr lang="en-US" baseline="0" dirty="0">
                <a:sym typeface="Wingdings" panose="05000000000000000000" pitchFamily="2" charset="2"/>
              </a:rPr>
              <a:t>.</a:t>
            </a:r>
            <a:endParaRPr lang="en-US" dirty="0">
              <a:sym typeface="Wingdings" panose="05000000000000000000" pitchFamily="2" charset="2"/>
            </a:endParaRPr>
          </a:p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D1031E-690C-453C-AE4D-DBB5183E5F94}" type="slidenum">
              <a:rPr lang="id-ID" smtClean="0"/>
              <a:t>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095656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D1031E-690C-453C-AE4D-DBB5183E5F94}" type="slidenum">
              <a:rPr lang="id-ID" smtClean="0"/>
              <a:t>7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715887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1. Yang </a:t>
            </a:r>
            <a:r>
              <a:rPr lang="en-US" dirty="0" err="1"/>
              <a:t>dapat</a:t>
            </a:r>
            <a:r>
              <a:rPr lang="en-US" baseline="0" dirty="0"/>
              <a:t> </a:t>
            </a:r>
            <a:r>
              <a:rPr lang="en-US" baseline="0" dirty="0" err="1"/>
              <a:t>membantu</a:t>
            </a:r>
            <a:r>
              <a:rPr lang="en-US" baseline="0" dirty="0"/>
              <a:t> </a:t>
            </a:r>
            <a:r>
              <a:rPr lang="en-US" baseline="0" dirty="0" err="1"/>
              <a:t>pihak</a:t>
            </a:r>
            <a:r>
              <a:rPr lang="en-US" baseline="0" dirty="0"/>
              <a:t> </a:t>
            </a:r>
            <a:r>
              <a:rPr lang="en-US" baseline="0" dirty="0" err="1"/>
              <a:t>terkait</a:t>
            </a:r>
            <a:r>
              <a:rPr lang="en-US" baseline="0" dirty="0"/>
              <a:t> </a:t>
            </a:r>
            <a:r>
              <a:rPr lang="en-US" baseline="0" dirty="0" err="1"/>
              <a:t>untuk</a:t>
            </a:r>
            <a:r>
              <a:rPr lang="en-US" baseline="0" dirty="0"/>
              <a:t> </a:t>
            </a:r>
            <a:r>
              <a:rPr lang="en-US" baseline="0" dirty="0" err="1"/>
              <a:t>menginformasikan</a:t>
            </a:r>
            <a:r>
              <a:rPr lang="en-US" baseline="0" dirty="0"/>
              <a:t> </a:t>
            </a:r>
            <a:r>
              <a:rPr lang="en-US" baseline="0" dirty="0" err="1"/>
              <a:t>sebaran</a:t>
            </a:r>
            <a:r>
              <a:rPr lang="en-US" baseline="0" dirty="0"/>
              <a:t> </a:t>
            </a:r>
            <a:r>
              <a:rPr lang="en-US" baseline="0" dirty="0" err="1"/>
              <a:t>penyandang</a:t>
            </a:r>
            <a:r>
              <a:rPr lang="en-US" baseline="0" dirty="0"/>
              <a:t> </a:t>
            </a:r>
            <a:r>
              <a:rPr lang="en-US" baseline="0" dirty="0" err="1"/>
              <a:t>masalah</a:t>
            </a:r>
            <a:r>
              <a:rPr lang="en-US" baseline="0" dirty="0"/>
              <a:t> </a:t>
            </a:r>
            <a:r>
              <a:rPr lang="en-US" baseline="0" dirty="0" err="1"/>
              <a:t>kesejahteraan</a:t>
            </a:r>
            <a:r>
              <a:rPr lang="en-US" baseline="0" dirty="0"/>
              <a:t> </a:t>
            </a:r>
            <a:r>
              <a:rPr lang="en-US" baseline="0" dirty="0" err="1"/>
              <a:t>sosial</a:t>
            </a:r>
            <a:r>
              <a:rPr lang="en-US" baseline="0" dirty="0"/>
              <a:t> di </a:t>
            </a:r>
            <a:r>
              <a:rPr lang="en-US" baseline="0" dirty="0" err="1"/>
              <a:t>kota</a:t>
            </a:r>
            <a:r>
              <a:rPr lang="en-US" baseline="0" dirty="0"/>
              <a:t> Denpasar </a:t>
            </a:r>
            <a:r>
              <a:rPr lang="en-US" baseline="0" dirty="0" err="1"/>
              <a:t>kepada</a:t>
            </a:r>
            <a:r>
              <a:rPr lang="en-US" baseline="0" dirty="0"/>
              <a:t> </a:t>
            </a:r>
            <a:r>
              <a:rPr lang="en-US" baseline="0" dirty="0" err="1"/>
              <a:t>masyarakat</a:t>
            </a:r>
            <a:r>
              <a:rPr lang="en-US" baseline="0" dirty="0"/>
              <a:t> </a:t>
            </a:r>
            <a:r>
              <a:rPr lang="en-US" baseline="0" dirty="0" err="1"/>
              <a:t>secara</a:t>
            </a:r>
            <a:r>
              <a:rPr lang="en-US" baseline="0" dirty="0"/>
              <a:t> </a:t>
            </a:r>
            <a:r>
              <a:rPr lang="en-US" baseline="0" dirty="0" err="1"/>
              <a:t>efektif</a:t>
            </a:r>
            <a:r>
              <a:rPr lang="en-US" baseline="0" dirty="0"/>
              <a:t> </a:t>
            </a:r>
            <a:r>
              <a:rPr lang="en-US" baseline="0" dirty="0" err="1"/>
              <a:t>dan</a:t>
            </a:r>
            <a:r>
              <a:rPr lang="en-US" baseline="0" dirty="0"/>
              <a:t> </a:t>
            </a:r>
            <a:r>
              <a:rPr lang="en-US" baseline="0" dirty="0" err="1"/>
              <a:t>efisien</a:t>
            </a:r>
            <a:r>
              <a:rPr lang="en-US" baseline="0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D1031E-690C-453C-AE4D-DBB5183E5F94}" type="slidenum">
              <a:rPr lang="id-ID" smtClean="0"/>
              <a:t>18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78512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5EC7F-4471-42C3-99CE-9510F316E1D5}" type="datetimeFigureOut">
              <a:rPr lang="id-ID" smtClean="0"/>
              <a:t>10/11/2016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3AB7B-C992-4375-9D9C-AE5D9F3B2DEF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5EC7F-4471-42C3-99CE-9510F316E1D5}" type="datetimeFigureOut">
              <a:rPr lang="id-ID" smtClean="0"/>
              <a:t>10/11/2016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3AB7B-C992-4375-9D9C-AE5D9F3B2DEF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5EC7F-4471-42C3-99CE-9510F316E1D5}" type="datetimeFigureOut">
              <a:rPr lang="id-ID" smtClean="0"/>
              <a:t>10/11/2016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3AB7B-C992-4375-9D9C-AE5D9F3B2DEF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5EC7F-4471-42C3-99CE-9510F316E1D5}" type="datetimeFigureOut">
              <a:rPr lang="id-ID" smtClean="0"/>
              <a:t>10/11/2016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3AB7B-C992-4375-9D9C-AE5D9F3B2DEF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5EC7F-4471-42C3-99CE-9510F316E1D5}" type="datetimeFigureOut">
              <a:rPr lang="id-ID" smtClean="0"/>
              <a:t>10/11/2016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3AB7B-C992-4375-9D9C-AE5D9F3B2DEF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5EC7F-4471-42C3-99CE-9510F316E1D5}" type="datetimeFigureOut">
              <a:rPr lang="id-ID" smtClean="0"/>
              <a:t>10/11/2016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3AB7B-C992-4375-9D9C-AE5D9F3B2DEF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5EC7F-4471-42C3-99CE-9510F316E1D5}" type="datetimeFigureOut">
              <a:rPr lang="id-ID" smtClean="0"/>
              <a:t>10/11/2016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3AB7B-C992-4375-9D9C-AE5D9F3B2DEF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5EC7F-4471-42C3-99CE-9510F316E1D5}" type="datetimeFigureOut">
              <a:rPr lang="id-ID" smtClean="0"/>
              <a:t>10/11/2016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3AB7B-C992-4375-9D9C-AE5D9F3B2DEF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5EC7F-4471-42C3-99CE-9510F316E1D5}" type="datetimeFigureOut">
              <a:rPr lang="id-ID" smtClean="0"/>
              <a:t>10/11/2016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3AB7B-C992-4375-9D9C-AE5D9F3B2DEF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5EC7F-4471-42C3-99CE-9510F316E1D5}" type="datetimeFigureOut">
              <a:rPr lang="id-ID" smtClean="0"/>
              <a:t>10/11/2016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3AB7B-C992-4375-9D9C-AE5D9F3B2DEF}" type="slidenum">
              <a:rPr lang="id-ID" smtClean="0"/>
              <a:t>‹#›</a:t>
            </a:fld>
            <a:endParaRPr lang="id-ID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5EC7F-4471-42C3-99CE-9510F316E1D5}" type="datetimeFigureOut">
              <a:rPr lang="id-ID" smtClean="0"/>
              <a:t>10/11/2016</a:t>
            </a:fld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FC3AB7B-C992-4375-9D9C-AE5D9F3B2DEF}" type="slidenum">
              <a:rPr lang="id-ID" smtClean="0"/>
              <a:t>‹#›</a:t>
            </a:fld>
            <a:endParaRPr lang="id-ID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id-ID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0000"/>
            <a:lum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artisticLineDrawing trans="40000"/>
                    </a14:imgEffect>
                  </a14:imgLayer>
                </a14:imgProps>
              </a:ext>
            </a:extLst>
          </a:blip>
          <a:srcRect/>
          <a:stretch>
            <a:fillRect l="-12000" t="50000" r="68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EFC3AB7B-C992-4375-9D9C-AE5D9F3B2DEF}" type="slidenum">
              <a:rPr lang="id-ID" smtClean="0"/>
              <a:t>‹#›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0F05EC7F-4471-42C3-99CE-9510F316E1D5}" type="datetimeFigureOut">
              <a:rPr lang="id-ID" smtClean="0"/>
              <a:t>10/11/2016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tint val="90000"/>
              </a:schemeClr>
            </a:gs>
            <a:gs pos="75000">
              <a:schemeClr val="bg1">
                <a:shade val="100000"/>
                <a:satMod val="115000"/>
              </a:schemeClr>
            </a:gs>
            <a:gs pos="100000">
              <a:schemeClr val="bg1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2586" y="260647"/>
            <a:ext cx="8137846" cy="1296145"/>
          </a:xfrm>
        </p:spPr>
        <p:txBody>
          <a:bodyPr>
            <a:normAutofit/>
          </a:bodyPr>
          <a:lstStyle/>
          <a:p>
            <a:pPr algn="ctr"/>
            <a:r>
              <a:rPr lang="en-US" sz="2200" b="1" dirty="0">
                <a:latin typeface="Arial" pitchFamily="34" charset="0"/>
                <a:cs typeface="Arial" pitchFamily="34" charset="0"/>
              </a:rPr>
              <a:t>SISTEM INFORMASI GEOGRAFIS PEMETAAN PENYANDANG MASALAH KESEJAHTERAAN SOSIAL DI KOTA DENPASAR</a:t>
            </a:r>
            <a:endParaRPr lang="id-ID" sz="2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23728" y="4437112"/>
            <a:ext cx="5760640" cy="1368152"/>
          </a:xfrm>
        </p:spPr>
        <p:txBody>
          <a:bodyPr>
            <a:normAutofit/>
          </a:bodyPr>
          <a:lstStyle/>
          <a:p>
            <a:r>
              <a:rPr lang="id-ID" sz="14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NIM	       	 : </a:t>
            </a:r>
            <a:r>
              <a:rPr lang="en-US" sz="14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130030370</a:t>
            </a:r>
            <a:endParaRPr lang="id-ID" sz="1400" b="1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r>
              <a:rPr lang="id-ID" sz="14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NAMA		 : </a:t>
            </a:r>
            <a:r>
              <a:rPr lang="en-US" sz="14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LUH PUTU YULI ADIYANTI</a:t>
            </a:r>
            <a:endParaRPr lang="id-ID" sz="1400" b="1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r>
              <a:rPr lang="id-ID" sz="14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JENJANG STUDI    	 : STRATA SATU (S1)</a:t>
            </a:r>
          </a:p>
          <a:p>
            <a:r>
              <a:rPr lang="id-ID" sz="14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PROGRAM STUDI	 : SISTEM </a:t>
            </a:r>
            <a:r>
              <a:rPr lang="en-US" sz="14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INFORMASI</a:t>
            </a:r>
            <a:endParaRPr lang="id-ID" sz="1400" b="1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endParaRPr lang="id-ID" sz="1400" b="1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1772816"/>
            <a:ext cx="1872208" cy="232014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5496" y="6381328"/>
            <a:ext cx="8352928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d-ID" sz="13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SEKOLAH TINGGI MANAJEMEN INFORMATIKA DAN TEKNIK KOMPUTER</a:t>
            </a:r>
            <a:r>
              <a:rPr lang="id-ID" sz="13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id-ID" sz="13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(STMIK) STIKOM BALI</a:t>
            </a:r>
            <a:endParaRPr lang="id-ID" sz="13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8686338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0"/>
            <a:ext cx="5587465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7504" y="1916832"/>
            <a:ext cx="1944216" cy="1143000"/>
          </a:xfrm>
        </p:spPr>
        <p:txBody>
          <a:bodyPr/>
          <a:lstStyle/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DFD Level 0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75787752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DFD LEVEL 1 PROSES DATA ADMIN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739" y="1628800"/>
            <a:ext cx="6936922" cy="5040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884939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DFD LEVEL 1 PROSES DATA PMKS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284" y="1708610"/>
            <a:ext cx="6840076" cy="4970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083451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DFD LEVEL 1 PROSES DATA KATEGORI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442" y="1772816"/>
            <a:ext cx="6738730" cy="4896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964195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7620000" cy="1143000"/>
          </a:xfrm>
        </p:spPr>
        <p:txBody>
          <a:bodyPr/>
          <a:lstStyle/>
          <a:p>
            <a:pPr algn="ctr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ERD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349" y="1115616"/>
            <a:ext cx="6971702" cy="5603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204282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Konseptual</a:t>
            </a:r>
            <a:r>
              <a:rPr lang="en-US" dirty="0"/>
              <a:t> Database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755" y="2060848"/>
            <a:ext cx="7685445" cy="280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2994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7704" y="3284984"/>
            <a:ext cx="7620000" cy="1143000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DEMO PROGRAM</a:t>
            </a:r>
          </a:p>
        </p:txBody>
      </p:sp>
    </p:spTree>
    <p:extLst>
      <p:ext uri="{BB962C8B-B14F-4D97-AF65-F5344CB8AC3E}">
        <p14:creationId xmlns:p14="http://schemas.microsoft.com/office/powerpoint/2010/main" val="416620237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3356992"/>
            <a:ext cx="7620000" cy="1143000"/>
          </a:xfrm>
        </p:spPr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KESIMPULAN 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DAN 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SARAN</a:t>
            </a:r>
          </a:p>
        </p:txBody>
      </p:sp>
    </p:spTree>
    <p:extLst>
      <p:ext uri="{BB962C8B-B14F-4D97-AF65-F5344CB8AC3E}">
        <p14:creationId xmlns:p14="http://schemas.microsoft.com/office/powerpoint/2010/main" val="2402812194"/>
      </p:ext>
    </p:extLst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KESIMPULAN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584" y="1565063"/>
            <a:ext cx="7620000" cy="5257800"/>
          </a:xfrm>
        </p:spPr>
        <p:txBody>
          <a:bodyPr>
            <a:normAutofit lnSpcReduction="10000"/>
          </a:bodyPr>
          <a:lstStyle/>
          <a:p>
            <a:pPr marL="571500" lvl="0" indent="-457200">
              <a:buFont typeface="+mj-lt"/>
              <a:buAutoNum type="arabicPeriod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Telah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dihasilkan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Sistem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Informasi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Geografis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Pemetaan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Penyandang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Masalah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Kesejahteraan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Sosial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Di Kota Denpasar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berbasis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web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lvl="0" indent="-457200">
              <a:buFont typeface="+mj-lt"/>
              <a:buAutoNum type="arabicPeriod" startAt="2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Sistem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ini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bermanfaat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mengetahui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informasi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mengenai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lokasi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sebaran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penyandang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masalah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kesejahteraan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sosial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di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kota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Denpasar.</a:t>
            </a:r>
          </a:p>
          <a:p>
            <a:pPr marL="571500" indent="-457200">
              <a:buFont typeface="+mj-lt"/>
              <a:buAutoNum type="arabicPeriod" startAt="2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Sistem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ini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menampilkan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informasi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sebaran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PMKS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beserta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keterangannya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menampilkan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pemetaan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berdasarkan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kategori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PMKS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kecamatan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ada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di Kota Denpasar.</a:t>
            </a:r>
          </a:p>
          <a:p>
            <a:pPr marL="571500" indent="-457200">
              <a:buFont typeface="+mj-lt"/>
              <a:buAutoNum type="arabicPeriod" startAt="2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menampilkan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sistem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informasi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sebaran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penyandang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masalah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kesejahteraan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sosial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menggunakan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fasilitas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dari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google maps.</a:t>
            </a:r>
          </a:p>
          <a:p>
            <a:pPr marL="571500" indent="-457200">
              <a:buFont typeface="+mj-lt"/>
              <a:buAutoNum type="arabicPeriod" startAt="2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Bahasa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pemrograman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digunakan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membangun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sistem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ini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yaitu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HTML, PHP, CSS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571500" indent="-457200">
              <a:buFont typeface="+mj-lt"/>
              <a:buAutoNum type="arabicPeriod" startAt="2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457200">
              <a:buFont typeface="+mj-lt"/>
              <a:buAutoNum type="arabicPeriod" startAt="2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4300" lv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457200">
              <a:buFont typeface="+mj-lt"/>
              <a:buAutoNum type="arabicPeriod" startAt="2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582325"/>
      </p:ext>
    </p:extLst>
  </p:cSld>
  <p:clrMapOvr>
    <a:masterClrMapping/>
  </p:clrMapOvr>
  <p:transition spd="slow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SARAN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lvl="0" indent="-457200">
              <a:buClr>
                <a:schemeClr val="tx2"/>
              </a:buClr>
              <a:buFont typeface="+mj-lt"/>
              <a:buAutoNum type="arabicPeriod"/>
            </a:pPr>
            <a:r>
              <a:rPr lang="en-US" dirty="0" err="1"/>
              <a:t>Kategori</a:t>
            </a:r>
            <a:r>
              <a:rPr lang="en-US" dirty="0"/>
              <a:t> PMKS yang </a:t>
            </a:r>
            <a:r>
              <a:rPr lang="en-US" dirty="0" err="1"/>
              <a:t>dibahas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3 (</a:t>
            </a:r>
            <a:r>
              <a:rPr lang="en-US" dirty="0" err="1"/>
              <a:t>tiga</a:t>
            </a:r>
            <a:r>
              <a:rPr lang="en-US" dirty="0"/>
              <a:t>), </a:t>
            </a:r>
            <a:r>
              <a:rPr lang="en-US" dirty="0" err="1"/>
              <a:t>selanjutnya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dikembangkan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kategori</a:t>
            </a:r>
            <a:r>
              <a:rPr lang="en-US" dirty="0"/>
              <a:t> PMKS.</a:t>
            </a:r>
          </a:p>
          <a:p>
            <a:pPr marL="571500" lvl="0" indent="-457200">
              <a:buClr>
                <a:schemeClr val="tx2"/>
              </a:buClr>
              <a:buFont typeface="+mj-lt"/>
              <a:buAutoNum type="arabicPeriod"/>
            </a:pPr>
            <a:r>
              <a:rPr lang="en-US" dirty="0" err="1"/>
              <a:t>Informasi</a:t>
            </a:r>
            <a:r>
              <a:rPr lang="en-US" dirty="0"/>
              <a:t> yang </a:t>
            </a:r>
            <a:r>
              <a:rPr lang="en-US" dirty="0" err="1"/>
              <a:t>ditampilkan</a:t>
            </a:r>
            <a:r>
              <a:rPr lang="en-US" dirty="0"/>
              <a:t> </a:t>
            </a:r>
            <a:r>
              <a:rPr lang="en-US" dirty="0" err="1"/>
              <a:t>masih</a:t>
            </a:r>
            <a:r>
              <a:rPr lang="en-US" dirty="0"/>
              <a:t> </a:t>
            </a:r>
            <a:r>
              <a:rPr lang="en-US" dirty="0" err="1"/>
              <a:t>terbatas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Kota Denpasar,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penelitian</a:t>
            </a:r>
            <a:r>
              <a:rPr lang="en-US" dirty="0"/>
              <a:t> </a:t>
            </a:r>
            <a:r>
              <a:rPr lang="en-US" dirty="0" err="1"/>
              <a:t>selanjutnya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dikembangkan</a:t>
            </a:r>
            <a:r>
              <a:rPr lang="en-US" dirty="0"/>
              <a:t> di </a:t>
            </a:r>
            <a:r>
              <a:rPr lang="en-US" dirty="0" err="1"/>
              <a:t>daerah</a:t>
            </a:r>
            <a:r>
              <a:rPr lang="en-US" dirty="0"/>
              <a:t> yang lain,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menyeluruh</a:t>
            </a:r>
            <a:r>
              <a:rPr lang="en-US" dirty="0"/>
              <a:t> di </a:t>
            </a:r>
            <a:r>
              <a:rPr lang="en-US" dirty="0" err="1"/>
              <a:t>provinsi</a:t>
            </a:r>
            <a:r>
              <a:rPr lang="en-US" dirty="0"/>
              <a:t> </a:t>
            </a:r>
            <a:r>
              <a:rPr lang="en-US" dirty="0" err="1"/>
              <a:t>bali</a:t>
            </a:r>
            <a:r>
              <a:rPr lang="en-US" dirty="0"/>
              <a:t>.</a:t>
            </a:r>
          </a:p>
          <a:p>
            <a:pPr marL="571500" lvl="0" indent="-457200">
              <a:buClr>
                <a:schemeClr val="tx2"/>
              </a:buClr>
              <a:buFont typeface="+mj-lt"/>
              <a:buAutoNum type="arabicPeriod"/>
            </a:pP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pengembangan</a:t>
            </a:r>
            <a:r>
              <a:rPr lang="en-US" dirty="0"/>
              <a:t> </a:t>
            </a:r>
            <a:r>
              <a:rPr lang="en-US" dirty="0" err="1"/>
              <a:t>selanjutnya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dikembangkan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mobile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mudah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diakses</a:t>
            </a:r>
            <a:r>
              <a:rPr lang="en-US" dirty="0"/>
              <a:t>.</a:t>
            </a:r>
          </a:p>
          <a:p>
            <a:pPr marL="571500" lvl="0" indent="-457200">
              <a:buClr>
                <a:schemeClr val="tx2"/>
              </a:buClr>
              <a:buFont typeface="+mj-lt"/>
              <a:buAutoNum type="arabicPeriod"/>
            </a:pP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geografis</a:t>
            </a:r>
            <a:r>
              <a:rPr lang="en-US" dirty="0"/>
              <a:t> </a:t>
            </a:r>
            <a:r>
              <a:rPr lang="en-US" dirty="0" err="1"/>
              <a:t>pemetaan</a:t>
            </a:r>
            <a:r>
              <a:rPr lang="en-US" dirty="0"/>
              <a:t> </a:t>
            </a:r>
            <a:r>
              <a:rPr lang="en-US" dirty="0" err="1"/>
              <a:t>penyandang</a:t>
            </a:r>
            <a:r>
              <a:rPr lang="en-US" dirty="0"/>
              <a:t> </a:t>
            </a:r>
            <a:r>
              <a:rPr lang="en-US" dirty="0" err="1"/>
              <a:t>masalah</a:t>
            </a:r>
            <a:r>
              <a:rPr lang="en-US" dirty="0"/>
              <a:t> </a:t>
            </a:r>
            <a:r>
              <a:rPr lang="en-US" dirty="0" err="1"/>
              <a:t>kesejahteraan</a:t>
            </a:r>
            <a:r>
              <a:rPr lang="en-US" dirty="0"/>
              <a:t> </a:t>
            </a:r>
            <a:r>
              <a:rPr lang="en-US" dirty="0" err="1"/>
              <a:t>sosial</a:t>
            </a:r>
            <a:r>
              <a:rPr lang="en-US" dirty="0"/>
              <a:t> di Kota Denpasar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fitu</a:t>
            </a:r>
            <a:r>
              <a:rPr lang="en-US" dirty="0"/>
              <a:t> </a:t>
            </a:r>
            <a:r>
              <a:rPr lang="en-US" dirty="0" err="1"/>
              <a:t>pencarian</a:t>
            </a:r>
            <a:r>
              <a:rPr lang="en-US" dirty="0"/>
              <a:t> </a:t>
            </a:r>
            <a:r>
              <a:rPr lang="en-US" i="1" dirty="0"/>
              <a:t>route</a:t>
            </a:r>
            <a:r>
              <a:rPr lang="en-US" dirty="0"/>
              <a:t> </a:t>
            </a:r>
            <a:r>
              <a:rPr lang="en-US" dirty="0" err="1"/>
              <a:t>terpendek</a:t>
            </a:r>
            <a:r>
              <a:rPr lang="en-US" dirty="0"/>
              <a:t>, </a:t>
            </a:r>
            <a:r>
              <a:rPr lang="en-US" dirty="0" err="1"/>
              <a:t>selanjutnya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dikembangkan</a:t>
            </a:r>
            <a:r>
              <a:rPr lang="en-US" dirty="0"/>
              <a:t> </a:t>
            </a:r>
            <a:r>
              <a:rPr lang="en-US" dirty="0" err="1"/>
              <a:t>fitur</a:t>
            </a:r>
            <a:r>
              <a:rPr lang="en-US" dirty="0"/>
              <a:t> </a:t>
            </a:r>
            <a:r>
              <a:rPr lang="en-US" dirty="0" err="1"/>
              <a:t>pencarian</a:t>
            </a:r>
            <a:r>
              <a:rPr lang="en-US" dirty="0"/>
              <a:t> </a:t>
            </a:r>
            <a:r>
              <a:rPr lang="en-US" i="1" dirty="0"/>
              <a:t>route</a:t>
            </a:r>
            <a:r>
              <a:rPr lang="en-US" dirty="0"/>
              <a:t> </a:t>
            </a:r>
            <a:r>
              <a:rPr lang="en-US" dirty="0" err="1"/>
              <a:t>terpendek</a:t>
            </a:r>
            <a:r>
              <a:rPr lang="en-US" dirty="0"/>
              <a:t>.</a:t>
            </a:r>
          </a:p>
          <a:p>
            <a:pPr marL="114300" indent="0">
              <a:buNone/>
            </a:pPr>
            <a:endParaRPr lang="en-US" dirty="0"/>
          </a:p>
          <a:p>
            <a:pPr marL="5715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074885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705" y="-60749"/>
            <a:ext cx="7620000" cy="1143000"/>
          </a:xfrm>
        </p:spPr>
        <p:txBody>
          <a:bodyPr/>
          <a:lstStyle/>
          <a:p>
            <a:pPr algn="ctr"/>
            <a:r>
              <a:rPr lang="id-ID" sz="3200" b="1" dirty="0">
                <a:latin typeface="Arial" pitchFamily="34" charset="0"/>
                <a:cs typeface="Arial" pitchFamily="34" charset="0"/>
              </a:rPr>
              <a:t>LATAR BELAKANG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2031" y="1318731"/>
            <a:ext cx="7620000" cy="480060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endParaRPr lang="id-ID" sz="20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marL="114300" indent="0">
              <a:buNone/>
            </a:pPr>
            <a:endParaRPr lang="id-ID" sz="20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marL="114300" indent="0">
              <a:buNone/>
            </a:pPr>
            <a:endParaRPr lang="id-ID" sz="20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marL="114300" indent="0">
              <a:buNone/>
            </a:pPr>
            <a:endParaRPr lang="id-ID" sz="20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marL="114300" indent="0">
              <a:buNone/>
            </a:pPr>
            <a:endParaRPr lang="id-ID" sz="20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marL="114300" indent="0">
              <a:buNone/>
            </a:pPr>
            <a:endParaRPr lang="id-ID" sz="20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marL="114300" indent="0">
              <a:buNone/>
            </a:pPr>
            <a:endParaRPr lang="id-ID" sz="20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marL="114300" indent="0">
              <a:buNone/>
            </a:pPr>
            <a:endParaRPr lang="id-ID" sz="20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marL="114300" indent="0">
              <a:buNone/>
            </a:pPr>
            <a:endParaRPr lang="id-ID" sz="20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marL="114300" indent="0">
              <a:buNone/>
            </a:pPr>
            <a:endParaRPr lang="id-ID" sz="20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marL="114300" indent="0">
              <a:buNone/>
            </a:pPr>
            <a:endParaRPr lang="id-ID" sz="20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marL="114300" indent="0">
              <a:buNone/>
            </a:pPr>
            <a:endParaRPr lang="id-ID" sz="20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marL="114300" indent="0">
              <a:buNone/>
            </a:pPr>
            <a:endParaRPr lang="id-ID" sz="20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marL="114300" indent="0">
              <a:buNone/>
            </a:pPr>
            <a:endParaRPr lang="id-ID" sz="20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marL="114300" indent="0">
              <a:buNone/>
            </a:pPr>
            <a:endParaRPr lang="id-ID" sz="20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marL="114300" indent="0">
              <a:buNone/>
            </a:pPr>
            <a:endParaRPr lang="id-ID" sz="20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marL="114300" indent="0">
              <a:buNone/>
            </a:pPr>
            <a:endParaRPr lang="id-ID" sz="20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marL="114300" indent="0">
              <a:buNone/>
            </a:pPr>
            <a:endParaRPr lang="id-ID" sz="20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marL="114300" indent="0">
              <a:buNone/>
            </a:pPr>
            <a:endParaRPr lang="id-ID" sz="20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marL="114300" indent="0">
              <a:buNone/>
            </a:pPr>
            <a:endParaRPr lang="id-ID" sz="20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marL="114300" indent="0">
              <a:buNone/>
            </a:pPr>
            <a:endParaRPr lang="id-ID" sz="20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marL="114300" indent="0">
              <a:buNone/>
            </a:pPr>
            <a:endParaRPr lang="id-ID" sz="20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786" y="5107147"/>
            <a:ext cx="4601888" cy="124866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8018" y="2916658"/>
            <a:ext cx="2507414" cy="1604746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5375847" y="3240730"/>
            <a:ext cx="2940570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sz="1900" b="1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Sistem</a:t>
            </a:r>
            <a:r>
              <a:rPr lang="en-US" sz="19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900" b="1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Informasi</a:t>
            </a:r>
            <a:r>
              <a:rPr lang="en-US" sz="19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marL="114300" indent="0">
              <a:buNone/>
            </a:pPr>
            <a:r>
              <a:rPr lang="en-US" sz="1900" b="1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Geografis</a:t>
            </a:r>
            <a:endParaRPr lang="id-ID" sz="1900" b="1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523410" y="4559742"/>
            <a:ext cx="2940570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sz="1900" b="1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Permasalahan</a:t>
            </a:r>
            <a:endParaRPr lang="id-ID" sz="1900" b="1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878457" y="5455116"/>
            <a:ext cx="2940570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sz="1900" b="1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Penanggulangan</a:t>
            </a:r>
            <a:endParaRPr lang="id-ID" sz="1900" b="1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593" y="1578937"/>
            <a:ext cx="2442864" cy="1608218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3407921" y="1578937"/>
            <a:ext cx="4164971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sz="1900" b="1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Penyandang</a:t>
            </a:r>
            <a:r>
              <a:rPr lang="en-US" sz="19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900" b="1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Masalah</a:t>
            </a:r>
            <a:r>
              <a:rPr lang="en-US" sz="19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900" b="1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Kesejahteraan</a:t>
            </a:r>
            <a:endParaRPr lang="en-US" sz="1900" b="1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marL="114300" indent="0">
              <a:buNone/>
            </a:pPr>
            <a:r>
              <a:rPr lang="en-US" sz="1900" b="1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Sosal</a:t>
            </a:r>
            <a:endParaRPr lang="id-ID" sz="1900" b="1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958756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  <p:bldP spid="2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204864"/>
            <a:ext cx="7620000" cy="2232248"/>
          </a:xfrm>
        </p:spPr>
        <p:txBody>
          <a:bodyPr>
            <a:normAutofit/>
          </a:bodyPr>
          <a:lstStyle/>
          <a:p>
            <a:pPr marL="114300" indent="0" algn="ctr">
              <a:buNone/>
            </a:pPr>
            <a:r>
              <a:rPr lang="id-ID" sz="36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SEKIAN </a:t>
            </a:r>
          </a:p>
          <a:p>
            <a:pPr marL="114300" indent="0" algn="ctr">
              <a:buNone/>
            </a:pPr>
            <a:r>
              <a:rPr lang="id-ID" sz="36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DAN</a:t>
            </a:r>
          </a:p>
          <a:p>
            <a:pPr marL="114300" indent="0" algn="ctr">
              <a:buNone/>
            </a:pPr>
            <a:r>
              <a:rPr lang="id-ID" sz="36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TERIMA KASIH</a:t>
            </a:r>
          </a:p>
        </p:txBody>
      </p:sp>
    </p:spTree>
    <p:extLst>
      <p:ext uri="{BB962C8B-B14F-4D97-AF65-F5344CB8AC3E}">
        <p14:creationId xmlns:p14="http://schemas.microsoft.com/office/powerpoint/2010/main" val="3446137895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d-ID" sz="3200" b="1" dirty="0">
                <a:latin typeface="Arial" pitchFamily="34" charset="0"/>
                <a:cs typeface="Arial" pitchFamily="34" charset="0"/>
              </a:rPr>
              <a:t>RUMUSAN MASALAH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16832"/>
            <a:ext cx="7620000" cy="1180728"/>
          </a:xfrm>
        </p:spPr>
        <p:txBody>
          <a:bodyPr>
            <a:normAutofit lnSpcReduction="10000"/>
          </a:bodyPr>
          <a:lstStyle/>
          <a:p>
            <a:pPr marL="114300" lvl="0" indent="0" algn="just">
              <a:buClr>
                <a:schemeClr val="tx2"/>
              </a:buClr>
              <a:buNone/>
            </a:pPr>
            <a:r>
              <a:rPr lang="id-ID" sz="24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Bagaimana </a:t>
            </a:r>
            <a:r>
              <a:rPr lang="en-US" sz="2400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merancang</a:t>
            </a:r>
            <a:r>
              <a:rPr lang="en-US" sz="24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dan</a:t>
            </a:r>
            <a:r>
              <a:rPr lang="en-US" sz="24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membangun</a:t>
            </a:r>
            <a:r>
              <a:rPr lang="en-US" sz="24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sistem</a:t>
            </a:r>
            <a:r>
              <a:rPr lang="en-US" sz="24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informasi</a:t>
            </a:r>
            <a:r>
              <a:rPr lang="en-US" sz="24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geografis</a:t>
            </a:r>
            <a:r>
              <a:rPr lang="en-US" sz="24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pemetaan</a:t>
            </a:r>
            <a:r>
              <a:rPr lang="en-US" sz="24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penyandang</a:t>
            </a:r>
            <a:r>
              <a:rPr lang="en-US" sz="24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masalah</a:t>
            </a:r>
            <a:r>
              <a:rPr lang="en-US" sz="24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kesejahteraan</a:t>
            </a:r>
            <a:r>
              <a:rPr lang="en-US" sz="24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sosial</a:t>
            </a:r>
            <a:r>
              <a:rPr lang="en-US" sz="24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di Kota Denpasar ?</a:t>
            </a:r>
            <a:endParaRPr lang="id-ID" sz="24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marL="571500" lvl="0" indent="-457200" algn="just">
              <a:buFont typeface="+mj-lt"/>
              <a:buAutoNum type="arabicPeriod"/>
            </a:pPr>
            <a:endParaRPr lang="id-ID" sz="24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626456475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d-ID" sz="3200" b="1" dirty="0">
                <a:latin typeface="Arial" pitchFamily="34" charset="0"/>
                <a:cs typeface="Arial" pitchFamily="34" charset="0"/>
              </a:rPr>
              <a:t>TUJUAN </a:t>
            </a:r>
            <a:r>
              <a:rPr lang="en-US" sz="3200" b="1" dirty="0">
                <a:latin typeface="Arial" pitchFamily="34" charset="0"/>
                <a:cs typeface="Arial" pitchFamily="34" charset="0"/>
              </a:rPr>
              <a:t> DAN MANFAAT </a:t>
            </a:r>
            <a:r>
              <a:rPr lang="id-ID" sz="3200" b="1" dirty="0">
                <a:latin typeface="Arial" pitchFamily="34" charset="0"/>
                <a:cs typeface="Arial" pitchFamily="34" charset="0"/>
              </a:rPr>
              <a:t>PENELITIAN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lvl="0" indent="0" algn="just">
              <a:buClr>
                <a:schemeClr val="tx2"/>
              </a:buClr>
              <a:buNone/>
            </a:pPr>
            <a:r>
              <a:rPr lang="en-US" sz="24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TUJUAN</a:t>
            </a:r>
          </a:p>
          <a:p>
            <a:pPr marL="515938" lvl="0" indent="0" algn="just">
              <a:buClr>
                <a:schemeClr val="tx2"/>
              </a:buClr>
              <a:buNone/>
            </a:pPr>
            <a:r>
              <a:rPr lang="en-US" sz="2400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Merancang</a:t>
            </a:r>
            <a:r>
              <a:rPr lang="en-US" sz="24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dan</a:t>
            </a:r>
            <a:r>
              <a:rPr lang="en-US" sz="24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membangun</a:t>
            </a:r>
            <a:r>
              <a:rPr lang="en-US" sz="24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sistem</a:t>
            </a:r>
            <a:r>
              <a:rPr lang="en-US" sz="24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informasi</a:t>
            </a:r>
            <a:r>
              <a:rPr lang="en-US" sz="24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geografis</a:t>
            </a:r>
            <a:r>
              <a:rPr lang="en-US" sz="24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pemetaan</a:t>
            </a:r>
            <a:r>
              <a:rPr lang="en-US" sz="24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penyandang</a:t>
            </a:r>
            <a:r>
              <a:rPr lang="en-US" sz="24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masalah</a:t>
            </a:r>
            <a:r>
              <a:rPr lang="en-US" sz="24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kesejahteraan</a:t>
            </a:r>
            <a:r>
              <a:rPr lang="en-US" sz="24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sosial</a:t>
            </a:r>
            <a:r>
              <a:rPr lang="en-US" sz="24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di Kota Denpasar </a:t>
            </a:r>
            <a:r>
              <a:rPr lang="en-US" sz="2400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dalam</a:t>
            </a:r>
            <a:r>
              <a:rPr lang="en-US" sz="24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bentuk</a:t>
            </a:r>
            <a:r>
              <a:rPr lang="en-US" sz="24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peta digital.</a:t>
            </a:r>
          </a:p>
          <a:p>
            <a:pPr marL="515938" lvl="0" indent="0" algn="just">
              <a:buClr>
                <a:schemeClr val="tx2"/>
              </a:buClr>
              <a:buNone/>
            </a:pPr>
            <a:endParaRPr lang="en-US" sz="24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marL="117475" lvl="0" indent="0" algn="just">
              <a:buClr>
                <a:schemeClr val="tx2"/>
              </a:buClr>
              <a:buNone/>
            </a:pPr>
            <a:r>
              <a:rPr lang="en-US" sz="24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MANFAAT</a:t>
            </a:r>
          </a:p>
          <a:p>
            <a:pPr marL="515938" indent="0" algn="just">
              <a:buClr>
                <a:schemeClr val="tx2"/>
              </a:buClr>
              <a:buNone/>
            </a:pPr>
            <a:r>
              <a:rPr lang="en-US" sz="2400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Mengetahui</a:t>
            </a:r>
            <a:r>
              <a:rPr lang="en-US" sz="24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mengenai</a:t>
            </a:r>
            <a:r>
              <a:rPr lang="en-US" sz="24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lokasi</a:t>
            </a:r>
            <a:r>
              <a:rPr lang="en-US" sz="24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sebaran</a:t>
            </a:r>
            <a:r>
              <a:rPr lang="en-US" sz="24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penyandang</a:t>
            </a:r>
            <a:r>
              <a:rPr lang="en-US" sz="24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masalah</a:t>
            </a:r>
            <a:r>
              <a:rPr lang="en-US" sz="24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kesejahteraan</a:t>
            </a:r>
            <a:r>
              <a:rPr lang="en-US" sz="24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sosial</a:t>
            </a:r>
            <a:r>
              <a:rPr lang="en-US" sz="24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di Kota Denpasar, </a:t>
            </a:r>
            <a:r>
              <a:rPr lang="en-US" sz="2400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sehingga</a:t>
            </a:r>
            <a:r>
              <a:rPr lang="en-US" sz="24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dapat</a:t>
            </a:r>
            <a:r>
              <a:rPr lang="en-US" sz="24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digunakan</a:t>
            </a:r>
            <a:r>
              <a:rPr lang="en-US" sz="24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sebagai</a:t>
            </a:r>
            <a:r>
              <a:rPr lang="en-US" sz="24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dasar</a:t>
            </a:r>
            <a:r>
              <a:rPr lang="en-US" sz="24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dalam</a:t>
            </a:r>
            <a:r>
              <a:rPr lang="en-US" sz="24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menyusun</a:t>
            </a:r>
            <a:r>
              <a:rPr lang="en-US" sz="24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perencanaan</a:t>
            </a:r>
            <a:r>
              <a:rPr lang="en-US" sz="24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program </a:t>
            </a:r>
            <a:r>
              <a:rPr lang="en-US" sz="2400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pembangunan</a:t>
            </a:r>
            <a:r>
              <a:rPr lang="en-US" sz="24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di  </a:t>
            </a:r>
            <a:r>
              <a:rPr lang="en-US" sz="2400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bidang</a:t>
            </a:r>
            <a:r>
              <a:rPr lang="en-US" sz="24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kesejahteraan</a:t>
            </a:r>
            <a:r>
              <a:rPr lang="en-US" sz="24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sosial</a:t>
            </a:r>
            <a:r>
              <a:rPr lang="en-US" sz="24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.</a:t>
            </a:r>
            <a:endParaRPr lang="id-ID" sz="24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marL="515938" lvl="0" indent="0" algn="just">
              <a:buClr>
                <a:schemeClr val="tx2"/>
              </a:buClr>
              <a:buNone/>
            </a:pPr>
            <a:endParaRPr lang="id-ID" sz="24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5465264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d-ID" sz="3200" b="1" dirty="0">
                <a:latin typeface="Arial" pitchFamily="34" charset="0"/>
                <a:cs typeface="Arial" pitchFamily="34" charset="0"/>
              </a:rPr>
              <a:t>RUANG LINGKUP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7620000" cy="5400600"/>
          </a:xfrm>
        </p:spPr>
        <p:txBody>
          <a:bodyPr>
            <a:normAutofit/>
          </a:bodyPr>
          <a:lstStyle/>
          <a:p>
            <a:pPr marL="457200" lvl="0" indent="-342900" algn="just">
              <a:buClr>
                <a:schemeClr val="tx2"/>
              </a:buClr>
              <a:buFont typeface="+mj-lt"/>
              <a:buAutoNum type="arabicPeriod"/>
            </a:pPr>
            <a:r>
              <a:rPr lang="en-US" sz="18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Data </a:t>
            </a:r>
            <a:r>
              <a:rPr lang="en-US" sz="1800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untuk</a:t>
            </a:r>
            <a:r>
              <a:rPr lang="en-US" sz="18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pemetaan</a:t>
            </a:r>
            <a:r>
              <a:rPr lang="en-US" sz="18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PMKS di </a:t>
            </a:r>
            <a:r>
              <a:rPr lang="en-US" sz="1800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ambil</a:t>
            </a:r>
            <a:r>
              <a:rPr lang="en-US" sz="18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dari</a:t>
            </a:r>
            <a:r>
              <a:rPr lang="en-US" sz="18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Dinas</a:t>
            </a:r>
            <a:r>
              <a:rPr lang="en-US" sz="18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Sosial</a:t>
            </a:r>
            <a:r>
              <a:rPr lang="en-US" sz="18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Kota Denpasar.</a:t>
            </a:r>
          </a:p>
          <a:p>
            <a:pPr marL="457200" lvl="0" indent="-342900" algn="just">
              <a:buClr>
                <a:schemeClr val="tx2"/>
              </a:buClr>
              <a:buFont typeface="+mj-lt"/>
              <a:buAutoNum type="arabicPeriod"/>
            </a:pPr>
            <a:r>
              <a:rPr lang="en-US" sz="1800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Penyandang</a:t>
            </a:r>
            <a:r>
              <a:rPr lang="en-US" sz="18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Masalah</a:t>
            </a:r>
            <a:r>
              <a:rPr lang="en-US" sz="18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Kesejahteraan</a:t>
            </a:r>
            <a:r>
              <a:rPr lang="en-US" sz="18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Sosial</a:t>
            </a:r>
            <a:r>
              <a:rPr lang="en-US" sz="18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(PMKS) yang </a:t>
            </a:r>
            <a:r>
              <a:rPr lang="en-US" sz="1800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dibahas</a:t>
            </a:r>
            <a:r>
              <a:rPr lang="en-US" sz="18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hanya</a:t>
            </a:r>
            <a:r>
              <a:rPr lang="en-US" sz="18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anak</a:t>
            </a:r>
            <a:r>
              <a:rPr lang="en-US" sz="18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dengan</a:t>
            </a:r>
            <a:r>
              <a:rPr lang="en-US" sz="18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distabilitas</a:t>
            </a:r>
            <a:r>
              <a:rPr lang="en-US" sz="18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1800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balita</a:t>
            </a:r>
            <a:r>
              <a:rPr lang="en-US" sz="18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dan</a:t>
            </a:r>
            <a:r>
              <a:rPr lang="en-US" sz="18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anak</a:t>
            </a:r>
            <a:r>
              <a:rPr lang="en-US" sz="18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terlantar</a:t>
            </a:r>
            <a:r>
              <a:rPr lang="en-US" sz="18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457200" lvl="0" indent="-342900" algn="just">
              <a:buClr>
                <a:schemeClr val="tx2"/>
              </a:buClr>
              <a:buFont typeface="+mj-lt"/>
              <a:buAutoNum type="arabicPeriod"/>
            </a:pPr>
            <a:r>
              <a:rPr lang="en-US" sz="1800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Pemetaan</a:t>
            </a:r>
            <a:r>
              <a:rPr lang="en-US" sz="18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dilakukan</a:t>
            </a:r>
            <a:r>
              <a:rPr lang="en-US" sz="18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pada</a:t>
            </a:r>
            <a:r>
              <a:rPr lang="en-US" sz="18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4 </a:t>
            </a:r>
            <a:r>
              <a:rPr lang="en-US" sz="1800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kecamatan</a:t>
            </a:r>
            <a:r>
              <a:rPr lang="en-US" sz="18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di Kota Denpasar </a:t>
            </a:r>
          </a:p>
          <a:p>
            <a:pPr marL="457200" lvl="0" indent="-342900" algn="just">
              <a:buClr>
                <a:schemeClr val="tx2"/>
              </a:buClr>
              <a:buFont typeface="+mj-lt"/>
              <a:buAutoNum type="arabicPeriod"/>
            </a:pPr>
            <a:r>
              <a:rPr lang="en-US" sz="1800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Untuk</a:t>
            </a:r>
            <a:r>
              <a:rPr lang="en-US" sz="18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mempermudah</a:t>
            </a:r>
            <a:r>
              <a:rPr lang="en-US" sz="18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dalam</a:t>
            </a:r>
            <a:r>
              <a:rPr lang="en-US" sz="18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pendataan</a:t>
            </a:r>
            <a:r>
              <a:rPr lang="en-US" sz="18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, data sample yang </a:t>
            </a:r>
            <a:r>
              <a:rPr lang="en-US" sz="1800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digunakan</a:t>
            </a:r>
            <a:r>
              <a:rPr lang="en-US" sz="18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yaitu</a:t>
            </a:r>
            <a:r>
              <a:rPr lang="en-US" sz="18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558 </a:t>
            </a:r>
            <a:r>
              <a:rPr lang="en-US" sz="1800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jiwa</a:t>
            </a:r>
            <a:r>
              <a:rPr lang="en-US" sz="18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457200" lvl="0" indent="-342900" algn="just">
              <a:buClr>
                <a:schemeClr val="tx2"/>
              </a:buClr>
              <a:buFont typeface="+mj-lt"/>
              <a:buAutoNum type="arabicPeriod"/>
            </a:pPr>
            <a:r>
              <a:rPr lang="en-US" sz="1800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Aplikasi</a:t>
            </a:r>
            <a:r>
              <a:rPr lang="en-US" sz="18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yang </a:t>
            </a:r>
            <a:r>
              <a:rPr lang="en-US" sz="1800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dibangun</a:t>
            </a:r>
            <a:r>
              <a:rPr lang="en-US" sz="18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dalam</a:t>
            </a:r>
            <a:r>
              <a:rPr lang="en-US" sz="18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bentuk</a:t>
            </a:r>
            <a:r>
              <a:rPr lang="en-US" sz="18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web.</a:t>
            </a:r>
          </a:p>
          <a:p>
            <a:pPr marL="457200" lvl="0" indent="-342900" algn="just">
              <a:buClr>
                <a:schemeClr val="tx2"/>
              </a:buClr>
              <a:buFont typeface="+mj-lt"/>
              <a:buAutoNum type="arabicPeriod"/>
            </a:pPr>
            <a:r>
              <a:rPr lang="en-US" sz="1800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Sistem</a:t>
            </a:r>
            <a:r>
              <a:rPr lang="en-US" sz="18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yang </a:t>
            </a:r>
            <a:r>
              <a:rPr lang="en-US" sz="1800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dibangun</a:t>
            </a:r>
            <a:r>
              <a:rPr lang="en-US" sz="18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menggunakan</a:t>
            </a:r>
            <a:r>
              <a:rPr lang="en-US" sz="18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2 user, </a:t>
            </a:r>
            <a:r>
              <a:rPr lang="en-US" sz="1800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yaitu</a:t>
            </a:r>
            <a:r>
              <a:rPr lang="en-US" sz="18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administrator </a:t>
            </a:r>
            <a:r>
              <a:rPr lang="en-US" sz="1800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dan</a:t>
            </a:r>
            <a:r>
              <a:rPr lang="en-US" sz="18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pengunjung</a:t>
            </a:r>
            <a:endParaRPr lang="en-US" sz="18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marL="457200" lvl="0" indent="-342900" algn="just">
              <a:buClr>
                <a:schemeClr val="tx2"/>
              </a:buClr>
              <a:buFont typeface="+mj-lt"/>
              <a:buAutoNum type="arabicPeriod"/>
            </a:pPr>
            <a:r>
              <a:rPr lang="en-US" sz="1800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Informasi</a:t>
            </a:r>
            <a:r>
              <a:rPr lang="en-US" sz="18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atau</a:t>
            </a:r>
            <a:r>
              <a:rPr lang="en-US" sz="18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laporan</a:t>
            </a:r>
            <a:r>
              <a:rPr lang="en-US" sz="18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yang </a:t>
            </a:r>
            <a:r>
              <a:rPr lang="en-US" sz="1800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dihasilkan</a:t>
            </a:r>
            <a:r>
              <a:rPr lang="en-US" sz="18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dapat</a:t>
            </a:r>
            <a:r>
              <a:rPr lang="en-US" sz="18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berupa</a:t>
            </a:r>
            <a:r>
              <a:rPr lang="en-US" sz="18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teks</a:t>
            </a:r>
            <a:r>
              <a:rPr lang="en-US" sz="18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, table, </a:t>
            </a:r>
            <a:r>
              <a:rPr lang="en-US" sz="1800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grafik</a:t>
            </a:r>
            <a:r>
              <a:rPr lang="en-US" sz="18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dan</a:t>
            </a:r>
            <a:r>
              <a:rPr lang="en-US" sz="18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peta.</a:t>
            </a:r>
          </a:p>
          <a:p>
            <a:pPr marL="457200" lvl="0" indent="-342900" algn="just">
              <a:buClr>
                <a:schemeClr val="tx2"/>
              </a:buClr>
              <a:buFont typeface="+mj-lt"/>
              <a:buAutoNum type="arabicPeriod"/>
            </a:pPr>
            <a:r>
              <a:rPr lang="en-US" sz="1800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Pada</a:t>
            </a:r>
            <a:r>
              <a:rPr lang="en-US" sz="18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peta </a:t>
            </a:r>
            <a:r>
              <a:rPr lang="en-US" sz="1800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menampilkan</a:t>
            </a:r>
            <a:r>
              <a:rPr lang="en-US" sz="18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symbol, </a:t>
            </a:r>
            <a:r>
              <a:rPr lang="en-US" sz="1800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keterangan</a:t>
            </a:r>
            <a:r>
              <a:rPr lang="en-US" sz="18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1800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dan</a:t>
            </a:r>
            <a:r>
              <a:rPr lang="en-US" sz="18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data-data </a:t>
            </a:r>
            <a:r>
              <a:rPr lang="en-US" sz="1800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lainnya</a:t>
            </a:r>
            <a:r>
              <a:rPr lang="en-US" sz="18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457200" lvl="0" indent="-342900" algn="just">
              <a:buClr>
                <a:schemeClr val="tx2"/>
              </a:buClr>
              <a:buFont typeface="+mj-lt"/>
              <a:buAutoNum type="arabicPeriod"/>
            </a:pPr>
            <a:r>
              <a:rPr lang="en-US" sz="1800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Terdapat</a:t>
            </a:r>
            <a:r>
              <a:rPr lang="en-US" sz="18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fitur</a:t>
            </a:r>
            <a:r>
              <a:rPr lang="en-US" sz="18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pencarian</a:t>
            </a:r>
            <a:r>
              <a:rPr lang="en-US" sz="18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berdasarkan</a:t>
            </a:r>
            <a:r>
              <a:rPr lang="en-US" sz="18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kategori</a:t>
            </a:r>
            <a:r>
              <a:rPr lang="en-US" sz="18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PMKS.</a:t>
            </a:r>
          </a:p>
          <a:p>
            <a:pPr marL="457200" lvl="0" indent="-342900" algn="just">
              <a:buClr>
                <a:schemeClr val="tx2"/>
              </a:buClr>
              <a:buFont typeface="+mj-lt"/>
              <a:buAutoNum type="arabicPeriod"/>
            </a:pPr>
            <a:r>
              <a:rPr lang="en-US" sz="1800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Untuk</a:t>
            </a:r>
            <a:r>
              <a:rPr lang="en-US" sz="18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membangun</a:t>
            </a:r>
            <a:r>
              <a:rPr lang="en-US" sz="18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aplikasi</a:t>
            </a:r>
            <a:r>
              <a:rPr lang="en-US" sz="18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ini</a:t>
            </a:r>
            <a:r>
              <a:rPr lang="en-US" sz="18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menggunakan</a:t>
            </a:r>
            <a:r>
              <a:rPr lang="en-US" sz="18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peta </a:t>
            </a:r>
            <a:r>
              <a:rPr lang="en-US" sz="1800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dari</a:t>
            </a:r>
            <a:r>
              <a:rPr lang="en-US" sz="18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google maps </a:t>
            </a:r>
            <a:r>
              <a:rPr lang="en-US" sz="1800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sebagai</a:t>
            </a:r>
            <a:r>
              <a:rPr lang="en-US" sz="18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media </a:t>
            </a:r>
            <a:r>
              <a:rPr lang="en-US" sz="1800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menampilkan</a:t>
            </a:r>
            <a:r>
              <a:rPr lang="en-US" sz="18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data.</a:t>
            </a:r>
          </a:p>
          <a:p>
            <a:pPr marL="114300" lvl="0" indent="0" algn="just">
              <a:buClr>
                <a:schemeClr val="tx2"/>
              </a:buClr>
              <a:buNone/>
            </a:pPr>
            <a:endParaRPr lang="id-ID" sz="18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marL="571500" lvl="0" indent="-457200" algn="just">
              <a:buClr>
                <a:schemeClr val="tx2"/>
              </a:buClr>
              <a:buFont typeface="+mj-lt"/>
              <a:buAutoNum type="arabicPeriod"/>
            </a:pPr>
            <a:endParaRPr lang="id-ID" sz="18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1621224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err="1"/>
              <a:t>Lanjutan</a:t>
            </a:r>
            <a:r>
              <a:rPr lang="en-US" dirty="0"/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457200">
              <a:buClr>
                <a:schemeClr val="tx2"/>
              </a:buClr>
              <a:buFont typeface="+mj-lt"/>
              <a:buAutoNum type="arabicPeriod" startAt="11"/>
            </a:pPr>
            <a:r>
              <a:rPr lang="en-US" dirty="0">
                <a:solidFill>
                  <a:schemeClr val="tx2"/>
                </a:solidFill>
              </a:rPr>
              <a:t>Data </a:t>
            </a:r>
            <a:r>
              <a:rPr lang="en-US" dirty="0" err="1">
                <a:solidFill>
                  <a:schemeClr val="tx2"/>
                </a:solidFill>
              </a:rPr>
              <a:t>lokasi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dan</a:t>
            </a:r>
            <a:r>
              <a:rPr lang="en-US" dirty="0">
                <a:solidFill>
                  <a:schemeClr val="tx2"/>
                </a:solidFill>
              </a:rPr>
              <a:t> data </a:t>
            </a:r>
            <a:r>
              <a:rPr lang="en-US" dirty="0" err="1">
                <a:solidFill>
                  <a:schemeClr val="tx2"/>
                </a:solidFill>
              </a:rPr>
              <a:t>lainnya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akan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tersimpan</a:t>
            </a:r>
            <a:r>
              <a:rPr lang="en-US" dirty="0">
                <a:solidFill>
                  <a:schemeClr val="tx2"/>
                </a:solidFill>
              </a:rPr>
              <a:t> di database MySQL.</a:t>
            </a:r>
          </a:p>
          <a:p>
            <a:pPr marL="571500" indent="-457200">
              <a:buClr>
                <a:schemeClr val="tx2"/>
              </a:buClr>
              <a:buFont typeface="+mj-lt"/>
              <a:buAutoNum type="arabicPeriod" startAt="11"/>
            </a:pPr>
            <a:r>
              <a:rPr lang="en-US" dirty="0" err="1">
                <a:solidFill>
                  <a:schemeClr val="tx2"/>
                </a:solidFill>
              </a:rPr>
              <a:t>Untuk</a:t>
            </a:r>
            <a:r>
              <a:rPr lang="en-US" dirty="0">
                <a:solidFill>
                  <a:schemeClr val="tx2"/>
                </a:solidFill>
              </a:rPr>
              <a:t> Bahasa </a:t>
            </a:r>
            <a:r>
              <a:rPr lang="en-US" dirty="0" err="1">
                <a:solidFill>
                  <a:schemeClr val="tx2"/>
                </a:solidFill>
              </a:rPr>
              <a:t>pemrograman</a:t>
            </a:r>
            <a:r>
              <a:rPr lang="en-US" dirty="0">
                <a:solidFill>
                  <a:schemeClr val="tx2"/>
                </a:solidFill>
              </a:rPr>
              <a:t> yang </a:t>
            </a:r>
            <a:r>
              <a:rPr lang="en-US" dirty="0" err="1">
                <a:solidFill>
                  <a:schemeClr val="tx2"/>
                </a:solidFill>
              </a:rPr>
              <a:t>digunakan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adalah</a:t>
            </a:r>
            <a:r>
              <a:rPr lang="en-US" dirty="0">
                <a:solidFill>
                  <a:schemeClr val="tx2"/>
                </a:solidFill>
              </a:rPr>
              <a:t> HTML, PHP, CSS </a:t>
            </a:r>
            <a:r>
              <a:rPr lang="en-US" dirty="0" err="1">
                <a:solidFill>
                  <a:schemeClr val="tx2"/>
                </a:solidFill>
              </a:rPr>
              <a:t>dan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javascript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dengan</a:t>
            </a:r>
            <a:r>
              <a:rPr lang="en-US" dirty="0">
                <a:solidFill>
                  <a:schemeClr val="tx2"/>
                </a:solidFill>
              </a:rPr>
              <a:t> webmaster Apache.</a:t>
            </a:r>
          </a:p>
          <a:p>
            <a:pPr marL="571500" indent="-457200">
              <a:buClr>
                <a:schemeClr val="tx2"/>
              </a:buClr>
              <a:buFont typeface="+mj-lt"/>
              <a:buAutoNum type="arabicPeriod" startAt="11"/>
            </a:pPr>
            <a:r>
              <a:rPr lang="en-US" dirty="0" err="1">
                <a:solidFill>
                  <a:schemeClr val="tx2"/>
                </a:solidFill>
              </a:rPr>
              <a:t>Untuk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pengujian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dari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sistem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ini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akan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dilakukan</a:t>
            </a:r>
            <a:r>
              <a:rPr lang="en-US" dirty="0">
                <a:solidFill>
                  <a:schemeClr val="tx2"/>
                </a:solidFill>
              </a:rPr>
              <a:t> di localhost </a:t>
            </a:r>
          </a:p>
        </p:txBody>
      </p:sp>
    </p:spTree>
    <p:extLst>
      <p:ext uri="{BB962C8B-B14F-4D97-AF65-F5344CB8AC3E}">
        <p14:creationId xmlns:p14="http://schemas.microsoft.com/office/powerpoint/2010/main" val="2207943157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d-ID" sz="3200" b="1" dirty="0">
                <a:latin typeface="Arial" pitchFamily="34" charset="0"/>
                <a:cs typeface="Arial" pitchFamily="34" charset="0"/>
              </a:rPr>
              <a:t>TINJAUAN PUSTAKA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" y="2066010"/>
            <a:ext cx="4644008" cy="479199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Clr>
                <a:schemeClr val="tx2"/>
              </a:buClr>
              <a:buFont typeface="+mj-lt"/>
              <a:buAutoNum type="arabicPeriod"/>
            </a:pPr>
            <a:r>
              <a:rPr lang="en-US" sz="2400" dirty="0" err="1"/>
              <a:t>Sistem</a:t>
            </a:r>
            <a:r>
              <a:rPr lang="en-US" sz="2400" dirty="0"/>
              <a:t> </a:t>
            </a:r>
            <a:r>
              <a:rPr lang="en-US" sz="2400" dirty="0" err="1"/>
              <a:t>Informasi</a:t>
            </a:r>
            <a:endParaRPr lang="en-US" sz="2400" dirty="0"/>
          </a:p>
          <a:p>
            <a:pPr marL="457200" indent="-457200">
              <a:buClrTx/>
              <a:buFont typeface="+mj-lt"/>
              <a:buAutoNum type="arabicPeriod"/>
            </a:pPr>
            <a:r>
              <a:rPr lang="en-US" sz="2400" dirty="0" err="1"/>
              <a:t>Sistem</a:t>
            </a:r>
            <a:r>
              <a:rPr lang="en-US" sz="2400" dirty="0"/>
              <a:t> </a:t>
            </a:r>
            <a:r>
              <a:rPr lang="en-US" sz="2400" dirty="0" err="1"/>
              <a:t>Informasi</a:t>
            </a:r>
            <a:r>
              <a:rPr lang="en-US" sz="2400" dirty="0"/>
              <a:t> </a:t>
            </a:r>
            <a:r>
              <a:rPr lang="en-US" sz="2400" dirty="0" err="1"/>
              <a:t>Geografis</a:t>
            </a:r>
            <a:endParaRPr lang="en-US" sz="2400" dirty="0"/>
          </a:p>
          <a:p>
            <a:pPr marL="457200" indent="-457200">
              <a:buClr>
                <a:schemeClr val="tx2"/>
              </a:buClr>
              <a:buFont typeface="+mj-lt"/>
              <a:buAutoNum type="arabicPeriod"/>
            </a:pPr>
            <a:r>
              <a:rPr lang="en-US" sz="2400" dirty="0" err="1"/>
              <a:t>Penyandang</a:t>
            </a:r>
            <a:r>
              <a:rPr lang="en-US" sz="2400" dirty="0"/>
              <a:t> </a:t>
            </a:r>
            <a:r>
              <a:rPr lang="en-US" sz="2400" dirty="0" err="1"/>
              <a:t>Masalah</a:t>
            </a:r>
            <a:r>
              <a:rPr lang="en-US" sz="2400" dirty="0"/>
              <a:t> </a:t>
            </a:r>
            <a:r>
              <a:rPr lang="en-US" sz="2400" dirty="0" err="1"/>
              <a:t>Kesejahteraan</a:t>
            </a:r>
            <a:r>
              <a:rPr lang="en-US" sz="2400" dirty="0"/>
              <a:t> </a:t>
            </a:r>
            <a:r>
              <a:rPr lang="en-US" sz="2400" dirty="0" err="1"/>
              <a:t>Sosial</a:t>
            </a:r>
            <a:r>
              <a:rPr lang="en-US" sz="2400" dirty="0"/>
              <a:t> (PMKS)</a:t>
            </a:r>
          </a:p>
          <a:p>
            <a:pPr marL="457200" indent="-457200">
              <a:buClr>
                <a:schemeClr val="tx2"/>
              </a:buClr>
              <a:buFont typeface="+mj-lt"/>
              <a:buAutoNum type="arabicPeriod"/>
            </a:pPr>
            <a:r>
              <a:rPr lang="en-US" sz="2400" dirty="0" err="1"/>
              <a:t>Pengertian</a:t>
            </a:r>
            <a:r>
              <a:rPr lang="en-US" sz="2400" dirty="0"/>
              <a:t> </a:t>
            </a:r>
            <a:r>
              <a:rPr lang="en-US" sz="2400" dirty="0" err="1"/>
              <a:t>Anak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Distabilitas</a:t>
            </a:r>
            <a:endParaRPr lang="en-US" sz="2400" dirty="0"/>
          </a:p>
          <a:p>
            <a:pPr marL="457200" indent="-457200">
              <a:buClr>
                <a:schemeClr val="tx2"/>
              </a:buClr>
              <a:buFont typeface="+mj-lt"/>
              <a:buAutoNum type="arabicPeriod"/>
            </a:pPr>
            <a:r>
              <a:rPr lang="en-US" sz="2400" dirty="0" err="1"/>
              <a:t>Pengertian</a:t>
            </a:r>
            <a:r>
              <a:rPr lang="en-US" sz="2400" dirty="0"/>
              <a:t> </a:t>
            </a:r>
            <a:r>
              <a:rPr lang="en-US" sz="2400" dirty="0" err="1"/>
              <a:t>Balita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Anak</a:t>
            </a:r>
            <a:r>
              <a:rPr lang="en-US" sz="2400" dirty="0"/>
              <a:t> </a:t>
            </a:r>
            <a:r>
              <a:rPr lang="en-US" sz="2400" dirty="0" err="1"/>
              <a:t>Terlantar</a:t>
            </a:r>
            <a:endParaRPr lang="en-US" sz="2400" dirty="0"/>
          </a:p>
          <a:p>
            <a:pPr marL="457200" indent="-457200">
              <a:buClr>
                <a:schemeClr val="tx2"/>
              </a:buClr>
              <a:buFont typeface="+mj-lt"/>
              <a:buAutoNum type="arabicPeriod"/>
            </a:pPr>
            <a:r>
              <a:rPr lang="en-US" sz="2400" dirty="0"/>
              <a:t>Google Map Service</a:t>
            </a:r>
          </a:p>
          <a:p>
            <a:pPr marL="457200" indent="-457200">
              <a:buClr>
                <a:schemeClr val="tx2"/>
              </a:buClr>
              <a:buFont typeface="+mj-lt"/>
              <a:buAutoNum type="arabicPeriod"/>
            </a:pPr>
            <a:r>
              <a:rPr lang="en-US" sz="2400" dirty="0"/>
              <a:t>XAMPP</a:t>
            </a:r>
          </a:p>
        </p:txBody>
      </p:sp>
      <p:sp>
        <p:nvSpPr>
          <p:cNvPr id="6" name="Content Placeholder 8"/>
          <p:cNvSpPr>
            <a:spLocks noGrp="1"/>
          </p:cNvSpPr>
          <p:nvPr>
            <p:ph sz="quarter" idx="4294967295"/>
          </p:nvPr>
        </p:nvSpPr>
        <p:spPr>
          <a:xfrm>
            <a:off x="4520444" y="2066010"/>
            <a:ext cx="3529870" cy="4232609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514350" indent="-514350">
              <a:buClr>
                <a:schemeClr val="tx2"/>
              </a:buClr>
              <a:buFont typeface="+mj-lt"/>
              <a:buAutoNum type="arabicPeriod" startAt="8"/>
            </a:pPr>
            <a:r>
              <a:rPr lang="en-US" sz="2400" dirty="0">
                <a:solidFill>
                  <a:schemeClr val="tx1"/>
                </a:solidFill>
              </a:rPr>
              <a:t>Apache Web Server</a:t>
            </a:r>
          </a:p>
          <a:p>
            <a:pPr marL="457200" indent="-457200">
              <a:buClr>
                <a:schemeClr val="tx2"/>
              </a:buClr>
              <a:buFont typeface="+mj-lt"/>
              <a:buAutoNum type="arabicPeriod" startAt="8"/>
            </a:pPr>
            <a:r>
              <a:rPr lang="en-US" sz="2400" dirty="0">
                <a:solidFill>
                  <a:schemeClr val="tx1"/>
                </a:solidFill>
              </a:rPr>
              <a:t>PHP</a:t>
            </a:r>
          </a:p>
          <a:p>
            <a:pPr marL="457200" indent="-457200">
              <a:buClr>
                <a:schemeClr val="tx2"/>
              </a:buClr>
              <a:buFont typeface="+mj-lt"/>
              <a:buAutoNum type="arabicPeriod" startAt="8"/>
            </a:pPr>
            <a:r>
              <a:rPr lang="en-US" sz="2400" dirty="0">
                <a:solidFill>
                  <a:schemeClr val="tx1"/>
                </a:solidFill>
              </a:rPr>
              <a:t>MySQL</a:t>
            </a:r>
          </a:p>
          <a:p>
            <a:pPr marL="514350" indent="-514350">
              <a:buClr>
                <a:schemeClr val="tx2"/>
              </a:buClr>
              <a:buFont typeface="+mj-lt"/>
              <a:buAutoNum type="arabicPeriod" startAt="8"/>
            </a:pPr>
            <a:r>
              <a:rPr lang="en-US" sz="2400" dirty="0" err="1">
                <a:solidFill>
                  <a:schemeClr val="tx1"/>
                </a:solidFill>
              </a:rPr>
              <a:t>Javascript</a:t>
            </a:r>
            <a:endParaRPr lang="en-US" sz="2400" dirty="0">
              <a:solidFill>
                <a:schemeClr val="tx1"/>
              </a:solidFill>
            </a:endParaRPr>
          </a:p>
          <a:p>
            <a:pPr marL="457200" indent="-457200">
              <a:buClr>
                <a:schemeClr val="tx2"/>
              </a:buClr>
              <a:buFont typeface="+mj-lt"/>
              <a:buAutoNum type="arabicPeriod" startAt="8"/>
            </a:pPr>
            <a:r>
              <a:rPr lang="en-US" sz="2400" dirty="0">
                <a:solidFill>
                  <a:schemeClr val="tx1"/>
                </a:solidFill>
              </a:rPr>
              <a:t>CSS</a:t>
            </a:r>
          </a:p>
          <a:p>
            <a:pPr marL="457200" indent="-457200">
              <a:buClr>
                <a:schemeClr val="tx2"/>
              </a:buClr>
              <a:buFont typeface="+mj-lt"/>
              <a:buAutoNum type="arabicPeriod" startAt="8"/>
            </a:pPr>
            <a:r>
              <a:rPr lang="en-US" sz="2400" dirty="0">
                <a:solidFill>
                  <a:schemeClr val="tx1"/>
                </a:solidFill>
              </a:rPr>
              <a:t>DFD</a:t>
            </a:r>
          </a:p>
          <a:p>
            <a:pPr marL="457200" indent="-457200">
              <a:buClr>
                <a:schemeClr val="tx2"/>
              </a:buClr>
              <a:buFont typeface="+mj-lt"/>
              <a:buAutoNum type="arabicPeriod" startAt="8"/>
            </a:pPr>
            <a:r>
              <a:rPr lang="en-US" sz="2400" dirty="0">
                <a:solidFill>
                  <a:schemeClr val="tx1"/>
                </a:solidFill>
              </a:rPr>
              <a:t>ERD</a:t>
            </a:r>
          </a:p>
          <a:p>
            <a:pPr marL="457200" indent="-457200">
              <a:buClr>
                <a:schemeClr val="tx2"/>
              </a:buClr>
              <a:buFont typeface="+mj-lt"/>
              <a:buAutoNum type="arabicPeriod" startAt="8"/>
            </a:pPr>
            <a:r>
              <a:rPr lang="en-US" sz="2400" dirty="0" err="1">
                <a:solidFill>
                  <a:schemeClr val="tx1"/>
                </a:solidFill>
              </a:rPr>
              <a:t>Konseptual</a:t>
            </a:r>
            <a:r>
              <a:rPr lang="en-US" sz="2400" dirty="0">
                <a:solidFill>
                  <a:schemeClr val="tx1"/>
                </a:solidFill>
              </a:rPr>
              <a:t> Database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954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idx="1"/>
          </p:nvPr>
        </p:nvSpPr>
        <p:spPr>
          <a:xfrm>
            <a:off x="539552" y="2924944"/>
            <a:ext cx="7620000" cy="1540768"/>
          </a:xfrm>
        </p:spPr>
        <p:txBody>
          <a:bodyPr>
            <a:normAutofit lnSpcReduction="10000"/>
          </a:bodyPr>
          <a:lstStyle/>
          <a:p>
            <a:pPr marL="114300" indent="0" algn="ctr">
              <a:buNone/>
            </a:pPr>
            <a:r>
              <a:rPr lang="en-US" sz="3200" b="1" dirty="0">
                <a:latin typeface="Arial" pitchFamily="34" charset="0"/>
                <a:cs typeface="Arial" pitchFamily="34" charset="0"/>
              </a:rPr>
              <a:t>ANALISA </a:t>
            </a:r>
            <a:br>
              <a:rPr lang="en-US" sz="3200" b="1" dirty="0">
                <a:latin typeface="Arial" pitchFamily="34" charset="0"/>
                <a:cs typeface="Arial" pitchFamily="34" charset="0"/>
              </a:rPr>
            </a:br>
            <a:r>
              <a:rPr lang="en-US" sz="3200" b="1" dirty="0">
                <a:latin typeface="Arial" pitchFamily="34" charset="0"/>
                <a:cs typeface="Arial" pitchFamily="34" charset="0"/>
              </a:rPr>
              <a:t>DAN</a:t>
            </a:r>
            <a:br>
              <a:rPr lang="en-US" sz="3200" b="1" dirty="0">
                <a:latin typeface="Arial" pitchFamily="34" charset="0"/>
                <a:cs typeface="Arial" pitchFamily="34" charset="0"/>
              </a:rPr>
            </a:br>
            <a:r>
              <a:rPr lang="en-US" sz="3200" b="1" dirty="0">
                <a:latin typeface="Arial" pitchFamily="34" charset="0"/>
                <a:cs typeface="Arial" pitchFamily="34" charset="0"/>
              </a:rPr>
              <a:t> PERANCANGAN SISTEM</a:t>
            </a:r>
            <a:endParaRPr lang="id-ID" sz="3200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0465908"/>
      </p:ext>
    </p:extLst>
  </p:cSld>
  <p:clrMapOvr>
    <a:masterClrMapping/>
  </p:clrMapOvr>
  <p:transition spd="slow">
    <p:randomBar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DIAGRAM KONTEKS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417638"/>
            <a:ext cx="7270268" cy="5038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955689"/>
      </p:ext>
    </p:extLst>
  </p:cSld>
  <p:clrMapOvr>
    <a:masterClrMapping/>
  </p:clrMapOvr>
  <p:transition spd="slow">
    <p:wip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Custom 1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1073</TotalTime>
  <Words>561</Words>
  <Application>Microsoft Office PowerPoint</Application>
  <PresentationFormat>On-screen Show (4:3)</PresentationFormat>
  <Paragraphs>108</Paragraphs>
  <Slides>20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Cambria</vt:lpstr>
      <vt:lpstr>Wingdings</vt:lpstr>
      <vt:lpstr>Adjacency</vt:lpstr>
      <vt:lpstr>SISTEM INFORMASI GEOGRAFIS PEMETAAN PENYANDANG MASALAH KESEJAHTERAAN SOSIAL DI KOTA DENPASAR</vt:lpstr>
      <vt:lpstr>LATAR BELAKANG</vt:lpstr>
      <vt:lpstr>RUMUSAN MASALAH</vt:lpstr>
      <vt:lpstr>TUJUAN  DAN MANFAAT PENELITIAN</vt:lpstr>
      <vt:lpstr>RUANG LINGKUP</vt:lpstr>
      <vt:lpstr>Lanjutan…</vt:lpstr>
      <vt:lpstr>TINJAUAN PUSTAKA</vt:lpstr>
      <vt:lpstr>PowerPoint Presentation</vt:lpstr>
      <vt:lpstr>DIAGRAM KONTEKS</vt:lpstr>
      <vt:lpstr>DFD Level 0</vt:lpstr>
      <vt:lpstr>DFD LEVEL 1 PROSES DATA ADMIN</vt:lpstr>
      <vt:lpstr>DFD LEVEL 1 PROSES DATA PMKS</vt:lpstr>
      <vt:lpstr>DFD LEVEL 1 PROSES DATA KATEGORI</vt:lpstr>
      <vt:lpstr>ERD</vt:lpstr>
      <vt:lpstr>Konseptual Database</vt:lpstr>
      <vt:lpstr>DEMO PROGRAM</vt:lpstr>
      <vt:lpstr>KESIMPULAN  DAN  SARAN</vt:lpstr>
      <vt:lpstr>KESIMPULAN</vt:lpstr>
      <vt:lpstr>SARAN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RANCANG BANGUN APLIKASI PEMESANAN CATERING  PADA BLAYAG WARUNG GARSIH  BERBASIS ANDROID</dc:title>
  <dc:creator>Wahyu Pramana</dc:creator>
  <cp:lastModifiedBy>USER</cp:lastModifiedBy>
  <cp:revision>194</cp:revision>
  <dcterms:created xsi:type="dcterms:W3CDTF">2015-11-27T00:21:31Z</dcterms:created>
  <dcterms:modified xsi:type="dcterms:W3CDTF">2016-11-10T08:03:22Z</dcterms:modified>
</cp:coreProperties>
</file>