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57" r:id="rId3"/>
    <p:sldId id="258" r:id="rId4"/>
    <p:sldId id="259" r:id="rId5"/>
    <p:sldId id="260" r:id="rId6"/>
    <p:sldId id="261" r:id="rId7"/>
    <p:sldId id="263" r:id="rId8"/>
    <p:sldId id="264" r:id="rId9"/>
    <p:sldId id="267" r:id="rId10"/>
    <p:sldId id="269" r:id="rId11"/>
    <p:sldId id="270" r:id="rId12"/>
    <p:sldId id="271" r:id="rId13"/>
    <p:sldId id="272" r:id="rId14"/>
    <p:sldId id="275" r:id="rId15"/>
    <p:sldId id="273" r:id="rId16"/>
    <p:sldId id="274"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40" autoAdjust="0"/>
  </p:normalViewPr>
  <p:slideViewPr>
    <p:cSldViewPr>
      <p:cViewPr varScale="1">
        <p:scale>
          <a:sx n="67" d="100"/>
          <a:sy n="67" d="100"/>
        </p:scale>
        <p:origin x="52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D65D89-2CC8-4F9D-8F3B-28BDFCDF73D9}" type="datetimeFigureOut">
              <a:rPr lang="id-ID" smtClean="0"/>
              <a:t>15/01/2016</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D1031E-690C-453C-AE4D-DBB5183E5F94}" type="slidenum">
              <a:rPr lang="id-ID" smtClean="0"/>
              <a:t>‹#›</a:t>
            </a:fld>
            <a:endParaRPr lang="id-ID"/>
          </a:p>
        </p:txBody>
      </p:sp>
    </p:spTree>
    <p:extLst>
      <p:ext uri="{BB962C8B-B14F-4D97-AF65-F5344CB8AC3E}">
        <p14:creationId xmlns:p14="http://schemas.microsoft.com/office/powerpoint/2010/main" val="229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1</a:t>
            </a:fld>
            <a:endParaRPr lang="id-ID"/>
          </a:p>
        </p:txBody>
      </p:sp>
    </p:spTree>
    <p:extLst>
      <p:ext uri="{BB962C8B-B14F-4D97-AF65-F5344CB8AC3E}">
        <p14:creationId xmlns:p14="http://schemas.microsoft.com/office/powerpoint/2010/main" val="787749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15</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2</a:t>
            </a:fld>
            <a:endParaRPr lang="id-ID"/>
          </a:p>
        </p:txBody>
      </p:sp>
    </p:spTree>
    <p:extLst>
      <p:ext uri="{BB962C8B-B14F-4D97-AF65-F5344CB8AC3E}">
        <p14:creationId xmlns:p14="http://schemas.microsoft.com/office/powerpoint/2010/main" val="709565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7</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8</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9</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10</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11</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12</a:t>
            </a:fld>
            <a:endParaRPr lang="id-ID"/>
          </a:p>
        </p:txBody>
      </p:sp>
    </p:spTree>
    <p:extLst>
      <p:ext uri="{BB962C8B-B14F-4D97-AF65-F5344CB8AC3E}">
        <p14:creationId xmlns:p14="http://schemas.microsoft.com/office/powerpoint/2010/main" val="357158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3DD1031E-690C-453C-AE4D-DBB5183E5F94}" type="slidenum">
              <a:rPr lang="id-ID" smtClean="0"/>
              <a:t>13</a:t>
            </a:fld>
            <a:endParaRPr lang="id-ID"/>
          </a:p>
        </p:txBody>
      </p:sp>
    </p:spTree>
    <p:extLst>
      <p:ext uri="{BB962C8B-B14F-4D97-AF65-F5344CB8AC3E}">
        <p14:creationId xmlns:p14="http://schemas.microsoft.com/office/powerpoint/2010/main" val="357158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05EC7F-4471-42C3-99CE-9510F316E1D5}" type="datetimeFigureOut">
              <a:rPr lang="id-ID" smtClean="0"/>
              <a:t>15/01/2016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5EC7F-4471-42C3-99CE-9510F316E1D5}" type="datetimeFigureOut">
              <a:rPr lang="id-ID" smtClean="0"/>
              <a:t>15/01/2016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5EC7F-4471-42C3-99CE-9510F316E1D5}" type="datetimeFigureOut">
              <a:rPr lang="id-ID" smtClean="0"/>
              <a:t>15/01/2016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05EC7F-4471-42C3-99CE-9510F316E1D5}" type="datetimeFigureOut">
              <a:rPr lang="id-ID" smtClean="0"/>
              <a:t>15/01/2016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05EC7F-4471-42C3-99CE-9510F316E1D5}" type="datetimeFigureOut">
              <a:rPr lang="id-ID" smtClean="0"/>
              <a:t>15/01/2016</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05EC7F-4471-42C3-99CE-9510F316E1D5}" type="datetimeFigureOut">
              <a:rPr lang="id-ID" smtClean="0"/>
              <a:t>15/01/2016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05EC7F-4471-42C3-99CE-9510F316E1D5}" type="datetimeFigureOut">
              <a:rPr lang="id-ID" smtClean="0"/>
              <a:t>15/01/2016</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05EC7F-4471-42C3-99CE-9510F316E1D5}" type="datetimeFigureOut">
              <a:rPr lang="id-ID" smtClean="0"/>
              <a:t>15/01/2016</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5EC7F-4471-42C3-99CE-9510F316E1D5}" type="datetimeFigureOut">
              <a:rPr lang="id-ID" smtClean="0"/>
              <a:t>15/01/2016</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FC3AB7B-C992-4375-9D9C-AE5D9F3B2DEF}"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05EC7F-4471-42C3-99CE-9510F316E1D5}" type="datetimeFigureOut">
              <a:rPr lang="id-ID" smtClean="0"/>
              <a:t>15/01/2016</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FC3AB7B-C992-4375-9D9C-AE5D9F3B2DEF}" type="slidenum">
              <a:rPr lang="id-ID" smtClean="0"/>
              <a:t>‹#›</a:t>
            </a:fld>
            <a:endParaRPr lang="id-ID"/>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F05EC7F-4471-42C3-99CE-9510F316E1D5}" type="datetimeFigureOut">
              <a:rPr lang="id-ID" smtClean="0"/>
              <a:t>15/01/2016</a:t>
            </a:fld>
            <a:endParaRPr lang="id-ID"/>
          </a:p>
        </p:txBody>
      </p:sp>
      <p:sp>
        <p:nvSpPr>
          <p:cNvPr id="9" name="Slide Number Placeholder 8"/>
          <p:cNvSpPr>
            <a:spLocks noGrp="1"/>
          </p:cNvSpPr>
          <p:nvPr>
            <p:ph type="sldNum" sz="quarter" idx="11"/>
          </p:nvPr>
        </p:nvSpPr>
        <p:spPr/>
        <p:txBody>
          <a:bodyPr/>
          <a:lstStyle/>
          <a:p>
            <a:fld id="{EFC3AB7B-C992-4375-9D9C-AE5D9F3B2DEF}" type="slidenum">
              <a:rPr lang="id-ID" smtClean="0"/>
              <a:t>‹#›</a:t>
            </a:fld>
            <a:endParaRPr lang="id-ID"/>
          </a:p>
        </p:txBody>
      </p:sp>
      <p:sp>
        <p:nvSpPr>
          <p:cNvPr id="10" name="Footer Placeholder 9"/>
          <p:cNvSpPr>
            <a:spLocks noGrp="1"/>
          </p:cNvSpPr>
          <p:nvPr>
            <p:ph type="ftr" sz="quarter" idx="12"/>
          </p:nvPr>
        </p:nvSpPr>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extLst>
              <a:ext uri="{BEBA8EAE-BF5A-486C-A8C5-ECC9F3942E4B}">
                <a14:imgProps xmlns:a14="http://schemas.microsoft.com/office/drawing/2010/main">
                  <a14:imgLayer r:embed="rId14">
                    <a14:imgEffect>
                      <a14:artisticLineDrawing trans="40000"/>
                    </a14:imgEffect>
                  </a14:imgLayer>
                </a14:imgProps>
              </a:ext>
            </a:extLst>
          </a:blip>
          <a:srcRect/>
          <a:stretch>
            <a:fillRect l="-12000" t="50000" r="68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FC3AB7B-C992-4375-9D9C-AE5D9F3B2DEF}" type="slidenum">
              <a:rPr lang="id-ID" smtClean="0"/>
              <a:t>‹#›</a:t>
            </a:fld>
            <a:endParaRPr lang="id-ID"/>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id-ID"/>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F05EC7F-4471-42C3-99CE-9510F316E1D5}" type="datetimeFigureOut">
              <a:rPr lang="id-ID" smtClean="0"/>
              <a:t>15/01/2016</a:t>
            </a:fld>
            <a:endParaRPr lang="id-ID"/>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0000"/>
              </a:schemeClr>
            </a:gs>
            <a:gs pos="75000">
              <a:schemeClr val="bg1">
                <a:shade val="100000"/>
                <a:satMod val="115000"/>
              </a:schemeClr>
            </a:gs>
            <a:gs pos="100000">
              <a:schemeClr val="bg1">
                <a:shade val="70000"/>
                <a:satMod val="130000"/>
              </a:schemeClr>
            </a:gs>
          </a:gsLst>
          <a:path path="circle">
            <a:fillToRect l="20000" t="50000" r="10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586" y="260647"/>
            <a:ext cx="8137846" cy="1296145"/>
          </a:xfrm>
        </p:spPr>
        <p:txBody>
          <a:bodyPr>
            <a:normAutofit/>
          </a:bodyPr>
          <a:lstStyle/>
          <a:p>
            <a:pPr algn="ctr"/>
            <a:r>
              <a:rPr lang="en-US" sz="2200" b="1" dirty="0" smtClean="0">
                <a:latin typeface="Arial" pitchFamily="34" charset="0"/>
                <a:cs typeface="Arial" pitchFamily="34" charset="0"/>
              </a:rPr>
              <a:t>SISTEM PENDUKUNG KEPUTUTSAN PEMILIHAN JALUR PENDAKIAN MENGGUNAKAN METODE FMADM BERBASIS WEB</a:t>
            </a:r>
            <a:endParaRPr lang="id-ID" sz="2200" dirty="0">
              <a:latin typeface="Arial" pitchFamily="34" charset="0"/>
              <a:cs typeface="Arial" pitchFamily="34" charset="0"/>
            </a:endParaRPr>
          </a:p>
        </p:txBody>
      </p:sp>
      <p:sp>
        <p:nvSpPr>
          <p:cNvPr id="3" name="Subtitle 2"/>
          <p:cNvSpPr>
            <a:spLocks noGrp="1"/>
          </p:cNvSpPr>
          <p:nvPr>
            <p:ph type="subTitle" idx="1"/>
          </p:nvPr>
        </p:nvSpPr>
        <p:spPr>
          <a:xfrm>
            <a:off x="2123728" y="4437112"/>
            <a:ext cx="5760640" cy="1368152"/>
          </a:xfrm>
        </p:spPr>
        <p:txBody>
          <a:bodyPr>
            <a:normAutofit/>
          </a:bodyPr>
          <a:lstStyle/>
          <a:p>
            <a:r>
              <a:rPr lang="id-ID" sz="1400" b="1" dirty="0" smtClean="0">
                <a:solidFill>
                  <a:schemeClr val="tx2"/>
                </a:solidFill>
                <a:latin typeface="Arial" pitchFamily="34" charset="0"/>
                <a:cs typeface="Arial" pitchFamily="34" charset="0"/>
              </a:rPr>
              <a:t>NIM</a:t>
            </a:r>
            <a:r>
              <a:rPr lang="id-ID" sz="1400" b="1" dirty="0">
                <a:solidFill>
                  <a:schemeClr val="tx2"/>
                </a:solidFill>
                <a:latin typeface="Arial" pitchFamily="34" charset="0"/>
                <a:cs typeface="Arial" pitchFamily="34" charset="0"/>
              </a:rPr>
              <a:t>	 </a:t>
            </a:r>
            <a:r>
              <a:rPr lang="id-ID" sz="1400" b="1" dirty="0" smtClean="0">
                <a:solidFill>
                  <a:schemeClr val="tx2"/>
                </a:solidFill>
                <a:latin typeface="Arial" pitchFamily="34" charset="0"/>
                <a:cs typeface="Arial" pitchFamily="34" charset="0"/>
              </a:rPr>
              <a:t>      	 : </a:t>
            </a:r>
            <a:r>
              <a:rPr lang="en-US" sz="1400" b="1" dirty="0" smtClean="0">
                <a:solidFill>
                  <a:schemeClr val="tx2"/>
                </a:solidFill>
                <a:latin typeface="Arial" pitchFamily="34" charset="0"/>
                <a:cs typeface="Arial" pitchFamily="34" charset="0"/>
              </a:rPr>
              <a:t>120010339</a:t>
            </a:r>
            <a:endParaRPr lang="id-ID" sz="1400" b="1" dirty="0">
              <a:solidFill>
                <a:schemeClr val="tx2"/>
              </a:solidFill>
              <a:latin typeface="Arial" pitchFamily="34" charset="0"/>
              <a:cs typeface="Arial" pitchFamily="34" charset="0"/>
            </a:endParaRPr>
          </a:p>
          <a:p>
            <a:r>
              <a:rPr lang="id-ID" sz="1400" b="1" dirty="0">
                <a:solidFill>
                  <a:schemeClr val="tx2"/>
                </a:solidFill>
                <a:latin typeface="Arial" pitchFamily="34" charset="0"/>
                <a:cs typeface="Arial" pitchFamily="34" charset="0"/>
              </a:rPr>
              <a:t>NAMA		 </a:t>
            </a:r>
            <a:r>
              <a:rPr lang="id-ID" sz="1400" b="1" dirty="0" smtClean="0">
                <a:solidFill>
                  <a:schemeClr val="tx2"/>
                </a:solidFill>
                <a:latin typeface="Arial" pitchFamily="34" charset="0"/>
                <a:cs typeface="Arial" pitchFamily="34" charset="0"/>
              </a:rPr>
              <a:t>: </a:t>
            </a:r>
            <a:r>
              <a:rPr lang="en-US" sz="1400" b="1" dirty="0" smtClean="0">
                <a:solidFill>
                  <a:schemeClr val="tx2"/>
                </a:solidFill>
                <a:latin typeface="Arial" pitchFamily="34" charset="0"/>
                <a:cs typeface="Arial" pitchFamily="34" charset="0"/>
              </a:rPr>
              <a:t>I PUTU ARIE ADITHYA</a:t>
            </a:r>
            <a:endParaRPr lang="id-ID" sz="1400" b="1" dirty="0">
              <a:solidFill>
                <a:schemeClr val="tx2"/>
              </a:solidFill>
              <a:latin typeface="Arial" pitchFamily="34" charset="0"/>
              <a:cs typeface="Arial" pitchFamily="34" charset="0"/>
            </a:endParaRPr>
          </a:p>
          <a:p>
            <a:r>
              <a:rPr lang="id-ID" sz="1400" b="1" dirty="0" smtClean="0">
                <a:solidFill>
                  <a:schemeClr val="tx2"/>
                </a:solidFill>
                <a:latin typeface="Arial" pitchFamily="34" charset="0"/>
                <a:cs typeface="Arial" pitchFamily="34" charset="0"/>
              </a:rPr>
              <a:t>JENJANG STUDI    	 : STRATA SATU (S1)</a:t>
            </a:r>
            <a:endParaRPr lang="id-ID" sz="1400" b="1" dirty="0">
              <a:solidFill>
                <a:schemeClr val="tx2"/>
              </a:solidFill>
              <a:latin typeface="Arial" pitchFamily="34" charset="0"/>
              <a:cs typeface="Arial" pitchFamily="34" charset="0"/>
            </a:endParaRPr>
          </a:p>
          <a:p>
            <a:r>
              <a:rPr lang="id-ID" sz="1400" b="1" dirty="0" smtClean="0">
                <a:solidFill>
                  <a:schemeClr val="tx2"/>
                </a:solidFill>
                <a:latin typeface="Arial" pitchFamily="34" charset="0"/>
                <a:cs typeface="Arial" pitchFamily="34" charset="0"/>
              </a:rPr>
              <a:t>PROGRAM </a:t>
            </a:r>
            <a:r>
              <a:rPr lang="id-ID" sz="1400" b="1" dirty="0">
                <a:solidFill>
                  <a:schemeClr val="tx2"/>
                </a:solidFill>
                <a:latin typeface="Arial" pitchFamily="34" charset="0"/>
                <a:cs typeface="Arial" pitchFamily="34" charset="0"/>
              </a:rPr>
              <a:t>STUDI	</a:t>
            </a:r>
            <a:r>
              <a:rPr lang="id-ID" sz="1400" b="1" dirty="0" smtClean="0">
                <a:solidFill>
                  <a:schemeClr val="tx2"/>
                </a:solidFill>
                <a:latin typeface="Arial" pitchFamily="34" charset="0"/>
                <a:cs typeface="Arial" pitchFamily="34" charset="0"/>
              </a:rPr>
              <a:t> : SISTEM KOMPUTER</a:t>
            </a:r>
            <a:endParaRPr lang="id-ID" sz="1400" b="1" dirty="0">
              <a:solidFill>
                <a:schemeClr val="tx2"/>
              </a:solidFill>
              <a:latin typeface="Arial" pitchFamily="34" charset="0"/>
              <a:cs typeface="Arial" pitchFamily="34" charset="0"/>
            </a:endParaRPr>
          </a:p>
          <a:p>
            <a:endParaRPr lang="id-ID" sz="1400" b="1" dirty="0">
              <a:solidFill>
                <a:schemeClr val="tx2"/>
              </a:solidFill>
              <a:latin typeface="Arial" pitchFamily="34" charset="0"/>
              <a:cs typeface="Arial"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1772816"/>
            <a:ext cx="1872208" cy="2320148"/>
          </a:xfrm>
          <a:prstGeom prst="rect">
            <a:avLst/>
          </a:prstGeom>
        </p:spPr>
      </p:pic>
      <p:sp>
        <p:nvSpPr>
          <p:cNvPr id="5" name="Rectangle 4"/>
          <p:cNvSpPr/>
          <p:nvPr/>
        </p:nvSpPr>
        <p:spPr>
          <a:xfrm>
            <a:off x="35496" y="6381328"/>
            <a:ext cx="8352928" cy="292388"/>
          </a:xfrm>
          <a:prstGeom prst="rect">
            <a:avLst/>
          </a:prstGeom>
        </p:spPr>
        <p:txBody>
          <a:bodyPr wrap="square">
            <a:spAutoFit/>
          </a:bodyPr>
          <a:lstStyle/>
          <a:p>
            <a:pPr algn="ctr"/>
            <a:r>
              <a:rPr lang="id-ID" sz="1300" b="1" dirty="0">
                <a:solidFill>
                  <a:schemeClr val="tx2"/>
                </a:solidFill>
                <a:latin typeface="Arial" pitchFamily="34" charset="0"/>
                <a:cs typeface="Arial" pitchFamily="34" charset="0"/>
              </a:rPr>
              <a:t>SEKOLAH </a:t>
            </a:r>
            <a:r>
              <a:rPr lang="id-ID" sz="1300" b="1" dirty="0" smtClean="0">
                <a:solidFill>
                  <a:schemeClr val="tx2"/>
                </a:solidFill>
                <a:latin typeface="Arial" pitchFamily="34" charset="0"/>
                <a:cs typeface="Arial" pitchFamily="34" charset="0"/>
              </a:rPr>
              <a:t>TINGGI MANAJEMEN </a:t>
            </a:r>
            <a:r>
              <a:rPr lang="id-ID" sz="1300" b="1" dirty="0">
                <a:solidFill>
                  <a:schemeClr val="tx2"/>
                </a:solidFill>
                <a:latin typeface="Arial" pitchFamily="34" charset="0"/>
                <a:cs typeface="Arial" pitchFamily="34" charset="0"/>
              </a:rPr>
              <a:t>INFORMATIKA DAN TEKNIK </a:t>
            </a:r>
            <a:r>
              <a:rPr lang="id-ID" sz="1300" b="1" dirty="0" smtClean="0">
                <a:solidFill>
                  <a:schemeClr val="tx2"/>
                </a:solidFill>
                <a:latin typeface="Arial" pitchFamily="34" charset="0"/>
                <a:cs typeface="Arial" pitchFamily="34" charset="0"/>
              </a:rPr>
              <a:t>KOMPUTER</a:t>
            </a:r>
            <a:r>
              <a:rPr lang="id-ID" sz="1300" dirty="0" smtClean="0">
                <a:solidFill>
                  <a:schemeClr val="tx2"/>
                </a:solidFill>
                <a:latin typeface="Arial" pitchFamily="34" charset="0"/>
                <a:cs typeface="Arial" pitchFamily="34" charset="0"/>
              </a:rPr>
              <a:t> </a:t>
            </a:r>
            <a:r>
              <a:rPr lang="id-ID" sz="1300" b="1" dirty="0" smtClean="0">
                <a:solidFill>
                  <a:schemeClr val="tx2"/>
                </a:solidFill>
                <a:latin typeface="Arial" pitchFamily="34" charset="0"/>
                <a:cs typeface="Arial" pitchFamily="34" charset="0"/>
              </a:rPr>
              <a:t>(STMIK) STIKOM </a:t>
            </a:r>
            <a:r>
              <a:rPr lang="id-ID" sz="1300" b="1" dirty="0">
                <a:solidFill>
                  <a:schemeClr val="tx2"/>
                </a:solidFill>
                <a:latin typeface="Arial" pitchFamily="34" charset="0"/>
                <a:cs typeface="Arial" pitchFamily="34" charset="0"/>
              </a:rPr>
              <a:t>BALI</a:t>
            </a:r>
            <a:endParaRPr lang="id-ID" sz="13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43868633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METODE PEREKAYASAAN</a:t>
            </a:r>
            <a:endParaRPr lang="id-ID" sz="3200" b="1" dirty="0">
              <a:latin typeface="Arial" pitchFamily="34" charset="0"/>
              <a:cs typeface="Arial" pitchFamily="34" charset="0"/>
            </a:endParaRPr>
          </a:p>
        </p:txBody>
      </p:sp>
      <p:sp>
        <p:nvSpPr>
          <p:cNvPr id="3" name="Content Placeholder 2"/>
          <p:cNvSpPr>
            <a:spLocks noGrp="1"/>
          </p:cNvSpPr>
          <p:nvPr>
            <p:ph idx="1"/>
          </p:nvPr>
        </p:nvSpPr>
        <p:spPr>
          <a:xfrm>
            <a:off x="457200" y="1484784"/>
            <a:ext cx="7620000" cy="4800600"/>
          </a:xfrm>
        </p:spPr>
        <p:txBody>
          <a:bodyPr/>
          <a:lstStyle/>
          <a:p>
            <a:pPr marL="114300" indent="0" algn="just">
              <a:buNone/>
            </a:pPr>
            <a:r>
              <a:rPr lang="id-ID" dirty="0">
                <a:solidFill>
                  <a:schemeClr val="tx2"/>
                </a:solidFill>
                <a:latin typeface="Arial" pitchFamily="34" charset="0"/>
                <a:cs typeface="Arial" pitchFamily="34" charset="0"/>
              </a:rPr>
              <a:t>Metode </a:t>
            </a:r>
            <a:r>
              <a:rPr lang="id-ID" dirty="0" smtClean="0">
                <a:solidFill>
                  <a:schemeClr val="tx2"/>
                </a:solidFill>
                <a:latin typeface="Arial" pitchFamily="34" charset="0"/>
                <a:cs typeface="Arial" pitchFamily="34" charset="0"/>
              </a:rPr>
              <a:t>Pengembangan </a:t>
            </a:r>
            <a:r>
              <a:rPr lang="id-ID" dirty="0">
                <a:solidFill>
                  <a:schemeClr val="tx2"/>
                </a:solidFill>
                <a:latin typeface="Arial" pitchFamily="34" charset="0"/>
                <a:cs typeface="Arial" pitchFamily="34" charset="0"/>
              </a:rPr>
              <a:t>Sistem Model </a:t>
            </a:r>
            <a:r>
              <a:rPr lang="id-ID" dirty="0" smtClean="0">
                <a:solidFill>
                  <a:schemeClr val="tx2"/>
                </a:solidFill>
                <a:latin typeface="Arial" pitchFamily="34" charset="0"/>
                <a:cs typeface="Arial" pitchFamily="34" charset="0"/>
              </a:rPr>
              <a:t>Waterfall</a:t>
            </a:r>
          </a:p>
          <a:p>
            <a:pPr marL="114300" indent="0" algn="just">
              <a:buNone/>
            </a:pPr>
            <a:endParaRPr lang="id-ID" dirty="0">
              <a:solidFill>
                <a:schemeClr val="tx2"/>
              </a:solidFill>
              <a:latin typeface="Arial" pitchFamily="34" charset="0"/>
              <a:cs typeface="Arial" pitchFamily="34" charset="0"/>
            </a:endParaRPr>
          </a:p>
        </p:txBody>
      </p:sp>
      <p:pic>
        <p:nvPicPr>
          <p:cNvPr id="6145" name="Picture 1" descr="D:\Judul\Proposal Skripsi\Desain\waterf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095" y="1916832"/>
            <a:ext cx="6630201" cy="28083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1560" y="4676943"/>
            <a:ext cx="7344816" cy="1200329"/>
          </a:xfrm>
          <a:prstGeom prst="rect">
            <a:avLst/>
          </a:prstGeom>
        </p:spPr>
        <p:txBody>
          <a:bodyPr wrap="square">
            <a:spAutoFit/>
          </a:bodyPr>
          <a:lstStyle/>
          <a:p>
            <a:pPr algn="just"/>
            <a:r>
              <a:rPr lang="id-ID" dirty="0">
                <a:solidFill>
                  <a:schemeClr val="tx2"/>
                </a:solidFill>
                <a:latin typeface="Arial" pitchFamily="34" charset="0"/>
                <a:cs typeface="Arial" pitchFamily="34" charset="0"/>
              </a:rPr>
              <a:t>Untuk metode pengembangan perangkat </a:t>
            </a:r>
            <a:r>
              <a:rPr lang="id-ID" dirty="0" smtClean="0">
                <a:solidFill>
                  <a:schemeClr val="tx2"/>
                </a:solidFill>
                <a:latin typeface="Arial" pitchFamily="34" charset="0"/>
                <a:cs typeface="Arial" pitchFamily="34" charset="0"/>
              </a:rPr>
              <a:t>lunak, menggunakan </a:t>
            </a:r>
            <a:r>
              <a:rPr lang="id-ID" dirty="0">
                <a:solidFill>
                  <a:schemeClr val="tx2"/>
                </a:solidFill>
                <a:latin typeface="Arial" pitchFamily="34" charset="0"/>
                <a:cs typeface="Arial" pitchFamily="34" charset="0"/>
              </a:rPr>
              <a:t>metode </a:t>
            </a:r>
            <a:r>
              <a:rPr lang="id-ID" i="1" dirty="0">
                <a:solidFill>
                  <a:schemeClr val="tx2"/>
                </a:solidFill>
                <a:latin typeface="Arial" pitchFamily="34" charset="0"/>
                <a:cs typeface="Arial" pitchFamily="34" charset="0"/>
              </a:rPr>
              <a:t>waterfall</a:t>
            </a:r>
            <a:r>
              <a:rPr lang="id-ID" dirty="0">
                <a:solidFill>
                  <a:schemeClr val="tx2"/>
                </a:solidFill>
                <a:latin typeface="Arial" pitchFamily="34" charset="0"/>
                <a:cs typeface="Arial" pitchFamily="34" charset="0"/>
              </a:rPr>
              <a:t>. </a:t>
            </a:r>
            <a:r>
              <a:rPr lang="id-ID" dirty="0" smtClean="0">
                <a:solidFill>
                  <a:schemeClr val="tx2"/>
                </a:solidFill>
                <a:latin typeface="Arial" pitchFamily="34" charset="0"/>
                <a:cs typeface="Arial" pitchFamily="34" charset="0"/>
              </a:rPr>
              <a:t>Yang merupakan </a:t>
            </a:r>
            <a:r>
              <a:rPr lang="id-ID" dirty="0">
                <a:solidFill>
                  <a:schemeClr val="tx2"/>
                </a:solidFill>
                <a:latin typeface="Arial" pitchFamily="34" charset="0"/>
                <a:cs typeface="Arial" pitchFamily="34" charset="0"/>
              </a:rPr>
              <a:t>metode yang paling banyak digunakan, bentuknya yang menyerupai air terjun yaitu pengerjaan dari suatu sistem dilakukan secara </a:t>
            </a:r>
            <a:r>
              <a:rPr lang="id-ID" dirty="0" smtClean="0">
                <a:solidFill>
                  <a:schemeClr val="tx2"/>
                </a:solidFill>
                <a:latin typeface="Arial" pitchFamily="34" charset="0"/>
                <a:cs typeface="Arial" pitchFamily="34" charset="0"/>
              </a:rPr>
              <a:t>berurutan.</a:t>
            </a:r>
          </a:p>
        </p:txBody>
      </p:sp>
    </p:spTree>
    <p:extLst>
      <p:ext uri="{BB962C8B-B14F-4D97-AF65-F5344CB8AC3E}">
        <p14:creationId xmlns:p14="http://schemas.microsoft.com/office/powerpoint/2010/main" val="409842686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METODE PEREKAYASAAN</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normAutofit fontScale="92500" lnSpcReduction="20000"/>
          </a:bodyPr>
          <a:lstStyle/>
          <a:p>
            <a:pPr marL="114300" indent="0" algn="just">
              <a:buNone/>
            </a:pPr>
            <a:r>
              <a:rPr lang="id-ID" sz="2100" dirty="0">
                <a:solidFill>
                  <a:schemeClr val="tx2"/>
                </a:solidFill>
                <a:latin typeface="Arial" pitchFamily="34" charset="0"/>
                <a:cs typeface="Arial" pitchFamily="34" charset="0"/>
              </a:rPr>
              <a:t>Tahapan – tahapan dalam metode </a:t>
            </a:r>
            <a:r>
              <a:rPr lang="id-ID" sz="2100" i="1" dirty="0">
                <a:solidFill>
                  <a:schemeClr val="tx2"/>
                </a:solidFill>
                <a:latin typeface="Arial" pitchFamily="34" charset="0"/>
                <a:cs typeface="Arial" pitchFamily="34" charset="0"/>
              </a:rPr>
              <a:t>waterfall </a:t>
            </a:r>
            <a:r>
              <a:rPr lang="id-ID" sz="2100" dirty="0">
                <a:solidFill>
                  <a:schemeClr val="tx2"/>
                </a:solidFill>
                <a:latin typeface="Arial" pitchFamily="34" charset="0"/>
                <a:cs typeface="Arial" pitchFamily="34" charset="0"/>
              </a:rPr>
              <a:t>adalah sebagai berikut </a:t>
            </a:r>
            <a:r>
              <a:rPr lang="id-ID" sz="2100" dirty="0" smtClean="0">
                <a:solidFill>
                  <a:schemeClr val="tx2"/>
                </a:solidFill>
                <a:latin typeface="Arial" pitchFamily="34" charset="0"/>
                <a:cs typeface="Arial" pitchFamily="34" charset="0"/>
              </a:rPr>
              <a:t>:</a:t>
            </a:r>
          </a:p>
          <a:p>
            <a:pPr marL="114300" indent="0" algn="just">
              <a:buNone/>
            </a:pPr>
            <a:endParaRPr lang="id-ID" sz="2100" dirty="0" smtClean="0">
              <a:solidFill>
                <a:schemeClr val="tx2"/>
              </a:solidFill>
              <a:latin typeface="Arial" pitchFamily="34" charset="0"/>
              <a:cs typeface="Arial" pitchFamily="34" charset="0"/>
            </a:endParaRPr>
          </a:p>
          <a:p>
            <a:pPr marL="571500" indent="-457200" algn="just">
              <a:buClr>
                <a:schemeClr val="tx2"/>
              </a:buClr>
              <a:buFont typeface="+mj-lt"/>
              <a:buAutoNum type="arabicPeriod"/>
            </a:pPr>
            <a:r>
              <a:rPr lang="id-ID" sz="1700" b="1" dirty="0" smtClean="0">
                <a:solidFill>
                  <a:schemeClr val="tx2"/>
                </a:solidFill>
                <a:latin typeface="Arial" pitchFamily="34" charset="0"/>
                <a:cs typeface="Arial" pitchFamily="34" charset="0"/>
              </a:rPr>
              <a:t>Pengumpulan Data</a:t>
            </a:r>
            <a:r>
              <a:rPr lang="id-ID" sz="1700" dirty="0" smtClean="0">
                <a:solidFill>
                  <a:schemeClr val="tx2"/>
                </a:solidFill>
                <a:latin typeface="Arial" pitchFamily="34" charset="0"/>
                <a:cs typeface="Arial" pitchFamily="34" charset="0"/>
              </a:rPr>
              <a:t> </a:t>
            </a:r>
          </a:p>
          <a:p>
            <a:pPr marL="114300" indent="0" algn="just">
              <a:buClr>
                <a:schemeClr val="tx2"/>
              </a:buClr>
              <a:buNone/>
            </a:pPr>
            <a:r>
              <a:rPr lang="id-ID" sz="1700" dirty="0" smtClean="0">
                <a:solidFill>
                  <a:schemeClr val="tx2"/>
                </a:solidFill>
                <a:latin typeface="Arial" pitchFamily="34" charset="0"/>
                <a:cs typeface="Arial" pitchFamily="34" charset="0"/>
              </a:rPr>
              <a:t>Adalah suatu kegiatan yang dilakukan dengan cara membaca buku, literatur, jurnal serta dokumen – dokumen tertulis yang ada hubungan dengan masalah yang dibahas seperti berikut :</a:t>
            </a:r>
          </a:p>
          <a:p>
            <a:pPr marL="1120140" lvl="2" indent="-342900" algn="just">
              <a:buClr>
                <a:schemeClr val="tx2"/>
              </a:buClr>
              <a:buFont typeface="+mj-lt"/>
              <a:buAutoNum type="alphaLcPeriod"/>
            </a:pPr>
            <a:r>
              <a:rPr lang="id-ID" sz="1500" dirty="0" smtClean="0">
                <a:solidFill>
                  <a:schemeClr val="tx2"/>
                </a:solidFill>
                <a:latin typeface="Arial" pitchFamily="34" charset="0"/>
                <a:cs typeface="Arial" pitchFamily="34" charset="0"/>
              </a:rPr>
              <a:t>Referensi </a:t>
            </a:r>
            <a:r>
              <a:rPr lang="en-US" sz="1500" dirty="0" err="1" smtClean="0">
                <a:solidFill>
                  <a:schemeClr val="tx2"/>
                </a:solidFill>
                <a:latin typeface="Arial" pitchFamily="34" charset="0"/>
                <a:cs typeface="Arial" pitchFamily="34" charset="0"/>
              </a:rPr>
              <a:t>mengenai</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kegiatan</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alam</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bebas</a:t>
            </a:r>
            <a:r>
              <a:rPr lang="id-ID" sz="1500" dirty="0" smtClean="0">
                <a:solidFill>
                  <a:schemeClr val="tx2"/>
                </a:solidFill>
                <a:latin typeface="Arial" pitchFamily="34" charset="0"/>
                <a:cs typeface="Arial" pitchFamily="34" charset="0"/>
              </a:rPr>
              <a:t>.</a:t>
            </a:r>
          </a:p>
          <a:p>
            <a:pPr marL="1120140" lvl="2" indent="-342900" algn="just">
              <a:buClr>
                <a:schemeClr val="tx2"/>
              </a:buClr>
              <a:buFont typeface="+mj-lt"/>
              <a:buAutoNum type="alphaLcPeriod"/>
            </a:pPr>
            <a:r>
              <a:rPr lang="id-ID" sz="1500" dirty="0" smtClean="0">
                <a:solidFill>
                  <a:schemeClr val="tx2"/>
                </a:solidFill>
                <a:latin typeface="Arial" pitchFamily="34" charset="0"/>
                <a:cs typeface="Arial" pitchFamily="34" charset="0"/>
              </a:rPr>
              <a:t>Referensi </a:t>
            </a:r>
            <a:r>
              <a:rPr lang="en-US" sz="1500" dirty="0" err="1" smtClean="0">
                <a:solidFill>
                  <a:schemeClr val="tx2"/>
                </a:solidFill>
                <a:latin typeface="Arial" pitchFamily="34" charset="0"/>
                <a:cs typeface="Arial" pitchFamily="34" charset="0"/>
              </a:rPr>
              <a:t>mengenai</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sistem</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pendukung</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keputusan</a:t>
            </a:r>
            <a:r>
              <a:rPr lang="id-ID" sz="1500" dirty="0" smtClean="0">
                <a:solidFill>
                  <a:schemeClr val="tx2"/>
                </a:solidFill>
                <a:latin typeface="Arial" pitchFamily="34" charset="0"/>
                <a:cs typeface="Arial" pitchFamily="34" charset="0"/>
              </a:rPr>
              <a:t>.</a:t>
            </a:r>
          </a:p>
          <a:p>
            <a:pPr marL="1120140" lvl="2" indent="-342900" algn="just">
              <a:buClr>
                <a:schemeClr val="tx2"/>
              </a:buClr>
              <a:buFont typeface="+mj-lt"/>
              <a:buAutoNum type="alphaLcPeriod"/>
            </a:pPr>
            <a:r>
              <a:rPr lang="id-ID" sz="1500" dirty="0" smtClean="0">
                <a:solidFill>
                  <a:schemeClr val="tx2"/>
                </a:solidFill>
                <a:latin typeface="Arial" pitchFamily="34" charset="0"/>
                <a:cs typeface="Arial" pitchFamily="34" charset="0"/>
              </a:rPr>
              <a:t>Referensi </a:t>
            </a:r>
            <a:r>
              <a:rPr lang="id-ID" sz="1500" dirty="0">
                <a:solidFill>
                  <a:schemeClr val="tx2"/>
                </a:solidFill>
                <a:latin typeface="Arial" pitchFamily="34" charset="0"/>
                <a:cs typeface="Arial" pitchFamily="34" charset="0"/>
              </a:rPr>
              <a:t>mengenai </a:t>
            </a:r>
            <a:r>
              <a:rPr lang="en-US" sz="1500" dirty="0" err="1" smtClean="0">
                <a:solidFill>
                  <a:schemeClr val="tx2"/>
                </a:solidFill>
                <a:latin typeface="Arial" pitchFamily="34" charset="0"/>
                <a:cs typeface="Arial" pitchFamily="34" charset="0"/>
              </a:rPr>
              <a:t>metode</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dalam</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perancangan</a:t>
            </a:r>
            <a:r>
              <a:rPr lang="en-US" sz="1500" dirty="0" smtClean="0">
                <a:solidFill>
                  <a:schemeClr val="tx2"/>
                </a:solidFill>
                <a:latin typeface="Arial" pitchFamily="34" charset="0"/>
                <a:cs typeface="Arial" pitchFamily="34" charset="0"/>
              </a:rPr>
              <a:t> </a:t>
            </a:r>
            <a:r>
              <a:rPr lang="en-US" sz="1500" dirty="0" err="1" smtClean="0">
                <a:solidFill>
                  <a:schemeClr val="tx2"/>
                </a:solidFill>
                <a:latin typeface="Arial" pitchFamily="34" charset="0"/>
                <a:cs typeface="Arial" pitchFamily="34" charset="0"/>
              </a:rPr>
              <a:t>sistem</a:t>
            </a:r>
            <a:r>
              <a:rPr lang="en-US" sz="1500" dirty="0" smtClean="0">
                <a:solidFill>
                  <a:schemeClr val="tx2"/>
                </a:solidFill>
                <a:latin typeface="Arial" pitchFamily="34" charset="0"/>
                <a:cs typeface="Arial" pitchFamily="34" charset="0"/>
              </a:rPr>
              <a:t>.</a:t>
            </a:r>
            <a:endParaRPr lang="id-ID" sz="1500" dirty="0" smtClean="0">
              <a:solidFill>
                <a:schemeClr val="tx2"/>
              </a:solidFill>
              <a:latin typeface="Arial" pitchFamily="34" charset="0"/>
              <a:cs typeface="Arial" pitchFamily="34" charset="0"/>
            </a:endParaRPr>
          </a:p>
          <a:p>
            <a:pPr marL="868680" lvl="1" indent="-457200" algn="just">
              <a:buClr>
                <a:schemeClr val="tx2"/>
              </a:buClr>
              <a:buFont typeface="+mj-lt"/>
              <a:buAutoNum type="alphaLcPeriod"/>
            </a:pPr>
            <a:endParaRPr lang="id-ID" sz="1600" dirty="0" smtClean="0">
              <a:solidFill>
                <a:schemeClr val="tx2"/>
              </a:solidFill>
              <a:latin typeface="Arial" pitchFamily="34" charset="0"/>
              <a:cs typeface="Arial" pitchFamily="34" charset="0"/>
            </a:endParaRPr>
          </a:p>
          <a:p>
            <a:pPr marL="457200" indent="-342900" algn="just">
              <a:buClr>
                <a:schemeClr val="tx2"/>
              </a:buClr>
              <a:buFont typeface="+mj-lt"/>
              <a:buAutoNum type="arabicPeriod" startAt="2"/>
            </a:pPr>
            <a:r>
              <a:rPr lang="id-ID" sz="1700" b="1" dirty="0" smtClean="0">
                <a:solidFill>
                  <a:schemeClr val="tx2"/>
                </a:solidFill>
                <a:latin typeface="Arial" pitchFamily="34" charset="0"/>
                <a:cs typeface="Arial" pitchFamily="34" charset="0"/>
              </a:rPr>
              <a:t>Analisa Sistem</a:t>
            </a:r>
            <a:r>
              <a:rPr lang="id-ID" sz="1700" dirty="0">
                <a:solidFill>
                  <a:schemeClr val="tx2"/>
                </a:solidFill>
                <a:latin typeface="Arial" pitchFamily="34" charset="0"/>
                <a:cs typeface="Arial" pitchFamily="34" charset="0"/>
              </a:rPr>
              <a:t> </a:t>
            </a:r>
            <a:endParaRPr lang="id-ID" sz="1700" dirty="0" smtClean="0">
              <a:solidFill>
                <a:schemeClr val="tx2"/>
              </a:solidFill>
              <a:latin typeface="Arial" pitchFamily="34" charset="0"/>
              <a:cs typeface="Arial" pitchFamily="34" charset="0"/>
            </a:endParaRPr>
          </a:p>
          <a:p>
            <a:pPr marL="114300" indent="0" algn="just">
              <a:buClr>
                <a:schemeClr val="tx2"/>
              </a:buClr>
              <a:buNone/>
            </a:pPr>
            <a:r>
              <a:rPr lang="id-ID" sz="1700" dirty="0" smtClean="0">
                <a:solidFill>
                  <a:schemeClr val="tx2"/>
                </a:solidFill>
                <a:latin typeface="Arial" pitchFamily="34" charset="0"/>
                <a:cs typeface="Arial" pitchFamily="34" charset="0"/>
              </a:rPr>
              <a:t>Yaitu </a:t>
            </a:r>
            <a:r>
              <a:rPr lang="id-ID" sz="1700" dirty="0">
                <a:solidFill>
                  <a:schemeClr val="tx2"/>
                </a:solidFill>
                <a:latin typeface="Arial" pitchFamily="34" charset="0"/>
                <a:cs typeface="Arial" pitchFamily="34" charset="0"/>
              </a:rPr>
              <a:t>menganalisa terhadap permasalahan untuk mengetahui dan menentukan batasan – batasan sistem sehingga dapat menentukan cara yang efektif dalam menyelesaikan masalah tersebut dan dapat merancang sebuah aplikasi. Pada tahap ini seorang analisis sistem akan melakukan analisis kebutuhan dari berbagai aspek, seperti mulai dari aspek sebagai berikut </a:t>
            </a:r>
            <a:r>
              <a:rPr lang="id-ID" sz="1700" dirty="0" smtClean="0">
                <a:solidFill>
                  <a:schemeClr val="tx2"/>
                </a:solidFill>
                <a:latin typeface="Arial" pitchFamily="34" charset="0"/>
                <a:cs typeface="Arial" pitchFamily="34" charset="0"/>
              </a:rPr>
              <a:t>:</a:t>
            </a:r>
          </a:p>
          <a:p>
            <a:pPr marL="1120140" lvl="2" indent="-342900" algn="just">
              <a:buClr>
                <a:schemeClr val="tx2"/>
              </a:buClr>
              <a:buFont typeface="+mj-lt"/>
              <a:buAutoNum type="alphaLcPeriod"/>
            </a:pPr>
            <a:r>
              <a:rPr lang="id-ID" sz="1500" dirty="0">
                <a:solidFill>
                  <a:schemeClr val="tx2"/>
                </a:solidFill>
                <a:latin typeface="Arial" pitchFamily="34" charset="0"/>
                <a:cs typeface="Arial" pitchFamily="34" charset="0"/>
              </a:rPr>
              <a:t>Aspek </a:t>
            </a:r>
            <a:r>
              <a:rPr lang="id-ID" sz="1500" dirty="0" smtClean="0">
                <a:solidFill>
                  <a:schemeClr val="tx2"/>
                </a:solidFill>
                <a:latin typeface="Arial" pitchFamily="34" charset="0"/>
                <a:cs typeface="Arial" pitchFamily="34" charset="0"/>
              </a:rPr>
              <a:t>software.</a:t>
            </a:r>
          </a:p>
          <a:p>
            <a:pPr marL="1120140" lvl="2" indent="-342900" algn="just">
              <a:buClr>
                <a:schemeClr val="tx2"/>
              </a:buClr>
              <a:buFont typeface="+mj-lt"/>
              <a:buAutoNum type="alphaLcPeriod"/>
            </a:pPr>
            <a:r>
              <a:rPr lang="id-ID" sz="1500" dirty="0" smtClean="0">
                <a:solidFill>
                  <a:schemeClr val="tx2"/>
                </a:solidFill>
                <a:latin typeface="Arial" pitchFamily="34" charset="0"/>
                <a:cs typeface="Arial" pitchFamily="34" charset="0"/>
              </a:rPr>
              <a:t>Aspek hardware.</a:t>
            </a:r>
          </a:p>
          <a:p>
            <a:pPr marL="1120140" lvl="2" indent="-342900" algn="just">
              <a:buClr>
                <a:schemeClr val="tx2"/>
              </a:buClr>
              <a:buFont typeface="+mj-lt"/>
              <a:buAutoNum type="alphaLcPeriod"/>
            </a:pPr>
            <a:r>
              <a:rPr lang="id-ID" sz="1500" dirty="0" smtClean="0">
                <a:solidFill>
                  <a:schemeClr val="tx2"/>
                </a:solidFill>
                <a:latin typeface="Arial" pitchFamily="34" charset="0"/>
                <a:cs typeface="Arial" pitchFamily="34" charset="0"/>
              </a:rPr>
              <a:t>Aspek </a:t>
            </a:r>
            <a:r>
              <a:rPr lang="id-ID" sz="1500" dirty="0">
                <a:solidFill>
                  <a:schemeClr val="tx2"/>
                </a:solidFill>
                <a:latin typeface="Arial" pitchFamily="34" charset="0"/>
                <a:cs typeface="Arial" pitchFamily="34" charset="0"/>
              </a:rPr>
              <a:t>pengguna sistem (</a:t>
            </a:r>
            <a:r>
              <a:rPr lang="id-ID" sz="1500" i="1" dirty="0">
                <a:solidFill>
                  <a:schemeClr val="tx2"/>
                </a:solidFill>
                <a:latin typeface="Arial" pitchFamily="34" charset="0"/>
                <a:cs typeface="Arial" pitchFamily="34" charset="0"/>
              </a:rPr>
              <a:t>user</a:t>
            </a:r>
            <a:r>
              <a:rPr lang="id-ID" sz="1500" dirty="0" smtClean="0">
                <a:solidFill>
                  <a:schemeClr val="tx2"/>
                </a:solidFill>
                <a:latin typeface="Arial" pitchFamily="34" charset="0"/>
                <a:cs typeface="Arial" pitchFamily="34" charset="0"/>
              </a:rPr>
              <a:t>).</a:t>
            </a:r>
          </a:p>
          <a:p>
            <a:pPr marL="1120140" lvl="2" indent="-342900" algn="just">
              <a:buClr>
                <a:schemeClr val="tx2"/>
              </a:buClr>
              <a:buFont typeface="+mj-lt"/>
              <a:buAutoNum type="alphaLcPeriod"/>
            </a:pPr>
            <a:r>
              <a:rPr lang="id-ID" sz="1500" dirty="0" smtClean="0">
                <a:solidFill>
                  <a:schemeClr val="tx2"/>
                </a:solidFill>
                <a:latin typeface="Arial" pitchFamily="34" charset="0"/>
                <a:cs typeface="Arial" pitchFamily="34" charset="0"/>
              </a:rPr>
              <a:t>Dan aspek sistem dengan cara melakukan penelitian dan interaksi dengan pengguna</a:t>
            </a:r>
            <a:r>
              <a:rPr lang="id-ID" sz="1300" dirty="0" smtClean="0">
                <a:solidFill>
                  <a:schemeClr val="tx2"/>
                </a:solidFill>
                <a:latin typeface="Arial" pitchFamily="34" charset="0"/>
                <a:cs typeface="Arial" pitchFamily="34" charset="0"/>
              </a:rPr>
              <a:t>.</a:t>
            </a:r>
          </a:p>
          <a:p>
            <a:pPr marL="457200" indent="-342900" algn="just">
              <a:buFont typeface="+mj-lt"/>
              <a:buAutoNum type="arabicPeriod"/>
            </a:pPr>
            <a:endParaRPr lang="id-ID" sz="1600" dirty="0">
              <a:solidFill>
                <a:schemeClr val="tx2"/>
              </a:solidFill>
              <a:latin typeface="Arial" pitchFamily="34" charset="0"/>
              <a:cs typeface="Arial" pitchFamily="34" charset="0"/>
            </a:endParaRPr>
          </a:p>
          <a:p>
            <a:pPr marL="411480" lvl="1" indent="0" algn="just">
              <a:buClr>
                <a:schemeClr val="tx2"/>
              </a:buClr>
              <a:buNone/>
            </a:pPr>
            <a:endParaRPr lang="id-ID" sz="1600" dirty="0">
              <a:solidFill>
                <a:schemeClr val="tx2"/>
              </a:solidFill>
              <a:latin typeface="Arial" pitchFamily="34" charset="0"/>
              <a:cs typeface="Arial" pitchFamily="34" charset="0"/>
            </a:endParaRPr>
          </a:p>
          <a:p>
            <a:pPr marL="411480" lvl="1" indent="0" algn="just">
              <a:buClr>
                <a:schemeClr val="tx2"/>
              </a:buClr>
              <a:buNone/>
            </a:pPr>
            <a:endParaRPr lang="id-ID" sz="1600" dirty="0">
              <a:solidFill>
                <a:schemeClr val="tx2"/>
              </a:solidFill>
              <a:latin typeface="Arial" pitchFamily="34" charset="0"/>
              <a:cs typeface="Arial" pitchFamily="34" charset="0"/>
            </a:endParaRPr>
          </a:p>
          <a:p>
            <a:pPr marL="114300" indent="0" algn="just">
              <a:buNone/>
            </a:pPr>
            <a:endParaRPr lang="id-ID"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21832761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METODE PEREKAYASAAN</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normAutofit fontScale="85000" lnSpcReduction="20000"/>
          </a:bodyPr>
          <a:lstStyle/>
          <a:p>
            <a:pPr marL="114300" indent="0" algn="just">
              <a:buNone/>
            </a:pPr>
            <a:r>
              <a:rPr lang="id-ID" dirty="0">
                <a:solidFill>
                  <a:schemeClr val="tx2"/>
                </a:solidFill>
                <a:latin typeface="Arial" pitchFamily="34" charset="0"/>
                <a:cs typeface="Arial" pitchFamily="34" charset="0"/>
              </a:rPr>
              <a:t>Tahapan – tahapan dalam metode </a:t>
            </a:r>
            <a:r>
              <a:rPr lang="id-ID" i="1" dirty="0">
                <a:solidFill>
                  <a:schemeClr val="tx2"/>
                </a:solidFill>
                <a:latin typeface="Arial" pitchFamily="34" charset="0"/>
                <a:cs typeface="Arial" pitchFamily="34" charset="0"/>
              </a:rPr>
              <a:t>waterfall </a:t>
            </a:r>
            <a:r>
              <a:rPr lang="id-ID" dirty="0">
                <a:solidFill>
                  <a:schemeClr val="tx2"/>
                </a:solidFill>
                <a:latin typeface="Arial" pitchFamily="34" charset="0"/>
                <a:cs typeface="Arial" pitchFamily="34" charset="0"/>
              </a:rPr>
              <a:t>adalah sebagai berikut </a:t>
            </a:r>
            <a:r>
              <a:rPr lang="id-ID" dirty="0" smtClean="0">
                <a:solidFill>
                  <a:schemeClr val="tx2"/>
                </a:solidFill>
                <a:latin typeface="Arial" pitchFamily="34" charset="0"/>
                <a:cs typeface="Arial" pitchFamily="34" charset="0"/>
              </a:rPr>
              <a:t>:</a:t>
            </a:r>
          </a:p>
          <a:p>
            <a:pPr marL="114300" indent="0" algn="just">
              <a:buNone/>
            </a:pPr>
            <a:endParaRPr lang="id-ID" dirty="0" smtClean="0">
              <a:solidFill>
                <a:schemeClr val="tx2"/>
              </a:solidFill>
              <a:latin typeface="Arial" pitchFamily="34" charset="0"/>
              <a:cs typeface="Arial" pitchFamily="34" charset="0"/>
            </a:endParaRPr>
          </a:p>
          <a:p>
            <a:pPr marL="457200" indent="-342900">
              <a:buClr>
                <a:schemeClr val="tx2"/>
              </a:buClr>
              <a:buFont typeface="+mj-lt"/>
              <a:buAutoNum type="arabicPeriod" startAt="3"/>
            </a:pPr>
            <a:r>
              <a:rPr lang="id-ID" sz="1900" b="1" dirty="0" smtClean="0">
                <a:solidFill>
                  <a:schemeClr val="tx2"/>
                </a:solidFill>
                <a:latin typeface="Arial" pitchFamily="34" charset="0"/>
                <a:cs typeface="Arial" pitchFamily="34" charset="0"/>
              </a:rPr>
              <a:t>Desain Sistem</a:t>
            </a:r>
          </a:p>
          <a:p>
            <a:pPr marL="114300" indent="0">
              <a:buClr>
                <a:schemeClr val="tx2"/>
              </a:buClr>
              <a:buNone/>
            </a:pPr>
            <a:r>
              <a:rPr lang="id-ID" sz="1900" dirty="0" smtClean="0">
                <a:solidFill>
                  <a:schemeClr val="tx2"/>
                </a:solidFill>
                <a:latin typeface="Arial" pitchFamily="34" charset="0"/>
                <a:cs typeface="Arial" pitchFamily="34" charset="0"/>
              </a:rPr>
              <a:t>Pada </a:t>
            </a:r>
            <a:r>
              <a:rPr lang="id-ID" sz="1900" dirty="0">
                <a:solidFill>
                  <a:schemeClr val="tx2"/>
                </a:solidFill>
                <a:latin typeface="Arial" pitchFamily="34" charset="0"/>
                <a:cs typeface="Arial" pitchFamily="34" charset="0"/>
              </a:rPr>
              <a:t>tahap </a:t>
            </a:r>
            <a:r>
              <a:rPr lang="id-ID" sz="1900" dirty="0" smtClean="0">
                <a:solidFill>
                  <a:schemeClr val="tx2"/>
                </a:solidFill>
                <a:latin typeface="Arial" pitchFamily="34" charset="0"/>
                <a:cs typeface="Arial" pitchFamily="34" charset="0"/>
              </a:rPr>
              <a:t>desain sistem </a:t>
            </a:r>
            <a:r>
              <a:rPr lang="id-ID" sz="1900" dirty="0">
                <a:solidFill>
                  <a:schemeClr val="tx2"/>
                </a:solidFill>
                <a:latin typeface="Arial" pitchFamily="34" charset="0"/>
                <a:cs typeface="Arial" pitchFamily="34" charset="0"/>
              </a:rPr>
              <a:t>penulis akan melakukan perancangan sebuah sistem untuk masalah yang telah diteliti saat melakukan pengumpulan data, dimana tahap – tahap tersebut meliputi :</a:t>
            </a: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Use </a:t>
            </a:r>
            <a:r>
              <a:rPr lang="id-ID" sz="1600" i="1" dirty="0">
                <a:solidFill>
                  <a:schemeClr val="tx2"/>
                </a:solidFill>
                <a:latin typeface="Arial" pitchFamily="34" charset="0"/>
                <a:cs typeface="Arial" pitchFamily="34" charset="0"/>
              </a:rPr>
              <a:t>case </a:t>
            </a:r>
            <a:r>
              <a:rPr lang="id-ID" sz="1600" i="1" dirty="0" smtClean="0">
                <a:solidFill>
                  <a:schemeClr val="tx2"/>
                </a:solidFill>
                <a:latin typeface="Arial" pitchFamily="34" charset="0"/>
                <a:cs typeface="Arial" pitchFamily="34" charset="0"/>
              </a:rPr>
              <a:t>diagram.</a:t>
            </a:r>
            <a:endParaRPr lang="id-ID" sz="1600" dirty="0">
              <a:solidFill>
                <a:schemeClr val="tx2"/>
              </a:solidFill>
              <a:latin typeface="Arial" pitchFamily="34" charset="0"/>
              <a:cs typeface="Arial" pitchFamily="34" charset="0"/>
            </a:endParaRP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Activity diagram.</a:t>
            </a:r>
            <a:endParaRPr lang="id-ID" sz="1600" dirty="0">
              <a:solidFill>
                <a:schemeClr val="tx2"/>
              </a:solidFill>
              <a:latin typeface="Arial" pitchFamily="34" charset="0"/>
              <a:cs typeface="Arial" pitchFamily="34" charset="0"/>
            </a:endParaRP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Sequence diagram.</a:t>
            </a:r>
            <a:endParaRPr lang="id-ID" sz="1600" dirty="0">
              <a:solidFill>
                <a:schemeClr val="tx2"/>
              </a:solidFill>
              <a:latin typeface="Arial" pitchFamily="34" charset="0"/>
              <a:cs typeface="Arial" pitchFamily="34" charset="0"/>
            </a:endParaRP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Class diagram.</a:t>
            </a:r>
            <a:endParaRPr lang="id-ID" sz="1600" dirty="0">
              <a:solidFill>
                <a:schemeClr val="tx2"/>
              </a:solidFill>
              <a:latin typeface="Arial" pitchFamily="34" charset="0"/>
              <a:cs typeface="Arial" pitchFamily="34" charset="0"/>
            </a:endParaRP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Flowchart.</a:t>
            </a:r>
            <a:endParaRPr lang="id-ID" sz="1600" dirty="0">
              <a:solidFill>
                <a:schemeClr val="tx2"/>
              </a:solidFill>
              <a:latin typeface="Arial" pitchFamily="34" charset="0"/>
              <a:cs typeface="Arial" pitchFamily="34" charset="0"/>
            </a:endParaRP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DFD </a:t>
            </a:r>
            <a:r>
              <a:rPr lang="id-ID" sz="1600" i="1" dirty="0">
                <a:solidFill>
                  <a:schemeClr val="tx2"/>
                </a:solidFill>
                <a:latin typeface="Arial" pitchFamily="34" charset="0"/>
                <a:cs typeface="Arial" pitchFamily="34" charset="0"/>
              </a:rPr>
              <a:t>(Data Flow Diagram</a:t>
            </a:r>
            <a:r>
              <a:rPr lang="id-ID" sz="1600" i="1" dirty="0" smtClean="0">
                <a:solidFill>
                  <a:schemeClr val="tx2"/>
                </a:solidFill>
                <a:latin typeface="Arial" pitchFamily="34" charset="0"/>
                <a:cs typeface="Arial" pitchFamily="34" charset="0"/>
              </a:rPr>
              <a:t>).</a:t>
            </a:r>
            <a:endParaRPr lang="id-ID" sz="1600" dirty="0">
              <a:solidFill>
                <a:schemeClr val="tx2"/>
              </a:solidFill>
              <a:latin typeface="Arial" pitchFamily="34" charset="0"/>
              <a:cs typeface="Arial" pitchFamily="34" charset="0"/>
            </a:endParaRPr>
          </a:p>
          <a:p>
            <a:pPr marL="1120140" lvl="2" indent="-342900" algn="just">
              <a:buClr>
                <a:schemeClr val="tx2"/>
              </a:buClr>
              <a:buFont typeface="+mj-lt"/>
              <a:buAutoNum type="alphaLcPeriod"/>
            </a:pPr>
            <a:r>
              <a:rPr lang="id-ID" sz="1600" i="1" dirty="0" smtClean="0">
                <a:solidFill>
                  <a:schemeClr val="tx2"/>
                </a:solidFill>
                <a:latin typeface="Arial" pitchFamily="34" charset="0"/>
                <a:cs typeface="Arial" pitchFamily="34" charset="0"/>
              </a:rPr>
              <a:t>ERD</a:t>
            </a:r>
            <a:r>
              <a:rPr lang="id-ID" sz="1600" dirty="0" smtClean="0">
                <a:solidFill>
                  <a:schemeClr val="tx2"/>
                </a:solidFill>
                <a:latin typeface="Arial" pitchFamily="34" charset="0"/>
                <a:cs typeface="Arial" pitchFamily="34" charset="0"/>
              </a:rPr>
              <a:t> </a:t>
            </a:r>
            <a:r>
              <a:rPr lang="id-ID" sz="1600" dirty="0">
                <a:solidFill>
                  <a:schemeClr val="tx2"/>
                </a:solidFill>
                <a:latin typeface="Arial" pitchFamily="34" charset="0"/>
                <a:cs typeface="Arial" pitchFamily="34" charset="0"/>
              </a:rPr>
              <a:t>(</a:t>
            </a:r>
            <a:r>
              <a:rPr lang="id-ID" sz="1600" i="1" dirty="0">
                <a:solidFill>
                  <a:schemeClr val="tx2"/>
                </a:solidFill>
                <a:latin typeface="Arial" pitchFamily="34" charset="0"/>
                <a:cs typeface="Arial" pitchFamily="34" charset="0"/>
              </a:rPr>
              <a:t>Entity Relationship Diagram</a:t>
            </a:r>
            <a:r>
              <a:rPr lang="id-ID" sz="1600" dirty="0" smtClean="0">
                <a:solidFill>
                  <a:schemeClr val="tx2"/>
                </a:solidFill>
                <a:latin typeface="Arial" pitchFamily="34" charset="0"/>
                <a:cs typeface="Arial" pitchFamily="34" charset="0"/>
              </a:rPr>
              <a:t>).</a:t>
            </a:r>
          </a:p>
          <a:p>
            <a:pPr marL="114300" lvl="1" indent="0" algn="just">
              <a:buClr>
                <a:schemeClr val="accent1"/>
              </a:buClr>
              <a:buNone/>
            </a:pPr>
            <a:endParaRPr lang="id-ID" sz="2100" dirty="0" smtClean="0">
              <a:solidFill>
                <a:schemeClr val="tx2"/>
              </a:solidFill>
              <a:latin typeface="Arial" pitchFamily="34" charset="0"/>
              <a:cs typeface="Arial" pitchFamily="34" charset="0"/>
            </a:endParaRPr>
          </a:p>
          <a:p>
            <a:pPr marL="571500" lvl="1" indent="-457200" algn="just">
              <a:buClr>
                <a:schemeClr val="tx2"/>
              </a:buClr>
              <a:buFont typeface="+mj-lt"/>
              <a:buAutoNum type="arabicPeriod" startAt="4"/>
            </a:pPr>
            <a:r>
              <a:rPr lang="id-ID" sz="1900" b="1" dirty="0" smtClean="0">
                <a:solidFill>
                  <a:schemeClr val="tx2"/>
                </a:solidFill>
                <a:latin typeface="Arial" pitchFamily="34" charset="0"/>
                <a:cs typeface="Arial" pitchFamily="34" charset="0"/>
              </a:rPr>
              <a:t>Pembuatan </a:t>
            </a:r>
            <a:r>
              <a:rPr lang="id-ID" sz="1900" b="1" dirty="0">
                <a:solidFill>
                  <a:schemeClr val="tx2"/>
                </a:solidFill>
                <a:latin typeface="Arial" pitchFamily="34" charset="0"/>
                <a:cs typeface="Arial" pitchFamily="34" charset="0"/>
              </a:rPr>
              <a:t>Dan Pengujian </a:t>
            </a:r>
            <a:r>
              <a:rPr lang="id-ID" sz="1900" b="1" dirty="0" smtClean="0">
                <a:solidFill>
                  <a:schemeClr val="tx2"/>
                </a:solidFill>
                <a:latin typeface="Arial" pitchFamily="34" charset="0"/>
                <a:cs typeface="Arial" pitchFamily="34" charset="0"/>
              </a:rPr>
              <a:t>Sistem</a:t>
            </a:r>
          </a:p>
          <a:p>
            <a:pPr marL="114300" lvl="1" indent="0" algn="just">
              <a:buClr>
                <a:schemeClr val="tx2"/>
              </a:buClr>
              <a:buNone/>
            </a:pPr>
            <a:r>
              <a:rPr lang="id-ID" sz="1900" dirty="0" smtClean="0">
                <a:solidFill>
                  <a:schemeClr val="tx2"/>
                </a:solidFill>
                <a:latin typeface="Arial" pitchFamily="34" charset="0"/>
                <a:cs typeface="Arial" pitchFamily="34" charset="0"/>
              </a:rPr>
              <a:t>Aplikasi </a:t>
            </a:r>
            <a:r>
              <a:rPr lang="id-ID" sz="1900" dirty="0">
                <a:solidFill>
                  <a:schemeClr val="tx2"/>
                </a:solidFill>
                <a:latin typeface="Arial" pitchFamily="34" charset="0"/>
                <a:cs typeface="Arial" pitchFamily="34" charset="0"/>
              </a:rPr>
              <a:t>yang dirancang nantinya akan diterapkan pada </a:t>
            </a:r>
            <a:r>
              <a:rPr lang="en-US" sz="1900" dirty="0" err="1" smtClean="0">
                <a:solidFill>
                  <a:schemeClr val="tx2"/>
                </a:solidFill>
                <a:latin typeface="Arial" pitchFamily="34" charset="0"/>
                <a:cs typeface="Arial" pitchFamily="34" charset="0"/>
              </a:rPr>
              <a:t>perangkat</a:t>
            </a:r>
            <a:r>
              <a:rPr lang="en-US" sz="1900" dirty="0" smtClean="0">
                <a:solidFill>
                  <a:schemeClr val="tx2"/>
                </a:solidFill>
                <a:latin typeface="Arial" pitchFamily="34" charset="0"/>
                <a:cs typeface="Arial" pitchFamily="34" charset="0"/>
              </a:rPr>
              <a:t> mobile </a:t>
            </a:r>
            <a:r>
              <a:rPr lang="en-US" sz="1900" dirty="0" err="1" smtClean="0">
                <a:solidFill>
                  <a:schemeClr val="tx2"/>
                </a:solidFill>
                <a:latin typeface="Arial" pitchFamily="34" charset="0"/>
                <a:cs typeface="Arial" pitchFamily="34" charset="0"/>
              </a:rPr>
              <a:t>dan</a:t>
            </a:r>
            <a:r>
              <a:rPr lang="en-US" sz="1900" dirty="0" smtClean="0">
                <a:solidFill>
                  <a:schemeClr val="tx2"/>
                </a:solidFill>
                <a:latin typeface="Arial" pitchFamily="34" charset="0"/>
                <a:cs typeface="Arial" pitchFamily="34" charset="0"/>
              </a:rPr>
              <a:t> </a:t>
            </a:r>
            <a:r>
              <a:rPr lang="id-ID" sz="1900" dirty="0" smtClean="0">
                <a:solidFill>
                  <a:schemeClr val="tx2"/>
                </a:solidFill>
                <a:latin typeface="Arial" pitchFamily="34" charset="0"/>
                <a:cs typeface="Arial" pitchFamily="34" charset="0"/>
              </a:rPr>
              <a:t>komputer </a:t>
            </a:r>
            <a:r>
              <a:rPr lang="id-ID" sz="1900" dirty="0">
                <a:solidFill>
                  <a:schemeClr val="tx2"/>
                </a:solidFill>
                <a:latin typeface="Arial" pitchFamily="34" charset="0"/>
                <a:cs typeface="Arial" pitchFamily="34" charset="0"/>
              </a:rPr>
              <a:t>dengan menggunakan </a:t>
            </a:r>
            <a:r>
              <a:rPr lang="en-US" sz="1900" dirty="0" smtClean="0">
                <a:solidFill>
                  <a:schemeClr val="tx2"/>
                </a:solidFill>
                <a:latin typeface="Arial" pitchFamily="34" charset="0"/>
                <a:cs typeface="Arial" pitchFamily="34" charset="0"/>
              </a:rPr>
              <a:t>browser</a:t>
            </a:r>
            <a:r>
              <a:rPr lang="id-ID" sz="1900" dirty="0" smtClean="0">
                <a:solidFill>
                  <a:schemeClr val="tx2"/>
                </a:solidFill>
                <a:latin typeface="Arial" pitchFamily="34" charset="0"/>
                <a:cs typeface="Arial" pitchFamily="34" charset="0"/>
              </a:rPr>
              <a:t>. </a:t>
            </a:r>
            <a:r>
              <a:rPr lang="id-ID" sz="1900" dirty="0">
                <a:solidFill>
                  <a:schemeClr val="tx2"/>
                </a:solidFill>
                <a:latin typeface="Arial" pitchFamily="34" charset="0"/>
                <a:cs typeface="Arial" pitchFamily="34" charset="0"/>
              </a:rPr>
              <a:t>Bahasa pemrograman yang digunakan adalah </a:t>
            </a:r>
            <a:r>
              <a:rPr lang="en-US" sz="1900" dirty="0" smtClean="0">
                <a:solidFill>
                  <a:schemeClr val="tx2"/>
                </a:solidFill>
                <a:latin typeface="Arial" pitchFamily="34" charset="0"/>
                <a:cs typeface="Arial" pitchFamily="34" charset="0"/>
              </a:rPr>
              <a:t>HTML 5,PHP, CSS</a:t>
            </a:r>
            <a:r>
              <a:rPr lang="id-ID" sz="1900" dirty="0" smtClean="0">
                <a:solidFill>
                  <a:schemeClr val="tx2"/>
                </a:solidFill>
                <a:latin typeface="Arial" pitchFamily="34" charset="0"/>
                <a:cs typeface="Arial" pitchFamily="34" charset="0"/>
              </a:rPr>
              <a:t>, </a:t>
            </a:r>
            <a:r>
              <a:rPr lang="id-ID" sz="1900" dirty="0">
                <a:solidFill>
                  <a:schemeClr val="tx2"/>
                </a:solidFill>
                <a:latin typeface="Arial" pitchFamily="34" charset="0"/>
                <a:cs typeface="Arial" pitchFamily="34" charset="0"/>
              </a:rPr>
              <a:t>dan </a:t>
            </a:r>
            <a:r>
              <a:rPr lang="en-US" sz="1900" dirty="0" smtClean="0">
                <a:solidFill>
                  <a:schemeClr val="tx2"/>
                </a:solidFill>
                <a:latin typeface="Arial" pitchFamily="34" charset="0"/>
                <a:cs typeface="Arial" pitchFamily="34" charset="0"/>
              </a:rPr>
              <a:t>Java Script</a:t>
            </a:r>
            <a:r>
              <a:rPr lang="id-ID" sz="1900" dirty="0" smtClean="0">
                <a:solidFill>
                  <a:schemeClr val="tx2"/>
                </a:solidFill>
                <a:latin typeface="Arial" pitchFamily="34" charset="0"/>
                <a:cs typeface="Arial" pitchFamily="34" charset="0"/>
              </a:rPr>
              <a:t> </a:t>
            </a:r>
            <a:r>
              <a:rPr lang="id-ID" sz="1900" dirty="0">
                <a:solidFill>
                  <a:schemeClr val="tx2"/>
                </a:solidFill>
                <a:latin typeface="Arial" pitchFamily="34" charset="0"/>
                <a:cs typeface="Arial" pitchFamily="34" charset="0"/>
              </a:rPr>
              <a:t>dan melakukan pengujian </a:t>
            </a:r>
            <a:r>
              <a:rPr lang="en-US" sz="1900" dirty="0" err="1" smtClean="0">
                <a:solidFill>
                  <a:schemeClr val="tx2"/>
                </a:solidFill>
                <a:latin typeface="Arial" pitchFamily="34" charset="0"/>
                <a:cs typeface="Arial" pitchFamily="34" charset="0"/>
              </a:rPr>
              <a:t>sistem</a:t>
            </a:r>
            <a:r>
              <a:rPr lang="id-ID" sz="1900" dirty="0" smtClean="0">
                <a:solidFill>
                  <a:schemeClr val="tx2"/>
                </a:solidFill>
                <a:latin typeface="Arial" pitchFamily="34" charset="0"/>
                <a:cs typeface="Arial" pitchFamily="34" charset="0"/>
              </a:rPr>
              <a:t> </a:t>
            </a:r>
            <a:r>
              <a:rPr lang="id-ID" sz="1900" dirty="0">
                <a:solidFill>
                  <a:schemeClr val="tx2"/>
                </a:solidFill>
                <a:latin typeface="Arial" pitchFamily="34" charset="0"/>
                <a:cs typeface="Arial" pitchFamily="34" charset="0"/>
              </a:rPr>
              <a:t>dengan mengggunakan pengujian black box yang merupakan pengujian </a:t>
            </a:r>
            <a:r>
              <a:rPr lang="en-US" sz="1900" dirty="0" err="1" smtClean="0">
                <a:solidFill>
                  <a:schemeClr val="tx2"/>
                </a:solidFill>
                <a:latin typeface="Arial" pitchFamily="34" charset="0"/>
                <a:cs typeface="Arial" pitchFamily="34" charset="0"/>
              </a:rPr>
              <a:t>sistem</a:t>
            </a:r>
            <a:r>
              <a:rPr lang="id-ID" sz="1900" dirty="0" smtClean="0">
                <a:solidFill>
                  <a:schemeClr val="tx2"/>
                </a:solidFill>
                <a:latin typeface="Arial" pitchFamily="34" charset="0"/>
                <a:cs typeface="Arial" pitchFamily="34" charset="0"/>
              </a:rPr>
              <a:t> </a:t>
            </a:r>
            <a:r>
              <a:rPr lang="id-ID" sz="1900" dirty="0">
                <a:solidFill>
                  <a:schemeClr val="tx2"/>
                </a:solidFill>
                <a:latin typeface="Arial" pitchFamily="34" charset="0"/>
                <a:cs typeface="Arial" pitchFamily="34" charset="0"/>
              </a:rPr>
              <a:t>berdasarkan fungsi dari program, agar mengetahui program sudah sempurna atau tidak terdapat </a:t>
            </a:r>
            <a:r>
              <a:rPr lang="id-ID" sz="1900" i="1" dirty="0">
                <a:solidFill>
                  <a:schemeClr val="tx2"/>
                </a:solidFill>
                <a:latin typeface="Arial" pitchFamily="34" charset="0"/>
                <a:cs typeface="Arial" pitchFamily="34" charset="0"/>
              </a:rPr>
              <a:t>error</a:t>
            </a:r>
            <a:r>
              <a:rPr lang="id-ID" sz="1900" dirty="0">
                <a:solidFill>
                  <a:schemeClr val="tx2"/>
                </a:solidFill>
                <a:latin typeface="Arial" pitchFamily="34" charset="0"/>
                <a:cs typeface="Arial" pitchFamily="34" charset="0"/>
              </a:rPr>
              <a:t>.</a:t>
            </a:r>
          </a:p>
          <a:p>
            <a:pPr marL="457200" indent="-342900" algn="just">
              <a:buFont typeface="+mj-lt"/>
              <a:buAutoNum type="arabicPeriod" startAt="3"/>
            </a:pPr>
            <a:endParaRPr lang="id-ID" sz="1600" dirty="0">
              <a:solidFill>
                <a:schemeClr val="tx2"/>
              </a:solidFill>
              <a:latin typeface="Arial" pitchFamily="34" charset="0"/>
              <a:cs typeface="Arial" pitchFamily="34" charset="0"/>
            </a:endParaRPr>
          </a:p>
          <a:p>
            <a:pPr marL="411480" lvl="1" indent="0" algn="just">
              <a:buClr>
                <a:schemeClr val="tx2"/>
              </a:buClr>
              <a:buNone/>
            </a:pPr>
            <a:endParaRPr lang="id-ID" sz="1600" dirty="0">
              <a:solidFill>
                <a:schemeClr val="tx2"/>
              </a:solidFill>
              <a:latin typeface="Arial" pitchFamily="34" charset="0"/>
              <a:cs typeface="Arial" pitchFamily="34" charset="0"/>
            </a:endParaRPr>
          </a:p>
          <a:p>
            <a:pPr marL="411480" lvl="1" indent="0" algn="just">
              <a:buClr>
                <a:schemeClr val="tx2"/>
              </a:buClr>
              <a:buNone/>
            </a:pPr>
            <a:endParaRPr lang="id-ID" sz="1600" dirty="0">
              <a:solidFill>
                <a:schemeClr val="tx2"/>
              </a:solidFill>
              <a:latin typeface="Arial" pitchFamily="34" charset="0"/>
              <a:cs typeface="Arial" pitchFamily="34" charset="0"/>
            </a:endParaRPr>
          </a:p>
          <a:p>
            <a:pPr marL="114300" indent="0" algn="just">
              <a:buNone/>
            </a:pPr>
            <a:endParaRPr lang="id-ID"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95344704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METODE PEREKAYASAAN</a:t>
            </a:r>
            <a:endParaRPr lang="id-ID" sz="3200" b="1" dirty="0">
              <a:latin typeface="Arial" pitchFamily="34" charset="0"/>
              <a:cs typeface="Arial" pitchFamily="34" charset="0"/>
            </a:endParaRPr>
          </a:p>
        </p:txBody>
      </p:sp>
      <p:sp>
        <p:nvSpPr>
          <p:cNvPr id="3" name="Content Placeholder 2"/>
          <p:cNvSpPr>
            <a:spLocks noGrp="1"/>
          </p:cNvSpPr>
          <p:nvPr>
            <p:ph idx="1"/>
          </p:nvPr>
        </p:nvSpPr>
        <p:spPr>
          <a:xfrm>
            <a:off x="457200" y="1556792"/>
            <a:ext cx="7620000" cy="4844008"/>
          </a:xfrm>
        </p:spPr>
        <p:txBody>
          <a:bodyPr>
            <a:normAutofit/>
          </a:bodyPr>
          <a:lstStyle/>
          <a:p>
            <a:pPr marL="114300" indent="0" algn="just">
              <a:buNone/>
            </a:pPr>
            <a:r>
              <a:rPr lang="id-ID" sz="1900" dirty="0">
                <a:solidFill>
                  <a:schemeClr val="tx2"/>
                </a:solidFill>
                <a:latin typeface="Arial" pitchFamily="34" charset="0"/>
                <a:cs typeface="Arial" pitchFamily="34" charset="0"/>
              </a:rPr>
              <a:t>Tahapan – tahapan dalam metode </a:t>
            </a:r>
            <a:r>
              <a:rPr lang="id-ID" sz="1900" i="1" dirty="0">
                <a:solidFill>
                  <a:schemeClr val="tx2"/>
                </a:solidFill>
                <a:latin typeface="Arial" pitchFamily="34" charset="0"/>
                <a:cs typeface="Arial" pitchFamily="34" charset="0"/>
              </a:rPr>
              <a:t>waterfall </a:t>
            </a:r>
            <a:r>
              <a:rPr lang="id-ID" sz="1900" dirty="0">
                <a:solidFill>
                  <a:schemeClr val="tx2"/>
                </a:solidFill>
                <a:latin typeface="Arial" pitchFamily="34" charset="0"/>
                <a:cs typeface="Arial" pitchFamily="34" charset="0"/>
              </a:rPr>
              <a:t>adalah sebagai berikut </a:t>
            </a:r>
            <a:r>
              <a:rPr lang="id-ID" sz="1900" dirty="0" smtClean="0">
                <a:solidFill>
                  <a:schemeClr val="tx2"/>
                </a:solidFill>
                <a:latin typeface="Arial" pitchFamily="34" charset="0"/>
                <a:cs typeface="Arial" pitchFamily="34" charset="0"/>
              </a:rPr>
              <a:t>:</a:t>
            </a:r>
          </a:p>
          <a:p>
            <a:pPr marL="114300" indent="0" algn="just">
              <a:buNone/>
            </a:pPr>
            <a:endParaRPr lang="id-ID" sz="1900" dirty="0" smtClean="0">
              <a:solidFill>
                <a:schemeClr val="tx2"/>
              </a:solidFill>
              <a:latin typeface="Arial" pitchFamily="34" charset="0"/>
              <a:cs typeface="Arial" pitchFamily="34" charset="0"/>
            </a:endParaRPr>
          </a:p>
          <a:p>
            <a:pPr marL="457200" indent="-342900" algn="just">
              <a:buClr>
                <a:schemeClr val="tx2"/>
              </a:buClr>
              <a:buFont typeface="+mj-lt"/>
              <a:buAutoNum type="arabicPeriod" startAt="5"/>
            </a:pPr>
            <a:r>
              <a:rPr lang="id-ID" sz="1600" b="1" dirty="0" smtClean="0">
                <a:solidFill>
                  <a:schemeClr val="tx2"/>
                </a:solidFill>
                <a:latin typeface="Arial" pitchFamily="34" charset="0"/>
                <a:cs typeface="Arial" pitchFamily="34" charset="0"/>
              </a:rPr>
              <a:t>Pemeliharaan </a:t>
            </a:r>
            <a:r>
              <a:rPr lang="id-ID" sz="1600" b="1" dirty="0">
                <a:solidFill>
                  <a:schemeClr val="tx2"/>
                </a:solidFill>
                <a:latin typeface="Arial" pitchFamily="34" charset="0"/>
                <a:cs typeface="Arial" pitchFamily="34" charset="0"/>
              </a:rPr>
              <a:t>Sistem</a:t>
            </a:r>
          </a:p>
          <a:p>
            <a:pPr marL="114300" indent="0" algn="just" fontAlgn="base">
              <a:buNone/>
            </a:pPr>
            <a:r>
              <a:rPr lang="id-ID" sz="1600" dirty="0">
                <a:solidFill>
                  <a:schemeClr val="tx2"/>
                </a:solidFill>
                <a:latin typeface="Arial" pitchFamily="34" charset="0"/>
                <a:cs typeface="Arial" pitchFamily="34" charset="0"/>
              </a:rPr>
              <a:t>Pemeliharaan suatu sistem sangatlah diperlukan, termasuk di dalamnya adalah pengembangan, karena sistem yang dibuat tidak selamanya hanya seperti itu. Ketika dijalankan mungkin saja masih ada </a:t>
            </a:r>
            <a:r>
              <a:rPr lang="id-ID" sz="1600" i="1" dirty="0">
                <a:solidFill>
                  <a:schemeClr val="tx2"/>
                </a:solidFill>
                <a:latin typeface="Arial" pitchFamily="34" charset="0"/>
                <a:cs typeface="Arial" pitchFamily="34" charset="0"/>
              </a:rPr>
              <a:t>error</a:t>
            </a:r>
            <a:r>
              <a:rPr lang="id-ID" sz="1600" dirty="0">
                <a:solidFill>
                  <a:schemeClr val="tx2"/>
                </a:solidFill>
                <a:latin typeface="Arial" pitchFamily="34" charset="0"/>
                <a:cs typeface="Arial" pitchFamily="34" charset="0"/>
              </a:rPr>
              <a:t> kecil yang tidak ditemukan sebelumnya, atau ada penambahan fitur – fitur yang belum ada pada </a:t>
            </a:r>
            <a:r>
              <a:rPr lang="id-ID" sz="1600" i="1" dirty="0">
                <a:solidFill>
                  <a:schemeClr val="tx2"/>
                </a:solidFill>
                <a:latin typeface="Arial" pitchFamily="34" charset="0"/>
                <a:cs typeface="Arial" pitchFamily="34" charset="0"/>
              </a:rPr>
              <a:t>software</a:t>
            </a:r>
            <a:r>
              <a:rPr lang="id-ID" sz="1600" dirty="0">
                <a:solidFill>
                  <a:schemeClr val="tx2"/>
                </a:solidFill>
                <a:latin typeface="Arial" pitchFamily="34" charset="0"/>
                <a:cs typeface="Arial" pitchFamily="34" charset="0"/>
              </a:rPr>
              <a:t> tersebut. Pengembangan diperlukan ketika adanya perubahan dari eksternal perusahaan seperti ketika ada pergantian sistem operasi, atau perangkat </a:t>
            </a:r>
            <a:r>
              <a:rPr lang="id-ID" sz="1600" dirty="0" smtClean="0">
                <a:solidFill>
                  <a:schemeClr val="tx2"/>
                </a:solidFill>
                <a:latin typeface="Arial" pitchFamily="34" charset="0"/>
                <a:cs typeface="Arial" pitchFamily="34" charset="0"/>
              </a:rPr>
              <a:t>lainnya.</a:t>
            </a:r>
          </a:p>
          <a:p>
            <a:pPr marL="114300" indent="0" algn="just" fontAlgn="base">
              <a:buNone/>
            </a:pPr>
            <a:endParaRPr lang="id-ID" sz="1700" dirty="0">
              <a:solidFill>
                <a:schemeClr val="tx2"/>
              </a:solidFill>
              <a:latin typeface="Arial" pitchFamily="34" charset="0"/>
              <a:cs typeface="Arial" pitchFamily="34" charset="0"/>
            </a:endParaRPr>
          </a:p>
          <a:p>
            <a:pPr marL="457200" indent="-342900" algn="just" fontAlgn="base">
              <a:buClr>
                <a:schemeClr val="tx2"/>
              </a:buClr>
              <a:buFont typeface="+mj-lt"/>
              <a:buAutoNum type="arabicPeriod" startAt="6"/>
            </a:pPr>
            <a:r>
              <a:rPr lang="id-ID" sz="1600" b="1" dirty="0" smtClean="0">
                <a:solidFill>
                  <a:schemeClr val="tx2"/>
                </a:solidFill>
                <a:latin typeface="Arial" pitchFamily="34" charset="0"/>
                <a:cs typeface="Arial" pitchFamily="34" charset="0"/>
              </a:rPr>
              <a:t>Penulisan </a:t>
            </a:r>
            <a:r>
              <a:rPr lang="id-ID" sz="1600" b="1" dirty="0">
                <a:solidFill>
                  <a:schemeClr val="tx2"/>
                </a:solidFill>
                <a:latin typeface="Arial" pitchFamily="34" charset="0"/>
                <a:cs typeface="Arial" pitchFamily="34" charset="0"/>
              </a:rPr>
              <a:t>Laporan</a:t>
            </a:r>
          </a:p>
          <a:p>
            <a:pPr marL="114300" indent="0" algn="just">
              <a:buNone/>
            </a:pPr>
            <a:r>
              <a:rPr lang="id-ID" sz="1600" dirty="0">
                <a:solidFill>
                  <a:schemeClr val="tx2"/>
                </a:solidFill>
                <a:latin typeface="Arial" pitchFamily="34" charset="0"/>
                <a:cs typeface="Arial" pitchFamily="34" charset="0"/>
              </a:rPr>
              <a:t>Penulisan laporan merupakan tahap penyelesaian akhir dari laporan yang sesuai dengan proposal yang dibuat, program yang dibangun, dan dilengkapi dengan gambar.</a:t>
            </a:r>
          </a:p>
          <a:p>
            <a:pPr marL="457200" indent="-342900" algn="just">
              <a:buFont typeface="+mj-lt"/>
              <a:buAutoNum type="arabicPeriod" startAt="3"/>
            </a:pPr>
            <a:endParaRPr lang="id-ID" sz="1600" dirty="0">
              <a:solidFill>
                <a:schemeClr val="tx2"/>
              </a:solidFill>
              <a:latin typeface="Arial" pitchFamily="34" charset="0"/>
              <a:cs typeface="Arial" pitchFamily="34" charset="0"/>
            </a:endParaRPr>
          </a:p>
          <a:p>
            <a:pPr marL="411480" lvl="1" indent="0" algn="just">
              <a:buClr>
                <a:schemeClr val="tx2"/>
              </a:buClr>
              <a:buNone/>
            </a:pPr>
            <a:endParaRPr lang="id-ID" sz="1600" dirty="0">
              <a:solidFill>
                <a:schemeClr val="tx2"/>
              </a:solidFill>
              <a:latin typeface="Arial" pitchFamily="34" charset="0"/>
              <a:cs typeface="Arial" pitchFamily="34" charset="0"/>
            </a:endParaRPr>
          </a:p>
          <a:p>
            <a:pPr marL="411480" lvl="1" indent="0" algn="just">
              <a:buClr>
                <a:schemeClr val="tx2"/>
              </a:buClr>
              <a:buNone/>
            </a:pPr>
            <a:endParaRPr lang="id-ID" sz="1600" dirty="0">
              <a:solidFill>
                <a:schemeClr val="tx2"/>
              </a:solidFill>
              <a:latin typeface="Arial" pitchFamily="34" charset="0"/>
              <a:cs typeface="Arial" pitchFamily="34" charset="0"/>
            </a:endParaRPr>
          </a:p>
          <a:p>
            <a:pPr marL="114300" indent="0" algn="just">
              <a:buNone/>
            </a:pPr>
            <a:endParaRPr lang="id-ID"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296233296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Arial" pitchFamily="34" charset="0"/>
                <a:cs typeface="Arial" pitchFamily="34" charset="0"/>
              </a:rPr>
              <a:t>METDE FMADM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700808"/>
            <a:ext cx="6889576" cy="4705406"/>
          </a:xfrm>
        </p:spPr>
      </p:pic>
    </p:spTree>
    <p:extLst>
      <p:ext uri="{BB962C8B-B14F-4D97-AF65-F5344CB8AC3E}">
        <p14:creationId xmlns:p14="http://schemas.microsoft.com/office/powerpoint/2010/main" val="3662119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620000" cy="1143000"/>
          </a:xfrm>
        </p:spPr>
        <p:txBody>
          <a:bodyPr/>
          <a:lstStyle/>
          <a:p>
            <a:pPr algn="ctr"/>
            <a:r>
              <a:rPr lang="id-ID" sz="3200" b="1" dirty="0" smtClean="0">
                <a:latin typeface="Arial" pitchFamily="34" charset="0"/>
                <a:cs typeface="Arial" pitchFamily="34" charset="0"/>
              </a:rPr>
              <a:t>JADWAL KERJA</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114300" indent="0" algn="just">
              <a:buNone/>
            </a:pPr>
            <a:r>
              <a:rPr lang="id-ID" sz="2000" dirty="0">
                <a:solidFill>
                  <a:schemeClr val="tx2"/>
                </a:solidFill>
                <a:latin typeface="Arial" pitchFamily="34" charset="0"/>
                <a:cs typeface="Arial" pitchFamily="34" charset="0"/>
              </a:rPr>
              <a:t>Berikut </a:t>
            </a:r>
            <a:r>
              <a:rPr lang="id-ID" sz="2000" dirty="0" smtClean="0">
                <a:solidFill>
                  <a:schemeClr val="tx2"/>
                </a:solidFill>
                <a:latin typeface="Arial" pitchFamily="34" charset="0"/>
                <a:cs typeface="Arial" pitchFamily="34" charset="0"/>
              </a:rPr>
              <a:t>perekayasaan jadwal </a:t>
            </a:r>
            <a:r>
              <a:rPr lang="id-ID" sz="2000" dirty="0">
                <a:solidFill>
                  <a:schemeClr val="tx2"/>
                </a:solidFill>
                <a:latin typeface="Arial" pitchFamily="34" charset="0"/>
                <a:cs typeface="Arial" pitchFamily="34" charset="0"/>
              </a:rPr>
              <a:t>kerja dalam </a:t>
            </a:r>
            <a:r>
              <a:rPr lang="id-ID" sz="2000" dirty="0" smtClean="0">
                <a:solidFill>
                  <a:schemeClr val="tx2"/>
                </a:solidFill>
                <a:latin typeface="Arial" pitchFamily="34" charset="0"/>
                <a:cs typeface="Arial" pitchFamily="34" charset="0"/>
              </a:rPr>
              <a:t>pembuatan</a:t>
            </a:r>
            <a:r>
              <a:rPr lang="en-US" sz="2000" dirty="0" smtClean="0">
                <a:solidFill>
                  <a:schemeClr val="tx2"/>
                </a:solidFill>
                <a:latin typeface="Arial" pitchFamily="34" charset="0"/>
                <a:cs typeface="Arial" pitchFamily="34" charset="0"/>
              </a:rPr>
              <a:t> </a:t>
            </a:r>
            <a:r>
              <a:rPr lang="en-US" sz="2000" dirty="0" err="1" smtClean="0">
                <a:latin typeface="Arial" pitchFamily="34" charset="0"/>
                <a:cs typeface="Arial" pitchFamily="34" charset="0"/>
              </a:rPr>
              <a:t>Sistem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Pendukung</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Kepututsan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Pemilihan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Jalur</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Pendakian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Menggunakan</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Metode</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Fmadm</a:t>
            </a:r>
            <a:r>
              <a:rPr lang="en-US" sz="2000" dirty="0" smtClean="0">
                <a:latin typeface="Arial" pitchFamily="34" charset="0"/>
                <a:cs typeface="Arial" pitchFamily="34" charset="0"/>
              </a:rPr>
              <a:t> </a:t>
            </a:r>
            <a:r>
              <a:rPr lang="en-US" sz="2000" dirty="0" err="1" smtClean="0">
                <a:latin typeface="Arial" pitchFamily="34" charset="0"/>
                <a:cs typeface="Arial" pitchFamily="34" charset="0"/>
              </a:rPr>
              <a:t>Berbasis</a:t>
            </a:r>
            <a:r>
              <a:rPr lang="en-US" sz="2000" dirty="0" smtClean="0">
                <a:latin typeface="Arial" pitchFamily="34" charset="0"/>
                <a:cs typeface="Arial" pitchFamily="34" charset="0"/>
              </a:rPr>
              <a:t> Web</a:t>
            </a:r>
            <a:r>
              <a:rPr lang="id-ID" sz="2000" dirty="0" smtClean="0">
                <a:solidFill>
                  <a:schemeClr val="tx2"/>
                </a:solidFill>
                <a:latin typeface="Arial" pitchFamily="34" charset="0"/>
                <a:cs typeface="Arial" pitchFamily="34" charset="0"/>
              </a:rPr>
              <a:t>.</a:t>
            </a:r>
          </a:p>
          <a:p>
            <a:pPr marL="114300" indent="0" algn="just">
              <a:buNone/>
            </a:pPr>
            <a:endParaRPr lang="id-ID" dirty="0">
              <a:solidFill>
                <a:schemeClr val="tx2"/>
              </a:solidFill>
              <a:latin typeface="Arial" pitchFamily="34" charset="0"/>
              <a:cs typeface="Arial" pitchFamily="34" charset="0"/>
            </a:endParaRPr>
          </a:p>
          <a:p>
            <a:pPr marL="114300" indent="0" algn="just">
              <a:buNone/>
            </a:pPr>
            <a:endParaRPr lang="id-ID" dirty="0">
              <a:solidFill>
                <a:schemeClr val="tx2"/>
              </a:solidFill>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674694077"/>
              </p:ext>
            </p:extLst>
          </p:nvPr>
        </p:nvGraphicFramePr>
        <p:xfrm>
          <a:off x="683568" y="2800401"/>
          <a:ext cx="7272809" cy="3600399"/>
        </p:xfrm>
        <a:graphic>
          <a:graphicData uri="http://schemas.openxmlformats.org/drawingml/2006/table">
            <a:tbl>
              <a:tblPr firstRow="1" firstCol="1" bandRow="1"/>
              <a:tblGrid>
                <a:gridCol w="463468"/>
                <a:gridCol w="1237759"/>
                <a:gridCol w="463468"/>
                <a:gridCol w="463468"/>
                <a:gridCol w="464576"/>
                <a:gridCol w="464576"/>
                <a:gridCol w="463468"/>
                <a:gridCol w="463468"/>
                <a:gridCol w="465681"/>
                <a:gridCol w="465681"/>
                <a:gridCol w="463468"/>
                <a:gridCol w="464576"/>
                <a:gridCol w="464576"/>
                <a:gridCol w="464576"/>
              </a:tblGrid>
              <a:tr h="210887">
                <a:tc rowSpan="2">
                  <a:txBody>
                    <a:bodyPr/>
                    <a:lstStyle/>
                    <a:p>
                      <a:pPr algn="ctr">
                        <a:lnSpc>
                          <a:spcPct val="115000"/>
                        </a:lnSpc>
                        <a:spcAft>
                          <a:spcPts val="0"/>
                        </a:spcAft>
                      </a:pPr>
                      <a:r>
                        <a:rPr lang="id-ID" sz="1000" b="1" dirty="0">
                          <a:solidFill>
                            <a:schemeClr val="tx2"/>
                          </a:solidFill>
                          <a:effectLst/>
                          <a:latin typeface="Arial"/>
                          <a:ea typeface="Times New Roman"/>
                          <a:cs typeface="Times New Roman"/>
                        </a:rPr>
                        <a:t>No</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a:lnSpc>
                          <a:spcPct val="115000"/>
                        </a:lnSpc>
                        <a:spcAft>
                          <a:spcPts val="0"/>
                        </a:spcAft>
                      </a:pPr>
                      <a:r>
                        <a:rPr lang="id-ID" sz="1000" b="1" dirty="0">
                          <a:solidFill>
                            <a:schemeClr val="tx2"/>
                          </a:solidFill>
                          <a:effectLst/>
                          <a:latin typeface="Arial"/>
                          <a:ea typeface="Times New Roman"/>
                          <a:cs typeface="Times New Roman"/>
                        </a:rPr>
                        <a:t>Kegiatan</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Aft>
                          <a:spcPts val="0"/>
                        </a:spcAft>
                      </a:pPr>
                      <a:r>
                        <a:rPr lang="en-US" sz="1000" b="1" dirty="0" err="1" smtClean="0">
                          <a:solidFill>
                            <a:schemeClr val="tx2"/>
                          </a:solidFill>
                          <a:effectLst/>
                          <a:latin typeface="Arial"/>
                          <a:ea typeface="Times New Roman"/>
                          <a:cs typeface="Times New Roman"/>
                        </a:rPr>
                        <a:t>Desember</a:t>
                      </a:r>
                      <a:endParaRPr lang="id-ID" sz="11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a:lnSpc>
                          <a:spcPct val="115000"/>
                        </a:lnSpc>
                        <a:spcAft>
                          <a:spcPts val="0"/>
                        </a:spcAft>
                      </a:pPr>
                      <a:r>
                        <a:rPr lang="en-US" sz="1000" b="1" dirty="0" err="1" smtClean="0">
                          <a:solidFill>
                            <a:schemeClr val="tx2"/>
                          </a:solidFill>
                          <a:effectLst/>
                          <a:latin typeface="Arial"/>
                          <a:ea typeface="Times New Roman"/>
                          <a:cs typeface="Times New Roman"/>
                        </a:rPr>
                        <a:t>Januari</a:t>
                      </a:r>
                      <a:endParaRPr lang="id-ID" sz="11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algn="ctr">
                        <a:lnSpc>
                          <a:spcPct val="115000"/>
                        </a:lnSpc>
                        <a:spcAft>
                          <a:spcPts val="0"/>
                        </a:spcAft>
                      </a:pPr>
                      <a:r>
                        <a:rPr lang="en-US" sz="1000" b="1" dirty="0" err="1" smtClean="0">
                          <a:solidFill>
                            <a:schemeClr val="tx2"/>
                          </a:solidFill>
                          <a:effectLst/>
                          <a:latin typeface="Arial"/>
                          <a:ea typeface="Times New Roman"/>
                          <a:cs typeface="Times New Roman"/>
                        </a:rPr>
                        <a:t>Februari</a:t>
                      </a:r>
                      <a:endParaRPr lang="id-ID" sz="11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id-ID"/>
                    </a:p>
                  </a:txBody>
                  <a:tcPr/>
                </a:tc>
                <a:tc hMerge="1">
                  <a:txBody>
                    <a:bodyPr/>
                    <a:lstStyle/>
                    <a:p>
                      <a:endParaRPr lang="id-ID"/>
                    </a:p>
                  </a:txBody>
                  <a:tcPr/>
                </a:tc>
                <a:tc hMerge="1">
                  <a:txBody>
                    <a:bodyPr/>
                    <a:lstStyle/>
                    <a:p>
                      <a:endParaRPr lang="id-ID"/>
                    </a:p>
                  </a:txBody>
                  <a:tcPr/>
                </a:tc>
              </a:tr>
              <a:tr h="210887">
                <a:tc vMerge="1">
                  <a:txBody>
                    <a:bodyPr/>
                    <a:lstStyle/>
                    <a:p>
                      <a:endParaRPr lang="id-ID"/>
                    </a:p>
                  </a:txBody>
                  <a:tcPr/>
                </a:tc>
                <a:tc vMerge="1">
                  <a:txBody>
                    <a:bodyPr/>
                    <a:lstStyle/>
                    <a:p>
                      <a:endParaRPr lang="id-ID"/>
                    </a:p>
                  </a:txBody>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III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IV</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III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IV</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chemeClr val="tx2"/>
                          </a:solidFill>
                          <a:effectLst/>
                          <a:latin typeface="Arial"/>
                          <a:ea typeface="Times New Roman"/>
                          <a:cs typeface="Times New Roman"/>
                        </a:rPr>
                        <a:t>II</a:t>
                      </a:r>
                      <a:endParaRPr lang="id-ID" sz="100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chemeClr val="tx2"/>
                          </a:solidFill>
                          <a:effectLst/>
                          <a:latin typeface="Arial"/>
                          <a:ea typeface="Times New Roman"/>
                          <a:cs typeface="Times New Roman"/>
                        </a:rPr>
                        <a:t>III</a:t>
                      </a:r>
                      <a:endParaRPr lang="id-ID" sz="100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IV</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50312">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1</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900" b="1" dirty="0">
                          <a:solidFill>
                            <a:schemeClr val="tx2"/>
                          </a:solidFill>
                          <a:effectLst/>
                          <a:latin typeface="Arial"/>
                          <a:ea typeface="Times New Roman"/>
                          <a:cs typeface="Times New Roman"/>
                        </a:rPr>
                        <a:t>Pengumpulan Data</a:t>
                      </a:r>
                      <a:endParaRPr lang="id-ID" sz="9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rgbClr val="000000"/>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000000"/>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rgbClr val="000000"/>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6503">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2</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Analisa Sistem</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endParaRPr lang="id-ID" sz="1000" dirty="0" smtClean="0">
                        <a:effectLst/>
                        <a:latin typeface="+mn-lt"/>
                        <a:ea typeface="Calibri"/>
                        <a:cs typeface="Times New Roman"/>
                      </a:endParaRPr>
                    </a:p>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2070">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3</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Desain Sistem</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id-ID" sz="1000" b="1" dirty="0" smtClean="0">
                          <a:solidFill>
                            <a:schemeClr val="bg2">
                              <a:lumMod val="25000"/>
                            </a:schemeClr>
                          </a:solidFill>
                          <a:effectLst/>
                          <a:latin typeface="Arial"/>
                          <a:ea typeface="Times New Roman"/>
                          <a:cs typeface="Times New Roman"/>
                        </a:rPr>
                        <a:t> </a:t>
                      </a:r>
                      <a:endParaRPr lang="id-ID" sz="1100" dirty="0" smtClean="0">
                        <a:solidFill>
                          <a:schemeClr val="bg2">
                            <a:lumMod val="25000"/>
                          </a:schemeClr>
                        </a:solidFill>
                        <a:effectLst/>
                        <a:latin typeface="+mn-lt"/>
                        <a:ea typeface="Calibri"/>
                        <a:cs typeface="Times New Roman"/>
                      </a:endParaRPr>
                    </a:p>
                    <a:p>
                      <a:pPr algn="ctr">
                        <a:lnSpc>
                          <a:spcPct val="115000"/>
                        </a:lnSpc>
                        <a:spcAft>
                          <a:spcPts val="0"/>
                        </a:spcAft>
                      </a:pPr>
                      <a:r>
                        <a:rPr lang="id-ID" sz="1000" b="1" dirty="0">
                          <a:solidFill>
                            <a:schemeClr val="bg2">
                              <a:lumMod val="25000"/>
                            </a:schemeClr>
                          </a:solidFill>
                          <a:effectLst/>
                          <a:latin typeface="Arial"/>
                          <a:ea typeface="Times New Roman"/>
                          <a:cs typeface="Times New Roman"/>
                        </a:rPr>
                        <a:t> </a:t>
                      </a:r>
                      <a:endParaRPr lang="id-ID" sz="1100" dirty="0">
                        <a:solidFill>
                          <a:schemeClr val="bg2">
                            <a:lumMod val="25000"/>
                          </a:schemeClr>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chemeClr val="bg2">
                              <a:lumMod val="25000"/>
                            </a:schemeClr>
                          </a:solidFill>
                          <a:effectLst/>
                          <a:latin typeface="Arial"/>
                          <a:ea typeface="Times New Roman"/>
                          <a:cs typeface="Times New Roman"/>
                        </a:rPr>
                        <a:t> </a:t>
                      </a:r>
                      <a:endParaRPr lang="id-ID" sz="1100" dirty="0">
                        <a:solidFill>
                          <a:schemeClr val="bg2">
                            <a:lumMod val="25000"/>
                          </a:schemeClr>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a:solidFill>
                            <a:srgbClr val="000000"/>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0319">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4</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900" b="1" dirty="0">
                          <a:solidFill>
                            <a:schemeClr val="tx2"/>
                          </a:solidFill>
                          <a:effectLst/>
                          <a:latin typeface="Arial"/>
                          <a:ea typeface="Times New Roman"/>
                          <a:cs typeface="Times New Roman"/>
                        </a:rPr>
                        <a:t>Pembuatan dan Pengujian Sistem</a:t>
                      </a:r>
                      <a:endParaRPr lang="id-ID" sz="9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id-ID" sz="1000" dirty="0">
                          <a:solidFill>
                            <a:srgbClr val="000000"/>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00647">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5</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Pemeliharaan Sistem</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nSpc>
                          <a:spcPct val="115000"/>
                        </a:lnSpc>
                      </a:pPr>
                      <a:endParaRPr lang="id-ID" sz="1100" dirty="0">
                        <a:effectLst/>
                        <a:latin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0"/>
                        </a:spcAft>
                      </a:pPr>
                      <a:r>
                        <a:rPr lang="id-ID" sz="1000" dirty="0">
                          <a:solidFill>
                            <a:srgbClr val="000000"/>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8774">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6</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chemeClr val="tx2"/>
                          </a:solidFill>
                          <a:effectLst/>
                          <a:latin typeface="Arial"/>
                          <a:ea typeface="Times New Roman"/>
                          <a:cs typeface="Times New Roman"/>
                        </a:rPr>
                        <a:t>Penulisan Laporan</a:t>
                      </a:r>
                      <a:endParaRPr lang="id-ID" sz="1000" dirty="0">
                        <a:solidFill>
                          <a:schemeClr val="tx2"/>
                        </a:solidFill>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a:solidFill>
                            <a:srgbClr val="FFFFFF"/>
                          </a:solidFill>
                          <a:effectLst/>
                          <a:latin typeface="Arial"/>
                          <a:ea typeface="Times New Roman"/>
                          <a:cs typeface="Times New Roman"/>
                        </a:rPr>
                        <a:t> </a:t>
                      </a:r>
                      <a:endParaRPr lang="id-ID"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b="1"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dirty="0">
                          <a:solidFill>
                            <a:srgbClr val="FFFFFF"/>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a:lnSpc>
                          <a:spcPct val="115000"/>
                        </a:lnSpc>
                        <a:spcAft>
                          <a:spcPts val="0"/>
                        </a:spcAft>
                      </a:pPr>
                      <a:r>
                        <a:rPr lang="id-ID" sz="1000" dirty="0">
                          <a:solidFill>
                            <a:srgbClr val="000000"/>
                          </a:solidFill>
                          <a:effectLst/>
                          <a:latin typeface="Arial"/>
                          <a:ea typeface="Times New Roman"/>
                          <a:cs typeface="Times New Roman"/>
                        </a:rPr>
                        <a:t> </a:t>
                      </a:r>
                      <a:endParaRPr lang="id-ID"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r>
            </a:tbl>
          </a:graphicData>
        </a:graphic>
      </p:graphicFrame>
    </p:spTree>
    <p:extLst>
      <p:ext uri="{BB962C8B-B14F-4D97-AF65-F5344CB8AC3E}">
        <p14:creationId xmlns:p14="http://schemas.microsoft.com/office/powerpoint/2010/main" val="463327396"/>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204864"/>
            <a:ext cx="7620000" cy="2232248"/>
          </a:xfrm>
        </p:spPr>
        <p:txBody>
          <a:bodyPr>
            <a:normAutofit/>
          </a:bodyPr>
          <a:lstStyle/>
          <a:p>
            <a:pPr marL="114300" indent="0" algn="ctr">
              <a:buNone/>
            </a:pPr>
            <a:r>
              <a:rPr lang="id-ID" sz="3600" b="1" dirty="0" smtClean="0">
                <a:solidFill>
                  <a:schemeClr val="tx2"/>
                </a:solidFill>
                <a:latin typeface="Arial" pitchFamily="34" charset="0"/>
                <a:cs typeface="Arial" pitchFamily="34" charset="0"/>
              </a:rPr>
              <a:t>SEKIAN </a:t>
            </a:r>
          </a:p>
          <a:p>
            <a:pPr marL="114300" indent="0" algn="ctr">
              <a:buNone/>
            </a:pPr>
            <a:r>
              <a:rPr lang="id-ID" sz="3600" b="1" dirty="0" smtClean="0">
                <a:solidFill>
                  <a:schemeClr val="tx2"/>
                </a:solidFill>
                <a:latin typeface="Arial" pitchFamily="34" charset="0"/>
                <a:cs typeface="Arial" pitchFamily="34" charset="0"/>
              </a:rPr>
              <a:t>DAN</a:t>
            </a:r>
          </a:p>
          <a:p>
            <a:pPr marL="114300" indent="0" algn="ctr">
              <a:buNone/>
            </a:pPr>
            <a:r>
              <a:rPr lang="id-ID" sz="3600" b="1" dirty="0" smtClean="0">
                <a:solidFill>
                  <a:schemeClr val="tx2"/>
                </a:solidFill>
                <a:latin typeface="Arial" pitchFamily="34" charset="0"/>
                <a:cs typeface="Arial" pitchFamily="34" charset="0"/>
              </a:rPr>
              <a:t>TERIMA KASIH</a:t>
            </a:r>
            <a:endParaRPr lang="id-ID" sz="3600" b="1"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44613789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LATAR BELAKANG</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smtClean="0">
              <a:solidFill>
                <a:schemeClr val="tx2"/>
              </a:solidFill>
              <a:latin typeface="Arial" pitchFamily="34" charset="0"/>
              <a:cs typeface="Arial" pitchFamily="34" charset="0"/>
            </a:endParaRPr>
          </a:p>
          <a:p>
            <a:pPr marL="114300" indent="0">
              <a:buNone/>
            </a:pPr>
            <a:endParaRPr lang="id-ID" sz="2000" dirty="0">
              <a:solidFill>
                <a:schemeClr val="tx2"/>
              </a:solidFill>
              <a:latin typeface="Arial" pitchFamily="34" charset="0"/>
              <a:cs typeface="Arial" pitchFamily="34" charset="0"/>
            </a:endParaRPr>
          </a:p>
        </p:txBody>
      </p:sp>
      <p:sp>
        <p:nvSpPr>
          <p:cNvPr id="6" name="Rectangle 5"/>
          <p:cNvSpPr/>
          <p:nvPr/>
        </p:nvSpPr>
        <p:spPr>
          <a:xfrm>
            <a:off x="179512" y="4005064"/>
            <a:ext cx="1737976" cy="384721"/>
          </a:xfrm>
          <a:prstGeom prst="rect">
            <a:avLst/>
          </a:prstGeom>
        </p:spPr>
        <p:txBody>
          <a:bodyPr wrap="none">
            <a:spAutoFit/>
          </a:bodyPr>
          <a:lstStyle/>
          <a:p>
            <a:pPr marL="114300" indent="0">
              <a:buNone/>
            </a:pPr>
            <a:r>
              <a:rPr lang="en-US" sz="1900" b="1" dirty="0" err="1" smtClean="0">
                <a:solidFill>
                  <a:schemeClr val="tx2"/>
                </a:solidFill>
                <a:latin typeface="Arial" pitchFamily="34" charset="0"/>
                <a:cs typeface="Arial" pitchFamily="34" charset="0"/>
              </a:rPr>
              <a:t>Pendakian</a:t>
            </a:r>
            <a:r>
              <a:rPr lang="en-US" sz="1900" b="1" dirty="0" smtClean="0">
                <a:solidFill>
                  <a:schemeClr val="tx2"/>
                </a:solidFill>
                <a:latin typeface="Arial" pitchFamily="34" charset="0"/>
                <a:cs typeface="Arial" pitchFamily="34" charset="0"/>
              </a:rPr>
              <a:t> </a:t>
            </a:r>
            <a:r>
              <a:rPr lang="id-ID" sz="1900" b="1" dirty="0" smtClean="0">
                <a:solidFill>
                  <a:schemeClr val="tx2"/>
                </a:solidFill>
                <a:latin typeface="Arial" pitchFamily="34" charset="0"/>
                <a:cs typeface="Arial" pitchFamily="34" charset="0"/>
              </a:rPr>
              <a:t>?</a:t>
            </a:r>
            <a:endParaRPr lang="id-ID" sz="1900" b="1" dirty="0">
              <a:solidFill>
                <a:schemeClr val="tx2"/>
              </a:solidFill>
              <a:latin typeface="Arial" pitchFamily="34" charset="0"/>
              <a:cs typeface="Arial" pitchFamily="34" charset="0"/>
            </a:endParaRPr>
          </a:p>
        </p:txBody>
      </p:sp>
      <p:sp>
        <p:nvSpPr>
          <p:cNvPr id="8" name="Rectangle 7"/>
          <p:cNvSpPr/>
          <p:nvPr/>
        </p:nvSpPr>
        <p:spPr>
          <a:xfrm>
            <a:off x="179512" y="4484439"/>
            <a:ext cx="2034531" cy="384721"/>
          </a:xfrm>
          <a:prstGeom prst="rect">
            <a:avLst/>
          </a:prstGeom>
        </p:spPr>
        <p:txBody>
          <a:bodyPr wrap="none">
            <a:spAutoFit/>
          </a:bodyPr>
          <a:lstStyle/>
          <a:p>
            <a:pPr marL="114300" indent="0">
              <a:buNone/>
            </a:pPr>
            <a:r>
              <a:rPr lang="id-ID" sz="1900" b="1" dirty="0">
                <a:solidFill>
                  <a:schemeClr val="tx2"/>
                </a:solidFill>
                <a:latin typeface="Arial" pitchFamily="34" charset="0"/>
                <a:cs typeface="Arial" pitchFamily="34" charset="0"/>
              </a:rPr>
              <a:t>Kenapa </a:t>
            </a:r>
            <a:r>
              <a:rPr lang="en-US" sz="1900" b="1" dirty="0" smtClean="0">
                <a:solidFill>
                  <a:schemeClr val="tx2"/>
                </a:solidFill>
                <a:latin typeface="Arial" pitchFamily="34" charset="0"/>
                <a:cs typeface="Arial" pitchFamily="34" charset="0"/>
              </a:rPr>
              <a:t>WEB</a:t>
            </a:r>
            <a:r>
              <a:rPr lang="id-ID" sz="1900" b="1" dirty="0" smtClean="0">
                <a:solidFill>
                  <a:schemeClr val="tx2"/>
                </a:solidFill>
                <a:latin typeface="Arial" pitchFamily="34" charset="0"/>
                <a:cs typeface="Arial" pitchFamily="34" charset="0"/>
              </a:rPr>
              <a:t> </a:t>
            </a:r>
            <a:r>
              <a:rPr lang="id-ID" sz="1900" b="1" dirty="0">
                <a:solidFill>
                  <a:schemeClr val="tx2"/>
                </a:solidFill>
                <a:latin typeface="Arial" pitchFamily="34" charset="0"/>
                <a:cs typeface="Arial" pitchFamily="34" charset="0"/>
              </a:rPr>
              <a:t>?</a:t>
            </a:r>
          </a:p>
        </p:txBody>
      </p:sp>
      <p:sp>
        <p:nvSpPr>
          <p:cNvPr id="9" name="Rectangle 8"/>
          <p:cNvSpPr/>
          <p:nvPr/>
        </p:nvSpPr>
        <p:spPr>
          <a:xfrm>
            <a:off x="179512" y="4916487"/>
            <a:ext cx="2348720" cy="384721"/>
          </a:xfrm>
          <a:prstGeom prst="rect">
            <a:avLst/>
          </a:prstGeom>
        </p:spPr>
        <p:txBody>
          <a:bodyPr wrap="none">
            <a:spAutoFit/>
          </a:bodyPr>
          <a:lstStyle/>
          <a:p>
            <a:pPr marL="114300" indent="0">
              <a:buNone/>
            </a:pPr>
            <a:r>
              <a:rPr lang="en-US" sz="1900" b="1" dirty="0" err="1" smtClean="0">
                <a:solidFill>
                  <a:schemeClr val="tx2"/>
                </a:solidFill>
                <a:latin typeface="Arial" pitchFamily="34" charset="0"/>
                <a:cs typeface="Arial" pitchFamily="34" charset="0"/>
              </a:rPr>
              <a:t>Metode</a:t>
            </a:r>
            <a:r>
              <a:rPr lang="en-US" sz="1900" b="1" dirty="0" smtClean="0">
                <a:solidFill>
                  <a:schemeClr val="tx2"/>
                </a:solidFill>
                <a:latin typeface="Arial" pitchFamily="34" charset="0"/>
                <a:cs typeface="Arial" pitchFamily="34" charset="0"/>
              </a:rPr>
              <a:t> FMADM </a:t>
            </a:r>
            <a:r>
              <a:rPr lang="id-ID" sz="1900" b="1" dirty="0" smtClean="0">
                <a:solidFill>
                  <a:schemeClr val="tx2"/>
                </a:solidFill>
                <a:latin typeface="Arial" pitchFamily="34" charset="0"/>
                <a:cs typeface="Arial" pitchFamily="34" charset="0"/>
              </a:rPr>
              <a:t>?</a:t>
            </a:r>
            <a:endParaRPr lang="id-ID" sz="1900" b="1" dirty="0">
              <a:solidFill>
                <a:schemeClr val="tx2"/>
              </a:solidFill>
              <a:latin typeface="Arial" pitchFamily="34" charset="0"/>
              <a:cs typeface="Arial" pitchFamily="34" charset="0"/>
            </a:endParaRPr>
          </a:p>
        </p:txBody>
      </p:sp>
      <p:sp>
        <p:nvSpPr>
          <p:cNvPr id="11" name="Rectangle 10"/>
          <p:cNvSpPr/>
          <p:nvPr/>
        </p:nvSpPr>
        <p:spPr>
          <a:xfrm>
            <a:off x="179512" y="5344180"/>
            <a:ext cx="6192688" cy="677108"/>
          </a:xfrm>
          <a:prstGeom prst="rect">
            <a:avLst/>
          </a:prstGeom>
        </p:spPr>
        <p:txBody>
          <a:bodyPr wrap="square">
            <a:spAutoFit/>
          </a:bodyPr>
          <a:lstStyle/>
          <a:p>
            <a:pPr marL="114300" indent="0">
              <a:buNone/>
            </a:pPr>
            <a:r>
              <a:rPr lang="id-ID" sz="1900" b="1" dirty="0">
                <a:solidFill>
                  <a:schemeClr val="tx2"/>
                </a:solidFill>
                <a:latin typeface="Arial" pitchFamily="34" charset="0"/>
                <a:cs typeface="Arial" pitchFamily="34" charset="0"/>
              </a:rPr>
              <a:t>Keunggulan Dari </a:t>
            </a:r>
            <a:r>
              <a:rPr lang="en-US" sz="1900" b="1" dirty="0" err="1" smtClean="0">
                <a:solidFill>
                  <a:schemeClr val="tx2"/>
                </a:solidFill>
                <a:latin typeface="Arial" pitchFamily="34" charset="0"/>
                <a:cs typeface="Arial" pitchFamily="34" charset="0"/>
              </a:rPr>
              <a:t>Sistem</a:t>
            </a:r>
            <a:r>
              <a:rPr lang="en-US" sz="1900" b="1" dirty="0" smtClean="0">
                <a:solidFill>
                  <a:schemeClr val="tx2"/>
                </a:solidFill>
                <a:latin typeface="Arial" pitchFamily="34" charset="0"/>
                <a:cs typeface="Arial" pitchFamily="34" charset="0"/>
              </a:rPr>
              <a:t> </a:t>
            </a:r>
            <a:r>
              <a:rPr lang="en-US" sz="1900" b="1" dirty="0" err="1" smtClean="0">
                <a:solidFill>
                  <a:schemeClr val="tx2"/>
                </a:solidFill>
                <a:latin typeface="Arial" pitchFamily="34" charset="0"/>
                <a:cs typeface="Arial" pitchFamily="34" charset="0"/>
              </a:rPr>
              <a:t>Pendukung</a:t>
            </a:r>
            <a:r>
              <a:rPr lang="en-US" sz="1900" b="1" dirty="0" smtClean="0">
                <a:solidFill>
                  <a:schemeClr val="tx2"/>
                </a:solidFill>
                <a:latin typeface="Arial" pitchFamily="34" charset="0"/>
                <a:cs typeface="Arial" pitchFamily="34" charset="0"/>
              </a:rPr>
              <a:t> Keputusan </a:t>
            </a:r>
            <a:r>
              <a:rPr lang="en-US" sz="1900" b="1" dirty="0" err="1" smtClean="0">
                <a:solidFill>
                  <a:schemeClr val="tx2"/>
                </a:solidFill>
                <a:latin typeface="Arial" pitchFamily="34" charset="0"/>
                <a:cs typeface="Arial" pitchFamily="34" charset="0"/>
              </a:rPr>
              <a:t>Pemilihan</a:t>
            </a:r>
            <a:r>
              <a:rPr lang="en-US" sz="1900" b="1" dirty="0" smtClean="0">
                <a:solidFill>
                  <a:schemeClr val="tx2"/>
                </a:solidFill>
                <a:latin typeface="Arial" pitchFamily="34" charset="0"/>
                <a:cs typeface="Arial" pitchFamily="34" charset="0"/>
              </a:rPr>
              <a:t> </a:t>
            </a:r>
            <a:r>
              <a:rPr lang="en-US" sz="1900" b="1" dirty="0" err="1">
                <a:solidFill>
                  <a:schemeClr val="tx2"/>
                </a:solidFill>
                <a:latin typeface="Arial" pitchFamily="34" charset="0"/>
                <a:cs typeface="Arial" pitchFamily="34" charset="0"/>
              </a:rPr>
              <a:t>J</a:t>
            </a:r>
            <a:r>
              <a:rPr lang="en-US" sz="1900" b="1" dirty="0" err="1" smtClean="0">
                <a:solidFill>
                  <a:schemeClr val="tx2"/>
                </a:solidFill>
                <a:latin typeface="Arial" pitchFamily="34" charset="0"/>
                <a:cs typeface="Arial" pitchFamily="34" charset="0"/>
              </a:rPr>
              <a:t>alur</a:t>
            </a:r>
            <a:r>
              <a:rPr lang="en-US" sz="1900" b="1" dirty="0" smtClean="0">
                <a:solidFill>
                  <a:schemeClr val="tx2"/>
                </a:solidFill>
                <a:latin typeface="Arial" pitchFamily="34" charset="0"/>
                <a:cs typeface="Arial" pitchFamily="34" charset="0"/>
              </a:rPr>
              <a:t> </a:t>
            </a:r>
            <a:r>
              <a:rPr lang="en-US" sz="1900" b="1" dirty="0" err="1">
                <a:solidFill>
                  <a:schemeClr val="tx2"/>
                </a:solidFill>
                <a:latin typeface="Arial" pitchFamily="34" charset="0"/>
                <a:cs typeface="Arial" pitchFamily="34" charset="0"/>
              </a:rPr>
              <a:t>P</a:t>
            </a:r>
            <a:r>
              <a:rPr lang="en-US" sz="1900" b="1" dirty="0" err="1" smtClean="0">
                <a:solidFill>
                  <a:schemeClr val="tx2"/>
                </a:solidFill>
                <a:latin typeface="Arial" pitchFamily="34" charset="0"/>
                <a:cs typeface="Arial" pitchFamily="34" charset="0"/>
              </a:rPr>
              <a:t>endakian</a:t>
            </a:r>
            <a:r>
              <a:rPr lang="en-US" sz="1900" b="1" dirty="0" smtClean="0">
                <a:solidFill>
                  <a:schemeClr val="tx2"/>
                </a:solidFill>
                <a:latin typeface="Arial" pitchFamily="34" charset="0"/>
                <a:cs typeface="Arial" pitchFamily="34" charset="0"/>
              </a:rPr>
              <a:t> </a:t>
            </a:r>
            <a:r>
              <a:rPr lang="id-ID" sz="1900" b="1" dirty="0" smtClean="0">
                <a:solidFill>
                  <a:schemeClr val="tx2"/>
                </a:solidFill>
                <a:latin typeface="Arial" pitchFamily="34" charset="0"/>
                <a:cs typeface="Arial" pitchFamily="34" charset="0"/>
              </a:rPr>
              <a:t>?</a:t>
            </a:r>
            <a:endParaRPr lang="id-ID" sz="1900" b="1" dirty="0">
              <a:solidFill>
                <a:schemeClr val="tx2"/>
              </a:solidFill>
              <a:latin typeface="Arial" pitchFamily="34"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1386" y="1633364"/>
            <a:ext cx="3120937" cy="1988070"/>
          </a:xfrm>
          <a:prstGeom prst="rect">
            <a:avLst/>
          </a:prstGeom>
        </p:spPr>
      </p:pic>
    </p:spTree>
    <p:extLst>
      <p:ext uri="{BB962C8B-B14F-4D97-AF65-F5344CB8AC3E}">
        <p14:creationId xmlns:p14="http://schemas.microsoft.com/office/powerpoint/2010/main" val="426958756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RUMUSAN MASALAH</a:t>
            </a:r>
            <a:endParaRPr lang="id-ID" sz="3200" b="1" dirty="0">
              <a:latin typeface="Arial" pitchFamily="34" charset="0"/>
              <a:cs typeface="Arial" pitchFamily="34" charset="0"/>
            </a:endParaRPr>
          </a:p>
        </p:txBody>
      </p:sp>
      <p:sp>
        <p:nvSpPr>
          <p:cNvPr id="3" name="Content Placeholder 2"/>
          <p:cNvSpPr>
            <a:spLocks noGrp="1"/>
          </p:cNvSpPr>
          <p:nvPr>
            <p:ph idx="1"/>
          </p:nvPr>
        </p:nvSpPr>
        <p:spPr>
          <a:xfrm>
            <a:off x="457200" y="1916832"/>
            <a:ext cx="7620000" cy="1180728"/>
          </a:xfrm>
        </p:spPr>
        <p:txBody>
          <a:bodyPr>
            <a:normAutofit lnSpcReduction="10000"/>
          </a:bodyPr>
          <a:lstStyle/>
          <a:p>
            <a:pPr marL="114300" lvl="0" indent="0" algn="just">
              <a:buClr>
                <a:schemeClr val="tx2"/>
              </a:buClr>
              <a:buNone/>
            </a:pPr>
            <a:r>
              <a:rPr lang="id-ID" sz="2400" dirty="0" smtClean="0">
                <a:solidFill>
                  <a:schemeClr val="tx2"/>
                </a:solidFill>
                <a:latin typeface="Arial" pitchFamily="34" charset="0"/>
                <a:cs typeface="Arial" pitchFamily="34" charset="0"/>
              </a:rPr>
              <a:t>Bagaimana </a:t>
            </a:r>
            <a:r>
              <a:rPr lang="en-US" sz="2400" dirty="0" err="1" smtClean="0">
                <a:solidFill>
                  <a:schemeClr val="tx2"/>
                </a:solidFill>
                <a:latin typeface="Arial" pitchFamily="34" charset="0"/>
                <a:cs typeface="Arial" pitchFamily="34" charset="0"/>
              </a:rPr>
              <a:t>merancang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dan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membangun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sistem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pendukung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keputusan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pemilihan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jalur</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pendakian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menggunakan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metode</a:t>
            </a:r>
            <a:r>
              <a:rPr lang="en-US" sz="2400" dirty="0" smtClean="0">
                <a:solidFill>
                  <a:schemeClr val="tx2"/>
                </a:solidFill>
                <a:latin typeface="Arial" pitchFamily="34" charset="0"/>
                <a:cs typeface="Arial" pitchFamily="34" charset="0"/>
              </a:rPr>
              <a:t> FMADM </a:t>
            </a:r>
            <a:r>
              <a:rPr lang="en-US" sz="2400" dirty="0" err="1" smtClean="0">
                <a:solidFill>
                  <a:schemeClr val="tx2"/>
                </a:solidFill>
                <a:latin typeface="Arial" pitchFamily="34" charset="0"/>
                <a:cs typeface="Arial" pitchFamily="34" charset="0"/>
              </a:rPr>
              <a:t>berbasis</a:t>
            </a:r>
            <a:r>
              <a:rPr lang="en-US" sz="2400" dirty="0" smtClean="0">
                <a:solidFill>
                  <a:schemeClr val="tx2"/>
                </a:solidFill>
                <a:latin typeface="Arial" pitchFamily="34" charset="0"/>
                <a:cs typeface="Arial" pitchFamily="34" charset="0"/>
              </a:rPr>
              <a:t> web </a:t>
            </a:r>
            <a:r>
              <a:rPr lang="id-ID" sz="2400" dirty="0" smtClean="0">
                <a:solidFill>
                  <a:schemeClr val="tx2"/>
                </a:solidFill>
                <a:latin typeface="Arial" pitchFamily="34" charset="0"/>
                <a:cs typeface="Arial" pitchFamily="34" charset="0"/>
              </a:rPr>
              <a:t>?</a:t>
            </a:r>
          </a:p>
          <a:p>
            <a:pPr marL="571500" lvl="0" indent="-457200" algn="just">
              <a:buFont typeface="+mj-lt"/>
              <a:buAutoNum type="arabicPeriod"/>
            </a:pPr>
            <a:endParaRPr lang="id-ID" sz="2400" dirty="0" smtClean="0">
              <a:solidFill>
                <a:schemeClr val="tx2"/>
              </a:solidFill>
              <a:latin typeface="Arial" pitchFamily="34" charset="0"/>
              <a:cs typeface="Arial" pitchFamily="34" charset="0"/>
            </a:endParaRPr>
          </a:p>
          <a:p>
            <a:endParaRPr lang="id-ID" dirty="0"/>
          </a:p>
        </p:txBody>
      </p:sp>
    </p:spTree>
    <p:extLst>
      <p:ext uri="{BB962C8B-B14F-4D97-AF65-F5344CB8AC3E}">
        <p14:creationId xmlns:p14="http://schemas.microsoft.com/office/powerpoint/2010/main" val="262645647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TUJUAN PENELITIAN</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lstStyle/>
          <a:p>
            <a:pPr marL="114300" lvl="0" indent="0" algn="just">
              <a:buClr>
                <a:schemeClr val="tx2"/>
              </a:buClr>
              <a:buNone/>
            </a:pPr>
            <a:r>
              <a:rPr lang="en-US" sz="2400" dirty="0" err="1" smtClean="0">
                <a:solidFill>
                  <a:schemeClr val="tx2"/>
                </a:solidFill>
                <a:latin typeface="Arial" pitchFamily="34" charset="0"/>
                <a:cs typeface="Arial" pitchFamily="34" charset="0"/>
              </a:rPr>
              <a:t>Merancang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dan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membangun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sistem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pendukung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keputusan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pemilihan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jalur</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pendakian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menggunakan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metode</a:t>
            </a:r>
            <a:r>
              <a:rPr lang="en-US" sz="2400" dirty="0" smtClean="0">
                <a:solidFill>
                  <a:schemeClr val="tx2"/>
                </a:solidFill>
                <a:latin typeface="Arial" pitchFamily="34" charset="0"/>
                <a:cs typeface="Arial" pitchFamily="34" charset="0"/>
              </a:rPr>
              <a:t> FMADM </a:t>
            </a:r>
            <a:r>
              <a:rPr lang="en-US" sz="2400" dirty="0" err="1" smtClean="0">
                <a:solidFill>
                  <a:schemeClr val="tx2"/>
                </a:solidFill>
                <a:latin typeface="Arial" pitchFamily="34" charset="0"/>
                <a:cs typeface="Arial" pitchFamily="34" charset="0"/>
              </a:rPr>
              <a:t>berbasis</a:t>
            </a:r>
            <a:r>
              <a:rPr lang="en-US" sz="2400" dirty="0" smtClean="0">
                <a:solidFill>
                  <a:schemeClr val="tx2"/>
                </a:solidFill>
                <a:latin typeface="Arial" pitchFamily="34" charset="0"/>
                <a:cs typeface="Arial" pitchFamily="34" charset="0"/>
              </a:rPr>
              <a:t> web</a:t>
            </a:r>
            <a:endParaRPr lang="id-ID"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1335465264"/>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MANFAAT PENELITIAN</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571500" lvl="0" indent="-457200" algn="just">
              <a:buClr>
                <a:schemeClr val="tx2"/>
              </a:buClr>
              <a:buFont typeface="+mj-lt"/>
              <a:buAutoNum type="arabicPeriod"/>
            </a:pPr>
            <a:r>
              <a:rPr lang="en-US" sz="2400" dirty="0" err="1" smtClean="0">
                <a:solidFill>
                  <a:schemeClr val="tx2"/>
                </a:solidFill>
                <a:latin typeface="Arial" pitchFamily="34" charset="0"/>
                <a:cs typeface="Arial" pitchFamily="34" charset="0"/>
              </a:rPr>
              <a:t>Mempermudah</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dalam</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perangkingan</a:t>
            </a:r>
            <a:r>
              <a:rPr lang="en-US" sz="2400" dirty="0" smtClean="0">
                <a:solidFill>
                  <a:schemeClr val="tx2"/>
                </a:solidFill>
                <a:latin typeface="Arial" pitchFamily="34" charset="0"/>
                <a:cs typeface="Arial" pitchFamily="34" charset="0"/>
              </a:rPr>
              <a:t> data </a:t>
            </a:r>
            <a:r>
              <a:rPr lang="en-US" sz="2400" dirty="0" err="1" smtClean="0">
                <a:solidFill>
                  <a:schemeClr val="tx2"/>
                </a:solidFill>
                <a:latin typeface="Arial" pitchFamily="34" charset="0"/>
                <a:cs typeface="Arial" pitchFamily="34" charset="0"/>
              </a:rPr>
              <a:t>dan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mendukung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hasil</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keputusan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pemilihan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jalur</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pendakian</a:t>
            </a:r>
            <a:r>
              <a:rPr lang="en-US" sz="2400" dirty="0" smtClean="0">
                <a:solidFill>
                  <a:schemeClr val="tx2"/>
                </a:solidFill>
                <a:latin typeface="Arial" pitchFamily="34" charset="0"/>
                <a:cs typeface="Arial" pitchFamily="34" charset="0"/>
              </a:rPr>
              <a:t>.</a:t>
            </a:r>
          </a:p>
          <a:p>
            <a:pPr marL="571500" lvl="0" indent="-457200" algn="just">
              <a:buClr>
                <a:schemeClr val="tx2"/>
              </a:buClr>
              <a:buFont typeface="+mj-lt"/>
              <a:buAutoNum type="arabicPeriod"/>
            </a:pPr>
            <a:r>
              <a:rPr lang="en-US" sz="2400" dirty="0" err="1" smtClean="0">
                <a:solidFill>
                  <a:schemeClr val="tx2"/>
                </a:solidFill>
                <a:latin typeface="Arial" pitchFamily="34" charset="0"/>
                <a:cs typeface="Arial" pitchFamily="34" charset="0"/>
              </a:rPr>
              <a:t>Dapat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memberikan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informasi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tentang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peralatan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dasar</a:t>
            </a:r>
            <a:r>
              <a:rPr lang="en-US" sz="2400" dirty="0" smtClean="0">
                <a:solidFill>
                  <a:schemeClr val="tx2"/>
                </a:solidFill>
                <a:latin typeface="Arial" pitchFamily="34" charset="0"/>
                <a:cs typeface="Arial" pitchFamily="34" charset="0"/>
              </a:rPr>
              <a:t> yang </a:t>
            </a:r>
            <a:r>
              <a:rPr lang="en-US" sz="2400" dirty="0" err="1" smtClean="0">
                <a:solidFill>
                  <a:schemeClr val="tx2"/>
                </a:solidFill>
                <a:latin typeface="Arial" pitchFamily="34" charset="0"/>
                <a:cs typeface="Arial" pitchFamily="34" charset="0"/>
              </a:rPr>
              <a:t>harus</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dibawa</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saat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berkegiatan</a:t>
            </a:r>
            <a:r>
              <a:rPr lang="en-US" sz="2400" dirty="0" smtClean="0">
                <a:solidFill>
                  <a:schemeClr val="tx2"/>
                </a:solidFill>
                <a:latin typeface="Arial" pitchFamily="34" charset="0"/>
                <a:cs typeface="Arial" pitchFamily="34" charset="0"/>
              </a:rPr>
              <a:t>.</a:t>
            </a:r>
          </a:p>
          <a:p>
            <a:pPr marL="571500" lvl="0" indent="-457200" algn="just">
              <a:buClr>
                <a:schemeClr val="tx2"/>
              </a:buClr>
              <a:buFont typeface="+mj-lt"/>
              <a:buAutoNum type="arabicPeriod"/>
            </a:pPr>
            <a:r>
              <a:rPr lang="en-US" sz="2400" dirty="0" err="1" smtClean="0">
                <a:solidFill>
                  <a:schemeClr val="tx2"/>
                </a:solidFill>
                <a:latin typeface="Arial" pitchFamily="34" charset="0"/>
                <a:cs typeface="Arial" pitchFamily="34" charset="0"/>
              </a:rPr>
              <a:t>Dapat</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memberikan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informasi</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tentang</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peralatan</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standar</a:t>
            </a:r>
            <a:r>
              <a:rPr lang="en-US" sz="2400" dirty="0" smtClean="0">
                <a:solidFill>
                  <a:schemeClr val="tx2"/>
                </a:solidFill>
                <a:latin typeface="Arial" pitchFamily="34" charset="0"/>
                <a:cs typeface="Arial" pitchFamily="34" charset="0"/>
              </a:rPr>
              <a:t> survival yang </a:t>
            </a:r>
            <a:r>
              <a:rPr lang="en-US" sz="2400" dirty="0" err="1" smtClean="0">
                <a:solidFill>
                  <a:schemeClr val="tx2"/>
                </a:solidFill>
                <a:latin typeface="Arial" pitchFamily="34" charset="0"/>
                <a:cs typeface="Arial" pitchFamily="34" charset="0"/>
              </a:rPr>
              <a:t>harus</a:t>
            </a:r>
            <a:r>
              <a:rPr lang="en-US" sz="2400" dirty="0" smtClean="0">
                <a:solidFill>
                  <a:schemeClr val="tx2"/>
                </a:solidFill>
                <a:latin typeface="Arial" pitchFamily="34" charset="0"/>
                <a:cs typeface="Arial" pitchFamily="34" charset="0"/>
              </a:rPr>
              <a:t> </a:t>
            </a:r>
            <a:r>
              <a:rPr lang="en-US" sz="2400" dirty="0" err="1" smtClean="0">
                <a:solidFill>
                  <a:schemeClr val="tx2"/>
                </a:solidFill>
                <a:latin typeface="Arial" pitchFamily="34" charset="0"/>
                <a:cs typeface="Arial" pitchFamily="34" charset="0"/>
              </a:rPr>
              <a:t>dibawa</a:t>
            </a:r>
            <a:r>
              <a:rPr lang="en-US" sz="2400" dirty="0" smtClean="0">
                <a:solidFill>
                  <a:schemeClr val="tx2"/>
                </a:solidFill>
                <a:latin typeface="Arial" pitchFamily="34" charset="0"/>
                <a:cs typeface="Arial" pitchFamily="34" charset="0"/>
              </a:rPr>
              <a:t>.</a:t>
            </a:r>
            <a:endParaRPr lang="id-ID" sz="24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23292650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RUANG LINGKUP</a:t>
            </a:r>
            <a:endParaRPr lang="id-ID" sz="3200" b="1" dirty="0">
              <a:latin typeface="Arial" pitchFamily="34" charset="0"/>
              <a:cs typeface="Arial" pitchFamily="34" charset="0"/>
            </a:endParaRPr>
          </a:p>
        </p:txBody>
      </p:sp>
      <p:sp>
        <p:nvSpPr>
          <p:cNvPr id="3" name="Content Placeholder 2"/>
          <p:cNvSpPr>
            <a:spLocks noGrp="1"/>
          </p:cNvSpPr>
          <p:nvPr>
            <p:ph idx="1"/>
          </p:nvPr>
        </p:nvSpPr>
        <p:spPr>
          <a:xfrm>
            <a:off x="457200" y="1268760"/>
            <a:ext cx="7620000" cy="5400600"/>
          </a:xfrm>
        </p:spPr>
        <p:txBody>
          <a:bodyPr>
            <a:normAutofit lnSpcReduction="10000"/>
          </a:bodyPr>
          <a:lstStyle/>
          <a:p>
            <a:pPr marL="457200" lvl="0" indent="-342900" algn="just">
              <a:buClr>
                <a:schemeClr val="tx2"/>
              </a:buClr>
              <a:buFont typeface="+mj-lt"/>
              <a:buAutoNum type="arabicPeriod"/>
            </a:pPr>
            <a:r>
              <a:rPr lang="en-US" sz="1800" dirty="0" err="1" smtClean="0">
                <a:solidFill>
                  <a:schemeClr val="tx2"/>
                </a:solidFill>
                <a:latin typeface="Arial" pitchFamily="34" charset="0"/>
                <a:cs typeface="Arial" pitchFamily="34" charset="0"/>
              </a:rPr>
              <a:t>Jenis</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Aplikasi</a:t>
            </a:r>
            <a:r>
              <a:rPr lang="en-US" sz="1800" dirty="0" smtClean="0">
                <a:solidFill>
                  <a:schemeClr val="tx2"/>
                </a:solidFill>
                <a:latin typeface="Arial" pitchFamily="34" charset="0"/>
                <a:cs typeface="Arial" pitchFamily="34" charset="0"/>
              </a:rPr>
              <a:t> yang </a:t>
            </a:r>
            <a:r>
              <a:rPr lang="en-US" sz="1800" dirty="0" err="1" smtClean="0">
                <a:solidFill>
                  <a:schemeClr val="tx2"/>
                </a:solidFill>
                <a:latin typeface="Arial" pitchFamily="34" charset="0"/>
                <a:cs typeface="Arial" pitchFamily="34" charset="0"/>
              </a:rPr>
              <a:t>digunakan</a:t>
            </a:r>
            <a:r>
              <a:rPr lang="en-US" sz="1800" dirty="0" smtClean="0">
                <a:solidFill>
                  <a:schemeClr val="tx2"/>
                </a:solidFill>
                <a:latin typeface="Arial" pitchFamily="34" charset="0"/>
                <a:cs typeface="Arial" pitchFamily="34" charset="0"/>
              </a:rPr>
              <a:t> adobe </a:t>
            </a:r>
            <a:r>
              <a:rPr lang="en-US" sz="1800" dirty="0" err="1" smtClean="0">
                <a:solidFill>
                  <a:schemeClr val="tx2"/>
                </a:solidFill>
                <a:latin typeface="Arial" pitchFamily="34" charset="0"/>
                <a:cs typeface="Arial" pitchFamily="34" charset="0"/>
              </a:rPr>
              <a:t>dreamweaver</a:t>
            </a:r>
            <a:r>
              <a:rPr lang="en-US" sz="1800" dirty="0" smtClean="0">
                <a:solidFill>
                  <a:schemeClr val="tx2"/>
                </a:solidFill>
                <a:latin typeface="Arial" pitchFamily="34" charset="0"/>
                <a:cs typeface="Arial" pitchFamily="34" charset="0"/>
              </a:rPr>
              <a:t> CS 6 </a:t>
            </a:r>
            <a:r>
              <a:rPr lang="en-US" sz="1800" dirty="0" err="1" smtClean="0">
                <a:solidFill>
                  <a:schemeClr val="tx2"/>
                </a:solidFill>
                <a:latin typeface="Arial" pitchFamily="34" charset="0"/>
                <a:cs typeface="Arial" pitchFamily="34" charset="0"/>
              </a:rPr>
              <a:t>merancang</a:t>
            </a:r>
            <a:r>
              <a:rPr lang="en-US" sz="1800" dirty="0" smtClean="0">
                <a:solidFill>
                  <a:schemeClr val="tx2"/>
                </a:solidFill>
                <a:latin typeface="Arial" pitchFamily="34" charset="0"/>
                <a:cs typeface="Arial" pitchFamily="34" charset="0"/>
              </a:rPr>
              <a:t> program web.</a:t>
            </a:r>
          </a:p>
          <a:p>
            <a:pPr marL="457200" lvl="0" indent="-342900" algn="just">
              <a:buClr>
                <a:schemeClr val="tx2"/>
              </a:buClr>
              <a:buFont typeface="+mj-lt"/>
              <a:buAutoNum type="arabicPeriod"/>
            </a:pPr>
            <a:r>
              <a:rPr lang="en-US" sz="1800" dirty="0" smtClean="0">
                <a:solidFill>
                  <a:schemeClr val="tx2"/>
                </a:solidFill>
                <a:latin typeface="Arial" pitchFamily="34" charset="0"/>
                <a:cs typeface="Arial" pitchFamily="34" charset="0"/>
              </a:rPr>
              <a:t>Database yang </a:t>
            </a:r>
            <a:r>
              <a:rPr lang="en-US" sz="1800" dirty="0" err="1" smtClean="0">
                <a:solidFill>
                  <a:schemeClr val="tx2"/>
                </a:solidFill>
                <a:latin typeface="Arial" pitchFamily="34" charset="0"/>
                <a:cs typeface="Arial" pitchFamily="34" charset="0"/>
              </a:rPr>
              <a:t>digunakan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adalah</a:t>
            </a:r>
            <a:r>
              <a:rPr lang="en-US" sz="1800" dirty="0" smtClean="0">
                <a:solidFill>
                  <a:schemeClr val="tx2"/>
                </a:solidFill>
                <a:latin typeface="Arial" pitchFamily="34" charset="0"/>
                <a:cs typeface="Arial" pitchFamily="34" charset="0"/>
              </a:rPr>
              <a:t> MySQL.</a:t>
            </a:r>
          </a:p>
          <a:p>
            <a:pPr marL="457200" lvl="0" indent="-342900" algn="just">
              <a:buClr>
                <a:schemeClr val="tx2"/>
              </a:buClr>
              <a:buFont typeface="+mj-lt"/>
              <a:buAutoNum type="arabicPeriod"/>
            </a:pPr>
            <a:r>
              <a:rPr lang="en-US" sz="1800" dirty="0" err="1" smtClean="0">
                <a:solidFill>
                  <a:schemeClr val="tx2"/>
                </a:solidFill>
                <a:latin typeface="Arial" pitchFamily="34" charset="0"/>
                <a:cs typeface="Arial" pitchFamily="34" charset="0"/>
              </a:rPr>
              <a:t>Menggunakan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metode</a:t>
            </a:r>
            <a:r>
              <a:rPr lang="en-US" sz="1800" dirty="0" smtClean="0">
                <a:solidFill>
                  <a:schemeClr val="tx2"/>
                </a:solidFill>
                <a:latin typeface="Arial" pitchFamily="34" charset="0"/>
                <a:cs typeface="Arial" pitchFamily="34" charset="0"/>
              </a:rPr>
              <a:t> FMADM ( Fuzzy Multiple  Attribute Decision Making ).</a:t>
            </a:r>
          </a:p>
          <a:p>
            <a:pPr marL="457200" lvl="0" indent="-342900" algn="just">
              <a:buClr>
                <a:schemeClr val="tx2"/>
              </a:buClr>
              <a:buFont typeface="+mj-lt"/>
              <a:buAutoNum type="arabicPeriod"/>
            </a:pPr>
            <a:r>
              <a:rPr lang="en-US" sz="1800" dirty="0" err="1" smtClean="0">
                <a:solidFill>
                  <a:schemeClr val="tx2"/>
                </a:solidFill>
                <a:latin typeface="Arial" pitchFamily="34" charset="0"/>
                <a:cs typeface="Arial" pitchFamily="34" charset="0"/>
              </a:rPr>
              <a:t>Dalam</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pengambilan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keputusan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untuk</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memilih</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jalur</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pendakian</a:t>
            </a:r>
            <a:r>
              <a:rPr lang="en-US" sz="1800" dirty="0" smtClean="0">
                <a:solidFill>
                  <a:schemeClr val="tx2"/>
                </a:solidFill>
                <a:latin typeface="Arial" pitchFamily="34" charset="0"/>
                <a:cs typeface="Arial" pitchFamily="34" charset="0"/>
              </a:rPr>
              <a:t> yang </a:t>
            </a:r>
            <a:r>
              <a:rPr lang="en-US" sz="1800" dirty="0" err="1" smtClean="0">
                <a:solidFill>
                  <a:schemeClr val="tx2"/>
                </a:solidFill>
                <a:latin typeface="Arial" pitchFamily="34" charset="0"/>
                <a:cs typeface="Arial" pitchFamily="34" charset="0"/>
              </a:rPr>
              <a:t>tepat</a:t>
            </a:r>
            <a:r>
              <a:rPr lang="en-US" sz="1800" dirty="0" smtClean="0">
                <a:solidFill>
                  <a:schemeClr val="tx2"/>
                </a:solidFill>
                <a:latin typeface="Arial" pitchFamily="34" charset="0"/>
                <a:cs typeface="Arial" pitchFamily="34" charset="0"/>
              </a:rPr>
              <a:t> yang </a:t>
            </a:r>
            <a:r>
              <a:rPr lang="en-US" sz="1800" dirty="0" err="1" smtClean="0">
                <a:solidFill>
                  <a:schemeClr val="tx2"/>
                </a:solidFill>
                <a:latin typeface="Arial" pitchFamily="34" charset="0"/>
                <a:cs typeface="Arial" pitchFamily="34" charset="0"/>
              </a:rPr>
              <a:t>dijadikan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acuan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adalah</a:t>
            </a:r>
            <a:r>
              <a:rPr lang="en-US" sz="1800" dirty="0" smtClean="0">
                <a:solidFill>
                  <a:schemeClr val="tx2"/>
                </a:solidFill>
                <a:latin typeface="Arial" pitchFamily="34" charset="0"/>
                <a:cs typeface="Arial" pitchFamily="34" charset="0"/>
              </a:rPr>
              <a:t> :</a:t>
            </a:r>
          </a:p>
          <a:p>
            <a:pPr marL="800100" lvl="0" indent="-342900" algn="just">
              <a:buClr>
                <a:schemeClr val="tx2"/>
              </a:buClr>
              <a:buFont typeface="+mj-lt"/>
              <a:buAutoNum type="alphaLcPeriod"/>
            </a:pPr>
            <a:r>
              <a:rPr lang="en-US" sz="1800" dirty="0" err="1" smtClean="0">
                <a:solidFill>
                  <a:schemeClr val="tx2"/>
                </a:solidFill>
                <a:latin typeface="Arial" pitchFamily="34" charset="0"/>
                <a:cs typeface="Arial" pitchFamily="34" charset="0"/>
              </a:rPr>
              <a:t>Tujuan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Pendakian</a:t>
            </a:r>
            <a:endParaRPr lang="en-US" sz="1800" dirty="0" smtClean="0">
              <a:solidFill>
                <a:schemeClr val="tx2"/>
              </a:solidFill>
              <a:latin typeface="Arial" pitchFamily="34" charset="0"/>
              <a:cs typeface="Arial" pitchFamily="34" charset="0"/>
            </a:endParaRPr>
          </a:p>
          <a:p>
            <a:pPr marL="800100" lvl="0" indent="-342900" algn="just">
              <a:buClr>
                <a:schemeClr val="tx2"/>
              </a:buClr>
              <a:buFont typeface="+mj-lt"/>
              <a:buAutoNum type="alphaLcPeriod"/>
            </a:pPr>
            <a:r>
              <a:rPr lang="en-US" sz="1800" dirty="0" err="1" smtClean="0">
                <a:solidFill>
                  <a:schemeClr val="tx2"/>
                </a:solidFill>
                <a:latin typeface="Arial" pitchFamily="34" charset="0"/>
                <a:cs typeface="Arial" pitchFamily="34" charset="0"/>
              </a:rPr>
              <a:t>Kondisi</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fisik</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atau</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kesehatan</a:t>
            </a:r>
            <a:endParaRPr lang="en-US" sz="1800" dirty="0" smtClean="0">
              <a:solidFill>
                <a:schemeClr val="tx2"/>
              </a:solidFill>
              <a:latin typeface="Arial" pitchFamily="34" charset="0"/>
              <a:cs typeface="Arial" pitchFamily="34" charset="0"/>
            </a:endParaRPr>
          </a:p>
          <a:p>
            <a:pPr marL="800100" lvl="0" indent="-342900" algn="just">
              <a:buClr>
                <a:schemeClr val="tx2"/>
              </a:buClr>
              <a:buFont typeface="+mj-lt"/>
              <a:buAutoNum type="alphaLcPeriod"/>
            </a:pPr>
            <a:r>
              <a:rPr lang="en-US" sz="1800" dirty="0" err="1" smtClean="0">
                <a:solidFill>
                  <a:schemeClr val="tx2"/>
                </a:solidFill>
                <a:latin typeface="Arial" pitchFamily="34" charset="0"/>
                <a:cs typeface="Arial" pitchFamily="34" charset="0"/>
              </a:rPr>
              <a:t>Pengalaman</a:t>
            </a:r>
            <a:r>
              <a:rPr lang="en-US" sz="1800" dirty="0" smtClean="0">
                <a:solidFill>
                  <a:schemeClr val="tx2"/>
                </a:solidFill>
                <a:latin typeface="Arial" pitchFamily="34" charset="0"/>
                <a:cs typeface="Arial" pitchFamily="34" charset="0"/>
              </a:rPr>
              <a:t> </a:t>
            </a:r>
          </a:p>
          <a:p>
            <a:pPr marL="800100" lvl="0" indent="-342900" algn="just">
              <a:buClr>
                <a:schemeClr val="tx2"/>
              </a:buClr>
              <a:buFont typeface="+mj-lt"/>
              <a:buAutoNum type="alphaLcPeriod"/>
            </a:pPr>
            <a:r>
              <a:rPr lang="en-US" sz="1800" dirty="0" err="1" smtClean="0">
                <a:solidFill>
                  <a:schemeClr val="tx2"/>
                </a:solidFill>
                <a:latin typeface="Arial" pitchFamily="34" charset="0"/>
                <a:cs typeface="Arial" pitchFamily="34" charset="0"/>
              </a:rPr>
              <a:t>Perlengkapan</a:t>
            </a:r>
            <a:endParaRPr lang="en-US" sz="1800" dirty="0">
              <a:solidFill>
                <a:schemeClr val="tx2"/>
              </a:solidFill>
              <a:latin typeface="Arial" pitchFamily="34" charset="0"/>
              <a:cs typeface="Arial" pitchFamily="34" charset="0"/>
            </a:endParaRPr>
          </a:p>
          <a:p>
            <a:pPr marL="400050" lvl="0" indent="-342900" algn="just">
              <a:buClr>
                <a:schemeClr val="tx2"/>
              </a:buClr>
              <a:buFont typeface="+mj-lt"/>
              <a:buAutoNum type="arabicPeriod" startAt="5"/>
            </a:pPr>
            <a:r>
              <a:rPr lang="en-US" sz="1800" dirty="0" err="1" smtClean="0">
                <a:solidFill>
                  <a:schemeClr val="tx2"/>
                </a:solidFill>
                <a:latin typeface="Arial" pitchFamily="34" charset="0"/>
                <a:cs typeface="Arial" pitchFamily="34" charset="0"/>
              </a:rPr>
              <a:t>Mendukung</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keputusan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pemilihan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jalur</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pendakian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gunung</a:t>
            </a:r>
            <a:r>
              <a:rPr lang="en-US" sz="1800" dirty="0" smtClean="0">
                <a:solidFill>
                  <a:schemeClr val="tx2"/>
                </a:solidFill>
                <a:latin typeface="Arial" pitchFamily="34" charset="0"/>
                <a:cs typeface="Arial" pitchFamily="34" charset="0"/>
              </a:rPr>
              <a:t> yang </a:t>
            </a:r>
            <a:r>
              <a:rPr lang="en-US" sz="1800" dirty="0" err="1" smtClean="0">
                <a:solidFill>
                  <a:schemeClr val="tx2"/>
                </a:solidFill>
                <a:latin typeface="Arial" pitchFamily="34" charset="0"/>
                <a:cs typeface="Arial" pitchFamily="34" charset="0"/>
              </a:rPr>
              <a:t>ada</a:t>
            </a:r>
            <a:r>
              <a:rPr lang="en-US" sz="1800" dirty="0" smtClean="0">
                <a:solidFill>
                  <a:schemeClr val="tx2"/>
                </a:solidFill>
                <a:latin typeface="Arial" pitchFamily="34" charset="0"/>
                <a:cs typeface="Arial" pitchFamily="34" charset="0"/>
              </a:rPr>
              <a:t> di </a:t>
            </a:r>
            <a:r>
              <a:rPr lang="en-US" sz="1800" dirty="0" err="1" smtClean="0">
                <a:solidFill>
                  <a:schemeClr val="tx2"/>
                </a:solidFill>
                <a:latin typeface="Arial" pitchFamily="34" charset="0"/>
                <a:cs typeface="Arial" pitchFamily="34" charset="0"/>
              </a:rPr>
              <a:t>bali</a:t>
            </a:r>
            <a:r>
              <a:rPr lang="en-US" sz="1800" dirty="0" smtClean="0">
                <a:solidFill>
                  <a:schemeClr val="tx2"/>
                </a:solidFill>
                <a:latin typeface="Arial" pitchFamily="34" charset="0"/>
                <a:cs typeface="Arial" pitchFamily="34" charset="0"/>
              </a:rPr>
              <a:t>.</a:t>
            </a:r>
          </a:p>
          <a:p>
            <a:pPr marL="400050" lvl="0" indent="-342900" algn="just">
              <a:buClr>
                <a:schemeClr val="tx2"/>
              </a:buClr>
              <a:buFont typeface="+mj-lt"/>
              <a:buAutoNum type="arabicPeriod" startAt="5"/>
            </a:pPr>
            <a:r>
              <a:rPr lang="en-US" sz="1800" dirty="0" err="1" smtClean="0">
                <a:solidFill>
                  <a:schemeClr val="tx2"/>
                </a:solidFill>
                <a:latin typeface="Arial" pitchFamily="34" charset="0"/>
                <a:cs typeface="Arial" pitchFamily="34" charset="0"/>
              </a:rPr>
              <a:t>Terdapat</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informasi</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tentang</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perlengkapan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dalam</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berkegiatan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dialam</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bebas</a:t>
            </a:r>
            <a:r>
              <a:rPr lang="en-US" sz="1800" dirty="0" smtClean="0">
                <a:solidFill>
                  <a:schemeClr val="tx2"/>
                </a:solidFill>
                <a:latin typeface="Arial" pitchFamily="34" charset="0"/>
                <a:cs typeface="Arial" pitchFamily="34" charset="0"/>
              </a:rPr>
              <a:t>.</a:t>
            </a:r>
          </a:p>
          <a:p>
            <a:pPr marL="400050" lvl="0" indent="-342900" algn="just">
              <a:buClr>
                <a:schemeClr val="tx2"/>
              </a:buClr>
              <a:buFont typeface="+mj-lt"/>
              <a:buAutoNum type="arabicPeriod" startAt="5"/>
            </a:pPr>
            <a:r>
              <a:rPr lang="en-US" sz="1800" dirty="0" err="1" smtClean="0">
                <a:solidFill>
                  <a:schemeClr val="tx2"/>
                </a:solidFill>
                <a:latin typeface="Arial" pitchFamily="34" charset="0"/>
                <a:cs typeface="Arial" pitchFamily="34" charset="0"/>
              </a:rPr>
              <a:t>Terdapat</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informasi</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tentang</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peralatan</a:t>
            </a:r>
            <a:r>
              <a:rPr lang="en-US" sz="1800" dirty="0" smtClean="0">
                <a:solidFill>
                  <a:schemeClr val="tx2"/>
                </a:solidFill>
                <a:latin typeface="Arial" pitchFamily="34" charset="0"/>
                <a:cs typeface="Arial" pitchFamily="34" charset="0"/>
              </a:rPr>
              <a:t> survival.</a:t>
            </a:r>
          </a:p>
          <a:p>
            <a:pPr marL="400050" lvl="0" indent="-342900" algn="just">
              <a:buClr>
                <a:schemeClr val="tx2"/>
              </a:buClr>
              <a:buFont typeface="+mj-lt"/>
              <a:buAutoNum type="arabicPeriod" startAt="5"/>
            </a:pPr>
            <a:r>
              <a:rPr lang="en-US" sz="1800" dirty="0" err="1" smtClean="0">
                <a:solidFill>
                  <a:schemeClr val="tx2"/>
                </a:solidFill>
                <a:latin typeface="Arial" pitchFamily="34" charset="0"/>
                <a:cs typeface="Arial" pitchFamily="34" charset="0"/>
              </a:rPr>
              <a:t>Terdapat</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tempat</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untuk</a:t>
            </a:r>
            <a:r>
              <a:rPr lang="en-US" sz="1800" dirty="0" smtClean="0">
                <a:solidFill>
                  <a:schemeClr val="tx2"/>
                </a:solidFill>
                <a:latin typeface="Arial" pitchFamily="34" charset="0"/>
                <a:cs typeface="Arial" pitchFamily="34" charset="0"/>
              </a:rPr>
              <a:t> user </a:t>
            </a:r>
            <a:r>
              <a:rPr lang="en-US" sz="1800" dirty="0" err="1" smtClean="0">
                <a:solidFill>
                  <a:schemeClr val="tx2"/>
                </a:solidFill>
                <a:latin typeface="Arial" pitchFamily="34" charset="0"/>
                <a:cs typeface="Arial" pitchFamily="34" charset="0"/>
              </a:rPr>
              <a:t>memberikan</a:t>
            </a:r>
            <a:r>
              <a:rPr lang="en-US" sz="1800" dirty="0" smtClean="0">
                <a:solidFill>
                  <a:schemeClr val="tx2"/>
                </a:solidFill>
                <a:latin typeface="Arial" pitchFamily="34" charset="0"/>
                <a:cs typeface="Arial" pitchFamily="34" charset="0"/>
              </a:rPr>
              <a:t> saran </a:t>
            </a:r>
            <a:r>
              <a:rPr lang="en-US" sz="1800" dirty="0" err="1" smtClean="0">
                <a:solidFill>
                  <a:schemeClr val="tx2"/>
                </a:solidFill>
                <a:latin typeface="Arial" pitchFamily="34" charset="0"/>
                <a:cs typeface="Arial" pitchFamily="34" charset="0"/>
              </a:rPr>
              <a:t>kepada</a:t>
            </a:r>
            <a:r>
              <a:rPr lang="en-US" sz="1800" dirty="0" smtClean="0">
                <a:solidFill>
                  <a:schemeClr val="tx2"/>
                </a:solidFill>
                <a:latin typeface="Arial" pitchFamily="34" charset="0"/>
                <a:cs typeface="Arial" pitchFamily="34" charset="0"/>
              </a:rPr>
              <a:t> admin </a:t>
            </a:r>
            <a:r>
              <a:rPr lang="en-US" sz="1800" dirty="0" err="1" smtClean="0">
                <a:solidFill>
                  <a:schemeClr val="tx2"/>
                </a:solidFill>
                <a:latin typeface="Arial" pitchFamily="34" charset="0"/>
                <a:cs typeface="Arial" pitchFamily="34" charset="0"/>
              </a:rPr>
              <a:t>untuk</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kepentingan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pengembangan</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informasi</a:t>
            </a:r>
            <a:r>
              <a:rPr lang="en-US" sz="1800" dirty="0" smtClean="0">
                <a:solidFill>
                  <a:schemeClr val="tx2"/>
                </a:solidFill>
                <a:latin typeface="Arial" pitchFamily="34" charset="0"/>
                <a:cs typeface="Arial" pitchFamily="34" charset="0"/>
              </a:rPr>
              <a:t> </a:t>
            </a:r>
            <a:r>
              <a:rPr lang="en-US" sz="1800" dirty="0" err="1" smtClean="0">
                <a:solidFill>
                  <a:schemeClr val="tx2"/>
                </a:solidFill>
                <a:latin typeface="Arial" pitchFamily="34" charset="0"/>
                <a:cs typeface="Arial" pitchFamily="34" charset="0"/>
              </a:rPr>
              <a:t>perjalanan</a:t>
            </a:r>
            <a:r>
              <a:rPr lang="en-US" sz="1800" dirty="0" smtClean="0">
                <a:solidFill>
                  <a:schemeClr val="tx2"/>
                </a:solidFill>
                <a:latin typeface="Arial" pitchFamily="34" charset="0"/>
                <a:cs typeface="Arial" pitchFamily="34" charset="0"/>
              </a:rPr>
              <a:t>.</a:t>
            </a:r>
            <a:endParaRPr lang="id-ID" sz="1800" dirty="0">
              <a:solidFill>
                <a:schemeClr val="tx2"/>
              </a:solidFill>
              <a:latin typeface="Arial" pitchFamily="34" charset="0"/>
              <a:cs typeface="Arial" pitchFamily="34" charset="0"/>
            </a:endParaRPr>
          </a:p>
          <a:p>
            <a:pPr marL="571500" lvl="0" indent="-457200" algn="just">
              <a:buClr>
                <a:schemeClr val="tx2"/>
              </a:buClr>
              <a:buFont typeface="+mj-lt"/>
              <a:buAutoNum type="arabicPeriod"/>
            </a:pPr>
            <a:endParaRPr lang="id-ID" sz="18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38162122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RUANG LINGKUP</a:t>
            </a:r>
            <a:endParaRPr lang="id-ID" sz="3200" b="1" dirty="0">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46424401"/>
              </p:ext>
            </p:extLst>
          </p:nvPr>
        </p:nvGraphicFramePr>
        <p:xfrm>
          <a:off x="457200" y="1600200"/>
          <a:ext cx="7620000" cy="2980928"/>
        </p:xfrm>
        <a:graphic>
          <a:graphicData uri="http://schemas.openxmlformats.org/drawingml/2006/table">
            <a:tbl>
              <a:tblPr firstRow="1" bandRow="1">
                <a:tableStyleId>{69012ECD-51FC-41F1-AA8D-1B2483CD663E}</a:tableStyleId>
              </a:tblPr>
              <a:tblGrid>
                <a:gridCol w="3810000"/>
                <a:gridCol w="3810000"/>
              </a:tblGrid>
              <a:tr h="469995">
                <a:tc>
                  <a:txBody>
                    <a:bodyPr/>
                    <a:lstStyle/>
                    <a:p>
                      <a:pPr algn="ctr"/>
                      <a:r>
                        <a:rPr lang="id-ID" sz="1800" b="1" kern="1200" dirty="0" smtClean="0">
                          <a:solidFill>
                            <a:schemeClr val="bg1"/>
                          </a:solidFill>
                          <a:effectLst/>
                          <a:latin typeface="Arial" pitchFamily="34" charset="0"/>
                          <a:ea typeface="+mn-ea"/>
                          <a:cs typeface="Arial" pitchFamily="34" charset="0"/>
                        </a:rPr>
                        <a:t>Fungsi Pada </a:t>
                      </a:r>
                      <a:r>
                        <a:rPr lang="en-US" sz="1800" b="1" kern="1200" dirty="0" smtClean="0">
                          <a:solidFill>
                            <a:schemeClr val="bg1"/>
                          </a:solidFill>
                          <a:effectLst/>
                          <a:latin typeface="Arial" pitchFamily="34" charset="0"/>
                          <a:ea typeface="+mn-ea"/>
                          <a:cs typeface="Arial" pitchFamily="34" charset="0"/>
                        </a:rPr>
                        <a:t>Web</a:t>
                      </a:r>
                      <a:endParaRPr lang="id-ID" dirty="0">
                        <a:latin typeface="Arial" pitchFamily="34" charset="0"/>
                        <a:cs typeface="Arial" pitchFamily="34" charset="0"/>
                      </a:endParaRPr>
                    </a:p>
                  </a:txBody>
                  <a:tcPr>
                    <a:solidFill>
                      <a:schemeClr val="tx2"/>
                    </a:solidFill>
                  </a:tcPr>
                </a:tc>
                <a:tc>
                  <a:txBody>
                    <a:bodyPr/>
                    <a:lstStyle/>
                    <a:p>
                      <a:pPr algn="ctr"/>
                      <a:r>
                        <a:rPr lang="id-ID" sz="1800" b="1" kern="1200" dirty="0" smtClean="0">
                          <a:solidFill>
                            <a:schemeClr val="bg1"/>
                          </a:solidFill>
                          <a:effectLst/>
                          <a:latin typeface="Arial" pitchFamily="34" charset="0"/>
                          <a:ea typeface="+mn-ea"/>
                          <a:cs typeface="Arial" pitchFamily="34" charset="0"/>
                        </a:rPr>
                        <a:t>Fungsi Pada </a:t>
                      </a:r>
                      <a:r>
                        <a:rPr lang="en-US" sz="1800" b="1" kern="1200" dirty="0" err="1" smtClean="0">
                          <a:solidFill>
                            <a:schemeClr val="bg1"/>
                          </a:solidFill>
                          <a:effectLst/>
                          <a:latin typeface="Arial" pitchFamily="34" charset="0"/>
                          <a:ea typeface="+mn-ea"/>
                          <a:cs typeface="Arial" pitchFamily="34" charset="0"/>
                        </a:rPr>
                        <a:t>Sistem</a:t>
                      </a:r>
                      <a:endParaRPr lang="id-ID" dirty="0">
                        <a:latin typeface="Arial" pitchFamily="34" charset="0"/>
                        <a:cs typeface="Arial" pitchFamily="34" charset="0"/>
                      </a:endParaRPr>
                    </a:p>
                  </a:txBody>
                  <a:tcPr>
                    <a:solidFill>
                      <a:schemeClr val="tx2"/>
                    </a:solidFill>
                  </a:tcPr>
                </a:tc>
              </a:tr>
              <a:tr h="1043003">
                <a:tc>
                  <a:txBody>
                    <a:bodyPr/>
                    <a:lstStyle/>
                    <a:p>
                      <a:pPr marL="342900" indent="-342900" algn="l">
                        <a:buFont typeface="+mj-lt"/>
                        <a:buAutoNum type="arabicPeriod"/>
                      </a:pPr>
                      <a:r>
                        <a:rPr lang="id-ID" sz="1600" kern="1200" dirty="0" smtClean="0">
                          <a:solidFill>
                            <a:schemeClr val="tx2"/>
                          </a:solidFill>
                          <a:effectLst/>
                          <a:latin typeface="Arial" pitchFamily="34" charset="0"/>
                          <a:ea typeface="+mn-ea"/>
                          <a:cs typeface="Arial" pitchFamily="34" charset="0"/>
                        </a:rPr>
                        <a:t>Menampilkan informasi detail mengena</a:t>
                      </a:r>
                      <a:r>
                        <a:rPr lang="en-US" sz="1600" kern="1200" dirty="0" err="1" smtClean="0">
                          <a:solidFill>
                            <a:schemeClr val="tx2"/>
                          </a:solidFill>
                          <a:effectLst/>
                          <a:latin typeface="Arial" pitchFamily="34" charset="0"/>
                          <a:ea typeface="+mn-ea"/>
                          <a:cs typeface="Arial" pitchFamily="34" charset="0"/>
                        </a:rPr>
                        <a:t>i</a:t>
                      </a:r>
                      <a:r>
                        <a:rPr lang="en-US" sz="1600" kern="1200" baseline="0" dirty="0" smtClean="0">
                          <a:solidFill>
                            <a:schemeClr val="tx2"/>
                          </a:solidFill>
                          <a:effectLst/>
                          <a:latin typeface="Arial" pitchFamily="34" charset="0"/>
                          <a:ea typeface="+mn-ea"/>
                          <a:cs typeface="Arial" pitchFamily="34" charset="0"/>
                        </a:rPr>
                        <a:t> SPK </a:t>
                      </a:r>
                      <a:r>
                        <a:rPr lang="en-US" sz="1600" kern="1200" baseline="0" dirty="0" err="1" smtClean="0">
                          <a:solidFill>
                            <a:schemeClr val="tx2"/>
                          </a:solidFill>
                          <a:effectLst/>
                          <a:latin typeface="Arial" pitchFamily="34" charset="0"/>
                          <a:ea typeface="+mn-ea"/>
                          <a:cs typeface="Arial" pitchFamily="34" charset="0"/>
                        </a:rPr>
                        <a:t>dan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informasi</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pada</a:t>
                      </a:r>
                      <a:r>
                        <a:rPr lang="en-US" sz="1600" kern="1200" baseline="0" dirty="0" smtClean="0">
                          <a:solidFill>
                            <a:schemeClr val="tx2"/>
                          </a:solidFill>
                          <a:effectLst/>
                          <a:latin typeface="Arial" pitchFamily="34" charset="0"/>
                          <a:ea typeface="+mn-ea"/>
                          <a:cs typeface="Arial" pitchFamily="34" charset="0"/>
                        </a:rPr>
                        <a:t> web</a:t>
                      </a:r>
                      <a:r>
                        <a:rPr lang="id-ID" sz="1600" kern="1200" dirty="0" smtClean="0">
                          <a:solidFill>
                            <a:schemeClr val="tx2"/>
                          </a:solidFill>
                          <a:effectLst/>
                          <a:latin typeface="Arial" pitchFamily="34" charset="0"/>
                          <a:ea typeface="+mn-ea"/>
                          <a:cs typeface="Arial" pitchFamily="34" charset="0"/>
                        </a:rPr>
                        <a:t>.</a:t>
                      </a:r>
                      <a:endParaRPr lang="id-ID" sz="1600" dirty="0">
                        <a:solidFill>
                          <a:schemeClr val="tx2"/>
                        </a:solidFill>
                        <a:latin typeface="Arial" pitchFamily="34" charset="0"/>
                        <a:cs typeface="Arial" pitchFamily="34" charset="0"/>
                      </a:endParaRPr>
                    </a:p>
                  </a:txBody>
                  <a:tcPr/>
                </a:tc>
                <a:tc>
                  <a:txBody>
                    <a:bodyPr/>
                    <a:lstStyle/>
                    <a:p>
                      <a:pPr marL="342900" indent="-342900" algn="l">
                        <a:buFont typeface="+mj-lt"/>
                        <a:buAutoNum type="arabicPeriod"/>
                      </a:pPr>
                      <a:r>
                        <a:rPr lang="id-ID" sz="1600" kern="1200" dirty="0" smtClean="0">
                          <a:solidFill>
                            <a:schemeClr val="tx2"/>
                          </a:solidFill>
                          <a:effectLst/>
                          <a:latin typeface="Arial" pitchFamily="34" charset="0"/>
                          <a:ea typeface="+mn-ea"/>
                          <a:cs typeface="Arial" pitchFamily="34" charset="0"/>
                        </a:rPr>
                        <a:t>Aplikasi ini berbasis </a:t>
                      </a:r>
                      <a:r>
                        <a:rPr lang="en-US" sz="1600" kern="1200" dirty="0" smtClean="0">
                          <a:solidFill>
                            <a:schemeClr val="tx2"/>
                          </a:solidFill>
                          <a:effectLst/>
                          <a:latin typeface="Arial" pitchFamily="34" charset="0"/>
                          <a:ea typeface="+mn-ea"/>
                          <a:cs typeface="Arial" pitchFamily="34" charset="0"/>
                        </a:rPr>
                        <a:t>Web</a:t>
                      </a:r>
                      <a:r>
                        <a:rPr lang="id-ID" sz="1600" kern="1200" dirty="0" smtClean="0">
                          <a:solidFill>
                            <a:schemeClr val="tx2"/>
                          </a:solidFill>
                          <a:effectLst/>
                          <a:latin typeface="Arial" pitchFamily="34" charset="0"/>
                          <a:ea typeface="+mn-ea"/>
                          <a:cs typeface="Arial" pitchFamily="34" charset="0"/>
                        </a:rPr>
                        <a:t> dengan menggunakan </a:t>
                      </a:r>
                      <a:r>
                        <a:rPr lang="en-US" sz="1600" kern="1200" dirty="0" smtClean="0">
                          <a:solidFill>
                            <a:schemeClr val="tx2"/>
                          </a:solidFill>
                          <a:effectLst/>
                          <a:latin typeface="Arial" pitchFamily="34" charset="0"/>
                          <a:ea typeface="+mn-ea"/>
                          <a:cs typeface="Arial" pitchFamily="34" charset="0"/>
                        </a:rPr>
                        <a:t>MySQL sebagai database</a:t>
                      </a:r>
                      <a:r>
                        <a:rPr lang="id-ID" sz="1600" kern="1200" dirty="0" smtClean="0">
                          <a:solidFill>
                            <a:schemeClr val="tx2"/>
                          </a:solidFill>
                          <a:effectLst/>
                          <a:latin typeface="Arial" pitchFamily="34" charset="0"/>
                          <a:ea typeface="+mn-ea"/>
                          <a:cs typeface="Arial" pitchFamily="34" charset="0"/>
                        </a:rPr>
                        <a:t>.</a:t>
                      </a:r>
                      <a:endParaRPr lang="id-ID" sz="1600" dirty="0">
                        <a:solidFill>
                          <a:schemeClr val="tx2"/>
                        </a:solidFill>
                        <a:latin typeface="Arial" pitchFamily="34" charset="0"/>
                        <a:cs typeface="Arial" pitchFamily="34" charset="0"/>
                      </a:endParaRPr>
                    </a:p>
                  </a:txBody>
                  <a:tcPr/>
                </a:tc>
              </a:tr>
              <a:tr h="733965">
                <a:tc>
                  <a:txBody>
                    <a:bodyPr/>
                    <a:lstStyle/>
                    <a:p>
                      <a:pPr marL="342900" indent="-342900" algn="l">
                        <a:buFont typeface="+mj-lt"/>
                        <a:buAutoNum type="arabicPeriod" startAt="2"/>
                      </a:pPr>
                      <a:r>
                        <a:rPr lang="en-US" sz="1600" dirty="0" smtClean="0">
                          <a:solidFill>
                            <a:schemeClr val="tx2"/>
                          </a:solidFill>
                          <a:latin typeface="Arial" pitchFamily="34" charset="0"/>
                          <a:cs typeface="Arial" pitchFamily="34" charset="0"/>
                        </a:rPr>
                        <a:t>Admin</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melakukan</a:t>
                      </a:r>
                      <a:r>
                        <a:rPr lang="en-US" sz="1600" baseline="0" dirty="0" smtClean="0">
                          <a:solidFill>
                            <a:schemeClr val="tx2"/>
                          </a:solidFill>
                          <a:latin typeface="Arial" pitchFamily="34" charset="0"/>
                          <a:cs typeface="Arial" pitchFamily="34" charset="0"/>
                        </a:rPr>
                        <a:t> input </a:t>
                      </a:r>
                      <a:r>
                        <a:rPr lang="en-US" sz="1600" baseline="0" dirty="0" err="1" smtClean="0">
                          <a:solidFill>
                            <a:schemeClr val="tx2"/>
                          </a:solidFill>
                          <a:latin typeface="Arial" pitchFamily="34" charset="0"/>
                          <a:cs typeface="Arial" pitchFamily="34" charset="0"/>
                        </a:rPr>
                        <a:t>jalur</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pendakian</a:t>
                      </a:r>
                      <a:endParaRPr lang="id-ID" sz="1600" dirty="0">
                        <a:solidFill>
                          <a:schemeClr val="tx2"/>
                        </a:solidFill>
                        <a:latin typeface="Arial" pitchFamily="34" charset="0"/>
                        <a:cs typeface="Arial" pitchFamily="34" charset="0"/>
                      </a:endParaRPr>
                    </a:p>
                  </a:txBody>
                  <a:tcPr/>
                </a:tc>
                <a:tc>
                  <a:txBody>
                    <a:bodyPr/>
                    <a:lstStyle/>
                    <a:p>
                      <a:pPr marL="342900" lvl="0" indent="-342900" algn="l">
                        <a:buFont typeface="+mj-lt"/>
                        <a:buAutoNum type="arabicPeriod" startAt="2"/>
                      </a:pPr>
                      <a:r>
                        <a:rPr lang="en-US" sz="1600" dirty="0" smtClean="0">
                          <a:solidFill>
                            <a:schemeClr val="tx2"/>
                          </a:solidFill>
                          <a:latin typeface="Arial" pitchFamily="34" charset="0"/>
                          <a:cs typeface="Arial" pitchFamily="34" charset="0"/>
                        </a:rPr>
                        <a:t>Data</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pendakian</a:t>
                      </a:r>
                      <a:r>
                        <a:rPr lang="en-US" sz="1600" baseline="0" dirty="0" smtClean="0">
                          <a:solidFill>
                            <a:schemeClr val="tx2"/>
                          </a:solidFill>
                          <a:latin typeface="Arial" pitchFamily="34" charset="0"/>
                          <a:cs typeface="Arial" pitchFamily="34" charset="0"/>
                        </a:rPr>
                        <a:t> </a:t>
                      </a:r>
                      <a:r>
                        <a:rPr lang="en-US" sz="1600" baseline="0" dirty="0" err="1" smtClean="0">
                          <a:solidFill>
                            <a:schemeClr val="tx2"/>
                          </a:solidFill>
                          <a:latin typeface="Arial" pitchFamily="34" charset="0"/>
                          <a:cs typeface="Arial" pitchFamily="34" charset="0"/>
                        </a:rPr>
                        <a:t>disimpan</a:t>
                      </a:r>
                      <a:r>
                        <a:rPr lang="en-US" sz="1600" baseline="0" dirty="0" smtClean="0">
                          <a:solidFill>
                            <a:schemeClr val="tx2"/>
                          </a:solidFill>
                          <a:latin typeface="Arial" pitchFamily="34" charset="0"/>
                          <a:cs typeface="Arial" pitchFamily="34" charset="0"/>
                        </a:rPr>
                        <a:t> di data base MySQL</a:t>
                      </a:r>
                      <a:endParaRPr lang="id-ID" sz="1600" dirty="0">
                        <a:solidFill>
                          <a:schemeClr val="tx2"/>
                        </a:solidFill>
                        <a:latin typeface="Arial" pitchFamily="34" charset="0"/>
                        <a:cs typeface="Arial" pitchFamily="34" charset="0"/>
                      </a:endParaRPr>
                    </a:p>
                  </a:txBody>
                  <a:tcPr/>
                </a:tc>
              </a:tr>
              <a:tr h="733965">
                <a:tc>
                  <a:txBody>
                    <a:bodyPr/>
                    <a:lstStyle/>
                    <a:p>
                      <a:pPr marL="342900" lvl="0" indent="-342900" algn="l">
                        <a:buFont typeface="+mj-lt"/>
                        <a:buAutoNum type="arabicPeriod" startAt="3"/>
                      </a:pPr>
                      <a:r>
                        <a:rPr lang="en-US" sz="1600" kern="1200" dirty="0" smtClean="0">
                          <a:solidFill>
                            <a:schemeClr val="tx2"/>
                          </a:solidFill>
                          <a:effectLst/>
                          <a:latin typeface="Arial" pitchFamily="34" charset="0"/>
                          <a:ea typeface="+mn-ea"/>
                          <a:cs typeface="Arial" pitchFamily="34" charset="0"/>
                        </a:rPr>
                        <a:t>Admin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memasukan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kriteria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pemilihan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jalur</a:t>
                      </a:r>
                      <a:r>
                        <a:rPr lang="id-ID" sz="1600" kern="1200" dirty="0" smtClean="0">
                          <a:solidFill>
                            <a:schemeClr val="tx2"/>
                          </a:solidFill>
                          <a:effectLst/>
                          <a:latin typeface="Arial" pitchFamily="34" charset="0"/>
                          <a:ea typeface="+mn-ea"/>
                          <a:cs typeface="Arial" pitchFamily="34" charset="0"/>
                        </a:rPr>
                        <a:t>.</a:t>
                      </a:r>
                      <a:endParaRPr lang="id-ID" sz="1600" dirty="0">
                        <a:solidFill>
                          <a:schemeClr val="tx2"/>
                        </a:solidFill>
                        <a:latin typeface="Arial" pitchFamily="34" charset="0"/>
                        <a:cs typeface="Arial" pitchFamily="34" charset="0"/>
                      </a:endParaRPr>
                    </a:p>
                  </a:txBody>
                  <a:tcPr/>
                </a:tc>
                <a:tc>
                  <a:txBody>
                    <a:bodyPr/>
                    <a:lstStyle/>
                    <a:p>
                      <a:pPr marL="342900" indent="-342900" algn="l">
                        <a:buFont typeface="+mj-lt"/>
                        <a:buAutoNum type="arabicPeriod" startAt="3"/>
                      </a:pPr>
                      <a:r>
                        <a:rPr lang="en-US" sz="1600" kern="1200" dirty="0" smtClean="0">
                          <a:solidFill>
                            <a:schemeClr val="tx2"/>
                          </a:solidFill>
                          <a:effectLst/>
                          <a:latin typeface="Arial" pitchFamily="34" charset="0"/>
                          <a:ea typeface="+mn-ea"/>
                          <a:cs typeface="Arial" pitchFamily="34" charset="0"/>
                        </a:rPr>
                        <a:t>Data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kriteria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disimpan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dalam</a:t>
                      </a:r>
                      <a:r>
                        <a:rPr lang="en-US" sz="1600" kern="1200" baseline="0" dirty="0" smtClean="0">
                          <a:solidFill>
                            <a:schemeClr val="tx2"/>
                          </a:solidFill>
                          <a:effectLst/>
                          <a:latin typeface="Arial" pitchFamily="34" charset="0"/>
                          <a:ea typeface="+mn-ea"/>
                          <a:cs typeface="Arial" pitchFamily="34" charset="0"/>
                        </a:rPr>
                        <a:t> database MySQL</a:t>
                      </a:r>
                      <a:endParaRPr lang="id-ID" sz="1600" dirty="0">
                        <a:solidFill>
                          <a:schemeClr val="tx2"/>
                        </a:solidFill>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371003525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RUANG LINGKUP</a:t>
            </a:r>
            <a:endParaRPr lang="id-ID" sz="3200" b="1" dirty="0">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27489522"/>
              </p:ext>
            </p:extLst>
          </p:nvPr>
        </p:nvGraphicFramePr>
        <p:xfrm>
          <a:off x="457200" y="1600200"/>
          <a:ext cx="7620000" cy="4394200"/>
        </p:xfrm>
        <a:graphic>
          <a:graphicData uri="http://schemas.openxmlformats.org/drawingml/2006/table">
            <a:tbl>
              <a:tblPr firstRow="1" bandRow="1">
                <a:tableStyleId>{69012ECD-51FC-41F1-AA8D-1B2483CD663E}</a:tableStyleId>
              </a:tblPr>
              <a:tblGrid>
                <a:gridCol w="3810000"/>
                <a:gridCol w="3810000"/>
              </a:tblGrid>
              <a:tr h="370840">
                <a:tc>
                  <a:txBody>
                    <a:bodyPr/>
                    <a:lstStyle/>
                    <a:p>
                      <a:pPr algn="ctr"/>
                      <a:r>
                        <a:rPr lang="id-ID" sz="1800" b="1" kern="1200" dirty="0" smtClean="0">
                          <a:solidFill>
                            <a:schemeClr val="bg1"/>
                          </a:solidFill>
                          <a:effectLst/>
                          <a:latin typeface="Arial" pitchFamily="34" charset="0"/>
                          <a:ea typeface="+mn-ea"/>
                          <a:cs typeface="Arial" pitchFamily="34" charset="0"/>
                        </a:rPr>
                        <a:t>Fungsi Pada </a:t>
                      </a:r>
                      <a:r>
                        <a:rPr lang="en-US" sz="1800" b="1" kern="1200" dirty="0" smtClean="0">
                          <a:solidFill>
                            <a:schemeClr val="bg1"/>
                          </a:solidFill>
                          <a:effectLst/>
                          <a:latin typeface="Arial" pitchFamily="34" charset="0"/>
                          <a:ea typeface="+mn-ea"/>
                          <a:cs typeface="Arial" pitchFamily="34" charset="0"/>
                        </a:rPr>
                        <a:t>Web</a:t>
                      </a:r>
                      <a:endParaRPr lang="id-ID" dirty="0">
                        <a:latin typeface="Arial" pitchFamily="34" charset="0"/>
                        <a:cs typeface="Arial" pitchFamily="34" charset="0"/>
                      </a:endParaRPr>
                    </a:p>
                  </a:txBody>
                  <a:tcPr>
                    <a:solidFill>
                      <a:schemeClr val="tx2"/>
                    </a:solidFill>
                  </a:tcPr>
                </a:tc>
                <a:tc>
                  <a:txBody>
                    <a:bodyPr/>
                    <a:lstStyle/>
                    <a:p>
                      <a:pPr algn="ctr"/>
                      <a:r>
                        <a:rPr lang="id-ID" sz="1800" b="1" kern="1200" dirty="0" smtClean="0">
                          <a:solidFill>
                            <a:schemeClr val="bg1"/>
                          </a:solidFill>
                          <a:effectLst/>
                          <a:latin typeface="Arial" pitchFamily="34" charset="0"/>
                          <a:ea typeface="+mn-ea"/>
                          <a:cs typeface="Arial" pitchFamily="34" charset="0"/>
                        </a:rPr>
                        <a:t>Fungsi Pada </a:t>
                      </a:r>
                      <a:r>
                        <a:rPr lang="en-US" sz="1800" b="1" kern="1200" dirty="0" err="1" smtClean="0">
                          <a:solidFill>
                            <a:schemeClr val="bg1"/>
                          </a:solidFill>
                          <a:effectLst/>
                          <a:latin typeface="Arial" pitchFamily="34" charset="0"/>
                          <a:ea typeface="+mn-ea"/>
                          <a:cs typeface="Arial" pitchFamily="34" charset="0"/>
                        </a:rPr>
                        <a:t>Sistem</a:t>
                      </a:r>
                      <a:endParaRPr lang="id-ID" dirty="0">
                        <a:latin typeface="Arial" pitchFamily="34" charset="0"/>
                        <a:cs typeface="Arial" pitchFamily="34" charset="0"/>
                      </a:endParaRPr>
                    </a:p>
                  </a:txBody>
                  <a:tcPr>
                    <a:solidFill>
                      <a:schemeClr val="tx2"/>
                    </a:solidFill>
                  </a:tcPr>
                </a:tc>
              </a:tr>
              <a:tr h="370840">
                <a:tc>
                  <a:txBody>
                    <a:bodyPr/>
                    <a:lstStyle/>
                    <a:p>
                      <a:pPr marL="342900" indent="-342900" algn="l">
                        <a:buFont typeface="+mj-lt"/>
                        <a:buAutoNum type="arabicPeriod" startAt="4"/>
                      </a:pPr>
                      <a:r>
                        <a:rPr lang="en-US" sz="1600" kern="1200" dirty="0" smtClean="0">
                          <a:solidFill>
                            <a:schemeClr val="tx2"/>
                          </a:solidFill>
                          <a:effectLst/>
                          <a:latin typeface="Arial" pitchFamily="34" charset="0"/>
                          <a:ea typeface="+mn-ea"/>
                          <a:cs typeface="Arial" pitchFamily="34" charset="0"/>
                        </a:rPr>
                        <a:t>Admin </a:t>
                      </a:r>
                      <a:r>
                        <a:rPr lang="en-US" sz="1600" kern="1200" dirty="0" err="1" smtClean="0">
                          <a:solidFill>
                            <a:schemeClr val="tx2"/>
                          </a:solidFill>
                          <a:effectLst/>
                          <a:latin typeface="Arial" pitchFamily="34" charset="0"/>
                          <a:ea typeface="+mn-ea"/>
                          <a:cs typeface="Arial" pitchFamily="34" charset="0"/>
                        </a:rPr>
                        <a:t>memasukan</a:t>
                      </a:r>
                      <a:r>
                        <a:rPr lang="en-US" sz="1600" kern="1200" dirty="0" smtClean="0">
                          <a:solidFill>
                            <a:schemeClr val="tx2"/>
                          </a:solidFill>
                          <a:effectLst/>
                          <a:latin typeface="Arial" pitchFamily="34" charset="0"/>
                          <a:ea typeface="+mn-ea"/>
                          <a:cs typeface="Arial" pitchFamily="34" charset="0"/>
                        </a:rPr>
                        <a:t> data </a:t>
                      </a:r>
                      <a:r>
                        <a:rPr lang="en-US" sz="1600" kern="1200" dirty="0" err="1" smtClean="0">
                          <a:solidFill>
                            <a:schemeClr val="tx2"/>
                          </a:solidFill>
                          <a:effectLst/>
                          <a:latin typeface="Arial" pitchFamily="34" charset="0"/>
                          <a:ea typeface="+mn-ea"/>
                          <a:cs typeface="Arial" pitchFamily="34" charset="0"/>
                        </a:rPr>
                        <a:t>manajemen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perjalanan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informasi</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kegiatan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alam</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bebas</a:t>
                      </a:r>
                      <a:endParaRPr lang="id-ID" sz="1600" dirty="0">
                        <a:solidFill>
                          <a:schemeClr val="tx2"/>
                        </a:solidFill>
                        <a:latin typeface="Arial" pitchFamily="34" charset="0"/>
                        <a:cs typeface="Arial" pitchFamily="34" charset="0"/>
                      </a:endParaRPr>
                    </a:p>
                  </a:txBody>
                  <a:tcPr/>
                </a:tc>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4"/>
                        <a:tabLst/>
                        <a:defRPr/>
                      </a:pPr>
                      <a:r>
                        <a:rPr lang="en-US" sz="1600" kern="1200" dirty="0" smtClean="0">
                          <a:solidFill>
                            <a:schemeClr val="tx2"/>
                          </a:solidFill>
                          <a:effectLst/>
                          <a:latin typeface="Arial" pitchFamily="34" charset="0"/>
                          <a:ea typeface="+mn-ea"/>
                          <a:cs typeface="Arial" pitchFamily="34" charset="0"/>
                        </a:rPr>
                        <a:t>Data </a:t>
                      </a:r>
                      <a:r>
                        <a:rPr lang="en-US" sz="1600" kern="1200" dirty="0" err="1" smtClean="0">
                          <a:solidFill>
                            <a:schemeClr val="tx2"/>
                          </a:solidFill>
                          <a:effectLst/>
                          <a:latin typeface="Arial" pitchFamily="34" charset="0"/>
                          <a:ea typeface="+mn-ea"/>
                          <a:cs typeface="Arial" pitchFamily="34" charset="0"/>
                        </a:rPr>
                        <a:t>manajemen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perjalanan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informasi</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kegiatan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alam</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bebas</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disimpan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dalam</a:t>
                      </a:r>
                      <a:r>
                        <a:rPr lang="en-US" sz="1600" kern="1200" baseline="0" dirty="0" smtClean="0">
                          <a:solidFill>
                            <a:schemeClr val="tx2"/>
                          </a:solidFill>
                          <a:effectLst/>
                          <a:latin typeface="Arial" pitchFamily="34" charset="0"/>
                          <a:ea typeface="+mn-ea"/>
                          <a:cs typeface="Arial" pitchFamily="34" charset="0"/>
                        </a:rPr>
                        <a:t> database MySQL</a:t>
                      </a:r>
                      <a:endParaRPr lang="id-ID" sz="1600" dirty="0" smtClean="0">
                        <a:solidFill>
                          <a:schemeClr val="tx2"/>
                        </a:solidFill>
                        <a:latin typeface="Arial" pitchFamily="34" charset="0"/>
                        <a:cs typeface="Arial" pitchFamily="34" charset="0"/>
                      </a:endParaRPr>
                    </a:p>
                    <a:p>
                      <a:pPr marL="0" indent="0" algn="l">
                        <a:buFont typeface="+mj-lt"/>
                        <a:buNone/>
                      </a:pPr>
                      <a:endParaRPr lang="id-ID" sz="1600" dirty="0">
                        <a:solidFill>
                          <a:schemeClr val="tx2"/>
                        </a:solidFill>
                        <a:latin typeface="Arial" pitchFamily="34" charset="0"/>
                        <a:cs typeface="Arial" pitchFamily="34" charset="0"/>
                      </a:endParaRPr>
                    </a:p>
                  </a:txBody>
                  <a:tcPr/>
                </a:tc>
              </a:tr>
              <a:tr h="370840">
                <a:tc>
                  <a:txBody>
                    <a:bodyPr/>
                    <a:lstStyle/>
                    <a:p>
                      <a:pPr marL="342900" indent="-342900" algn="l">
                        <a:buFont typeface="+mj-lt"/>
                        <a:buAutoNum type="arabicPeriod" startAt="5"/>
                      </a:pPr>
                      <a:r>
                        <a:rPr lang="en-US" sz="1400" kern="1200" dirty="0" smtClean="0">
                          <a:solidFill>
                            <a:schemeClr val="tx2"/>
                          </a:solidFill>
                          <a:effectLst/>
                          <a:latin typeface="Arial" pitchFamily="34" charset="0"/>
                          <a:ea typeface="+mn-ea"/>
                          <a:cs typeface="Arial" pitchFamily="34" charset="0"/>
                        </a:rPr>
                        <a:t>User </a:t>
                      </a:r>
                      <a:r>
                        <a:rPr lang="en-US" sz="1400" kern="1200" dirty="0" err="1" smtClean="0">
                          <a:solidFill>
                            <a:schemeClr val="tx2"/>
                          </a:solidFill>
                          <a:effectLst/>
                          <a:latin typeface="Arial" pitchFamily="34" charset="0"/>
                          <a:ea typeface="+mn-ea"/>
                          <a:cs typeface="Arial" pitchFamily="34" charset="0"/>
                        </a:rPr>
                        <a:t>membuka</a:t>
                      </a:r>
                      <a:r>
                        <a:rPr lang="en-US" sz="1400" kern="1200" dirty="0" smtClean="0">
                          <a:solidFill>
                            <a:schemeClr val="tx2"/>
                          </a:solidFill>
                          <a:effectLst/>
                          <a:latin typeface="Arial" pitchFamily="34" charset="0"/>
                          <a:ea typeface="+mn-ea"/>
                          <a:cs typeface="Arial" pitchFamily="34" charset="0"/>
                        </a:rPr>
                        <a:t> menu</a:t>
                      </a:r>
                      <a:r>
                        <a:rPr lang="en-US" sz="1400" kern="1200" baseline="0" dirty="0" smtClean="0">
                          <a:solidFill>
                            <a:schemeClr val="tx2"/>
                          </a:solidFill>
                          <a:effectLst/>
                          <a:latin typeface="Arial" pitchFamily="34" charset="0"/>
                          <a:ea typeface="+mn-ea"/>
                          <a:cs typeface="Arial" pitchFamily="34" charset="0"/>
                        </a:rPr>
                        <a:t> </a:t>
                      </a:r>
                      <a:r>
                        <a:rPr lang="en-US" sz="1400" kern="1200" dirty="0" err="1" smtClean="0">
                          <a:solidFill>
                            <a:schemeClr val="tx2"/>
                          </a:solidFill>
                          <a:effectLst/>
                          <a:latin typeface="Arial" pitchFamily="34" charset="0"/>
                          <a:ea typeface="+mn-ea"/>
                          <a:cs typeface="Arial" pitchFamily="34" charset="0"/>
                        </a:rPr>
                        <a:t>Sistem</a:t>
                      </a:r>
                      <a:r>
                        <a:rPr lang="en-US" sz="1400" kern="1200" baseline="0" dirty="0" smtClean="0">
                          <a:solidFill>
                            <a:schemeClr val="tx2"/>
                          </a:solidFill>
                          <a:effectLst/>
                          <a:latin typeface="Arial" pitchFamily="34" charset="0"/>
                          <a:ea typeface="+mn-ea"/>
                          <a:cs typeface="Arial" pitchFamily="34" charset="0"/>
                        </a:rPr>
                        <a:t> </a:t>
                      </a:r>
                      <a:r>
                        <a:rPr lang="en-US" sz="1400" kern="1200" baseline="0" dirty="0" err="1" smtClean="0">
                          <a:solidFill>
                            <a:schemeClr val="tx2"/>
                          </a:solidFill>
                          <a:effectLst/>
                          <a:latin typeface="Arial" pitchFamily="34" charset="0"/>
                          <a:ea typeface="+mn-ea"/>
                          <a:cs typeface="Arial" pitchFamily="34" charset="0"/>
                        </a:rPr>
                        <a:t>Pendukung</a:t>
                      </a:r>
                      <a:r>
                        <a:rPr lang="en-US" sz="1400" kern="1200" baseline="0" dirty="0" smtClean="0">
                          <a:solidFill>
                            <a:schemeClr val="tx2"/>
                          </a:solidFill>
                          <a:effectLst/>
                          <a:latin typeface="Arial" pitchFamily="34" charset="0"/>
                          <a:ea typeface="+mn-ea"/>
                          <a:cs typeface="Arial" pitchFamily="34" charset="0"/>
                        </a:rPr>
                        <a:t> Keputusan</a:t>
                      </a:r>
                      <a:endParaRPr lang="id-ID" sz="1400" dirty="0">
                        <a:solidFill>
                          <a:schemeClr val="tx2"/>
                        </a:solidFill>
                        <a:latin typeface="Arial" pitchFamily="34" charset="0"/>
                        <a:cs typeface="Arial" pitchFamily="34" charset="0"/>
                      </a:endParaRPr>
                    </a:p>
                  </a:txBody>
                  <a:tcPr/>
                </a:tc>
                <a:tc>
                  <a:txBody>
                    <a:bodyPr/>
                    <a:lstStyle/>
                    <a:p>
                      <a:pPr marL="342900" lvl="0" indent="-342900" algn="l">
                        <a:buFont typeface="+mj-lt"/>
                        <a:buAutoNum type="arabicPeriod" startAt="5"/>
                      </a:pPr>
                      <a:r>
                        <a:rPr lang="en-US" sz="1600" kern="1200" dirty="0" err="1" smtClean="0">
                          <a:solidFill>
                            <a:schemeClr val="tx2"/>
                          </a:solidFill>
                          <a:effectLst/>
                          <a:latin typeface="Arial" pitchFamily="34" charset="0"/>
                          <a:ea typeface="+mn-ea"/>
                          <a:cs typeface="Arial" pitchFamily="34" charset="0"/>
                        </a:rPr>
                        <a:t>Sistem</a:t>
                      </a:r>
                      <a:r>
                        <a:rPr lang="en-US" sz="1600" kern="1200" dirty="0" smtClean="0">
                          <a:solidFill>
                            <a:schemeClr val="tx2"/>
                          </a:solidFill>
                          <a:effectLst/>
                          <a:latin typeface="Arial" pitchFamily="34" charset="0"/>
                          <a:ea typeface="+mn-ea"/>
                          <a:cs typeface="Arial" pitchFamily="34" charset="0"/>
                        </a:rPr>
                        <a:t> </a:t>
                      </a:r>
                      <a:r>
                        <a:rPr lang="en-US" sz="1600" kern="1200" dirty="0" err="1" smtClean="0">
                          <a:solidFill>
                            <a:schemeClr val="tx2"/>
                          </a:solidFill>
                          <a:effectLst/>
                          <a:latin typeface="Arial" pitchFamily="34" charset="0"/>
                          <a:ea typeface="+mn-ea"/>
                          <a:cs typeface="Arial" pitchFamily="34" charset="0"/>
                        </a:rPr>
                        <a:t>menampilka</a:t>
                      </a:r>
                      <a:r>
                        <a:rPr lang="en-US" sz="1600" kern="1200" baseline="0" dirty="0" err="1" smtClean="0">
                          <a:solidFill>
                            <a:schemeClr val="tx2"/>
                          </a:solidFill>
                          <a:effectLst/>
                          <a:latin typeface="Arial" pitchFamily="34" charset="0"/>
                          <a:ea typeface="+mn-ea"/>
                          <a:cs typeface="Arial" pitchFamily="34" charset="0"/>
                        </a:rPr>
                        <a:t>n</a:t>
                      </a:r>
                      <a:r>
                        <a:rPr lang="en-US" sz="1600" kern="1200" baseline="0" dirty="0" smtClean="0">
                          <a:solidFill>
                            <a:schemeClr val="tx2"/>
                          </a:solidFill>
                          <a:effectLst/>
                          <a:latin typeface="Arial" pitchFamily="34" charset="0"/>
                          <a:ea typeface="+mn-ea"/>
                          <a:cs typeface="Arial" pitchFamily="34" charset="0"/>
                        </a:rPr>
                        <a:t> menu </a:t>
                      </a:r>
                      <a:r>
                        <a:rPr lang="en-US" sz="1600" kern="1200" baseline="0" dirty="0" err="1" smtClean="0">
                          <a:solidFill>
                            <a:schemeClr val="tx2"/>
                          </a:solidFill>
                          <a:effectLst/>
                          <a:latin typeface="Arial" pitchFamily="34" charset="0"/>
                          <a:ea typeface="+mn-ea"/>
                          <a:cs typeface="Arial" pitchFamily="34" charset="0"/>
                        </a:rPr>
                        <a:t>Sistem</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Pendukung</a:t>
                      </a:r>
                      <a:r>
                        <a:rPr lang="en-US" sz="1600" kern="1200" baseline="0" dirty="0" smtClean="0">
                          <a:solidFill>
                            <a:schemeClr val="tx2"/>
                          </a:solidFill>
                          <a:effectLst/>
                          <a:latin typeface="Arial" pitchFamily="34" charset="0"/>
                          <a:ea typeface="+mn-ea"/>
                          <a:cs typeface="Arial" pitchFamily="34" charset="0"/>
                        </a:rPr>
                        <a:t> Keputusan</a:t>
                      </a:r>
                    </a:p>
                  </a:txBody>
                  <a:tcPr/>
                </a:tc>
              </a:tr>
              <a:tr h="370840">
                <a:tc>
                  <a:txBody>
                    <a:bodyPr/>
                    <a:lstStyle/>
                    <a:p>
                      <a:pPr marL="342900" indent="-342900" algn="l">
                        <a:buFont typeface="+mj-lt"/>
                        <a:buAutoNum type="arabicPeriod" startAt="6"/>
                      </a:pPr>
                      <a:r>
                        <a:rPr lang="en-US" sz="1600" kern="1200" dirty="0" smtClean="0">
                          <a:solidFill>
                            <a:schemeClr val="tx2"/>
                          </a:solidFill>
                          <a:effectLst/>
                          <a:latin typeface="Arial" pitchFamily="34" charset="0"/>
                          <a:ea typeface="+mn-ea"/>
                          <a:cs typeface="Arial" pitchFamily="34" charset="0"/>
                        </a:rPr>
                        <a:t>User </a:t>
                      </a:r>
                      <a:r>
                        <a:rPr lang="en-US" sz="1600" kern="1200" dirty="0" err="1" smtClean="0">
                          <a:solidFill>
                            <a:schemeClr val="tx2"/>
                          </a:solidFill>
                          <a:effectLst/>
                          <a:latin typeface="Arial" pitchFamily="34" charset="0"/>
                          <a:ea typeface="+mn-ea"/>
                          <a:cs typeface="Arial" pitchFamily="34" charset="0"/>
                        </a:rPr>
                        <a:t>mengisi</a:t>
                      </a:r>
                      <a:r>
                        <a:rPr lang="en-US" sz="1600" kern="1200" baseline="0" dirty="0" smtClean="0">
                          <a:solidFill>
                            <a:schemeClr val="tx2"/>
                          </a:solidFill>
                          <a:effectLst/>
                          <a:latin typeface="Arial" pitchFamily="34" charset="0"/>
                          <a:ea typeface="+mn-ea"/>
                          <a:cs typeface="Arial" pitchFamily="34" charset="0"/>
                        </a:rPr>
                        <a:t> from </a:t>
                      </a:r>
                      <a:r>
                        <a:rPr lang="en-US" sz="1600" kern="1200" baseline="0" dirty="0" err="1" smtClean="0">
                          <a:solidFill>
                            <a:schemeClr val="tx2"/>
                          </a:solidFill>
                          <a:effectLst/>
                          <a:latin typeface="Arial" pitchFamily="34" charset="0"/>
                          <a:ea typeface="+mn-ea"/>
                          <a:cs typeface="Arial" pitchFamily="34" charset="0"/>
                        </a:rPr>
                        <a:t>kriteria</a:t>
                      </a:r>
                      <a:r>
                        <a:rPr lang="en-US" sz="1600" kern="1200" baseline="0" dirty="0" smtClean="0">
                          <a:solidFill>
                            <a:schemeClr val="tx2"/>
                          </a:solidFill>
                          <a:effectLst/>
                          <a:latin typeface="Arial" pitchFamily="34" charset="0"/>
                          <a:ea typeface="+mn-ea"/>
                          <a:cs typeface="Arial" pitchFamily="34" charset="0"/>
                        </a:rPr>
                        <a:t> </a:t>
                      </a:r>
                      <a:endParaRPr lang="id-ID" sz="1600" dirty="0">
                        <a:solidFill>
                          <a:schemeClr val="tx2"/>
                        </a:solidFill>
                        <a:latin typeface="Arial" pitchFamily="34" charset="0"/>
                        <a:cs typeface="Arial" pitchFamily="34" charset="0"/>
                      </a:endParaRPr>
                    </a:p>
                  </a:txBody>
                  <a:tcPr/>
                </a:tc>
                <a:tc>
                  <a:txBody>
                    <a:bodyPr/>
                    <a:lstStyle/>
                    <a:p>
                      <a:pPr marL="342900" indent="-342900" algn="l">
                        <a:buFont typeface="+mj-lt"/>
                        <a:buAutoNum type="arabicPeriod" startAt="6"/>
                      </a:pPr>
                      <a:r>
                        <a:rPr lang="en-US" sz="1600" kern="1200" dirty="0" err="1" smtClean="0">
                          <a:solidFill>
                            <a:schemeClr val="tx2"/>
                          </a:solidFill>
                          <a:effectLst/>
                          <a:latin typeface="Arial" pitchFamily="34" charset="0"/>
                          <a:ea typeface="+mn-ea"/>
                          <a:cs typeface="Arial" pitchFamily="34" charset="0"/>
                        </a:rPr>
                        <a:t>Sistem</a:t>
                      </a:r>
                      <a:r>
                        <a:rPr lang="en-US" sz="1600" kern="1200" dirty="0" smtClean="0">
                          <a:solidFill>
                            <a:schemeClr val="tx2"/>
                          </a:solidFill>
                          <a:effectLst/>
                          <a:latin typeface="Arial" pitchFamily="34" charset="0"/>
                          <a:ea typeface="+mn-ea"/>
                          <a:cs typeface="Arial" pitchFamily="34" charset="0"/>
                        </a:rPr>
                        <a:t> </a:t>
                      </a:r>
                      <a:r>
                        <a:rPr lang="en-US" sz="1600" kern="1200" dirty="0" err="1" smtClean="0">
                          <a:solidFill>
                            <a:schemeClr val="tx2"/>
                          </a:solidFill>
                          <a:effectLst/>
                          <a:latin typeface="Arial" pitchFamily="34" charset="0"/>
                          <a:ea typeface="+mn-ea"/>
                          <a:cs typeface="Arial" pitchFamily="34" charset="0"/>
                        </a:rPr>
                        <a:t>mengolah</a:t>
                      </a:r>
                      <a:r>
                        <a:rPr lang="en-US" sz="1600" kern="1200" baseline="0" dirty="0" smtClean="0">
                          <a:solidFill>
                            <a:schemeClr val="tx2"/>
                          </a:solidFill>
                          <a:effectLst/>
                          <a:latin typeface="Arial" pitchFamily="34" charset="0"/>
                          <a:ea typeface="+mn-ea"/>
                          <a:cs typeface="Arial" pitchFamily="34" charset="0"/>
                        </a:rPr>
                        <a:t> data </a:t>
                      </a:r>
                      <a:r>
                        <a:rPr lang="en-US" sz="1600" kern="1200" baseline="0" dirty="0" err="1" smtClean="0">
                          <a:solidFill>
                            <a:schemeClr val="tx2"/>
                          </a:solidFill>
                          <a:effectLst/>
                          <a:latin typeface="Arial" pitchFamily="34" charset="0"/>
                          <a:ea typeface="+mn-ea"/>
                          <a:cs typeface="Arial" pitchFamily="34" charset="0"/>
                        </a:rPr>
                        <a:t>berdasarkan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metode</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kriteria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nilai</a:t>
                      </a:r>
                      <a:r>
                        <a:rPr lang="en-US" sz="1600" kern="1200" baseline="0" dirty="0" smtClean="0">
                          <a:solidFill>
                            <a:schemeClr val="tx2"/>
                          </a:solidFill>
                          <a:effectLst/>
                          <a:latin typeface="Arial" pitchFamily="34" charset="0"/>
                          <a:ea typeface="+mn-ea"/>
                          <a:cs typeface="Arial" pitchFamily="34" charset="0"/>
                        </a:rPr>
                        <a:t> yang </a:t>
                      </a:r>
                      <a:r>
                        <a:rPr lang="en-US" sz="1600" kern="1200" baseline="0" dirty="0" err="1" smtClean="0">
                          <a:solidFill>
                            <a:schemeClr val="tx2"/>
                          </a:solidFill>
                          <a:effectLst/>
                          <a:latin typeface="Arial" pitchFamily="34" charset="0"/>
                          <a:ea typeface="+mn-ea"/>
                          <a:cs typeface="Arial" pitchFamily="34" charset="0"/>
                        </a:rPr>
                        <a:t>diberikan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pada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setiap</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kriteria</a:t>
                      </a:r>
                      <a:r>
                        <a:rPr lang="id-ID" sz="1600" kern="1200" dirty="0" smtClean="0">
                          <a:solidFill>
                            <a:schemeClr val="tx2"/>
                          </a:solidFill>
                          <a:effectLst/>
                          <a:latin typeface="Arial" pitchFamily="34" charset="0"/>
                          <a:ea typeface="+mn-ea"/>
                          <a:cs typeface="Arial" pitchFamily="34" charset="0"/>
                        </a:rPr>
                        <a:t>.</a:t>
                      </a:r>
                      <a:r>
                        <a:rPr lang="en-US" sz="1600" kern="1200" dirty="0" smtClean="0">
                          <a:solidFill>
                            <a:schemeClr val="tx2"/>
                          </a:solidFill>
                          <a:effectLst/>
                          <a:latin typeface="Arial" pitchFamily="34" charset="0"/>
                          <a:ea typeface="+mn-ea"/>
                          <a:cs typeface="Arial" pitchFamily="34" charset="0"/>
                        </a:rPr>
                        <a:t> </a:t>
                      </a:r>
                      <a:r>
                        <a:rPr lang="en-US" sz="1600" kern="1200" dirty="0" err="1" smtClean="0">
                          <a:solidFill>
                            <a:schemeClr val="tx2"/>
                          </a:solidFill>
                          <a:effectLst/>
                          <a:latin typeface="Arial" pitchFamily="34" charset="0"/>
                          <a:ea typeface="+mn-ea"/>
                          <a:cs typeface="Arial" pitchFamily="34" charset="0"/>
                        </a:rPr>
                        <a:t>Kemudian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menampilkan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hasil</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ke</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layar</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pengguna</a:t>
                      </a:r>
                      <a:endParaRPr lang="id-ID" sz="1600" dirty="0">
                        <a:solidFill>
                          <a:schemeClr val="tx2"/>
                        </a:solidFill>
                        <a:latin typeface="Arial" pitchFamily="34" charset="0"/>
                        <a:cs typeface="Arial" pitchFamily="34" charset="0"/>
                      </a:endParaRPr>
                    </a:p>
                  </a:txBody>
                  <a:tcPr/>
                </a:tc>
              </a:tr>
              <a:tr h="370840">
                <a:tc>
                  <a:txBody>
                    <a:bodyPr/>
                    <a:lstStyle/>
                    <a:p>
                      <a:pPr marL="342900" indent="-342900" algn="l">
                        <a:buFont typeface="+mj-lt"/>
                        <a:buAutoNum type="arabicPeriod" startAt="7"/>
                      </a:pPr>
                      <a:r>
                        <a:rPr lang="en-US" sz="1600" kern="1200" dirty="0" smtClean="0">
                          <a:solidFill>
                            <a:schemeClr val="tx2"/>
                          </a:solidFill>
                          <a:effectLst/>
                          <a:latin typeface="Arial" pitchFamily="34" charset="0"/>
                          <a:ea typeface="+mn-ea"/>
                          <a:cs typeface="Arial" pitchFamily="34" charset="0"/>
                        </a:rPr>
                        <a:t>User </a:t>
                      </a:r>
                      <a:r>
                        <a:rPr lang="en-US" sz="1600" kern="1200" dirty="0" err="1" smtClean="0">
                          <a:solidFill>
                            <a:schemeClr val="tx2"/>
                          </a:solidFill>
                          <a:effectLst/>
                          <a:latin typeface="Arial" pitchFamily="34" charset="0"/>
                          <a:ea typeface="+mn-ea"/>
                          <a:cs typeface="Arial" pitchFamily="34" charset="0"/>
                        </a:rPr>
                        <a:t>dapat</a:t>
                      </a:r>
                      <a:r>
                        <a:rPr lang="en-US" sz="1600" kern="1200" dirty="0" smtClean="0">
                          <a:solidFill>
                            <a:schemeClr val="tx2"/>
                          </a:solidFill>
                          <a:effectLst/>
                          <a:latin typeface="Arial" pitchFamily="34" charset="0"/>
                          <a:ea typeface="+mn-ea"/>
                          <a:cs typeface="Arial" pitchFamily="34" charset="0"/>
                        </a:rPr>
                        <a:t> </a:t>
                      </a:r>
                      <a:r>
                        <a:rPr lang="en-US" sz="1600" kern="1200" dirty="0" err="1" smtClean="0">
                          <a:solidFill>
                            <a:schemeClr val="tx2"/>
                          </a:solidFill>
                          <a:effectLst/>
                          <a:latin typeface="Arial" pitchFamily="34" charset="0"/>
                          <a:ea typeface="+mn-ea"/>
                          <a:cs typeface="Arial" pitchFamily="34" charset="0"/>
                        </a:rPr>
                        <a:t>melihat</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hasil</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dari</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sistem</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pendukung</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keputusan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berupa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jalur</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pendakian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beserta</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informasi</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medan</a:t>
                      </a:r>
                      <a:r>
                        <a:rPr lang="en-US" sz="1600" kern="1200" baseline="0" dirty="0" smtClean="0">
                          <a:solidFill>
                            <a:schemeClr val="tx2"/>
                          </a:solidFill>
                          <a:effectLst/>
                          <a:latin typeface="Arial" pitchFamily="34" charset="0"/>
                          <a:ea typeface="+mn-ea"/>
                          <a:cs typeface="Arial" pitchFamily="34" charset="0"/>
                        </a:rPr>
                        <a:t> </a:t>
                      </a:r>
                      <a:r>
                        <a:rPr lang="en-US" sz="1600" kern="1200" baseline="0" dirty="0" err="1" smtClean="0">
                          <a:solidFill>
                            <a:schemeClr val="tx2"/>
                          </a:solidFill>
                          <a:effectLst/>
                          <a:latin typeface="Arial" pitchFamily="34" charset="0"/>
                          <a:ea typeface="+mn-ea"/>
                          <a:cs typeface="Arial" pitchFamily="34" charset="0"/>
                        </a:rPr>
                        <a:t>pendakian</a:t>
                      </a:r>
                      <a:endParaRPr lang="id-ID" sz="1600" dirty="0">
                        <a:solidFill>
                          <a:schemeClr val="tx2"/>
                        </a:solidFill>
                        <a:latin typeface="Arial" pitchFamily="34" charset="0"/>
                        <a:cs typeface="Arial" pitchFamily="34" charset="0"/>
                      </a:endParaRPr>
                    </a:p>
                  </a:txBody>
                  <a:tcPr/>
                </a:tc>
                <a:tc>
                  <a:txBody>
                    <a:bodyPr/>
                    <a:lstStyle/>
                    <a:p>
                      <a:pPr marL="0" lvl="0" indent="0" algn="l">
                        <a:buFont typeface="+mj-lt"/>
                        <a:buNone/>
                      </a:pPr>
                      <a:endParaRPr lang="id-ID" sz="1600" dirty="0">
                        <a:solidFill>
                          <a:schemeClr val="tx2"/>
                        </a:solidFill>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7485098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3200" b="1" dirty="0" smtClean="0">
                <a:latin typeface="Arial" pitchFamily="34" charset="0"/>
                <a:cs typeface="Arial" pitchFamily="34" charset="0"/>
              </a:rPr>
              <a:t>TINJAUAN PUSTAKA</a:t>
            </a:r>
            <a:endParaRPr lang="id-ID" sz="3200" b="1" dirty="0">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571500" indent="-457200">
              <a:buClr>
                <a:schemeClr val="tx2"/>
              </a:buClr>
              <a:buFont typeface="+mj-lt"/>
              <a:buAutoNum type="arabicPeriod"/>
            </a:pPr>
            <a:r>
              <a:rPr lang="en-US" sz="1700" dirty="0" err="1" smtClean="0">
                <a:solidFill>
                  <a:schemeClr val="tx2"/>
                </a:solidFill>
                <a:latin typeface="Arial" pitchFamily="34" charset="0"/>
                <a:cs typeface="Arial" pitchFamily="34" charset="0"/>
              </a:rPr>
              <a:t>Kegiatan</a:t>
            </a:r>
            <a:r>
              <a:rPr lang="en-US" sz="1700" dirty="0" smtClean="0">
                <a:solidFill>
                  <a:schemeClr val="tx2"/>
                </a:solidFill>
                <a:latin typeface="Arial" pitchFamily="34" charset="0"/>
                <a:cs typeface="Arial" pitchFamily="34" charset="0"/>
              </a:rPr>
              <a:t> </a:t>
            </a:r>
            <a:r>
              <a:rPr lang="en-US" sz="1700" dirty="0" err="1" smtClean="0">
                <a:solidFill>
                  <a:schemeClr val="tx2"/>
                </a:solidFill>
                <a:latin typeface="Arial" pitchFamily="34" charset="0"/>
                <a:cs typeface="Arial" pitchFamily="34" charset="0"/>
              </a:rPr>
              <a:t>Alam</a:t>
            </a:r>
            <a:r>
              <a:rPr lang="en-US" sz="1700" dirty="0" smtClean="0">
                <a:solidFill>
                  <a:schemeClr val="tx2"/>
                </a:solidFill>
                <a:latin typeface="Arial" pitchFamily="34" charset="0"/>
                <a:cs typeface="Arial" pitchFamily="34" charset="0"/>
              </a:rPr>
              <a:t> </a:t>
            </a:r>
            <a:r>
              <a:rPr lang="en-US" sz="1700" dirty="0" err="1" smtClean="0">
                <a:solidFill>
                  <a:schemeClr val="tx2"/>
                </a:solidFill>
                <a:latin typeface="Arial" pitchFamily="34" charset="0"/>
                <a:cs typeface="Arial" pitchFamily="34" charset="0"/>
              </a:rPr>
              <a:t>Bebas</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dirty="0" smtClean="0">
                <a:solidFill>
                  <a:schemeClr val="tx2"/>
                </a:solidFill>
                <a:latin typeface="Arial" pitchFamily="34" charset="0"/>
                <a:cs typeface="Arial" pitchFamily="34" charset="0"/>
              </a:rPr>
              <a:t>Survival</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dirty="0" err="1" smtClean="0">
                <a:solidFill>
                  <a:schemeClr val="tx2"/>
                </a:solidFill>
                <a:latin typeface="Arial" pitchFamily="34" charset="0"/>
                <a:cs typeface="Arial" pitchFamily="34" charset="0"/>
              </a:rPr>
              <a:t>Sistem</a:t>
            </a:r>
            <a:r>
              <a:rPr lang="en-US" sz="1700" dirty="0" smtClean="0">
                <a:solidFill>
                  <a:schemeClr val="tx2"/>
                </a:solidFill>
                <a:latin typeface="Arial" pitchFamily="34" charset="0"/>
                <a:cs typeface="Arial" pitchFamily="34" charset="0"/>
              </a:rPr>
              <a:t> </a:t>
            </a:r>
            <a:r>
              <a:rPr lang="en-US" sz="1700" dirty="0" err="1" smtClean="0">
                <a:solidFill>
                  <a:schemeClr val="tx2"/>
                </a:solidFill>
                <a:latin typeface="Arial" pitchFamily="34" charset="0"/>
                <a:cs typeface="Arial" pitchFamily="34" charset="0"/>
              </a:rPr>
              <a:t>Pendukung</a:t>
            </a:r>
            <a:r>
              <a:rPr lang="en-US" sz="1700" dirty="0" smtClean="0">
                <a:solidFill>
                  <a:schemeClr val="tx2"/>
                </a:solidFill>
                <a:latin typeface="Arial" pitchFamily="34" charset="0"/>
                <a:cs typeface="Arial" pitchFamily="34" charset="0"/>
              </a:rPr>
              <a:t> Keputusan (SPK)</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i="1" dirty="0">
                <a:solidFill>
                  <a:schemeClr val="tx2"/>
                </a:solidFill>
                <a:latin typeface="Arial" pitchFamily="34" charset="0"/>
                <a:cs typeface="Arial" pitchFamily="34" charset="0"/>
              </a:rPr>
              <a:t>Fuzzy Multiple Attribute Decision Making </a:t>
            </a:r>
            <a:r>
              <a:rPr lang="en-US" sz="1700" dirty="0">
                <a:solidFill>
                  <a:schemeClr val="tx2"/>
                </a:solidFill>
                <a:latin typeface="Arial" pitchFamily="34" charset="0"/>
                <a:cs typeface="Arial" pitchFamily="34" charset="0"/>
              </a:rPr>
              <a:t>(FMADM</a:t>
            </a:r>
            <a:r>
              <a:rPr lang="en-US" sz="1700" i="1" dirty="0" smtClean="0">
                <a:solidFill>
                  <a:schemeClr val="tx2"/>
                </a:solidFill>
                <a:latin typeface="Arial" pitchFamily="34" charset="0"/>
                <a:cs typeface="Arial" pitchFamily="34" charset="0"/>
              </a:rPr>
              <a:t>)</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i="1" dirty="0">
                <a:solidFill>
                  <a:schemeClr val="tx2"/>
                </a:solidFill>
                <a:latin typeface="Arial" pitchFamily="34" charset="0"/>
                <a:cs typeface="Arial" pitchFamily="34" charset="0"/>
              </a:rPr>
              <a:t>Simple Additive Process </a:t>
            </a:r>
            <a:r>
              <a:rPr lang="en-US" sz="1700" dirty="0">
                <a:solidFill>
                  <a:schemeClr val="tx2"/>
                </a:solidFill>
                <a:latin typeface="Arial" pitchFamily="34" charset="0"/>
                <a:cs typeface="Arial" pitchFamily="34" charset="0"/>
              </a:rPr>
              <a:t>(SAW</a:t>
            </a:r>
            <a:r>
              <a:rPr lang="en-US" sz="1700" i="1" dirty="0" smtClean="0">
                <a:solidFill>
                  <a:schemeClr val="tx2"/>
                </a:solidFill>
                <a:latin typeface="Arial" pitchFamily="34" charset="0"/>
                <a:cs typeface="Arial" pitchFamily="34" charset="0"/>
              </a:rPr>
              <a:t>)</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dirty="0" smtClean="0">
                <a:solidFill>
                  <a:schemeClr val="tx2"/>
                </a:solidFill>
                <a:latin typeface="Arial" pitchFamily="34" charset="0"/>
                <a:cs typeface="Arial" pitchFamily="34" charset="0"/>
              </a:rPr>
              <a:t>Database MySQL</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i="1" dirty="0">
                <a:solidFill>
                  <a:schemeClr val="tx2"/>
                </a:solidFill>
                <a:latin typeface="Arial" pitchFamily="34" charset="0"/>
                <a:cs typeface="Arial" pitchFamily="34" charset="0"/>
              </a:rPr>
              <a:t>Hyper Text Markup </a:t>
            </a:r>
            <a:r>
              <a:rPr lang="en-US" sz="1700" i="1" dirty="0" smtClean="0">
                <a:solidFill>
                  <a:schemeClr val="tx2"/>
                </a:solidFill>
                <a:latin typeface="Arial" pitchFamily="34" charset="0"/>
                <a:cs typeface="Arial" pitchFamily="34" charset="0"/>
              </a:rPr>
              <a:t>Language</a:t>
            </a:r>
            <a:r>
              <a:rPr lang="en-US" sz="1700" dirty="0">
                <a:solidFill>
                  <a:schemeClr val="tx2"/>
                </a:solidFill>
                <a:latin typeface="Arial" pitchFamily="34" charset="0"/>
                <a:cs typeface="Arial" pitchFamily="34" charset="0"/>
              </a:rPr>
              <a:t> (HTML</a:t>
            </a:r>
            <a:r>
              <a:rPr lang="en-US" sz="1700" i="1" dirty="0" smtClean="0">
                <a:solidFill>
                  <a:schemeClr val="tx2"/>
                </a:solidFill>
                <a:latin typeface="Arial" pitchFamily="34" charset="0"/>
                <a:cs typeface="Arial" pitchFamily="34" charset="0"/>
              </a:rPr>
              <a:t>)</a:t>
            </a:r>
            <a:r>
              <a:rPr lang="en-US" sz="1700" dirty="0" smtClean="0">
                <a:solidFill>
                  <a:schemeClr val="tx2"/>
                </a:solidFill>
                <a:latin typeface="Arial" pitchFamily="34" charset="0"/>
                <a:cs typeface="Arial" pitchFamily="34" charset="0"/>
              </a:rPr>
              <a:t>5</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en-US" sz="1700" i="1" dirty="0">
                <a:solidFill>
                  <a:schemeClr val="tx2"/>
                </a:solidFill>
                <a:latin typeface="Arial" pitchFamily="34" charset="0"/>
                <a:cs typeface="Arial" pitchFamily="34" charset="0"/>
              </a:rPr>
              <a:t>PHP Hypertext Preprocessor </a:t>
            </a:r>
            <a:r>
              <a:rPr lang="en-US" sz="1700" dirty="0">
                <a:solidFill>
                  <a:schemeClr val="tx2"/>
                </a:solidFill>
                <a:latin typeface="Arial" pitchFamily="34" charset="0"/>
                <a:cs typeface="Arial" pitchFamily="34" charset="0"/>
              </a:rPr>
              <a:t>(PHP</a:t>
            </a:r>
            <a:r>
              <a:rPr lang="en-US" sz="1700" i="1" dirty="0" smtClean="0">
                <a:solidFill>
                  <a:schemeClr val="tx2"/>
                </a:solidFill>
                <a:latin typeface="Arial" pitchFamily="34" charset="0"/>
                <a:cs typeface="Arial" pitchFamily="34" charset="0"/>
              </a:rPr>
              <a:t>)</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id-ID" sz="1700" dirty="0" smtClean="0">
                <a:solidFill>
                  <a:schemeClr val="tx2"/>
                </a:solidFill>
                <a:latin typeface="Arial" pitchFamily="34" charset="0"/>
                <a:cs typeface="Arial" pitchFamily="34" charset="0"/>
              </a:rPr>
              <a:t>Unified </a:t>
            </a:r>
            <a:r>
              <a:rPr lang="id-ID" sz="1700" dirty="0">
                <a:solidFill>
                  <a:schemeClr val="tx2"/>
                </a:solidFill>
                <a:latin typeface="Arial" pitchFamily="34" charset="0"/>
                <a:cs typeface="Arial" pitchFamily="34" charset="0"/>
              </a:rPr>
              <a:t>Modelling Language (</a:t>
            </a:r>
            <a:r>
              <a:rPr lang="id-ID" sz="1700" dirty="0" smtClean="0">
                <a:solidFill>
                  <a:schemeClr val="tx2"/>
                </a:solidFill>
                <a:latin typeface="Arial" pitchFamily="34" charset="0"/>
                <a:cs typeface="Arial" pitchFamily="34" charset="0"/>
              </a:rPr>
              <a:t>UML)</a:t>
            </a:r>
          </a:p>
          <a:p>
            <a:pPr marL="571500" indent="-457200">
              <a:buClr>
                <a:schemeClr val="tx2"/>
              </a:buClr>
              <a:buFont typeface="+mj-lt"/>
              <a:buAutoNum type="arabicPeriod"/>
            </a:pPr>
            <a:r>
              <a:rPr lang="id-ID" sz="1700" dirty="0" smtClean="0">
                <a:solidFill>
                  <a:schemeClr val="tx2"/>
                </a:solidFill>
                <a:latin typeface="Arial" pitchFamily="34" charset="0"/>
                <a:cs typeface="Arial" pitchFamily="34" charset="0"/>
              </a:rPr>
              <a:t>Use </a:t>
            </a:r>
            <a:r>
              <a:rPr lang="id-ID" sz="1700" dirty="0">
                <a:solidFill>
                  <a:schemeClr val="tx2"/>
                </a:solidFill>
                <a:latin typeface="Arial" pitchFamily="34" charset="0"/>
                <a:cs typeface="Arial" pitchFamily="34" charset="0"/>
              </a:rPr>
              <a:t>Case </a:t>
            </a:r>
            <a:r>
              <a:rPr lang="id-ID" sz="1700" dirty="0" smtClean="0">
                <a:solidFill>
                  <a:schemeClr val="tx2"/>
                </a:solidFill>
                <a:latin typeface="Arial" pitchFamily="34" charset="0"/>
                <a:cs typeface="Arial" pitchFamily="34" charset="0"/>
              </a:rPr>
              <a:t>Diagram</a:t>
            </a:r>
          </a:p>
          <a:p>
            <a:pPr marL="571500" indent="-457200">
              <a:buClr>
                <a:schemeClr val="tx2"/>
              </a:buClr>
              <a:buFont typeface="+mj-lt"/>
              <a:buAutoNum type="arabicPeriod"/>
            </a:pPr>
            <a:r>
              <a:rPr lang="en-US" sz="1700" dirty="0" smtClean="0">
                <a:solidFill>
                  <a:schemeClr val="tx2"/>
                </a:solidFill>
                <a:latin typeface="Arial" pitchFamily="34" charset="0"/>
                <a:cs typeface="Arial" pitchFamily="34" charset="0"/>
              </a:rPr>
              <a:t>Activity Diagram</a:t>
            </a:r>
            <a:endParaRPr lang="id-ID" sz="1700" dirty="0" smtClean="0">
              <a:solidFill>
                <a:schemeClr val="tx2"/>
              </a:solidFill>
              <a:latin typeface="Arial" pitchFamily="34" charset="0"/>
              <a:cs typeface="Arial" pitchFamily="34" charset="0"/>
            </a:endParaRPr>
          </a:p>
          <a:p>
            <a:pPr marL="571500" indent="-457200">
              <a:buClr>
                <a:schemeClr val="tx2"/>
              </a:buClr>
              <a:buFont typeface="+mj-lt"/>
              <a:buAutoNum type="arabicPeriod"/>
            </a:pPr>
            <a:r>
              <a:rPr lang="id-ID" sz="1700" dirty="0" smtClean="0">
                <a:solidFill>
                  <a:schemeClr val="tx2"/>
                </a:solidFill>
                <a:latin typeface="Arial" pitchFamily="34" charset="0"/>
                <a:cs typeface="Arial" pitchFamily="34" charset="0"/>
              </a:rPr>
              <a:t>Sequence Diagram</a:t>
            </a:r>
          </a:p>
          <a:p>
            <a:pPr marL="571500" indent="-457200">
              <a:buClr>
                <a:schemeClr val="tx2"/>
              </a:buClr>
              <a:buFont typeface="+mj-lt"/>
              <a:buAutoNum type="arabicPeriod"/>
            </a:pPr>
            <a:r>
              <a:rPr lang="en-US" sz="1700" dirty="0" smtClean="0">
                <a:solidFill>
                  <a:schemeClr val="tx2"/>
                </a:solidFill>
                <a:latin typeface="Arial" pitchFamily="34" charset="0"/>
                <a:cs typeface="Arial" pitchFamily="34" charset="0"/>
              </a:rPr>
              <a:t>Class Diagram</a:t>
            </a:r>
            <a:endParaRPr lang="id-ID" sz="1700" dirty="0" smtClean="0">
              <a:solidFill>
                <a:schemeClr val="tx2"/>
              </a:solidFill>
              <a:latin typeface="Arial" pitchFamily="34" charset="0"/>
              <a:cs typeface="Arial" pitchFamily="34" charset="0"/>
            </a:endParaRPr>
          </a:p>
          <a:p>
            <a:pPr marL="114300" indent="0">
              <a:buClr>
                <a:schemeClr val="tx2"/>
              </a:buClr>
              <a:buNone/>
            </a:pPr>
            <a:endParaRPr lang="id-ID" sz="1600" dirty="0">
              <a:solidFill>
                <a:schemeClr val="tx2"/>
              </a:solidFill>
              <a:latin typeface="Arial" pitchFamily="34" charset="0"/>
              <a:cs typeface="Arial" pitchFamily="34" charset="0"/>
            </a:endParaRPr>
          </a:p>
          <a:p>
            <a:pPr marL="571500" indent="-457200">
              <a:buClr>
                <a:schemeClr val="tx2"/>
              </a:buClr>
              <a:buFont typeface="+mj-lt"/>
              <a:buAutoNum type="arabicPeriod"/>
            </a:pPr>
            <a:endParaRPr lang="id-ID" sz="16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4287954434"/>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813</TotalTime>
  <Words>879</Words>
  <Application>Microsoft Office PowerPoint</Application>
  <PresentationFormat>On-screen Show (4:3)</PresentationFormat>
  <Paragraphs>250</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Times New Roman</vt:lpstr>
      <vt:lpstr>Adjacency</vt:lpstr>
      <vt:lpstr>SISTEM PENDUKUNG KEPUTUTSAN PEMILIHAN JALUR PENDAKIAN MENGGUNAKAN METODE FMADM BERBASIS WEB</vt:lpstr>
      <vt:lpstr>LATAR BELAKANG</vt:lpstr>
      <vt:lpstr>RUMUSAN MASALAH</vt:lpstr>
      <vt:lpstr>TUJUAN PENELITIAN</vt:lpstr>
      <vt:lpstr>MANFAAT PENELITIAN</vt:lpstr>
      <vt:lpstr>RUANG LINGKUP</vt:lpstr>
      <vt:lpstr>RUANG LINGKUP</vt:lpstr>
      <vt:lpstr>RUANG LINGKUP</vt:lpstr>
      <vt:lpstr>TINJAUAN PUSTAKA</vt:lpstr>
      <vt:lpstr>METODE PEREKAYASAAN</vt:lpstr>
      <vt:lpstr>METODE PEREKAYASAAN</vt:lpstr>
      <vt:lpstr>METODE PEREKAYASAAN</vt:lpstr>
      <vt:lpstr>METODE PEREKAYASAAN</vt:lpstr>
      <vt:lpstr>METDE FMADM</vt:lpstr>
      <vt:lpstr>JADWAL KERJA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APLIKASI PEMESANAN CATERING  PADA BLAYAG WARUNG GARSIH  BERBASIS ANDROID</dc:title>
  <dc:creator>Wahyu Pramana</dc:creator>
  <cp:lastModifiedBy>Tu Adit</cp:lastModifiedBy>
  <cp:revision>169</cp:revision>
  <dcterms:created xsi:type="dcterms:W3CDTF">2015-11-27T00:21:31Z</dcterms:created>
  <dcterms:modified xsi:type="dcterms:W3CDTF">2016-01-15T04:19:41Z</dcterms:modified>
</cp:coreProperties>
</file>