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57" r:id="rId3"/>
    <p:sldId id="260" r:id="rId4"/>
    <p:sldId id="259"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2"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93" r:id="rId57"/>
  </p:sldIdLst>
  <p:sldSz cx="9144000" cy="6858000" type="screen4x3"/>
  <p:notesSz cx="6788150" cy="99171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638"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4925" y="0"/>
            <a:ext cx="2941638" cy="495300"/>
          </a:xfrm>
          <a:prstGeom prst="rect">
            <a:avLst/>
          </a:prstGeom>
        </p:spPr>
        <p:txBody>
          <a:bodyPr vert="horz" lIns="91440" tIns="45720" rIns="91440" bIns="45720" rtlCol="0"/>
          <a:lstStyle>
            <a:lvl1pPr algn="r">
              <a:defRPr sz="1200"/>
            </a:lvl1pPr>
          </a:lstStyle>
          <a:p>
            <a:fld id="{559E3C31-8F39-4615-A76A-446EB2007EC2}" type="datetimeFigureOut">
              <a:rPr lang="en-US" smtClean="0"/>
              <a:t>10/5/2013</a:t>
            </a:fld>
            <a:endParaRPr lang="en-US"/>
          </a:p>
        </p:txBody>
      </p:sp>
      <p:sp>
        <p:nvSpPr>
          <p:cNvPr id="4" name="Footer Placeholder 3"/>
          <p:cNvSpPr>
            <a:spLocks noGrp="1"/>
          </p:cNvSpPr>
          <p:nvPr>
            <p:ph type="ftr" sz="quarter" idx="2"/>
          </p:nvPr>
        </p:nvSpPr>
        <p:spPr>
          <a:xfrm>
            <a:off x="0" y="9420225"/>
            <a:ext cx="2941638"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4925" y="9420225"/>
            <a:ext cx="2941638" cy="495300"/>
          </a:xfrm>
          <a:prstGeom prst="rect">
            <a:avLst/>
          </a:prstGeom>
        </p:spPr>
        <p:txBody>
          <a:bodyPr vert="horz" lIns="91440" tIns="45720" rIns="91440" bIns="45720" rtlCol="0" anchor="b"/>
          <a:lstStyle>
            <a:lvl1pPr algn="r">
              <a:defRPr sz="1200"/>
            </a:lvl1pPr>
          </a:lstStyle>
          <a:p>
            <a:fld id="{AB0A5C4F-E576-4FA5-B5FD-03A378011E8F}" type="slidenum">
              <a:rPr lang="en-US" smtClean="0"/>
              <a:t>‹#›</a:t>
            </a:fld>
            <a:endParaRPr lang="en-US"/>
          </a:p>
        </p:txBody>
      </p:sp>
    </p:spTree>
    <p:extLst>
      <p:ext uri="{BB962C8B-B14F-4D97-AF65-F5344CB8AC3E}">
        <p14:creationId xmlns:p14="http://schemas.microsoft.com/office/powerpoint/2010/main" val="334523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532" cy="495856"/>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45047" y="0"/>
            <a:ext cx="2941532" cy="495856"/>
          </a:xfrm>
          <a:prstGeom prst="rect">
            <a:avLst/>
          </a:prstGeom>
        </p:spPr>
        <p:txBody>
          <a:bodyPr vert="horz" lIns="91440" tIns="45720" rIns="91440" bIns="45720" rtlCol="0"/>
          <a:lstStyle>
            <a:lvl1pPr algn="r">
              <a:defRPr sz="1200"/>
            </a:lvl1pPr>
          </a:lstStyle>
          <a:p>
            <a:fld id="{F5B685C4-EC4E-4AD6-B029-71E715E525EB}" type="datetimeFigureOut">
              <a:rPr lang="id-ID" smtClean="0"/>
              <a:pPr/>
              <a:t>05/10/2013</a:t>
            </a:fld>
            <a:endParaRPr lang="id-ID"/>
          </a:p>
        </p:txBody>
      </p:sp>
      <p:sp>
        <p:nvSpPr>
          <p:cNvPr id="4" name="Slide Image Placeholder 3"/>
          <p:cNvSpPr>
            <a:spLocks noGrp="1" noRot="1" noChangeAspect="1"/>
          </p:cNvSpPr>
          <p:nvPr>
            <p:ph type="sldImg" idx="2"/>
          </p:nvPr>
        </p:nvSpPr>
        <p:spPr>
          <a:xfrm>
            <a:off x="915988" y="744538"/>
            <a:ext cx="4956175" cy="371792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78815" y="4710629"/>
            <a:ext cx="5430520" cy="4462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419536"/>
            <a:ext cx="2941532" cy="495856"/>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45047" y="9419536"/>
            <a:ext cx="2941532" cy="495856"/>
          </a:xfrm>
          <a:prstGeom prst="rect">
            <a:avLst/>
          </a:prstGeom>
        </p:spPr>
        <p:txBody>
          <a:bodyPr vert="horz" lIns="91440" tIns="45720" rIns="91440" bIns="45720" rtlCol="0" anchor="b"/>
          <a:lstStyle>
            <a:lvl1pPr algn="r">
              <a:defRPr sz="1200"/>
            </a:lvl1pPr>
          </a:lstStyle>
          <a:p>
            <a:fld id="{D93DE2C2-C1E7-4C15-886F-8EF5629964FF}" type="slidenum">
              <a:rPr lang="id-ID" smtClean="0"/>
              <a:pPr/>
              <a:t>‹#›</a:t>
            </a:fld>
            <a:endParaRPr lang="id-ID"/>
          </a:p>
        </p:txBody>
      </p:sp>
    </p:spTree>
    <p:extLst>
      <p:ext uri="{BB962C8B-B14F-4D97-AF65-F5344CB8AC3E}">
        <p14:creationId xmlns:p14="http://schemas.microsoft.com/office/powerpoint/2010/main" val="3906293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675E59-2CB9-4810-B57F-7072B80E55C1}" type="slidenum">
              <a:rPr lang="en-US" smtClean="0"/>
              <a:pPr fontAlgn="base">
                <a:spcBef>
                  <a:spcPct val="0"/>
                </a:spcBef>
                <a:spcAft>
                  <a:spcPct val="0"/>
                </a:spcAft>
                <a:defRPr/>
              </a:pPr>
              <a:t>41</a:t>
            </a:fld>
            <a:endParaRPr lang="en-US"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0CEC2F-14A8-495D-8B24-C84D0C5BBC06}" type="slidenum">
              <a:rPr lang="en-US" smtClean="0"/>
              <a:pPr fontAlgn="base">
                <a:spcBef>
                  <a:spcPct val="0"/>
                </a:spcBef>
                <a:spcAft>
                  <a:spcPct val="0"/>
                </a:spcAft>
                <a:defRPr/>
              </a:pPr>
              <a:t>42</a:t>
            </a:fld>
            <a:endParaRPr lang="en-US"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B825E3-EE59-41A7-B384-FC85D962FF39}" type="slidenum">
              <a:rPr lang="en-US" smtClean="0"/>
              <a:pPr fontAlgn="base">
                <a:spcBef>
                  <a:spcPct val="0"/>
                </a:spcBef>
                <a:spcAft>
                  <a:spcPct val="0"/>
                </a:spcAft>
                <a:defRPr/>
              </a:pPr>
              <a:t>43</a:t>
            </a:fld>
            <a:endParaRPr lang="en-US"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DD270-5D2C-49D2-A3E7-C9DC3104C84E}" type="datetimeFigureOut">
              <a:rPr lang="id-ID" smtClean="0"/>
              <a:pPr/>
              <a:t>05/10/2013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DD270-5D2C-49D2-A3E7-C9DC3104C84E}" type="datetimeFigureOut">
              <a:rPr lang="id-ID" smtClean="0"/>
              <a:pPr/>
              <a:t>05/10/2013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BF4F0-F5CC-42D0-B70B-D1335810822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4664"/>
            <a:ext cx="8276456" cy="2376264"/>
          </a:xfrm>
        </p:spPr>
        <p:txBody>
          <a:bodyPr>
            <a:normAutofit/>
          </a:bodyPr>
          <a:lstStyle/>
          <a:p>
            <a:r>
              <a:rPr lang="id-ID" sz="3500" b="1" dirty="0" smtClean="0"/>
              <a:t>PENGANTAR MANAJEMEN UMUM</a:t>
            </a:r>
            <a:br>
              <a:rPr lang="id-ID" sz="3500" b="1" dirty="0" smtClean="0"/>
            </a:br>
            <a:r>
              <a:rPr lang="id-ID" sz="3500" b="1" dirty="0" smtClean="0"/>
              <a:t>SEMESTER GANJIL </a:t>
            </a:r>
            <a:r>
              <a:rPr lang="id-ID" sz="3500" b="1" dirty="0" smtClean="0"/>
              <a:t>201</a:t>
            </a:r>
            <a:r>
              <a:rPr lang="en-US" sz="3500" b="1" dirty="0"/>
              <a:t>3</a:t>
            </a:r>
            <a:r>
              <a:rPr lang="id-ID" sz="3500" b="1" dirty="0" smtClean="0"/>
              <a:t>/201</a:t>
            </a:r>
            <a:r>
              <a:rPr lang="en-US" sz="3500" b="1" dirty="0" smtClean="0"/>
              <a:t>4</a:t>
            </a:r>
            <a:r>
              <a:rPr lang="id-ID" sz="3500" b="1" dirty="0" smtClean="0"/>
              <a:t/>
            </a:r>
            <a:br>
              <a:rPr lang="id-ID" sz="3500" b="1" dirty="0" smtClean="0"/>
            </a:br>
            <a:r>
              <a:rPr lang="id-ID" sz="3500" b="1" dirty="0" smtClean="0"/>
              <a:t>PROGRAM STUDI S1-SISTEM INFORMASI</a:t>
            </a:r>
            <a:endParaRPr lang="id-ID" sz="3500" b="1" dirty="0"/>
          </a:p>
        </p:txBody>
      </p:sp>
      <p:sp>
        <p:nvSpPr>
          <p:cNvPr id="3" name="Subtitle 2"/>
          <p:cNvSpPr>
            <a:spLocks noGrp="1"/>
          </p:cNvSpPr>
          <p:nvPr>
            <p:ph type="subTitle" idx="1"/>
          </p:nvPr>
        </p:nvSpPr>
        <p:spPr>
          <a:xfrm>
            <a:off x="2411760" y="4221088"/>
            <a:ext cx="6400800" cy="1512168"/>
          </a:xfrm>
        </p:spPr>
        <p:txBody>
          <a:bodyPr/>
          <a:lstStyle/>
          <a:p>
            <a:pPr algn="r"/>
            <a:r>
              <a:rPr lang="id-ID" b="1" dirty="0" smtClean="0"/>
              <a:t>KONRAK KULIAH</a:t>
            </a:r>
          </a:p>
          <a:p>
            <a:pPr algn="r"/>
            <a:r>
              <a:rPr lang="id-ID" b="1" dirty="0" smtClean="0"/>
              <a:t>PENGENALAN MATERI </a:t>
            </a:r>
            <a:endParaRPr lang="id-ID"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err="1" smtClean="0"/>
              <a:t>Alasan</a:t>
            </a:r>
            <a:r>
              <a:rPr lang="en-US" dirty="0" smtClean="0"/>
              <a:t> – </a:t>
            </a:r>
            <a:r>
              <a:rPr lang="en-US" dirty="0" err="1" smtClean="0"/>
              <a:t>alasan</a:t>
            </a:r>
            <a:r>
              <a:rPr lang="en-US" dirty="0" smtClean="0"/>
              <a:t> </a:t>
            </a:r>
            <a:r>
              <a:rPr lang="en-US" dirty="0" err="1" smtClean="0"/>
              <a:t>dibutuhkan</a:t>
            </a:r>
            <a:r>
              <a:rPr lang="en-US" dirty="0" smtClean="0"/>
              <a:t> </a:t>
            </a:r>
            <a:r>
              <a:rPr lang="en-US" dirty="0" err="1" smtClean="0"/>
              <a:t>Manajemen</a:t>
            </a:r>
            <a:endParaRPr lang="en-US" dirty="0"/>
          </a:p>
        </p:txBody>
      </p:sp>
      <p:sp>
        <p:nvSpPr>
          <p:cNvPr id="3" name="Content Placeholder 2"/>
          <p:cNvSpPr>
            <a:spLocks noGrp="1"/>
          </p:cNvSpPr>
          <p:nvPr>
            <p:ph idx="1"/>
          </p:nvPr>
        </p:nvSpPr>
        <p:spPr/>
        <p:txBody>
          <a:bodyPr>
            <a:normAutofit fontScale="85000" lnSpcReduction="10000"/>
          </a:bodyPr>
          <a:lstStyle/>
          <a:p>
            <a:pPr marL="274320" indent="-274320" algn="just" eaLnBrk="1" fontAlgn="auto" hangingPunct="1">
              <a:spcAft>
                <a:spcPts val="0"/>
              </a:spcAft>
              <a:buClr>
                <a:schemeClr val="accent3"/>
              </a:buClr>
              <a:buFont typeface="Wingdings 2"/>
              <a:buChar char=""/>
              <a:defRPr/>
            </a:pP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 </a:t>
            </a:r>
            <a:r>
              <a:rPr lang="en-US" dirty="0" err="1" smtClean="0"/>
              <a:t>organisasi</a:t>
            </a:r>
            <a:r>
              <a:rPr lang="en-US" dirty="0" smtClean="0"/>
              <a:t> </a:t>
            </a:r>
          </a:p>
          <a:p>
            <a:pPr marL="274320" indent="-274320" algn="just" eaLnBrk="1" fontAlgn="auto" hangingPunct="1">
              <a:spcAft>
                <a:spcPts val="0"/>
              </a:spcAft>
              <a:buClr>
                <a:schemeClr val="accent3"/>
              </a:buClr>
              <a:buFont typeface="Wingdings 2"/>
              <a:buChar char=""/>
              <a:defRPr/>
            </a:pPr>
            <a:r>
              <a:rPr lang="en-US" dirty="0" err="1" smtClean="0"/>
              <a:t>Untuk</a:t>
            </a:r>
            <a:r>
              <a:rPr lang="en-US" dirty="0" smtClean="0"/>
              <a:t> </a:t>
            </a:r>
            <a:r>
              <a:rPr lang="en-US" dirty="0" err="1" smtClean="0"/>
              <a:t>menjaga</a:t>
            </a:r>
            <a:r>
              <a:rPr lang="en-US" dirty="0" smtClean="0"/>
              <a:t> </a:t>
            </a:r>
            <a:r>
              <a:rPr lang="en-US" dirty="0" err="1" smtClean="0"/>
              <a:t>keseimbangan</a:t>
            </a:r>
            <a:r>
              <a:rPr lang="en-US" dirty="0" smtClean="0"/>
              <a:t> </a:t>
            </a:r>
            <a:r>
              <a:rPr lang="en-US" dirty="0" err="1" smtClean="0"/>
              <a:t>diantara</a:t>
            </a:r>
            <a:r>
              <a:rPr lang="en-US" dirty="0" smtClean="0"/>
              <a:t> </a:t>
            </a:r>
            <a:r>
              <a:rPr lang="en-US" dirty="0" err="1" smtClean="0"/>
              <a:t>tujuan</a:t>
            </a:r>
            <a:r>
              <a:rPr lang="en-US" dirty="0" smtClean="0"/>
              <a:t> -</a:t>
            </a:r>
            <a:r>
              <a:rPr lang="en-US" dirty="0" err="1" smtClean="0"/>
              <a:t>tujuan</a:t>
            </a:r>
            <a:r>
              <a:rPr lang="en-US" dirty="0" smtClean="0"/>
              <a:t> yang </a:t>
            </a:r>
            <a:r>
              <a:rPr lang="en-US" dirty="0" err="1" smtClean="0"/>
              <a:t>saling</a:t>
            </a:r>
            <a:r>
              <a:rPr lang="en-US" dirty="0" smtClean="0"/>
              <a:t> </a:t>
            </a:r>
            <a:r>
              <a:rPr lang="en-US" dirty="0" err="1" smtClean="0"/>
              <a:t>bertentangan</a:t>
            </a:r>
            <a:r>
              <a:rPr lang="en-US" dirty="0" smtClean="0"/>
              <a:t>, </a:t>
            </a:r>
            <a:r>
              <a:rPr lang="en-US" dirty="0" err="1" smtClean="0"/>
              <a:t>misal</a:t>
            </a:r>
            <a:r>
              <a:rPr lang="en-US" dirty="0" smtClean="0"/>
              <a:t> : </a:t>
            </a:r>
            <a:r>
              <a:rPr lang="en-US" dirty="0" err="1" smtClean="0"/>
              <a:t>Pemilik</a:t>
            </a:r>
            <a:r>
              <a:rPr lang="en-US" dirty="0" smtClean="0"/>
              <a:t> </a:t>
            </a:r>
            <a:r>
              <a:rPr lang="en-US" dirty="0" err="1" smtClean="0"/>
              <a:t>dan</a:t>
            </a:r>
            <a:r>
              <a:rPr lang="en-US" dirty="0" smtClean="0"/>
              <a:t> </a:t>
            </a:r>
            <a:r>
              <a:rPr lang="en-US" dirty="0" err="1" smtClean="0"/>
              <a:t>Karyawan</a:t>
            </a:r>
            <a:r>
              <a:rPr lang="en-US" dirty="0" smtClean="0"/>
              <a:t> </a:t>
            </a:r>
            <a:r>
              <a:rPr lang="en-US" dirty="0" err="1" smtClean="0"/>
              <a:t>maupun</a:t>
            </a:r>
            <a:r>
              <a:rPr lang="en-US" dirty="0" smtClean="0"/>
              <a:t> </a:t>
            </a:r>
            <a:r>
              <a:rPr lang="en-US" dirty="0" err="1" smtClean="0"/>
              <a:t>kreditur</a:t>
            </a:r>
            <a:r>
              <a:rPr lang="en-US" dirty="0" smtClean="0"/>
              <a:t>, </a:t>
            </a:r>
            <a:r>
              <a:rPr lang="en-US" dirty="0" err="1" smtClean="0"/>
              <a:t>konsumen</a:t>
            </a:r>
            <a:r>
              <a:rPr lang="en-US" dirty="0" smtClean="0"/>
              <a:t>, </a:t>
            </a:r>
            <a:r>
              <a:rPr lang="en-US" dirty="0" err="1" smtClean="0"/>
              <a:t>masyarakat</a:t>
            </a:r>
            <a:r>
              <a:rPr lang="en-US" dirty="0" smtClean="0"/>
              <a:t>, </a:t>
            </a:r>
            <a:r>
              <a:rPr lang="en-US" dirty="0" err="1" smtClean="0"/>
              <a:t>pemerintah</a:t>
            </a:r>
            <a:r>
              <a:rPr lang="en-US" dirty="0" smtClean="0"/>
              <a:t> </a:t>
            </a:r>
            <a:r>
              <a:rPr lang="en-US" dirty="0" err="1" smtClean="0"/>
              <a:t>dan</a:t>
            </a:r>
            <a:r>
              <a:rPr lang="en-US" dirty="0" smtClean="0"/>
              <a:t> supplier</a:t>
            </a:r>
          </a:p>
          <a:p>
            <a:pPr marL="274320" indent="-274320" algn="just" eaLnBrk="1" fontAlgn="auto" hangingPunct="1">
              <a:spcAft>
                <a:spcPts val="0"/>
              </a:spcAft>
              <a:buClr>
                <a:schemeClr val="accent3"/>
              </a:buClr>
              <a:buFont typeface="Wingdings 2"/>
              <a:buChar char=""/>
              <a:defRPr/>
            </a:pPr>
            <a:r>
              <a:rPr lang="en-US" dirty="0" err="1" smtClean="0"/>
              <a:t>Untuk</a:t>
            </a:r>
            <a:r>
              <a:rPr lang="en-US" dirty="0" smtClean="0"/>
              <a:t> </a:t>
            </a:r>
            <a:r>
              <a:rPr lang="en-US" dirty="0" err="1" smtClean="0"/>
              <a:t>mencapai</a:t>
            </a:r>
            <a:r>
              <a:rPr lang="en-US" dirty="0" smtClean="0"/>
              <a:t> </a:t>
            </a:r>
            <a:r>
              <a:rPr lang="en-US" dirty="0" err="1" smtClean="0"/>
              <a:t>efisiensi</a:t>
            </a:r>
            <a:r>
              <a:rPr lang="en-US" dirty="0" smtClean="0"/>
              <a:t> </a:t>
            </a:r>
            <a:r>
              <a:rPr lang="en-US" dirty="0" err="1" smtClean="0"/>
              <a:t>dan</a:t>
            </a:r>
            <a:r>
              <a:rPr lang="en-US" dirty="0" smtClean="0"/>
              <a:t> </a:t>
            </a:r>
            <a:r>
              <a:rPr lang="en-US" dirty="0" err="1" smtClean="0"/>
              <a:t>efektifitas</a:t>
            </a:r>
            <a:endParaRPr lang="en-US" dirty="0" smtClean="0"/>
          </a:p>
          <a:p>
            <a:pPr marL="274320" indent="-274320" algn="just" eaLnBrk="1" fontAlgn="auto" hangingPunct="1">
              <a:spcAft>
                <a:spcPts val="0"/>
              </a:spcAft>
              <a:buClr>
                <a:schemeClr val="accent3"/>
              </a:buClr>
              <a:buFont typeface="Wingdings 2"/>
              <a:buNone/>
              <a:defRPr/>
            </a:pPr>
            <a:r>
              <a:rPr lang="en-US" dirty="0" smtClean="0"/>
              <a:t>	</a:t>
            </a:r>
            <a:r>
              <a:rPr lang="en-US" i="1" dirty="0" err="1" smtClean="0">
                <a:solidFill>
                  <a:srgbClr val="FFC000"/>
                </a:solidFill>
              </a:rPr>
              <a:t>Efisiensi</a:t>
            </a:r>
            <a:r>
              <a:rPr lang="en-US" i="1" dirty="0" smtClean="0">
                <a:solidFill>
                  <a:srgbClr val="FFC000"/>
                </a:solidFill>
              </a:rPr>
              <a:t> </a:t>
            </a:r>
            <a:r>
              <a:rPr lang="en-US" i="1" dirty="0" err="1" smtClean="0"/>
              <a:t>adalah</a:t>
            </a:r>
            <a:r>
              <a:rPr lang="en-US" i="1" dirty="0" smtClean="0"/>
              <a:t> </a:t>
            </a:r>
            <a:r>
              <a:rPr lang="en-US" i="1" dirty="0" err="1" smtClean="0"/>
              <a:t>kemampuan</a:t>
            </a:r>
            <a:r>
              <a:rPr lang="en-US" i="1" dirty="0" smtClean="0"/>
              <a:t> </a:t>
            </a:r>
            <a:r>
              <a:rPr lang="en-US" i="1" dirty="0" err="1" smtClean="0"/>
              <a:t>untuk</a:t>
            </a:r>
            <a:r>
              <a:rPr lang="en-US" i="1" dirty="0" smtClean="0"/>
              <a:t> </a:t>
            </a:r>
            <a:r>
              <a:rPr lang="en-US" i="1" dirty="0" err="1" smtClean="0"/>
              <a:t>menyelesaikan</a:t>
            </a:r>
            <a:r>
              <a:rPr lang="en-US" i="1" dirty="0" smtClean="0"/>
              <a:t> </a:t>
            </a:r>
            <a:r>
              <a:rPr lang="en-US" i="1" dirty="0" err="1" smtClean="0"/>
              <a:t>pekerjaan</a:t>
            </a:r>
            <a:r>
              <a:rPr lang="en-US" i="1" dirty="0" smtClean="0"/>
              <a:t> </a:t>
            </a:r>
            <a:r>
              <a:rPr lang="en-US" i="1" dirty="0" err="1" smtClean="0"/>
              <a:t>dengan</a:t>
            </a:r>
            <a:r>
              <a:rPr lang="en-US" i="1" dirty="0" smtClean="0"/>
              <a:t> </a:t>
            </a:r>
            <a:r>
              <a:rPr lang="en-US" i="1" dirty="0" err="1" smtClean="0"/>
              <a:t>benar</a:t>
            </a:r>
            <a:r>
              <a:rPr lang="id-ID" i="1" dirty="0" smtClean="0"/>
              <a:t> dengan biaya yang minimal</a:t>
            </a:r>
            <a:endParaRPr lang="en-US" i="1" dirty="0" smtClean="0"/>
          </a:p>
          <a:p>
            <a:pPr marL="274320" indent="-274320" algn="just" eaLnBrk="1" fontAlgn="auto" hangingPunct="1">
              <a:spcAft>
                <a:spcPts val="0"/>
              </a:spcAft>
              <a:buClr>
                <a:schemeClr val="accent3"/>
              </a:buClr>
              <a:buFont typeface="Wingdings 2"/>
              <a:buNone/>
              <a:defRPr/>
            </a:pPr>
            <a:r>
              <a:rPr lang="en-US" i="1" dirty="0" smtClean="0"/>
              <a:t>	</a:t>
            </a:r>
            <a:r>
              <a:rPr lang="en-US" i="1" dirty="0" err="1" smtClean="0">
                <a:solidFill>
                  <a:srgbClr val="FFC000"/>
                </a:solidFill>
              </a:rPr>
              <a:t>Efektifitas</a:t>
            </a:r>
            <a:r>
              <a:rPr lang="en-US" i="1" dirty="0" smtClean="0"/>
              <a:t> </a:t>
            </a:r>
            <a:r>
              <a:rPr lang="en-US" i="1" dirty="0" err="1" smtClean="0"/>
              <a:t>merupakan</a:t>
            </a:r>
            <a:r>
              <a:rPr lang="en-US" i="1" dirty="0" smtClean="0"/>
              <a:t> </a:t>
            </a:r>
            <a:r>
              <a:rPr lang="en-US" i="1" dirty="0" err="1" smtClean="0"/>
              <a:t>kemampuan</a:t>
            </a:r>
            <a:r>
              <a:rPr lang="en-US" i="1" dirty="0" smtClean="0"/>
              <a:t> </a:t>
            </a:r>
            <a:r>
              <a:rPr lang="en-US" i="1" dirty="0" err="1" smtClean="0"/>
              <a:t>untuk</a:t>
            </a:r>
            <a:r>
              <a:rPr lang="en-US" i="1" dirty="0" smtClean="0"/>
              <a:t> </a:t>
            </a:r>
            <a:r>
              <a:rPr lang="en-US" i="1" dirty="0" err="1" smtClean="0"/>
              <a:t>memilih</a:t>
            </a:r>
            <a:r>
              <a:rPr lang="en-US" i="1" dirty="0" smtClean="0"/>
              <a:t> </a:t>
            </a:r>
            <a:r>
              <a:rPr lang="en-US" i="1" dirty="0" err="1" smtClean="0"/>
              <a:t>tujuan</a:t>
            </a:r>
            <a:r>
              <a:rPr lang="en-US" i="1" dirty="0" smtClean="0"/>
              <a:t> yang </a:t>
            </a:r>
            <a:r>
              <a:rPr lang="en-US" i="1" dirty="0" err="1" smtClean="0"/>
              <a:t>tepat</a:t>
            </a:r>
            <a:r>
              <a:rPr lang="en-US" i="1" dirty="0" smtClean="0"/>
              <a:t> </a:t>
            </a:r>
            <a:r>
              <a:rPr lang="en-US" i="1" dirty="0" err="1" smtClean="0"/>
              <a:t>atau</a:t>
            </a:r>
            <a:r>
              <a:rPr lang="en-US" i="1" dirty="0" smtClean="0"/>
              <a:t> </a:t>
            </a:r>
            <a:r>
              <a:rPr lang="en-US" i="1" dirty="0" err="1" smtClean="0"/>
              <a:t>peralatan</a:t>
            </a:r>
            <a:r>
              <a:rPr lang="en-US" i="1" dirty="0" smtClean="0"/>
              <a:t> yang </a:t>
            </a:r>
            <a:r>
              <a:rPr lang="en-US" i="1" dirty="0" err="1" smtClean="0"/>
              <a:t>tepat</a:t>
            </a:r>
            <a:r>
              <a:rPr lang="en-US" i="1" dirty="0" smtClean="0"/>
              <a:t> </a:t>
            </a:r>
            <a:r>
              <a:rPr lang="en-US" i="1" dirty="0" err="1" smtClean="0"/>
              <a:t>utuk</a:t>
            </a:r>
            <a:r>
              <a:rPr lang="en-US" i="1" dirty="0" smtClean="0"/>
              <a:t> </a:t>
            </a:r>
            <a:r>
              <a:rPr lang="en-US" i="1" dirty="0" err="1" smtClean="0"/>
              <a:t>mencapai</a:t>
            </a:r>
            <a:r>
              <a:rPr lang="en-US" i="1" dirty="0" smtClean="0"/>
              <a:t> </a:t>
            </a:r>
            <a:r>
              <a:rPr lang="en-US" i="1" dirty="0" err="1" smtClean="0"/>
              <a:t>tujuan</a:t>
            </a:r>
            <a:r>
              <a:rPr lang="en-US" i="1" dirty="0" smtClean="0"/>
              <a:t> yang </a:t>
            </a:r>
            <a:r>
              <a:rPr lang="en-US" i="1" dirty="0" err="1" smtClean="0"/>
              <a:t>telah</a:t>
            </a:r>
            <a:r>
              <a:rPr lang="en-US" i="1" dirty="0" smtClean="0"/>
              <a:t> </a:t>
            </a:r>
            <a:r>
              <a:rPr lang="en-US" i="1" dirty="0" err="1" smtClean="0"/>
              <a:t>ditetapkan</a:t>
            </a:r>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err="1" smtClean="0"/>
              <a:t>Ada</a:t>
            </a:r>
            <a:r>
              <a:rPr lang="en-US" dirty="0" smtClean="0"/>
              <a:t> 2 </a:t>
            </a:r>
            <a:r>
              <a:rPr lang="en-US" dirty="0" err="1" smtClean="0"/>
              <a:t>Fungsi</a:t>
            </a:r>
            <a:r>
              <a:rPr lang="en-US" dirty="0" smtClean="0"/>
              <a:t> </a:t>
            </a:r>
            <a:r>
              <a:rPr lang="en-US" dirty="0" err="1" smtClean="0"/>
              <a:t>Utama</a:t>
            </a:r>
            <a:r>
              <a:rPr lang="en-US" dirty="0" smtClean="0"/>
              <a:t> </a:t>
            </a:r>
            <a:r>
              <a:rPr lang="en-US" dirty="0" err="1" smtClean="0"/>
              <a:t>Manajemen</a:t>
            </a:r>
            <a:endParaRPr lang="en-US" dirty="0"/>
          </a:p>
        </p:txBody>
      </p:sp>
      <p:sp>
        <p:nvSpPr>
          <p:cNvPr id="3" name="Content Placeholder 2"/>
          <p:cNvSpPr>
            <a:spLocks noGrp="1"/>
          </p:cNvSpPr>
          <p:nvPr>
            <p:ph idx="1"/>
          </p:nvPr>
        </p:nvSpPr>
        <p:spPr/>
        <p:txBody>
          <a:bodyPr>
            <a:normAutofit fontScale="92500"/>
          </a:bodyPr>
          <a:lstStyle/>
          <a:p>
            <a:pPr marL="651510" indent="-514350" algn="just" eaLnBrk="1" fontAlgn="auto" hangingPunct="1">
              <a:spcAft>
                <a:spcPts val="0"/>
              </a:spcAft>
              <a:buClr>
                <a:schemeClr val="accent3"/>
              </a:buClr>
              <a:buFont typeface="Wingdings 2"/>
              <a:buAutoNum type="arabicPeriod"/>
              <a:defRPr/>
            </a:pPr>
            <a:r>
              <a:rPr lang="en-US" dirty="0" err="1" smtClean="0"/>
              <a:t>Manajemen</a:t>
            </a:r>
            <a:r>
              <a:rPr lang="en-US" dirty="0" smtClean="0"/>
              <a:t> </a:t>
            </a:r>
            <a:r>
              <a:rPr lang="en-US" dirty="0" err="1" smtClean="0"/>
              <a:t>Administratif</a:t>
            </a:r>
            <a:r>
              <a:rPr lang="en-US" dirty="0" smtClean="0"/>
              <a:t> </a:t>
            </a:r>
            <a:r>
              <a:rPr lang="en-US" dirty="0" err="1" smtClean="0"/>
              <a:t>lebih</a:t>
            </a:r>
            <a:r>
              <a:rPr lang="en-US" dirty="0" smtClean="0"/>
              <a:t> </a:t>
            </a:r>
            <a:r>
              <a:rPr lang="en-US" dirty="0" err="1" smtClean="0"/>
              <a:t>berurusan</a:t>
            </a:r>
            <a:r>
              <a:rPr lang="en-US" dirty="0" smtClean="0"/>
              <a:t> </a:t>
            </a:r>
            <a:r>
              <a:rPr lang="en-US" dirty="0" err="1" smtClean="0"/>
              <a:t>dengan</a:t>
            </a:r>
            <a:r>
              <a:rPr lang="en-US" dirty="0" smtClean="0"/>
              <a:t> </a:t>
            </a:r>
            <a:r>
              <a:rPr lang="en-US" dirty="0" err="1" smtClean="0"/>
              <a:t>penetapan</a:t>
            </a:r>
            <a:r>
              <a:rPr lang="en-US" dirty="0" smtClean="0"/>
              <a:t> </a:t>
            </a:r>
            <a:r>
              <a:rPr lang="en-US" dirty="0" err="1" smtClean="0"/>
              <a:t>tujuan</a:t>
            </a:r>
            <a:r>
              <a:rPr lang="en-US" dirty="0" smtClean="0"/>
              <a:t> </a:t>
            </a:r>
            <a:r>
              <a:rPr lang="en-US" dirty="0" err="1" smtClean="0"/>
              <a:t>dan</a:t>
            </a:r>
            <a:r>
              <a:rPr lang="en-US" dirty="0" smtClean="0"/>
              <a:t> </a:t>
            </a:r>
            <a:r>
              <a:rPr lang="en-US" dirty="0" err="1" smtClean="0"/>
              <a:t>kemudian</a:t>
            </a:r>
            <a:r>
              <a:rPr lang="en-US" dirty="0" smtClean="0"/>
              <a:t> </a:t>
            </a:r>
            <a:r>
              <a:rPr lang="en-US" dirty="0" err="1" smtClean="0"/>
              <a:t>perecanaan</a:t>
            </a:r>
            <a:r>
              <a:rPr lang="en-US" dirty="0" smtClean="0"/>
              <a:t>, </a:t>
            </a:r>
            <a:r>
              <a:rPr lang="en-US" dirty="0" err="1" smtClean="0"/>
              <a:t>penyusunan</a:t>
            </a:r>
            <a:r>
              <a:rPr lang="en-US" dirty="0" smtClean="0"/>
              <a:t> </a:t>
            </a:r>
            <a:r>
              <a:rPr lang="en-US" dirty="0" err="1" smtClean="0"/>
              <a:t>kepegawaian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kegiatan</a:t>
            </a:r>
            <a:r>
              <a:rPr lang="en-US" dirty="0" smtClean="0"/>
              <a:t> yang </a:t>
            </a:r>
            <a:r>
              <a:rPr lang="en-US" dirty="0" err="1" smtClean="0"/>
              <a:t>terkoordinisasi</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tujan</a:t>
            </a:r>
            <a:endParaRPr lang="en-US" dirty="0" smtClean="0"/>
          </a:p>
          <a:p>
            <a:pPr marL="651510" indent="-514350" algn="just" eaLnBrk="1" fontAlgn="auto" hangingPunct="1">
              <a:spcAft>
                <a:spcPts val="0"/>
              </a:spcAft>
              <a:buClr>
                <a:schemeClr val="accent3"/>
              </a:buClr>
              <a:buFont typeface="Wingdings 2"/>
              <a:buAutoNum type="arabicPeriod"/>
              <a:defRPr/>
            </a:pPr>
            <a:r>
              <a:rPr lang="en-US" dirty="0" err="1" smtClean="0"/>
              <a:t>Manajemen</a:t>
            </a:r>
            <a:r>
              <a:rPr lang="en-US" dirty="0" smtClean="0"/>
              <a:t> </a:t>
            </a:r>
            <a:r>
              <a:rPr lang="en-US" dirty="0" err="1" smtClean="0"/>
              <a:t>Operatif</a:t>
            </a:r>
            <a:r>
              <a:rPr lang="en-US" dirty="0" smtClean="0"/>
              <a:t> </a:t>
            </a:r>
            <a:r>
              <a:rPr lang="en-US" dirty="0" err="1" smtClean="0"/>
              <a:t>lebih</a:t>
            </a:r>
            <a:r>
              <a:rPr lang="en-US" dirty="0" smtClean="0"/>
              <a:t> </a:t>
            </a:r>
            <a:r>
              <a:rPr lang="en-US" dirty="0" err="1" smtClean="0"/>
              <a:t>mencakup</a:t>
            </a:r>
            <a:r>
              <a:rPr lang="en-US" dirty="0" smtClean="0"/>
              <a:t> </a:t>
            </a:r>
            <a:r>
              <a:rPr lang="en-US" dirty="0" err="1" smtClean="0"/>
              <a:t>kegiatan</a:t>
            </a:r>
            <a:r>
              <a:rPr lang="en-US" dirty="0" smtClean="0"/>
              <a:t> </a:t>
            </a:r>
            <a:r>
              <a:rPr lang="en-US" dirty="0" err="1" smtClean="0"/>
              <a:t>motivasi</a:t>
            </a:r>
            <a:r>
              <a:rPr lang="en-US" dirty="0" smtClean="0"/>
              <a:t>, </a:t>
            </a:r>
            <a:r>
              <a:rPr lang="en-US" dirty="0" err="1" smtClean="0"/>
              <a:t>supervisi</a:t>
            </a:r>
            <a:r>
              <a:rPr lang="en-US" dirty="0" smtClean="0"/>
              <a:t> </a:t>
            </a:r>
            <a:r>
              <a:rPr lang="en-US" dirty="0" err="1" smtClean="0"/>
              <a:t>dan</a:t>
            </a:r>
            <a:r>
              <a:rPr lang="en-US" dirty="0" smtClean="0"/>
              <a:t> </a:t>
            </a:r>
            <a:r>
              <a:rPr lang="en-US" dirty="0" err="1" smtClean="0"/>
              <a:t>komunikasi</a:t>
            </a:r>
            <a:r>
              <a:rPr lang="en-US" dirty="0" smtClean="0"/>
              <a:t> </a:t>
            </a:r>
            <a:r>
              <a:rPr lang="en-US" dirty="0" err="1" smtClean="0"/>
              <a:t>dengan</a:t>
            </a:r>
            <a:r>
              <a:rPr lang="en-US" dirty="0" smtClean="0"/>
              <a:t> </a:t>
            </a:r>
            <a:r>
              <a:rPr lang="en-US" dirty="0" err="1" smtClean="0"/>
              <a:t>para</a:t>
            </a:r>
            <a:r>
              <a:rPr lang="en-US" dirty="0" smtClean="0"/>
              <a:t> </a:t>
            </a:r>
            <a:r>
              <a:rPr lang="en-US" dirty="0" err="1" smtClean="0"/>
              <a:t>karyawan</a:t>
            </a:r>
            <a:r>
              <a:rPr lang="en-US" dirty="0" smtClean="0"/>
              <a:t> </a:t>
            </a:r>
            <a:r>
              <a:rPr lang="en-US" dirty="0" err="1" smtClean="0"/>
              <a:t>untuk</a:t>
            </a:r>
            <a:r>
              <a:rPr lang="en-US" dirty="0" smtClean="0"/>
              <a:t> </a:t>
            </a:r>
            <a:r>
              <a:rPr lang="en-US" dirty="0" err="1" smtClean="0"/>
              <a:t>mengarahkan</a:t>
            </a:r>
            <a:r>
              <a:rPr lang="en-US" dirty="0" smtClean="0"/>
              <a:t> </a:t>
            </a:r>
            <a:r>
              <a:rPr lang="en-US" dirty="0" err="1" smtClean="0"/>
              <a:t>mereka</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hasil</a:t>
            </a:r>
            <a:r>
              <a:rPr lang="en-US" dirty="0" smtClean="0"/>
              <a:t> - </a:t>
            </a:r>
            <a:r>
              <a:rPr lang="en-US" dirty="0" err="1" smtClean="0"/>
              <a:t>hasil</a:t>
            </a:r>
            <a:r>
              <a:rPr lang="en-US" dirty="0" smtClean="0"/>
              <a:t> </a:t>
            </a:r>
            <a:r>
              <a:rPr lang="en-US" dirty="0" err="1" smtClean="0"/>
              <a:t>secara</a:t>
            </a:r>
            <a:r>
              <a:rPr lang="en-US" dirty="0" smtClean="0"/>
              <a:t> </a:t>
            </a:r>
            <a:r>
              <a:rPr lang="en-US" dirty="0" err="1" smtClean="0"/>
              <a:t>efektif</a:t>
            </a:r>
            <a:endParaRPr lang="en-US" dirty="0" smtClean="0"/>
          </a:p>
          <a:p>
            <a:pPr marL="274320" indent="-274320" eaLnBrk="1" fontAlgn="auto" hangingPunct="1">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500" b="1" dirty="0" err="1" smtClean="0"/>
              <a:t>Istilah</a:t>
            </a:r>
            <a:r>
              <a:rPr lang="en-US" sz="3500" b="1" dirty="0" smtClean="0"/>
              <a:t> </a:t>
            </a:r>
            <a:r>
              <a:rPr lang="en-US" sz="3500" b="1" dirty="0" err="1" smtClean="0"/>
              <a:t>Manajemen</a:t>
            </a:r>
            <a:r>
              <a:rPr lang="en-US" sz="3500" b="1" dirty="0" smtClean="0"/>
              <a:t> </a:t>
            </a:r>
            <a:r>
              <a:rPr lang="en-US" sz="3500" b="1" dirty="0" err="1" smtClean="0"/>
              <a:t>dapat</a:t>
            </a:r>
            <a:r>
              <a:rPr lang="en-US" sz="3500" b="1" dirty="0" smtClean="0"/>
              <a:t> </a:t>
            </a:r>
            <a:r>
              <a:rPr lang="en-US" sz="3500" b="1" dirty="0" err="1" smtClean="0"/>
              <a:t>digunakan</a:t>
            </a:r>
            <a:r>
              <a:rPr lang="en-US" sz="3500" b="1" dirty="0" smtClean="0"/>
              <a:t> </a:t>
            </a:r>
            <a:r>
              <a:rPr lang="en-US" sz="3500" b="1" dirty="0" err="1" smtClean="0"/>
              <a:t>untuk</a:t>
            </a:r>
            <a:r>
              <a:rPr lang="en-US" sz="3500" b="1" dirty="0" smtClean="0"/>
              <a:t> </a:t>
            </a:r>
            <a:r>
              <a:rPr lang="en-US" sz="3500" b="1" dirty="0" err="1" smtClean="0"/>
              <a:t>hal-hal</a:t>
            </a:r>
            <a:r>
              <a:rPr lang="en-US" sz="3500" b="1" dirty="0" smtClean="0"/>
              <a:t> yang </a:t>
            </a:r>
            <a:r>
              <a:rPr lang="en-US" sz="3500" b="1" dirty="0" err="1" smtClean="0"/>
              <a:t>berhubungan</a:t>
            </a:r>
            <a:r>
              <a:rPr lang="en-US" sz="3500" b="1" dirty="0" smtClean="0"/>
              <a:t> </a:t>
            </a:r>
            <a:r>
              <a:rPr lang="en-US" sz="3500" b="1" dirty="0" err="1" smtClean="0"/>
              <a:t>dengan</a:t>
            </a:r>
            <a:r>
              <a:rPr lang="en-US" sz="3500" b="1" dirty="0" smtClean="0"/>
              <a:t> :</a:t>
            </a:r>
            <a:endParaRPr lang="en-US" sz="3500" b="1" dirty="0"/>
          </a:p>
        </p:txBody>
      </p:sp>
      <p:sp>
        <p:nvSpPr>
          <p:cNvPr id="11267" name="Content Placeholder 2"/>
          <p:cNvSpPr>
            <a:spLocks noGrp="1"/>
          </p:cNvSpPr>
          <p:nvPr>
            <p:ph idx="1"/>
          </p:nvPr>
        </p:nvSpPr>
        <p:spPr>
          <a:xfrm>
            <a:off x="457200" y="1484784"/>
            <a:ext cx="8229600" cy="4976341"/>
          </a:xfrm>
        </p:spPr>
        <p:txBody>
          <a:bodyPr>
            <a:normAutofit fontScale="92500"/>
          </a:bodyPr>
          <a:lstStyle/>
          <a:p>
            <a:pPr marL="650875" indent="-514350" algn="just" eaLnBrk="1" hangingPunct="1">
              <a:buFont typeface="Calibri" pitchFamily="34" charset="0"/>
              <a:buAutoNum type="arabicPeriod"/>
            </a:pPr>
            <a:r>
              <a:rPr lang="en-US" dirty="0" err="1" smtClean="0">
                <a:solidFill>
                  <a:srgbClr val="FFC000"/>
                </a:solidFill>
              </a:rPr>
              <a:t>Pengelompokan</a:t>
            </a:r>
            <a:r>
              <a:rPr lang="en-US" dirty="0" smtClean="0">
                <a:solidFill>
                  <a:srgbClr val="FFC000"/>
                </a:solidFill>
              </a:rPr>
              <a:t> </a:t>
            </a:r>
            <a:r>
              <a:rPr lang="en-US" dirty="0" err="1" smtClean="0">
                <a:solidFill>
                  <a:srgbClr val="FFC000"/>
                </a:solidFill>
              </a:rPr>
              <a:t>Pekerjaan</a:t>
            </a:r>
            <a:r>
              <a:rPr lang="en-US" dirty="0" smtClean="0">
                <a:solidFill>
                  <a:srgbClr val="FFC000"/>
                </a:solidFill>
              </a:rPr>
              <a:t>; </a:t>
            </a:r>
            <a:r>
              <a:rPr lang="en-US" dirty="0" err="1" smtClean="0"/>
              <a:t>Manajemen</a:t>
            </a:r>
            <a:r>
              <a:rPr lang="en-US" dirty="0" smtClean="0"/>
              <a:t> </a:t>
            </a:r>
            <a:r>
              <a:rPr lang="en-US" dirty="0" err="1" smtClean="0"/>
              <a:t>dapat</a:t>
            </a:r>
            <a:r>
              <a:rPr lang="en-US" dirty="0" smtClean="0"/>
              <a:t> </a:t>
            </a:r>
            <a:r>
              <a:rPr lang="en-US" dirty="0" err="1" smtClean="0"/>
              <a:t>berarti</a:t>
            </a:r>
            <a:r>
              <a:rPr lang="en-US" dirty="0" smtClean="0"/>
              <a:t> </a:t>
            </a:r>
            <a:r>
              <a:rPr lang="en-US" dirty="0" err="1" smtClean="0"/>
              <a:t>suatu</a:t>
            </a:r>
            <a:r>
              <a:rPr lang="en-US" dirty="0" smtClean="0"/>
              <a:t> </a:t>
            </a:r>
            <a:r>
              <a:rPr lang="en-US" dirty="0" err="1" smtClean="0"/>
              <a:t>kelompok</a:t>
            </a:r>
            <a:r>
              <a:rPr lang="en-US" dirty="0" smtClean="0"/>
              <a:t> </a:t>
            </a:r>
            <a:r>
              <a:rPr lang="en-US" dirty="0" err="1" smtClean="0"/>
              <a:t>orang</a:t>
            </a:r>
            <a:r>
              <a:rPr lang="en-US" dirty="0" smtClean="0"/>
              <a:t> yang </a:t>
            </a:r>
            <a:r>
              <a:rPr lang="en-US" dirty="0" err="1" smtClean="0"/>
              <a:t>melaksanakan</a:t>
            </a:r>
            <a:r>
              <a:rPr lang="en-US" dirty="0" smtClean="0"/>
              <a:t> </a:t>
            </a:r>
            <a:r>
              <a:rPr lang="en-US" dirty="0" err="1" smtClean="0"/>
              <a:t>tugas</a:t>
            </a:r>
            <a:r>
              <a:rPr lang="en-US" dirty="0" smtClean="0"/>
              <a:t> - </a:t>
            </a:r>
            <a:r>
              <a:rPr lang="en-US" dirty="0" err="1" smtClean="0"/>
              <a:t>tugas</a:t>
            </a:r>
            <a:r>
              <a:rPr lang="en-US" dirty="0" smtClean="0"/>
              <a:t> </a:t>
            </a:r>
            <a:r>
              <a:rPr lang="en-US" dirty="0" err="1" smtClean="0"/>
              <a:t>atau</a:t>
            </a:r>
            <a:r>
              <a:rPr lang="en-US" dirty="0" smtClean="0"/>
              <a:t> </a:t>
            </a:r>
            <a:r>
              <a:rPr lang="en-US" dirty="0" err="1" smtClean="0"/>
              <a:t>fungsi</a:t>
            </a:r>
            <a:r>
              <a:rPr lang="en-US" dirty="0" smtClean="0"/>
              <a:t> - </a:t>
            </a:r>
            <a:r>
              <a:rPr lang="en-US" dirty="0" err="1" smtClean="0"/>
              <a:t>fungsi</a:t>
            </a:r>
            <a:r>
              <a:rPr lang="en-US" dirty="0" smtClean="0"/>
              <a:t> </a:t>
            </a:r>
            <a:r>
              <a:rPr lang="en-US" dirty="0" err="1" smtClean="0"/>
              <a:t>manajerial</a:t>
            </a:r>
            <a:r>
              <a:rPr lang="en-US" dirty="0" smtClean="0"/>
              <a:t>, </a:t>
            </a:r>
            <a:r>
              <a:rPr lang="en-US" dirty="0" err="1" smtClean="0"/>
              <a:t>ini</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menyebut</a:t>
            </a:r>
            <a:r>
              <a:rPr lang="en-US" dirty="0" smtClean="0"/>
              <a:t> </a:t>
            </a:r>
            <a:r>
              <a:rPr lang="en-US" dirty="0" err="1" smtClean="0"/>
              <a:t>seluruh</a:t>
            </a:r>
            <a:r>
              <a:rPr lang="en-US" dirty="0" smtClean="0"/>
              <a:t> </a:t>
            </a:r>
            <a:r>
              <a:rPr lang="en-US" dirty="0" err="1" smtClean="0"/>
              <a:t>individu</a:t>
            </a:r>
            <a:r>
              <a:rPr lang="en-US" dirty="0" smtClean="0"/>
              <a:t> </a:t>
            </a:r>
            <a:r>
              <a:rPr lang="en-US" dirty="0" err="1" smtClean="0"/>
              <a:t>dalam</a:t>
            </a:r>
            <a:r>
              <a:rPr lang="en-US" dirty="0" smtClean="0"/>
              <a:t> </a:t>
            </a:r>
            <a:r>
              <a:rPr lang="en-US" dirty="0" err="1" smtClean="0"/>
              <a:t>kelompok</a:t>
            </a:r>
            <a:r>
              <a:rPr lang="en-US" dirty="0" smtClean="0"/>
              <a:t> </a:t>
            </a:r>
            <a:r>
              <a:rPr lang="en-US" dirty="0" err="1" smtClean="0"/>
              <a:t>tersebut</a:t>
            </a:r>
            <a:r>
              <a:rPr lang="en-US" dirty="0" smtClean="0"/>
              <a:t> </a:t>
            </a:r>
            <a:r>
              <a:rPr lang="en-US" dirty="0" err="1" smtClean="0"/>
              <a:t>secara</a:t>
            </a:r>
            <a:r>
              <a:rPr lang="en-US" dirty="0" smtClean="0"/>
              <a:t> </a:t>
            </a:r>
            <a:r>
              <a:rPr lang="en-US" dirty="0" err="1" smtClean="0"/>
              <a:t>kolektif</a:t>
            </a:r>
            <a:r>
              <a:rPr lang="en-US" dirty="0" smtClean="0"/>
              <a:t>.</a:t>
            </a:r>
          </a:p>
          <a:p>
            <a:pPr marL="650875" indent="-514350" algn="just" eaLnBrk="1" hangingPunct="1">
              <a:buFont typeface="Calibri" pitchFamily="34" charset="0"/>
              <a:buAutoNum type="arabicPeriod"/>
            </a:pPr>
            <a:r>
              <a:rPr lang="en-US" dirty="0" err="1" smtClean="0">
                <a:solidFill>
                  <a:srgbClr val="FFC000"/>
                </a:solidFill>
              </a:rPr>
              <a:t>Seorang</a:t>
            </a:r>
            <a:r>
              <a:rPr lang="en-US" dirty="0" smtClean="0">
                <a:solidFill>
                  <a:srgbClr val="FFC000"/>
                </a:solidFill>
              </a:rPr>
              <a:t> </a:t>
            </a:r>
            <a:r>
              <a:rPr lang="en-US" dirty="0" err="1" smtClean="0">
                <a:solidFill>
                  <a:srgbClr val="FFC000"/>
                </a:solidFill>
              </a:rPr>
              <a:t>Individu</a:t>
            </a:r>
            <a:r>
              <a:rPr lang="en-US" dirty="0" smtClean="0">
                <a:solidFill>
                  <a:srgbClr val="FFC000"/>
                </a:solidFill>
              </a:rPr>
              <a:t>; </a:t>
            </a:r>
            <a:r>
              <a:rPr lang="en-US" dirty="0" err="1" smtClean="0"/>
              <a:t>Individu</a:t>
            </a:r>
            <a:r>
              <a:rPr lang="en-US" dirty="0" smtClean="0"/>
              <a:t> yang </a:t>
            </a:r>
            <a:r>
              <a:rPr lang="en-US" dirty="0" err="1" smtClean="0"/>
              <a:t>melaksanakan</a:t>
            </a:r>
            <a:r>
              <a:rPr lang="en-US" dirty="0" smtClean="0"/>
              <a:t> </a:t>
            </a:r>
            <a:r>
              <a:rPr lang="en-US" dirty="0" err="1" smtClean="0"/>
              <a:t>fungsi</a:t>
            </a:r>
            <a:r>
              <a:rPr lang="en-US" dirty="0" smtClean="0"/>
              <a:t> - </a:t>
            </a:r>
            <a:r>
              <a:rPr lang="en-US" dirty="0" err="1" smtClean="0"/>
              <a:t>fungsi</a:t>
            </a:r>
            <a:r>
              <a:rPr lang="en-US" dirty="0" smtClean="0"/>
              <a:t> </a:t>
            </a:r>
            <a:r>
              <a:rPr lang="en-US" dirty="0" err="1" smtClean="0"/>
              <a:t>manajerial</a:t>
            </a:r>
            <a:r>
              <a:rPr lang="en-US" dirty="0" smtClean="0"/>
              <a:t> </a:t>
            </a:r>
            <a:r>
              <a:rPr lang="en-US" dirty="0" err="1" smtClean="0"/>
              <a:t>atau</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kelompok</a:t>
            </a:r>
            <a:r>
              <a:rPr lang="en-US" dirty="0" smtClean="0"/>
              <a:t> </a:t>
            </a:r>
            <a:r>
              <a:rPr lang="en-US" dirty="0" err="1" smtClean="0"/>
              <a:t>secara</a:t>
            </a:r>
            <a:r>
              <a:rPr lang="en-US" dirty="0" smtClean="0"/>
              <a:t> </a:t>
            </a:r>
            <a:r>
              <a:rPr lang="en-US" dirty="0" err="1" smtClean="0"/>
              <a:t>keseluruhan</a:t>
            </a:r>
            <a:r>
              <a:rPr lang="en-US" dirty="0" smtClean="0"/>
              <a:t> </a:t>
            </a:r>
            <a:r>
              <a:rPr lang="en-US" dirty="0" err="1" smtClean="0"/>
              <a:t>dapat</a:t>
            </a:r>
            <a:r>
              <a:rPr lang="en-US" dirty="0" smtClean="0"/>
              <a:t> </a:t>
            </a:r>
            <a:r>
              <a:rPr lang="en-US" dirty="0" err="1" smtClean="0"/>
              <a:t>disebut</a:t>
            </a:r>
            <a:r>
              <a:rPr lang="en-US" dirty="0" smtClean="0"/>
              <a:t> </a:t>
            </a:r>
            <a:r>
              <a:rPr lang="en-US" dirty="0" err="1" smtClean="0"/>
              <a:t>bagian</a:t>
            </a:r>
            <a:r>
              <a:rPr lang="en-US" dirty="0" smtClean="0"/>
              <a:t> </a:t>
            </a:r>
            <a:r>
              <a:rPr lang="en-US" dirty="0" err="1" smtClean="0"/>
              <a:t>manajemen</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052736"/>
            <a:ext cx="8229600" cy="5255989"/>
          </a:xfrm>
        </p:spPr>
        <p:txBody>
          <a:bodyPr/>
          <a:lstStyle/>
          <a:p>
            <a:pPr marL="650875" indent="-514350" algn="just" eaLnBrk="1" hangingPunct="1">
              <a:buFont typeface="Wingdings 2" pitchFamily="18" charset="2"/>
              <a:buAutoNum type="arabicPeriod" startAt="3"/>
            </a:pPr>
            <a:r>
              <a:rPr lang="en-US" sz="3200" dirty="0" err="1" smtClean="0">
                <a:solidFill>
                  <a:srgbClr val="FFC000"/>
                </a:solidFill>
              </a:rPr>
              <a:t>Suatu</a:t>
            </a:r>
            <a:r>
              <a:rPr lang="en-US" sz="3200" dirty="0" smtClean="0">
                <a:solidFill>
                  <a:srgbClr val="FFC000"/>
                </a:solidFill>
              </a:rPr>
              <a:t> </a:t>
            </a:r>
            <a:r>
              <a:rPr lang="en-US" sz="3200" dirty="0" err="1" smtClean="0">
                <a:solidFill>
                  <a:srgbClr val="FFC000"/>
                </a:solidFill>
              </a:rPr>
              <a:t>Disiplin</a:t>
            </a:r>
            <a:r>
              <a:rPr lang="en-US" sz="3200" dirty="0" smtClean="0">
                <a:solidFill>
                  <a:srgbClr val="FFC000"/>
                </a:solidFill>
              </a:rPr>
              <a:t> </a:t>
            </a:r>
            <a:r>
              <a:rPr lang="en-US" sz="3200" dirty="0" err="1" smtClean="0">
                <a:solidFill>
                  <a:srgbClr val="FFC000"/>
                </a:solidFill>
              </a:rPr>
              <a:t>Akademik</a:t>
            </a:r>
            <a:r>
              <a:rPr lang="en-US" sz="3200" dirty="0" smtClean="0">
                <a:solidFill>
                  <a:srgbClr val="FFC000"/>
                </a:solidFill>
              </a:rPr>
              <a:t>;  </a:t>
            </a:r>
            <a:r>
              <a:rPr lang="en-US" sz="3200" dirty="0" err="1" smtClean="0"/>
              <a:t>Manajemen</a:t>
            </a:r>
            <a:r>
              <a:rPr lang="en-US" sz="3200" dirty="0" smtClean="0"/>
              <a:t> </a:t>
            </a:r>
            <a:r>
              <a:rPr lang="en-US" sz="3200" dirty="0" err="1" smtClean="0"/>
              <a:t>adalah</a:t>
            </a:r>
            <a:r>
              <a:rPr lang="en-US" sz="3200" dirty="0" smtClean="0"/>
              <a:t> </a:t>
            </a:r>
            <a:r>
              <a:rPr lang="en-US" sz="3200" dirty="0" err="1" smtClean="0"/>
              <a:t>suatu</a:t>
            </a:r>
            <a:r>
              <a:rPr lang="en-US" sz="3200" dirty="0" smtClean="0"/>
              <a:t> </a:t>
            </a:r>
            <a:r>
              <a:rPr lang="en-US" sz="3200" dirty="0" err="1" smtClean="0"/>
              <a:t>bidang</a:t>
            </a:r>
            <a:r>
              <a:rPr lang="en-US" sz="3200" dirty="0" smtClean="0"/>
              <a:t> </a:t>
            </a:r>
            <a:r>
              <a:rPr lang="en-US" sz="3200" dirty="0" err="1" smtClean="0"/>
              <a:t>spesialisasi</a:t>
            </a:r>
            <a:r>
              <a:rPr lang="en-US" sz="3200" dirty="0" smtClean="0"/>
              <a:t> </a:t>
            </a:r>
            <a:r>
              <a:rPr lang="en-US" sz="3200" dirty="0" err="1" smtClean="0"/>
              <a:t>akademik</a:t>
            </a:r>
            <a:r>
              <a:rPr lang="en-US" sz="3200" dirty="0" smtClean="0"/>
              <a:t>, </a:t>
            </a:r>
            <a:r>
              <a:rPr lang="en-US" sz="3200" dirty="0" err="1" smtClean="0"/>
              <a:t>atau</a:t>
            </a:r>
            <a:r>
              <a:rPr lang="en-US" sz="3200" dirty="0" smtClean="0"/>
              <a:t> </a:t>
            </a:r>
            <a:r>
              <a:rPr lang="en-US" sz="3200" dirty="0" err="1" smtClean="0"/>
              <a:t>suatu</a:t>
            </a:r>
            <a:r>
              <a:rPr lang="en-US" sz="3200" dirty="0" smtClean="0"/>
              <a:t> </a:t>
            </a:r>
            <a:r>
              <a:rPr lang="en-US" sz="3200" dirty="0" err="1" smtClean="0"/>
              <a:t>bidang</a:t>
            </a:r>
            <a:r>
              <a:rPr lang="en-US" sz="3200" dirty="0" smtClean="0"/>
              <a:t> </a:t>
            </a:r>
            <a:r>
              <a:rPr lang="en-US" sz="3200" dirty="0" err="1" smtClean="0"/>
              <a:t>studi</a:t>
            </a:r>
            <a:r>
              <a:rPr lang="en-US" sz="3200" dirty="0" smtClean="0"/>
              <a:t>.</a:t>
            </a:r>
          </a:p>
          <a:p>
            <a:pPr marL="650875" indent="-514350" algn="just" eaLnBrk="1" hangingPunct="1">
              <a:buFont typeface="Wingdings 2" pitchFamily="18" charset="2"/>
              <a:buAutoNum type="arabicPeriod" startAt="3"/>
            </a:pPr>
            <a:endParaRPr lang="en-US" sz="3200" dirty="0" smtClean="0"/>
          </a:p>
          <a:p>
            <a:pPr marL="650875" indent="-514350" algn="just" eaLnBrk="1" hangingPunct="1">
              <a:buFont typeface="Wingdings 2" pitchFamily="18" charset="2"/>
              <a:buAutoNum type="arabicPeriod" startAt="3"/>
            </a:pPr>
            <a:r>
              <a:rPr lang="en-US" sz="3200" dirty="0" err="1" smtClean="0">
                <a:solidFill>
                  <a:srgbClr val="FFC000"/>
                </a:solidFill>
              </a:rPr>
              <a:t>Suatu</a:t>
            </a:r>
            <a:r>
              <a:rPr lang="en-US" sz="3200" dirty="0" smtClean="0">
                <a:solidFill>
                  <a:srgbClr val="FFC000"/>
                </a:solidFill>
              </a:rPr>
              <a:t> </a:t>
            </a:r>
            <a:r>
              <a:rPr lang="en-US" sz="3200" dirty="0" err="1" smtClean="0">
                <a:solidFill>
                  <a:srgbClr val="FFC000"/>
                </a:solidFill>
              </a:rPr>
              <a:t>Proses</a:t>
            </a:r>
            <a:r>
              <a:rPr lang="en-US" sz="3200" dirty="0" smtClean="0">
                <a:solidFill>
                  <a:srgbClr val="FFC000"/>
                </a:solidFill>
              </a:rPr>
              <a:t>; </a:t>
            </a:r>
            <a:r>
              <a:rPr lang="en-US" sz="3200" dirty="0" err="1" smtClean="0"/>
              <a:t>Manajemen</a:t>
            </a:r>
            <a:r>
              <a:rPr lang="en-US" sz="3200" dirty="0" smtClean="0"/>
              <a:t> </a:t>
            </a:r>
            <a:r>
              <a:rPr lang="en-US" sz="3200" dirty="0" err="1" smtClean="0"/>
              <a:t>merupakan</a:t>
            </a:r>
            <a:r>
              <a:rPr lang="en-US" sz="3200" dirty="0" smtClean="0"/>
              <a:t> </a:t>
            </a:r>
            <a:r>
              <a:rPr lang="en-US" sz="3200" dirty="0" err="1" smtClean="0"/>
              <a:t>suatu</a:t>
            </a:r>
            <a:r>
              <a:rPr lang="en-US" sz="3200" dirty="0" smtClean="0"/>
              <a:t> </a:t>
            </a:r>
            <a:r>
              <a:rPr lang="en-US" sz="3200" dirty="0" err="1" smtClean="0"/>
              <a:t>proses</a:t>
            </a:r>
            <a:r>
              <a:rPr lang="en-US" sz="3200" dirty="0" smtClean="0"/>
              <a:t>, </a:t>
            </a:r>
            <a:r>
              <a:rPr lang="en-US" sz="3200" dirty="0" err="1" smtClean="0"/>
              <a:t>karena</a:t>
            </a:r>
            <a:r>
              <a:rPr lang="en-US" sz="3200" dirty="0" smtClean="0"/>
              <a:t> </a:t>
            </a:r>
            <a:r>
              <a:rPr lang="en-US" sz="3200" dirty="0" err="1" smtClean="0"/>
              <a:t>mencakup</a:t>
            </a:r>
            <a:r>
              <a:rPr lang="en-US" sz="3200" dirty="0" smtClean="0"/>
              <a:t> </a:t>
            </a:r>
            <a:r>
              <a:rPr lang="en-US" sz="3200" dirty="0" err="1" smtClean="0"/>
              <a:t>pelaksanaan</a:t>
            </a:r>
            <a:r>
              <a:rPr lang="en-US" sz="3200" dirty="0" smtClean="0"/>
              <a:t> </a:t>
            </a:r>
            <a:r>
              <a:rPr lang="en-US" sz="3200" dirty="0" err="1" smtClean="0"/>
              <a:t>suatu</a:t>
            </a:r>
            <a:r>
              <a:rPr lang="en-US" sz="3200" dirty="0" smtClean="0"/>
              <a:t> </a:t>
            </a:r>
            <a:r>
              <a:rPr lang="en-US" sz="3200" dirty="0" err="1" smtClean="0"/>
              <a:t>rangkaian</a:t>
            </a:r>
            <a:r>
              <a:rPr lang="en-US" sz="3200" dirty="0" smtClean="0"/>
              <a:t> </a:t>
            </a:r>
            <a:r>
              <a:rPr lang="en-US" sz="3200" dirty="0" err="1" smtClean="0"/>
              <a:t>tipe-tipe</a:t>
            </a:r>
            <a:r>
              <a:rPr lang="en-US" sz="3200" dirty="0" smtClean="0"/>
              <a:t> </a:t>
            </a:r>
            <a:r>
              <a:rPr lang="en-US" sz="3200" dirty="0" err="1" smtClean="0"/>
              <a:t>khusus</a:t>
            </a:r>
            <a:r>
              <a:rPr lang="en-US" sz="3200" dirty="0" smtClean="0"/>
              <a:t> </a:t>
            </a:r>
            <a:r>
              <a:rPr lang="en-US" sz="3200" dirty="0" err="1" smtClean="0"/>
              <a:t>kegiatan</a:t>
            </a:r>
            <a:r>
              <a:rPr lang="en-US" sz="3200" dirty="0" smtClean="0"/>
              <a:t> </a:t>
            </a:r>
            <a:r>
              <a:rPr lang="en-US" sz="3200" dirty="0" err="1" smtClean="0"/>
              <a:t>atau</a:t>
            </a:r>
            <a:r>
              <a:rPr lang="en-US" sz="3200" dirty="0" smtClean="0"/>
              <a:t> </a:t>
            </a:r>
            <a:r>
              <a:rPr lang="en-US" sz="3200" dirty="0" err="1" smtClean="0"/>
              <a:t>fungsi</a:t>
            </a:r>
            <a:r>
              <a:rPr lang="en-US" sz="3200" dirty="0" smtClean="0"/>
              <a:t>.</a:t>
            </a:r>
          </a:p>
          <a:p>
            <a:pPr marL="650875" indent="-514350" eaLnBrk="1" hangingPunct="1">
              <a:buFont typeface="Wingdings 2" pitchFamily="18" charset="2"/>
              <a:buAutoNum type="arabicPeriod" startAt="3"/>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500" b="1" dirty="0" err="1" smtClean="0"/>
              <a:t>Pengertian</a:t>
            </a:r>
            <a:r>
              <a:rPr lang="en-US" sz="3500" b="1" dirty="0" smtClean="0"/>
              <a:t> Yang </a:t>
            </a:r>
            <a:r>
              <a:rPr lang="en-US" sz="3500" b="1" dirty="0" err="1" smtClean="0"/>
              <a:t>Berbeda</a:t>
            </a:r>
            <a:r>
              <a:rPr lang="en-US" sz="3500" b="1" dirty="0" smtClean="0"/>
              <a:t> </a:t>
            </a:r>
            <a:r>
              <a:rPr lang="en-US" sz="3500" b="1" dirty="0" err="1" smtClean="0"/>
              <a:t>Dengan</a:t>
            </a:r>
            <a:r>
              <a:rPr lang="en-US" sz="3500" b="1" dirty="0" smtClean="0"/>
              <a:t> </a:t>
            </a:r>
            <a:r>
              <a:rPr lang="en-US" sz="3500" b="1" dirty="0" err="1" smtClean="0"/>
              <a:t>Istilah</a:t>
            </a:r>
            <a:r>
              <a:rPr lang="en-US" sz="3500" b="1" dirty="0" smtClean="0"/>
              <a:t> </a:t>
            </a:r>
            <a:r>
              <a:rPr lang="en-US" sz="3500" b="1" dirty="0" err="1" smtClean="0"/>
              <a:t>Manajemen</a:t>
            </a:r>
            <a:endParaRPr lang="en-US" sz="3500" b="1" dirty="0"/>
          </a:p>
        </p:txBody>
      </p:sp>
      <p:sp>
        <p:nvSpPr>
          <p:cNvPr id="3" name="Content Placeholder 2"/>
          <p:cNvSpPr>
            <a:spLocks noGrp="1"/>
          </p:cNvSpPr>
          <p:nvPr>
            <p:ph idx="1"/>
          </p:nvPr>
        </p:nvSpPr>
        <p:spPr>
          <a:xfrm>
            <a:off x="457200" y="1484784"/>
            <a:ext cx="8363272" cy="4752528"/>
          </a:xfrm>
        </p:spPr>
        <p:txBody>
          <a:bodyPr>
            <a:noAutofit/>
          </a:bodyPr>
          <a:lstStyle/>
          <a:p>
            <a:pPr marL="274320" indent="-274320" algn="just" eaLnBrk="1" fontAlgn="auto" hangingPunct="1">
              <a:spcAft>
                <a:spcPts val="0"/>
              </a:spcAft>
              <a:buClr>
                <a:schemeClr val="accent3"/>
              </a:buClr>
              <a:buFont typeface="Wingdings 2"/>
              <a:buNone/>
              <a:defRPr/>
            </a:pPr>
            <a:r>
              <a:rPr lang="id-ID" sz="2400" dirty="0" smtClean="0"/>
              <a:t>	</a:t>
            </a:r>
            <a:r>
              <a:rPr lang="en-US" sz="2400" dirty="0" err="1" smtClean="0"/>
              <a:t>Pengertian</a:t>
            </a:r>
            <a:r>
              <a:rPr lang="en-US" sz="2400" dirty="0" smtClean="0"/>
              <a:t> </a:t>
            </a:r>
            <a:r>
              <a:rPr lang="en-US" sz="2400" dirty="0" err="1" smtClean="0"/>
              <a:t>Manajemen</a:t>
            </a:r>
            <a:r>
              <a:rPr lang="en-US" sz="2400" dirty="0" smtClean="0"/>
              <a:t> </a:t>
            </a:r>
            <a:r>
              <a:rPr lang="en-US" sz="2400" dirty="0" err="1" smtClean="0"/>
              <a:t>perlu</a:t>
            </a:r>
            <a:r>
              <a:rPr lang="en-US" sz="2400" dirty="0" smtClean="0"/>
              <a:t> </a:t>
            </a:r>
            <a:r>
              <a:rPr lang="en-US" sz="2400" dirty="0" err="1" smtClean="0"/>
              <a:t>dibedakan</a:t>
            </a:r>
            <a:r>
              <a:rPr lang="en-US" sz="2400" dirty="0" smtClean="0"/>
              <a:t> </a:t>
            </a:r>
            <a:r>
              <a:rPr lang="en-US" sz="2400" dirty="0" err="1" smtClean="0"/>
              <a:t>dengan</a:t>
            </a:r>
            <a:r>
              <a:rPr lang="en-US" sz="2400" dirty="0" smtClean="0"/>
              <a:t> </a:t>
            </a:r>
            <a:r>
              <a:rPr lang="en-US" sz="2400" dirty="0" err="1" smtClean="0"/>
              <a:t>pengertian</a:t>
            </a:r>
            <a:r>
              <a:rPr lang="en-US" sz="2400" dirty="0" smtClean="0"/>
              <a:t> </a:t>
            </a:r>
            <a:r>
              <a:rPr lang="en-US" sz="2400" dirty="0" err="1" smtClean="0"/>
              <a:t>istilah</a:t>
            </a:r>
            <a:r>
              <a:rPr lang="en-US" sz="2400" dirty="0" smtClean="0"/>
              <a:t> - </a:t>
            </a:r>
            <a:r>
              <a:rPr lang="en-US" sz="2400" dirty="0" err="1" smtClean="0"/>
              <a:t>istilah</a:t>
            </a:r>
            <a:r>
              <a:rPr lang="en-US" sz="2400" dirty="0" smtClean="0"/>
              <a:t> lain </a:t>
            </a:r>
            <a:r>
              <a:rPr lang="en-US" sz="2400" dirty="0" err="1" smtClean="0"/>
              <a:t>seperti</a:t>
            </a:r>
            <a:r>
              <a:rPr lang="en-US" sz="2400" dirty="0" smtClean="0"/>
              <a:t> </a:t>
            </a:r>
            <a:r>
              <a:rPr lang="en-US" sz="2400" dirty="0" err="1" smtClean="0"/>
              <a:t>Kewiraswastaan</a:t>
            </a:r>
            <a:r>
              <a:rPr lang="en-US" sz="2400" dirty="0" smtClean="0"/>
              <a:t> </a:t>
            </a:r>
            <a:r>
              <a:rPr lang="en-US" sz="2400" dirty="0" err="1" smtClean="0"/>
              <a:t>dan</a:t>
            </a:r>
            <a:r>
              <a:rPr lang="en-US" sz="2400" dirty="0" smtClean="0"/>
              <a:t>  </a:t>
            </a:r>
            <a:r>
              <a:rPr lang="en-US" sz="2400" dirty="0" err="1" smtClean="0"/>
              <a:t>Supervisi</a:t>
            </a:r>
            <a:r>
              <a:rPr lang="en-US" sz="2400" dirty="0" smtClean="0"/>
              <a:t>, </a:t>
            </a:r>
            <a:r>
              <a:rPr lang="en-US" sz="2400" dirty="0" err="1" smtClean="0"/>
              <a:t>diantaranya</a:t>
            </a:r>
            <a:r>
              <a:rPr lang="en-US" sz="2400" dirty="0" smtClean="0"/>
              <a:t> </a:t>
            </a:r>
            <a:r>
              <a:rPr lang="id-ID" sz="2400" dirty="0" smtClean="0"/>
              <a:t>:</a:t>
            </a:r>
            <a:endParaRPr lang="en-US" sz="2400" dirty="0" smtClean="0"/>
          </a:p>
          <a:p>
            <a:pPr marL="274320" indent="-274320" algn="just" eaLnBrk="1" fontAlgn="auto" hangingPunct="1">
              <a:spcAft>
                <a:spcPts val="0"/>
              </a:spcAft>
              <a:buClr>
                <a:schemeClr val="accent3"/>
              </a:buClr>
              <a:buFont typeface="Wingdings 2"/>
              <a:buChar char=""/>
              <a:defRPr/>
            </a:pPr>
            <a:r>
              <a:rPr lang="en-US" sz="2400" dirty="0" err="1" smtClean="0">
                <a:solidFill>
                  <a:srgbClr val="FFC000"/>
                </a:solidFill>
              </a:rPr>
              <a:t>Manajemen</a:t>
            </a:r>
            <a:r>
              <a:rPr lang="en-US" sz="2400" dirty="0" smtClean="0">
                <a:solidFill>
                  <a:srgbClr val="FFC000"/>
                </a:solidFill>
              </a:rPr>
              <a:t> </a:t>
            </a:r>
            <a:r>
              <a:rPr lang="en-US" sz="2400" dirty="0" err="1" smtClean="0">
                <a:solidFill>
                  <a:srgbClr val="FFC000"/>
                </a:solidFill>
              </a:rPr>
              <a:t>berbeda</a:t>
            </a:r>
            <a:r>
              <a:rPr lang="en-US" sz="2400" dirty="0" smtClean="0">
                <a:solidFill>
                  <a:srgbClr val="FFC000"/>
                </a:solidFill>
              </a:rPr>
              <a:t> </a:t>
            </a:r>
            <a:r>
              <a:rPr lang="en-US" sz="2400" dirty="0" err="1" smtClean="0">
                <a:solidFill>
                  <a:srgbClr val="FFC000"/>
                </a:solidFill>
              </a:rPr>
              <a:t>dengan</a:t>
            </a:r>
            <a:r>
              <a:rPr lang="en-US" sz="2400" dirty="0" smtClean="0">
                <a:solidFill>
                  <a:srgbClr val="FFC000"/>
                </a:solidFill>
              </a:rPr>
              <a:t> </a:t>
            </a:r>
            <a:r>
              <a:rPr lang="en-US" sz="2400" dirty="0" err="1" smtClean="0">
                <a:solidFill>
                  <a:srgbClr val="FFC000"/>
                </a:solidFill>
              </a:rPr>
              <a:t>Kewiraswastaan</a:t>
            </a:r>
            <a:r>
              <a:rPr lang="en-US" sz="2400" dirty="0" smtClean="0">
                <a:solidFill>
                  <a:srgbClr val="FFC000"/>
                </a:solidFill>
              </a:rPr>
              <a:t> ( </a:t>
            </a:r>
            <a:r>
              <a:rPr lang="en-US" sz="2400" dirty="0" err="1" smtClean="0">
                <a:solidFill>
                  <a:srgbClr val="FFC000"/>
                </a:solidFill>
              </a:rPr>
              <a:t>ada</a:t>
            </a:r>
            <a:r>
              <a:rPr lang="en-US" sz="2400" dirty="0" smtClean="0">
                <a:solidFill>
                  <a:srgbClr val="FFC000"/>
                </a:solidFill>
              </a:rPr>
              <a:t> yang </a:t>
            </a:r>
            <a:r>
              <a:rPr lang="en-US" sz="2400" dirty="0" err="1" smtClean="0">
                <a:solidFill>
                  <a:srgbClr val="FFC000"/>
                </a:solidFill>
              </a:rPr>
              <a:t>menyebut</a:t>
            </a:r>
            <a:r>
              <a:rPr lang="en-US" sz="2400" dirty="0" smtClean="0">
                <a:solidFill>
                  <a:srgbClr val="FFC000"/>
                </a:solidFill>
              </a:rPr>
              <a:t> </a:t>
            </a:r>
            <a:r>
              <a:rPr lang="en-US" sz="2400" dirty="0" err="1" smtClean="0">
                <a:solidFill>
                  <a:srgbClr val="FFC000"/>
                </a:solidFill>
              </a:rPr>
              <a:t>wirausaha</a:t>
            </a:r>
            <a:r>
              <a:rPr lang="en-US" sz="2400" dirty="0" smtClean="0">
                <a:solidFill>
                  <a:srgbClr val="FFC000"/>
                </a:solidFill>
              </a:rPr>
              <a:t> ). </a:t>
            </a:r>
            <a:endParaRPr lang="id-ID" sz="2400" dirty="0" smtClean="0">
              <a:solidFill>
                <a:srgbClr val="FFC000"/>
              </a:solidFill>
            </a:endParaRPr>
          </a:p>
          <a:p>
            <a:pPr marL="274320" indent="-274320" algn="just" eaLnBrk="1" fontAlgn="auto" hangingPunct="1">
              <a:spcAft>
                <a:spcPts val="0"/>
              </a:spcAft>
              <a:buClr>
                <a:schemeClr val="accent3"/>
              </a:buClr>
              <a:buNone/>
              <a:defRPr/>
            </a:pPr>
            <a:r>
              <a:rPr lang="id-ID" sz="2400" dirty="0">
                <a:solidFill>
                  <a:srgbClr val="FFC000"/>
                </a:solidFill>
                <a:sym typeface="Wingdings" pitchFamily="2" charset="2"/>
              </a:rPr>
              <a:t>	</a:t>
            </a:r>
            <a:r>
              <a:rPr lang="id-ID" sz="2400" dirty="0" smtClean="0">
                <a:solidFill>
                  <a:srgbClr val="FFC000"/>
                </a:solidFill>
                <a:sym typeface="Wingdings" pitchFamily="2" charset="2"/>
              </a:rPr>
              <a:t> 	</a:t>
            </a:r>
            <a:r>
              <a:rPr lang="en-US" sz="2400" dirty="0" err="1" smtClean="0"/>
              <a:t>Dalam</a:t>
            </a:r>
            <a:r>
              <a:rPr lang="en-US" sz="2400" dirty="0" smtClean="0"/>
              <a:t> </a:t>
            </a:r>
            <a:r>
              <a:rPr lang="en-US" sz="2400" dirty="0" err="1" smtClean="0"/>
              <a:t>ekonomi</a:t>
            </a:r>
            <a:r>
              <a:rPr lang="en-US" sz="2400" dirty="0" smtClean="0"/>
              <a:t> </a:t>
            </a:r>
            <a:r>
              <a:rPr lang="en-US" sz="2400" dirty="0" err="1" smtClean="0"/>
              <a:t>faktor-faktor</a:t>
            </a:r>
            <a:r>
              <a:rPr lang="en-US" sz="2400" dirty="0" smtClean="0"/>
              <a:t> </a:t>
            </a:r>
            <a:r>
              <a:rPr lang="en-US" sz="2400" dirty="0" err="1" smtClean="0"/>
              <a:t>produksi</a:t>
            </a:r>
            <a:r>
              <a:rPr lang="en-US" sz="2400" dirty="0" smtClean="0"/>
              <a:t> </a:t>
            </a:r>
            <a:r>
              <a:rPr lang="en-US" sz="2400" dirty="0" err="1" smtClean="0"/>
              <a:t>adalah</a:t>
            </a:r>
            <a:r>
              <a:rPr lang="en-US" sz="2400" dirty="0" smtClean="0"/>
              <a:t> </a:t>
            </a:r>
            <a:r>
              <a:rPr lang="en-US" sz="2400" dirty="0" err="1" smtClean="0"/>
              <a:t>tanah</a:t>
            </a:r>
            <a:r>
              <a:rPr lang="en-US" sz="2400" dirty="0" smtClean="0"/>
              <a:t>, </a:t>
            </a:r>
            <a:r>
              <a:rPr lang="id-ID" sz="2400" dirty="0" smtClean="0"/>
              <a:t>	</a:t>
            </a:r>
            <a:r>
              <a:rPr lang="en-US" sz="2400" dirty="0" err="1" smtClean="0"/>
              <a:t>tenaga</a:t>
            </a:r>
            <a:r>
              <a:rPr lang="en-US" sz="2400" dirty="0" smtClean="0"/>
              <a:t> </a:t>
            </a:r>
            <a:r>
              <a:rPr lang="id-ID" sz="2400" dirty="0" smtClean="0"/>
              <a:t>	</a:t>
            </a:r>
            <a:r>
              <a:rPr lang="en-US" sz="2400" dirty="0" err="1" smtClean="0"/>
              <a:t>kerja</a:t>
            </a:r>
            <a:r>
              <a:rPr lang="en-US" sz="2400" dirty="0" smtClean="0"/>
              <a:t>, modal </a:t>
            </a:r>
            <a:r>
              <a:rPr lang="en-US" sz="2400" dirty="0" err="1" smtClean="0"/>
              <a:t>dan</a:t>
            </a:r>
            <a:r>
              <a:rPr lang="en-US" sz="2400" dirty="0" smtClean="0"/>
              <a:t> </a:t>
            </a:r>
            <a:r>
              <a:rPr lang="en-US" sz="2400" dirty="0" err="1" smtClean="0"/>
              <a:t>wiraswasta</a:t>
            </a:r>
            <a:r>
              <a:rPr lang="en-US" sz="2400" dirty="0" smtClean="0"/>
              <a:t> (</a:t>
            </a:r>
            <a:r>
              <a:rPr lang="en-US" sz="2400" dirty="0" err="1" smtClean="0"/>
              <a:t>pemilik</a:t>
            </a:r>
            <a:r>
              <a:rPr lang="en-US" sz="2400" dirty="0" smtClean="0"/>
              <a:t>). </a:t>
            </a:r>
            <a:endParaRPr lang="id-ID" sz="2400" dirty="0" smtClean="0"/>
          </a:p>
          <a:p>
            <a:pPr marL="274320" indent="-274320" algn="just" eaLnBrk="1" fontAlgn="auto" hangingPunct="1">
              <a:spcAft>
                <a:spcPts val="0"/>
              </a:spcAft>
              <a:buClr>
                <a:schemeClr val="accent3"/>
              </a:buClr>
              <a:buNone/>
              <a:defRPr/>
            </a:pPr>
            <a:r>
              <a:rPr lang="id-ID" sz="2400" dirty="0"/>
              <a:t>	</a:t>
            </a:r>
            <a:r>
              <a:rPr lang="id-ID" sz="2400" dirty="0" smtClean="0">
                <a:sym typeface="Wingdings" pitchFamily="2" charset="2"/>
              </a:rPr>
              <a:t>	</a:t>
            </a:r>
            <a:r>
              <a:rPr lang="en-US" sz="2400" dirty="0" err="1" smtClean="0"/>
              <a:t>Wiraswasta</a:t>
            </a:r>
            <a:r>
              <a:rPr lang="en-US" sz="2400" dirty="0" smtClean="0"/>
              <a:t> </a:t>
            </a:r>
            <a:r>
              <a:rPr lang="en-US" sz="2400" dirty="0" err="1" smtClean="0"/>
              <a:t>menurut</a:t>
            </a:r>
            <a:r>
              <a:rPr lang="en-US" sz="2400" dirty="0" smtClean="0"/>
              <a:t> </a:t>
            </a:r>
            <a:r>
              <a:rPr lang="en-US" sz="2400" dirty="0" err="1" smtClean="0"/>
              <a:t>definisi</a:t>
            </a:r>
            <a:r>
              <a:rPr lang="en-US" sz="2400" dirty="0" smtClean="0"/>
              <a:t> </a:t>
            </a:r>
            <a:r>
              <a:rPr lang="en-US" sz="2400" dirty="0" err="1" smtClean="0"/>
              <a:t>adalah</a:t>
            </a:r>
            <a:r>
              <a:rPr lang="en-US" sz="2400" dirty="0" smtClean="0"/>
              <a:t> </a:t>
            </a:r>
            <a:r>
              <a:rPr lang="en-US" sz="2400" dirty="0" err="1" smtClean="0"/>
              <a:t>memahami</a:t>
            </a:r>
            <a:r>
              <a:rPr lang="en-US" sz="2400" dirty="0" smtClean="0"/>
              <a:t>, </a:t>
            </a:r>
            <a:r>
              <a:rPr lang="id-ID" sz="2400" dirty="0" smtClean="0"/>
              <a:t>	</a:t>
            </a:r>
            <a:r>
              <a:rPr lang="en-US" sz="2400" dirty="0" err="1" smtClean="0"/>
              <a:t>mendapatkan</a:t>
            </a:r>
            <a:r>
              <a:rPr lang="en-US" sz="2400" dirty="0" smtClean="0"/>
              <a:t> </a:t>
            </a:r>
            <a:r>
              <a:rPr lang="id-ID" sz="2400" dirty="0" smtClean="0"/>
              <a:t>	</a:t>
            </a:r>
            <a:r>
              <a:rPr lang="en-US" sz="2400" dirty="0" err="1" smtClean="0"/>
              <a:t>sumber</a:t>
            </a:r>
            <a:r>
              <a:rPr lang="en-US" sz="2400" dirty="0" smtClean="0"/>
              <a:t> </a:t>
            </a:r>
            <a:r>
              <a:rPr lang="en-US" sz="2400" dirty="0" err="1" smtClean="0"/>
              <a:t>daya</a:t>
            </a:r>
            <a:r>
              <a:rPr lang="en-US" sz="2400" dirty="0" smtClean="0"/>
              <a:t> – </a:t>
            </a:r>
            <a:r>
              <a:rPr lang="en-US" sz="2400" dirty="0" err="1" smtClean="0"/>
              <a:t>sumber</a:t>
            </a:r>
            <a:r>
              <a:rPr lang="id-ID" sz="2400" dirty="0" smtClean="0"/>
              <a:t> </a:t>
            </a:r>
            <a:r>
              <a:rPr lang="en-US" sz="2400" dirty="0" err="1" smtClean="0"/>
              <a:t>daya</a:t>
            </a:r>
            <a:r>
              <a:rPr lang="en-US" sz="2400" dirty="0" smtClean="0"/>
              <a:t>, </a:t>
            </a:r>
            <a:r>
              <a:rPr lang="id-ID" sz="2400" dirty="0" smtClean="0"/>
              <a:t>	</a:t>
            </a:r>
            <a:r>
              <a:rPr lang="en-US" sz="2400" dirty="0" err="1" smtClean="0"/>
              <a:t>mengorganisasikan</a:t>
            </a:r>
            <a:r>
              <a:rPr lang="en-US" sz="2400" dirty="0" smtClean="0"/>
              <a:t> </a:t>
            </a:r>
            <a:r>
              <a:rPr lang="en-US" sz="2400" dirty="0" err="1" smtClean="0"/>
              <a:t>dan</a:t>
            </a:r>
            <a:r>
              <a:rPr lang="en-US" sz="2400" dirty="0" smtClean="0"/>
              <a:t> </a:t>
            </a:r>
            <a:r>
              <a:rPr lang="en-US" sz="2400" dirty="0" err="1" smtClean="0"/>
              <a:t>menjalankan</a:t>
            </a:r>
            <a:r>
              <a:rPr lang="en-US" sz="2400" dirty="0" smtClean="0"/>
              <a:t> </a:t>
            </a:r>
            <a:r>
              <a:rPr lang="en-US" sz="2400" dirty="0" err="1" smtClean="0"/>
              <a:t>perusahaan</a:t>
            </a:r>
            <a:r>
              <a:rPr lang="en-US" sz="2400" dirty="0" smtClean="0"/>
              <a:t> (</a:t>
            </a:r>
            <a:r>
              <a:rPr lang="en-US" sz="2400" dirty="0" err="1" smtClean="0"/>
              <a:t>bisnis</a:t>
            </a:r>
            <a:r>
              <a:rPr lang="en-US" sz="2400" dirty="0" smtClean="0"/>
              <a:t>). </a:t>
            </a:r>
            <a:r>
              <a:rPr lang="id-ID" sz="2400" dirty="0" smtClean="0"/>
              <a:t>	</a:t>
            </a:r>
            <a:r>
              <a:rPr lang="en-US" sz="2400" dirty="0" err="1" smtClean="0"/>
              <a:t>Mereka</a:t>
            </a:r>
            <a:r>
              <a:rPr lang="en-US" sz="2400" dirty="0" smtClean="0"/>
              <a:t>  </a:t>
            </a:r>
            <a:r>
              <a:rPr lang="en-US" sz="2400" dirty="0" err="1" smtClean="0"/>
              <a:t>cenderung</a:t>
            </a:r>
            <a:r>
              <a:rPr lang="en-US" sz="2400" dirty="0" smtClean="0"/>
              <a:t> </a:t>
            </a:r>
            <a:r>
              <a:rPr lang="id-ID" sz="2400" dirty="0" smtClean="0"/>
              <a:t>	</a:t>
            </a:r>
            <a:r>
              <a:rPr lang="en-US" sz="2400" dirty="0" err="1" smtClean="0"/>
              <a:t>menjadi</a:t>
            </a:r>
            <a:r>
              <a:rPr lang="en-US" sz="2400" dirty="0" smtClean="0"/>
              <a:t> </a:t>
            </a:r>
            <a:r>
              <a:rPr lang="en-US" sz="2400" dirty="0" err="1" smtClean="0"/>
              <a:t>pengambil</a:t>
            </a:r>
            <a:r>
              <a:rPr lang="en-US" sz="2400" dirty="0" smtClean="0"/>
              <a:t> </a:t>
            </a:r>
            <a:r>
              <a:rPr lang="en-US" sz="2400" dirty="0" err="1" smtClean="0"/>
              <a:t>resiko</a:t>
            </a:r>
            <a:r>
              <a:rPr lang="en-US" sz="2400" dirty="0" smtClean="0"/>
              <a:t> </a:t>
            </a:r>
            <a:r>
              <a:rPr lang="id-ID" sz="2400" dirty="0" smtClean="0"/>
              <a:t>	</a:t>
            </a:r>
            <a:r>
              <a:rPr lang="en-US" sz="2400" dirty="0" smtClean="0"/>
              <a:t>yang </a:t>
            </a:r>
            <a:r>
              <a:rPr lang="id-ID" sz="2400" dirty="0" smtClean="0"/>
              <a:t>	</a:t>
            </a:r>
            <a:r>
              <a:rPr lang="en-US" sz="2400" dirty="0" err="1" smtClean="0"/>
              <a:t>didorong</a:t>
            </a:r>
            <a:r>
              <a:rPr lang="en-US" sz="2400" dirty="0" smtClean="0"/>
              <a:t> </a:t>
            </a:r>
            <a:r>
              <a:rPr lang="en-US" sz="2400" dirty="0" err="1" smtClean="0"/>
              <a:t>oleh</a:t>
            </a:r>
            <a:r>
              <a:rPr lang="en-US" sz="2400" dirty="0" smtClean="0"/>
              <a:t> motif </a:t>
            </a:r>
            <a:r>
              <a:rPr lang="id-ID" sz="2400" dirty="0" smtClean="0"/>
              <a:t>	</a:t>
            </a:r>
            <a:r>
              <a:rPr lang="en-US" sz="2400" dirty="0" err="1" smtClean="0"/>
              <a:t>keuntungan</a:t>
            </a:r>
            <a:r>
              <a:rPr lang="en-US" sz="2400" dirty="0" smtClean="0"/>
              <a:t>.</a:t>
            </a:r>
          </a:p>
          <a:p>
            <a:pPr marL="274320" indent="-274320" algn="just" eaLnBrk="1" fontAlgn="auto" hangingPunct="1">
              <a:spcAft>
                <a:spcPts val="0"/>
              </a:spcAft>
              <a:buClr>
                <a:schemeClr val="accent3"/>
              </a:buClr>
              <a:buFont typeface="Wingdings 2"/>
              <a:buChar char=""/>
              <a:defRPr/>
            </a:pPr>
            <a:endParaRPr lang="en-US" sz="2400" dirty="0" smtClean="0"/>
          </a:p>
          <a:p>
            <a:pPr marL="274320" indent="-274320" algn="just" eaLnBrk="1" fontAlgn="auto" hangingPunct="1">
              <a:spcAft>
                <a:spcPts val="0"/>
              </a:spcAft>
              <a:buClr>
                <a:schemeClr val="accent3"/>
              </a:buClr>
              <a:buFont typeface="Wingdings 2"/>
              <a:buNone/>
              <a:defRPr/>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620688"/>
            <a:ext cx="8229600" cy="5916637"/>
          </a:xfrm>
        </p:spPr>
        <p:txBody>
          <a:bodyPr/>
          <a:lstStyle/>
          <a:p>
            <a:pPr algn="just" eaLnBrk="1" hangingPunct="1">
              <a:buFont typeface="Wingdings 2" pitchFamily="18" charset="2"/>
              <a:buNone/>
            </a:pPr>
            <a:r>
              <a:rPr lang="id-ID" dirty="0" smtClean="0"/>
              <a:t>	</a:t>
            </a:r>
            <a:r>
              <a:rPr lang="en-US" dirty="0" err="1" smtClean="0"/>
              <a:t>Sedangkan</a:t>
            </a:r>
            <a:r>
              <a:rPr lang="en-US" dirty="0" smtClean="0"/>
              <a:t>  </a:t>
            </a:r>
            <a:r>
              <a:rPr lang="en-US" dirty="0" err="1" smtClean="0"/>
              <a:t>Manajemen</a:t>
            </a:r>
            <a:r>
              <a:rPr lang="en-US" dirty="0" smtClean="0"/>
              <a:t> </a:t>
            </a:r>
            <a:r>
              <a:rPr lang="en-US" dirty="0" err="1" smtClean="0"/>
              <a:t>sebaliknya</a:t>
            </a:r>
            <a:r>
              <a:rPr lang="en-US" dirty="0" smtClean="0"/>
              <a:t>, </a:t>
            </a:r>
            <a:r>
              <a:rPr lang="en-US" dirty="0" err="1" smtClean="0"/>
              <a:t>terlibat</a:t>
            </a:r>
            <a:r>
              <a:rPr lang="en-US" dirty="0" smtClean="0"/>
              <a:t> </a:t>
            </a:r>
            <a:r>
              <a:rPr lang="en-US" dirty="0" err="1" smtClean="0"/>
              <a:t>dalam</a:t>
            </a:r>
            <a:r>
              <a:rPr lang="en-US" dirty="0" smtClean="0"/>
              <a:t> </a:t>
            </a:r>
            <a:r>
              <a:rPr lang="en-US" dirty="0" err="1" smtClean="0"/>
              <a:t>pengorganisasian</a:t>
            </a:r>
            <a:r>
              <a:rPr lang="en-US" dirty="0" smtClean="0"/>
              <a:t> </a:t>
            </a:r>
            <a:r>
              <a:rPr lang="en-US" dirty="0" err="1" smtClean="0"/>
              <a:t>dan</a:t>
            </a:r>
            <a:r>
              <a:rPr lang="en-US" dirty="0" smtClean="0"/>
              <a:t> </a:t>
            </a:r>
            <a:r>
              <a:rPr lang="en-US" dirty="0" err="1" smtClean="0"/>
              <a:t>memimpin</a:t>
            </a:r>
            <a:r>
              <a:rPr lang="en-US" dirty="0" smtClean="0"/>
              <a:t> </a:t>
            </a:r>
            <a:r>
              <a:rPr lang="en-US" dirty="0" err="1" smtClean="0"/>
              <a:t>perusahaan</a:t>
            </a:r>
            <a:r>
              <a:rPr lang="en-US" dirty="0" smtClean="0"/>
              <a:t> ( </a:t>
            </a:r>
            <a:r>
              <a:rPr lang="en-US" dirty="0" err="1" smtClean="0"/>
              <a:t>bisnis</a:t>
            </a:r>
            <a:r>
              <a:rPr lang="en-US" dirty="0" smtClean="0"/>
              <a:t> ) </a:t>
            </a:r>
            <a:r>
              <a:rPr lang="en-US" dirty="0" err="1" smtClean="0"/>
              <a:t>dan</a:t>
            </a:r>
            <a:r>
              <a:rPr lang="en-US" dirty="0" smtClean="0"/>
              <a:t> </a:t>
            </a:r>
            <a:r>
              <a:rPr lang="en-US" dirty="0" err="1" smtClean="0"/>
              <a:t>organisasi</a:t>
            </a:r>
            <a:r>
              <a:rPr lang="en-US" dirty="0" smtClean="0"/>
              <a:t> </a:t>
            </a:r>
            <a:r>
              <a:rPr lang="en-US" dirty="0" err="1" smtClean="0"/>
              <a:t>lainnya</a:t>
            </a:r>
            <a:r>
              <a:rPr lang="en-US" dirty="0" smtClean="0"/>
              <a:t>, </a:t>
            </a:r>
            <a:r>
              <a:rPr lang="en-US" dirty="0" err="1" smtClean="0"/>
              <a:t>tetapi</a:t>
            </a:r>
            <a:r>
              <a:rPr lang="en-US" dirty="0" smtClean="0"/>
              <a:t> </a:t>
            </a:r>
            <a:r>
              <a:rPr lang="en-US" dirty="0" err="1" smtClean="0"/>
              <a:t>tidak</a:t>
            </a:r>
            <a:r>
              <a:rPr lang="en-US" dirty="0" smtClean="0"/>
              <a:t> </a:t>
            </a:r>
            <a:r>
              <a:rPr lang="en-US" dirty="0" err="1" smtClean="0"/>
              <a:t>mencakup</a:t>
            </a:r>
            <a:r>
              <a:rPr lang="en-US" dirty="0" smtClean="0"/>
              <a:t> </a:t>
            </a:r>
            <a:r>
              <a:rPr lang="en-US" dirty="0" err="1" smtClean="0"/>
              <a:t>pemilikan</a:t>
            </a:r>
            <a:r>
              <a:rPr lang="en-US" dirty="0" smtClean="0"/>
              <a:t>. </a:t>
            </a:r>
            <a:r>
              <a:rPr lang="en-US" dirty="0" err="1" smtClean="0"/>
              <a:t>Oleh</a:t>
            </a:r>
            <a:r>
              <a:rPr lang="en-US" dirty="0" smtClean="0"/>
              <a:t> </a:t>
            </a:r>
            <a:r>
              <a:rPr lang="en-US" dirty="0" err="1" smtClean="0"/>
              <a:t>sebab</a:t>
            </a:r>
            <a:r>
              <a:rPr lang="en-US" dirty="0" smtClean="0"/>
              <a:t> </a:t>
            </a:r>
            <a:r>
              <a:rPr lang="en-US" dirty="0" err="1" smtClean="0"/>
              <a:t>itu</a:t>
            </a:r>
            <a:r>
              <a:rPr lang="en-US" dirty="0" smtClean="0"/>
              <a:t> </a:t>
            </a:r>
            <a:r>
              <a:rPr lang="en-US" dirty="0" err="1" smtClean="0"/>
              <a:t>Manajer</a:t>
            </a:r>
            <a:r>
              <a:rPr lang="en-US" dirty="0" smtClean="0"/>
              <a:t> </a:t>
            </a:r>
            <a:r>
              <a:rPr lang="en-US" dirty="0" err="1" smtClean="0"/>
              <a:t>adalah</a:t>
            </a:r>
            <a:r>
              <a:rPr lang="en-US" dirty="0" smtClean="0"/>
              <a:t> </a:t>
            </a:r>
            <a:r>
              <a:rPr lang="en-US" dirty="0" err="1" smtClean="0"/>
              <a:t>karyawan</a:t>
            </a:r>
            <a:r>
              <a:rPr lang="en-US" dirty="0" smtClean="0"/>
              <a:t> yang </a:t>
            </a:r>
            <a:r>
              <a:rPr lang="en-US" dirty="0" err="1" smtClean="0"/>
              <a:t>mengidentifikasikan</a:t>
            </a:r>
            <a:r>
              <a:rPr lang="en-US" dirty="0" smtClean="0"/>
              <a:t> </a:t>
            </a:r>
            <a:r>
              <a:rPr lang="en-US" dirty="0" err="1" smtClean="0"/>
              <a:t>dirinya</a:t>
            </a:r>
            <a:r>
              <a:rPr lang="en-US" dirty="0" smtClean="0"/>
              <a:t> </a:t>
            </a:r>
            <a:r>
              <a:rPr lang="en-US" dirty="0" err="1" smtClean="0"/>
              <a:t>lebih</a:t>
            </a:r>
            <a:r>
              <a:rPr lang="en-US" dirty="0" smtClean="0"/>
              <a:t> </a:t>
            </a:r>
            <a:r>
              <a:rPr lang="en-US" dirty="0" err="1" smtClean="0"/>
              <a:t>dekat</a:t>
            </a:r>
            <a:r>
              <a:rPr lang="en-US" dirty="0" smtClean="0"/>
              <a:t> </a:t>
            </a:r>
            <a:r>
              <a:rPr lang="en-US" dirty="0" err="1" smtClean="0"/>
              <a:t>dengan</a:t>
            </a:r>
            <a:r>
              <a:rPr lang="en-US" dirty="0" smtClean="0"/>
              <a:t> </a:t>
            </a:r>
            <a:r>
              <a:rPr lang="en-US" dirty="0" err="1" smtClean="0"/>
              <a:t>karyawan</a:t>
            </a:r>
            <a:r>
              <a:rPr lang="en-US" dirty="0" smtClean="0"/>
              <a:t> </a:t>
            </a:r>
            <a:r>
              <a:rPr lang="en-US" dirty="0" err="1" smtClean="0"/>
              <a:t>lainnya</a:t>
            </a:r>
            <a:r>
              <a:rPr lang="en-US" dirty="0" smtClean="0"/>
              <a:t> </a:t>
            </a:r>
            <a:r>
              <a:rPr lang="en-US" dirty="0" err="1" smtClean="0"/>
              <a:t>daripada</a:t>
            </a:r>
            <a:r>
              <a:rPr lang="en-US" dirty="0" smtClean="0"/>
              <a:t> </a:t>
            </a:r>
            <a:r>
              <a:rPr lang="en-US" dirty="0" err="1" smtClean="0"/>
              <a:t>dengan</a:t>
            </a:r>
            <a:r>
              <a:rPr lang="en-US" dirty="0" smtClean="0"/>
              <a:t> </a:t>
            </a:r>
            <a:r>
              <a:rPr lang="en-US" dirty="0" err="1" smtClean="0"/>
              <a:t>pemilik</a:t>
            </a:r>
            <a:r>
              <a:rPr lang="en-US" dirty="0" smtClean="0"/>
              <a:t>. </a:t>
            </a:r>
            <a:r>
              <a:rPr lang="en-US" dirty="0" err="1" smtClean="0"/>
              <a:t>Manajer</a:t>
            </a:r>
            <a:r>
              <a:rPr lang="en-US" dirty="0" smtClean="0"/>
              <a:t> </a:t>
            </a:r>
            <a:r>
              <a:rPr lang="en-US" dirty="0" err="1" smtClean="0"/>
              <a:t>dapat</a:t>
            </a:r>
            <a:r>
              <a:rPr lang="en-US" dirty="0" smtClean="0"/>
              <a:t> </a:t>
            </a:r>
            <a:r>
              <a:rPr lang="en-US" dirty="0" err="1" smtClean="0"/>
              <a:t>menjadi</a:t>
            </a:r>
            <a:r>
              <a:rPr lang="en-US" dirty="0" smtClean="0"/>
              <a:t> </a:t>
            </a:r>
            <a:r>
              <a:rPr lang="en-US" dirty="0" err="1" smtClean="0"/>
              <a:t>wiraswasta</a:t>
            </a:r>
            <a:r>
              <a:rPr lang="en-US" dirty="0" smtClean="0"/>
              <a:t> </a:t>
            </a:r>
            <a:r>
              <a:rPr lang="en-US" dirty="0" err="1" smtClean="0"/>
              <a:t>dan</a:t>
            </a:r>
            <a:r>
              <a:rPr lang="en-US" dirty="0" smtClean="0"/>
              <a:t>  </a:t>
            </a:r>
            <a:r>
              <a:rPr lang="en-US" dirty="0" err="1" smtClean="0"/>
              <a:t>wiraswasta</a:t>
            </a:r>
            <a:r>
              <a:rPr lang="en-US" dirty="0" smtClean="0"/>
              <a:t> </a:t>
            </a:r>
            <a:r>
              <a:rPr lang="en-US" dirty="0" err="1" smtClean="0"/>
              <a:t>dapat</a:t>
            </a:r>
            <a:r>
              <a:rPr lang="en-US" dirty="0" smtClean="0"/>
              <a:t> </a:t>
            </a:r>
            <a:r>
              <a:rPr lang="en-US" dirty="0" err="1" smtClean="0"/>
              <a:t>menjadi</a:t>
            </a:r>
            <a:r>
              <a:rPr lang="en-US" dirty="0" smtClean="0"/>
              <a:t> </a:t>
            </a:r>
            <a:r>
              <a:rPr lang="en-US" dirty="0" err="1" smtClean="0"/>
              <a:t>manajer</a:t>
            </a:r>
            <a:r>
              <a:rPr lang="en-US"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548680"/>
            <a:ext cx="8229600" cy="5607645"/>
          </a:xfrm>
        </p:spPr>
        <p:txBody>
          <a:bodyPr/>
          <a:lstStyle/>
          <a:p>
            <a:pPr algn="just" eaLnBrk="1" hangingPunct="1"/>
            <a:r>
              <a:rPr lang="en-US" sz="3200" dirty="0" err="1" smtClean="0">
                <a:solidFill>
                  <a:srgbClr val="FFC000"/>
                </a:solidFill>
              </a:rPr>
              <a:t>Manajemen</a:t>
            </a:r>
            <a:r>
              <a:rPr lang="en-US" sz="3200" dirty="0" smtClean="0">
                <a:solidFill>
                  <a:srgbClr val="FFC000"/>
                </a:solidFill>
              </a:rPr>
              <a:t> </a:t>
            </a:r>
            <a:r>
              <a:rPr lang="en-US" sz="3200" dirty="0" err="1" smtClean="0">
                <a:solidFill>
                  <a:srgbClr val="FFC000"/>
                </a:solidFill>
              </a:rPr>
              <a:t>berbeda</a:t>
            </a:r>
            <a:r>
              <a:rPr lang="en-US" sz="3200" dirty="0" smtClean="0">
                <a:solidFill>
                  <a:srgbClr val="FFC000"/>
                </a:solidFill>
              </a:rPr>
              <a:t> </a:t>
            </a:r>
            <a:r>
              <a:rPr lang="en-US" sz="3200" dirty="0" err="1" smtClean="0">
                <a:solidFill>
                  <a:srgbClr val="FFC000"/>
                </a:solidFill>
              </a:rPr>
              <a:t>dengan</a:t>
            </a:r>
            <a:r>
              <a:rPr lang="en-US" sz="3200" dirty="0" smtClean="0">
                <a:solidFill>
                  <a:srgbClr val="FFC000"/>
                </a:solidFill>
              </a:rPr>
              <a:t> </a:t>
            </a:r>
            <a:r>
              <a:rPr lang="en-US" sz="3200" dirty="0" err="1" smtClean="0">
                <a:solidFill>
                  <a:srgbClr val="FFC000"/>
                </a:solidFill>
              </a:rPr>
              <a:t>Supervisi</a:t>
            </a:r>
            <a:r>
              <a:rPr lang="en-US" sz="3200" dirty="0" smtClean="0">
                <a:solidFill>
                  <a:srgbClr val="FFC000"/>
                </a:solidFill>
              </a:rPr>
              <a:t>, </a:t>
            </a:r>
            <a:r>
              <a:rPr lang="en-US" sz="3200" dirty="0" err="1" smtClean="0"/>
              <a:t>Pada</a:t>
            </a:r>
            <a:r>
              <a:rPr lang="en-US" sz="3200" dirty="0" smtClean="0"/>
              <a:t> </a:t>
            </a:r>
            <a:r>
              <a:rPr lang="en-US" sz="3200" dirty="0" err="1" smtClean="0"/>
              <a:t>umumnya</a:t>
            </a:r>
            <a:r>
              <a:rPr lang="en-US" sz="3200" dirty="0" smtClean="0"/>
              <a:t> </a:t>
            </a:r>
            <a:r>
              <a:rPr lang="en-US" sz="3200" dirty="0" err="1" smtClean="0"/>
              <a:t>Supervisi</a:t>
            </a:r>
            <a:r>
              <a:rPr lang="en-US" sz="3200" dirty="0" smtClean="0"/>
              <a:t> </a:t>
            </a:r>
            <a:r>
              <a:rPr lang="en-US" sz="3200" dirty="0" err="1" smtClean="0"/>
              <a:t>adalah</a:t>
            </a:r>
            <a:r>
              <a:rPr lang="en-US" sz="3200" dirty="0" smtClean="0"/>
              <a:t> </a:t>
            </a:r>
            <a:r>
              <a:rPr lang="en-US" sz="3200" dirty="0" err="1" smtClean="0"/>
              <a:t>pengarahan</a:t>
            </a:r>
            <a:r>
              <a:rPr lang="en-US" sz="3200" dirty="0" smtClean="0"/>
              <a:t> </a:t>
            </a:r>
            <a:r>
              <a:rPr lang="en-US" sz="3200" dirty="0" err="1" smtClean="0"/>
              <a:t>dan</a:t>
            </a:r>
            <a:r>
              <a:rPr lang="en-US" sz="3200" dirty="0" smtClean="0"/>
              <a:t> </a:t>
            </a:r>
            <a:r>
              <a:rPr lang="en-US" sz="3200" dirty="0" err="1" smtClean="0"/>
              <a:t>pengendalian</a:t>
            </a:r>
            <a:r>
              <a:rPr lang="en-US" sz="3200" dirty="0" smtClean="0"/>
              <a:t> </a:t>
            </a:r>
            <a:r>
              <a:rPr lang="en-US" sz="3200" dirty="0" err="1" smtClean="0"/>
              <a:t>karyawan</a:t>
            </a:r>
            <a:r>
              <a:rPr lang="en-US" sz="3200" dirty="0" smtClean="0"/>
              <a:t> - </a:t>
            </a:r>
            <a:r>
              <a:rPr lang="en-US" sz="3200" dirty="0" err="1" smtClean="0"/>
              <a:t>karyawan</a:t>
            </a:r>
            <a:r>
              <a:rPr lang="en-US" sz="3200" dirty="0" smtClean="0"/>
              <a:t> </a:t>
            </a:r>
            <a:r>
              <a:rPr lang="en-US" sz="3200" dirty="0" err="1" smtClean="0"/>
              <a:t>tingkat</a:t>
            </a:r>
            <a:r>
              <a:rPr lang="en-US" sz="3200" dirty="0" smtClean="0"/>
              <a:t> </a:t>
            </a:r>
            <a:r>
              <a:rPr lang="en-US" sz="3200" dirty="0" err="1" smtClean="0"/>
              <a:t>bawah</a:t>
            </a:r>
            <a:r>
              <a:rPr lang="en-US" sz="3200" dirty="0" smtClean="0"/>
              <a:t> </a:t>
            </a:r>
            <a:r>
              <a:rPr lang="en-US" sz="3200" dirty="0" err="1" smtClean="0"/>
              <a:t>dalam</a:t>
            </a:r>
            <a:r>
              <a:rPr lang="en-US" sz="3200" dirty="0" smtClean="0"/>
              <a:t> </a:t>
            </a:r>
            <a:r>
              <a:rPr lang="en-US" sz="3200" dirty="0" err="1" smtClean="0"/>
              <a:t>suatu</a:t>
            </a:r>
            <a:r>
              <a:rPr lang="en-US" sz="3200" dirty="0" smtClean="0"/>
              <a:t> </a:t>
            </a:r>
            <a:r>
              <a:rPr lang="en-US" sz="3200" dirty="0" err="1" smtClean="0"/>
              <a:t>organisasi</a:t>
            </a:r>
            <a:r>
              <a:rPr lang="en-US" sz="3200" dirty="0" smtClean="0"/>
              <a:t>. </a:t>
            </a:r>
            <a:r>
              <a:rPr lang="en-US" sz="3200" dirty="0" err="1" smtClean="0"/>
              <a:t>Nama</a:t>
            </a:r>
            <a:r>
              <a:rPr lang="en-US" sz="3200" dirty="0" smtClean="0"/>
              <a:t> </a:t>
            </a:r>
            <a:r>
              <a:rPr lang="en-US" sz="3200" dirty="0" err="1" smtClean="0"/>
              <a:t>umum</a:t>
            </a:r>
            <a:r>
              <a:rPr lang="en-US" sz="3200" dirty="0" smtClean="0"/>
              <a:t> yang </a:t>
            </a:r>
            <a:r>
              <a:rPr lang="en-US" sz="3200" dirty="0" err="1" smtClean="0"/>
              <a:t>sering</a:t>
            </a:r>
            <a:r>
              <a:rPr lang="en-US" sz="3200" dirty="0" smtClean="0"/>
              <a:t> </a:t>
            </a:r>
            <a:r>
              <a:rPr lang="en-US" sz="3200" dirty="0" err="1" smtClean="0"/>
              <a:t>dipakai</a:t>
            </a:r>
            <a:r>
              <a:rPr lang="en-US" sz="3200" dirty="0" smtClean="0"/>
              <a:t> </a:t>
            </a:r>
            <a:r>
              <a:rPr lang="en-US" sz="3200" dirty="0" err="1" smtClean="0"/>
              <a:t>untuk</a:t>
            </a:r>
            <a:r>
              <a:rPr lang="en-US" sz="3200" dirty="0" smtClean="0"/>
              <a:t> </a:t>
            </a:r>
            <a:r>
              <a:rPr lang="en-US" sz="3200" dirty="0" err="1" smtClean="0"/>
              <a:t>posisi</a:t>
            </a:r>
            <a:r>
              <a:rPr lang="en-US" sz="3200" dirty="0" smtClean="0"/>
              <a:t> </a:t>
            </a:r>
            <a:r>
              <a:rPr lang="en-US" sz="3200" dirty="0" err="1" smtClean="0"/>
              <a:t>ini</a:t>
            </a:r>
            <a:r>
              <a:rPr lang="en-US" sz="3200" dirty="0" smtClean="0"/>
              <a:t> </a:t>
            </a:r>
            <a:r>
              <a:rPr lang="en-US" sz="3200" dirty="0" err="1" smtClean="0"/>
              <a:t>adalah</a:t>
            </a:r>
            <a:r>
              <a:rPr lang="en-US" sz="3200" dirty="0" smtClean="0"/>
              <a:t> </a:t>
            </a:r>
            <a:r>
              <a:rPr lang="en-US" sz="3200" dirty="0" err="1" smtClean="0"/>
              <a:t>Mandor</a:t>
            </a:r>
            <a:r>
              <a:rPr lang="en-US" sz="3200" dirty="0" smtClean="0"/>
              <a:t> </a:t>
            </a:r>
            <a:r>
              <a:rPr lang="en-US" sz="3200" dirty="0" err="1" smtClean="0"/>
              <a:t>atau</a:t>
            </a:r>
            <a:r>
              <a:rPr lang="en-US" sz="3200" dirty="0" smtClean="0"/>
              <a:t> </a:t>
            </a:r>
            <a:r>
              <a:rPr lang="en-US" sz="3200" dirty="0" err="1" smtClean="0"/>
              <a:t>kepala</a:t>
            </a:r>
            <a:r>
              <a:rPr lang="en-US" sz="3200" dirty="0" smtClean="0"/>
              <a:t> </a:t>
            </a:r>
            <a:r>
              <a:rPr lang="en-US" sz="3200" dirty="0" err="1" smtClean="0"/>
              <a:t>tukang</a:t>
            </a:r>
            <a:r>
              <a:rPr lang="en-US" sz="3200" dirty="0" smtClean="0"/>
              <a:t> </a:t>
            </a:r>
            <a:r>
              <a:rPr lang="en-US" sz="3200" dirty="0" err="1" smtClean="0"/>
              <a:t>dan</a:t>
            </a:r>
            <a:r>
              <a:rPr lang="en-US" sz="3200" dirty="0" smtClean="0"/>
              <a:t> supervisor. </a:t>
            </a:r>
            <a:r>
              <a:rPr lang="en-US" sz="3200" dirty="0" err="1" smtClean="0"/>
              <a:t>Namun</a:t>
            </a:r>
            <a:r>
              <a:rPr lang="en-US" sz="3200" dirty="0" smtClean="0"/>
              <a:t> </a:t>
            </a:r>
            <a:r>
              <a:rPr lang="en-US" sz="3200" dirty="0" err="1" smtClean="0"/>
              <a:t>demikian</a:t>
            </a:r>
            <a:r>
              <a:rPr lang="en-US" sz="3200" dirty="0" smtClean="0"/>
              <a:t> </a:t>
            </a:r>
            <a:r>
              <a:rPr lang="en-US" sz="3200" dirty="0" err="1" smtClean="0"/>
              <a:t>supervisi</a:t>
            </a:r>
            <a:r>
              <a:rPr lang="en-US" sz="3200" dirty="0" smtClean="0"/>
              <a:t> </a:t>
            </a:r>
            <a:r>
              <a:rPr lang="en-US" sz="3200" dirty="0" err="1" smtClean="0"/>
              <a:t>adalah</a:t>
            </a:r>
            <a:r>
              <a:rPr lang="en-US" sz="3200" dirty="0" smtClean="0"/>
              <a:t> </a:t>
            </a:r>
            <a:r>
              <a:rPr lang="en-US" sz="3200" dirty="0" err="1" smtClean="0"/>
              <a:t>merupakan</a:t>
            </a:r>
            <a:r>
              <a:rPr lang="en-US" sz="3200" dirty="0" smtClean="0"/>
              <a:t> </a:t>
            </a:r>
            <a:r>
              <a:rPr lang="en-US" sz="3200" dirty="0" err="1" smtClean="0"/>
              <a:t>bagian</a:t>
            </a:r>
            <a:r>
              <a:rPr lang="en-US" sz="3200" dirty="0" smtClean="0"/>
              <a:t> </a:t>
            </a:r>
            <a:r>
              <a:rPr lang="en-US" sz="3200" dirty="0" err="1" smtClean="0"/>
              <a:t>dari</a:t>
            </a:r>
            <a:r>
              <a:rPr lang="en-US" sz="3200" dirty="0" smtClean="0"/>
              <a:t> </a:t>
            </a:r>
            <a:r>
              <a:rPr lang="en-US" sz="3200" dirty="0" err="1" smtClean="0"/>
              <a:t>manajemen</a:t>
            </a:r>
            <a:r>
              <a:rPr lang="en-US" sz="32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67544" y="332656"/>
            <a:ext cx="8229600" cy="940966"/>
          </a:xfrm>
        </p:spPr>
        <p:txBody>
          <a:bodyPr/>
          <a:lstStyle/>
          <a:p>
            <a:r>
              <a:rPr lang="id-ID" b="1" dirty="0" smtClean="0"/>
              <a:t>BIDANG MANAJEMEN</a:t>
            </a:r>
          </a:p>
        </p:txBody>
      </p:sp>
      <p:sp>
        <p:nvSpPr>
          <p:cNvPr id="3" name="Content Placeholder 2"/>
          <p:cNvSpPr>
            <a:spLocks noGrp="1"/>
          </p:cNvSpPr>
          <p:nvPr>
            <p:ph idx="1"/>
          </p:nvPr>
        </p:nvSpPr>
        <p:spPr>
          <a:xfrm>
            <a:off x="457200" y="1412776"/>
            <a:ext cx="8229600" cy="4713387"/>
          </a:xfrm>
        </p:spPr>
        <p:txBody>
          <a:bodyPr>
            <a:normAutofit/>
          </a:bodyPr>
          <a:lstStyle/>
          <a:p>
            <a:pPr>
              <a:defRPr/>
            </a:pPr>
            <a:r>
              <a:rPr lang="id-ID" dirty="0" smtClean="0"/>
              <a:t>Manajemen Personalia/SDM</a:t>
            </a:r>
          </a:p>
          <a:p>
            <a:pPr>
              <a:defRPr/>
            </a:pPr>
            <a:r>
              <a:rPr lang="id-ID" dirty="0" smtClean="0"/>
              <a:t>Manajemen Pemasaran</a:t>
            </a:r>
          </a:p>
          <a:p>
            <a:pPr>
              <a:defRPr/>
            </a:pPr>
            <a:r>
              <a:rPr lang="id-ID" dirty="0" smtClean="0"/>
              <a:t>Manajemen Keuangan</a:t>
            </a:r>
          </a:p>
          <a:p>
            <a:pPr>
              <a:defRPr/>
            </a:pPr>
            <a:r>
              <a:rPr lang="id-ID" dirty="0" smtClean="0"/>
              <a:t>Manajemen Operasi/Industri</a:t>
            </a:r>
          </a:p>
          <a:p>
            <a:pPr>
              <a:defRPr/>
            </a:pPr>
            <a:r>
              <a:rPr lang="id-ID" dirty="0" smtClean="0"/>
              <a:t>Manajemen Strategi/Stratejik</a:t>
            </a:r>
          </a:p>
          <a:p>
            <a:pPr>
              <a:defRPr/>
            </a:pPr>
            <a:r>
              <a:rPr lang="id-ID" dirty="0" smtClean="0"/>
              <a:t>Manajemen Kualitas</a:t>
            </a:r>
          </a:p>
          <a:p>
            <a:pPr>
              <a:defRPr/>
            </a:pPr>
            <a:r>
              <a:rPr lang="id-ID" dirty="0" smtClean="0"/>
              <a:t>Manajemen Informatika</a:t>
            </a:r>
          </a:p>
          <a:p>
            <a:pPr>
              <a:defRPr/>
            </a:pPr>
            <a:r>
              <a:rPr lang="id-ID" dirty="0" smtClean="0"/>
              <a:t>Manajemen Pariwisata</a:t>
            </a:r>
          </a:p>
          <a:p>
            <a:pPr marL="0" indent="0">
              <a:buFont typeface="Wingdings 2" pitchFamily="18" charset="2"/>
              <a:buNone/>
              <a:defRPr/>
            </a:pPr>
            <a:endParaRPr lang="id-ID" dirty="0" smtClean="0"/>
          </a:p>
          <a:p>
            <a:pPr marL="0" indent="0">
              <a:buFont typeface="Wingdings 2" pitchFamily="18" charset="2"/>
              <a:buNone/>
              <a:defRPr/>
            </a:pPr>
            <a:endParaRPr lang="id-ID" dirty="0" smtClean="0"/>
          </a:p>
          <a:p>
            <a:pPr>
              <a:defRPr/>
            </a:pP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22114"/>
          </a:xfrm>
        </p:spPr>
        <p:txBody>
          <a:bodyPr/>
          <a:lstStyle/>
          <a:p>
            <a:pPr eaLnBrk="1" hangingPunct="1"/>
            <a:r>
              <a:rPr lang="en-US" dirty="0" smtClean="0"/>
              <a:t>FUNGSI MANAJEMEN</a:t>
            </a:r>
          </a:p>
        </p:txBody>
      </p:sp>
      <p:sp>
        <p:nvSpPr>
          <p:cNvPr id="3" name="Content Placeholder 2"/>
          <p:cNvSpPr>
            <a:spLocks noGrp="1"/>
          </p:cNvSpPr>
          <p:nvPr>
            <p:ph idx="1"/>
          </p:nvPr>
        </p:nvSpPr>
        <p:spPr>
          <a:xfrm>
            <a:off x="251520" y="1268760"/>
            <a:ext cx="8568952" cy="5040560"/>
          </a:xfrm>
        </p:spPr>
        <p:txBody>
          <a:bodyPr>
            <a:normAutofit fontScale="62500" lnSpcReduction="20000"/>
          </a:bodyPr>
          <a:lstStyle/>
          <a:p>
            <a:pPr marL="274320" indent="-274320" algn="just" eaLnBrk="1" fontAlgn="auto" hangingPunct="1">
              <a:spcAft>
                <a:spcPts val="0"/>
              </a:spcAft>
              <a:buClr>
                <a:schemeClr val="accent3"/>
              </a:buClr>
              <a:buFont typeface="Wingdings 2"/>
              <a:buChar char=""/>
              <a:defRPr/>
            </a:pPr>
            <a:r>
              <a:rPr lang="en-US" sz="4000" dirty="0" err="1" smtClean="0"/>
              <a:t>Adalah</a:t>
            </a:r>
            <a:r>
              <a:rPr lang="en-US" sz="4000" dirty="0" smtClean="0"/>
              <a:t> </a:t>
            </a:r>
            <a:r>
              <a:rPr lang="en-US" sz="4000" dirty="0" err="1" smtClean="0"/>
              <a:t>elemen</a:t>
            </a:r>
            <a:r>
              <a:rPr lang="en-US" sz="4000" dirty="0" smtClean="0"/>
              <a:t> – </a:t>
            </a:r>
            <a:r>
              <a:rPr lang="en-US" sz="4000" dirty="0" err="1" smtClean="0"/>
              <a:t>elemen</a:t>
            </a:r>
            <a:r>
              <a:rPr lang="en-US" sz="4000" dirty="0" smtClean="0"/>
              <a:t> </a:t>
            </a:r>
            <a:r>
              <a:rPr lang="en-US" sz="4000" dirty="0" err="1" smtClean="0"/>
              <a:t>dasar</a:t>
            </a:r>
            <a:r>
              <a:rPr lang="en-US" sz="4000" dirty="0" smtClean="0"/>
              <a:t> yang </a:t>
            </a:r>
            <a:r>
              <a:rPr lang="en-US" sz="4000" dirty="0" err="1" smtClean="0"/>
              <a:t>akan</a:t>
            </a:r>
            <a:r>
              <a:rPr lang="en-US" sz="4000" dirty="0" smtClean="0"/>
              <a:t> </a:t>
            </a:r>
            <a:r>
              <a:rPr lang="en-US" sz="4000" dirty="0" err="1" smtClean="0"/>
              <a:t>selalu</a:t>
            </a:r>
            <a:r>
              <a:rPr lang="en-US" sz="4000" dirty="0" smtClean="0"/>
              <a:t> </a:t>
            </a:r>
            <a:r>
              <a:rPr lang="en-US" sz="4000" dirty="0" err="1" smtClean="0"/>
              <a:t>ada</a:t>
            </a:r>
            <a:r>
              <a:rPr lang="en-US" sz="4000" dirty="0" smtClean="0"/>
              <a:t> </a:t>
            </a:r>
            <a:r>
              <a:rPr lang="en-US" sz="4000" dirty="0" err="1" smtClean="0"/>
              <a:t>dan</a:t>
            </a:r>
            <a:r>
              <a:rPr lang="en-US" sz="4000" dirty="0" smtClean="0"/>
              <a:t> </a:t>
            </a:r>
            <a:r>
              <a:rPr lang="en-US" sz="4000" dirty="0" err="1" smtClean="0"/>
              <a:t>melekat</a:t>
            </a:r>
            <a:r>
              <a:rPr lang="en-US" sz="4000" dirty="0" smtClean="0"/>
              <a:t> </a:t>
            </a:r>
            <a:r>
              <a:rPr lang="en-US" sz="4000" dirty="0" err="1" smtClean="0"/>
              <a:t>didalam</a:t>
            </a:r>
            <a:r>
              <a:rPr lang="en-US" sz="4000" dirty="0" smtClean="0"/>
              <a:t> </a:t>
            </a:r>
            <a:r>
              <a:rPr lang="en-US" sz="4000" dirty="0" err="1" smtClean="0"/>
              <a:t>proses</a:t>
            </a:r>
            <a:r>
              <a:rPr lang="en-US" sz="4000" dirty="0" smtClean="0"/>
              <a:t> </a:t>
            </a:r>
            <a:r>
              <a:rPr lang="en-US" sz="4000" dirty="0" err="1" smtClean="0"/>
              <a:t>manajemen</a:t>
            </a:r>
            <a:r>
              <a:rPr lang="en-US" sz="4000" dirty="0" smtClean="0"/>
              <a:t>, yang </a:t>
            </a:r>
            <a:r>
              <a:rPr lang="en-US" sz="4000" dirty="0" err="1" smtClean="0"/>
              <a:t>akan</a:t>
            </a:r>
            <a:r>
              <a:rPr lang="en-US" sz="4000" dirty="0" smtClean="0"/>
              <a:t> </a:t>
            </a:r>
            <a:r>
              <a:rPr lang="en-US" sz="4000" dirty="0" err="1" smtClean="0"/>
              <a:t>dijadikan</a:t>
            </a:r>
            <a:r>
              <a:rPr lang="en-US" sz="4000" dirty="0" smtClean="0"/>
              <a:t> </a:t>
            </a:r>
            <a:r>
              <a:rPr lang="en-US" sz="4000" dirty="0" err="1" smtClean="0"/>
              <a:t>acuan</a:t>
            </a:r>
            <a:r>
              <a:rPr lang="en-US" sz="4000" dirty="0" smtClean="0"/>
              <a:t> </a:t>
            </a:r>
            <a:r>
              <a:rPr lang="en-US" sz="4000" dirty="0" err="1" smtClean="0"/>
              <a:t>oleh</a:t>
            </a:r>
            <a:r>
              <a:rPr lang="en-US" sz="4000" dirty="0" smtClean="0"/>
              <a:t> </a:t>
            </a:r>
            <a:r>
              <a:rPr lang="en-US" sz="4000" dirty="0" err="1" smtClean="0"/>
              <a:t>manajer</a:t>
            </a:r>
            <a:r>
              <a:rPr lang="en-US" sz="4000" dirty="0" smtClean="0"/>
              <a:t> </a:t>
            </a:r>
            <a:r>
              <a:rPr lang="en-US" sz="4000" dirty="0" err="1" smtClean="0"/>
              <a:t>dalam</a:t>
            </a:r>
            <a:r>
              <a:rPr lang="en-US" sz="4000" dirty="0" smtClean="0"/>
              <a:t> </a:t>
            </a:r>
            <a:r>
              <a:rPr lang="en-US" sz="4000" dirty="0" err="1" smtClean="0"/>
              <a:t>melaksanakan</a:t>
            </a:r>
            <a:r>
              <a:rPr lang="en-US" sz="4000" dirty="0" smtClean="0"/>
              <a:t> </a:t>
            </a:r>
            <a:r>
              <a:rPr lang="en-US" sz="4000" dirty="0" err="1" smtClean="0"/>
              <a:t>kegiatan</a:t>
            </a:r>
            <a:r>
              <a:rPr lang="en-US" sz="4000" dirty="0" smtClean="0"/>
              <a:t> </a:t>
            </a:r>
            <a:r>
              <a:rPr lang="en-US" sz="4000" dirty="0" err="1" smtClean="0"/>
              <a:t>untuk</a:t>
            </a:r>
            <a:r>
              <a:rPr lang="en-US" sz="4000" dirty="0" smtClean="0"/>
              <a:t> </a:t>
            </a:r>
            <a:r>
              <a:rPr lang="en-US" sz="4000" dirty="0" err="1" smtClean="0"/>
              <a:t>mencapai</a:t>
            </a:r>
            <a:r>
              <a:rPr lang="en-US" sz="4000" dirty="0" smtClean="0"/>
              <a:t> </a:t>
            </a:r>
            <a:r>
              <a:rPr lang="en-US" sz="4000" dirty="0" err="1" smtClean="0"/>
              <a:t>tujuan</a:t>
            </a:r>
            <a:r>
              <a:rPr lang="en-US" sz="4000" dirty="0" smtClean="0"/>
              <a:t>.</a:t>
            </a:r>
          </a:p>
          <a:p>
            <a:pPr marL="274320" indent="-274320" algn="just" eaLnBrk="1" fontAlgn="auto" hangingPunct="1">
              <a:spcAft>
                <a:spcPts val="0"/>
              </a:spcAft>
              <a:buClr>
                <a:schemeClr val="accent3"/>
              </a:buClr>
              <a:buFont typeface="Wingdings 2"/>
              <a:buChar char=""/>
              <a:defRPr/>
            </a:pPr>
            <a:endParaRPr lang="en-US" sz="4000" dirty="0" smtClean="0"/>
          </a:p>
          <a:p>
            <a:pPr marL="274320" indent="-274320" algn="just" eaLnBrk="1" fontAlgn="auto" hangingPunct="1">
              <a:spcAft>
                <a:spcPts val="0"/>
              </a:spcAft>
              <a:buClr>
                <a:schemeClr val="accent3"/>
              </a:buClr>
              <a:buFont typeface="Wingdings 2"/>
              <a:buChar char=""/>
              <a:defRPr/>
            </a:pPr>
            <a:r>
              <a:rPr lang="en-US" sz="4000" i="1" dirty="0" err="1" smtClean="0">
                <a:solidFill>
                  <a:srgbClr val="FFC000"/>
                </a:solidFill>
              </a:rPr>
              <a:t>Fungsi</a:t>
            </a:r>
            <a:r>
              <a:rPr lang="en-US" sz="4000" i="1" dirty="0" smtClean="0">
                <a:solidFill>
                  <a:srgbClr val="FFC000"/>
                </a:solidFill>
              </a:rPr>
              <a:t> – </a:t>
            </a:r>
            <a:r>
              <a:rPr lang="en-US" sz="4000" i="1" dirty="0" err="1" smtClean="0">
                <a:solidFill>
                  <a:srgbClr val="FFC000"/>
                </a:solidFill>
              </a:rPr>
              <a:t>fungsi</a:t>
            </a:r>
            <a:r>
              <a:rPr lang="en-US" sz="4000" i="1" dirty="0" smtClean="0">
                <a:solidFill>
                  <a:srgbClr val="FFC000"/>
                </a:solidFill>
              </a:rPr>
              <a:t> </a:t>
            </a:r>
            <a:r>
              <a:rPr lang="en-US" sz="4000" i="1" dirty="0" err="1" smtClean="0">
                <a:solidFill>
                  <a:srgbClr val="FFC000"/>
                </a:solidFill>
              </a:rPr>
              <a:t>Utama</a:t>
            </a:r>
            <a:r>
              <a:rPr lang="en-US" sz="4000" i="1" dirty="0" smtClean="0">
                <a:solidFill>
                  <a:srgbClr val="FFC000"/>
                </a:solidFill>
              </a:rPr>
              <a:t> </a:t>
            </a:r>
            <a:r>
              <a:rPr lang="en-US" sz="4000" i="1" dirty="0" err="1" smtClean="0">
                <a:solidFill>
                  <a:srgbClr val="FFC000"/>
                </a:solidFill>
              </a:rPr>
              <a:t>Manajemen</a:t>
            </a:r>
            <a:r>
              <a:rPr lang="en-US" sz="4000" i="1" dirty="0" smtClean="0">
                <a:solidFill>
                  <a:srgbClr val="FFC000"/>
                </a:solidFill>
              </a:rPr>
              <a:t>, </a:t>
            </a:r>
            <a:r>
              <a:rPr lang="en-US" sz="4000" i="1" dirty="0" err="1" smtClean="0">
                <a:solidFill>
                  <a:srgbClr val="FFC000"/>
                </a:solidFill>
              </a:rPr>
              <a:t>yaitu</a:t>
            </a:r>
            <a:r>
              <a:rPr lang="en-US" sz="4000" i="1" dirty="0" smtClean="0">
                <a:solidFill>
                  <a:srgbClr val="FFC000"/>
                </a:solidFill>
              </a:rPr>
              <a:t> </a:t>
            </a:r>
            <a:r>
              <a:rPr lang="en-US" sz="4000" i="1" dirty="0" err="1" smtClean="0">
                <a:solidFill>
                  <a:srgbClr val="FFC000"/>
                </a:solidFill>
              </a:rPr>
              <a:t>diantaranya</a:t>
            </a:r>
            <a:r>
              <a:rPr lang="en-US" sz="4000" i="1" dirty="0" smtClean="0">
                <a:solidFill>
                  <a:srgbClr val="FFC000"/>
                </a:solidFill>
              </a:rPr>
              <a:t> :</a:t>
            </a:r>
            <a:endParaRPr lang="id-ID" sz="4000" i="1" dirty="0" smtClean="0">
              <a:solidFill>
                <a:srgbClr val="FFC000"/>
              </a:solidFill>
            </a:endParaRPr>
          </a:p>
          <a:p>
            <a:pPr marL="1143000" lvl="1" indent="-742950" algn="just">
              <a:buClr>
                <a:schemeClr val="accent3"/>
              </a:buClr>
              <a:buFont typeface="+mj-lt"/>
              <a:buAutoNum type="arabicPeriod"/>
              <a:defRPr/>
            </a:pPr>
            <a:r>
              <a:rPr lang="en-US" sz="3600" dirty="0" err="1" smtClean="0">
                <a:solidFill>
                  <a:srgbClr val="FFC000"/>
                </a:solidFill>
              </a:rPr>
              <a:t>Perencanaan</a:t>
            </a:r>
            <a:r>
              <a:rPr lang="en-US" sz="3600" dirty="0" smtClean="0">
                <a:solidFill>
                  <a:srgbClr val="FFC000"/>
                </a:solidFill>
              </a:rPr>
              <a:t> ( Planning );</a:t>
            </a:r>
          </a:p>
          <a:p>
            <a:pPr marL="274320" indent="-274320" algn="just" eaLnBrk="1" fontAlgn="auto" hangingPunct="1">
              <a:spcAft>
                <a:spcPts val="0"/>
              </a:spcAft>
              <a:buClr>
                <a:schemeClr val="accent3"/>
              </a:buClr>
              <a:buFont typeface="Wingdings 2"/>
              <a:buNone/>
              <a:defRPr/>
            </a:pPr>
            <a:r>
              <a:rPr lang="en-US" sz="4000" dirty="0" smtClean="0"/>
              <a:t>		</a:t>
            </a:r>
            <a:r>
              <a:rPr lang="en-US" sz="4000" dirty="0" err="1" smtClean="0"/>
              <a:t>Kegiatan</a:t>
            </a:r>
            <a:r>
              <a:rPr lang="en-US" sz="4000" dirty="0" smtClean="0"/>
              <a:t> </a:t>
            </a:r>
            <a:r>
              <a:rPr lang="en-US" sz="4000" dirty="0" err="1" smtClean="0"/>
              <a:t>seorang</a:t>
            </a:r>
            <a:r>
              <a:rPr lang="en-US" sz="4000" dirty="0" smtClean="0"/>
              <a:t> </a:t>
            </a:r>
            <a:r>
              <a:rPr lang="en-US" sz="4000" dirty="0" err="1" smtClean="0"/>
              <a:t>manajer</a:t>
            </a:r>
            <a:r>
              <a:rPr lang="en-US" sz="4000" dirty="0" smtClean="0"/>
              <a:t> </a:t>
            </a:r>
            <a:r>
              <a:rPr lang="en-US" sz="4000" dirty="0" err="1" smtClean="0"/>
              <a:t>adalah</a:t>
            </a:r>
            <a:r>
              <a:rPr lang="en-US" sz="4000" dirty="0" smtClean="0"/>
              <a:t> </a:t>
            </a:r>
            <a:r>
              <a:rPr lang="en-US" sz="4000" dirty="0" err="1" smtClean="0"/>
              <a:t>menyusun</a:t>
            </a:r>
            <a:r>
              <a:rPr lang="en-US" sz="4000" dirty="0" smtClean="0"/>
              <a:t> </a:t>
            </a:r>
            <a:r>
              <a:rPr lang="id-ID" sz="4000" dirty="0" smtClean="0"/>
              <a:t>	</a:t>
            </a:r>
            <a:r>
              <a:rPr lang="en-US" sz="4000" dirty="0" err="1" smtClean="0"/>
              <a:t>rencana</a:t>
            </a:r>
            <a:r>
              <a:rPr lang="en-US" sz="4000" dirty="0" smtClean="0"/>
              <a:t>, </a:t>
            </a:r>
            <a:r>
              <a:rPr lang="en-US" sz="4000" dirty="0" err="1" smtClean="0"/>
              <a:t>menyusun</a:t>
            </a:r>
            <a:r>
              <a:rPr lang="en-US" sz="4000" dirty="0" smtClean="0"/>
              <a:t> </a:t>
            </a:r>
            <a:r>
              <a:rPr lang="en-US" sz="4000" dirty="0" err="1" smtClean="0"/>
              <a:t>rencana</a:t>
            </a:r>
            <a:r>
              <a:rPr lang="en-US" sz="4000" dirty="0" smtClean="0"/>
              <a:t> </a:t>
            </a:r>
            <a:r>
              <a:rPr lang="en-US" sz="4000" dirty="0" err="1" smtClean="0"/>
              <a:t>berarti</a:t>
            </a:r>
            <a:r>
              <a:rPr lang="en-US" sz="4000" dirty="0" smtClean="0"/>
              <a:t> </a:t>
            </a:r>
            <a:r>
              <a:rPr lang="en-US" sz="4000" dirty="0" err="1" smtClean="0"/>
              <a:t>memikirkan</a:t>
            </a:r>
            <a:r>
              <a:rPr lang="en-US" sz="4000" dirty="0" smtClean="0"/>
              <a:t> </a:t>
            </a:r>
            <a:r>
              <a:rPr lang="id-ID" sz="4000" dirty="0" smtClean="0"/>
              <a:t>	</a:t>
            </a:r>
            <a:r>
              <a:rPr lang="en-US" sz="4000" dirty="0" err="1" smtClean="0"/>
              <a:t>apa</a:t>
            </a:r>
            <a:r>
              <a:rPr lang="en-US" sz="4000" dirty="0" smtClean="0"/>
              <a:t> </a:t>
            </a:r>
            <a:r>
              <a:rPr lang="id-ID" sz="4000" dirty="0" smtClean="0"/>
              <a:t>	</a:t>
            </a:r>
            <a:r>
              <a:rPr lang="en-US" sz="4000" dirty="0" smtClean="0"/>
              <a:t>yang </a:t>
            </a:r>
            <a:r>
              <a:rPr lang="en-US" sz="4000" dirty="0" err="1" smtClean="0"/>
              <a:t>akan</a:t>
            </a:r>
            <a:r>
              <a:rPr lang="en-US" sz="4000" dirty="0" smtClean="0"/>
              <a:t> </a:t>
            </a:r>
            <a:r>
              <a:rPr lang="en-US" sz="4000" dirty="0" err="1" smtClean="0"/>
              <a:t>dikerjakan</a:t>
            </a:r>
            <a:r>
              <a:rPr lang="en-US" sz="4000" dirty="0" smtClean="0"/>
              <a:t> </a:t>
            </a:r>
            <a:r>
              <a:rPr lang="en-US" sz="4000" dirty="0" err="1" smtClean="0"/>
              <a:t>dengan</a:t>
            </a:r>
            <a:r>
              <a:rPr lang="en-US" sz="4000" dirty="0" smtClean="0"/>
              <a:t> </a:t>
            </a:r>
            <a:r>
              <a:rPr lang="en-US" sz="4000" dirty="0" err="1" smtClean="0"/>
              <a:t>sumber</a:t>
            </a:r>
            <a:r>
              <a:rPr lang="en-US" sz="4000" dirty="0" smtClean="0"/>
              <a:t> yang </a:t>
            </a:r>
            <a:r>
              <a:rPr lang="en-US" sz="4000" dirty="0" err="1" smtClean="0"/>
              <a:t>dimiliki</a:t>
            </a:r>
            <a:r>
              <a:rPr lang="en-US" sz="4000" dirty="0" smtClean="0"/>
              <a:t> agar </a:t>
            </a:r>
            <a:r>
              <a:rPr lang="id-ID" sz="4000" dirty="0" smtClean="0"/>
              <a:t>	</a:t>
            </a:r>
            <a:r>
              <a:rPr lang="en-US" sz="4000" dirty="0" err="1" smtClean="0"/>
              <a:t>dapat</a:t>
            </a:r>
            <a:r>
              <a:rPr lang="en-US" sz="4000" dirty="0" smtClean="0"/>
              <a:t> </a:t>
            </a:r>
            <a:r>
              <a:rPr lang="en-US" sz="4000" dirty="0" err="1" smtClean="0"/>
              <a:t>membuat</a:t>
            </a:r>
            <a:r>
              <a:rPr lang="en-US" sz="4000" dirty="0" smtClean="0"/>
              <a:t> </a:t>
            </a:r>
            <a:r>
              <a:rPr lang="en-US" sz="4000" dirty="0" err="1" smtClean="0"/>
              <a:t>rencana</a:t>
            </a:r>
            <a:r>
              <a:rPr lang="en-US" sz="4000" dirty="0" smtClean="0"/>
              <a:t> </a:t>
            </a:r>
            <a:r>
              <a:rPr lang="en-US" sz="4000" dirty="0" err="1" smtClean="0"/>
              <a:t>secara</a:t>
            </a:r>
            <a:r>
              <a:rPr lang="en-US" sz="4000" dirty="0" smtClean="0"/>
              <a:t> </a:t>
            </a:r>
            <a:r>
              <a:rPr lang="en-US" sz="4000" dirty="0" err="1" smtClean="0"/>
              <a:t>teratur</a:t>
            </a:r>
            <a:r>
              <a:rPr lang="en-US" sz="4000" dirty="0" smtClean="0"/>
              <a:t> </a:t>
            </a:r>
            <a:r>
              <a:rPr lang="en-US" sz="4000" dirty="0" err="1" smtClean="0"/>
              <a:t>dan</a:t>
            </a:r>
            <a:r>
              <a:rPr lang="en-US" sz="4000" dirty="0" smtClean="0"/>
              <a:t> </a:t>
            </a:r>
            <a:r>
              <a:rPr lang="en-US" sz="4000" dirty="0" err="1" smtClean="0"/>
              <a:t>logis</a:t>
            </a:r>
            <a:r>
              <a:rPr lang="en-US" sz="4000" dirty="0" smtClean="0"/>
              <a:t>. </a:t>
            </a:r>
            <a:r>
              <a:rPr lang="id-ID" sz="4000" dirty="0" smtClean="0"/>
              <a:t>	</a:t>
            </a:r>
            <a:r>
              <a:rPr lang="en-US" sz="4000" dirty="0" err="1" smtClean="0"/>
              <a:t>Sebelumnya</a:t>
            </a:r>
            <a:r>
              <a:rPr lang="en-US" sz="4000" dirty="0" smtClean="0"/>
              <a:t> </a:t>
            </a:r>
            <a:r>
              <a:rPr lang="en-US" sz="4000" dirty="0" err="1" smtClean="0"/>
              <a:t>harus</a:t>
            </a:r>
            <a:r>
              <a:rPr lang="en-US" sz="4000" dirty="0" smtClean="0"/>
              <a:t> </a:t>
            </a:r>
            <a:r>
              <a:rPr lang="en-US" sz="4000" dirty="0" err="1" smtClean="0"/>
              <a:t>ada</a:t>
            </a:r>
            <a:r>
              <a:rPr lang="en-US" sz="4000" dirty="0" smtClean="0"/>
              <a:t> </a:t>
            </a:r>
            <a:r>
              <a:rPr lang="en-US" sz="4000" dirty="0" err="1" smtClean="0"/>
              <a:t>keputusan</a:t>
            </a:r>
            <a:r>
              <a:rPr lang="en-US" sz="4000" dirty="0" smtClean="0"/>
              <a:t> </a:t>
            </a:r>
            <a:r>
              <a:rPr lang="en-US" sz="4000" dirty="0" err="1" smtClean="0"/>
              <a:t>terlebih</a:t>
            </a:r>
            <a:r>
              <a:rPr lang="en-US" sz="4000" dirty="0" smtClean="0"/>
              <a:t> </a:t>
            </a:r>
            <a:r>
              <a:rPr lang="en-US" sz="4000" dirty="0" err="1" smtClean="0"/>
              <a:t>dahulu</a:t>
            </a:r>
            <a:r>
              <a:rPr lang="en-US" sz="4000" dirty="0" smtClean="0"/>
              <a:t> </a:t>
            </a:r>
            <a:r>
              <a:rPr lang="id-ID" sz="4000" dirty="0" smtClean="0"/>
              <a:t>	</a:t>
            </a:r>
            <a:r>
              <a:rPr lang="en-US" sz="4000" dirty="0" err="1" smtClean="0"/>
              <a:t>sebagai</a:t>
            </a:r>
            <a:r>
              <a:rPr lang="en-US" sz="4000" dirty="0" smtClean="0"/>
              <a:t> </a:t>
            </a:r>
            <a:r>
              <a:rPr lang="en-US" sz="4000" dirty="0" err="1" smtClean="0"/>
              <a:t>petunjuk</a:t>
            </a:r>
            <a:r>
              <a:rPr lang="en-US" sz="4000" dirty="0" smtClean="0"/>
              <a:t> </a:t>
            </a:r>
            <a:r>
              <a:rPr lang="en-US" sz="4000" dirty="0" err="1" smtClean="0"/>
              <a:t>langkah</a:t>
            </a:r>
            <a:r>
              <a:rPr lang="en-US" sz="4000" dirty="0" smtClean="0"/>
              <a:t> – </a:t>
            </a:r>
            <a:r>
              <a:rPr lang="en-US" sz="4000" dirty="0" err="1" smtClean="0"/>
              <a:t>langkah</a:t>
            </a:r>
            <a:r>
              <a:rPr lang="en-US" sz="4000" dirty="0" smtClean="0"/>
              <a:t> </a:t>
            </a:r>
            <a:r>
              <a:rPr lang="en-US" sz="4000" dirty="0" err="1" smtClean="0"/>
              <a:t>selanjutnya</a:t>
            </a:r>
            <a:r>
              <a:rPr lang="en-US" sz="4000" dirty="0" smtClean="0"/>
              <a:t>.</a:t>
            </a:r>
          </a:p>
          <a:p>
            <a:pPr marL="274320" indent="-274320" eaLnBrk="1" fontAlgn="auto" hangingPunct="1">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92088"/>
          </a:xfrm>
        </p:spPr>
        <p:txBody>
          <a:bodyPr>
            <a:normAutofit fontScale="90000"/>
          </a:bodyPr>
          <a:lstStyle/>
          <a:p>
            <a:pPr eaLnBrk="1" fontAlgn="auto" hangingPunct="1">
              <a:spcAft>
                <a:spcPts val="0"/>
              </a:spcAft>
              <a:defRPr/>
            </a:pPr>
            <a:r>
              <a:rPr lang="en-US" dirty="0" err="1" smtClean="0"/>
              <a:t>Fungsi</a:t>
            </a:r>
            <a:r>
              <a:rPr lang="en-US" dirty="0" smtClean="0"/>
              <a:t> – </a:t>
            </a:r>
            <a:r>
              <a:rPr lang="en-US" dirty="0" err="1" smtClean="0"/>
              <a:t>fungsi</a:t>
            </a:r>
            <a:r>
              <a:rPr lang="en-US" dirty="0" smtClean="0"/>
              <a:t> </a:t>
            </a:r>
            <a:r>
              <a:rPr lang="en-US" dirty="0" err="1" smtClean="0"/>
              <a:t>Utama</a:t>
            </a:r>
            <a:r>
              <a:rPr lang="en-US" dirty="0" smtClean="0"/>
              <a:t> </a:t>
            </a:r>
            <a:r>
              <a:rPr lang="en-US" dirty="0" err="1" smtClean="0"/>
              <a:t>Manajemen</a:t>
            </a:r>
            <a:r>
              <a:rPr lang="en-US" dirty="0" smtClean="0"/>
              <a:t/>
            </a:r>
            <a:br>
              <a:rPr lang="en-US" dirty="0" smtClean="0"/>
            </a:br>
            <a:endParaRPr lang="en-US" dirty="0"/>
          </a:p>
        </p:txBody>
      </p:sp>
      <p:sp>
        <p:nvSpPr>
          <p:cNvPr id="18435" name="Content Placeholder 2"/>
          <p:cNvSpPr>
            <a:spLocks noGrp="1"/>
          </p:cNvSpPr>
          <p:nvPr>
            <p:ph idx="1"/>
          </p:nvPr>
        </p:nvSpPr>
        <p:spPr>
          <a:xfrm>
            <a:off x="457200" y="1124744"/>
            <a:ext cx="8363272" cy="5001419"/>
          </a:xfrm>
        </p:spPr>
        <p:txBody>
          <a:bodyPr>
            <a:normAutofit fontScale="92500" lnSpcReduction="10000"/>
          </a:bodyPr>
          <a:lstStyle/>
          <a:p>
            <a:pPr marL="514350" indent="-514350" algn="just" eaLnBrk="1" hangingPunct="1">
              <a:buFont typeface="+mj-lt"/>
              <a:buAutoNum type="arabicPeriod" startAt="2"/>
            </a:pPr>
            <a:r>
              <a:rPr lang="en-US" dirty="0" smtClean="0"/>
              <a:t>	</a:t>
            </a:r>
            <a:r>
              <a:rPr lang="en-US" dirty="0" err="1" smtClean="0">
                <a:solidFill>
                  <a:srgbClr val="FFC000"/>
                </a:solidFill>
              </a:rPr>
              <a:t>Pengorganisasian</a:t>
            </a:r>
            <a:r>
              <a:rPr lang="en-US" dirty="0" smtClean="0">
                <a:solidFill>
                  <a:srgbClr val="FFC000"/>
                </a:solidFill>
              </a:rPr>
              <a:t> ( Organizing ) ;</a:t>
            </a:r>
          </a:p>
          <a:p>
            <a:pPr algn="just" eaLnBrk="1" hangingPunct="1">
              <a:buFont typeface="Wingdings 2" pitchFamily="18" charset="2"/>
              <a:buNone/>
            </a:pPr>
            <a:r>
              <a:rPr lang="en-US" dirty="0" smtClean="0"/>
              <a:t>		</a:t>
            </a:r>
            <a:r>
              <a:rPr lang="en-US" dirty="0" err="1" smtClean="0"/>
              <a:t>Pengorganisasian</a:t>
            </a:r>
            <a:r>
              <a:rPr lang="en-US" dirty="0" smtClean="0"/>
              <a:t> </a:t>
            </a:r>
            <a:r>
              <a:rPr lang="en-US" dirty="0" err="1" smtClean="0"/>
              <a:t>berarti</a:t>
            </a:r>
            <a:r>
              <a:rPr lang="en-US" dirty="0" smtClean="0"/>
              <a:t> </a:t>
            </a:r>
            <a:r>
              <a:rPr lang="en-US" dirty="0" err="1" smtClean="0"/>
              <a:t>menciptakan</a:t>
            </a:r>
            <a:r>
              <a:rPr lang="en-US" dirty="0" smtClean="0"/>
              <a:t> </a:t>
            </a:r>
            <a:r>
              <a:rPr lang="en-US" dirty="0" err="1" smtClean="0"/>
              <a:t>sebuah</a:t>
            </a:r>
            <a:r>
              <a:rPr lang="en-US" dirty="0" smtClean="0"/>
              <a:t> </a:t>
            </a:r>
            <a:r>
              <a:rPr lang="id-ID" dirty="0" smtClean="0"/>
              <a:t>	</a:t>
            </a:r>
            <a:r>
              <a:rPr lang="en-US" dirty="0" err="1" smtClean="0"/>
              <a:t>struktur</a:t>
            </a:r>
            <a:r>
              <a:rPr lang="en-US" dirty="0" smtClean="0"/>
              <a:t> </a:t>
            </a:r>
            <a:r>
              <a:rPr lang="en-US" dirty="0" err="1" smtClean="0"/>
              <a:t>dengan</a:t>
            </a:r>
            <a:r>
              <a:rPr lang="en-US" dirty="0" smtClean="0"/>
              <a:t> </a:t>
            </a:r>
            <a:r>
              <a:rPr lang="en-US" dirty="0" err="1" smtClean="0"/>
              <a:t>bagian</a:t>
            </a:r>
            <a:r>
              <a:rPr lang="en-US" dirty="0" smtClean="0"/>
              <a:t> – </a:t>
            </a:r>
            <a:r>
              <a:rPr lang="en-US" dirty="0" err="1" smtClean="0"/>
              <a:t>bagian</a:t>
            </a:r>
            <a:r>
              <a:rPr lang="en-US" dirty="0" smtClean="0"/>
              <a:t> yang </a:t>
            </a:r>
            <a:r>
              <a:rPr lang="id-ID" dirty="0" smtClean="0"/>
              <a:t>	</a:t>
            </a:r>
            <a:r>
              <a:rPr lang="en-US" dirty="0" err="1" smtClean="0"/>
              <a:t>terintegrasi</a:t>
            </a:r>
            <a:r>
              <a:rPr lang="en-US" dirty="0" smtClean="0"/>
              <a:t> </a:t>
            </a:r>
            <a:r>
              <a:rPr lang="en-US" dirty="0" err="1" smtClean="0"/>
              <a:t>sedemikian</a:t>
            </a:r>
            <a:r>
              <a:rPr lang="en-US" dirty="0" smtClean="0"/>
              <a:t> </a:t>
            </a:r>
            <a:r>
              <a:rPr lang="en-US" dirty="0" err="1" smtClean="0"/>
              <a:t>rupa</a:t>
            </a:r>
            <a:r>
              <a:rPr lang="en-US" dirty="0" smtClean="0"/>
              <a:t> </a:t>
            </a:r>
            <a:r>
              <a:rPr lang="en-US" dirty="0" err="1" smtClean="0"/>
              <a:t>sehingga</a:t>
            </a:r>
            <a:r>
              <a:rPr lang="en-US" dirty="0" smtClean="0"/>
              <a:t> </a:t>
            </a:r>
            <a:r>
              <a:rPr lang="id-ID" dirty="0" smtClean="0"/>
              <a:t>	</a:t>
            </a:r>
            <a:r>
              <a:rPr lang="en-US" dirty="0" err="1" smtClean="0"/>
              <a:t>hubungan</a:t>
            </a:r>
            <a:r>
              <a:rPr lang="en-US" dirty="0" smtClean="0"/>
              <a:t> </a:t>
            </a:r>
            <a:r>
              <a:rPr lang="en-US" dirty="0" err="1" smtClean="0"/>
              <a:t>antar</a:t>
            </a:r>
            <a:r>
              <a:rPr lang="en-US" dirty="0" smtClean="0"/>
              <a:t> </a:t>
            </a:r>
            <a:r>
              <a:rPr lang="en-US" dirty="0" err="1" smtClean="0"/>
              <a:t>bagian</a:t>
            </a:r>
            <a:r>
              <a:rPr lang="en-US" dirty="0" smtClean="0"/>
              <a:t> – </a:t>
            </a:r>
            <a:r>
              <a:rPr lang="en-US" dirty="0" err="1" smtClean="0"/>
              <a:t>bagian</a:t>
            </a:r>
            <a:r>
              <a:rPr lang="en-US" dirty="0" smtClean="0"/>
              <a:t> </a:t>
            </a:r>
            <a:r>
              <a:rPr lang="en-US" dirty="0" err="1" smtClean="0"/>
              <a:t>satu</a:t>
            </a:r>
            <a:r>
              <a:rPr lang="en-US" dirty="0" smtClean="0"/>
              <a:t> </a:t>
            </a:r>
            <a:r>
              <a:rPr lang="en-US" dirty="0" err="1" smtClean="0"/>
              <a:t>sama</a:t>
            </a:r>
            <a:r>
              <a:rPr lang="en-US" dirty="0" smtClean="0"/>
              <a:t> </a:t>
            </a:r>
            <a:r>
              <a:rPr lang="id-ID" dirty="0" smtClean="0"/>
              <a:t>	</a:t>
            </a:r>
            <a:r>
              <a:rPr lang="en-US" dirty="0" smtClean="0"/>
              <a:t>lain </a:t>
            </a:r>
            <a:r>
              <a:rPr lang="en-US" dirty="0" err="1" smtClean="0"/>
              <a:t>dipengaruhi</a:t>
            </a:r>
            <a:r>
              <a:rPr lang="en-US" dirty="0" smtClean="0"/>
              <a:t> </a:t>
            </a:r>
            <a:r>
              <a:rPr lang="en-US" dirty="0" err="1" smtClean="0"/>
              <a:t>oleh</a:t>
            </a:r>
            <a:r>
              <a:rPr lang="en-US" dirty="0" smtClean="0"/>
              <a:t> </a:t>
            </a:r>
            <a:r>
              <a:rPr lang="en-US" dirty="0" err="1" smtClean="0"/>
              <a:t>hubungan</a:t>
            </a:r>
            <a:r>
              <a:rPr lang="en-US" dirty="0" smtClean="0"/>
              <a:t> </a:t>
            </a:r>
            <a:r>
              <a:rPr lang="en-US" dirty="0" err="1" smtClean="0"/>
              <a:t>mereka</a:t>
            </a:r>
            <a:r>
              <a:rPr lang="en-US" dirty="0" smtClean="0"/>
              <a:t> </a:t>
            </a:r>
            <a:r>
              <a:rPr lang="id-ID" dirty="0" smtClean="0"/>
              <a:t>	</a:t>
            </a:r>
            <a:r>
              <a:rPr lang="en-US" dirty="0" err="1" smtClean="0"/>
              <a:t>dengan</a:t>
            </a:r>
            <a:r>
              <a:rPr lang="en-US" dirty="0" smtClean="0"/>
              <a:t> </a:t>
            </a:r>
            <a:r>
              <a:rPr lang="en-US" dirty="0" err="1" smtClean="0"/>
              <a:t>keseluruhan</a:t>
            </a:r>
            <a:r>
              <a:rPr lang="en-US" dirty="0" smtClean="0"/>
              <a:t> </a:t>
            </a:r>
            <a:r>
              <a:rPr lang="en-US" dirty="0" err="1" smtClean="0"/>
              <a:t>struktur</a:t>
            </a:r>
            <a:r>
              <a:rPr lang="en-US" dirty="0" smtClean="0"/>
              <a:t> </a:t>
            </a:r>
            <a:r>
              <a:rPr lang="en-US" dirty="0" err="1" smtClean="0"/>
              <a:t>tersebut</a:t>
            </a:r>
            <a:r>
              <a:rPr lang="en-US" dirty="0" smtClean="0"/>
              <a:t> </a:t>
            </a:r>
            <a:r>
              <a:rPr lang="en-US" dirty="0" err="1" smtClean="0"/>
              <a:t>dan</a:t>
            </a:r>
            <a:r>
              <a:rPr lang="en-US" dirty="0" smtClean="0"/>
              <a:t> </a:t>
            </a:r>
            <a:r>
              <a:rPr lang="id-ID" dirty="0" smtClean="0"/>
              <a:t>	</a:t>
            </a:r>
            <a:r>
              <a:rPr lang="en-US" dirty="0" err="1" smtClean="0"/>
              <a:t>mempermudah</a:t>
            </a:r>
            <a:r>
              <a:rPr lang="en-US" dirty="0" smtClean="0"/>
              <a:t> </a:t>
            </a:r>
            <a:r>
              <a:rPr lang="en-US" dirty="0" err="1" smtClean="0"/>
              <a:t>manajer</a:t>
            </a:r>
            <a:r>
              <a:rPr lang="en-US" dirty="0" smtClean="0"/>
              <a:t> </a:t>
            </a:r>
            <a:r>
              <a:rPr lang="en-US" dirty="0" err="1" smtClean="0"/>
              <a:t>dalam</a:t>
            </a:r>
            <a:r>
              <a:rPr lang="en-US" dirty="0" smtClean="0"/>
              <a:t> </a:t>
            </a:r>
            <a:r>
              <a:rPr lang="en-US" dirty="0" err="1" smtClean="0"/>
              <a:t>melakukan</a:t>
            </a:r>
            <a:r>
              <a:rPr lang="en-US" dirty="0" smtClean="0"/>
              <a:t>  </a:t>
            </a:r>
            <a:r>
              <a:rPr lang="id-ID" dirty="0" smtClean="0"/>
              <a:t>	</a:t>
            </a:r>
            <a:r>
              <a:rPr lang="en-US" dirty="0" err="1" smtClean="0"/>
              <a:t>pengawasan</a:t>
            </a:r>
            <a:r>
              <a:rPr lang="en-US" dirty="0" smtClean="0"/>
              <a:t> </a:t>
            </a:r>
            <a:r>
              <a:rPr lang="en-US" dirty="0" err="1" smtClean="0"/>
              <a:t>dan</a:t>
            </a:r>
            <a:r>
              <a:rPr lang="en-US" dirty="0" smtClean="0"/>
              <a:t> </a:t>
            </a:r>
            <a:r>
              <a:rPr lang="en-US" dirty="0" err="1" smtClean="0"/>
              <a:t>menentukan</a:t>
            </a:r>
            <a:r>
              <a:rPr lang="en-US" dirty="0" smtClean="0"/>
              <a:t> </a:t>
            </a:r>
            <a:r>
              <a:rPr lang="en-US" dirty="0" err="1" smtClean="0"/>
              <a:t>orang</a:t>
            </a:r>
            <a:r>
              <a:rPr lang="en-US" dirty="0" smtClean="0"/>
              <a:t> yang </a:t>
            </a:r>
            <a:r>
              <a:rPr lang="id-ID" dirty="0" smtClean="0"/>
              <a:t>	</a:t>
            </a:r>
            <a:r>
              <a:rPr lang="en-US" dirty="0" err="1" smtClean="0"/>
              <a:t>dibutuhkan</a:t>
            </a:r>
            <a:r>
              <a:rPr lang="en-US" dirty="0" smtClean="0"/>
              <a:t> </a:t>
            </a:r>
            <a:r>
              <a:rPr lang="en-US" dirty="0" err="1" smtClean="0"/>
              <a:t>untuk</a:t>
            </a:r>
            <a:r>
              <a:rPr lang="en-US" dirty="0" smtClean="0"/>
              <a:t> </a:t>
            </a:r>
            <a:r>
              <a:rPr lang="en-US" dirty="0" err="1" smtClean="0"/>
              <a:t>melaksanakan</a:t>
            </a:r>
            <a:r>
              <a:rPr lang="en-US" dirty="0" smtClean="0"/>
              <a:t> </a:t>
            </a:r>
            <a:r>
              <a:rPr lang="en-US" dirty="0" err="1" smtClean="0"/>
              <a:t>tugas</a:t>
            </a:r>
            <a:r>
              <a:rPr lang="en-US" dirty="0" smtClean="0"/>
              <a:t> – </a:t>
            </a:r>
            <a:r>
              <a:rPr lang="id-ID" dirty="0" smtClean="0"/>
              <a:t>	</a:t>
            </a:r>
            <a:r>
              <a:rPr lang="en-US" dirty="0" err="1" smtClean="0"/>
              <a:t>tugas</a:t>
            </a:r>
            <a:r>
              <a:rPr lang="en-US" dirty="0" smtClean="0"/>
              <a:t> </a:t>
            </a:r>
            <a:r>
              <a:rPr lang="id-ID" dirty="0" smtClean="0"/>
              <a:t>	</a:t>
            </a:r>
            <a:r>
              <a:rPr lang="en-US" dirty="0" smtClean="0"/>
              <a:t>yang </a:t>
            </a:r>
            <a:r>
              <a:rPr lang="en-US" dirty="0" err="1" smtClean="0"/>
              <a:t>telah</a:t>
            </a:r>
            <a:r>
              <a:rPr lang="en-US" dirty="0" smtClean="0"/>
              <a:t> </a:t>
            </a:r>
            <a:r>
              <a:rPr lang="en-US" dirty="0" err="1" smtClean="0"/>
              <a:t>dibagi</a:t>
            </a:r>
            <a:r>
              <a:rPr lang="en-US" dirty="0" smtClean="0"/>
              <a:t> – </a:t>
            </a:r>
            <a:r>
              <a:rPr lang="en-US" dirty="0" err="1" smtClean="0"/>
              <a:t>bagi</a:t>
            </a:r>
            <a:r>
              <a:rPr lang="en-US" dirty="0" smtClean="0"/>
              <a:t> </a:t>
            </a:r>
            <a:r>
              <a:rPr lang="en-US" dirty="0" err="1" smtClean="0"/>
              <a:t>tersebut</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Dosen Pengampu Matakuliah </a:t>
            </a:r>
            <a:endParaRPr lang="id-ID" b="1" dirty="0"/>
          </a:p>
        </p:txBody>
      </p:sp>
      <p:sp>
        <p:nvSpPr>
          <p:cNvPr id="3" name="Content Placeholder 2"/>
          <p:cNvSpPr>
            <a:spLocks noGrp="1"/>
          </p:cNvSpPr>
          <p:nvPr>
            <p:ph idx="1"/>
          </p:nvPr>
        </p:nvSpPr>
        <p:spPr/>
        <p:txBody>
          <a:bodyPr/>
          <a:lstStyle/>
          <a:p>
            <a:pPr marL="514350" indent="-514350">
              <a:buFont typeface="+mj-lt"/>
              <a:buAutoNum type="arabicPeriod"/>
            </a:pPr>
            <a:r>
              <a:rPr lang="id-ID" dirty="0" smtClean="0"/>
              <a:t>Drs. Dadang Hermawan, Ak.,MM.</a:t>
            </a:r>
          </a:p>
          <a:p>
            <a:pPr marL="514350" indent="-514350">
              <a:buFont typeface="+mj-lt"/>
              <a:buAutoNum type="arabicPeriod"/>
            </a:pPr>
            <a:r>
              <a:rPr lang="id-ID" dirty="0" smtClean="0"/>
              <a:t>Bambang Wijayanto, MM</a:t>
            </a:r>
          </a:p>
          <a:p>
            <a:pPr marL="514350" indent="-514350">
              <a:buFont typeface="+mj-lt"/>
              <a:buAutoNum type="arabicPeriod"/>
            </a:pPr>
            <a:r>
              <a:rPr lang="id-ID" dirty="0" smtClean="0"/>
              <a:t>Erma Sulistyo Rini, SE.,MM.Kom.</a:t>
            </a:r>
          </a:p>
          <a:p>
            <a:pPr marL="514350" indent="-514350">
              <a:buFont typeface="+mj-lt"/>
              <a:buAutoNum type="arabicPeriod"/>
            </a:pPr>
            <a:r>
              <a:rPr lang="id-ID" dirty="0" smtClean="0"/>
              <a:t>I Made Sunarsa, SE.</a:t>
            </a:r>
          </a:p>
          <a:p>
            <a:pPr marL="514350" indent="-514350">
              <a:buFont typeface="+mj-lt"/>
              <a:buAutoNum type="arabicPeriod"/>
            </a:pPr>
            <a:r>
              <a:rPr lang="id-ID" dirty="0" smtClean="0"/>
              <a:t>DAP Ayu Pradnyawati Saryadi</a:t>
            </a:r>
          </a:p>
          <a:p>
            <a:pPr marL="514350" indent="-514350">
              <a:buFont typeface="+mj-lt"/>
              <a:buAutoNum type="arabicPeriod"/>
            </a:pPr>
            <a:r>
              <a:rPr lang="id-ID" dirty="0" smtClean="0"/>
              <a:t>I Nyoman Jangra, SE.,MM.Kom.</a:t>
            </a:r>
          </a:p>
          <a:p>
            <a:pPr marL="514350" indent="-514350">
              <a:buFont typeface="+mj-lt"/>
              <a:buAutoNum type="arabicPeriod"/>
            </a:pPr>
            <a:r>
              <a:rPr lang="id-ID" dirty="0" smtClean="0"/>
              <a:t>Ni Wyn Cahya Ayu Pratami, SE.,Ak.</a:t>
            </a:r>
          </a:p>
          <a:p>
            <a:pPr marL="514350" indent="-514350">
              <a:buNone/>
            </a:pP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err="1" smtClean="0"/>
              <a:t>Fungsi</a:t>
            </a:r>
            <a:r>
              <a:rPr lang="en-US" dirty="0" smtClean="0"/>
              <a:t> – </a:t>
            </a:r>
            <a:r>
              <a:rPr lang="en-US" dirty="0" err="1" smtClean="0"/>
              <a:t>fungsi</a:t>
            </a:r>
            <a:r>
              <a:rPr lang="en-US" dirty="0" smtClean="0"/>
              <a:t> </a:t>
            </a:r>
            <a:r>
              <a:rPr lang="en-US" dirty="0" err="1" smtClean="0"/>
              <a:t>Utama</a:t>
            </a:r>
            <a:r>
              <a:rPr lang="en-US" dirty="0" smtClean="0"/>
              <a:t> </a:t>
            </a:r>
            <a:r>
              <a:rPr lang="en-US" dirty="0" err="1" smtClean="0"/>
              <a:t>Manajemen</a:t>
            </a:r>
            <a:endParaRPr lang="en-US" dirty="0"/>
          </a:p>
        </p:txBody>
      </p:sp>
      <p:sp>
        <p:nvSpPr>
          <p:cNvPr id="19459" name="Content Placeholder 2"/>
          <p:cNvSpPr>
            <a:spLocks noGrp="1"/>
          </p:cNvSpPr>
          <p:nvPr>
            <p:ph idx="1"/>
          </p:nvPr>
        </p:nvSpPr>
        <p:spPr>
          <a:xfrm>
            <a:off x="251520" y="1600200"/>
            <a:ext cx="8640960" cy="4525963"/>
          </a:xfrm>
        </p:spPr>
        <p:txBody>
          <a:bodyPr>
            <a:normAutofit fontScale="92500" lnSpcReduction="10000"/>
          </a:bodyPr>
          <a:lstStyle/>
          <a:p>
            <a:pPr marL="514350" indent="-514350" algn="just" eaLnBrk="1" hangingPunct="1">
              <a:buFont typeface="+mj-lt"/>
              <a:buAutoNum type="arabicPeriod" startAt="3"/>
            </a:pPr>
            <a:r>
              <a:rPr lang="en-US" dirty="0" smtClean="0"/>
              <a:t>	</a:t>
            </a:r>
            <a:r>
              <a:rPr lang="en-US" sz="3200" dirty="0" err="1" smtClean="0">
                <a:solidFill>
                  <a:srgbClr val="FFC000"/>
                </a:solidFill>
              </a:rPr>
              <a:t>Menggerakkan</a:t>
            </a:r>
            <a:r>
              <a:rPr lang="en-US" sz="3200" dirty="0" smtClean="0">
                <a:solidFill>
                  <a:srgbClr val="FFC000"/>
                </a:solidFill>
              </a:rPr>
              <a:t> ( Actuating ) ;</a:t>
            </a:r>
          </a:p>
          <a:p>
            <a:pPr algn="just" eaLnBrk="1" hangingPunct="1">
              <a:buFont typeface="Wingdings 2" pitchFamily="18" charset="2"/>
              <a:buNone/>
            </a:pPr>
            <a:r>
              <a:rPr lang="en-US" dirty="0" smtClean="0"/>
              <a:t>		</a:t>
            </a:r>
            <a:r>
              <a:rPr lang="en-US" dirty="0" err="1" smtClean="0"/>
              <a:t>Adalah</a:t>
            </a:r>
            <a:r>
              <a:rPr lang="en-US" dirty="0" smtClean="0"/>
              <a:t> </a:t>
            </a:r>
            <a:r>
              <a:rPr lang="en-US" dirty="0" err="1" smtClean="0"/>
              <a:t>suatu</a:t>
            </a:r>
            <a:r>
              <a:rPr lang="en-US" dirty="0" smtClean="0"/>
              <a:t> </a:t>
            </a:r>
            <a:r>
              <a:rPr lang="en-US" dirty="0" err="1" smtClean="0"/>
              <a:t>tindakan</a:t>
            </a:r>
            <a:r>
              <a:rPr lang="en-US" dirty="0" smtClean="0"/>
              <a:t> </a:t>
            </a:r>
            <a:r>
              <a:rPr lang="en-US" dirty="0" err="1" smtClean="0"/>
              <a:t>untuk</a:t>
            </a:r>
            <a:r>
              <a:rPr lang="en-US" dirty="0" smtClean="0"/>
              <a:t> </a:t>
            </a:r>
            <a:r>
              <a:rPr lang="en-US" dirty="0" err="1" smtClean="0"/>
              <a:t>mengusahakan</a:t>
            </a:r>
            <a:r>
              <a:rPr lang="en-US" dirty="0" smtClean="0"/>
              <a:t> </a:t>
            </a:r>
            <a:r>
              <a:rPr lang="id-ID" dirty="0" smtClean="0"/>
              <a:t>	</a:t>
            </a:r>
            <a:r>
              <a:rPr lang="en-US" dirty="0" smtClean="0"/>
              <a:t>agar </a:t>
            </a:r>
            <a:r>
              <a:rPr lang="en-US" dirty="0" err="1" smtClean="0"/>
              <a:t>semua</a:t>
            </a:r>
            <a:r>
              <a:rPr lang="en-US" dirty="0" smtClean="0"/>
              <a:t> </a:t>
            </a:r>
            <a:r>
              <a:rPr lang="en-US" dirty="0" err="1" smtClean="0"/>
              <a:t>anggota</a:t>
            </a:r>
            <a:r>
              <a:rPr lang="en-US" dirty="0" smtClean="0"/>
              <a:t> </a:t>
            </a:r>
            <a:r>
              <a:rPr lang="en-US" dirty="0" err="1" smtClean="0"/>
              <a:t>kelompok</a:t>
            </a:r>
            <a:r>
              <a:rPr lang="en-US" dirty="0" smtClean="0"/>
              <a:t> </a:t>
            </a:r>
            <a:r>
              <a:rPr lang="en-US" dirty="0" err="1" smtClean="0"/>
              <a:t>berusaha</a:t>
            </a:r>
            <a:r>
              <a:rPr lang="en-US" dirty="0" smtClean="0"/>
              <a:t> </a:t>
            </a:r>
            <a:r>
              <a:rPr lang="en-US" dirty="0" err="1" smtClean="0"/>
              <a:t>untuk</a:t>
            </a:r>
            <a:r>
              <a:rPr lang="en-US" dirty="0" smtClean="0"/>
              <a:t> </a:t>
            </a:r>
            <a:r>
              <a:rPr lang="id-ID" dirty="0" smtClean="0"/>
              <a:t>	</a:t>
            </a:r>
            <a:r>
              <a:rPr lang="en-US" dirty="0" err="1" smtClean="0"/>
              <a:t>mencapai</a:t>
            </a:r>
            <a:r>
              <a:rPr lang="en-US" dirty="0" smtClean="0"/>
              <a:t> </a:t>
            </a:r>
            <a:r>
              <a:rPr lang="en-US" dirty="0" err="1" smtClean="0"/>
              <a:t>sasaran</a:t>
            </a:r>
            <a:r>
              <a:rPr lang="en-US" dirty="0" smtClean="0"/>
              <a:t> </a:t>
            </a:r>
            <a:r>
              <a:rPr lang="en-US" dirty="0" err="1" smtClean="0"/>
              <a:t>dengan</a:t>
            </a:r>
            <a:r>
              <a:rPr lang="en-US" dirty="0" smtClean="0"/>
              <a:t> </a:t>
            </a:r>
            <a:r>
              <a:rPr lang="en-US" dirty="0" err="1" smtClean="0"/>
              <a:t>perencanaan</a:t>
            </a:r>
            <a:r>
              <a:rPr lang="en-US" dirty="0" smtClean="0"/>
              <a:t> </a:t>
            </a:r>
            <a:r>
              <a:rPr lang="id-ID" dirty="0" smtClean="0"/>
              <a:t>	</a:t>
            </a:r>
            <a:r>
              <a:rPr lang="en-US" dirty="0" err="1" smtClean="0"/>
              <a:t>manajerial</a:t>
            </a:r>
            <a:r>
              <a:rPr lang="en-US" dirty="0" smtClean="0"/>
              <a:t> </a:t>
            </a:r>
            <a:r>
              <a:rPr lang="en-US" dirty="0" err="1" smtClean="0"/>
              <a:t>dan</a:t>
            </a:r>
            <a:r>
              <a:rPr lang="en-US" dirty="0" smtClean="0"/>
              <a:t> </a:t>
            </a:r>
            <a:r>
              <a:rPr lang="en-US" dirty="0" err="1" smtClean="0"/>
              <a:t>usaha</a:t>
            </a:r>
            <a:r>
              <a:rPr lang="en-US" dirty="0" smtClean="0"/>
              <a:t> – </a:t>
            </a:r>
            <a:r>
              <a:rPr lang="en-US" dirty="0" err="1" smtClean="0"/>
              <a:t>usaha</a:t>
            </a:r>
            <a:r>
              <a:rPr lang="en-US" dirty="0" smtClean="0"/>
              <a:t> </a:t>
            </a:r>
            <a:r>
              <a:rPr lang="en-US" dirty="0" err="1" smtClean="0"/>
              <a:t>organisasi</a:t>
            </a:r>
            <a:r>
              <a:rPr lang="en-US" dirty="0" smtClean="0"/>
              <a:t>. </a:t>
            </a:r>
            <a:r>
              <a:rPr lang="en-US" dirty="0" err="1" smtClean="0"/>
              <a:t>Jadi</a:t>
            </a:r>
            <a:r>
              <a:rPr lang="en-US" dirty="0" smtClean="0"/>
              <a:t> </a:t>
            </a:r>
            <a:r>
              <a:rPr lang="id-ID" dirty="0" smtClean="0"/>
              <a:t>	</a:t>
            </a:r>
            <a:r>
              <a:rPr lang="en-US" dirty="0" err="1" smtClean="0"/>
              <a:t>menggerakkan</a:t>
            </a:r>
            <a:r>
              <a:rPr lang="en-US" dirty="0" smtClean="0"/>
              <a:t> </a:t>
            </a:r>
            <a:r>
              <a:rPr lang="en-US" dirty="0" err="1" smtClean="0"/>
              <a:t>orang</a:t>
            </a:r>
            <a:r>
              <a:rPr lang="en-US" dirty="0" smtClean="0"/>
              <a:t> – </a:t>
            </a:r>
            <a:r>
              <a:rPr lang="en-US" dirty="0" err="1" smtClean="0"/>
              <a:t>orang</a:t>
            </a:r>
            <a:r>
              <a:rPr lang="en-US" dirty="0" smtClean="0"/>
              <a:t> agar </a:t>
            </a:r>
            <a:r>
              <a:rPr lang="en-US" dirty="0" err="1" smtClean="0"/>
              <a:t>mau</a:t>
            </a:r>
            <a:r>
              <a:rPr lang="en-US" dirty="0" smtClean="0"/>
              <a:t> </a:t>
            </a:r>
            <a:r>
              <a:rPr lang="en-US" dirty="0" err="1" smtClean="0"/>
              <a:t>bekerja</a:t>
            </a:r>
            <a:r>
              <a:rPr lang="en-US" dirty="0" smtClean="0"/>
              <a:t> </a:t>
            </a:r>
            <a:r>
              <a:rPr lang="id-ID" dirty="0" smtClean="0"/>
              <a:t>	</a:t>
            </a:r>
            <a:r>
              <a:rPr lang="en-US" dirty="0" err="1" smtClean="0"/>
              <a:t>dengan</a:t>
            </a:r>
            <a:r>
              <a:rPr lang="en-US" dirty="0" smtClean="0"/>
              <a:t> </a:t>
            </a:r>
            <a:r>
              <a:rPr lang="en-US" dirty="0" err="1" smtClean="0"/>
              <a:t>sendirinya</a:t>
            </a:r>
            <a:r>
              <a:rPr lang="en-US" dirty="0" smtClean="0"/>
              <a:t> </a:t>
            </a:r>
            <a:r>
              <a:rPr lang="en-US" dirty="0" err="1" smtClean="0"/>
              <a:t>atau</a:t>
            </a:r>
            <a:r>
              <a:rPr lang="en-US" dirty="0" smtClean="0"/>
              <a:t> </a:t>
            </a:r>
            <a:r>
              <a:rPr lang="en-US" dirty="0" err="1" smtClean="0"/>
              <a:t>penuh</a:t>
            </a:r>
            <a:r>
              <a:rPr lang="en-US" dirty="0" smtClean="0"/>
              <a:t> </a:t>
            </a:r>
            <a:r>
              <a:rPr lang="en-US" dirty="0" err="1" smtClean="0"/>
              <a:t>kesadaran</a:t>
            </a:r>
            <a:r>
              <a:rPr lang="en-US" dirty="0" smtClean="0"/>
              <a:t> </a:t>
            </a:r>
            <a:r>
              <a:rPr lang="id-ID" dirty="0" smtClean="0"/>
              <a:t>	</a:t>
            </a:r>
            <a:r>
              <a:rPr lang="en-US" dirty="0" err="1" smtClean="0"/>
              <a:t>secara</a:t>
            </a:r>
            <a:r>
              <a:rPr lang="en-US" dirty="0" smtClean="0"/>
              <a:t> </a:t>
            </a:r>
            <a:r>
              <a:rPr lang="en-US" dirty="0" err="1" smtClean="0"/>
              <a:t>bersama</a:t>
            </a:r>
            <a:r>
              <a:rPr lang="en-US" dirty="0" smtClean="0"/>
              <a:t> – </a:t>
            </a:r>
            <a:r>
              <a:rPr lang="en-US" dirty="0" err="1" smtClean="0"/>
              <a:t>sama</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 </a:t>
            </a:r>
            <a:r>
              <a:rPr lang="id-ID" dirty="0" smtClean="0"/>
              <a:t>	</a:t>
            </a:r>
            <a:r>
              <a:rPr lang="en-US" dirty="0" smtClean="0"/>
              <a:t>yang </a:t>
            </a:r>
            <a:r>
              <a:rPr lang="en-US" dirty="0" err="1" smtClean="0"/>
              <a:t>dikehendaki</a:t>
            </a:r>
            <a:r>
              <a:rPr lang="en-US" dirty="0" smtClean="0"/>
              <a:t> </a:t>
            </a:r>
            <a:r>
              <a:rPr lang="en-US" dirty="0" err="1" smtClean="0"/>
              <a:t>secara</a:t>
            </a:r>
            <a:r>
              <a:rPr lang="en-US" dirty="0" smtClean="0"/>
              <a:t> </a:t>
            </a:r>
            <a:r>
              <a:rPr lang="en-US" dirty="0" err="1" smtClean="0"/>
              <a:t>efektif</a:t>
            </a:r>
            <a:r>
              <a:rPr lang="en-US" dirty="0" smtClean="0"/>
              <a:t>. </a:t>
            </a:r>
            <a:r>
              <a:rPr lang="en-US" dirty="0" err="1" smtClean="0"/>
              <a:t>Dalam</a:t>
            </a:r>
            <a:r>
              <a:rPr lang="en-US" dirty="0" smtClean="0"/>
              <a:t> </a:t>
            </a:r>
            <a:r>
              <a:rPr lang="en-US" dirty="0" err="1" smtClean="0"/>
              <a:t>hal</a:t>
            </a:r>
            <a:r>
              <a:rPr lang="en-US" dirty="0" smtClean="0"/>
              <a:t> </a:t>
            </a:r>
            <a:r>
              <a:rPr lang="en-US" dirty="0" err="1" smtClean="0"/>
              <a:t>ini</a:t>
            </a:r>
            <a:r>
              <a:rPr lang="en-US" dirty="0" smtClean="0"/>
              <a:t> </a:t>
            </a:r>
            <a:r>
              <a:rPr lang="id-ID" dirty="0" smtClean="0"/>
              <a:t>	</a:t>
            </a:r>
            <a:r>
              <a:rPr lang="en-US" dirty="0" err="1" smtClean="0"/>
              <a:t>dibutuhkan</a:t>
            </a:r>
            <a:r>
              <a:rPr lang="en-US" dirty="0" smtClean="0"/>
              <a:t> </a:t>
            </a:r>
            <a:r>
              <a:rPr lang="en-US" dirty="0" err="1" smtClean="0"/>
              <a:t>adalah</a:t>
            </a:r>
            <a:r>
              <a:rPr lang="en-US" dirty="0" smtClean="0"/>
              <a:t> </a:t>
            </a:r>
            <a:r>
              <a:rPr lang="en-US" dirty="0" err="1" smtClean="0"/>
              <a:t>kepemimpinan</a:t>
            </a:r>
            <a:r>
              <a:rPr lang="en-US" dirty="0" smtClean="0"/>
              <a:t> ( leadership ).</a:t>
            </a:r>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smtClean="0"/>
              <a:t>Fungsi – fungsi Utama Manajemen</a:t>
            </a:r>
          </a:p>
        </p:txBody>
      </p:sp>
      <p:sp>
        <p:nvSpPr>
          <p:cNvPr id="20483" name="Content Placeholder 2"/>
          <p:cNvSpPr>
            <a:spLocks noGrp="1"/>
          </p:cNvSpPr>
          <p:nvPr>
            <p:ph idx="1"/>
          </p:nvPr>
        </p:nvSpPr>
        <p:spPr>
          <a:xfrm>
            <a:off x="457200" y="1412776"/>
            <a:ext cx="8229600" cy="4392489"/>
          </a:xfrm>
        </p:spPr>
        <p:txBody>
          <a:bodyPr/>
          <a:lstStyle/>
          <a:p>
            <a:pPr marL="514350" indent="-514350" algn="just" eaLnBrk="1" hangingPunct="1">
              <a:buFont typeface="+mj-lt"/>
              <a:buAutoNum type="arabicPeriod" startAt="4"/>
            </a:pPr>
            <a:r>
              <a:rPr lang="en-US" dirty="0" smtClean="0"/>
              <a:t>	</a:t>
            </a:r>
            <a:r>
              <a:rPr lang="en-US" sz="3600" dirty="0" err="1" smtClean="0">
                <a:solidFill>
                  <a:srgbClr val="FFC000"/>
                </a:solidFill>
              </a:rPr>
              <a:t>Pengawasan</a:t>
            </a:r>
            <a:r>
              <a:rPr lang="en-US" sz="3600" dirty="0" smtClean="0">
                <a:solidFill>
                  <a:srgbClr val="FFC000"/>
                </a:solidFill>
              </a:rPr>
              <a:t> ( </a:t>
            </a:r>
            <a:r>
              <a:rPr lang="en-US" sz="3600" dirty="0" err="1" smtClean="0">
                <a:solidFill>
                  <a:srgbClr val="FFC000"/>
                </a:solidFill>
              </a:rPr>
              <a:t>Controling</a:t>
            </a:r>
            <a:r>
              <a:rPr lang="en-US" sz="3600" dirty="0" smtClean="0">
                <a:solidFill>
                  <a:srgbClr val="FFC000"/>
                </a:solidFill>
              </a:rPr>
              <a:t> );</a:t>
            </a:r>
          </a:p>
          <a:p>
            <a:pPr algn="just" eaLnBrk="1" hangingPunct="1">
              <a:buFont typeface="Wingdings 2" pitchFamily="18" charset="2"/>
              <a:buNone/>
            </a:pPr>
            <a:r>
              <a:rPr lang="en-US" sz="3200" dirty="0" smtClean="0">
                <a:solidFill>
                  <a:srgbClr val="FFC000"/>
                </a:solidFill>
              </a:rPr>
              <a:t>		</a:t>
            </a:r>
            <a:r>
              <a:rPr lang="en-US" sz="3200" dirty="0" err="1" smtClean="0"/>
              <a:t>Pengawasan</a:t>
            </a:r>
            <a:r>
              <a:rPr lang="en-US" sz="3200" dirty="0" smtClean="0"/>
              <a:t> </a:t>
            </a:r>
            <a:r>
              <a:rPr lang="en-US" sz="3200" dirty="0" err="1" smtClean="0"/>
              <a:t>merupakan</a:t>
            </a:r>
            <a:r>
              <a:rPr lang="en-US" sz="3200" dirty="0" smtClean="0"/>
              <a:t> </a:t>
            </a:r>
            <a:r>
              <a:rPr lang="en-US" sz="3200" dirty="0" err="1" smtClean="0"/>
              <a:t>tindakan</a:t>
            </a:r>
            <a:r>
              <a:rPr lang="en-US" sz="3200" dirty="0" smtClean="0"/>
              <a:t> </a:t>
            </a:r>
            <a:r>
              <a:rPr lang="en-US" sz="3200" dirty="0" err="1" smtClean="0"/>
              <a:t>seorang</a:t>
            </a:r>
            <a:r>
              <a:rPr lang="en-US" sz="3200" dirty="0" smtClean="0"/>
              <a:t> </a:t>
            </a:r>
            <a:r>
              <a:rPr lang="id-ID" sz="3200" dirty="0" smtClean="0"/>
              <a:t>	</a:t>
            </a:r>
            <a:r>
              <a:rPr lang="en-US" sz="3200" dirty="0" err="1" smtClean="0"/>
              <a:t>manajer</a:t>
            </a:r>
            <a:r>
              <a:rPr lang="en-US" sz="3200" dirty="0" smtClean="0"/>
              <a:t> </a:t>
            </a:r>
            <a:r>
              <a:rPr lang="en-US" sz="3200" dirty="0" err="1" smtClean="0"/>
              <a:t>untuk</a:t>
            </a:r>
            <a:r>
              <a:rPr lang="en-US" sz="3200" dirty="0" smtClean="0"/>
              <a:t> </a:t>
            </a:r>
            <a:r>
              <a:rPr lang="en-US" sz="3200" dirty="0" err="1" smtClean="0"/>
              <a:t>menilai</a:t>
            </a:r>
            <a:r>
              <a:rPr lang="en-US" sz="3200" dirty="0" smtClean="0"/>
              <a:t> </a:t>
            </a:r>
            <a:r>
              <a:rPr lang="en-US" sz="3200" dirty="0" err="1" smtClean="0"/>
              <a:t>dan</a:t>
            </a:r>
            <a:r>
              <a:rPr lang="en-US" sz="3200" dirty="0" smtClean="0"/>
              <a:t> </a:t>
            </a:r>
            <a:r>
              <a:rPr lang="en-US" sz="3200" dirty="0" err="1" smtClean="0"/>
              <a:t>mengendalikan</a:t>
            </a:r>
            <a:r>
              <a:rPr lang="en-US" sz="3200" dirty="0" smtClean="0"/>
              <a:t> </a:t>
            </a:r>
            <a:r>
              <a:rPr lang="id-ID" sz="3200" dirty="0" smtClean="0"/>
              <a:t>	</a:t>
            </a:r>
            <a:r>
              <a:rPr lang="en-US" sz="3200" dirty="0" err="1" smtClean="0"/>
              <a:t>jalannya</a:t>
            </a:r>
            <a:r>
              <a:rPr lang="en-US" sz="3200" dirty="0" smtClean="0"/>
              <a:t> </a:t>
            </a:r>
            <a:r>
              <a:rPr lang="en-US" sz="3200" dirty="0" err="1" smtClean="0"/>
              <a:t>suatu</a:t>
            </a:r>
            <a:r>
              <a:rPr lang="en-US" sz="3200" dirty="0" smtClean="0"/>
              <a:t> </a:t>
            </a:r>
            <a:r>
              <a:rPr lang="en-US" sz="3200" dirty="0" err="1" smtClean="0"/>
              <a:t>kegiatan</a:t>
            </a:r>
            <a:r>
              <a:rPr lang="en-US" sz="3200" dirty="0" smtClean="0"/>
              <a:t> yang </a:t>
            </a:r>
            <a:r>
              <a:rPr lang="en-US" sz="3200" dirty="0" err="1" smtClean="0"/>
              <a:t>mengarah</a:t>
            </a:r>
            <a:r>
              <a:rPr lang="en-US" sz="3200" dirty="0" smtClean="0"/>
              <a:t> </a:t>
            </a:r>
            <a:r>
              <a:rPr lang="id-ID" sz="3200" dirty="0" smtClean="0"/>
              <a:t>	</a:t>
            </a:r>
            <a:r>
              <a:rPr lang="en-US" sz="3200" dirty="0" err="1" smtClean="0"/>
              <a:t>demi</a:t>
            </a:r>
            <a:r>
              <a:rPr lang="en-US" sz="3200" dirty="0" smtClean="0"/>
              <a:t> </a:t>
            </a:r>
            <a:r>
              <a:rPr lang="en-US" sz="3200" dirty="0" err="1" smtClean="0"/>
              <a:t>tercapainya</a:t>
            </a:r>
            <a:r>
              <a:rPr lang="en-US" sz="3200" dirty="0" smtClean="0"/>
              <a:t> </a:t>
            </a:r>
            <a:r>
              <a:rPr lang="en-US" sz="3200" dirty="0" err="1" smtClean="0"/>
              <a:t>tujuan</a:t>
            </a:r>
            <a:r>
              <a:rPr lang="en-US" sz="3200" dirty="0" smtClean="0"/>
              <a:t> yang </a:t>
            </a:r>
            <a:r>
              <a:rPr lang="en-US" sz="3200" dirty="0" err="1" smtClean="0"/>
              <a:t>telah</a:t>
            </a:r>
            <a:r>
              <a:rPr lang="en-US" sz="3200" dirty="0" smtClean="0"/>
              <a:t> </a:t>
            </a:r>
            <a:r>
              <a:rPr lang="id-ID" sz="3200" dirty="0" smtClean="0"/>
              <a:t>	</a:t>
            </a:r>
            <a:r>
              <a:rPr lang="en-US" sz="3200" dirty="0" err="1" smtClean="0"/>
              <a:t>ditetapkan</a:t>
            </a:r>
            <a:r>
              <a:rPr lang="en-US" sz="32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id-ID" smtClean="0"/>
              <a:t>Fungsi/Proses Manajemen (terbaru)</a:t>
            </a:r>
          </a:p>
        </p:txBody>
      </p:sp>
      <p:sp>
        <p:nvSpPr>
          <p:cNvPr id="21507" name="Content Placeholder 2"/>
          <p:cNvSpPr>
            <a:spLocks noGrp="1"/>
          </p:cNvSpPr>
          <p:nvPr>
            <p:ph idx="1"/>
          </p:nvPr>
        </p:nvSpPr>
        <p:spPr/>
        <p:txBody>
          <a:bodyPr/>
          <a:lstStyle/>
          <a:p>
            <a:r>
              <a:rPr lang="id-ID" sz="6000" smtClean="0"/>
              <a:t>Planning</a:t>
            </a:r>
          </a:p>
          <a:p>
            <a:r>
              <a:rPr lang="id-ID" sz="6000" smtClean="0"/>
              <a:t>Organizing</a:t>
            </a:r>
          </a:p>
          <a:p>
            <a:r>
              <a:rPr lang="id-ID" sz="6000" smtClean="0"/>
              <a:t>Leading</a:t>
            </a:r>
          </a:p>
          <a:p>
            <a:r>
              <a:rPr lang="id-ID" sz="6000" smtClean="0"/>
              <a:t>Controlling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SARANA MANAJEMEN</a:t>
            </a:r>
          </a:p>
        </p:txBody>
      </p:sp>
      <p:sp>
        <p:nvSpPr>
          <p:cNvPr id="22531" name="Content Placeholder 2"/>
          <p:cNvSpPr>
            <a:spLocks noGrp="1"/>
          </p:cNvSpPr>
          <p:nvPr>
            <p:ph idx="1"/>
          </p:nvPr>
        </p:nvSpPr>
        <p:spPr/>
        <p:txBody>
          <a:bodyPr/>
          <a:lstStyle/>
          <a:p>
            <a:pPr algn="just" eaLnBrk="1" hangingPunct="1"/>
            <a:r>
              <a:rPr lang="en-US" sz="3600" smtClean="0"/>
              <a:t>Untuk mencapai tujuan yang telah ditentukan diperlukan alat – alat sarana ( Tools ), yang merupakan syarat suatu usaha untuk mencapai hasil yang ditetapkan. Tools tersebut dikenal dengan </a:t>
            </a:r>
            <a:r>
              <a:rPr lang="en-US" sz="3600" smtClean="0">
                <a:solidFill>
                  <a:srgbClr val="FFC000"/>
                </a:solidFill>
              </a:rPr>
              <a:t>6M,</a:t>
            </a:r>
            <a:r>
              <a:rPr lang="en-US" sz="3600" smtClean="0"/>
              <a:t> yaitu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Sarana Manajemen</a:t>
            </a:r>
          </a:p>
        </p:txBody>
      </p:sp>
      <p:sp>
        <p:nvSpPr>
          <p:cNvPr id="23555" name="Content Placeholder 2"/>
          <p:cNvSpPr>
            <a:spLocks noGrp="1"/>
          </p:cNvSpPr>
          <p:nvPr>
            <p:ph idx="1"/>
          </p:nvPr>
        </p:nvSpPr>
        <p:spPr/>
        <p:txBody>
          <a:bodyPr>
            <a:normAutofit lnSpcReduction="10000"/>
          </a:bodyPr>
          <a:lstStyle/>
          <a:p>
            <a:pPr algn="just" eaLnBrk="1" hangingPunct="1">
              <a:buFont typeface="Wingdings" pitchFamily="2" charset="2"/>
              <a:buChar char="v"/>
            </a:pPr>
            <a:r>
              <a:rPr lang="en-US" sz="3200" smtClean="0">
                <a:solidFill>
                  <a:srgbClr val="FFC000"/>
                </a:solidFill>
              </a:rPr>
              <a:t>Man ( SDM ) ;</a:t>
            </a:r>
          </a:p>
          <a:p>
            <a:pPr algn="just" eaLnBrk="1" hangingPunct="1">
              <a:buFont typeface="Wingdings 2" pitchFamily="18" charset="2"/>
              <a:buNone/>
            </a:pPr>
            <a:r>
              <a:rPr lang="en-US" smtClean="0"/>
              <a:t>	Faktor manusia yang paling menentukan, manusia yang membuat tujuan dan manusia pula yang melakukan proses untuk mencapai tujuan. Tanpa ada manusia tidak ada proses kerja, sebab pada dasarnya manusia adalah makhluk kerja. Oleh karena itu, manajemen timbul karena adanya orang – orang yang bekerja sama untuk mencapai tujuan.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Sarana Manajemen</a:t>
            </a:r>
          </a:p>
        </p:txBody>
      </p:sp>
      <p:sp>
        <p:nvSpPr>
          <p:cNvPr id="24579" name="Content Placeholder 2"/>
          <p:cNvSpPr>
            <a:spLocks noGrp="1"/>
          </p:cNvSpPr>
          <p:nvPr>
            <p:ph idx="1"/>
          </p:nvPr>
        </p:nvSpPr>
        <p:spPr/>
        <p:txBody>
          <a:bodyPr>
            <a:normAutofit lnSpcReduction="10000"/>
          </a:bodyPr>
          <a:lstStyle/>
          <a:p>
            <a:pPr algn="just" eaLnBrk="1" hangingPunct="1">
              <a:buFont typeface="Wingdings" pitchFamily="2" charset="2"/>
              <a:buChar char="v"/>
            </a:pPr>
            <a:r>
              <a:rPr lang="en-US" sz="3200" smtClean="0">
                <a:solidFill>
                  <a:srgbClr val="FFC000"/>
                </a:solidFill>
              </a:rPr>
              <a:t>Money ( Uang );</a:t>
            </a:r>
          </a:p>
          <a:p>
            <a:pPr algn="just" eaLnBrk="1" hangingPunct="1">
              <a:buFont typeface="Wingdings 2" pitchFamily="18" charset="2"/>
              <a:buNone/>
            </a:pPr>
            <a:r>
              <a:rPr lang="en-US" smtClean="0"/>
              <a:t>	Uang merupakan salah satu unsur yang tidak dapat diabaikan, uang merupakan alat tukar dan alat pengukur nilai. Besar kecilnya hasil kegiatan dapat diukur dari jumlah uang yang beredar dalam perusahaan, oleh karena itu uang merupakan alat ( tools ) yang penting untuk mencapai tujuan karena segala sesuatu harus dipertimbangkan secara rasional.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Sarana Manajemen</a:t>
            </a:r>
          </a:p>
        </p:txBody>
      </p:sp>
      <p:sp>
        <p:nvSpPr>
          <p:cNvPr id="25603" name="Content Placeholder 2"/>
          <p:cNvSpPr>
            <a:spLocks noGrp="1"/>
          </p:cNvSpPr>
          <p:nvPr>
            <p:ph idx="1"/>
          </p:nvPr>
        </p:nvSpPr>
        <p:spPr/>
        <p:txBody>
          <a:bodyPr>
            <a:normAutofit lnSpcReduction="10000"/>
          </a:bodyPr>
          <a:lstStyle/>
          <a:p>
            <a:pPr algn="just" eaLnBrk="1" hangingPunct="1">
              <a:buFont typeface="Wingdings" pitchFamily="2" charset="2"/>
              <a:buChar char="v"/>
            </a:pPr>
            <a:r>
              <a:rPr lang="en-US" sz="3200" smtClean="0">
                <a:solidFill>
                  <a:srgbClr val="FFC000"/>
                </a:solidFill>
              </a:rPr>
              <a:t>Materials ( Bahan );</a:t>
            </a:r>
          </a:p>
          <a:p>
            <a:pPr algn="just" eaLnBrk="1" hangingPunct="1">
              <a:buFont typeface="Wingdings 2" pitchFamily="18" charset="2"/>
              <a:buNone/>
            </a:pPr>
            <a:r>
              <a:rPr lang="en-US" smtClean="0"/>
              <a:t>	Materi terdiri dari bahan setengah jadi ( raw material ) dan bahan jadi, dalam dunia usaha untuk mencapai hasil yang lebih baik, selain manusia yang ahli dalam bidangnya juga harus dapat menggunakan bahan / materi – materi sebagai salah satu sarana. Sebab materi dan manusia tidak dapat dipisahkan, tanpa materi tidak akan tercapai hasil yang dikehendaki.</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400" smtClean="0"/>
              <a:t>Sarana Manajemen</a:t>
            </a:r>
          </a:p>
        </p:txBody>
      </p:sp>
      <p:sp>
        <p:nvSpPr>
          <p:cNvPr id="26627" name="Content Placeholder 2"/>
          <p:cNvSpPr>
            <a:spLocks noGrp="1"/>
          </p:cNvSpPr>
          <p:nvPr>
            <p:ph idx="1"/>
          </p:nvPr>
        </p:nvSpPr>
        <p:spPr/>
        <p:txBody>
          <a:bodyPr/>
          <a:lstStyle/>
          <a:p>
            <a:pPr eaLnBrk="1" hangingPunct="1">
              <a:buFont typeface="Wingdings" pitchFamily="2" charset="2"/>
              <a:buChar char="v"/>
            </a:pPr>
            <a:r>
              <a:rPr lang="en-US" sz="3600" smtClean="0">
                <a:solidFill>
                  <a:srgbClr val="FFC000"/>
                </a:solidFill>
              </a:rPr>
              <a:t>Machines ( Mesin );</a:t>
            </a:r>
          </a:p>
          <a:p>
            <a:pPr algn="just" eaLnBrk="1" hangingPunct="1">
              <a:buFont typeface="Wingdings 2" pitchFamily="18" charset="2"/>
              <a:buNone/>
            </a:pPr>
            <a:r>
              <a:rPr lang="en-US" sz="3200" smtClean="0">
                <a:solidFill>
                  <a:srgbClr val="FFC000"/>
                </a:solidFill>
              </a:rPr>
              <a:t>	</a:t>
            </a:r>
            <a:r>
              <a:rPr lang="en-US" sz="3600" smtClean="0"/>
              <a:t>Dalam kegiatan perusahaan, mesin sangat diperlukan, penggunaan mesin akan membawa kemudahan atau menghasilkan keuntungan yang lebih besar serta menciptakan efisiensi kerja.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922114"/>
          </a:xfrm>
        </p:spPr>
        <p:txBody>
          <a:bodyPr/>
          <a:lstStyle/>
          <a:p>
            <a:pPr eaLnBrk="1" hangingPunct="1"/>
            <a:r>
              <a:rPr lang="en-US" dirty="0" err="1" smtClean="0"/>
              <a:t>Sarana</a:t>
            </a:r>
            <a:r>
              <a:rPr lang="en-US" dirty="0" smtClean="0"/>
              <a:t> </a:t>
            </a:r>
            <a:r>
              <a:rPr lang="en-US" dirty="0" err="1" smtClean="0"/>
              <a:t>Manajemen</a:t>
            </a:r>
            <a:endParaRPr lang="en-US" dirty="0" smtClean="0"/>
          </a:p>
        </p:txBody>
      </p:sp>
      <p:sp>
        <p:nvSpPr>
          <p:cNvPr id="3" name="Content Placeholder 2"/>
          <p:cNvSpPr>
            <a:spLocks noGrp="1"/>
          </p:cNvSpPr>
          <p:nvPr>
            <p:ph idx="1"/>
          </p:nvPr>
        </p:nvSpPr>
        <p:spPr/>
        <p:txBody>
          <a:bodyPr>
            <a:normAutofit fontScale="85000" lnSpcReduction="10000"/>
          </a:bodyPr>
          <a:lstStyle/>
          <a:p>
            <a:pPr marL="274320" indent="-274320" algn="just" eaLnBrk="1" fontAlgn="auto" hangingPunct="1">
              <a:spcAft>
                <a:spcPts val="0"/>
              </a:spcAft>
              <a:buClr>
                <a:schemeClr val="accent3"/>
              </a:buClr>
              <a:buFont typeface="Wingdings" pitchFamily="2" charset="2"/>
              <a:buChar char="v"/>
              <a:defRPr/>
            </a:pPr>
            <a:r>
              <a:rPr lang="en-US" sz="3500" dirty="0" smtClean="0">
                <a:solidFill>
                  <a:srgbClr val="FFC000"/>
                </a:solidFill>
              </a:rPr>
              <a:t>Methods ( </a:t>
            </a:r>
            <a:r>
              <a:rPr lang="en-US" sz="3500" dirty="0" err="1" smtClean="0">
                <a:solidFill>
                  <a:srgbClr val="FFC000"/>
                </a:solidFill>
              </a:rPr>
              <a:t>Metode</a:t>
            </a:r>
            <a:r>
              <a:rPr lang="en-US" sz="3500" dirty="0" smtClean="0">
                <a:solidFill>
                  <a:srgbClr val="FFC000"/>
                </a:solidFill>
              </a:rPr>
              <a:t> );</a:t>
            </a:r>
          </a:p>
          <a:p>
            <a:pPr marL="274320" indent="-274320" algn="just" eaLnBrk="1" fontAlgn="auto" hangingPunct="1">
              <a:spcAft>
                <a:spcPts val="0"/>
              </a:spcAft>
              <a:buClr>
                <a:schemeClr val="accent3"/>
              </a:buClr>
              <a:buFont typeface="Wingdings 2"/>
              <a:buNone/>
              <a:defRPr/>
            </a:pPr>
            <a:r>
              <a:rPr lang="en-US" dirty="0" smtClean="0"/>
              <a:t>	</a:t>
            </a:r>
            <a:r>
              <a:rPr lang="en-US" dirty="0" err="1" smtClean="0"/>
              <a:t>Metode</a:t>
            </a:r>
            <a:r>
              <a:rPr lang="en-US" dirty="0" smtClean="0"/>
              <a:t> </a:t>
            </a:r>
            <a:r>
              <a:rPr lang="en-US" dirty="0" err="1" smtClean="0"/>
              <a:t>dapat</a:t>
            </a:r>
            <a:r>
              <a:rPr lang="en-US" dirty="0" smtClean="0"/>
              <a:t> </a:t>
            </a:r>
            <a:r>
              <a:rPr lang="en-US" dirty="0" err="1" smtClean="0"/>
              <a:t>dinyatakan</a:t>
            </a:r>
            <a:r>
              <a:rPr lang="en-US" dirty="0" smtClean="0"/>
              <a:t> </a:t>
            </a:r>
            <a:r>
              <a:rPr lang="en-US" dirty="0" err="1" smtClean="0"/>
              <a:t>sebagai</a:t>
            </a:r>
            <a:r>
              <a:rPr lang="en-US" dirty="0" smtClean="0"/>
              <a:t> </a:t>
            </a:r>
            <a:r>
              <a:rPr lang="en-US" dirty="0" err="1" smtClean="0"/>
              <a:t>penetapan</a:t>
            </a:r>
            <a:r>
              <a:rPr lang="en-US" dirty="0" smtClean="0"/>
              <a:t> </a:t>
            </a:r>
            <a:r>
              <a:rPr lang="en-US" dirty="0" err="1" smtClean="0"/>
              <a:t>cara</a:t>
            </a:r>
            <a:r>
              <a:rPr lang="en-US" dirty="0" smtClean="0"/>
              <a:t> </a:t>
            </a:r>
            <a:r>
              <a:rPr lang="en-US" dirty="0" err="1" smtClean="0"/>
              <a:t>pelaksanaan</a:t>
            </a:r>
            <a:r>
              <a:rPr lang="en-US" dirty="0" smtClean="0"/>
              <a:t> </a:t>
            </a:r>
            <a:r>
              <a:rPr lang="en-US" dirty="0" err="1" smtClean="0"/>
              <a:t>kerja</a:t>
            </a:r>
            <a:r>
              <a:rPr lang="en-US" dirty="0" smtClean="0"/>
              <a:t> </a:t>
            </a:r>
            <a:r>
              <a:rPr lang="en-US" dirty="0" err="1" smtClean="0"/>
              <a:t>suatu</a:t>
            </a:r>
            <a:r>
              <a:rPr lang="en-US" dirty="0" smtClean="0"/>
              <a:t> </a:t>
            </a:r>
            <a:r>
              <a:rPr lang="en-US" dirty="0" err="1" smtClean="0"/>
              <a:t>tugas</a:t>
            </a:r>
            <a:r>
              <a:rPr lang="en-US" dirty="0" smtClean="0"/>
              <a:t> </a:t>
            </a:r>
            <a:r>
              <a:rPr lang="en-US" dirty="0" err="1" smtClean="0"/>
              <a:t>dengan</a:t>
            </a:r>
            <a:r>
              <a:rPr lang="en-US" dirty="0" smtClean="0"/>
              <a:t> </a:t>
            </a:r>
            <a:r>
              <a:rPr lang="en-US" dirty="0" err="1" smtClean="0"/>
              <a:t>memberikan</a:t>
            </a:r>
            <a:r>
              <a:rPr lang="en-US" dirty="0" smtClean="0"/>
              <a:t> </a:t>
            </a:r>
            <a:r>
              <a:rPr lang="en-US" dirty="0" err="1" smtClean="0"/>
              <a:t>berbagai</a:t>
            </a:r>
            <a:r>
              <a:rPr lang="en-US" dirty="0" smtClean="0"/>
              <a:t> </a:t>
            </a:r>
            <a:r>
              <a:rPr lang="en-US" dirty="0" err="1" smtClean="0"/>
              <a:t>pertimbangan</a:t>
            </a:r>
            <a:r>
              <a:rPr lang="en-US" dirty="0" smtClean="0"/>
              <a:t> – </a:t>
            </a:r>
            <a:r>
              <a:rPr lang="en-US" dirty="0" err="1" smtClean="0"/>
              <a:t>pertimbangan</a:t>
            </a:r>
            <a:r>
              <a:rPr lang="en-US" dirty="0" smtClean="0"/>
              <a:t> </a:t>
            </a:r>
            <a:r>
              <a:rPr lang="en-US" dirty="0" err="1" smtClean="0"/>
              <a:t>kepada</a:t>
            </a:r>
            <a:r>
              <a:rPr lang="en-US" dirty="0" smtClean="0"/>
              <a:t> </a:t>
            </a:r>
            <a:r>
              <a:rPr lang="en-US" dirty="0" err="1" smtClean="0"/>
              <a:t>sasaran</a:t>
            </a:r>
            <a:r>
              <a:rPr lang="en-US" dirty="0" smtClean="0"/>
              <a:t>, </a:t>
            </a:r>
            <a:r>
              <a:rPr lang="en-US" dirty="0" err="1" smtClean="0"/>
              <a:t>fasilitas</a:t>
            </a:r>
            <a:r>
              <a:rPr lang="en-US" dirty="0" smtClean="0"/>
              <a:t> – </a:t>
            </a:r>
            <a:r>
              <a:rPr lang="en-US" dirty="0" err="1" smtClean="0"/>
              <a:t>fasilitas</a:t>
            </a:r>
            <a:r>
              <a:rPr lang="en-US" dirty="0" smtClean="0"/>
              <a:t> yang </a:t>
            </a:r>
            <a:r>
              <a:rPr lang="en-US" dirty="0" err="1" smtClean="0"/>
              <a:t>tersedia</a:t>
            </a:r>
            <a:r>
              <a:rPr lang="en-US" dirty="0" smtClean="0"/>
              <a:t> </a:t>
            </a:r>
            <a:r>
              <a:rPr lang="en-US" dirty="0" err="1" smtClean="0"/>
              <a:t>dan</a:t>
            </a:r>
            <a:r>
              <a:rPr lang="en-US" dirty="0" smtClean="0"/>
              <a:t> </a:t>
            </a:r>
            <a:r>
              <a:rPr lang="en-US" dirty="0" err="1" smtClean="0"/>
              <a:t>penggunaan</a:t>
            </a:r>
            <a:r>
              <a:rPr lang="en-US" dirty="0" smtClean="0"/>
              <a:t> </a:t>
            </a:r>
            <a:r>
              <a:rPr lang="en-US" dirty="0" err="1" smtClean="0"/>
              <a:t>waktu</a:t>
            </a:r>
            <a:r>
              <a:rPr lang="en-US" dirty="0" smtClean="0"/>
              <a:t>, </a:t>
            </a:r>
            <a:r>
              <a:rPr lang="en-US" dirty="0" err="1" smtClean="0"/>
              <a:t>serta</a:t>
            </a:r>
            <a:r>
              <a:rPr lang="en-US" dirty="0" smtClean="0"/>
              <a:t> </a:t>
            </a:r>
            <a:r>
              <a:rPr lang="en-US" dirty="0" err="1" smtClean="0"/>
              <a:t>uang</a:t>
            </a:r>
            <a:r>
              <a:rPr lang="en-US" dirty="0" smtClean="0"/>
              <a:t> </a:t>
            </a:r>
            <a:r>
              <a:rPr lang="en-US" dirty="0" err="1" smtClean="0"/>
              <a:t>dan</a:t>
            </a:r>
            <a:r>
              <a:rPr lang="en-US" dirty="0" smtClean="0"/>
              <a:t> </a:t>
            </a:r>
            <a:r>
              <a:rPr lang="en-US" dirty="0" err="1" smtClean="0"/>
              <a:t>kegiatan</a:t>
            </a:r>
            <a:r>
              <a:rPr lang="en-US" dirty="0" smtClean="0"/>
              <a:t> </a:t>
            </a:r>
            <a:r>
              <a:rPr lang="en-US" dirty="0" err="1" smtClean="0"/>
              <a:t>usaha</a:t>
            </a:r>
            <a:r>
              <a:rPr lang="en-US" dirty="0" smtClean="0"/>
              <a:t>. </a:t>
            </a:r>
            <a:r>
              <a:rPr lang="en-US" dirty="0" err="1" smtClean="0"/>
              <a:t>Perlu</a:t>
            </a:r>
            <a:r>
              <a:rPr lang="en-US" dirty="0" smtClean="0"/>
              <a:t> </a:t>
            </a:r>
            <a:r>
              <a:rPr lang="en-US" dirty="0" err="1" smtClean="0"/>
              <a:t>diingat</a:t>
            </a:r>
            <a:r>
              <a:rPr lang="en-US" dirty="0" smtClean="0"/>
              <a:t> </a:t>
            </a:r>
            <a:r>
              <a:rPr lang="en-US" dirty="0" err="1" smtClean="0"/>
              <a:t>meskipun</a:t>
            </a:r>
            <a:r>
              <a:rPr lang="en-US" dirty="0" smtClean="0"/>
              <a:t> </a:t>
            </a:r>
            <a:r>
              <a:rPr lang="en-US" dirty="0" err="1" smtClean="0"/>
              <a:t>metode</a:t>
            </a:r>
            <a:r>
              <a:rPr lang="en-US" dirty="0" smtClean="0"/>
              <a:t> </a:t>
            </a:r>
            <a:r>
              <a:rPr lang="en-US" dirty="0" err="1" smtClean="0"/>
              <a:t>baik</a:t>
            </a:r>
            <a:r>
              <a:rPr lang="en-US" dirty="0" smtClean="0"/>
              <a:t>, </a:t>
            </a:r>
            <a:r>
              <a:rPr lang="en-US" dirty="0" err="1" smtClean="0"/>
              <a:t>sedangkan</a:t>
            </a:r>
            <a:r>
              <a:rPr lang="en-US" dirty="0" smtClean="0"/>
              <a:t> </a:t>
            </a:r>
            <a:r>
              <a:rPr lang="en-US" dirty="0" err="1" smtClean="0"/>
              <a:t>orang</a:t>
            </a:r>
            <a:r>
              <a:rPr lang="en-US" dirty="0" smtClean="0"/>
              <a:t> yang </a:t>
            </a:r>
            <a:r>
              <a:rPr lang="en-US" dirty="0" err="1" smtClean="0"/>
              <a:t>melaksanakannya</a:t>
            </a:r>
            <a:r>
              <a:rPr lang="en-US" dirty="0" smtClean="0"/>
              <a:t> </a:t>
            </a:r>
            <a:r>
              <a:rPr lang="en-US" dirty="0" err="1" smtClean="0"/>
              <a:t>tidak</a:t>
            </a:r>
            <a:r>
              <a:rPr lang="en-US" dirty="0" smtClean="0"/>
              <a:t> </a:t>
            </a:r>
            <a:r>
              <a:rPr lang="en-US" dirty="0" err="1" smtClean="0"/>
              <a:t>mengerti</a:t>
            </a:r>
            <a:r>
              <a:rPr lang="en-US" dirty="0" smtClean="0"/>
              <a:t> </a:t>
            </a:r>
            <a:r>
              <a:rPr lang="en-US" dirty="0" err="1" smtClean="0"/>
              <a:t>atau</a:t>
            </a:r>
            <a:r>
              <a:rPr lang="en-US" dirty="0" smtClean="0"/>
              <a:t> </a:t>
            </a:r>
            <a:r>
              <a:rPr lang="en-US" dirty="0" err="1" smtClean="0"/>
              <a:t>tidak</a:t>
            </a:r>
            <a:r>
              <a:rPr lang="en-US" dirty="0" smtClean="0"/>
              <a:t> </a:t>
            </a:r>
            <a:r>
              <a:rPr lang="en-US" dirty="0" err="1" smtClean="0"/>
              <a:t>mempunyai</a:t>
            </a:r>
            <a:r>
              <a:rPr lang="en-US" dirty="0" smtClean="0"/>
              <a:t> </a:t>
            </a:r>
            <a:r>
              <a:rPr lang="en-US" dirty="0" err="1" smtClean="0"/>
              <a:t>pengalaman</a:t>
            </a:r>
            <a:r>
              <a:rPr lang="en-US" dirty="0" smtClean="0"/>
              <a:t> </a:t>
            </a:r>
            <a:r>
              <a:rPr lang="en-US" dirty="0" err="1" smtClean="0"/>
              <a:t>maka</a:t>
            </a:r>
            <a:r>
              <a:rPr lang="en-US" dirty="0" smtClean="0"/>
              <a:t> </a:t>
            </a:r>
            <a:r>
              <a:rPr lang="en-US" dirty="0" err="1" smtClean="0"/>
              <a:t>hasilnya</a:t>
            </a:r>
            <a:r>
              <a:rPr lang="en-US" dirty="0" smtClean="0"/>
              <a:t> </a:t>
            </a:r>
            <a:r>
              <a:rPr lang="en-US" dirty="0" err="1" smtClean="0"/>
              <a:t>tidak</a:t>
            </a:r>
            <a:r>
              <a:rPr lang="en-US" dirty="0" smtClean="0"/>
              <a:t> </a:t>
            </a:r>
            <a:r>
              <a:rPr lang="en-US" dirty="0" err="1" smtClean="0"/>
              <a:t>akan</a:t>
            </a:r>
            <a:r>
              <a:rPr lang="en-US" dirty="0" smtClean="0"/>
              <a:t> </a:t>
            </a:r>
            <a:r>
              <a:rPr lang="en-US" dirty="0" err="1" smtClean="0"/>
              <a:t>memuaskan</a:t>
            </a:r>
            <a:r>
              <a:rPr lang="en-US" dirty="0" smtClean="0"/>
              <a:t>. </a:t>
            </a:r>
            <a:r>
              <a:rPr lang="en-US" dirty="0" err="1" smtClean="0"/>
              <a:t>Dengan</a:t>
            </a:r>
            <a:r>
              <a:rPr lang="en-US" dirty="0" smtClean="0"/>
              <a:t> </a:t>
            </a:r>
            <a:r>
              <a:rPr lang="en-US" dirty="0" err="1" smtClean="0"/>
              <a:t>demikian</a:t>
            </a:r>
            <a:r>
              <a:rPr lang="en-US" dirty="0" smtClean="0"/>
              <a:t> </a:t>
            </a:r>
            <a:r>
              <a:rPr lang="en-US" dirty="0" err="1" smtClean="0"/>
              <a:t>peranan</a:t>
            </a:r>
            <a:r>
              <a:rPr lang="en-US" dirty="0" smtClean="0"/>
              <a:t> </a:t>
            </a:r>
            <a:r>
              <a:rPr lang="en-US" dirty="0" err="1" smtClean="0"/>
              <a:t>utama</a:t>
            </a:r>
            <a:r>
              <a:rPr lang="en-US" dirty="0" smtClean="0"/>
              <a:t> </a:t>
            </a:r>
            <a:r>
              <a:rPr lang="en-US" dirty="0" err="1" smtClean="0"/>
              <a:t>dalam</a:t>
            </a:r>
            <a:r>
              <a:rPr lang="en-US" dirty="0" smtClean="0"/>
              <a:t> </a:t>
            </a:r>
            <a:r>
              <a:rPr lang="en-US" dirty="0" err="1" smtClean="0"/>
              <a:t>manajemen</a:t>
            </a:r>
            <a:r>
              <a:rPr lang="en-US" dirty="0" smtClean="0"/>
              <a:t> </a:t>
            </a:r>
            <a:r>
              <a:rPr lang="en-US" dirty="0" err="1" smtClean="0"/>
              <a:t>tetap</a:t>
            </a:r>
            <a:r>
              <a:rPr lang="en-US" dirty="0" smtClean="0"/>
              <a:t> </a:t>
            </a:r>
            <a:r>
              <a:rPr lang="en-US" dirty="0" err="1" smtClean="0"/>
              <a:t>manusianya</a:t>
            </a:r>
            <a:r>
              <a:rPr lang="en-US" dirty="0" smtClean="0"/>
              <a:t> </a:t>
            </a:r>
            <a:r>
              <a:rPr lang="en-US" dirty="0" err="1" smtClean="0"/>
              <a:t>sendiri</a:t>
            </a:r>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Sarana Manajemen</a:t>
            </a:r>
          </a:p>
        </p:txBody>
      </p:sp>
      <p:sp>
        <p:nvSpPr>
          <p:cNvPr id="28675" name="Content Placeholder 2"/>
          <p:cNvSpPr>
            <a:spLocks noGrp="1"/>
          </p:cNvSpPr>
          <p:nvPr>
            <p:ph idx="1"/>
          </p:nvPr>
        </p:nvSpPr>
        <p:spPr/>
        <p:txBody>
          <a:bodyPr/>
          <a:lstStyle/>
          <a:p>
            <a:pPr algn="just" eaLnBrk="1" hangingPunct="1">
              <a:buFont typeface="Wingdings" pitchFamily="2" charset="2"/>
              <a:buChar char="v"/>
            </a:pPr>
            <a:r>
              <a:rPr lang="en-US" sz="3600" smtClean="0">
                <a:solidFill>
                  <a:srgbClr val="FFC000"/>
                </a:solidFill>
              </a:rPr>
              <a:t>Market ( Pasar );</a:t>
            </a:r>
          </a:p>
          <a:p>
            <a:pPr algn="just" eaLnBrk="1" hangingPunct="1">
              <a:buFont typeface="Wingdings 2" pitchFamily="18" charset="2"/>
              <a:buNone/>
            </a:pPr>
            <a:r>
              <a:rPr lang="en-US" smtClean="0"/>
              <a:t>	</a:t>
            </a:r>
            <a:r>
              <a:rPr lang="en-US" sz="3200" smtClean="0"/>
              <a:t>Penguasaan Pasar dalam arti meyebarkan hasil produksi merupakan faktor menentukan dalam perusahaan, agar pasar dapat dikuasai maka kualitas dan harga barang harus sesuai dengan selera konsumen dan daya beli ( kemampuan ) konsumen.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txBody>
          <a:bodyPr>
            <a:normAutofit/>
          </a:bodyPr>
          <a:lstStyle/>
          <a:p>
            <a:r>
              <a:rPr lang="id-ID" sz="3500" b="1" dirty="0" smtClean="0"/>
              <a:t>Usulan Kontrak Kuliah (disesuaikan dengan kesepakatan dosen dan mahasiswa</a:t>
            </a:r>
            <a:endParaRPr lang="id-ID" sz="3500" b="1" dirty="0"/>
          </a:p>
        </p:txBody>
      </p:sp>
      <p:sp>
        <p:nvSpPr>
          <p:cNvPr id="3" name="Content Placeholder 2"/>
          <p:cNvSpPr>
            <a:spLocks noGrp="1"/>
          </p:cNvSpPr>
          <p:nvPr>
            <p:ph idx="1"/>
          </p:nvPr>
        </p:nvSpPr>
        <p:spPr/>
        <p:txBody>
          <a:bodyPr>
            <a:normAutofit lnSpcReduction="10000"/>
          </a:bodyPr>
          <a:lstStyle/>
          <a:p>
            <a:r>
              <a:rPr lang="id-ID" dirty="0" smtClean="0"/>
              <a:t>HP Silent (Sesuai kesepakatan di kelas)</a:t>
            </a:r>
          </a:p>
          <a:p>
            <a:r>
              <a:rPr lang="id-ID" dirty="0" smtClean="0"/>
              <a:t>Terlambat maksimal 10 menit (jam sesuai di atas lift) (sesuai kesepakatan dikelas)</a:t>
            </a:r>
          </a:p>
          <a:p>
            <a:r>
              <a:rPr lang="id-ID" dirty="0" smtClean="0"/>
              <a:t>Proporsi Nilai Akhir : </a:t>
            </a:r>
          </a:p>
          <a:p>
            <a:pPr lvl="1"/>
            <a:r>
              <a:rPr lang="id-ID" dirty="0" smtClean="0"/>
              <a:t>Absensi </a:t>
            </a:r>
            <a:r>
              <a:rPr lang="en-US" dirty="0" smtClean="0"/>
              <a:t>15</a:t>
            </a:r>
            <a:r>
              <a:rPr lang="id-ID" dirty="0" smtClean="0"/>
              <a:t> </a:t>
            </a:r>
            <a:endParaRPr lang="id-ID" dirty="0" smtClean="0"/>
          </a:p>
          <a:p>
            <a:pPr lvl="1"/>
            <a:r>
              <a:rPr lang="id-ID" dirty="0" smtClean="0"/>
              <a:t>Kuis </a:t>
            </a:r>
            <a:r>
              <a:rPr lang="id-ID" dirty="0" smtClean="0"/>
              <a:t>1</a:t>
            </a:r>
            <a:r>
              <a:rPr lang="en-US" dirty="0" smtClean="0"/>
              <a:t>5</a:t>
            </a:r>
            <a:r>
              <a:rPr lang="id-ID" dirty="0" smtClean="0"/>
              <a:t> </a:t>
            </a:r>
            <a:r>
              <a:rPr lang="id-ID" dirty="0" smtClean="0"/>
              <a:t>%, </a:t>
            </a:r>
          </a:p>
          <a:p>
            <a:pPr lvl="1"/>
            <a:r>
              <a:rPr lang="id-ID" dirty="0" smtClean="0"/>
              <a:t>Tugas </a:t>
            </a:r>
            <a:r>
              <a:rPr lang="en-US" dirty="0" smtClean="0"/>
              <a:t>20</a:t>
            </a:r>
            <a:r>
              <a:rPr lang="id-ID" dirty="0" smtClean="0"/>
              <a:t> </a:t>
            </a:r>
            <a:r>
              <a:rPr lang="id-ID" dirty="0" smtClean="0"/>
              <a:t>%, </a:t>
            </a:r>
          </a:p>
          <a:p>
            <a:pPr lvl="1"/>
            <a:r>
              <a:rPr lang="id-ID" dirty="0" smtClean="0"/>
              <a:t>UTS  25 %, </a:t>
            </a:r>
          </a:p>
          <a:p>
            <a:pPr lvl="1"/>
            <a:r>
              <a:rPr lang="id-ID" dirty="0" smtClean="0"/>
              <a:t>UAS </a:t>
            </a:r>
            <a:r>
              <a:rPr lang="en-US" dirty="0" smtClean="0"/>
              <a:t>25</a:t>
            </a:r>
            <a:r>
              <a:rPr lang="id-ID" dirty="0" smtClean="0"/>
              <a:t> </a:t>
            </a:r>
            <a:r>
              <a:rPr lang="id-ID" dirty="0" smtClean="0"/>
              <a:t>%</a:t>
            </a:r>
          </a:p>
          <a:p>
            <a:endParaRPr lang="id-ID" dirty="0" smtClean="0"/>
          </a:p>
          <a:p>
            <a:endParaRPr lang="id-ID"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400" smtClean="0"/>
              <a:t>PENGERTIAN MANAJER</a:t>
            </a:r>
          </a:p>
        </p:txBody>
      </p:sp>
      <p:sp>
        <p:nvSpPr>
          <p:cNvPr id="29699" name="Content Placeholder 2"/>
          <p:cNvSpPr>
            <a:spLocks noGrp="1"/>
          </p:cNvSpPr>
          <p:nvPr>
            <p:ph idx="1"/>
          </p:nvPr>
        </p:nvSpPr>
        <p:spPr>
          <a:xfrm>
            <a:off x="457200" y="1484785"/>
            <a:ext cx="8229600" cy="4824536"/>
          </a:xfrm>
        </p:spPr>
        <p:txBody>
          <a:bodyPr>
            <a:normAutofit fontScale="92500" lnSpcReduction="10000"/>
          </a:bodyPr>
          <a:lstStyle/>
          <a:p>
            <a:pPr eaLnBrk="1" hangingPunct="1"/>
            <a:r>
              <a:rPr lang="en-US" dirty="0" err="1" smtClean="0"/>
              <a:t>Seorang</a:t>
            </a:r>
            <a:r>
              <a:rPr lang="en-US" dirty="0" smtClean="0"/>
              <a:t> </a:t>
            </a:r>
            <a:r>
              <a:rPr lang="en-US" dirty="0" err="1" smtClean="0"/>
              <a:t>anggota</a:t>
            </a:r>
            <a:r>
              <a:rPr lang="en-US" dirty="0" smtClean="0"/>
              <a:t> </a:t>
            </a:r>
            <a:r>
              <a:rPr lang="en-US" dirty="0" err="1" smtClean="0"/>
              <a:t>organisasi</a:t>
            </a:r>
            <a:r>
              <a:rPr lang="en-US" dirty="0" smtClean="0"/>
              <a:t> yang </a:t>
            </a:r>
            <a:r>
              <a:rPr lang="en-US" dirty="0" err="1" smtClean="0"/>
              <a:t>memadukan</a:t>
            </a:r>
            <a:r>
              <a:rPr lang="en-US" dirty="0" smtClean="0"/>
              <a:t> </a:t>
            </a:r>
            <a:r>
              <a:rPr lang="en-US" dirty="0" err="1" smtClean="0"/>
              <a:t>dan</a:t>
            </a:r>
            <a:r>
              <a:rPr lang="en-US" dirty="0" smtClean="0"/>
              <a:t> </a:t>
            </a:r>
            <a:r>
              <a:rPr lang="en-US" dirty="0" err="1" smtClean="0"/>
              <a:t>mengkoordinasikan</a:t>
            </a:r>
            <a:r>
              <a:rPr lang="en-US" dirty="0" smtClean="0"/>
              <a:t> </a:t>
            </a:r>
            <a:r>
              <a:rPr lang="en-US" dirty="0" err="1" smtClean="0"/>
              <a:t>pekerjaan</a:t>
            </a:r>
            <a:r>
              <a:rPr lang="en-US" dirty="0" smtClean="0"/>
              <a:t> </a:t>
            </a:r>
            <a:r>
              <a:rPr lang="en-US" dirty="0" err="1" smtClean="0"/>
              <a:t>orang</a:t>
            </a:r>
            <a:r>
              <a:rPr lang="en-US" dirty="0" smtClean="0"/>
              <a:t> lain. </a:t>
            </a:r>
          </a:p>
          <a:p>
            <a:pPr eaLnBrk="1" hangingPunct="1"/>
            <a:r>
              <a:rPr lang="en-US" dirty="0" err="1" smtClean="0"/>
              <a:t>Setiap</a:t>
            </a:r>
            <a:r>
              <a:rPr lang="en-US" dirty="0" smtClean="0"/>
              <a:t> </a:t>
            </a:r>
            <a:r>
              <a:rPr lang="en-US" dirty="0" err="1" smtClean="0"/>
              <a:t>orang</a:t>
            </a:r>
            <a:r>
              <a:rPr lang="en-US" dirty="0" smtClean="0"/>
              <a:t> yang </a:t>
            </a:r>
            <a:r>
              <a:rPr lang="en-US" dirty="0" err="1" smtClean="0"/>
              <a:t>mempunyai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atas</a:t>
            </a:r>
            <a:r>
              <a:rPr lang="en-US" dirty="0" smtClean="0"/>
              <a:t> </a:t>
            </a:r>
            <a:r>
              <a:rPr lang="en-US" dirty="0" err="1" smtClean="0"/>
              <a:t>bawahan</a:t>
            </a:r>
            <a:r>
              <a:rPr lang="en-US" dirty="0" smtClean="0"/>
              <a:t> </a:t>
            </a:r>
            <a:r>
              <a:rPr lang="en-US" dirty="0" err="1" smtClean="0"/>
              <a:t>dan</a:t>
            </a:r>
            <a:r>
              <a:rPr lang="en-US" dirty="0" smtClean="0"/>
              <a:t> </a:t>
            </a:r>
            <a:r>
              <a:rPr lang="en-US" dirty="0" err="1" smtClean="0"/>
              <a:t>sumber</a:t>
            </a:r>
            <a:r>
              <a:rPr lang="en-US" dirty="0" smtClean="0"/>
              <a:t> </a:t>
            </a:r>
            <a:r>
              <a:rPr lang="en-US" dirty="0" err="1" smtClean="0"/>
              <a:t>daya-sumber</a:t>
            </a:r>
            <a:r>
              <a:rPr lang="en-US" dirty="0" smtClean="0"/>
              <a:t> </a:t>
            </a:r>
            <a:r>
              <a:rPr lang="en-US" dirty="0" err="1" smtClean="0"/>
              <a:t>daya</a:t>
            </a:r>
            <a:r>
              <a:rPr lang="en-US" dirty="0" smtClean="0"/>
              <a:t> </a:t>
            </a:r>
            <a:r>
              <a:rPr lang="en-US" dirty="0" err="1" smtClean="0"/>
              <a:t>organisasi</a:t>
            </a:r>
            <a:r>
              <a:rPr lang="en-US" dirty="0" smtClean="0"/>
              <a:t> </a:t>
            </a:r>
            <a:r>
              <a:rPr lang="en-US" dirty="0" err="1" smtClean="0"/>
              <a:t>lainnya</a:t>
            </a:r>
            <a:r>
              <a:rPr lang="en-US" dirty="0" smtClean="0"/>
              <a:t>. </a:t>
            </a:r>
            <a:r>
              <a:rPr lang="en-US" dirty="0" err="1" smtClean="0"/>
              <a:t>Atau</a:t>
            </a:r>
            <a:endParaRPr lang="en-US" dirty="0" smtClean="0"/>
          </a:p>
          <a:p>
            <a:pPr eaLnBrk="1" hangingPunct="1"/>
            <a:r>
              <a:rPr lang="en-US" dirty="0" err="1" smtClean="0"/>
              <a:t>Seorang</a:t>
            </a:r>
            <a:r>
              <a:rPr lang="en-US" dirty="0" smtClean="0"/>
              <a:t> yang </a:t>
            </a:r>
            <a:r>
              <a:rPr lang="en-US" dirty="0" err="1" smtClean="0"/>
              <a:t>karena</a:t>
            </a:r>
            <a:r>
              <a:rPr lang="en-US" dirty="0" smtClean="0"/>
              <a:t> </a:t>
            </a:r>
            <a:r>
              <a:rPr lang="en-US" dirty="0" err="1" smtClean="0"/>
              <a:t>pengalaman</a:t>
            </a:r>
            <a:r>
              <a:rPr lang="en-US" dirty="0" smtClean="0"/>
              <a:t>, </a:t>
            </a:r>
            <a:r>
              <a:rPr lang="en-US" dirty="0" err="1" smtClean="0"/>
              <a:t>pengetahuan</a:t>
            </a:r>
            <a:r>
              <a:rPr lang="en-US" dirty="0" smtClean="0"/>
              <a:t> </a:t>
            </a:r>
            <a:r>
              <a:rPr lang="en-US" dirty="0" err="1" smtClean="0"/>
              <a:t>dan</a:t>
            </a:r>
            <a:r>
              <a:rPr lang="en-US" dirty="0" smtClean="0"/>
              <a:t> </a:t>
            </a:r>
            <a:r>
              <a:rPr lang="en-US" dirty="0" err="1" smtClean="0"/>
              <a:t>keterampilannya</a:t>
            </a:r>
            <a:r>
              <a:rPr lang="en-US" dirty="0" smtClean="0"/>
              <a:t> </a:t>
            </a:r>
            <a:r>
              <a:rPr lang="en-US" dirty="0" err="1" smtClean="0"/>
              <a:t>diakui</a:t>
            </a:r>
            <a:r>
              <a:rPr lang="en-US" dirty="0" smtClean="0"/>
              <a:t> </a:t>
            </a:r>
            <a:r>
              <a:rPr lang="en-US" dirty="0" err="1" smtClean="0"/>
              <a:t>oleh</a:t>
            </a:r>
            <a:r>
              <a:rPr lang="en-US" dirty="0" smtClean="0"/>
              <a:t> </a:t>
            </a:r>
            <a:r>
              <a:rPr lang="en-US" dirty="0" err="1" smtClean="0"/>
              <a:t>organisasi</a:t>
            </a:r>
            <a:r>
              <a:rPr lang="en-US" dirty="0" smtClean="0"/>
              <a:t> </a:t>
            </a:r>
            <a:r>
              <a:rPr lang="en-US" dirty="0" err="1" smtClean="0"/>
              <a:t>untuk</a:t>
            </a:r>
            <a:r>
              <a:rPr lang="en-US" dirty="0" smtClean="0"/>
              <a:t> </a:t>
            </a:r>
            <a:r>
              <a:rPr lang="en-US" dirty="0" err="1" smtClean="0"/>
              <a:t>memimpin</a:t>
            </a:r>
            <a:r>
              <a:rPr lang="en-US" dirty="0" smtClean="0"/>
              <a:t>, </a:t>
            </a:r>
            <a:r>
              <a:rPr lang="en-US" dirty="0" err="1" smtClean="0"/>
              <a:t>mengatur</a:t>
            </a:r>
            <a:r>
              <a:rPr lang="en-US" dirty="0" smtClean="0"/>
              <a:t>, </a:t>
            </a:r>
            <a:r>
              <a:rPr lang="en-US" dirty="0" err="1" smtClean="0"/>
              <a:t>mengelola</a:t>
            </a:r>
            <a:r>
              <a:rPr lang="en-US" dirty="0" smtClean="0"/>
              <a:t>, </a:t>
            </a:r>
            <a:r>
              <a:rPr lang="en-US" dirty="0" err="1" smtClean="0"/>
              <a:t>mengendalikan</a:t>
            </a:r>
            <a:r>
              <a:rPr lang="en-US" dirty="0" smtClean="0"/>
              <a:t> </a:t>
            </a:r>
            <a:r>
              <a:rPr lang="en-US" dirty="0" err="1" smtClean="0"/>
              <a:t>dan</a:t>
            </a:r>
            <a:r>
              <a:rPr lang="en-US" dirty="0" smtClean="0"/>
              <a:t> </a:t>
            </a:r>
            <a:r>
              <a:rPr lang="en-US" dirty="0" err="1" smtClean="0"/>
              <a:t>mengembangkan</a:t>
            </a:r>
            <a:r>
              <a:rPr lang="en-US" dirty="0" smtClean="0"/>
              <a:t> </a:t>
            </a:r>
            <a:r>
              <a:rPr lang="en-US" dirty="0" err="1" smtClean="0"/>
              <a:t>kegiatan</a:t>
            </a:r>
            <a:r>
              <a:rPr lang="en-US" dirty="0" smtClean="0"/>
              <a:t> </a:t>
            </a:r>
            <a:r>
              <a:rPr lang="en-US" dirty="0" err="1" smtClean="0"/>
              <a:t>organisasi</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mencapai</a:t>
            </a:r>
            <a:r>
              <a:rPr lang="en-US" dirty="0" smtClean="0"/>
              <a:t> </a:t>
            </a:r>
            <a:r>
              <a:rPr lang="en-US" dirty="0" err="1" smtClean="0"/>
              <a:t>tujuan</a:t>
            </a: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57200" y="908720"/>
            <a:ext cx="8229600" cy="5217443"/>
          </a:xfrm>
        </p:spPr>
        <p:txBody>
          <a:bodyPr>
            <a:normAutofit fontScale="92500"/>
          </a:bodyPr>
          <a:lstStyle/>
          <a:p>
            <a:pPr algn="just" eaLnBrk="1" hangingPunct="1">
              <a:buFont typeface="Wingdings 2" pitchFamily="18" charset="2"/>
              <a:buNone/>
            </a:pPr>
            <a:r>
              <a:rPr lang="en-US" dirty="0" smtClean="0"/>
              <a:t>		</a:t>
            </a:r>
            <a:r>
              <a:rPr lang="en-US" dirty="0" err="1" smtClean="0"/>
              <a:t>Secara</a:t>
            </a:r>
            <a:r>
              <a:rPr lang="en-US" dirty="0" smtClean="0"/>
              <a:t> </a:t>
            </a:r>
            <a:r>
              <a:rPr lang="en-US" dirty="0" err="1" smtClean="0"/>
              <a:t>umum</a:t>
            </a:r>
            <a:r>
              <a:rPr lang="en-US" dirty="0" smtClean="0"/>
              <a:t> </a:t>
            </a:r>
            <a:r>
              <a:rPr lang="en-US" dirty="0" smtClean="0">
                <a:solidFill>
                  <a:srgbClr val="FFC000"/>
                </a:solidFill>
              </a:rPr>
              <a:t>“</a:t>
            </a:r>
            <a:r>
              <a:rPr lang="en-US" dirty="0" err="1" smtClean="0">
                <a:solidFill>
                  <a:srgbClr val="FFC000"/>
                </a:solidFill>
              </a:rPr>
              <a:t>manajer</a:t>
            </a:r>
            <a:r>
              <a:rPr lang="en-US" dirty="0" smtClean="0">
                <a:solidFill>
                  <a:srgbClr val="FFC000"/>
                </a:solidFill>
              </a:rPr>
              <a:t>” </a:t>
            </a:r>
            <a:r>
              <a:rPr lang="en-US" dirty="0" err="1" smtClean="0"/>
              <a:t>berarti</a:t>
            </a:r>
            <a:r>
              <a:rPr lang="en-US" dirty="0" smtClean="0"/>
              <a:t> </a:t>
            </a:r>
            <a:r>
              <a:rPr lang="en-US" dirty="0" err="1" smtClean="0"/>
              <a:t>setiap</a:t>
            </a:r>
            <a:r>
              <a:rPr lang="en-US" dirty="0" smtClean="0"/>
              <a:t> </a:t>
            </a:r>
            <a:r>
              <a:rPr lang="en-US" dirty="0" err="1" smtClean="0"/>
              <a:t>orang</a:t>
            </a:r>
            <a:r>
              <a:rPr lang="en-US" dirty="0" smtClean="0"/>
              <a:t> yang </a:t>
            </a:r>
            <a:r>
              <a:rPr lang="en-US" dirty="0" err="1" smtClean="0"/>
              <a:t>mempunyai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atas</a:t>
            </a:r>
            <a:r>
              <a:rPr lang="en-US" dirty="0" smtClean="0"/>
              <a:t> </a:t>
            </a:r>
            <a:r>
              <a:rPr lang="en-US" dirty="0" err="1" smtClean="0"/>
              <a:t>bawahan</a:t>
            </a:r>
            <a:r>
              <a:rPr lang="en-US" dirty="0" smtClean="0"/>
              <a:t> </a:t>
            </a:r>
            <a:r>
              <a:rPr lang="en-US" dirty="0" err="1" smtClean="0"/>
              <a:t>dan</a:t>
            </a:r>
            <a:r>
              <a:rPr lang="en-US" dirty="0" smtClean="0"/>
              <a:t> </a:t>
            </a:r>
            <a:r>
              <a:rPr lang="en-US" dirty="0" err="1" smtClean="0"/>
              <a:t>sumber</a:t>
            </a:r>
            <a:r>
              <a:rPr lang="en-US" dirty="0" smtClean="0"/>
              <a:t> </a:t>
            </a:r>
            <a:r>
              <a:rPr lang="en-US" dirty="0" err="1" smtClean="0"/>
              <a:t>daya</a:t>
            </a:r>
            <a:r>
              <a:rPr lang="en-US" dirty="0" smtClean="0"/>
              <a:t> - </a:t>
            </a:r>
            <a:r>
              <a:rPr lang="en-US" dirty="0" err="1" smtClean="0"/>
              <a:t>sumber</a:t>
            </a:r>
            <a:r>
              <a:rPr lang="en-US" dirty="0" smtClean="0"/>
              <a:t> </a:t>
            </a:r>
            <a:r>
              <a:rPr lang="en-US" dirty="0" err="1" smtClean="0"/>
              <a:t>daya</a:t>
            </a:r>
            <a:r>
              <a:rPr lang="en-US" dirty="0" smtClean="0"/>
              <a:t> </a:t>
            </a:r>
            <a:r>
              <a:rPr lang="en-US" dirty="0" err="1" smtClean="0"/>
              <a:t>organisasi</a:t>
            </a:r>
            <a:r>
              <a:rPr lang="en-US" dirty="0" smtClean="0"/>
              <a:t> </a:t>
            </a:r>
            <a:r>
              <a:rPr lang="en-US" dirty="0" err="1" smtClean="0"/>
              <a:t>lainnya</a:t>
            </a:r>
            <a:r>
              <a:rPr lang="en-US" dirty="0" smtClean="0"/>
              <a:t>. </a:t>
            </a:r>
            <a:r>
              <a:rPr lang="en-US" dirty="0" err="1" smtClean="0"/>
              <a:t>Seperti</a:t>
            </a:r>
            <a:r>
              <a:rPr lang="en-US" dirty="0" smtClean="0"/>
              <a:t> </a:t>
            </a:r>
            <a:r>
              <a:rPr lang="en-US" dirty="0" err="1" smtClean="0"/>
              <a:t>halnya</a:t>
            </a:r>
            <a:r>
              <a:rPr lang="en-US" dirty="0" smtClean="0"/>
              <a:t> </a:t>
            </a:r>
            <a:r>
              <a:rPr lang="en-US" dirty="0" err="1" smtClean="0"/>
              <a:t>manajemen</a:t>
            </a:r>
            <a:r>
              <a:rPr lang="en-US" dirty="0" smtClean="0"/>
              <a:t> </a:t>
            </a:r>
            <a:r>
              <a:rPr lang="en-US" dirty="0" err="1" smtClean="0"/>
              <a:t>dapat</a:t>
            </a:r>
            <a:r>
              <a:rPr lang="en-US" dirty="0" smtClean="0"/>
              <a:t> </a:t>
            </a:r>
            <a:r>
              <a:rPr lang="en-US" dirty="0" err="1" smtClean="0"/>
              <a:t>diketemukan</a:t>
            </a:r>
            <a:r>
              <a:rPr lang="en-US" dirty="0" smtClean="0"/>
              <a:t> </a:t>
            </a:r>
            <a:r>
              <a:rPr lang="en-US" dirty="0" err="1" smtClean="0"/>
              <a:t>di</a:t>
            </a:r>
            <a:r>
              <a:rPr lang="en-US" dirty="0" smtClean="0"/>
              <a:t> </a:t>
            </a:r>
            <a:r>
              <a:rPr lang="en-US" dirty="0" err="1" smtClean="0"/>
              <a:t>semua</a:t>
            </a:r>
            <a:r>
              <a:rPr lang="en-US" dirty="0" smtClean="0"/>
              <a:t> </a:t>
            </a:r>
            <a:r>
              <a:rPr lang="en-US" dirty="0" err="1" smtClean="0"/>
              <a:t>organisasi</a:t>
            </a:r>
            <a:r>
              <a:rPr lang="en-US" dirty="0" smtClean="0"/>
              <a:t> </a:t>
            </a:r>
            <a:r>
              <a:rPr lang="en-US" dirty="0" err="1" smtClean="0"/>
              <a:t>manusia</a:t>
            </a:r>
            <a:r>
              <a:rPr lang="en-US" dirty="0" smtClean="0"/>
              <a:t>, </a:t>
            </a:r>
            <a:r>
              <a:rPr lang="en-US" dirty="0" err="1" smtClean="0"/>
              <a:t>manajer</a:t>
            </a:r>
            <a:r>
              <a:rPr lang="en-US" dirty="0" smtClean="0"/>
              <a:t> </a:t>
            </a:r>
            <a:r>
              <a:rPr lang="en-US" dirty="0" err="1" smtClean="0"/>
              <a:t>ada</a:t>
            </a:r>
            <a:r>
              <a:rPr lang="en-US" dirty="0" smtClean="0"/>
              <a:t> </a:t>
            </a:r>
            <a:r>
              <a:rPr lang="en-US" dirty="0" err="1" smtClean="0"/>
              <a:t>dalam</a:t>
            </a:r>
            <a:r>
              <a:rPr lang="en-US" dirty="0" smtClean="0"/>
              <a:t> </a:t>
            </a:r>
            <a:r>
              <a:rPr lang="en-US" dirty="0" err="1" smtClean="0"/>
              <a:t>semua</a:t>
            </a:r>
            <a:r>
              <a:rPr lang="en-US" dirty="0" smtClean="0"/>
              <a:t> </a:t>
            </a:r>
            <a:r>
              <a:rPr lang="en-US" dirty="0" err="1" smtClean="0"/>
              <a:t>tipe</a:t>
            </a:r>
            <a:r>
              <a:rPr lang="en-US" dirty="0" smtClean="0"/>
              <a:t> </a:t>
            </a:r>
            <a:r>
              <a:rPr lang="en-US" dirty="0" err="1" smtClean="0"/>
              <a:t>organisasi</a:t>
            </a:r>
            <a:r>
              <a:rPr lang="en-US" dirty="0" smtClean="0"/>
              <a:t>. </a:t>
            </a:r>
            <a:r>
              <a:rPr lang="en-US" dirty="0" err="1" smtClean="0"/>
              <a:t>Ada</a:t>
            </a:r>
            <a:r>
              <a:rPr lang="en-US" dirty="0" smtClean="0"/>
              <a:t> </a:t>
            </a:r>
            <a:r>
              <a:rPr lang="en-US" dirty="0" err="1" smtClean="0"/>
              <a:t>banyak</a:t>
            </a:r>
            <a:r>
              <a:rPr lang="en-US" dirty="0" smtClean="0"/>
              <a:t> </a:t>
            </a:r>
            <a:r>
              <a:rPr lang="en-US" dirty="0" err="1" smtClean="0"/>
              <a:t>tipe</a:t>
            </a:r>
            <a:r>
              <a:rPr lang="en-US" dirty="0" smtClean="0"/>
              <a:t> </a:t>
            </a:r>
            <a:r>
              <a:rPr lang="en-US" dirty="0" err="1" smtClean="0"/>
              <a:t>manajer</a:t>
            </a:r>
            <a:r>
              <a:rPr lang="en-US" dirty="0" smtClean="0"/>
              <a:t> </a:t>
            </a:r>
            <a:r>
              <a:rPr lang="en-US" dirty="0" err="1" smtClean="0"/>
              <a:t>dengan</a:t>
            </a:r>
            <a:r>
              <a:rPr lang="en-US" dirty="0" smtClean="0"/>
              <a:t> </a:t>
            </a:r>
            <a:r>
              <a:rPr lang="en-US" dirty="0" err="1" smtClean="0"/>
              <a:t>tugas</a:t>
            </a:r>
            <a:r>
              <a:rPr lang="en-US" dirty="0" smtClean="0"/>
              <a:t> - </a:t>
            </a:r>
            <a:r>
              <a:rPr lang="en-US" dirty="0" err="1" smtClean="0"/>
              <a:t>tugas</a:t>
            </a:r>
            <a:r>
              <a:rPr lang="en-US" dirty="0" smtClean="0"/>
              <a:t> </a:t>
            </a:r>
            <a:r>
              <a:rPr lang="en-US" dirty="0" err="1" smtClean="0"/>
              <a:t>dan</a:t>
            </a:r>
            <a:r>
              <a:rPr lang="en-US" dirty="0" smtClean="0"/>
              <a:t> </a:t>
            </a:r>
            <a:r>
              <a:rPr lang="en-US" dirty="0" err="1" smtClean="0"/>
              <a:t>tanggung</a:t>
            </a:r>
            <a:r>
              <a:rPr lang="en-US" dirty="0" smtClean="0"/>
              <a:t> </a:t>
            </a:r>
            <a:r>
              <a:rPr lang="en-US" dirty="0" err="1" smtClean="0"/>
              <a:t>jawab</a:t>
            </a:r>
            <a:r>
              <a:rPr lang="en-US" dirty="0" smtClean="0"/>
              <a:t> yang </a:t>
            </a:r>
            <a:r>
              <a:rPr lang="en-US" dirty="0" err="1" smtClean="0"/>
              <a:t>berbeda</a:t>
            </a:r>
            <a:r>
              <a:rPr lang="en-US" dirty="0" smtClean="0"/>
              <a:t> - </a:t>
            </a:r>
            <a:r>
              <a:rPr lang="en-US" dirty="0" err="1" smtClean="0"/>
              <a:t>beda</a:t>
            </a:r>
            <a:r>
              <a:rPr lang="en-US" dirty="0" smtClean="0"/>
              <a:t>. </a:t>
            </a:r>
            <a:r>
              <a:rPr lang="en-US" dirty="0" err="1" smtClean="0"/>
              <a:t>serta</a:t>
            </a:r>
            <a:r>
              <a:rPr lang="en-US" dirty="0" smtClean="0"/>
              <a:t> </a:t>
            </a:r>
            <a:r>
              <a:rPr lang="en-US" dirty="0" err="1" smtClean="0"/>
              <a:t>fungsi</a:t>
            </a:r>
            <a:r>
              <a:rPr lang="en-US" dirty="0" smtClean="0"/>
              <a:t> - </a:t>
            </a:r>
            <a:r>
              <a:rPr lang="en-US" dirty="0" err="1" smtClean="0"/>
              <a:t>fungsi</a:t>
            </a:r>
            <a:r>
              <a:rPr lang="en-US" dirty="0" smtClean="0"/>
              <a:t> yang </a:t>
            </a:r>
            <a:r>
              <a:rPr lang="en-US" dirty="0" err="1" smtClean="0"/>
              <a:t>dilaksanakan</a:t>
            </a:r>
            <a:r>
              <a:rPr lang="en-US" dirty="0" smtClean="0"/>
              <a:t>, </a:t>
            </a:r>
            <a:r>
              <a:rPr lang="en-US" dirty="0" err="1" smtClean="0"/>
              <a:t>kegiatan</a:t>
            </a:r>
            <a:r>
              <a:rPr lang="en-US" dirty="0" smtClean="0"/>
              <a:t> - </a:t>
            </a:r>
            <a:r>
              <a:rPr lang="en-US" dirty="0" err="1" smtClean="0"/>
              <a:t>kegiatan</a:t>
            </a:r>
            <a:r>
              <a:rPr lang="en-US" dirty="0" smtClean="0"/>
              <a:t> </a:t>
            </a:r>
            <a:r>
              <a:rPr lang="en-US" dirty="0" err="1" smtClean="0"/>
              <a:t>manajer</a:t>
            </a:r>
            <a:r>
              <a:rPr lang="en-US" dirty="0" smtClean="0"/>
              <a:t> </a:t>
            </a:r>
            <a:r>
              <a:rPr lang="en-US" dirty="0" err="1" smtClean="0"/>
              <a:t>dan</a:t>
            </a:r>
            <a:r>
              <a:rPr lang="en-US" dirty="0" smtClean="0"/>
              <a:t> </a:t>
            </a:r>
            <a:r>
              <a:rPr lang="en-US" dirty="0" err="1" smtClean="0"/>
              <a:t>berbagai</a:t>
            </a:r>
            <a:r>
              <a:rPr lang="en-US" dirty="0" smtClean="0"/>
              <a:t> </a:t>
            </a:r>
            <a:r>
              <a:rPr lang="en-US" dirty="0" err="1" smtClean="0"/>
              <a:t>keterampilan</a:t>
            </a:r>
            <a:r>
              <a:rPr lang="en-US" dirty="0" smtClean="0"/>
              <a:t> yang </a:t>
            </a:r>
            <a:r>
              <a:rPr lang="en-US" dirty="0" err="1" smtClean="0"/>
              <a:t>dibutuhkan</a:t>
            </a:r>
            <a:r>
              <a:rPr lang="en-US" dirty="0" smtClean="0"/>
              <a:t> </a:t>
            </a:r>
            <a:r>
              <a:rPr lang="en-US" dirty="0" err="1" smtClean="0"/>
              <a:t>oleh</a:t>
            </a:r>
            <a:r>
              <a:rPr lang="en-US" dirty="0" smtClean="0"/>
              <a:t> </a:t>
            </a:r>
            <a:r>
              <a:rPr lang="en-US" dirty="0" err="1" smtClean="0"/>
              <a:t>para</a:t>
            </a:r>
            <a:r>
              <a:rPr lang="en-US" dirty="0" smtClean="0"/>
              <a:t> </a:t>
            </a:r>
            <a:r>
              <a:rPr lang="en-US" dirty="0" err="1" smtClean="0"/>
              <a:t>manajer</a:t>
            </a: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683568" y="476672"/>
            <a:ext cx="7776864" cy="5721499"/>
          </a:xfrm>
        </p:spPr>
        <p:txBody>
          <a:bodyPr>
            <a:noAutofit/>
          </a:bodyPr>
          <a:lstStyle/>
          <a:p>
            <a:pPr algn="just" eaLnBrk="1" hangingPunct="1">
              <a:buFont typeface="Wingdings 2" pitchFamily="18" charset="2"/>
              <a:buNone/>
            </a:pPr>
            <a:r>
              <a:rPr lang="en-US" sz="3500" i="1" dirty="0" err="1" smtClean="0"/>
              <a:t>Manajer</a:t>
            </a:r>
            <a:r>
              <a:rPr lang="en-US" sz="3500" i="1" dirty="0" smtClean="0"/>
              <a:t> </a:t>
            </a:r>
            <a:r>
              <a:rPr lang="en-US" sz="3500" i="1" dirty="0" err="1" smtClean="0"/>
              <a:t>dapat</a:t>
            </a:r>
            <a:r>
              <a:rPr lang="en-US" sz="3500" i="1" dirty="0" smtClean="0"/>
              <a:t> </a:t>
            </a:r>
            <a:r>
              <a:rPr lang="en-US" sz="3500" i="1" dirty="0" err="1" smtClean="0"/>
              <a:t>diklasifikasikan</a:t>
            </a:r>
            <a:r>
              <a:rPr lang="en-US" sz="3500" i="1" dirty="0" smtClean="0"/>
              <a:t> </a:t>
            </a:r>
            <a:r>
              <a:rPr lang="en-US" sz="3500" i="1" dirty="0" err="1" smtClean="0"/>
              <a:t>dengan</a:t>
            </a:r>
            <a:endParaRPr lang="id-ID" sz="3500" i="1" dirty="0"/>
          </a:p>
          <a:p>
            <a:pPr algn="just" eaLnBrk="1" hangingPunct="1">
              <a:buFont typeface="Wingdings 2" pitchFamily="18" charset="2"/>
              <a:buNone/>
            </a:pPr>
            <a:r>
              <a:rPr lang="en-US" sz="3500" i="1" dirty="0" err="1" smtClean="0"/>
              <a:t>dua</a:t>
            </a:r>
            <a:r>
              <a:rPr lang="en-US" sz="3500" i="1" dirty="0" smtClean="0"/>
              <a:t> </a:t>
            </a:r>
            <a:r>
              <a:rPr lang="en-US" sz="3500" i="1" dirty="0" err="1" smtClean="0"/>
              <a:t>cara</a:t>
            </a:r>
            <a:r>
              <a:rPr lang="en-US" sz="3500" i="1" dirty="0" smtClean="0"/>
              <a:t> : </a:t>
            </a:r>
            <a:endParaRPr lang="id-ID" sz="3500" i="1" dirty="0" smtClean="0"/>
          </a:p>
          <a:p>
            <a:pPr marL="514350" indent="-514350" algn="just" eaLnBrk="1" hangingPunct="1">
              <a:buFont typeface="+mj-lt"/>
              <a:buAutoNum type="arabicPeriod"/>
            </a:pPr>
            <a:r>
              <a:rPr lang="id-ID" sz="3500" dirty="0" smtClean="0"/>
              <a:t>M</a:t>
            </a:r>
            <a:r>
              <a:rPr lang="en-US" sz="3500" dirty="0" err="1" smtClean="0"/>
              <a:t>enurut</a:t>
            </a:r>
            <a:r>
              <a:rPr lang="en-US" sz="3500" dirty="0" smtClean="0"/>
              <a:t> </a:t>
            </a:r>
            <a:r>
              <a:rPr lang="en-US" sz="3500" dirty="0" err="1" smtClean="0"/>
              <a:t>tingkatan</a:t>
            </a:r>
            <a:r>
              <a:rPr lang="en-US" sz="3500" dirty="0" smtClean="0"/>
              <a:t> </a:t>
            </a:r>
            <a:r>
              <a:rPr lang="en-US" sz="3500" dirty="0" err="1" smtClean="0"/>
              <a:t>mereka</a:t>
            </a:r>
            <a:r>
              <a:rPr lang="en-US" sz="3500" dirty="0" smtClean="0"/>
              <a:t> </a:t>
            </a:r>
            <a:r>
              <a:rPr lang="en-US" sz="3500" dirty="0" err="1" smtClean="0"/>
              <a:t>dalam</a:t>
            </a:r>
            <a:r>
              <a:rPr lang="en-US" sz="3500" dirty="0" smtClean="0"/>
              <a:t> </a:t>
            </a:r>
            <a:r>
              <a:rPr lang="en-US" sz="3500" dirty="0" err="1" smtClean="0"/>
              <a:t>organisasi</a:t>
            </a:r>
            <a:r>
              <a:rPr lang="en-US" sz="3500" dirty="0" smtClean="0"/>
              <a:t> -</a:t>
            </a:r>
            <a:r>
              <a:rPr lang="en-US" sz="3500" dirty="0" err="1" smtClean="0"/>
              <a:t>rendah</a:t>
            </a:r>
            <a:r>
              <a:rPr lang="en-US" sz="3500" dirty="0" smtClean="0"/>
              <a:t>, </a:t>
            </a:r>
            <a:r>
              <a:rPr lang="en-US" sz="3500" dirty="0" err="1" smtClean="0"/>
              <a:t>menengah</a:t>
            </a:r>
            <a:r>
              <a:rPr lang="en-US" sz="3500" dirty="0" smtClean="0"/>
              <a:t> </a:t>
            </a:r>
            <a:r>
              <a:rPr lang="en-US" sz="3500" dirty="0" err="1" smtClean="0"/>
              <a:t>dan</a:t>
            </a:r>
            <a:r>
              <a:rPr lang="en-US" sz="3500" dirty="0" smtClean="0"/>
              <a:t> </a:t>
            </a:r>
            <a:r>
              <a:rPr lang="en-US" sz="3500" dirty="0" err="1" smtClean="0"/>
              <a:t>tinggi</a:t>
            </a:r>
            <a:r>
              <a:rPr lang="en-US" sz="3500" dirty="0" smtClean="0"/>
              <a:t>. </a:t>
            </a:r>
            <a:endParaRPr lang="id-ID" sz="3500" dirty="0" smtClean="0"/>
          </a:p>
          <a:p>
            <a:pPr marL="514350" indent="-514350" algn="just" eaLnBrk="1" hangingPunct="1">
              <a:buFont typeface="+mj-lt"/>
              <a:buAutoNum type="arabicPeriod"/>
            </a:pPr>
            <a:r>
              <a:rPr lang="id-ID" sz="3500" dirty="0" smtClean="0"/>
              <a:t>Menurut K</a:t>
            </a:r>
            <a:r>
              <a:rPr lang="en-US" sz="3500" dirty="0" err="1" smtClean="0"/>
              <a:t>egiatan</a:t>
            </a:r>
            <a:r>
              <a:rPr lang="en-US" sz="3500" dirty="0" smtClean="0"/>
              <a:t> -</a:t>
            </a:r>
            <a:r>
              <a:rPr lang="en-US" sz="3500" dirty="0" err="1" smtClean="0"/>
              <a:t>kegiatan</a:t>
            </a:r>
            <a:r>
              <a:rPr lang="en-US" sz="3500" dirty="0" smtClean="0"/>
              <a:t> </a:t>
            </a:r>
            <a:r>
              <a:rPr lang="en-US" sz="3500" dirty="0" err="1" smtClean="0"/>
              <a:t>organisasi</a:t>
            </a:r>
            <a:r>
              <a:rPr lang="en-US" sz="3500" dirty="0" smtClean="0"/>
              <a:t> </a:t>
            </a:r>
            <a:r>
              <a:rPr lang="id-ID" sz="3500" dirty="0" smtClean="0"/>
              <a:t>dimana</a:t>
            </a:r>
            <a:r>
              <a:rPr lang="en-US" sz="3500" dirty="0" smtClean="0"/>
              <a:t> </a:t>
            </a:r>
            <a:r>
              <a:rPr lang="en-US" sz="3500" dirty="0" err="1" smtClean="0"/>
              <a:t>mereka</a:t>
            </a:r>
            <a:r>
              <a:rPr lang="en-US" sz="3500" dirty="0" smtClean="0"/>
              <a:t> </a:t>
            </a:r>
            <a:r>
              <a:rPr lang="en-US" sz="3500" dirty="0" err="1" smtClean="0"/>
              <a:t>bertanggung</a:t>
            </a:r>
            <a:r>
              <a:rPr lang="en-US" sz="3500" dirty="0" smtClean="0"/>
              <a:t> </a:t>
            </a:r>
            <a:r>
              <a:rPr lang="en-US" sz="3500" dirty="0" err="1" smtClean="0"/>
              <a:t>jawab</a:t>
            </a:r>
            <a:r>
              <a:rPr lang="en-US" sz="3500" dirty="0" smtClean="0"/>
              <a:t> – </a:t>
            </a:r>
            <a:r>
              <a:rPr lang="en-US" sz="3500" dirty="0" err="1" smtClean="0"/>
              <a:t>manajer</a:t>
            </a:r>
            <a:r>
              <a:rPr lang="en-US" sz="3500" dirty="0" smtClean="0"/>
              <a:t> </a:t>
            </a:r>
            <a:r>
              <a:rPr lang="en-US" sz="3500" dirty="0" err="1" smtClean="0"/>
              <a:t>umum</a:t>
            </a:r>
            <a:r>
              <a:rPr lang="en-US" sz="3500" dirty="0" smtClean="0"/>
              <a:t> </a:t>
            </a:r>
            <a:r>
              <a:rPr lang="en-US" sz="3500" dirty="0" err="1" smtClean="0"/>
              <a:t>dan</a:t>
            </a:r>
            <a:r>
              <a:rPr lang="en-US" sz="3500" dirty="0" smtClean="0"/>
              <a:t> </a:t>
            </a:r>
            <a:r>
              <a:rPr lang="en-US" sz="3500" dirty="0" err="1" smtClean="0"/>
              <a:t>fungsional</a:t>
            </a:r>
            <a:r>
              <a:rPr lang="en-US" sz="3500" dirty="0" smtClean="0"/>
              <a:t>.</a:t>
            </a:r>
          </a:p>
          <a:p>
            <a:pPr algn="just" eaLnBrk="1" hangingPunct="1">
              <a:buFont typeface="Wingdings 2" pitchFamily="18" charset="2"/>
              <a:buNone/>
            </a:pPr>
            <a:endParaRPr lang="en-US" sz="3500" dirty="0" smtClean="0"/>
          </a:p>
          <a:p>
            <a:pPr algn="just" eaLnBrk="1" hangingPunct="1">
              <a:buFont typeface="Wingdings 2" pitchFamily="18" charset="2"/>
              <a:buNone/>
            </a:pPr>
            <a:r>
              <a:rPr lang="id-ID" sz="3500" i="1" dirty="0" smtClean="0">
                <a:solidFill>
                  <a:srgbClr val="FFC000"/>
                </a:solidFill>
              </a:rPr>
              <a:t>	</a:t>
            </a:r>
            <a:endParaRPr lang="en-US" sz="3500" i="1" dirty="0" smtClean="0">
              <a:solidFill>
                <a:srgbClr val="FFC000"/>
              </a:solidFill>
            </a:endParaRPr>
          </a:p>
          <a:p>
            <a:pPr algn="just" eaLnBrk="1" hangingPunct="1">
              <a:buFont typeface="Wingdings 2" pitchFamily="18" charset="2"/>
              <a:buNone/>
            </a:pPr>
            <a:endParaRPr lang="en-US" sz="35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651510" indent="-514350" algn="just" eaLnBrk="1" fontAlgn="auto" hangingPunct="1">
              <a:spcAft>
                <a:spcPts val="0"/>
              </a:spcAft>
              <a:buClr>
                <a:schemeClr val="accent3"/>
              </a:buClr>
              <a:buFont typeface="+mj-lt"/>
              <a:buAutoNum type="arabicPeriod"/>
              <a:defRPr/>
            </a:pPr>
            <a:r>
              <a:rPr lang="en-US" sz="3400" i="1" dirty="0" err="1" smtClean="0">
                <a:solidFill>
                  <a:srgbClr val="FFC000"/>
                </a:solidFill>
              </a:rPr>
              <a:t>Manajer</a:t>
            </a:r>
            <a:r>
              <a:rPr lang="en-US" sz="3400" i="1" dirty="0" smtClean="0">
                <a:solidFill>
                  <a:srgbClr val="FFC000"/>
                </a:solidFill>
              </a:rPr>
              <a:t> </a:t>
            </a:r>
            <a:r>
              <a:rPr lang="en-US" sz="3400" i="1" dirty="0" err="1" smtClean="0">
                <a:solidFill>
                  <a:srgbClr val="FFC000"/>
                </a:solidFill>
              </a:rPr>
              <a:t>lini</a:t>
            </a:r>
            <a:r>
              <a:rPr lang="en-US" sz="3400" i="1" dirty="0" smtClean="0">
                <a:solidFill>
                  <a:srgbClr val="FFC000"/>
                </a:solidFill>
              </a:rPr>
              <a:t>  -  </a:t>
            </a:r>
            <a:r>
              <a:rPr lang="en-US" sz="3400" i="1" dirty="0" err="1" smtClean="0">
                <a:solidFill>
                  <a:srgbClr val="FFC000"/>
                </a:solidFill>
              </a:rPr>
              <a:t>pertama</a:t>
            </a:r>
            <a:r>
              <a:rPr lang="en-US" sz="3400" i="1" dirty="0" smtClean="0">
                <a:solidFill>
                  <a:srgbClr val="FFC000"/>
                </a:solidFill>
              </a:rPr>
              <a:t>, </a:t>
            </a:r>
            <a:r>
              <a:rPr lang="en-US" sz="3400" dirty="0" err="1" smtClean="0"/>
              <a:t>Tingkatan</a:t>
            </a:r>
            <a:r>
              <a:rPr lang="en-US" sz="3400" dirty="0" smtClean="0"/>
              <a:t> paling </a:t>
            </a:r>
            <a:r>
              <a:rPr lang="en-US" sz="3400" dirty="0" err="1" smtClean="0"/>
              <a:t>rendah</a:t>
            </a:r>
            <a:r>
              <a:rPr lang="en-US" sz="3400" dirty="0" smtClean="0"/>
              <a:t> </a:t>
            </a:r>
            <a:r>
              <a:rPr lang="en-US" sz="3400" dirty="0" err="1" smtClean="0"/>
              <a:t>dalam</a:t>
            </a:r>
            <a:r>
              <a:rPr lang="en-US" sz="3400" dirty="0" smtClean="0"/>
              <a:t> </a:t>
            </a:r>
            <a:r>
              <a:rPr lang="en-US" sz="3400" dirty="0" err="1" smtClean="0"/>
              <a:t>suatu</a:t>
            </a:r>
            <a:r>
              <a:rPr lang="en-US" sz="3400" dirty="0" smtClean="0"/>
              <a:t> </a:t>
            </a:r>
            <a:r>
              <a:rPr lang="en-US" sz="3400" dirty="0" err="1" smtClean="0"/>
              <a:t>organisasi</a:t>
            </a:r>
            <a:r>
              <a:rPr lang="en-US" sz="3400" dirty="0" smtClean="0"/>
              <a:t> yang </a:t>
            </a:r>
            <a:r>
              <a:rPr lang="en-US" sz="3400" dirty="0" err="1" smtClean="0"/>
              <a:t>memimpin</a:t>
            </a:r>
            <a:r>
              <a:rPr lang="en-US" sz="3400" dirty="0" smtClean="0"/>
              <a:t> </a:t>
            </a:r>
            <a:r>
              <a:rPr lang="en-US" sz="3400" dirty="0" err="1" smtClean="0"/>
              <a:t>dan</a:t>
            </a:r>
            <a:r>
              <a:rPr lang="en-US" sz="3400" dirty="0" smtClean="0"/>
              <a:t> </a:t>
            </a:r>
            <a:r>
              <a:rPr lang="en-US" sz="3400" dirty="0" err="1" smtClean="0"/>
              <a:t>mengawasi</a:t>
            </a:r>
            <a:r>
              <a:rPr lang="en-US" sz="3400" dirty="0" smtClean="0"/>
              <a:t> </a:t>
            </a:r>
            <a:r>
              <a:rPr lang="en-US" sz="3400" dirty="0" err="1" smtClean="0"/>
              <a:t>tenaga</a:t>
            </a:r>
            <a:r>
              <a:rPr lang="en-US" sz="3400" dirty="0" smtClean="0"/>
              <a:t> - </a:t>
            </a:r>
            <a:r>
              <a:rPr lang="en-US" sz="3400" dirty="0" err="1" smtClean="0"/>
              <a:t>tenaga</a:t>
            </a:r>
            <a:r>
              <a:rPr lang="en-US" sz="3400" dirty="0" smtClean="0"/>
              <a:t> </a:t>
            </a:r>
            <a:r>
              <a:rPr lang="en-US" sz="3400" dirty="0" err="1" smtClean="0"/>
              <a:t>operasional</a:t>
            </a:r>
            <a:r>
              <a:rPr lang="en-US" sz="3400" dirty="0" smtClean="0"/>
              <a:t>, </a:t>
            </a:r>
            <a:r>
              <a:rPr lang="en-US" sz="3400" dirty="0" err="1" smtClean="0"/>
              <a:t>disebut</a:t>
            </a:r>
            <a:r>
              <a:rPr lang="en-US" sz="3400" dirty="0" smtClean="0"/>
              <a:t> </a:t>
            </a:r>
            <a:r>
              <a:rPr lang="en-US" sz="3400" dirty="0" err="1" smtClean="0"/>
              <a:t>manajemen</a:t>
            </a:r>
            <a:r>
              <a:rPr lang="en-US" sz="3400" dirty="0" smtClean="0"/>
              <a:t> </a:t>
            </a:r>
            <a:r>
              <a:rPr lang="en-US" sz="3400" dirty="0" err="1" smtClean="0"/>
              <a:t>lini</a:t>
            </a:r>
            <a:r>
              <a:rPr lang="en-US" sz="3400" dirty="0" smtClean="0"/>
              <a:t> /</a:t>
            </a:r>
            <a:r>
              <a:rPr lang="en-US" sz="3400" dirty="0" err="1" smtClean="0"/>
              <a:t>garis</a:t>
            </a:r>
            <a:r>
              <a:rPr lang="en-US" sz="3400" dirty="0" smtClean="0"/>
              <a:t> – </a:t>
            </a:r>
            <a:r>
              <a:rPr lang="en-US" sz="3400" dirty="0" err="1" smtClean="0"/>
              <a:t>pertama</a:t>
            </a:r>
            <a:r>
              <a:rPr lang="en-US" sz="3400" dirty="0" smtClean="0"/>
              <a:t> (first – line </a:t>
            </a:r>
            <a:r>
              <a:rPr lang="en-US" sz="3400" dirty="0" err="1" smtClean="0"/>
              <a:t>atau</a:t>
            </a:r>
            <a:r>
              <a:rPr lang="en-US" sz="3400" dirty="0" smtClean="0"/>
              <a:t> first – level). Para </a:t>
            </a:r>
            <a:r>
              <a:rPr lang="en-US" sz="3400" dirty="0" err="1" smtClean="0"/>
              <a:t>manajer</a:t>
            </a:r>
            <a:r>
              <a:rPr lang="en-US" sz="3400" dirty="0" smtClean="0"/>
              <a:t> </a:t>
            </a:r>
            <a:r>
              <a:rPr lang="en-US" sz="3400" dirty="0" err="1" smtClean="0"/>
              <a:t>ini</a:t>
            </a:r>
            <a:r>
              <a:rPr lang="en-US" sz="3400" dirty="0" smtClean="0"/>
              <a:t> </a:t>
            </a:r>
            <a:r>
              <a:rPr lang="en-US" sz="3400" dirty="0" err="1" smtClean="0"/>
              <a:t>sering</a:t>
            </a:r>
            <a:r>
              <a:rPr lang="en-US" sz="3400" dirty="0" smtClean="0"/>
              <a:t> </a:t>
            </a:r>
            <a:r>
              <a:rPr lang="en-US" sz="3400" dirty="0" err="1" smtClean="0"/>
              <a:t>disebut</a:t>
            </a:r>
            <a:r>
              <a:rPr lang="en-US" sz="3400" dirty="0" smtClean="0"/>
              <a:t> </a:t>
            </a:r>
            <a:r>
              <a:rPr lang="en-US" sz="3400" dirty="0" err="1" smtClean="0"/>
              <a:t>dengan</a:t>
            </a:r>
            <a:r>
              <a:rPr lang="en-US" sz="3400" dirty="0" smtClean="0"/>
              <a:t> </a:t>
            </a:r>
            <a:r>
              <a:rPr lang="en-US" sz="3400" dirty="0" err="1" smtClean="0"/>
              <a:t>kepala</a:t>
            </a:r>
            <a:r>
              <a:rPr lang="en-US" sz="3400" dirty="0" smtClean="0"/>
              <a:t> </a:t>
            </a:r>
            <a:r>
              <a:rPr lang="en-US" sz="3400" dirty="0" err="1" smtClean="0"/>
              <a:t>atau</a:t>
            </a:r>
            <a:r>
              <a:rPr lang="en-US" sz="3400" dirty="0" smtClean="0"/>
              <a:t> </a:t>
            </a:r>
            <a:r>
              <a:rPr lang="en-US" sz="3400" dirty="0" err="1" smtClean="0"/>
              <a:t>pimpinan</a:t>
            </a:r>
            <a:r>
              <a:rPr lang="en-US" sz="3400" dirty="0" smtClean="0"/>
              <a:t> (leader), </a:t>
            </a:r>
            <a:r>
              <a:rPr lang="en-US" sz="3400" dirty="0" err="1" smtClean="0"/>
              <a:t>mandor</a:t>
            </a:r>
            <a:r>
              <a:rPr lang="en-US" sz="3400" dirty="0" smtClean="0"/>
              <a:t> (foremen), </a:t>
            </a:r>
            <a:r>
              <a:rPr lang="en-US" sz="3400" dirty="0" err="1" smtClean="0"/>
              <a:t>dan</a:t>
            </a:r>
            <a:r>
              <a:rPr lang="en-US" sz="3400" dirty="0" smtClean="0"/>
              <a:t> </a:t>
            </a:r>
            <a:r>
              <a:rPr lang="en-US" sz="3400" dirty="0" err="1" smtClean="0"/>
              <a:t>penyelia</a:t>
            </a:r>
            <a:r>
              <a:rPr lang="en-US" sz="3400" dirty="0" smtClean="0"/>
              <a:t> (supervisors). </a:t>
            </a:r>
            <a:r>
              <a:rPr lang="en-US" sz="3400" dirty="0" err="1" smtClean="0"/>
              <a:t>Sebagai</a:t>
            </a:r>
            <a:r>
              <a:rPr lang="en-US" sz="3400" dirty="0" smtClean="0"/>
              <a:t> </a:t>
            </a:r>
            <a:r>
              <a:rPr lang="en-US" sz="3400" dirty="0" err="1" smtClean="0"/>
              <a:t>contoh</a:t>
            </a:r>
            <a:r>
              <a:rPr lang="en-US" sz="3400" dirty="0" smtClean="0"/>
              <a:t> </a:t>
            </a:r>
            <a:r>
              <a:rPr lang="en-US" sz="3400" dirty="0" err="1" smtClean="0"/>
              <a:t>adalah</a:t>
            </a:r>
            <a:r>
              <a:rPr lang="en-US" sz="3400" dirty="0" smtClean="0"/>
              <a:t> </a:t>
            </a:r>
            <a:r>
              <a:rPr lang="en-US" sz="3400" dirty="0" err="1" smtClean="0"/>
              <a:t>mandor</a:t>
            </a:r>
            <a:r>
              <a:rPr lang="en-US" sz="3400" dirty="0" smtClean="0"/>
              <a:t> </a:t>
            </a:r>
            <a:r>
              <a:rPr lang="en-US" sz="3400" dirty="0" err="1" smtClean="0"/>
              <a:t>dalam</a:t>
            </a:r>
            <a:r>
              <a:rPr lang="en-US" sz="3400" dirty="0" smtClean="0"/>
              <a:t> </a:t>
            </a:r>
            <a:r>
              <a:rPr lang="en-US" sz="3400" dirty="0" err="1" smtClean="0"/>
              <a:t>pabrik</a:t>
            </a:r>
            <a:r>
              <a:rPr lang="en-US" sz="3400" dirty="0" smtClean="0"/>
              <a:t>, </a:t>
            </a:r>
            <a:r>
              <a:rPr lang="en-US" sz="3400" dirty="0" err="1" smtClean="0"/>
              <a:t>kepala</a:t>
            </a:r>
            <a:r>
              <a:rPr lang="en-US" sz="3400" dirty="0" smtClean="0"/>
              <a:t> </a:t>
            </a:r>
            <a:r>
              <a:rPr lang="en-US" sz="3400" dirty="0" err="1" smtClean="0"/>
              <a:t>seksi</a:t>
            </a:r>
            <a:r>
              <a:rPr lang="en-US" sz="3400" dirty="0" smtClean="0"/>
              <a:t> yang </a:t>
            </a:r>
            <a:r>
              <a:rPr lang="en-US" sz="3400" dirty="0" err="1" smtClean="0"/>
              <a:t>langsung</a:t>
            </a:r>
            <a:r>
              <a:rPr lang="en-US" sz="3400" dirty="0" smtClean="0"/>
              <a:t> </a:t>
            </a:r>
            <a:r>
              <a:rPr lang="en-US" sz="3400" dirty="0" err="1" smtClean="0"/>
              <a:t>membawahi</a:t>
            </a:r>
            <a:r>
              <a:rPr lang="en-US" sz="3400" dirty="0" smtClean="0"/>
              <a:t> </a:t>
            </a:r>
            <a:r>
              <a:rPr lang="en-US" sz="3400" dirty="0" err="1" smtClean="0"/>
              <a:t>tenaga</a:t>
            </a:r>
            <a:r>
              <a:rPr lang="en-US" sz="3400" dirty="0" smtClean="0"/>
              <a:t> </a:t>
            </a:r>
            <a:r>
              <a:rPr lang="en-US" sz="3400" dirty="0" err="1" smtClean="0"/>
              <a:t>pengetik</a:t>
            </a:r>
            <a:r>
              <a:rPr lang="en-US" sz="3400" dirty="0" smtClean="0"/>
              <a:t> </a:t>
            </a:r>
            <a:r>
              <a:rPr lang="en-US" sz="3400" dirty="0" err="1" smtClean="0"/>
              <a:t>dan</a:t>
            </a:r>
            <a:r>
              <a:rPr lang="en-US" sz="3400" dirty="0" smtClean="0"/>
              <a:t> </a:t>
            </a:r>
            <a:r>
              <a:rPr lang="en-US" sz="3400" dirty="0" err="1" smtClean="0"/>
              <a:t>pembukuan</a:t>
            </a:r>
            <a:r>
              <a:rPr lang="en-US" sz="3400" dirty="0" smtClean="0"/>
              <a:t> </a:t>
            </a:r>
            <a:r>
              <a:rPr lang="en-US" sz="3400" dirty="0" err="1" smtClean="0"/>
              <a:t>dalam</a:t>
            </a:r>
            <a:r>
              <a:rPr lang="en-US" sz="3400" dirty="0" smtClean="0"/>
              <a:t> </a:t>
            </a:r>
            <a:r>
              <a:rPr lang="en-US" sz="3400" dirty="0" err="1" smtClean="0"/>
              <a:t>kantor</a:t>
            </a:r>
            <a:r>
              <a:rPr lang="en-US" sz="3400" dirty="0" smtClean="0"/>
              <a:t> yang </a:t>
            </a:r>
            <a:r>
              <a:rPr lang="en-US" sz="3400" dirty="0" err="1" smtClean="0"/>
              <a:t>besar</a:t>
            </a:r>
            <a:r>
              <a:rPr lang="en-US" sz="3400" dirty="0" smtClean="0"/>
              <a:t>, </a:t>
            </a:r>
            <a:r>
              <a:rPr lang="en-US" sz="3400" dirty="0" err="1" smtClean="0"/>
              <a:t>dan</a:t>
            </a:r>
            <a:r>
              <a:rPr lang="en-US" sz="3400" dirty="0" smtClean="0"/>
              <a:t> </a:t>
            </a:r>
            <a:r>
              <a:rPr lang="en-US" sz="3400" dirty="0" err="1" smtClean="0"/>
              <a:t>penyelia</a:t>
            </a:r>
            <a:r>
              <a:rPr lang="en-US" sz="3400" dirty="0" smtClean="0"/>
              <a:t> </a:t>
            </a:r>
            <a:r>
              <a:rPr lang="en-US" sz="3400" dirty="0" err="1" smtClean="0"/>
              <a:t>teknik</a:t>
            </a:r>
            <a:r>
              <a:rPr lang="en-US" sz="3400" dirty="0" smtClean="0"/>
              <a:t>  </a:t>
            </a:r>
            <a:r>
              <a:rPr lang="en-US" sz="3400" dirty="0" err="1" smtClean="0"/>
              <a:t>dalam</a:t>
            </a:r>
            <a:r>
              <a:rPr lang="en-US" sz="3400" dirty="0" smtClean="0"/>
              <a:t> </a:t>
            </a:r>
            <a:r>
              <a:rPr lang="en-US" sz="3400" dirty="0" err="1" smtClean="0"/>
              <a:t>suatu</a:t>
            </a:r>
            <a:r>
              <a:rPr lang="en-US" sz="3400" dirty="0" smtClean="0"/>
              <a:t> </a:t>
            </a:r>
            <a:r>
              <a:rPr lang="en-US" sz="3400" dirty="0" err="1" smtClean="0"/>
              <a:t>departemen</a:t>
            </a:r>
            <a:r>
              <a:rPr lang="en-US" sz="3400" dirty="0" smtClean="0"/>
              <a:t> </a:t>
            </a:r>
            <a:r>
              <a:rPr lang="en-US" sz="3400" dirty="0" err="1" smtClean="0"/>
              <a:t>riset</a:t>
            </a:r>
            <a:r>
              <a:rPr lang="en-US" sz="3400" dirty="0" smtClean="0"/>
              <a:t>.</a:t>
            </a:r>
          </a:p>
        </p:txBody>
      </p:sp>
      <p:sp>
        <p:nvSpPr>
          <p:cNvPr id="4" name="Rectangle 3"/>
          <p:cNvSpPr/>
          <p:nvPr/>
        </p:nvSpPr>
        <p:spPr>
          <a:xfrm>
            <a:off x="323528" y="188640"/>
            <a:ext cx="8496944" cy="1384995"/>
          </a:xfrm>
          <a:prstGeom prst="rect">
            <a:avLst/>
          </a:prstGeom>
        </p:spPr>
        <p:txBody>
          <a:bodyPr wrap="square">
            <a:spAutoFit/>
          </a:bodyPr>
          <a:lstStyle/>
          <a:p>
            <a:r>
              <a:rPr lang="en-US" sz="2800" b="1" i="1" dirty="0" err="1" smtClean="0"/>
              <a:t>Tingkatan</a:t>
            </a:r>
            <a:r>
              <a:rPr lang="en-US" sz="2800" b="1" i="1" dirty="0" smtClean="0"/>
              <a:t> </a:t>
            </a:r>
            <a:r>
              <a:rPr lang="en-US" sz="2800" b="1" i="1" dirty="0" err="1" smtClean="0"/>
              <a:t>manajemen</a:t>
            </a:r>
            <a:r>
              <a:rPr lang="en-US" sz="2800" b="1" i="1" dirty="0" smtClean="0"/>
              <a:t> </a:t>
            </a:r>
            <a:r>
              <a:rPr lang="en-US" sz="2800" b="1" i="1" dirty="0" err="1" smtClean="0"/>
              <a:t>dalam</a:t>
            </a:r>
            <a:r>
              <a:rPr lang="en-US" sz="2800" b="1" i="1" dirty="0" smtClean="0"/>
              <a:t> </a:t>
            </a:r>
            <a:r>
              <a:rPr lang="en-US" sz="2800" b="1" i="1" dirty="0" err="1" smtClean="0"/>
              <a:t>organisasi</a:t>
            </a:r>
            <a:r>
              <a:rPr lang="en-US" sz="2800" b="1" i="1" dirty="0" smtClean="0"/>
              <a:t> </a:t>
            </a:r>
            <a:r>
              <a:rPr lang="en-US" sz="2800" b="1" i="1" dirty="0" err="1" smtClean="0"/>
              <a:t>akan</a:t>
            </a:r>
            <a:r>
              <a:rPr lang="en-US" sz="2800" b="1" i="1" dirty="0" smtClean="0"/>
              <a:t> </a:t>
            </a:r>
            <a:r>
              <a:rPr lang="en-US" sz="2800" b="1" i="1" dirty="0" err="1" smtClean="0"/>
              <a:t>membagi</a:t>
            </a:r>
            <a:r>
              <a:rPr lang="en-US" sz="2800" b="1" i="1" dirty="0" smtClean="0"/>
              <a:t> </a:t>
            </a:r>
            <a:r>
              <a:rPr lang="en-US" sz="2800" b="1" i="1" dirty="0" err="1" smtClean="0"/>
              <a:t>manajer</a:t>
            </a:r>
            <a:r>
              <a:rPr lang="en-US" sz="2800" b="1" i="1" dirty="0" smtClean="0"/>
              <a:t> </a:t>
            </a:r>
            <a:r>
              <a:rPr lang="en-US" sz="2800" b="1" i="1" dirty="0" err="1" smtClean="0"/>
              <a:t>menjadi</a:t>
            </a:r>
            <a:r>
              <a:rPr lang="en-US" sz="2800" b="1" i="1" dirty="0" smtClean="0"/>
              <a:t> </a:t>
            </a:r>
            <a:r>
              <a:rPr lang="en-US" sz="2800" b="1" i="1" dirty="0" err="1" smtClean="0"/>
              <a:t>tiga</a:t>
            </a:r>
            <a:r>
              <a:rPr lang="en-US" sz="2800" b="1" i="1" dirty="0" smtClean="0"/>
              <a:t> </a:t>
            </a:r>
            <a:r>
              <a:rPr lang="en-US" sz="2800" b="1" i="1" dirty="0" err="1" smtClean="0"/>
              <a:t>golongan</a:t>
            </a:r>
            <a:r>
              <a:rPr lang="en-US" sz="2800" b="1" i="1" dirty="0" smtClean="0"/>
              <a:t> yang </a:t>
            </a:r>
            <a:r>
              <a:rPr lang="en-US" sz="2800" b="1" i="1" dirty="0" err="1" smtClean="0"/>
              <a:t>berbeda</a:t>
            </a:r>
            <a:r>
              <a:rPr lang="en-US" sz="2800" b="1" i="1" dirty="0" smtClean="0"/>
              <a:t> </a:t>
            </a:r>
            <a:r>
              <a:rPr lang="en-US" sz="2800" b="1" i="1" dirty="0" err="1" smtClean="0"/>
              <a:t>diantaranya</a:t>
            </a:r>
            <a:r>
              <a:rPr lang="en-US" sz="2800" b="1" i="1" dirty="0" smtClean="0"/>
              <a:t> :</a:t>
            </a:r>
            <a:endParaRPr lang="id-ID"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pPr marL="650875" indent="-514350" eaLnBrk="1" hangingPunct="1">
              <a:buFont typeface="Wingdings 2" pitchFamily="18" charset="2"/>
              <a:buNone/>
            </a:pPr>
            <a:r>
              <a:rPr lang="en-US" smtClean="0"/>
              <a:t>              </a:t>
            </a:r>
          </a:p>
        </p:txBody>
      </p:sp>
      <p:sp>
        <p:nvSpPr>
          <p:cNvPr id="33795" name="Rectangle 4"/>
          <p:cNvSpPr>
            <a:spLocks noChangeArrowheads="1"/>
          </p:cNvSpPr>
          <p:nvPr/>
        </p:nvSpPr>
        <p:spPr bwMode="auto">
          <a:xfrm>
            <a:off x="467544" y="548680"/>
            <a:ext cx="8153400" cy="6237992"/>
          </a:xfrm>
          <a:prstGeom prst="rect">
            <a:avLst/>
          </a:prstGeom>
          <a:noFill/>
          <a:ln w="9525">
            <a:noFill/>
            <a:miter lim="800000"/>
            <a:headEnd/>
            <a:tailEnd/>
          </a:ln>
        </p:spPr>
        <p:txBody>
          <a:bodyPr wrap="square">
            <a:spAutoFit/>
          </a:bodyPr>
          <a:lstStyle/>
          <a:p>
            <a:pPr marL="650875" indent="-514350" algn="just"/>
            <a:r>
              <a:rPr lang="en-US" sz="2600" dirty="0">
                <a:latin typeface="+mj-lt"/>
              </a:rPr>
              <a:t>2.	</a:t>
            </a:r>
            <a:r>
              <a:rPr lang="en-US" sz="2600" i="1" dirty="0" err="1">
                <a:solidFill>
                  <a:srgbClr val="FFC000"/>
                </a:solidFill>
                <a:latin typeface="+mj-lt"/>
              </a:rPr>
              <a:t>Manajer</a:t>
            </a:r>
            <a:r>
              <a:rPr lang="en-US" sz="2600" i="1" dirty="0">
                <a:solidFill>
                  <a:srgbClr val="FFC000"/>
                </a:solidFill>
                <a:latin typeface="+mj-lt"/>
              </a:rPr>
              <a:t> </a:t>
            </a:r>
            <a:r>
              <a:rPr lang="en-US" sz="2600" i="1" dirty="0" err="1">
                <a:solidFill>
                  <a:srgbClr val="FFC000"/>
                </a:solidFill>
                <a:latin typeface="+mj-lt"/>
              </a:rPr>
              <a:t>menengah</a:t>
            </a:r>
            <a:r>
              <a:rPr lang="en-US" sz="2600" i="1" dirty="0">
                <a:solidFill>
                  <a:srgbClr val="FFC000"/>
                </a:solidFill>
                <a:latin typeface="+mj-lt"/>
              </a:rPr>
              <a:t>.  </a:t>
            </a:r>
            <a:r>
              <a:rPr lang="en-US" sz="2600" dirty="0" err="1">
                <a:latin typeface="+mj-lt"/>
              </a:rPr>
              <a:t>Manajemen</a:t>
            </a:r>
            <a:r>
              <a:rPr lang="en-US" sz="2600" dirty="0">
                <a:latin typeface="+mj-lt"/>
              </a:rPr>
              <a:t> </a:t>
            </a:r>
            <a:r>
              <a:rPr lang="en-US" sz="2600" dirty="0" err="1">
                <a:latin typeface="+mj-lt"/>
              </a:rPr>
              <a:t>menengah</a:t>
            </a:r>
            <a:r>
              <a:rPr lang="en-US" sz="2600" dirty="0">
                <a:latin typeface="+mj-lt"/>
              </a:rPr>
              <a:t> </a:t>
            </a:r>
            <a:r>
              <a:rPr lang="en-US" sz="2600" dirty="0" err="1">
                <a:latin typeface="+mj-lt"/>
              </a:rPr>
              <a:t>dapat</a:t>
            </a:r>
            <a:r>
              <a:rPr lang="en-US" sz="2600" dirty="0">
                <a:latin typeface="+mj-lt"/>
              </a:rPr>
              <a:t> </a:t>
            </a:r>
            <a:r>
              <a:rPr lang="en-US" sz="2600" dirty="0" err="1">
                <a:latin typeface="+mj-lt"/>
              </a:rPr>
              <a:t>meliputi</a:t>
            </a:r>
            <a:r>
              <a:rPr lang="en-US" sz="2600" dirty="0">
                <a:latin typeface="+mj-lt"/>
              </a:rPr>
              <a:t> </a:t>
            </a:r>
            <a:r>
              <a:rPr lang="en-US" sz="2600" dirty="0" err="1">
                <a:latin typeface="+mj-lt"/>
              </a:rPr>
              <a:t>beberapa</a:t>
            </a:r>
            <a:r>
              <a:rPr lang="en-US" sz="2600" dirty="0">
                <a:latin typeface="+mj-lt"/>
              </a:rPr>
              <a:t> </a:t>
            </a:r>
            <a:r>
              <a:rPr lang="en-US" sz="2600" dirty="0" err="1">
                <a:latin typeface="+mj-lt"/>
              </a:rPr>
              <a:t>tingkatan</a:t>
            </a:r>
            <a:r>
              <a:rPr lang="en-US" sz="2600" dirty="0">
                <a:latin typeface="+mj-lt"/>
              </a:rPr>
              <a:t> </a:t>
            </a:r>
            <a:r>
              <a:rPr lang="en-US" sz="2600" dirty="0" err="1">
                <a:latin typeface="+mj-lt"/>
              </a:rPr>
              <a:t>dalam</a:t>
            </a:r>
            <a:r>
              <a:rPr lang="en-US" sz="2600" dirty="0">
                <a:latin typeface="+mj-lt"/>
              </a:rPr>
              <a:t> </a:t>
            </a:r>
            <a:r>
              <a:rPr lang="en-US" sz="2600" dirty="0" err="1">
                <a:latin typeface="+mj-lt"/>
              </a:rPr>
              <a:t>suatu</a:t>
            </a:r>
            <a:r>
              <a:rPr lang="en-US" sz="2600" dirty="0">
                <a:latin typeface="+mj-lt"/>
              </a:rPr>
              <a:t> </a:t>
            </a:r>
            <a:r>
              <a:rPr lang="en-US" sz="2600" dirty="0" err="1">
                <a:latin typeface="+mj-lt"/>
              </a:rPr>
              <a:t>organisasi</a:t>
            </a:r>
            <a:r>
              <a:rPr lang="en-US" sz="2600" dirty="0">
                <a:latin typeface="+mj-lt"/>
              </a:rPr>
              <a:t>. Para </a:t>
            </a:r>
            <a:r>
              <a:rPr lang="en-US" sz="2600" dirty="0" err="1">
                <a:latin typeface="+mj-lt"/>
              </a:rPr>
              <a:t>manajer</a:t>
            </a:r>
            <a:r>
              <a:rPr lang="en-US" sz="2600" dirty="0">
                <a:latin typeface="+mj-lt"/>
              </a:rPr>
              <a:t> </a:t>
            </a:r>
            <a:r>
              <a:rPr lang="en-US" sz="2600" dirty="0" err="1">
                <a:latin typeface="+mj-lt"/>
              </a:rPr>
              <a:t>menengah</a:t>
            </a:r>
            <a:r>
              <a:rPr lang="en-US" sz="2600" dirty="0">
                <a:latin typeface="+mj-lt"/>
              </a:rPr>
              <a:t> </a:t>
            </a:r>
            <a:r>
              <a:rPr lang="en-US" sz="2600" dirty="0" err="1">
                <a:latin typeface="+mj-lt"/>
              </a:rPr>
              <a:t>membawahi</a:t>
            </a:r>
            <a:r>
              <a:rPr lang="en-US" sz="2600" dirty="0">
                <a:latin typeface="+mj-lt"/>
              </a:rPr>
              <a:t> </a:t>
            </a:r>
            <a:r>
              <a:rPr lang="en-US" sz="2600" dirty="0" err="1">
                <a:latin typeface="+mj-lt"/>
              </a:rPr>
              <a:t>dan</a:t>
            </a:r>
            <a:r>
              <a:rPr lang="en-US" sz="2600" dirty="0">
                <a:latin typeface="+mj-lt"/>
              </a:rPr>
              <a:t> </a:t>
            </a:r>
            <a:r>
              <a:rPr lang="en-US" sz="2600" dirty="0" err="1">
                <a:latin typeface="+mj-lt"/>
              </a:rPr>
              <a:t>mengarahkan</a:t>
            </a:r>
            <a:r>
              <a:rPr lang="en-US" sz="2600" dirty="0">
                <a:latin typeface="+mj-lt"/>
              </a:rPr>
              <a:t> </a:t>
            </a:r>
            <a:r>
              <a:rPr lang="en-US" sz="2600" dirty="0" err="1">
                <a:latin typeface="+mj-lt"/>
              </a:rPr>
              <a:t>kegiatan</a:t>
            </a:r>
            <a:r>
              <a:rPr lang="en-US" sz="2600" dirty="0">
                <a:latin typeface="+mj-lt"/>
              </a:rPr>
              <a:t> - </a:t>
            </a:r>
            <a:r>
              <a:rPr lang="en-US" sz="2600" dirty="0" err="1">
                <a:latin typeface="+mj-lt"/>
              </a:rPr>
              <a:t>kegiatan</a:t>
            </a:r>
            <a:r>
              <a:rPr lang="en-US" sz="2600" dirty="0">
                <a:latin typeface="+mj-lt"/>
              </a:rPr>
              <a:t> </a:t>
            </a:r>
            <a:r>
              <a:rPr lang="en-US" sz="2600" dirty="0" err="1">
                <a:latin typeface="+mj-lt"/>
              </a:rPr>
              <a:t>para</a:t>
            </a:r>
            <a:r>
              <a:rPr lang="en-US" sz="2600" dirty="0">
                <a:latin typeface="+mj-lt"/>
              </a:rPr>
              <a:t> </a:t>
            </a:r>
            <a:r>
              <a:rPr lang="en-US" sz="2600" dirty="0" err="1">
                <a:latin typeface="+mj-lt"/>
              </a:rPr>
              <a:t>manajer</a:t>
            </a:r>
            <a:r>
              <a:rPr lang="en-US" sz="2600" dirty="0">
                <a:latin typeface="+mj-lt"/>
              </a:rPr>
              <a:t>  </a:t>
            </a:r>
            <a:r>
              <a:rPr lang="en-US" sz="2600" dirty="0" err="1">
                <a:latin typeface="+mj-lt"/>
              </a:rPr>
              <a:t>lainnya</a:t>
            </a:r>
            <a:r>
              <a:rPr lang="en-US" sz="2600" dirty="0">
                <a:latin typeface="+mj-lt"/>
              </a:rPr>
              <a:t> </a:t>
            </a:r>
            <a:r>
              <a:rPr lang="en-US" sz="2600" dirty="0" err="1">
                <a:latin typeface="+mj-lt"/>
              </a:rPr>
              <a:t>dan</a:t>
            </a:r>
            <a:r>
              <a:rPr lang="en-US" sz="2600" dirty="0">
                <a:latin typeface="+mj-lt"/>
              </a:rPr>
              <a:t> </a:t>
            </a:r>
            <a:r>
              <a:rPr lang="en-US" sz="2600" dirty="0" err="1">
                <a:latin typeface="+mj-lt"/>
              </a:rPr>
              <a:t>kadang</a:t>
            </a:r>
            <a:r>
              <a:rPr lang="en-US" sz="2600" dirty="0">
                <a:latin typeface="+mj-lt"/>
              </a:rPr>
              <a:t> - </a:t>
            </a:r>
            <a:r>
              <a:rPr lang="en-US" sz="2600" dirty="0" err="1">
                <a:latin typeface="+mj-lt"/>
              </a:rPr>
              <a:t>kadang</a:t>
            </a:r>
            <a:r>
              <a:rPr lang="en-US" sz="2600" dirty="0">
                <a:latin typeface="+mj-lt"/>
              </a:rPr>
              <a:t> </a:t>
            </a:r>
            <a:r>
              <a:rPr lang="en-US" sz="2600" dirty="0" err="1">
                <a:latin typeface="+mj-lt"/>
              </a:rPr>
              <a:t>juga</a:t>
            </a:r>
            <a:r>
              <a:rPr lang="en-US" sz="2600" dirty="0">
                <a:latin typeface="+mj-lt"/>
              </a:rPr>
              <a:t> </a:t>
            </a:r>
            <a:r>
              <a:rPr lang="en-US" sz="2600" dirty="0" err="1">
                <a:latin typeface="+mj-lt"/>
              </a:rPr>
              <a:t>karyawan</a:t>
            </a:r>
            <a:r>
              <a:rPr lang="en-US" sz="2600" dirty="0">
                <a:latin typeface="+mj-lt"/>
              </a:rPr>
              <a:t> </a:t>
            </a:r>
            <a:r>
              <a:rPr lang="en-US" sz="2600" dirty="0" err="1">
                <a:latin typeface="+mj-lt"/>
              </a:rPr>
              <a:t>operasional</a:t>
            </a:r>
            <a:r>
              <a:rPr lang="en-US" sz="2600" dirty="0">
                <a:latin typeface="+mj-lt"/>
              </a:rPr>
              <a:t>. </a:t>
            </a:r>
            <a:r>
              <a:rPr lang="en-US" sz="2600" dirty="0" err="1">
                <a:latin typeface="+mj-lt"/>
              </a:rPr>
              <a:t>Sebutan</a:t>
            </a:r>
            <a:r>
              <a:rPr lang="en-US" sz="2600" dirty="0">
                <a:latin typeface="+mj-lt"/>
              </a:rPr>
              <a:t> lain </a:t>
            </a:r>
            <a:r>
              <a:rPr lang="en-US" sz="2600" dirty="0" err="1">
                <a:latin typeface="+mj-lt"/>
              </a:rPr>
              <a:t>bagi</a:t>
            </a:r>
            <a:r>
              <a:rPr lang="en-US" sz="2600" dirty="0">
                <a:latin typeface="+mj-lt"/>
              </a:rPr>
              <a:t> </a:t>
            </a:r>
            <a:r>
              <a:rPr lang="en-US" sz="2600" dirty="0" err="1">
                <a:latin typeface="+mj-lt"/>
              </a:rPr>
              <a:t>manajer</a:t>
            </a:r>
            <a:r>
              <a:rPr lang="en-US" sz="2600" dirty="0">
                <a:latin typeface="+mj-lt"/>
              </a:rPr>
              <a:t> </a:t>
            </a:r>
            <a:r>
              <a:rPr lang="en-US" sz="2600" dirty="0" err="1">
                <a:latin typeface="+mj-lt"/>
              </a:rPr>
              <a:t>menengah</a:t>
            </a:r>
            <a:r>
              <a:rPr lang="en-US" sz="2600" dirty="0">
                <a:latin typeface="+mj-lt"/>
              </a:rPr>
              <a:t> </a:t>
            </a:r>
            <a:r>
              <a:rPr lang="en-US" sz="2600" dirty="0" err="1">
                <a:latin typeface="+mj-lt"/>
              </a:rPr>
              <a:t>adalah</a:t>
            </a:r>
            <a:r>
              <a:rPr lang="en-US" sz="2600" dirty="0">
                <a:latin typeface="+mj-lt"/>
              </a:rPr>
              <a:t> </a:t>
            </a:r>
            <a:r>
              <a:rPr lang="en-US" sz="2600" dirty="0" err="1">
                <a:latin typeface="+mj-lt"/>
              </a:rPr>
              <a:t>manajer</a:t>
            </a:r>
            <a:r>
              <a:rPr lang="en-US" sz="2600" dirty="0">
                <a:latin typeface="+mj-lt"/>
              </a:rPr>
              <a:t> </a:t>
            </a:r>
            <a:r>
              <a:rPr lang="en-US" sz="2600" dirty="0" err="1">
                <a:latin typeface="+mj-lt"/>
              </a:rPr>
              <a:t>departemen</a:t>
            </a:r>
            <a:r>
              <a:rPr lang="en-US" sz="2600" dirty="0">
                <a:latin typeface="+mj-lt"/>
              </a:rPr>
              <a:t>, </a:t>
            </a:r>
            <a:r>
              <a:rPr lang="en-US" sz="2600" dirty="0" err="1">
                <a:latin typeface="+mj-lt"/>
              </a:rPr>
              <a:t>kepala</a:t>
            </a:r>
            <a:r>
              <a:rPr lang="en-US" sz="2600" dirty="0">
                <a:latin typeface="+mj-lt"/>
              </a:rPr>
              <a:t> </a:t>
            </a:r>
            <a:r>
              <a:rPr lang="en-US" sz="2600" dirty="0" err="1">
                <a:latin typeface="+mj-lt"/>
              </a:rPr>
              <a:t>pengawas</a:t>
            </a:r>
            <a:r>
              <a:rPr lang="en-US" sz="2600" dirty="0">
                <a:latin typeface="+mj-lt"/>
              </a:rPr>
              <a:t> (superintendents), </a:t>
            </a:r>
            <a:r>
              <a:rPr lang="en-US" sz="2600" dirty="0" err="1">
                <a:latin typeface="+mj-lt"/>
              </a:rPr>
              <a:t>dan</a:t>
            </a:r>
            <a:r>
              <a:rPr lang="en-US" sz="2600" dirty="0">
                <a:latin typeface="+mj-lt"/>
              </a:rPr>
              <a:t> </a:t>
            </a:r>
            <a:r>
              <a:rPr lang="en-US" sz="2600" dirty="0" err="1">
                <a:latin typeface="+mj-lt"/>
              </a:rPr>
              <a:t>sebagainya</a:t>
            </a:r>
            <a:r>
              <a:rPr lang="en-US" sz="2600" dirty="0">
                <a:latin typeface="+mj-lt"/>
              </a:rPr>
              <a:t>. </a:t>
            </a:r>
            <a:r>
              <a:rPr lang="en-US" sz="2600" dirty="0" err="1">
                <a:latin typeface="+mj-lt"/>
              </a:rPr>
              <a:t>Sebagai</a:t>
            </a:r>
            <a:r>
              <a:rPr lang="en-US" sz="2600" dirty="0">
                <a:latin typeface="+mj-lt"/>
              </a:rPr>
              <a:t> </a:t>
            </a:r>
            <a:r>
              <a:rPr lang="en-US" sz="2600" dirty="0" err="1">
                <a:latin typeface="+mj-lt"/>
              </a:rPr>
              <a:t>contoh</a:t>
            </a:r>
            <a:r>
              <a:rPr lang="en-US" sz="2600" dirty="0">
                <a:latin typeface="+mj-lt"/>
              </a:rPr>
              <a:t> </a:t>
            </a:r>
            <a:r>
              <a:rPr lang="en-US" sz="2600" dirty="0" err="1">
                <a:latin typeface="+mj-lt"/>
              </a:rPr>
              <a:t>kepala</a:t>
            </a:r>
            <a:r>
              <a:rPr lang="en-US" sz="2600" dirty="0">
                <a:latin typeface="+mj-lt"/>
              </a:rPr>
              <a:t> </a:t>
            </a:r>
            <a:r>
              <a:rPr lang="en-US" sz="2600" dirty="0" err="1">
                <a:latin typeface="+mj-lt"/>
              </a:rPr>
              <a:t>bagian</a:t>
            </a:r>
            <a:r>
              <a:rPr lang="en-US" sz="2600" dirty="0">
                <a:latin typeface="+mj-lt"/>
              </a:rPr>
              <a:t> yang </a:t>
            </a:r>
            <a:r>
              <a:rPr lang="en-US" sz="2600" dirty="0" err="1">
                <a:latin typeface="+mj-lt"/>
              </a:rPr>
              <a:t>membawahi</a:t>
            </a:r>
            <a:r>
              <a:rPr lang="en-US" sz="2600" dirty="0">
                <a:latin typeface="+mj-lt"/>
              </a:rPr>
              <a:t> </a:t>
            </a:r>
            <a:r>
              <a:rPr lang="en-US" sz="2600" dirty="0" err="1">
                <a:latin typeface="+mj-lt"/>
              </a:rPr>
              <a:t>beberapa</a:t>
            </a:r>
            <a:r>
              <a:rPr lang="en-US" sz="2600" dirty="0">
                <a:latin typeface="+mj-lt"/>
              </a:rPr>
              <a:t> </a:t>
            </a:r>
            <a:r>
              <a:rPr lang="en-US" sz="2600" dirty="0" err="1">
                <a:latin typeface="+mj-lt"/>
              </a:rPr>
              <a:t>kepala</a:t>
            </a:r>
            <a:r>
              <a:rPr lang="en-US" sz="2600" dirty="0">
                <a:latin typeface="+mj-lt"/>
              </a:rPr>
              <a:t> </a:t>
            </a:r>
            <a:r>
              <a:rPr lang="en-US" sz="2600" dirty="0" err="1">
                <a:latin typeface="+mj-lt"/>
              </a:rPr>
              <a:t>seksi</a:t>
            </a:r>
            <a:r>
              <a:rPr lang="en-US" sz="2600" dirty="0">
                <a:latin typeface="+mj-lt"/>
              </a:rPr>
              <a:t>, </a:t>
            </a:r>
            <a:r>
              <a:rPr lang="en-US" sz="2600" dirty="0" err="1">
                <a:latin typeface="+mj-lt"/>
              </a:rPr>
              <a:t>atau</a:t>
            </a:r>
            <a:r>
              <a:rPr lang="en-US" sz="2600" dirty="0">
                <a:latin typeface="+mj-lt"/>
              </a:rPr>
              <a:t> </a:t>
            </a:r>
            <a:r>
              <a:rPr lang="en-US" sz="2600" dirty="0" err="1">
                <a:latin typeface="+mj-lt"/>
              </a:rPr>
              <a:t>kepala</a:t>
            </a:r>
            <a:r>
              <a:rPr lang="en-US" sz="2600" dirty="0">
                <a:latin typeface="+mj-lt"/>
              </a:rPr>
              <a:t>  sub </a:t>
            </a:r>
            <a:r>
              <a:rPr lang="en-US" sz="2600" dirty="0" err="1">
                <a:latin typeface="+mj-lt"/>
              </a:rPr>
              <a:t>divisi</a:t>
            </a:r>
            <a:r>
              <a:rPr lang="en-US" sz="2600" dirty="0">
                <a:latin typeface="+mj-lt"/>
              </a:rPr>
              <a:t> </a:t>
            </a:r>
            <a:r>
              <a:rPr lang="en-US" sz="2600" dirty="0" err="1">
                <a:latin typeface="+mj-lt"/>
              </a:rPr>
              <a:t>perusahaan</a:t>
            </a:r>
            <a:r>
              <a:rPr lang="en-US" sz="2600" dirty="0">
                <a:latin typeface="+mj-lt"/>
              </a:rPr>
              <a:t>  yang </a:t>
            </a:r>
            <a:r>
              <a:rPr lang="en-US" sz="2600" dirty="0" err="1">
                <a:latin typeface="+mj-lt"/>
              </a:rPr>
              <a:t>membawahi</a:t>
            </a:r>
            <a:r>
              <a:rPr lang="en-US" sz="2600" dirty="0">
                <a:latin typeface="+mj-lt"/>
              </a:rPr>
              <a:t> </a:t>
            </a:r>
            <a:r>
              <a:rPr lang="en-US" sz="2600" dirty="0" err="1">
                <a:latin typeface="+mj-lt"/>
              </a:rPr>
              <a:t>beberapa</a:t>
            </a:r>
            <a:r>
              <a:rPr lang="en-US" sz="2600" dirty="0">
                <a:latin typeface="+mj-lt"/>
              </a:rPr>
              <a:t> </a:t>
            </a:r>
            <a:r>
              <a:rPr lang="en-US" sz="2600" dirty="0" err="1">
                <a:latin typeface="+mj-lt"/>
              </a:rPr>
              <a:t>kepala</a:t>
            </a:r>
            <a:r>
              <a:rPr lang="en-US" sz="2600" dirty="0">
                <a:latin typeface="+mj-lt"/>
              </a:rPr>
              <a:t>  </a:t>
            </a:r>
            <a:r>
              <a:rPr lang="en-US" sz="2600" dirty="0" err="1">
                <a:latin typeface="+mj-lt"/>
              </a:rPr>
              <a:t>bagian</a:t>
            </a:r>
            <a:r>
              <a:rPr lang="en-US" sz="2600" dirty="0">
                <a:latin typeface="+mj-lt"/>
              </a:rPr>
              <a:t>.</a:t>
            </a:r>
          </a:p>
          <a:p>
            <a:pPr marL="650875" indent="-514350" algn="just">
              <a:buFont typeface="Calibri" pitchFamily="34" charset="0"/>
              <a:buAutoNum type="arabicPeriod"/>
            </a:pPr>
            <a:endParaRPr lang="en-US" sz="2600" dirty="0">
              <a:latin typeface="+mj-lt"/>
            </a:endParaRPr>
          </a:p>
          <a:p>
            <a:pPr marL="650875" indent="-514350" algn="just">
              <a:buFont typeface="Calibri" pitchFamily="34" charset="0"/>
              <a:buAutoNum type="arabicPeriod"/>
            </a:pPr>
            <a:endParaRPr lang="en-US" sz="2600" dirty="0">
              <a:latin typeface="+mj-lt"/>
            </a:endParaRPr>
          </a:p>
          <a:p>
            <a:pPr marL="650875" indent="-514350" algn="just">
              <a:buFont typeface="Calibri" pitchFamily="34" charset="0"/>
              <a:buAutoNum type="arabicPeriod"/>
            </a:pPr>
            <a:endParaRPr lang="en-US" sz="2600" dirty="0">
              <a:latin typeface="+mj-lt"/>
            </a:endParaRPr>
          </a:p>
          <a:p>
            <a:pPr marL="650875" indent="-514350" algn="just"/>
            <a:endParaRPr lang="en-US" sz="26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229600" cy="4525963"/>
          </a:xfrm>
        </p:spPr>
        <p:txBody>
          <a:bodyPr>
            <a:normAutofit lnSpcReduction="10000"/>
          </a:bodyPr>
          <a:lstStyle/>
          <a:p>
            <a:pPr marL="651510" indent="-514350" algn="just" eaLnBrk="1" fontAlgn="auto" hangingPunct="1">
              <a:spcAft>
                <a:spcPts val="0"/>
              </a:spcAft>
              <a:buClr>
                <a:schemeClr val="accent3"/>
              </a:buClr>
              <a:buFont typeface="Wingdings 2"/>
              <a:buAutoNum type="arabicPlain" startAt="3"/>
              <a:defRPr/>
            </a:pPr>
            <a:r>
              <a:rPr lang="en-US" sz="3200" i="1" dirty="0" err="1" smtClean="0">
                <a:solidFill>
                  <a:srgbClr val="FFC000"/>
                </a:solidFill>
              </a:rPr>
              <a:t>Manajer</a:t>
            </a:r>
            <a:r>
              <a:rPr lang="en-US" sz="3200" i="1" dirty="0" smtClean="0">
                <a:solidFill>
                  <a:srgbClr val="FFC000"/>
                </a:solidFill>
              </a:rPr>
              <a:t> </a:t>
            </a:r>
            <a:r>
              <a:rPr lang="en-US" sz="3200" i="1" dirty="0" err="1" smtClean="0">
                <a:solidFill>
                  <a:srgbClr val="FFC000"/>
                </a:solidFill>
              </a:rPr>
              <a:t>Puncak</a:t>
            </a:r>
            <a:r>
              <a:rPr lang="en-US" sz="3200" i="1" dirty="0" smtClean="0">
                <a:solidFill>
                  <a:srgbClr val="FFC000"/>
                </a:solidFill>
              </a:rPr>
              <a:t>, </a:t>
            </a:r>
            <a:r>
              <a:rPr lang="en-US" sz="3200" dirty="0" err="1" smtClean="0"/>
              <a:t>Klasifikasi</a:t>
            </a:r>
            <a:r>
              <a:rPr lang="en-US" sz="3200" dirty="0" smtClean="0"/>
              <a:t> </a:t>
            </a:r>
            <a:r>
              <a:rPr lang="en-US" sz="3200" dirty="0" err="1" smtClean="0"/>
              <a:t>manajer</a:t>
            </a:r>
            <a:r>
              <a:rPr lang="en-US" sz="3200" dirty="0" smtClean="0"/>
              <a:t> </a:t>
            </a:r>
            <a:r>
              <a:rPr lang="en-US" sz="3200" dirty="0" err="1" smtClean="0"/>
              <a:t>tertinggi</a:t>
            </a:r>
            <a:r>
              <a:rPr lang="en-US" sz="3200" dirty="0" smtClean="0"/>
              <a:t> </a:t>
            </a:r>
            <a:r>
              <a:rPr lang="en-US" sz="3200" dirty="0" err="1" smtClean="0"/>
              <a:t>ini</a:t>
            </a:r>
            <a:r>
              <a:rPr lang="en-US" sz="3200" dirty="0" smtClean="0"/>
              <a:t> </a:t>
            </a:r>
            <a:r>
              <a:rPr lang="en-US" sz="3200" dirty="0" err="1" smtClean="0"/>
              <a:t>terdiri</a:t>
            </a:r>
            <a:r>
              <a:rPr lang="en-US" sz="3200" dirty="0" smtClean="0"/>
              <a:t> </a:t>
            </a:r>
            <a:r>
              <a:rPr lang="en-US" sz="3200" dirty="0" err="1" smtClean="0"/>
              <a:t>dari</a:t>
            </a:r>
            <a:r>
              <a:rPr lang="en-US" sz="3200" dirty="0" smtClean="0"/>
              <a:t> </a:t>
            </a:r>
            <a:r>
              <a:rPr lang="en-US" sz="3200" dirty="0" err="1" smtClean="0"/>
              <a:t>sekelompok</a:t>
            </a:r>
            <a:r>
              <a:rPr lang="en-US" sz="3200" dirty="0" smtClean="0"/>
              <a:t> </a:t>
            </a:r>
            <a:r>
              <a:rPr lang="en-US" sz="3200" dirty="0" err="1" smtClean="0"/>
              <a:t>kecil</a:t>
            </a:r>
            <a:r>
              <a:rPr lang="en-US" sz="3200" dirty="0" smtClean="0"/>
              <a:t> </a:t>
            </a:r>
            <a:r>
              <a:rPr lang="en-US" sz="3200" dirty="0" err="1" smtClean="0"/>
              <a:t>eksekutif</a:t>
            </a:r>
            <a:r>
              <a:rPr lang="en-US" sz="3200" dirty="0" smtClean="0"/>
              <a:t> </a:t>
            </a:r>
            <a:r>
              <a:rPr lang="en-US" sz="3200" dirty="0" err="1" smtClean="0"/>
              <a:t>Manajemen</a:t>
            </a:r>
            <a:r>
              <a:rPr lang="en-US" sz="3200" dirty="0" smtClean="0"/>
              <a:t> </a:t>
            </a:r>
            <a:r>
              <a:rPr lang="en-US" sz="3200" dirty="0" err="1" smtClean="0"/>
              <a:t>puncak</a:t>
            </a:r>
            <a:r>
              <a:rPr lang="en-US" sz="3200" dirty="0" smtClean="0"/>
              <a:t> yang </a:t>
            </a:r>
            <a:r>
              <a:rPr lang="en-US" sz="3200" dirty="0" err="1" smtClean="0"/>
              <a:t>bertanggung</a:t>
            </a:r>
            <a:r>
              <a:rPr lang="en-US" sz="3200" dirty="0" smtClean="0"/>
              <a:t> </a:t>
            </a:r>
            <a:r>
              <a:rPr lang="en-US" sz="3200" dirty="0" err="1" smtClean="0"/>
              <a:t>jawab</a:t>
            </a:r>
            <a:r>
              <a:rPr lang="en-US" sz="3200" dirty="0" smtClean="0"/>
              <a:t> </a:t>
            </a:r>
            <a:r>
              <a:rPr lang="en-US" sz="3200" dirty="0" err="1" smtClean="0"/>
              <a:t>atas</a:t>
            </a:r>
            <a:r>
              <a:rPr lang="en-US" sz="3200" dirty="0" smtClean="0"/>
              <a:t> </a:t>
            </a:r>
            <a:r>
              <a:rPr lang="en-US" sz="3200" dirty="0" err="1" smtClean="0"/>
              <a:t>keseluruhan</a:t>
            </a:r>
            <a:r>
              <a:rPr lang="en-US" sz="3200" dirty="0" smtClean="0"/>
              <a:t> </a:t>
            </a:r>
            <a:r>
              <a:rPr lang="en-US" sz="3200" dirty="0" err="1" smtClean="0"/>
              <a:t>manajemen</a:t>
            </a:r>
            <a:r>
              <a:rPr lang="en-US" sz="3200" dirty="0" smtClean="0"/>
              <a:t> </a:t>
            </a:r>
            <a:r>
              <a:rPr lang="en-US" sz="3200" dirty="0" err="1" smtClean="0"/>
              <a:t>organisasi</a:t>
            </a:r>
            <a:r>
              <a:rPr lang="en-US" sz="3200" dirty="0" smtClean="0"/>
              <a:t>. </a:t>
            </a:r>
            <a:r>
              <a:rPr lang="en-US" sz="3200" dirty="0" err="1" smtClean="0"/>
              <a:t>Sebutan</a:t>
            </a:r>
            <a:r>
              <a:rPr lang="en-US" sz="3200" dirty="0" smtClean="0"/>
              <a:t> </a:t>
            </a:r>
            <a:r>
              <a:rPr lang="en-US" sz="3200" dirty="0" err="1" smtClean="0"/>
              <a:t>khas</a:t>
            </a:r>
            <a:r>
              <a:rPr lang="en-US" sz="3200" dirty="0" smtClean="0"/>
              <a:t> </a:t>
            </a:r>
            <a:r>
              <a:rPr lang="en-US" sz="3200" dirty="0" err="1" smtClean="0"/>
              <a:t>bagi</a:t>
            </a:r>
            <a:r>
              <a:rPr lang="en-US" sz="3200" dirty="0" smtClean="0"/>
              <a:t> </a:t>
            </a:r>
            <a:r>
              <a:rPr lang="en-US" sz="3200" dirty="0" err="1" smtClean="0"/>
              <a:t>manajer</a:t>
            </a:r>
            <a:r>
              <a:rPr lang="en-US" sz="3200" dirty="0" smtClean="0"/>
              <a:t>  </a:t>
            </a:r>
            <a:r>
              <a:rPr lang="en-US" sz="3200" dirty="0" err="1" smtClean="0"/>
              <a:t>puncak</a:t>
            </a:r>
            <a:r>
              <a:rPr lang="en-US" sz="3200" dirty="0" smtClean="0"/>
              <a:t> </a:t>
            </a:r>
            <a:r>
              <a:rPr lang="en-US" sz="3200" dirty="0" err="1" smtClean="0"/>
              <a:t>adalah</a:t>
            </a:r>
            <a:r>
              <a:rPr lang="en-US" sz="3200" dirty="0" smtClean="0"/>
              <a:t> </a:t>
            </a:r>
            <a:r>
              <a:rPr lang="en-US" sz="3200" dirty="0" err="1" smtClean="0"/>
              <a:t>direktur</a:t>
            </a:r>
            <a:r>
              <a:rPr lang="en-US" sz="3200" dirty="0" smtClean="0"/>
              <a:t>, </a:t>
            </a:r>
            <a:r>
              <a:rPr lang="en-US" sz="3200" dirty="0" err="1" smtClean="0"/>
              <a:t>presiden</a:t>
            </a:r>
            <a:r>
              <a:rPr lang="en-US" sz="3200" dirty="0" smtClean="0"/>
              <a:t>, </a:t>
            </a:r>
            <a:r>
              <a:rPr lang="en-US" sz="3200" dirty="0" err="1" smtClean="0"/>
              <a:t>kepala</a:t>
            </a:r>
            <a:r>
              <a:rPr lang="en-US" sz="3200" dirty="0" smtClean="0"/>
              <a:t> </a:t>
            </a:r>
            <a:r>
              <a:rPr lang="en-US" sz="3200" dirty="0" err="1" smtClean="0"/>
              <a:t>divisi</a:t>
            </a:r>
            <a:r>
              <a:rPr lang="en-US" sz="3200" dirty="0" smtClean="0"/>
              <a:t>, </a:t>
            </a:r>
            <a:r>
              <a:rPr lang="en-US" sz="3200" dirty="0" err="1" smtClean="0"/>
              <a:t>wakil</a:t>
            </a:r>
            <a:r>
              <a:rPr lang="en-US" sz="3200" dirty="0" smtClean="0"/>
              <a:t> </a:t>
            </a:r>
            <a:r>
              <a:rPr lang="en-US" sz="3200" dirty="0" err="1" smtClean="0"/>
              <a:t>presiden</a:t>
            </a:r>
            <a:r>
              <a:rPr lang="en-US" sz="3200" dirty="0" smtClean="0"/>
              <a:t> senior, </a:t>
            </a:r>
            <a:r>
              <a:rPr lang="en-US" sz="3200" dirty="0" err="1" smtClean="0"/>
              <a:t>dan</a:t>
            </a:r>
            <a:r>
              <a:rPr lang="en-US" sz="3200" dirty="0" smtClean="0"/>
              <a:t> </a:t>
            </a:r>
            <a:r>
              <a:rPr lang="en-US" sz="3200" dirty="0" err="1" smtClean="0"/>
              <a:t>sebagainya</a:t>
            </a:r>
            <a:r>
              <a:rPr lang="en-US" sz="3200" dirty="0" smtClean="0"/>
              <a:t>.</a:t>
            </a:r>
          </a:p>
          <a:p>
            <a:pPr marL="651510" indent="-514350" algn="just" eaLnBrk="1" fontAlgn="auto" hangingPunct="1">
              <a:spcAft>
                <a:spcPts val="0"/>
              </a:spcAft>
              <a:buClr>
                <a:schemeClr val="accent3"/>
              </a:buClr>
              <a:buFont typeface="Wingdings 2"/>
              <a:buNone/>
              <a:defRPr/>
            </a:pPr>
            <a:r>
              <a:rPr lang="en-US" dirty="0" smtClean="0"/>
              <a:t>                                                                     </a:t>
            </a:r>
          </a:p>
          <a:p>
            <a:pPr marL="274320" indent="-274320" eaLnBrk="1" fontAlgn="auto" hangingPunct="1">
              <a:spcAft>
                <a:spcPts val="0"/>
              </a:spcAft>
              <a:buClr>
                <a:schemeClr val="accent3"/>
              </a:buClr>
              <a:buFont typeface="Wingdings 2"/>
              <a:buNone/>
              <a:defRPr/>
            </a:pPr>
            <a:endParaRPr lang="en-US" dirty="0"/>
          </a:p>
        </p:txBody>
      </p:sp>
      <p:sp>
        <p:nvSpPr>
          <p:cNvPr id="34819" name="Rectangle 3"/>
          <p:cNvSpPr>
            <a:spLocks noChangeArrowheads="1"/>
          </p:cNvSpPr>
          <p:nvPr/>
        </p:nvSpPr>
        <p:spPr bwMode="auto">
          <a:xfrm>
            <a:off x="2286000" y="1997075"/>
            <a:ext cx="4572000" cy="369888"/>
          </a:xfrm>
          <a:prstGeom prst="rect">
            <a:avLst/>
          </a:prstGeom>
          <a:noFill/>
          <a:ln w="9525">
            <a:noFill/>
            <a:miter lim="800000"/>
            <a:headEnd/>
            <a:tailEnd/>
          </a:ln>
        </p:spPr>
        <p:txBody>
          <a:bodyPr>
            <a:spAutoFit/>
          </a:bodyPr>
          <a:lstStyle/>
          <a:p>
            <a:pPr marL="650875" indent="-514350"/>
            <a:r>
              <a:rPr lang="en-US">
                <a:latin typeface="Constantia"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 – tugas seorang manajer </a:t>
            </a:r>
            <a:endParaRPr lang="id-ID" dirty="0"/>
          </a:p>
        </p:txBody>
      </p:sp>
      <p:sp>
        <p:nvSpPr>
          <p:cNvPr id="4" name="Content Placeholder 2"/>
          <p:cNvSpPr>
            <a:spLocks noGrp="1"/>
          </p:cNvSpPr>
          <p:nvPr>
            <p:ph idx="1"/>
          </p:nvPr>
        </p:nvSpPr>
        <p:spPr/>
        <p:txBody>
          <a:bodyPr>
            <a:normAutofit lnSpcReduction="10000"/>
          </a:bodyPr>
          <a:lstStyle/>
          <a:p>
            <a:pPr algn="just" eaLnBrk="1" hangingPunct="1">
              <a:buFont typeface="Wingdings 2" pitchFamily="18" charset="2"/>
              <a:buNone/>
            </a:pPr>
            <a:r>
              <a:rPr lang="en-US" dirty="0" smtClean="0"/>
              <a:t>	-	</a:t>
            </a:r>
            <a:r>
              <a:rPr lang="en-US" dirty="0" err="1" smtClean="0"/>
              <a:t>Memimpin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Mengatur</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Mengendalikan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Mengembangkan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Mengatasi</a:t>
            </a:r>
            <a:r>
              <a:rPr lang="en-US" dirty="0" smtClean="0"/>
              <a:t> </a:t>
            </a:r>
            <a:r>
              <a:rPr lang="en-US" dirty="0" err="1" smtClean="0"/>
              <a:t>berbagai</a:t>
            </a:r>
            <a:r>
              <a:rPr lang="en-US" dirty="0" smtClean="0"/>
              <a:t> </a:t>
            </a:r>
            <a:r>
              <a:rPr lang="en-US" dirty="0" err="1" smtClean="0"/>
              <a:t>masalah</a:t>
            </a:r>
            <a:r>
              <a:rPr lang="en-US" dirty="0" smtClean="0"/>
              <a:t> yang </a:t>
            </a:r>
            <a:r>
              <a:rPr lang="en-US" dirty="0" err="1" smtClean="0"/>
              <a:t>terjadi</a:t>
            </a:r>
            <a:r>
              <a:rPr lang="en-US" dirty="0" smtClean="0"/>
              <a:t> 	</a:t>
            </a:r>
            <a:r>
              <a:rPr lang="en-US" dirty="0" err="1" smtClean="0"/>
              <a:t>didalam</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Menciptakan</a:t>
            </a:r>
            <a:r>
              <a:rPr lang="en-US" dirty="0" smtClean="0"/>
              <a:t> </a:t>
            </a:r>
            <a:r>
              <a:rPr lang="en-US" dirty="0" err="1" smtClean="0"/>
              <a:t>kerjasama</a:t>
            </a:r>
            <a:r>
              <a:rPr lang="en-US" dirty="0" smtClean="0"/>
              <a:t> </a:t>
            </a:r>
            <a:r>
              <a:rPr lang="en-US" dirty="0" err="1" smtClean="0"/>
              <a:t>didalam</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539552" y="620688"/>
            <a:ext cx="8136904" cy="5616624"/>
          </a:xfrm>
        </p:spPr>
        <p:txBody>
          <a:bodyPr>
            <a:noAutofit/>
          </a:bodyPr>
          <a:lstStyle/>
          <a:p>
            <a:pPr algn="just" eaLnBrk="1" hangingPunct="1">
              <a:buFont typeface="Wingdings 2" pitchFamily="18" charset="2"/>
              <a:buNone/>
            </a:pPr>
            <a:r>
              <a:rPr lang="en-US" dirty="0" smtClean="0"/>
              <a:t>	-	</a:t>
            </a:r>
            <a:r>
              <a:rPr lang="en-US" dirty="0" err="1" smtClean="0"/>
              <a:t>Menjalin</a:t>
            </a:r>
            <a:r>
              <a:rPr lang="en-US" dirty="0" smtClean="0"/>
              <a:t> </a:t>
            </a:r>
            <a:r>
              <a:rPr lang="en-US" dirty="0" err="1" smtClean="0"/>
              <a:t>kerjasama</a:t>
            </a:r>
            <a:r>
              <a:rPr lang="en-US" dirty="0" smtClean="0"/>
              <a:t> </a:t>
            </a:r>
            <a:r>
              <a:rPr lang="en-US" dirty="0" err="1" smtClean="0"/>
              <a:t>dengan</a:t>
            </a:r>
            <a:r>
              <a:rPr lang="en-US" dirty="0" smtClean="0"/>
              <a:t> </a:t>
            </a:r>
            <a:r>
              <a:rPr lang="en-US" dirty="0" err="1" smtClean="0"/>
              <a:t>pihak</a:t>
            </a:r>
            <a:r>
              <a:rPr lang="en-US" dirty="0" smtClean="0"/>
              <a:t> - </a:t>
            </a:r>
            <a:r>
              <a:rPr lang="en-US" dirty="0" err="1" smtClean="0"/>
              <a:t>pihak</a:t>
            </a:r>
            <a:r>
              <a:rPr lang="en-US" dirty="0" smtClean="0"/>
              <a:t> 	</a:t>
            </a:r>
            <a:r>
              <a:rPr lang="en-US" dirty="0" err="1" smtClean="0"/>
              <a:t>diluar</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Menumbuhkan</a:t>
            </a:r>
            <a:r>
              <a:rPr lang="en-US" dirty="0" smtClean="0"/>
              <a:t> </a:t>
            </a:r>
            <a:r>
              <a:rPr lang="en-US" dirty="0" err="1" smtClean="0"/>
              <a:t>kepercayaan</a:t>
            </a:r>
            <a:endParaRPr lang="en-US" dirty="0" smtClean="0"/>
          </a:p>
          <a:p>
            <a:pPr algn="just" eaLnBrk="1" hangingPunct="1">
              <a:buFont typeface="Wingdings 2" pitchFamily="18" charset="2"/>
              <a:buNone/>
            </a:pPr>
            <a:r>
              <a:rPr lang="en-US" dirty="0" smtClean="0"/>
              <a:t>	-	</a:t>
            </a:r>
            <a:r>
              <a:rPr lang="en-US" dirty="0" err="1" smtClean="0"/>
              <a:t>Meningkatkan</a:t>
            </a:r>
            <a:r>
              <a:rPr lang="en-US" dirty="0" smtClean="0"/>
              <a:t> rasa </a:t>
            </a:r>
            <a:r>
              <a:rPr lang="en-US" dirty="0" err="1" smtClean="0"/>
              <a:t>tanggung</a:t>
            </a:r>
            <a:r>
              <a:rPr lang="en-US" dirty="0" smtClean="0"/>
              <a:t> </a:t>
            </a:r>
            <a:r>
              <a:rPr lang="en-US" dirty="0" err="1" smtClean="0"/>
              <a:t>jawab</a:t>
            </a:r>
            <a:endParaRPr lang="en-US" dirty="0" smtClean="0"/>
          </a:p>
          <a:p>
            <a:pPr algn="just" eaLnBrk="1" hangingPunct="1">
              <a:buFont typeface="Wingdings 2" pitchFamily="18" charset="2"/>
              <a:buNone/>
            </a:pPr>
            <a:r>
              <a:rPr lang="en-US" dirty="0" smtClean="0"/>
              <a:t>	-	</a:t>
            </a:r>
            <a:r>
              <a:rPr lang="en-US" dirty="0" err="1" smtClean="0"/>
              <a:t>Mengawasi</a:t>
            </a:r>
            <a:r>
              <a:rPr lang="id-ID" dirty="0" smtClean="0"/>
              <a:t> / </a:t>
            </a:r>
            <a:r>
              <a:rPr lang="en-US" dirty="0" err="1" smtClean="0"/>
              <a:t>mengendalikan</a:t>
            </a:r>
            <a:r>
              <a:rPr lang="id-ID" dirty="0" smtClean="0"/>
              <a:t> </a:t>
            </a:r>
            <a:r>
              <a:rPr lang="en-US" dirty="0" err="1" smtClean="0"/>
              <a:t>kegiatan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Melakukan</a:t>
            </a:r>
            <a:r>
              <a:rPr lang="en-US" dirty="0" smtClean="0"/>
              <a:t> </a:t>
            </a:r>
            <a:r>
              <a:rPr lang="en-US" dirty="0" err="1" smtClean="0"/>
              <a:t>evaluasi</a:t>
            </a:r>
            <a:r>
              <a:rPr lang="en-US" dirty="0" smtClean="0"/>
              <a:t> </a:t>
            </a:r>
            <a:r>
              <a:rPr lang="en-US" dirty="0" err="1" smtClean="0"/>
              <a:t>terhadap</a:t>
            </a:r>
            <a:r>
              <a:rPr lang="en-US" dirty="0" smtClean="0"/>
              <a:t> </a:t>
            </a:r>
            <a:r>
              <a:rPr lang="en-US" dirty="0" err="1" smtClean="0"/>
              <a:t>kegiatan</a:t>
            </a:r>
            <a:r>
              <a:rPr lang="en-US" dirty="0" smtClean="0"/>
              <a:t> </a:t>
            </a:r>
            <a:r>
              <a:rPr lang="id-ID" dirty="0" smtClean="0"/>
              <a:t>	</a:t>
            </a:r>
            <a:r>
              <a:rPr lang="en-US" dirty="0" smtClean="0"/>
              <a:t>yang 	</a:t>
            </a:r>
            <a:r>
              <a:rPr lang="en-US" dirty="0" err="1" smtClean="0"/>
              <a:t>telah</a:t>
            </a:r>
            <a:r>
              <a:rPr lang="en-US" dirty="0" smtClean="0"/>
              <a:t> </a:t>
            </a:r>
            <a:r>
              <a:rPr lang="en-US" dirty="0" err="1" smtClean="0"/>
              <a:t>dilakukan</a:t>
            </a:r>
            <a:endParaRPr lang="en-US" dirty="0" smtClean="0"/>
          </a:p>
          <a:p>
            <a:pPr algn="just" eaLnBrk="1" hangingPunct="1">
              <a:buFont typeface="Wingdings 2" pitchFamily="18" charset="2"/>
              <a:buNone/>
            </a:pPr>
            <a:r>
              <a:rPr lang="en-US" dirty="0" smtClean="0"/>
              <a:t>	-	</a:t>
            </a:r>
            <a:r>
              <a:rPr lang="en-US" dirty="0" err="1" smtClean="0"/>
              <a:t>Menggali</a:t>
            </a:r>
            <a:r>
              <a:rPr lang="en-US" dirty="0" smtClean="0"/>
              <a:t> </a:t>
            </a:r>
            <a:r>
              <a:rPr lang="en-US" dirty="0" err="1" smtClean="0"/>
              <a:t>dan</a:t>
            </a:r>
            <a:r>
              <a:rPr lang="en-US" dirty="0" smtClean="0"/>
              <a:t> </a:t>
            </a:r>
            <a:r>
              <a:rPr lang="en-US" dirty="0" err="1" smtClean="0"/>
              <a:t>mengembangkan</a:t>
            </a:r>
            <a:r>
              <a:rPr lang="en-US" dirty="0" smtClean="0"/>
              <a:t> </a:t>
            </a:r>
            <a:r>
              <a:rPr lang="en-US" dirty="0" err="1" smtClean="0"/>
              <a:t>potensi</a:t>
            </a:r>
            <a:r>
              <a:rPr lang="en-US" dirty="0" smtClean="0"/>
              <a:t> 	</a:t>
            </a:r>
            <a:r>
              <a:rPr lang="en-US" dirty="0" err="1" smtClean="0"/>
              <a:t>sumber</a:t>
            </a:r>
            <a:r>
              <a:rPr lang="en-US" dirty="0" smtClean="0"/>
              <a:t> </a:t>
            </a:r>
            <a:r>
              <a:rPr lang="en-US" dirty="0" err="1" smtClean="0"/>
              <a:t>daya</a:t>
            </a:r>
            <a:endParaRPr lang="en-US" dirty="0" smtClean="0"/>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8313" y="274638"/>
            <a:ext cx="8218487" cy="850900"/>
          </a:xfrm>
        </p:spPr>
        <p:txBody>
          <a:bodyPr rtlCol="0">
            <a:normAutofit/>
          </a:bodyPr>
          <a:lstStyle/>
          <a:p>
            <a:pPr eaLnBrk="1" fontAlgn="auto" hangingPunct="1">
              <a:spcAft>
                <a:spcPts val="0"/>
              </a:spcAft>
              <a:defRPr/>
            </a:pPr>
            <a:r>
              <a:rPr lang="id-ID" b="1" dirty="0" smtClean="0">
                <a:solidFill>
                  <a:schemeClr val="tx2">
                    <a:satMod val="130000"/>
                  </a:schemeClr>
                </a:solidFill>
              </a:rPr>
              <a:t>KONSEP MANAJEMEN </a:t>
            </a:r>
          </a:p>
        </p:txBody>
      </p:sp>
      <p:sp>
        <p:nvSpPr>
          <p:cNvPr id="13315" name="Content Placeholder 4"/>
          <p:cNvSpPr>
            <a:spLocks noGrp="1"/>
          </p:cNvSpPr>
          <p:nvPr>
            <p:ph idx="1"/>
          </p:nvPr>
        </p:nvSpPr>
        <p:spPr>
          <a:xfrm>
            <a:off x="395288" y="1125538"/>
            <a:ext cx="8291512" cy="4894262"/>
          </a:xfrm>
        </p:spPr>
        <p:txBody>
          <a:bodyPr/>
          <a:lstStyle/>
          <a:p>
            <a:pPr eaLnBrk="1" hangingPunct="1"/>
            <a:r>
              <a:rPr lang="id-ID" sz="2400" smtClean="0">
                <a:latin typeface="Arial Narrow" pitchFamily="34" charset="0"/>
              </a:rPr>
              <a:t>Secara garis besar konsep manajemen dapat dikelompokkan menjadi 4 kelompok, yaitu:</a:t>
            </a:r>
          </a:p>
          <a:p>
            <a:pPr eaLnBrk="1" hangingPunct="1">
              <a:buFont typeface="Wingdings 2" pitchFamily="18" charset="2"/>
              <a:buNone/>
            </a:pPr>
            <a:r>
              <a:rPr lang="id-ID" sz="2400" smtClean="0">
                <a:latin typeface="Arial Narrow" pitchFamily="34" charset="0"/>
              </a:rPr>
              <a:t>	1. Klasik	 </a:t>
            </a:r>
            <a:r>
              <a:rPr lang="id-ID" sz="2400" smtClean="0">
                <a:latin typeface="Arial Narrow" pitchFamily="34" charset="0"/>
                <a:sym typeface="Wingdings" pitchFamily="2" charset="2"/>
              </a:rPr>
              <a:t>	</a:t>
            </a:r>
            <a:r>
              <a:rPr lang="id-ID" sz="2400" u="sng" smtClean="0">
                <a:latin typeface="Arial Narrow" pitchFamily="34" charset="0"/>
                <a:sym typeface="Wingdings" pitchFamily="2" charset="2"/>
              </a:rPr>
              <a:t>Yang disebut sebagai classical management </a:t>
            </a:r>
            <a:r>
              <a:rPr lang="id-ID" sz="2400" smtClean="0">
                <a:latin typeface="Arial Narrow" pitchFamily="34" charset="0"/>
                <a:sym typeface="Wingdings" pitchFamily="2" charset="2"/>
              </a:rPr>
              <a:t>			</a:t>
            </a:r>
            <a:r>
              <a:rPr lang="id-ID" sz="2400" u="sng" smtClean="0">
                <a:latin typeface="Arial Narrow" pitchFamily="34" charset="0"/>
                <a:sym typeface="Wingdings" pitchFamily="2" charset="2"/>
              </a:rPr>
              <a:t>atau yang dikenal sebagai konsep/teori </a:t>
            </a:r>
            <a:r>
              <a:rPr lang="id-ID" sz="2400" smtClean="0">
                <a:latin typeface="Arial Narrow" pitchFamily="34" charset="0"/>
                <a:sym typeface="Wingdings" pitchFamily="2" charset="2"/>
              </a:rPr>
              <a:t>				</a:t>
            </a:r>
            <a:r>
              <a:rPr lang="id-ID" sz="2400" u="sng" smtClean="0">
                <a:latin typeface="Arial Narrow" pitchFamily="34" charset="0"/>
                <a:sym typeface="Wingdings" pitchFamily="2" charset="2"/>
              </a:rPr>
              <a:t>manajemen </a:t>
            </a:r>
            <a:r>
              <a:rPr lang="id-ID" sz="2400" u="sng" smtClean="0">
                <a:latin typeface="Arial Narrow" pitchFamily="34" charset="0"/>
              </a:rPr>
              <a:t>Klasik</a:t>
            </a:r>
          </a:p>
          <a:p>
            <a:pPr eaLnBrk="1" hangingPunct="1">
              <a:buFont typeface="Wingdings 2" pitchFamily="18" charset="2"/>
              <a:buNone/>
            </a:pPr>
            <a:r>
              <a:rPr lang="id-ID" sz="2400" smtClean="0">
                <a:latin typeface="Arial Narrow" pitchFamily="34" charset="0"/>
              </a:rPr>
              <a:t>			</a:t>
            </a:r>
            <a:r>
              <a:rPr lang="id-ID" sz="2400" smtClean="0">
                <a:latin typeface="Arial Narrow" pitchFamily="34" charset="0"/>
                <a:sym typeface="Wingdings" pitchFamily="2" charset="2"/>
              </a:rPr>
              <a:t>	</a:t>
            </a:r>
            <a:r>
              <a:rPr lang="id-ID" sz="2400" smtClean="0">
                <a:latin typeface="Arial Narrow" pitchFamily="34" charset="0"/>
              </a:rPr>
              <a:t>Konsep ini mempelajari manajemen secara 			ilmiah berdasarkan prinsip spesialisasi, 				sentralisasi, formalitas dan sistem hirarki yang 			kuat berkaitan dengan wewenang, 				pengawasan, untuk  meningkatkan efisiensi dan 			produktivitas.</a:t>
            </a:r>
          </a:p>
        </p:txBody>
      </p:sp>
      <p:sp>
        <p:nvSpPr>
          <p:cNvPr id="15363" name="Footer Placeholder 2"/>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it-IT"/>
              <a:t>Prepare By ~ Erma Sulistyo Rini, SE.,MM.Kom. Semester Ganjil 2010/2011</a:t>
            </a:r>
            <a:endParaRPr lang="id-ID"/>
          </a:p>
        </p:txBody>
      </p:sp>
      <p:sp>
        <p:nvSpPr>
          <p:cNvPr id="4" name="Slide Number Placeholder 3"/>
          <p:cNvSpPr>
            <a:spLocks noGrp="1"/>
          </p:cNvSpPr>
          <p:nvPr>
            <p:ph type="sldNum" sz="quarter" idx="12"/>
          </p:nvPr>
        </p:nvSpPr>
        <p:spPr/>
        <p:txBody>
          <a:bodyPr/>
          <a:lstStyle/>
          <a:p>
            <a:pPr>
              <a:defRPr/>
            </a:pPr>
            <a:fld id="{7D49E65B-A338-40E9-9B7E-E875D7D2F8A3}" type="slidenum">
              <a:rPr lang="id-ID"/>
              <a:pPr>
                <a:defRPr/>
              </a:pPr>
              <a:t>38</a:t>
            </a:fld>
            <a:endParaRPr lang="id-ID"/>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a:xfrm>
            <a:off x="323850" y="404813"/>
            <a:ext cx="8496300" cy="5614987"/>
          </a:xfrm>
        </p:spPr>
        <p:txBody>
          <a:bodyPr/>
          <a:lstStyle/>
          <a:p>
            <a:pPr eaLnBrk="1" hangingPunct="1">
              <a:buFont typeface="Wingdings 2" pitchFamily="18" charset="2"/>
              <a:buNone/>
            </a:pPr>
            <a:r>
              <a:rPr lang="id-ID" sz="2400" smtClean="0">
                <a:latin typeface="Arial Narrow" pitchFamily="34" charset="0"/>
              </a:rPr>
              <a:t>2. Behavioristik </a:t>
            </a:r>
            <a:r>
              <a:rPr lang="id-ID" sz="2400" smtClean="0">
                <a:latin typeface="Arial Narrow" pitchFamily="34" charset="0"/>
                <a:sym typeface="Wingdings" pitchFamily="2" charset="2"/>
              </a:rPr>
              <a:t>  Yang dikenal dengan konsep/teori aliran prilaku</a:t>
            </a:r>
          </a:p>
          <a:p>
            <a:pPr eaLnBrk="1" hangingPunct="1">
              <a:buFont typeface="Wingdings 2" pitchFamily="18" charset="2"/>
              <a:buNone/>
            </a:pPr>
            <a:r>
              <a:rPr lang="id-ID" sz="2400" smtClean="0">
                <a:latin typeface="Arial Narrow" pitchFamily="34" charset="0"/>
                <a:sym typeface="Wingdings" pitchFamily="2" charset="2"/>
              </a:rPr>
              <a:t>		              </a:t>
            </a:r>
            <a:r>
              <a:rPr lang="id-ID" sz="2400" smtClean="0">
                <a:latin typeface="Arial Narrow" pitchFamily="34" charset="0"/>
              </a:rPr>
              <a:t>Pendekatan ini menekankan bahwa manajemen yang 		     efektif  adalah manajemen yang berorientasi pada  			     manusia sebagai pelaku.</a:t>
            </a:r>
          </a:p>
          <a:p>
            <a:pPr eaLnBrk="1" hangingPunct="1">
              <a:buFont typeface="Wingdings 2" pitchFamily="18" charset="2"/>
              <a:buNone/>
            </a:pPr>
            <a:r>
              <a:rPr lang="id-ID" sz="2400" smtClean="0">
                <a:latin typeface="Arial Narrow" pitchFamily="34" charset="0"/>
                <a:sym typeface="Wingdings" pitchFamily="2" charset="2"/>
              </a:rPr>
              <a:t>3. </a:t>
            </a:r>
            <a:r>
              <a:rPr lang="id-ID" sz="2400" smtClean="0">
                <a:latin typeface="Arial Narrow" pitchFamily="34" charset="0"/>
              </a:rPr>
              <a:t>Systems 	</a:t>
            </a:r>
            <a:r>
              <a:rPr lang="id-ID" sz="2400" smtClean="0">
                <a:latin typeface="Arial Narrow" pitchFamily="34" charset="0"/>
                <a:sym typeface="Wingdings" pitchFamily="2" charset="2"/>
              </a:rPr>
              <a:t> Yang dikenal dengan konsep/teori manajemen 		   	      kontemporer </a:t>
            </a:r>
          </a:p>
          <a:p>
            <a:pPr eaLnBrk="1" hangingPunct="1">
              <a:buFont typeface="Wingdings 2" pitchFamily="18" charset="2"/>
              <a:buNone/>
            </a:pPr>
            <a:r>
              <a:rPr lang="id-ID" sz="2400" smtClean="0">
                <a:latin typeface="Arial Narrow" pitchFamily="34" charset="0"/>
                <a:sym typeface="Wingdings" pitchFamily="2" charset="2"/>
              </a:rPr>
              <a:t>		        	  Konsep ini menyatakan bahwa  </a:t>
            </a:r>
            <a:r>
              <a:rPr lang="id-ID" sz="2400" smtClean="0">
                <a:latin typeface="Arial Narrow" pitchFamily="34" charset="0"/>
              </a:rPr>
              <a:t>tidak ada satu sistem 		      manajemen yang optimum, artiya sistem tergantung 			      pada tingkat perubahan lingkungannya. Sistem ini 			      disebut  sistem organik </a:t>
            </a:r>
          </a:p>
          <a:p>
            <a:pPr eaLnBrk="1" hangingPunct="1">
              <a:buFont typeface="Wingdings 2" pitchFamily="18" charset="2"/>
              <a:buNone/>
            </a:pPr>
            <a:r>
              <a:rPr lang="id-ID" sz="2400" smtClean="0">
                <a:latin typeface="Arial Narrow" pitchFamily="34" charset="0"/>
              </a:rPr>
              <a:t>4. Networking 	</a:t>
            </a:r>
            <a:r>
              <a:rPr lang="id-ID" sz="2400" smtClean="0">
                <a:latin typeface="Arial Narrow" pitchFamily="34" charset="0"/>
                <a:sym typeface="Wingdings" pitchFamily="2" charset="2"/>
              </a:rPr>
              <a:t> Yang dikenal dengan konsep/teori pendekatan 		     	      dinamik</a:t>
            </a:r>
          </a:p>
          <a:p>
            <a:pPr eaLnBrk="1" hangingPunct="1">
              <a:buFont typeface="Wingdings 2" pitchFamily="18" charset="2"/>
              <a:buNone/>
            </a:pPr>
            <a:r>
              <a:rPr lang="id-ID" sz="2400" smtClean="0">
                <a:latin typeface="Arial Narrow" pitchFamily="34" charset="0"/>
                <a:sym typeface="Wingdings" pitchFamily="2" charset="2"/>
              </a:rPr>
              <a:t>		         	 Konsep yang menekankan pada pembentukan 			      alliances dan network didalam dan diluar organisasi </a:t>
            </a:r>
            <a:endParaRPr lang="id-ID" sz="2400" smtClean="0">
              <a:latin typeface="Arial Narrow" pitchFamily="34" charset="0"/>
            </a:endParaRPr>
          </a:p>
        </p:txBody>
      </p:sp>
      <p:sp>
        <p:nvSpPr>
          <p:cNvPr id="16386" name="Footer Placeholder 2"/>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it-IT" b="1"/>
              <a:t>Prepare By ~ Erma Sulistyo Rini, SE.,MM.Kom. Semester Ganjil 2010/2011</a:t>
            </a:r>
            <a:endParaRPr lang="id-ID" b="1"/>
          </a:p>
        </p:txBody>
      </p:sp>
      <p:sp>
        <p:nvSpPr>
          <p:cNvPr id="4" name="Slide Number Placeholder 3"/>
          <p:cNvSpPr>
            <a:spLocks noGrp="1"/>
          </p:cNvSpPr>
          <p:nvPr>
            <p:ph type="sldNum" sz="quarter" idx="12"/>
          </p:nvPr>
        </p:nvSpPr>
        <p:spPr/>
        <p:txBody>
          <a:bodyPr/>
          <a:lstStyle/>
          <a:p>
            <a:pPr>
              <a:defRPr/>
            </a:pPr>
            <a:fld id="{99088FD9-CBF5-46CA-B679-4504AB8D92A5}" type="slidenum">
              <a:rPr lang="id-ID"/>
              <a:pPr>
                <a:defRPr/>
              </a:pPr>
              <a:t>39</a:t>
            </a:fld>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7544" y="260648"/>
            <a:ext cx="8229600" cy="792088"/>
          </a:xfrm>
        </p:spPr>
        <p:txBody>
          <a:bodyPr/>
          <a:lstStyle/>
          <a:p>
            <a:r>
              <a:rPr lang="id-ID" b="1" dirty="0" smtClean="0"/>
              <a:t>Ketentuan Akademik </a:t>
            </a:r>
          </a:p>
        </p:txBody>
      </p:sp>
      <p:sp>
        <p:nvSpPr>
          <p:cNvPr id="6147" name="Content Placeholder 2"/>
          <p:cNvSpPr>
            <a:spLocks noGrp="1"/>
          </p:cNvSpPr>
          <p:nvPr>
            <p:ph idx="1"/>
          </p:nvPr>
        </p:nvSpPr>
        <p:spPr>
          <a:xfrm>
            <a:off x="457200" y="1268760"/>
            <a:ext cx="8229600" cy="5184576"/>
          </a:xfrm>
        </p:spPr>
        <p:txBody>
          <a:bodyPr>
            <a:normAutofit fontScale="92500"/>
          </a:bodyPr>
          <a:lstStyle/>
          <a:p>
            <a:r>
              <a:rPr lang="id-ID" sz="4000" dirty="0" smtClean="0"/>
              <a:t>Mahasiswa wajib berpakaian rapi dan sopan serta tidak boleh memakai sandal</a:t>
            </a:r>
          </a:p>
          <a:p>
            <a:r>
              <a:rPr lang="id-ID" sz="4000" dirty="0" smtClean="0"/>
              <a:t>Ada minimal 2 kali off class</a:t>
            </a:r>
          </a:p>
          <a:p>
            <a:r>
              <a:rPr lang="id-ID" sz="4000" dirty="0" smtClean="0"/>
              <a:t>Tidak masuk kuliah maksimal 36 % (5 kali), lebih dari itu tidak bisa ikut UAS</a:t>
            </a:r>
          </a:p>
          <a:p>
            <a:r>
              <a:rPr lang="id-ID" sz="4000" dirty="0" smtClean="0"/>
              <a:t>Dosen wajib mengisi berkas laporan kegiata mengajar/perkuliahan (presensi, tanggal dan materi yang diberikan)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3716338"/>
            <a:ext cx="8229600" cy="2409825"/>
          </a:xfrm>
        </p:spPr>
        <p:txBody>
          <a:bodyPr/>
          <a:lstStyle/>
          <a:p>
            <a:pPr algn="r" eaLnBrk="1" hangingPunct="1">
              <a:buFont typeface="Arial" charset="0"/>
              <a:buNone/>
            </a:pPr>
            <a:r>
              <a:rPr lang="id-ID" sz="4800" smtClean="0"/>
              <a:t>Sejarah dan Evolusi </a:t>
            </a:r>
          </a:p>
          <a:p>
            <a:pPr algn="r" eaLnBrk="1" hangingPunct="1">
              <a:buFont typeface="Arial" charset="0"/>
              <a:buNone/>
            </a:pPr>
            <a:r>
              <a:rPr lang="id-ID" sz="4800" smtClean="0"/>
              <a:t>Teori Manajemen</a:t>
            </a:r>
          </a:p>
        </p:txBody>
      </p:sp>
      <p:sp>
        <p:nvSpPr>
          <p:cNvPr id="4" name="Footer Placeholder 3"/>
          <p:cNvSpPr>
            <a:spLocks noGrp="1"/>
          </p:cNvSpPr>
          <p:nvPr>
            <p:ph type="ftr" sz="quarter" idx="11"/>
          </p:nvPr>
        </p:nvSpPr>
        <p:spPr/>
        <p:txBody>
          <a:bodyPr/>
          <a:lstStyle/>
          <a:p>
            <a:pPr>
              <a:defRPr/>
            </a:pPr>
            <a:r>
              <a:rPr lang="it-IT" smtClean="0"/>
              <a:t>Prepare By ~ Erma Sulistyo Rini, SE.,MM.Kom. Semester Ganjil 2010/2011</a:t>
            </a:r>
            <a:endParaRPr lang="id-ID"/>
          </a:p>
        </p:txBody>
      </p:sp>
      <p:sp>
        <p:nvSpPr>
          <p:cNvPr id="5" name="Slide Number Placeholder 4"/>
          <p:cNvSpPr>
            <a:spLocks noGrp="1"/>
          </p:cNvSpPr>
          <p:nvPr>
            <p:ph type="sldNum" sz="quarter" idx="12"/>
          </p:nvPr>
        </p:nvSpPr>
        <p:spPr/>
        <p:txBody>
          <a:bodyPr/>
          <a:lstStyle/>
          <a:p>
            <a:pPr>
              <a:defRPr/>
            </a:pPr>
            <a:fld id="{93C46A7F-9127-4480-A471-6B7BC48065BB}" type="slidenum">
              <a:rPr lang="id-ID" smtClean="0"/>
              <a:pPr>
                <a:defRPr/>
              </a:pPr>
              <a:t>40</a:t>
            </a:fld>
            <a:endParaRPr lang="id-ID"/>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23850" y="549275"/>
            <a:ext cx="8569325" cy="5975350"/>
          </a:xfrm>
        </p:spPr>
        <p:txBody>
          <a:bodyPr/>
          <a:lstStyle/>
          <a:p>
            <a:pPr eaLnBrk="1" hangingPunct="1">
              <a:lnSpc>
                <a:spcPct val="90000"/>
              </a:lnSpc>
            </a:pPr>
            <a:r>
              <a:rPr lang="en-US" sz="2800" smtClean="0">
                <a:latin typeface="Arial Narrow" pitchFamily="34" charset="0"/>
              </a:rPr>
              <a:t>Jauh sebelum “manajemen” dikenal, telah banyak organisasi formal yang telah memikirkan bagaimana organisasi agar efisien dan efektif.</a:t>
            </a:r>
          </a:p>
          <a:p>
            <a:pPr eaLnBrk="1" hangingPunct="1">
              <a:lnSpc>
                <a:spcPct val="90000"/>
              </a:lnSpc>
              <a:buFont typeface="Wingdings" pitchFamily="2" charset="2"/>
              <a:buNone/>
            </a:pPr>
            <a:endParaRPr lang="en-US" sz="2800" smtClean="0">
              <a:latin typeface="Arial Narrow" pitchFamily="34" charset="0"/>
            </a:endParaRPr>
          </a:p>
          <a:p>
            <a:pPr eaLnBrk="1" hangingPunct="1">
              <a:lnSpc>
                <a:spcPct val="90000"/>
              </a:lnSpc>
            </a:pPr>
            <a:r>
              <a:rPr lang="en-US" sz="2800" smtClean="0">
                <a:latin typeface="Arial Narrow" pitchFamily="34" charset="0"/>
              </a:rPr>
              <a:t>Marchiavelli (1531) --&gt;mengenalkan beberapa prinsip-prinsip yang dapat diadaptasikan untuk diterapkan pada organisasi manajemen masa kini.</a:t>
            </a:r>
          </a:p>
          <a:p>
            <a:pPr eaLnBrk="1" hangingPunct="1">
              <a:lnSpc>
                <a:spcPct val="90000"/>
              </a:lnSpc>
              <a:buFont typeface="Wingdings" pitchFamily="2" charset="2"/>
              <a:buNone/>
            </a:pPr>
            <a:endParaRPr lang="en-US" sz="2800" smtClean="0">
              <a:latin typeface="Arial Narrow" pitchFamily="34" charset="0"/>
            </a:endParaRPr>
          </a:p>
          <a:p>
            <a:pPr eaLnBrk="1" hangingPunct="1">
              <a:lnSpc>
                <a:spcPct val="90000"/>
              </a:lnSpc>
            </a:pPr>
            <a:r>
              <a:rPr lang="en-US" sz="2800" smtClean="0">
                <a:latin typeface="Arial Narrow" pitchFamily="34" charset="0"/>
              </a:rPr>
              <a:t>Filsafat Cina Sun Tzu (2000th yang lalu) yang kemudian di modifikasi oleh Mao Zedong, --&gt; mengenalkan strategi perang, ya</a:t>
            </a:r>
            <a:r>
              <a:rPr lang="id-ID" sz="2800" smtClean="0">
                <a:latin typeface="Arial Narrow" pitchFamily="34" charset="0"/>
              </a:rPr>
              <a:t>n</a:t>
            </a:r>
            <a:r>
              <a:rPr lang="en-US" sz="2800" smtClean="0">
                <a:latin typeface="Arial Narrow" pitchFamily="34" charset="0"/>
              </a:rPr>
              <a:t>g dapat di pakai untuk merencanakan strategi yang berhubungan dengan bisnis pesaing.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724525" y="260350"/>
            <a:ext cx="3106738" cy="608013"/>
          </a:xfrm>
        </p:spPr>
        <p:txBody>
          <a:bodyPr rtlCol="0">
            <a:normAutofit fontScale="90000"/>
          </a:bodyPr>
          <a:lstStyle/>
          <a:p>
            <a:pPr algn="r" eaLnBrk="1" fontAlgn="auto" hangingPunct="1">
              <a:spcAft>
                <a:spcPts val="0"/>
              </a:spcAft>
              <a:defRPr/>
            </a:pPr>
            <a:r>
              <a:rPr lang="id-ID" sz="3600" b="1" dirty="0" smtClean="0">
                <a:solidFill>
                  <a:srgbClr val="FF2D00"/>
                </a:solidFill>
              </a:rPr>
              <a:t>PENGANTAR</a:t>
            </a:r>
            <a:endParaRPr lang="en-US" sz="3600" dirty="0">
              <a:solidFill>
                <a:schemeClr val="tx2">
                  <a:satMod val="130000"/>
                </a:schemeClr>
              </a:solidFill>
            </a:endParaRPr>
          </a:p>
        </p:txBody>
      </p:sp>
      <p:sp>
        <p:nvSpPr>
          <p:cNvPr id="14339" name="Rectangle 3"/>
          <p:cNvSpPr>
            <a:spLocks noGrp="1" noChangeArrowheads="1"/>
          </p:cNvSpPr>
          <p:nvPr>
            <p:ph idx="1"/>
          </p:nvPr>
        </p:nvSpPr>
        <p:spPr>
          <a:xfrm>
            <a:off x="323850" y="981075"/>
            <a:ext cx="8534400" cy="5111750"/>
          </a:xfrm>
        </p:spPr>
        <p:txBody>
          <a:bodyPr/>
          <a:lstStyle/>
          <a:p>
            <a:pPr marL="533400" indent="-533400" eaLnBrk="1" hangingPunct="1">
              <a:lnSpc>
                <a:spcPct val="90000"/>
              </a:lnSpc>
              <a:buFont typeface="Wingdings" pitchFamily="2" charset="2"/>
              <a:buChar char="q"/>
              <a:defRPr/>
            </a:pPr>
            <a:r>
              <a:rPr lang="en-US" sz="2800" dirty="0" err="1" smtClean="0">
                <a:latin typeface="+mj-lt"/>
              </a:rPr>
              <a:t>Teori</a:t>
            </a:r>
            <a:r>
              <a:rPr lang="en-US" sz="2800" dirty="0" smtClean="0">
                <a:latin typeface="+mj-lt"/>
              </a:rPr>
              <a:t> </a:t>
            </a:r>
            <a:r>
              <a:rPr lang="en-US" sz="2800" i="1" dirty="0" smtClean="0">
                <a:latin typeface="+mj-lt"/>
              </a:rPr>
              <a:t>(theory) :</a:t>
            </a:r>
            <a:r>
              <a:rPr lang="en-US" sz="2800" dirty="0" smtClean="0">
                <a:latin typeface="+mj-lt"/>
              </a:rPr>
              <a:t> </a:t>
            </a:r>
            <a:r>
              <a:rPr lang="en-US" sz="2800" dirty="0" err="1" smtClean="0">
                <a:latin typeface="+mj-lt"/>
              </a:rPr>
              <a:t>sekelompok</a:t>
            </a:r>
            <a:r>
              <a:rPr lang="en-US" sz="2800" dirty="0" smtClean="0">
                <a:latin typeface="+mj-lt"/>
              </a:rPr>
              <a:t> </a:t>
            </a:r>
            <a:r>
              <a:rPr lang="en-US" sz="2800" dirty="0" err="1" smtClean="0">
                <a:latin typeface="+mj-lt"/>
              </a:rPr>
              <a:t>asumsi</a:t>
            </a:r>
            <a:r>
              <a:rPr lang="en-US" sz="2800" dirty="0" smtClean="0">
                <a:latin typeface="+mj-lt"/>
              </a:rPr>
              <a:t> yang </a:t>
            </a:r>
            <a:r>
              <a:rPr lang="en-US" sz="2800" dirty="0" err="1" smtClean="0">
                <a:latin typeface="+mj-lt"/>
              </a:rPr>
              <a:t>erat</a:t>
            </a:r>
            <a:r>
              <a:rPr lang="en-US" sz="2800" dirty="0" smtClean="0">
                <a:latin typeface="+mj-lt"/>
              </a:rPr>
              <a:t> </a:t>
            </a:r>
            <a:r>
              <a:rPr lang="en-US" sz="2800" dirty="0" err="1" smtClean="0">
                <a:latin typeface="+mj-lt"/>
              </a:rPr>
              <a:t>berkaitan</a:t>
            </a:r>
            <a:r>
              <a:rPr lang="en-US" sz="2800" dirty="0" smtClean="0">
                <a:latin typeface="+mj-lt"/>
              </a:rPr>
              <a:t> </a:t>
            </a:r>
            <a:r>
              <a:rPr lang="en-US" sz="2800" dirty="0" err="1" smtClean="0">
                <a:latin typeface="+mj-lt"/>
              </a:rPr>
              <a:t>dan</a:t>
            </a:r>
            <a:r>
              <a:rPr lang="en-US" sz="2800" dirty="0" smtClean="0">
                <a:latin typeface="+mj-lt"/>
              </a:rPr>
              <a:t> </a:t>
            </a:r>
            <a:r>
              <a:rPr lang="en-US" sz="2800" dirty="0" err="1" smtClean="0">
                <a:latin typeface="+mj-lt"/>
              </a:rPr>
              <a:t>logis</a:t>
            </a:r>
            <a:r>
              <a:rPr lang="en-US" sz="2800" dirty="0" smtClean="0">
                <a:latin typeface="+mj-lt"/>
              </a:rPr>
              <a:t>, </a:t>
            </a:r>
            <a:r>
              <a:rPr lang="en-US" sz="2800" dirty="0" err="1" smtClean="0">
                <a:latin typeface="+mj-lt"/>
              </a:rPr>
              <a:t>dikemukakan</a:t>
            </a:r>
            <a:r>
              <a:rPr lang="en-US" sz="2800" dirty="0" smtClean="0">
                <a:latin typeface="+mj-lt"/>
              </a:rPr>
              <a:t> </a:t>
            </a:r>
            <a:r>
              <a:rPr lang="en-US" sz="2800" dirty="0" err="1" smtClean="0">
                <a:latin typeface="+mj-lt"/>
              </a:rPr>
              <a:t>untuk</a:t>
            </a:r>
            <a:r>
              <a:rPr lang="en-US" sz="2800" dirty="0" smtClean="0">
                <a:latin typeface="+mj-lt"/>
              </a:rPr>
              <a:t> </a:t>
            </a:r>
            <a:r>
              <a:rPr lang="en-US" sz="2800" dirty="0" err="1" smtClean="0">
                <a:latin typeface="+mj-lt"/>
              </a:rPr>
              <a:t>menjelaskan</a:t>
            </a:r>
            <a:r>
              <a:rPr lang="en-US" sz="2800" dirty="0" smtClean="0">
                <a:latin typeface="+mj-lt"/>
              </a:rPr>
              <a:t> </a:t>
            </a:r>
            <a:r>
              <a:rPr lang="en-US" sz="2800" dirty="0" err="1" smtClean="0">
                <a:latin typeface="+mj-lt"/>
              </a:rPr>
              <a:t>hubungan</a:t>
            </a:r>
            <a:r>
              <a:rPr lang="en-US" sz="2800" dirty="0" smtClean="0">
                <a:latin typeface="+mj-lt"/>
              </a:rPr>
              <a:t> </a:t>
            </a:r>
            <a:r>
              <a:rPr lang="en-US" sz="2800" dirty="0" err="1" smtClean="0">
                <a:latin typeface="+mj-lt"/>
              </a:rPr>
              <a:t>antara</a:t>
            </a:r>
            <a:r>
              <a:rPr lang="en-US" sz="2800" dirty="0" smtClean="0">
                <a:latin typeface="+mj-lt"/>
              </a:rPr>
              <a:t> </a:t>
            </a:r>
            <a:r>
              <a:rPr lang="en-US" sz="2800" dirty="0" err="1" smtClean="0">
                <a:latin typeface="+mj-lt"/>
              </a:rPr>
              <a:t>dua</a:t>
            </a:r>
            <a:r>
              <a:rPr lang="en-US" sz="2800" dirty="0" smtClean="0">
                <a:latin typeface="+mj-lt"/>
              </a:rPr>
              <a:t> </a:t>
            </a:r>
            <a:r>
              <a:rPr lang="en-US" sz="2800" dirty="0" err="1" smtClean="0">
                <a:latin typeface="+mj-lt"/>
              </a:rPr>
              <a:t>fakta</a:t>
            </a:r>
            <a:r>
              <a:rPr lang="en-US" sz="2800" dirty="0" smtClean="0">
                <a:latin typeface="+mj-lt"/>
              </a:rPr>
              <a:t> </a:t>
            </a:r>
            <a:r>
              <a:rPr lang="en-US" sz="2800" dirty="0" err="1" smtClean="0">
                <a:latin typeface="+mj-lt"/>
              </a:rPr>
              <a:t>atau</a:t>
            </a:r>
            <a:r>
              <a:rPr lang="en-US" sz="2800" dirty="0" smtClean="0">
                <a:latin typeface="+mj-lt"/>
              </a:rPr>
              <a:t> </a:t>
            </a:r>
            <a:r>
              <a:rPr lang="en-US" sz="2800" dirty="0" err="1" smtClean="0">
                <a:latin typeface="+mj-lt"/>
              </a:rPr>
              <a:t>lebih</a:t>
            </a:r>
            <a:r>
              <a:rPr lang="en-US" sz="2800" dirty="0" smtClean="0">
                <a:latin typeface="+mj-lt"/>
              </a:rPr>
              <a:t> yang </a:t>
            </a:r>
            <a:r>
              <a:rPr lang="en-US" sz="2800" dirty="0" err="1" smtClean="0">
                <a:latin typeface="+mj-lt"/>
              </a:rPr>
              <a:t>dapat</a:t>
            </a:r>
            <a:r>
              <a:rPr lang="en-US" sz="2800" dirty="0" smtClean="0">
                <a:latin typeface="+mj-lt"/>
              </a:rPr>
              <a:t> </a:t>
            </a:r>
            <a:r>
              <a:rPr lang="en-US" sz="2800" dirty="0" err="1" smtClean="0">
                <a:latin typeface="+mj-lt"/>
              </a:rPr>
              <a:t>diamati</a:t>
            </a:r>
            <a:r>
              <a:rPr lang="en-US" sz="2800" dirty="0" smtClean="0">
                <a:latin typeface="+mj-lt"/>
              </a:rPr>
              <a:t> </a:t>
            </a:r>
            <a:r>
              <a:rPr lang="en-US" sz="2800" dirty="0" err="1" smtClean="0">
                <a:latin typeface="+mj-lt"/>
              </a:rPr>
              <a:t>serta</a:t>
            </a:r>
            <a:r>
              <a:rPr lang="en-US" sz="2800" dirty="0" smtClean="0">
                <a:latin typeface="+mj-lt"/>
              </a:rPr>
              <a:t> </a:t>
            </a:r>
            <a:r>
              <a:rPr lang="en-US" sz="2800" dirty="0" err="1" smtClean="0">
                <a:latin typeface="+mj-lt"/>
              </a:rPr>
              <a:t>menyediakan</a:t>
            </a:r>
            <a:r>
              <a:rPr lang="en-US" sz="2800" dirty="0" smtClean="0">
                <a:latin typeface="+mj-lt"/>
              </a:rPr>
              <a:t> </a:t>
            </a:r>
            <a:r>
              <a:rPr lang="en-US" sz="2800" dirty="0" err="1" smtClean="0">
                <a:latin typeface="+mj-lt"/>
              </a:rPr>
              <a:t>dasar</a:t>
            </a:r>
            <a:r>
              <a:rPr lang="en-US" sz="2800" dirty="0" smtClean="0">
                <a:latin typeface="+mj-lt"/>
              </a:rPr>
              <a:t> yang </a:t>
            </a:r>
            <a:r>
              <a:rPr lang="id-ID" sz="2800" dirty="0" smtClean="0">
                <a:latin typeface="+mj-lt"/>
              </a:rPr>
              <a:t>kuat</a:t>
            </a:r>
            <a:r>
              <a:rPr lang="en-US" sz="2800" dirty="0" smtClean="0">
                <a:latin typeface="+mj-lt"/>
              </a:rPr>
              <a:t> </a:t>
            </a:r>
            <a:r>
              <a:rPr lang="en-US" sz="2800" dirty="0" err="1" smtClean="0">
                <a:latin typeface="+mj-lt"/>
              </a:rPr>
              <a:t>untuk</a:t>
            </a:r>
            <a:r>
              <a:rPr lang="en-US" sz="2800" dirty="0" smtClean="0">
                <a:latin typeface="+mj-lt"/>
              </a:rPr>
              <a:t> </a:t>
            </a:r>
            <a:r>
              <a:rPr lang="en-US" sz="2800" dirty="0" err="1" smtClean="0">
                <a:latin typeface="+mj-lt"/>
              </a:rPr>
              <a:t>memperkirakan</a:t>
            </a:r>
            <a:r>
              <a:rPr lang="en-US" sz="2800" dirty="0" smtClean="0">
                <a:latin typeface="+mj-lt"/>
              </a:rPr>
              <a:t> </a:t>
            </a:r>
            <a:r>
              <a:rPr lang="en-US" sz="2800" dirty="0" err="1" smtClean="0">
                <a:latin typeface="+mj-lt"/>
              </a:rPr>
              <a:t>peristiwa</a:t>
            </a:r>
            <a:r>
              <a:rPr lang="en-US" sz="2800" dirty="0" smtClean="0">
                <a:latin typeface="+mj-lt"/>
              </a:rPr>
              <a:t> </a:t>
            </a:r>
            <a:r>
              <a:rPr lang="en-US" sz="2800" dirty="0" err="1" smtClean="0">
                <a:latin typeface="+mj-lt"/>
              </a:rPr>
              <a:t>pada</a:t>
            </a:r>
            <a:r>
              <a:rPr lang="en-US" sz="2800" dirty="0" smtClean="0">
                <a:latin typeface="+mj-lt"/>
              </a:rPr>
              <a:t> </a:t>
            </a:r>
            <a:r>
              <a:rPr lang="en-US" sz="2800" dirty="0" err="1" smtClean="0">
                <a:latin typeface="+mj-lt"/>
              </a:rPr>
              <a:t>masa</a:t>
            </a:r>
            <a:r>
              <a:rPr lang="en-US" sz="2800" dirty="0" smtClean="0">
                <a:latin typeface="+mj-lt"/>
              </a:rPr>
              <a:t> </a:t>
            </a:r>
            <a:r>
              <a:rPr lang="en-US" sz="2800" dirty="0" err="1" smtClean="0">
                <a:latin typeface="+mj-lt"/>
              </a:rPr>
              <a:t>depan</a:t>
            </a:r>
            <a:r>
              <a:rPr lang="en-US" sz="2800" dirty="0" smtClean="0">
                <a:latin typeface="+mj-lt"/>
              </a:rPr>
              <a:t>.</a:t>
            </a:r>
          </a:p>
          <a:p>
            <a:pPr marL="533400" indent="-533400" eaLnBrk="1" hangingPunct="1">
              <a:lnSpc>
                <a:spcPct val="90000"/>
              </a:lnSpc>
              <a:buFont typeface="Wingdings" pitchFamily="2" charset="2"/>
              <a:buChar char="q"/>
              <a:defRPr/>
            </a:pPr>
            <a:r>
              <a:rPr lang="en-US" sz="2800" dirty="0" err="1" smtClean="0">
                <a:latin typeface="+mj-lt"/>
              </a:rPr>
              <a:t>Teori</a:t>
            </a:r>
            <a:r>
              <a:rPr lang="en-US" sz="2800" dirty="0" smtClean="0">
                <a:latin typeface="+mj-lt"/>
              </a:rPr>
              <a:t> </a:t>
            </a:r>
            <a:r>
              <a:rPr lang="en-US" sz="2800" dirty="0" err="1" smtClean="0">
                <a:latin typeface="+mj-lt"/>
              </a:rPr>
              <a:t>dimanfaatkan</a:t>
            </a:r>
            <a:r>
              <a:rPr lang="en-US" sz="2800" dirty="0" smtClean="0">
                <a:latin typeface="+mj-lt"/>
              </a:rPr>
              <a:t> </a:t>
            </a:r>
            <a:r>
              <a:rPr lang="en-US" sz="2800" dirty="0" err="1" smtClean="0">
                <a:latin typeface="+mj-lt"/>
              </a:rPr>
              <a:t>untuk</a:t>
            </a:r>
            <a:r>
              <a:rPr lang="en-US" sz="2800" dirty="0" smtClean="0">
                <a:latin typeface="+mj-lt"/>
              </a:rPr>
              <a:t>:</a:t>
            </a:r>
          </a:p>
          <a:p>
            <a:pPr marL="914400" lvl="1" indent="-457200" eaLnBrk="1" hangingPunct="1">
              <a:lnSpc>
                <a:spcPct val="90000"/>
              </a:lnSpc>
              <a:buFont typeface="Arial" charset="0"/>
              <a:buAutoNum type="arabicPeriod"/>
              <a:defRPr/>
            </a:pPr>
            <a:r>
              <a:rPr lang="en-US" dirty="0" err="1" smtClean="0">
                <a:latin typeface="+mj-lt"/>
              </a:rPr>
              <a:t>Memberikan</a:t>
            </a:r>
            <a:r>
              <a:rPr lang="en-US" dirty="0" smtClean="0">
                <a:latin typeface="+mj-lt"/>
              </a:rPr>
              <a:t> </a:t>
            </a:r>
            <a:r>
              <a:rPr lang="en-US" dirty="0" err="1" smtClean="0">
                <a:latin typeface="+mj-lt"/>
              </a:rPr>
              <a:t>fokus</a:t>
            </a:r>
            <a:r>
              <a:rPr lang="en-US" dirty="0" smtClean="0">
                <a:latin typeface="+mj-lt"/>
              </a:rPr>
              <a:t> yang </a:t>
            </a:r>
            <a:r>
              <a:rPr lang="id-ID" dirty="0" smtClean="0">
                <a:latin typeface="+mj-lt"/>
              </a:rPr>
              <a:t>kuat</a:t>
            </a:r>
            <a:r>
              <a:rPr lang="en-US" dirty="0" smtClean="0">
                <a:latin typeface="+mj-lt"/>
              </a:rPr>
              <a:t> </a:t>
            </a:r>
            <a:r>
              <a:rPr lang="en-US" dirty="0" err="1" smtClean="0">
                <a:latin typeface="+mj-lt"/>
              </a:rPr>
              <a:t>untuk</a:t>
            </a:r>
            <a:r>
              <a:rPr lang="en-US" dirty="0" smtClean="0">
                <a:latin typeface="+mj-lt"/>
              </a:rPr>
              <a:t> </a:t>
            </a:r>
            <a:r>
              <a:rPr lang="en-US" dirty="0" err="1" smtClean="0">
                <a:latin typeface="+mj-lt"/>
              </a:rPr>
              <a:t>memahami</a:t>
            </a:r>
            <a:r>
              <a:rPr lang="en-US" dirty="0" smtClean="0">
                <a:latin typeface="+mj-lt"/>
              </a:rPr>
              <a:t> </a:t>
            </a:r>
            <a:r>
              <a:rPr lang="en-US" dirty="0" err="1" smtClean="0">
                <a:latin typeface="+mj-lt"/>
              </a:rPr>
              <a:t>peristiwa</a:t>
            </a:r>
            <a:r>
              <a:rPr lang="en-US" dirty="0" smtClean="0">
                <a:latin typeface="+mj-lt"/>
              </a:rPr>
              <a:t> yang </a:t>
            </a:r>
            <a:r>
              <a:rPr lang="en-US" dirty="0" err="1" smtClean="0">
                <a:latin typeface="+mj-lt"/>
              </a:rPr>
              <a:t>kita</a:t>
            </a:r>
            <a:r>
              <a:rPr lang="en-US" dirty="0" smtClean="0">
                <a:latin typeface="+mj-lt"/>
              </a:rPr>
              <a:t> </a:t>
            </a:r>
            <a:r>
              <a:rPr lang="en-US" dirty="0" err="1" smtClean="0">
                <a:latin typeface="+mj-lt"/>
              </a:rPr>
              <a:t>alami</a:t>
            </a:r>
            <a:endParaRPr lang="en-US" dirty="0" smtClean="0">
              <a:latin typeface="+mj-lt"/>
            </a:endParaRPr>
          </a:p>
          <a:p>
            <a:pPr marL="914400" lvl="1" indent="-457200" eaLnBrk="1" hangingPunct="1">
              <a:lnSpc>
                <a:spcPct val="90000"/>
              </a:lnSpc>
              <a:buFont typeface="Arial" charset="0"/>
              <a:buAutoNum type="arabicPeriod"/>
              <a:defRPr/>
            </a:pPr>
            <a:r>
              <a:rPr lang="en-US" dirty="0" err="1" smtClean="0">
                <a:latin typeface="+mj-lt"/>
              </a:rPr>
              <a:t>Mempermudah</a:t>
            </a:r>
            <a:r>
              <a:rPr lang="en-US" dirty="0" smtClean="0">
                <a:latin typeface="+mj-lt"/>
              </a:rPr>
              <a:t> </a:t>
            </a:r>
            <a:r>
              <a:rPr lang="en-US" dirty="0" err="1" smtClean="0">
                <a:latin typeface="+mj-lt"/>
              </a:rPr>
              <a:t>kita</a:t>
            </a:r>
            <a:r>
              <a:rPr lang="en-US" dirty="0" smtClean="0">
                <a:latin typeface="+mj-lt"/>
              </a:rPr>
              <a:t> </a:t>
            </a:r>
            <a:r>
              <a:rPr lang="en-US" dirty="0" err="1" smtClean="0">
                <a:latin typeface="+mj-lt"/>
              </a:rPr>
              <a:t>berkomunikasi</a:t>
            </a:r>
            <a:r>
              <a:rPr lang="en-US" dirty="0" smtClean="0">
                <a:latin typeface="+mj-lt"/>
              </a:rPr>
              <a:t> </a:t>
            </a:r>
            <a:r>
              <a:rPr lang="en-US" dirty="0" err="1" smtClean="0">
                <a:latin typeface="+mj-lt"/>
              </a:rPr>
              <a:t>secara</a:t>
            </a:r>
            <a:r>
              <a:rPr lang="en-US" dirty="0" smtClean="0">
                <a:latin typeface="+mj-lt"/>
              </a:rPr>
              <a:t> </a:t>
            </a:r>
            <a:r>
              <a:rPr lang="en-US" dirty="0" err="1" smtClean="0">
                <a:latin typeface="+mj-lt"/>
              </a:rPr>
              <a:t>efisien</a:t>
            </a:r>
            <a:r>
              <a:rPr lang="en-US" dirty="0" smtClean="0">
                <a:latin typeface="+mj-lt"/>
              </a:rPr>
              <a:t>,</a:t>
            </a:r>
          </a:p>
          <a:p>
            <a:pPr marL="914400" lvl="1" indent="-457200" eaLnBrk="1" hangingPunct="1">
              <a:lnSpc>
                <a:spcPct val="90000"/>
              </a:lnSpc>
              <a:buFont typeface="Arial" charset="0"/>
              <a:buAutoNum type="arabicPeriod"/>
              <a:defRPr/>
            </a:pPr>
            <a:r>
              <a:rPr lang="en-US" dirty="0" err="1" smtClean="0">
                <a:latin typeface="+mj-lt"/>
              </a:rPr>
              <a:t>Membuat</a:t>
            </a:r>
            <a:r>
              <a:rPr lang="en-US" dirty="0" smtClean="0">
                <a:latin typeface="+mj-lt"/>
              </a:rPr>
              <a:t> </a:t>
            </a:r>
            <a:r>
              <a:rPr lang="en-US" dirty="0" err="1" smtClean="0">
                <a:latin typeface="+mj-lt"/>
              </a:rPr>
              <a:t>dan</a:t>
            </a:r>
            <a:r>
              <a:rPr lang="en-US" dirty="0" smtClean="0">
                <a:latin typeface="+mj-lt"/>
              </a:rPr>
              <a:t> </a:t>
            </a:r>
            <a:r>
              <a:rPr lang="en-US" dirty="0" err="1" smtClean="0">
                <a:latin typeface="+mj-lt"/>
              </a:rPr>
              <a:t>menantang</a:t>
            </a:r>
            <a:r>
              <a:rPr lang="en-US" dirty="0" smtClean="0">
                <a:latin typeface="+mj-lt"/>
              </a:rPr>
              <a:t> </a:t>
            </a:r>
            <a:r>
              <a:rPr lang="en-US" dirty="0" err="1" smtClean="0">
                <a:latin typeface="+mj-lt"/>
              </a:rPr>
              <a:t>kita</a:t>
            </a:r>
            <a:r>
              <a:rPr lang="en-US" dirty="0" smtClean="0">
                <a:latin typeface="+mj-lt"/>
              </a:rPr>
              <a:t> </a:t>
            </a:r>
            <a:r>
              <a:rPr lang="en-US" dirty="0" err="1" smtClean="0">
                <a:latin typeface="+mj-lt"/>
              </a:rPr>
              <a:t>untuk</a:t>
            </a:r>
            <a:r>
              <a:rPr lang="en-US" dirty="0" smtClean="0">
                <a:latin typeface="+mj-lt"/>
              </a:rPr>
              <a:t> </a:t>
            </a:r>
            <a:r>
              <a:rPr lang="en-US" dirty="0" err="1" smtClean="0">
                <a:latin typeface="+mj-lt"/>
              </a:rPr>
              <a:t>terus</a:t>
            </a:r>
            <a:r>
              <a:rPr lang="en-US" dirty="0" smtClean="0">
                <a:latin typeface="+mj-lt"/>
              </a:rPr>
              <a:t> </a:t>
            </a:r>
            <a:r>
              <a:rPr lang="en-US" dirty="0" err="1" smtClean="0">
                <a:latin typeface="+mj-lt"/>
              </a:rPr>
              <a:t>belajar</a:t>
            </a:r>
            <a:r>
              <a:rPr lang="en-US" dirty="0" smtClean="0">
                <a:latin typeface="+mj-lt"/>
              </a:rPr>
              <a:t>,</a:t>
            </a:r>
          </a:p>
          <a:p>
            <a:pPr marL="533400" indent="-533400" eaLnBrk="1" hangingPunct="1">
              <a:lnSpc>
                <a:spcPct val="90000"/>
              </a:lnSpc>
              <a:buFont typeface="Arial" charset="0"/>
              <a:buNone/>
              <a:defRPr/>
            </a:pPr>
            <a:endParaRPr lang="en-US" sz="2800" dirty="0" smtClean="0">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850" y="260350"/>
            <a:ext cx="7772400" cy="792163"/>
          </a:xfrm>
        </p:spPr>
        <p:txBody>
          <a:bodyPr/>
          <a:lstStyle/>
          <a:p>
            <a:pPr eaLnBrk="1" hangingPunct="1"/>
            <a:r>
              <a:rPr lang="en-US" b="1" smtClean="0">
                <a:solidFill>
                  <a:srgbClr val="FF2D00"/>
                </a:solidFill>
              </a:rPr>
              <a:t>Evolusi Teori Manajemen </a:t>
            </a:r>
          </a:p>
        </p:txBody>
      </p:sp>
      <p:sp>
        <p:nvSpPr>
          <p:cNvPr id="14339" name="Rectangle 3"/>
          <p:cNvSpPr>
            <a:spLocks noGrp="1" noChangeArrowheads="1"/>
          </p:cNvSpPr>
          <p:nvPr>
            <p:ph idx="1"/>
          </p:nvPr>
        </p:nvSpPr>
        <p:spPr>
          <a:xfrm>
            <a:off x="304800" y="1052513"/>
            <a:ext cx="8515350" cy="5400675"/>
          </a:xfrm>
        </p:spPr>
        <p:txBody>
          <a:bodyPr rtlCol="0">
            <a:noAutofit/>
          </a:bodyPr>
          <a:lstStyle/>
          <a:p>
            <a:pPr marL="457200" indent="-457200" eaLnBrk="1" fontAlgn="auto" hangingPunct="1">
              <a:lnSpc>
                <a:spcPct val="90000"/>
              </a:lnSpc>
              <a:spcBef>
                <a:spcPts val="580"/>
              </a:spcBef>
              <a:spcAft>
                <a:spcPts val="0"/>
              </a:spcAft>
              <a:buFont typeface="+mj-lt"/>
              <a:buAutoNum type="arabicPeriod"/>
              <a:defRPr/>
            </a:pPr>
            <a:r>
              <a:rPr lang="id-ID" sz="2200" b="1" dirty="0" smtClean="0">
                <a:latin typeface="+mj-lt"/>
              </a:rPr>
              <a:t>Teori  Manajemen Klasik </a:t>
            </a:r>
          </a:p>
          <a:p>
            <a:pPr marL="857250" lvl="1" indent="-457200" eaLnBrk="1" fontAlgn="auto" hangingPunct="1">
              <a:lnSpc>
                <a:spcPct val="90000"/>
              </a:lnSpc>
              <a:spcBef>
                <a:spcPts val="580"/>
              </a:spcBef>
              <a:spcAft>
                <a:spcPts val="0"/>
              </a:spcAft>
              <a:buFont typeface="+mj-lt"/>
              <a:buAutoNum type="alphaLcParenR"/>
              <a:defRPr/>
            </a:pPr>
            <a:r>
              <a:rPr lang="en-US" sz="2000" dirty="0" err="1" smtClean="0">
                <a:latin typeface="+mj-lt"/>
              </a:rPr>
              <a:t>Aliran</a:t>
            </a:r>
            <a:r>
              <a:rPr lang="en-US" sz="2000" dirty="0" smtClean="0">
                <a:latin typeface="+mj-lt"/>
              </a:rPr>
              <a:t> </a:t>
            </a:r>
            <a:r>
              <a:rPr lang="en-US" sz="2000" dirty="0" err="1" smtClean="0">
                <a:latin typeface="+mj-lt"/>
              </a:rPr>
              <a:t>Manajemen</a:t>
            </a:r>
            <a:r>
              <a:rPr lang="en-US" sz="2000" dirty="0" smtClean="0">
                <a:latin typeface="+mj-lt"/>
              </a:rPr>
              <a:t> </a:t>
            </a:r>
            <a:r>
              <a:rPr lang="en-US" sz="2000" dirty="0" err="1" smtClean="0">
                <a:latin typeface="+mj-lt"/>
              </a:rPr>
              <a:t>Ilmiah</a:t>
            </a:r>
            <a:r>
              <a:rPr lang="en-US" sz="2000" dirty="0" smtClean="0">
                <a:latin typeface="+mj-lt"/>
              </a:rPr>
              <a:t> </a:t>
            </a:r>
            <a:r>
              <a:rPr lang="en-US" sz="2000" i="1" dirty="0" smtClean="0">
                <a:latin typeface="+mj-lt"/>
              </a:rPr>
              <a:t>(scientific Management Theory)</a:t>
            </a:r>
            <a:r>
              <a:rPr lang="id-ID" sz="2000" i="1" dirty="0" smtClean="0">
                <a:latin typeface="+mj-lt"/>
              </a:rPr>
              <a:t> </a:t>
            </a:r>
          </a:p>
          <a:p>
            <a:pPr marL="1257300" lvl="2" indent="-457200" eaLnBrk="1" fontAlgn="auto" hangingPunct="1">
              <a:lnSpc>
                <a:spcPct val="90000"/>
              </a:lnSpc>
              <a:spcBef>
                <a:spcPts val="580"/>
              </a:spcBef>
              <a:spcAft>
                <a:spcPts val="0"/>
              </a:spcAft>
              <a:buFont typeface="Arial" charset="0"/>
              <a:buNone/>
              <a:defRPr/>
            </a:pPr>
            <a:r>
              <a:rPr lang="id-ID" sz="2000" dirty="0" smtClean="0">
                <a:latin typeface="+mj-lt"/>
                <a:sym typeface="Wingdings" pitchFamily="2" charset="2"/>
              </a:rPr>
              <a:t> 	Menerangkan secara</a:t>
            </a:r>
            <a:r>
              <a:rPr lang="id-ID" sz="2000" dirty="0" smtClean="0">
                <a:latin typeface="+mj-lt"/>
              </a:rPr>
              <a:t> ilmiah metode terbaik untuk melaksanakan 	     tugas, untuk menyeleksi, melatih, memotivasi pekerja dengan tujuan  meningkatkan produktivitas melalui peningkatan efisiensi pekerja. </a:t>
            </a:r>
          </a:p>
          <a:p>
            <a:pPr marL="274320" indent="-274320" eaLnBrk="1" fontAlgn="auto" hangingPunct="1">
              <a:lnSpc>
                <a:spcPct val="90000"/>
              </a:lnSpc>
              <a:spcBef>
                <a:spcPts val="580"/>
              </a:spcBef>
              <a:spcAft>
                <a:spcPts val="0"/>
              </a:spcAft>
              <a:buFont typeface="Wingdings" pitchFamily="2" charset="2"/>
              <a:buNone/>
              <a:defRPr/>
            </a:pPr>
            <a:r>
              <a:rPr lang="id-ID" sz="2000" dirty="0" smtClean="0">
                <a:latin typeface="+mj-lt"/>
              </a:rPr>
              <a:t>		</a:t>
            </a:r>
            <a:r>
              <a:rPr lang="id-ID" sz="2000" dirty="0" smtClean="0">
                <a:latin typeface="+mj-lt"/>
                <a:sym typeface="Wingdings" pitchFamily="2" charset="2"/>
              </a:rPr>
              <a:t> </a:t>
            </a:r>
            <a:r>
              <a:rPr lang="id-ID" sz="2000" dirty="0" smtClean="0">
                <a:latin typeface="+mj-lt"/>
              </a:rPr>
              <a:t>Ada beberapa tokohnya, yaitu:</a:t>
            </a:r>
            <a:br>
              <a:rPr lang="id-ID" sz="2000" dirty="0" smtClean="0">
                <a:latin typeface="+mj-lt"/>
              </a:rPr>
            </a:br>
            <a:r>
              <a:rPr lang="id-ID" sz="2000" dirty="0" smtClean="0">
                <a:latin typeface="+mj-lt"/>
              </a:rPr>
              <a:t> 	     1) Federick W. Taylor (1856 - 1915)  Prinsip dasarnya:</a:t>
            </a:r>
            <a:br>
              <a:rPr lang="id-ID" sz="2000" dirty="0" smtClean="0">
                <a:latin typeface="+mj-lt"/>
              </a:rPr>
            </a:br>
            <a:r>
              <a:rPr lang="id-ID" sz="2000" dirty="0" smtClean="0">
                <a:latin typeface="+mj-lt"/>
              </a:rPr>
              <a:t>	       	- Menentukan metode terbaik untuk melaksanakan tiap tugas 		  dengan dasar ilmiah</a:t>
            </a:r>
            <a:br>
              <a:rPr lang="id-ID" sz="2000" dirty="0" smtClean="0">
                <a:latin typeface="+mj-lt"/>
              </a:rPr>
            </a:br>
            <a:r>
              <a:rPr lang="id-ID" sz="2000" dirty="0" smtClean="0">
                <a:latin typeface="+mj-lt"/>
              </a:rPr>
              <a:t>		- Seleksi secara ilmiah sehingga setiap pekerja akan diberikan 			   tanggung jawab untuk tugas yang lebih cocok</a:t>
            </a:r>
            <a:br>
              <a:rPr lang="id-ID" sz="2000" dirty="0" smtClean="0">
                <a:latin typeface="+mj-lt"/>
              </a:rPr>
            </a:br>
            <a:r>
              <a:rPr lang="id-ID" sz="2000" dirty="0" smtClean="0">
                <a:latin typeface="+mj-lt"/>
              </a:rPr>
              <a:t>		- Pendidikan dan pengembangan karyawan secara ilmiah</a:t>
            </a:r>
            <a:br>
              <a:rPr lang="id-ID" sz="2000" dirty="0" smtClean="0">
                <a:latin typeface="+mj-lt"/>
              </a:rPr>
            </a:br>
            <a:r>
              <a:rPr lang="id-ID" sz="2000" dirty="0" smtClean="0">
                <a:latin typeface="+mj-lt"/>
              </a:rPr>
              <a:t>		- Kerjasama antara pihak manajemen dan karyawan.</a:t>
            </a:r>
            <a:br>
              <a:rPr lang="id-ID" sz="2000" dirty="0" smtClean="0">
                <a:latin typeface="+mj-lt"/>
              </a:rPr>
            </a:br>
            <a:r>
              <a:rPr lang="id-ID" sz="2000" dirty="0" smtClean="0">
                <a:latin typeface="+mj-lt"/>
              </a:rPr>
              <a:t>		- Menggunakan sistem upah yang berbeda berdasar 				   produktivitasnya.</a:t>
            </a:r>
            <a:br>
              <a:rPr lang="id-ID" sz="2000" dirty="0" smtClean="0">
                <a:latin typeface="+mj-lt"/>
              </a:rPr>
            </a:br>
            <a:endParaRPr lang="en-US" sz="2000" dirty="0" smtClean="0">
              <a:latin typeface="+mj-lt"/>
            </a:endParaRPr>
          </a:p>
          <a:p>
            <a:pPr marL="274320" indent="-274320" eaLnBrk="1" fontAlgn="auto" hangingPunct="1">
              <a:lnSpc>
                <a:spcPct val="90000"/>
              </a:lnSpc>
              <a:spcBef>
                <a:spcPts val="580"/>
              </a:spcBef>
              <a:spcAft>
                <a:spcPts val="0"/>
              </a:spcAft>
              <a:buFont typeface="Wingdings" pitchFamily="2" charset="2"/>
              <a:buNone/>
              <a:defRPr/>
            </a:pPr>
            <a:r>
              <a:rPr lang="en-US" sz="2000" dirty="0" smtClean="0">
                <a:latin typeface="+mj-lt"/>
              </a:rPr>
              <a:t>	</a:t>
            </a:r>
            <a:endParaRPr lang="en-US" sz="2000" dirty="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11188" y="549275"/>
            <a:ext cx="8281987" cy="5616575"/>
          </a:xfrm>
        </p:spPr>
        <p:txBody>
          <a:bodyPr/>
          <a:lstStyle/>
          <a:p>
            <a:pPr marL="514350" indent="-514350" eaLnBrk="1" hangingPunct="1">
              <a:buFont typeface="Franklin Gothic Book" pitchFamily="34" charset="0"/>
              <a:buAutoNum type="arabicPeriod" startAt="2"/>
            </a:pPr>
            <a:r>
              <a:rPr lang="id-ID" sz="2200" smtClean="0">
                <a:latin typeface="Arial Narrow" pitchFamily="34" charset="0"/>
              </a:rPr>
              <a:t> Hendry L.Gantt (1816 - 1919)</a:t>
            </a:r>
            <a:br>
              <a:rPr lang="id-ID" sz="2200" smtClean="0">
                <a:latin typeface="Arial Narrow" pitchFamily="34" charset="0"/>
              </a:rPr>
            </a:br>
            <a:r>
              <a:rPr lang="id-ID" sz="2200" smtClean="0">
                <a:latin typeface="Arial Narrow" pitchFamily="34" charset="0"/>
              </a:rPr>
              <a:t>Merupakan penemu Scheduling and Rewarding Employees. Supervisor dan pekerja akan mendapat penghargaan bila menyelesaikan tugasnya sesuai jadwal.</a:t>
            </a:r>
          </a:p>
          <a:p>
            <a:pPr marL="514350" indent="-514350" eaLnBrk="1" hangingPunct="1">
              <a:buFont typeface="Franklin Gothic Book" pitchFamily="34" charset="0"/>
              <a:buAutoNum type="arabicPeriod" startAt="2"/>
            </a:pPr>
            <a:r>
              <a:rPr lang="id-ID" sz="2200" smtClean="0">
                <a:latin typeface="Arial Narrow" pitchFamily="34" charset="0"/>
              </a:rPr>
              <a:t>Frank (1868 - 1924) dan Lillian M.Gilberth (1878-1972)</a:t>
            </a:r>
            <a:br>
              <a:rPr lang="id-ID" sz="2200" smtClean="0">
                <a:latin typeface="Arial Narrow" pitchFamily="34" charset="0"/>
              </a:rPr>
            </a:br>
            <a:r>
              <a:rPr lang="id-ID" sz="2200" smtClean="0">
                <a:latin typeface="Arial Narrow" pitchFamily="34" charset="0"/>
              </a:rPr>
              <a:t>Mereka adalah penemu Motion Times Studies Lillian juga menganjurkan 3 posisi pekerja, yaitu:</a:t>
            </a:r>
            <a:br>
              <a:rPr lang="id-ID" sz="2200" smtClean="0">
                <a:latin typeface="Arial Narrow" pitchFamily="34" charset="0"/>
              </a:rPr>
            </a:br>
            <a:r>
              <a:rPr lang="id-ID" sz="2200" smtClean="0">
                <a:latin typeface="Arial Narrow" pitchFamily="34" charset="0"/>
              </a:rPr>
              <a:t>1. Mempersiapkan Promosi</a:t>
            </a:r>
            <a:br>
              <a:rPr lang="id-ID" sz="2200" smtClean="0">
                <a:latin typeface="Arial Narrow" pitchFamily="34" charset="0"/>
              </a:rPr>
            </a:br>
            <a:r>
              <a:rPr lang="id-ID" sz="2200" smtClean="0">
                <a:latin typeface="Arial Narrow" pitchFamily="34" charset="0"/>
              </a:rPr>
              <a:t>2. Pekerja melaksanakan tugas</a:t>
            </a:r>
            <a:br>
              <a:rPr lang="id-ID" sz="2200" smtClean="0">
                <a:latin typeface="Arial Narrow" pitchFamily="34" charset="0"/>
              </a:rPr>
            </a:br>
            <a:r>
              <a:rPr lang="id-ID" sz="2200" smtClean="0">
                <a:latin typeface="Arial Narrow" pitchFamily="34" charset="0"/>
              </a:rPr>
              <a:t>3. Melatih pengganti</a:t>
            </a:r>
          </a:p>
          <a:p>
            <a:pPr marL="514350" indent="-514350" eaLnBrk="1" hangingPunct="1">
              <a:buFont typeface="Franklin Gothic Book" pitchFamily="34" charset="0"/>
              <a:buAutoNum type="arabicPeriod" startAt="2"/>
            </a:pPr>
            <a:r>
              <a:rPr lang="id-ID" sz="2200" smtClean="0">
                <a:latin typeface="Arial Narrow" pitchFamily="34" charset="0"/>
              </a:rPr>
              <a:t>Mary Parker FOllet (1868-1933)</a:t>
            </a:r>
            <a:br>
              <a:rPr lang="id-ID" sz="2200" smtClean="0">
                <a:latin typeface="Arial Narrow" pitchFamily="34" charset="0"/>
              </a:rPr>
            </a:br>
            <a:r>
              <a:rPr lang="id-ID" sz="2200" smtClean="0">
                <a:latin typeface="Arial Narrow" pitchFamily="34" charset="0"/>
              </a:rPr>
              <a:t>Merupakan pioner dalam pemecahan konflik di tempat kerja. Ia menganjurkan pendekatan secara kemitraan dengan collaborative approach.</a:t>
            </a:r>
            <a:br>
              <a:rPr lang="id-ID" sz="2200" smtClean="0">
                <a:latin typeface="Arial Narrow" pitchFamily="34" charset="0"/>
              </a:rPr>
            </a:br>
            <a:endParaRPr lang="id-ID" sz="2200" smtClean="0">
              <a:latin typeface="Arial Narrow"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515F33AD-88D1-4D20-9E17-EEF814E64570}" type="slidenum">
              <a:rPr lang="id-ID"/>
              <a:pPr>
                <a:defRPr/>
              </a:pPr>
              <a:t>44</a:t>
            </a:fld>
            <a:endParaRPr lang="id-ID"/>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68313" y="1196975"/>
            <a:ext cx="8351837" cy="5040313"/>
          </a:xfrm>
        </p:spPr>
        <p:txBody>
          <a:bodyPr>
            <a:normAutofit fontScale="92500"/>
          </a:bodyPr>
          <a:lstStyle/>
          <a:p>
            <a:pPr marL="457200" indent="-457200" eaLnBrk="1" hangingPunct="1">
              <a:buFont typeface="Calibri" pitchFamily="34" charset="0"/>
              <a:buAutoNum type="arabicPeriod"/>
            </a:pPr>
            <a:r>
              <a:rPr lang="id-ID" sz="2200" smtClean="0"/>
              <a:t>Kelebihan Scientific Management Approach </a:t>
            </a:r>
          </a:p>
          <a:p>
            <a:pPr marL="857250" lvl="1" indent="-457200" eaLnBrk="1" hangingPunct="1">
              <a:buFont typeface="Wingdings" pitchFamily="2" charset="2"/>
              <a:buChar char="§"/>
            </a:pPr>
            <a:r>
              <a:rPr lang="id-ID" sz="2200" smtClean="0"/>
              <a:t>Mendorong pendekatan rasional untuk memecahkan masalah  organisasi </a:t>
            </a:r>
          </a:p>
          <a:p>
            <a:pPr marL="857250" lvl="1" indent="-457200" eaLnBrk="1" hangingPunct="1">
              <a:buFont typeface="Wingdings" pitchFamily="2" charset="2"/>
              <a:buChar char="§"/>
            </a:pPr>
            <a:r>
              <a:rPr lang="id-ID" sz="2200" smtClean="0"/>
              <a:t>Meletakkan landasan untuk profesionalisme dan manajemen </a:t>
            </a:r>
          </a:p>
          <a:p>
            <a:pPr marL="857250" lvl="1" indent="-457200" eaLnBrk="1" hangingPunct="1">
              <a:buFont typeface="Wingdings" pitchFamily="2" charset="2"/>
              <a:buChar char="§"/>
            </a:pPr>
            <a:r>
              <a:rPr lang="id-ID" sz="2200" smtClean="0"/>
              <a:t>Teknik efisiensi digunakan di banyak organisasi</a:t>
            </a:r>
          </a:p>
          <a:p>
            <a:pPr marL="857250" lvl="1" indent="-457200" eaLnBrk="1" hangingPunct="1">
              <a:buFont typeface="Wingdings" pitchFamily="2" charset="2"/>
              <a:buChar char="§"/>
            </a:pPr>
            <a:r>
              <a:rPr lang="id-ID" sz="2200" smtClean="0"/>
              <a:t>Job design, seleksi yang ilmiah, pengembangan karyawan secara   ilmiah</a:t>
            </a:r>
          </a:p>
          <a:p>
            <a:pPr marL="457200" indent="-457200" eaLnBrk="1" hangingPunct="1">
              <a:buFont typeface="Calibri" pitchFamily="34" charset="0"/>
              <a:buAutoNum type="arabicPeriod"/>
            </a:pPr>
            <a:r>
              <a:rPr lang="id-ID" sz="2200" smtClean="0"/>
              <a:t>Kelemahannya</a:t>
            </a:r>
          </a:p>
          <a:p>
            <a:pPr marL="857250" lvl="1" indent="-457200" eaLnBrk="1" hangingPunct="1">
              <a:buFont typeface="Wingdings" pitchFamily="2" charset="2"/>
              <a:buChar char="§"/>
            </a:pPr>
            <a:r>
              <a:rPr lang="id-ID" sz="2200" smtClean="0"/>
              <a:t>Lemah dalam pendekatan human beingnya</a:t>
            </a:r>
          </a:p>
          <a:p>
            <a:pPr marL="857250" lvl="1" indent="-457200" eaLnBrk="1" hangingPunct="1">
              <a:buFont typeface="Wingdings" pitchFamily="2" charset="2"/>
              <a:buChar char="§"/>
            </a:pPr>
            <a:r>
              <a:rPr lang="id-ID" sz="2200" smtClean="0"/>
              <a:t>Tidak melihat kebutuhan manusia secara individual (kepuasan kerja) dan kelompok.</a:t>
            </a:r>
          </a:p>
          <a:p>
            <a:pPr marL="857250" lvl="1" indent="-457200" eaLnBrk="1" hangingPunct="1">
              <a:buFont typeface="Wingdings" pitchFamily="2" charset="2"/>
              <a:buChar char="§"/>
            </a:pPr>
            <a:r>
              <a:rPr lang="id-ID" sz="2200" smtClean="0"/>
              <a:t>Penekanan pada produktivitas yang dapat mengeksploitasi pekerja</a:t>
            </a:r>
            <a:br>
              <a:rPr lang="id-ID" sz="2200" smtClean="0"/>
            </a:br>
            <a:r>
              <a:rPr lang="id-ID" sz="2200" smtClean="0"/>
              <a:t/>
            </a:r>
            <a:br>
              <a:rPr lang="id-ID" sz="2200" smtClean="0"/>
            </a:br>
            <a:endParaRPr lang="id-ID" sz="2200"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96BDF155-CC8C-4821-9485-8411D074D58A}" type="slidenum">
              <a:rPr lang="id-ID"/>
              <a:pPr>
                <a:defRPr/>
              </a:pPr>
              <a:t>45</a:t>
            </a:fld>
            <a:endParaRPr lang="id-ID"/>
          </a:p>
        </p:txBody>
      </p:sp>
      <p:sp>
        <p:nvSpPr>
          <p:cNvPr id="20485" name="TextBox 5"/>
          <p:cNvSpPr txBox="1">
            <a:spLocks noChangeArrowheads="1"/>
          </p:cNvSpPr>
          <p:nvPr/>
        </p:nvSpPr>
        <p:spPr bwMode="auto">
          <a:xfrm>
            <a:off x="468313" y="549275"/>
            <a:ext cx="7704137" cy="460375"/>
          </a:xfrm>
          <a:prstGeom prst="rect">
            <a:avLst/>
          </a:prstGeom>
          <a:noFill/>
          <a:ln w="9525">
            <a:noFill/>
            <a:miter lim="800000"/>
            <a:headEnd/>
            <a:tailEnd/>
          </a:ln>
        </p:spPr>
        <p:txBody>
          <a:bodyPr>
            <a:spAutoFit/>
          </a:bodyPr>
          <a:lstStyle/>
          <a:p>
            <a:pPr algn="ctr"/>
            <a:r>
              <a:rPr lang="id-ID" sz="2400" b="1"/>
              <a:t>Kelebihan dan Kelemahan Aliran Manajemen Ilmiah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50825" y="260350"/>
            <a:ext cx="8713788" cy="5905500"/>
          </a:xfrm>
        </p:spPr>
        <p:txBody>
          <a:bodyPr/>
          <a:lstStyle/>
          <a:p>
            <a:pPr marL="609600" indent="-609600" eaLnBrk="1" hangingPunct="1">
              <a:lnSpc>
                <a:spcPct val="90000"/>
              </a:lnSpc>
              <a:buFont typeface="Calibri" pitchFamily="34" charset="0"/>
              <a:buAutoNum type="alphaLcParenR" startAt="2"/>
            </a:pPr>
            <a:r>
              <a:rPr lang="id-ID" sz="2200" smtClean="0"/>
              <a:t>Administrative Management Approach,  Beberapa tokoh penganut aliran ini adalah : </a:t>
            </a:r>
          </a:p>
          <a:p>
            <a:pPr marL="1009650" lvl="1" indent="-609600" eaLnBrk="1" hangingPunct="1">
              <a:lnSpc>
                <a:spcPct val="90000"/>
              </a:lnSpc>
              <a:buFont typeface="Calibri" pitchFamily="34" charset="0"/>
              <a:buAutoNum type="arabicPeriod"/>
            </a:pPr>
            <a:r>
              <a:rPr lang="id-ID" sz="2200" smtClean="0"/>
              <a:t>Henry Fayon (1841-1925)</a:t>
            </a:r>
          </a:p>
          <a:p>
            <a:pPr marL="1409700" lvl="2" indent="-609600" eaLnBrk="1" hangingPunct="1">
              <a:lnSpc>
                <a:spcPct val="90000"/>
              </a:lnSpc>
            </a:pPr>
            <a:r>
              <a:rPr lang="id-ID" sz="2200" smtClean="0"/>
              <a:t>memberikan perhatian pada manajemen organisasi secara keseluruhan    dan  mendefinisikan fungsi manajemen yaitu planning, organizing, commanding, coordinating, controlling.</a:t>
            </a:r>
          </a:p>
          <a:p>
            <a:pPr marL="1409700" lvl="2" indent="-609600" eaLnBrk="1" hangingPunct="1">
              <a:lnSpc>
                <a:spcPct val="90000"/>
              </a:lnSpc>
            </a:pPr>
            <a:r>
              <a:rPr lang="id-ID" sz="2200" smtClean="0"/>
              <a:t>Mengemukakan 14 prinsip manajemen,  yaitu: </a:t>
            </a:r>
            <a:r>
              <a:rPr lang="en-US" sz="2200" smtClean="0"/>
              <a:t> </a:t>
            </a:r>
            <a:r>
              <a:rPr lang="id-ID" sz="2200" smtClean="0"/>
              <a:t> pembagian kerja, wewenang, disiplin, kesatuan komando, kesatuan arah – kepentingan individual dibawah kepentingan umum ( unity of  deriction, subordination  of the individual ), Imbalan (renumerisasi), sentralisasi,  hirarkhi,  keadilan, stabilitas  personil, inisiatif, semangat  korp (esprit de corps)</a:t>
            </a:r>
          </a:p>
          <a:p>
            <a:pPr marL="1009650" lvl="1" indent="-609600" eaLnBrk="1" hangingPunct="1">
              <a:lnSpc>
                <a:spcPct val="90000"/>
              </a:lnSpc>
              <a:buFont typeface="Calibri" pitchFamily="34" charset="0"/>
              <a:buAutoNum type="arabicPeriod"/>
            </a:pPr>
            <a:r>
              <a:rPr lang="id-ID" sz="2200" smtClean="0"/>
              <a:t>Max Weber (1864-1920)</a:t>
            </a:r>
            <a:br>
              <a:rPr lang="id-ID" sz="2200" smtClean="0"/>
            </a:br>
            <a:r>
              <a:rPr lang="id-ID" sz="2200" smtClean="0"/>
              <a:t>Mengembangkan bereaucratic management yang menekankan perlunya hirarki, yang ditentukan secara tegas, diatur dengan ketentuan dan nilai wewenang yang jelas.</a:t>
            </a:r>
            <a:br>
              <a:rPr lang="id-ID" sz="2200" smtClean="0"/>
            </a:br>
            <a:r>
              <a:rPr lang="id-ID" sz="2200" smtClean="0"/>
              <a:t/>
            </a:r>
            <a:br>
              <a:rPr lang="id-ID" sz="2200" smtClean="0"/>
            </a:br>
            <a:endParaRPr lang="id-ID" sz="2200"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DBC613FB-C2D6-4A91-BF33-0BD7C2D4895B}" type="slidenum">
              <a:rPr lang="id-ID"/>
              <a:pPr>
                <a:defRPr/>
              </a:pPr>
              <a:t>46</a:t>
            </a:fld>
            <a:endParaRPr lang="id-ID"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539750" y="1700213"/>
            <a:ext cx="7772400" cy="3852862"/>
          </a:xfrm>
          <a:solidFill>
            <a:schemeClr val="accent4">
              <a:lumMod val="60000"/>
              <a:lumOff val="40000"/>
            </a:schemeClr>
          </a:solidFill>
        </p:spPr>
        <p:txBody>
          <a:bodyPr/>
          <a:lstStyle/>
          <a:p>
            <a:pPr eaLnBrk="1" hangingPunct="1">
              <a:defRPr/>
            </a:pPr>
            <a:r>
              <a:rPr lang="id-ID" dirty="0" smtClean="0">
                <a:latin typeface="Arial Narrow" pitchFamily="34" charset="0"/>
              </a:rPr>
              <a:t>Kekuatannya adalah Kontribusi Administrative Management Approach artinya digunakannya beberapa prinsip manajemen. </a:t>
            </a:r>
          </a:p>
          <a:p>
            <a:pPr eaLnBrk="1" hangingPunct="1">
              <a:defRPr/>
            </a:pPr>
            <a:r>
              <a:rPr lang="id-ID" dirty="0" smtClean="0">
                <a:latin typeface="Arial Narrow" pitchFamily="34" charset="0"/>
              </a:rPr>
              <a:t>Kelemahannya teori ini lebih sesuai untuk organisasi yang stabil, kondisi lingkungan dapat diramalkan.</a:t>
            </a:r>
            <a:br>
              <a:rPr lang="id-ID" dirty="0" smtClean="0">
                <a:latin typeface="Arial Narrow" pitchFamily="34" charset="0"/>
              </a:rPr>
            </a:br>
            <a:endParaRPr lang="id-ID" dirty="0"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E9E05DA5-C95E-41AE-89A7-5BA30DD324D8}" type="slidenum">
              <a:rPr lang="id-ID"/>
              <a:pPr>
                <a:defRPr/>
              </a:pPr>
              <a:t>47</a:t>
            </a:fld>
            <a:endParaRPr lang="id-ID"/>
          </a:p>
        </p:txBody>
      </p:sp>
      <p:sp>
        <p:nvSpPr>
          <p:cNvPr id="22533" name="TextBox 5"/>
          <p:cNvSpPr txBox="1">
            <a:spLocks noChangeArrowheads="1"/>
          </p:cNvSpPr>
          <p:nvPr/>
        </p:nvSpPr>
        <p:spPr bwMode="auto">
          <a:xfrm>
            <a:off x="323850" y="404813"/>
            <a:ext cx="8351838" cy="954087"/>
          </a:xfrm>
          <a:prstGeom prst="rect">
            <a:avLst/>
          </a:prstGeom>
          <a:noFill/>
          <a:ln w="9525">
            <a:noFill/>
            <a:miter lim="800000"/>
            <a:headEnd/>
            <a:tailEnd/>
          </a:ln>
        </p:spPr>
        <p:txBody>
          <a:bodyPr>
            <a:spAutoFit/>
          </a:bodyPr>
          <a:lstStyle/>
          <a:p>
            <a:pPr algn="ctr"/>
            <a:r>
              <a:rPr lang="id-ID" sz="2800"/>
              <a:t>Kekuatan dan kelemahan pendekatan </a:t>
            </a:r>
          </a:p>
          <a:p>
            <a:pPr algn="ctr"/>
            <a:r>
              <a:rPr lang="id-ID" sz="2800"/>
              <a:t>administratif adalah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692150"/>
            <a:ext cx="8569325" cy="5545138"/>
          </a:xfrm>
        </p:spPr>
        <p:txBody>
          <a:bodyPr rtlCol="0">
            <a:normAutofit fontScale="77500" lnSpcReduction="20000"/>
          </a:bodyPr>
          <a:lstStyle/>
          <a:p>
            <a:pPr marL="457200" indent="-457200" eaLnBrk="1" fontAlgn="auto" hangingPunct="1">
              <a:spcAft>
                <a:spcPts val="0"/>
              </a:spcAft>
              <a:buFont typeface="Wingdings 2" pitchFamily="18" charset="2"/>
              <a:buNone/>
              <a:defRPr/>
            </a:pPr>
            <a:r>
              <a:rPr lang="id-ID" sz="2800" b="1" dirty="0" smtClean="0"/>
              <a:t>2.    Aliran Prilaku  atau Tingkah Laku </a:t>
            </a:r>
          </a:p>
          <a:p>
            <a:pPr marL="457200" indent="-457200" eaLnBrk="1" fontAlgn="auto" hangingPunct="1">
              <a:spcAft>
                <a:spcPts val="0"/>
              </a:spcAft>
              <a:buFont typeface="Wingdings 2" pitchFamily="18" charset="2"/>
              <a:buNone/>
              <a:defRPr/>
            </a:pPr>
            <a:r>
              <a:rPr lang="id-ID" sz="2400" dirty="0" smtClean="0"/>
              <a:t>	</a:t>
            </a:r>
            <a:r>
              <a:rPr lang="id-ID" sz="2400" dirty="0" smtClean="0">
                <a:sym typeface="Wingdings" pitchFamily="2" charset="2"/>
              </a:rPr>
              <a:t>  	</a:t>
            </a:r>
            <a:r>
              <a:rPr lang="id-ID" sz="2800" dirty="0" smtClean="0">
                <a:cs typeface="Calibri" pitchFamily="34" charset="0"/>
                <a:sym typeface="Wingdings" pitchFamily="2" charset="2"/>
              </a:rPr>
              <a:t>Dimana </a:t>
            </a:r>
            <a:r>
              <a:rPr lang="en-US" sz="2800" dirty="0" err="1" smtClean="0">
                <a:solidFill>
                  <a:schemeClr val="tx1">
                    <a:lumMod val="95000"/>
                    <a:lumOff val="5000"/>
                  </a:schemeClr>
                </a:solidFill>
                <a:cs typeface="Calibri" pitchFamily="34" charset="0"/>
              </a:rPr>
              <a:t>Aliran</a:t>
            </a:r>
            <a:r>
              <a:rPr lang="en-US" sz="2800" dirty="0" smtClean="0">
                <a:solidFill>
                  <a:schemeClr val="tx1">
                    <a:lumMod val="95000"/>
                    <a:lumOff val="5000"/>
                  </a:schemeClr>
                </a:solidFill>
                <a:cs typeface="Calibri" pitchFamily="34" charset="0"/>
              </a:rPr>
              <a:t> </a:t>
            </a:r>
            <a:r>
              <a:rPr lang="id-ID" sz="2800" dirty="0" smtClean="0">
                <a:solidFill>
                  <a:schemeClr val="tx1">
                    <a:lumMod val="95000"/>
                    <a:lumOff val="5000"/>
                  </a:schemeClr>
                </a:solidFill>
                <a:cs typeface="Calibri" pitchFamily="34" charset="0"/>
              </a:rPr>
              <a:t>ini </a:t>
            </a:r>
            <a:r>
              <a:rPr lang="en-US" sz="2800" dirty="0" err="1" smtClean="0">
                <a:solidFill>
                  <a:schemeClr val="tx1">
                    <a:lumMod val="95000"/>
                    <a:lumOff val="5000"/>
                  </a:schemeClr>
                </a:solidFill>
                <a:cs typeface="Calibri" pitchFamily="34" charset="0"/>
              </a:rPr>
              <a:t>muncul</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sebagai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akibat</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dari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pendekatan</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klasik</a:t>
            </a:r>
            <a:r>
              <a:rPr lang="en-US" sz="2800" dirty="0" smtClean="0">
                <a:solidFill>
                  <a:schemeClr val="tx1">
                    <a:lumMod val="95000"/>
                    <a:lumOff val="5000"/>
                  </a:schemeClr>
                </a:solidFill>
                <a:cs typeface="Calibri" pitchFamily="34" charset="0"/>
              </a:rPr>
              <a:t> </a:t>
            </a:r>
            <a:r>
              <a:rPr lang="id-ID"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tidak</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berhasil</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mencapai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produksi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efisien</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dan</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harmoni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di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tempat</a:t>
            </a:r>
            <a:r>
              <a:rPr lang="en-US" sz="2800" dirty="0" smtClean="0">
                <a:solidFill>
                  <a:schemeClr val="tx1">
                    <a:lumMod val="95000"/>
                    <a:lumOff val="5000"/>
                  </a:schemeClr>
                </a:solidFill>
                <a:cs typeface="Calibri" pitchFamily="34" charset="0"/>
              </a:rPr>
              <a:t> </a:t>
            </a:r>
            <a:r>
              <a:rPr lang="id-ID"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kerja</a:t>
            </a:r>
            <a:r>
              <a:rPr lang="en-US" sz="2800" dirty="0" smtClean="0">
                <a:solidFill>
                  <a:schemeClr val="tx1">
                    <a:lumMod val="95000"/>
                    <a:lumOff val="5000"/>
                  </a:schemeClr>
                </a:solidFill>
                <a:cs typeface="Calibri" pitchFamily="34" charset="0"/>
              </a:rPr>
              <a:t> yang </a:t>
            </a:r>
            <a:r>
              <a:rPr lang="en-US" sz="2800" dirty="0" err="1" smtClean="0">
                <a:solidFill>
                  <a:schemeClr val="tx1">
                    <a:lumMod val="95000"/>
                    <a:lumOff val="5000"/>
                  </a:schemeClr>
                </a:solidFill>
                <a:cs typeface="Calibri" pitchFamily="34" charset="0"/>
              </a:rPr>
              <a:t>memadai</a:t>
            </a:r>
            <a:r>
              <a:rPr lang="en-US" sz="2800" dirty="0" smtClean="0">
                <a:solidFill>
                  <a:schemeClr val="tx1">
                    <a:lumMod val="95000"/>
                    <a:lumOff val="5000"/>
                  </a:schemeClr>
                </a:solidFill>
                <a:cs typeface="Calibri" pitchFamily="34" charset="0"/>
              </a:rPr>
              <a:t>. </a:t>
            </a:r>
            <a:endParaRPr lang="id-ID" sz="2800" dirty="0" smtClean="0">
              <a:solidFill>
                <a:schemeClr val="tx1">
                  <a:lumMod val="95000"/>
                  <a:lumOff val="5000"/>
                </a:schemeClr>
              </a:solidFill>
              <a:cs typeface="Calibri" pitchFamily="34" charset="0"/>
            </a:endParaRPr>
          </a:p>
          <a:p>
            <a:pPr marL="457200" indent="-457200" eaLnBrk="1" fontAlgn="auto" hangingPunct="1">
              <a:spcAft>
                <a:spcPts val="0"/>
              </a:spcAft>
              <a:buFont typeface="Wingdings 2" pitchFamily="18" charset="2"/>
              <a:buNone/>
              <a:defRPr/>
            </a:pPr>
            <a:r>
              <a:rPr lang="id-ID" sz="2800" i="1" dirty="0" smtClean="0">
                <a:solidFill>
                  <a:schemeClr val="tx1">
                    <a:lumMod val="95000"/>
                    <a:lumOff val="5000"/>
                  </a:schemeClr>
                </a:solidFill>
                <a:cs typeface="Calibri" pitchFamily="34" charset="0"/>
              </a:rPr>
              <a:t>	</a:t>
            </a:r>
            <a:r>
              <a:rPr lang="id-ID" sz="2800" i="1" dirty="0" smtClean="0">
                <a:solidFill>
                  <a:schemeClr val="tx1">
                    <a:lumMod val="95000"/>
                    <a:lumOff val="5000"/>
                  </a:schemeClr>
                </a:solidFill>
                <a:cs typeface="Calibri" pitchFamily="34" charset="0"/>
                <a:sym typeface="Wingdings" pitchFamily="2" charset="2"/>
              </a:rPr>
              <a:t> 	</a:t>
            </a:r>
            <a:r>
              <a:rPr lang="en-US" sz="2800" i="1" dirty="0" err="1" smtClean="0">
                <a:solidFill>
                  <a:schemeClr val="tx1">
                    <a:lumMod val="95000"/>
                    <a:lumOff val="5000"/>
                  </a:schemeClr>
                </a:solidFill>
                <a:cs typeface="Calibri" pitchFamily="34" charset="0"/>
              </a:rPr>
              <a:t>Pada</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Aliran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ini</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digolongkan</a:t>
            </a:r>
            <a:r>
              <a:rPr lang="en-US" sz="2800" i="1" dirty="0" smtClean="0">
                <a:solidFill>
                  <a:schemeClr val="tx1">
                    <a:lumMod val="95000"/>
                    <a:lumOff val="5000"/>
                  </a:schemeClr>
                </a:solidFill>
                <a:cs typeface="Calibri" pitchFamily="34" charset="0"/>
              </a:rPr>
              <a:t> 2 </a:t>
            </a:r>
            <a:r>
              <a:rPr lang="en-US" sz="2800" i="1" dirty="0" err="1" smtClean="0">
                <a:solidFill>
                  <a:schemeClr val="tx1">
                    <a:lumMod val="95000"/>
                    <a:lumOff val="5000"/>
                  </a:schemeClr>
                </a:solidFill>
                <a:cs typeface="Calibri" pitchFamily="34" charset="0"/>
              </a:rPr>
              <a:t>pendekatan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yaitu</a:t>
            </a:r>
            <a:r>
              <a:rPr lang="en-US" sz="2800" i="1" dirty="0" smtClean="0">
                <a:solidFill>
                  <a:schemeClr val="tx1">
                    <a:lumMod val="95000"/>
                    <a:lumOff val="5000"/>
                  </a:schemeClr>
                </a:solidFill>
                <a:cs typeface="Calibri" pitchFamily="34" charset="0"/>
              </a:rPr>
              <a:t> : </a:t>
            </a:r>
            <a:r>
              <a:rPr lang="en-US" sz="2800" i="1" dirty="0" err="1" smtClean="0">
                <a:solidFill>
                  <a:schemeClr val="tx1">
                    <a:lumMod val="95000"/>
                    <a:lumOff val="5000"/>
                  </a:schemeClr>
                </a:solidFill>
                <a:cs typeface="Calibri" pitchFamily="34" charset="0"/>
              </a:rPr>
              <a:t>Gerakan</a:t>
            </a:r>
            <a:r>
              <a:rPr lang="en-US" sz="2800" i="1" dirty="0" smtClean="0">
                <a:solidFill>
                  <a:schemeClr val="tx1">
                    <a:lumMod val="95000"/>
                    <a:lumOff val="5000"/>
                  </a:schemeClr>
                </a:solidFill>
                <a:cs typeface="Calibri" pitchFamily="34" charset="0"/>
              </a:rPr>
              <a:t> </a:t>
            </a:r>
            <a:r>
              <a:rPr lang="id-ID"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hubungan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manusia</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dan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Pendekatan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ilmiah</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Tingkah</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laku</a:t>
            </a:r>
            <a:r>
              <a:rPr lang="en-US" sz="2800" i="1" dirty="0" smtClean="0">
                <a:solidFill>
                  <a:schemeClr val="tx1">
                    <a:lumMod val="95000"/>
                    <a:lumOff val="5000"/>
                  </a:schemeClr>
                </a:solidFill>
                <a:cs typeface="Calibri" pitchFamily="34" charset="0"/>
              </a:rPr>
              <a:t> </a:t>
            </a:r>
            <a:endParaRPr lang="id-ID" sz="2800" i="1" dirty="0" smtClean="0">
              <a:solidFill>
                <a:schemeClr val="tx1">
                  <a:lumMod val="95000"/>
                  <a:lumOff val="5000"/>
                </a:schemeClr>
              </a:solidFill>
              <a:cs typeface="Calibri" pitchFamily="34" charset="0"/>
            </a:endParaRPr>
          </a:p>
          <a:p>
            <a:pPr marL="731838" lvl="1" indent="-457200" eaLnBrk="1" fontAlgn="auto" hangingPunct="1">
              <a:spcAft>
                <a:spcPts val="0"/>
              </a:spcAft>
              <a:buFont typeface="Wingdings 2" pitchFamily="18" charset="2"/>
              <a:buNone/>
              <a:defRPr/>
            </a:pPr>
            <a:r>
              <a:rPr lang="id-ID" dirty="0" smtClean="0">
                <a:cs typeface="Calibri" pitchFamily="34" charset="0"/>
              </a:rPr>
              <a:t>	 	1)  Human Relations</a:t>
            </a:r>
            <a:br>
              <a:rPr lang="id-ID" dirty="0" smtClean="0">
                <a:cs typeface="Calibri" pitchFamily="34" charset="0"/>
              </a:rPr>
            </a:br>
            <a:r>
              <a:rPr lang="id-ID" dirty="0" smtClean="0">
                <a:cs typeface="Calibri" pitchFamily="34" charset="0"/>
              </a:rPr>
              <a:t>	      yaitu berusaha menemukan secara sistematis faktor sosial dan  </a:t>
            </a:r>
          </a:p>
          <a:p>
            <a:pPr marL="731838" lvl="1" indent="-457200" eaLnBrk="1" fontAlgn="auto" hangingPunct="1">
              <a:spcAft>
                <a:spcPts val="0"/>
              </a:spcAft>
              <a:buFont typeface="Wingdings 2" pitchFamily="18" charset="2"/>
              <a:buNone/>
              <a:defRPr/>
            </a:pPr>
            <a:r>
              <a:rPr lang="id-ID" dirty="0" smtClean="0">
                <a:cs typeface="Calibri" pitchFamily="34" charset="0"/>
              </a:rPr>
              <a:t>                psikologi yang dapat  menciptakan hubungan manusia yang   </a:t>
            </a:r>
          </a:p>
          <a:p>
            <a:pPr marL="731838" lvl="1" indent="-457200" eaLnBrk="1" fontAlgn="auto" hangingPunct="1">
              <a:spcAft>
                <a:spcPts val="0"/>
              </a:spcAft>
              <a:buFont typeface="Wingdings 2" pitchFamily="18" charset="2"/>
              <a:buNone/>
              <a:defRPr/>
            </a:pPr>
            <a:r>
              <a:rPr lang="id-ID" dirty="0" smtClean="0">
                <a:cs typeface="Calibri" pitchFamily="34" charset="0"/>
              </a:rPr>
              <a:t>                efektif.</a:t>
            </a:r>
            <a:br>
              <a:rPr lang="id-ID" dirty="0" smtClean="0">
                <a:cs typeface="Calibri" pitchFamily="34" charset="0"/>
              </a:rPr>
            </a:br>
            <a:r>
              <a:rPr lang="id-ID" dirty="0" smtClean="0">
                <a:cs typeface="Calibri" pitchFamily="34" charset="0"/>
              </a:rPr>
              <a:t>	      </a:t>
            </a:r>
            <a:r>
              <a:rPr lang="id-ID" dirty="0" smtClean="0">
                <a:cs typeface="Calibri" pitchFamily="34" charset="0"/>
                <a:sym typeface="Wingdings" pitchFamily="2" charset="2"/>
              </a:rPr>
              <a:t> Tokoh – tokohnya :</a:t>
            </a:r>
          </a:p>
          <a:p>
            <a:pPr marL="731838" lvl="1" indent="-457200" eaLnBrk="1" fontAlgn="auto" hangingPunct="1">
              <a:spcAft>
                <a:spcPts val="0"/>
              </a:spcAft>
              <a:buFont typeface="Wingdings 2" pitchFamily="18" charset="2"/>
              <a:buNone/>
              <a:defRPr/>
            </a:pPr>
            <a:r>
              <a:rPr lang="id-ID" dirty="0" smtClean="0">
                <a:cs typeface="Calibri" pitchFamily="34" charset="0"/>
                <a:sym typeface="Wingdings" pitchFamily="2" charset="2"/>
              </a:rPr>
              <a:t>		            a) </a:t>
            </a:r>
            <a:r>
              <a:rPr lang="id-ID" dirty="0" smtClean="0">
                <a:cs typeface="Calibri" pitchFamily="34" charset="0"/>
              </a:rPr>
              <a:t>Elton Mayo (1880-1949)  - Hawthorne Experiment 	   		  Hasil studi Hawthorne (pembangkit listrik) yang 			  dilakukan oleh Elton Mayo, dkk   seperti :</a:t>
            </a:r>
            <a:br>
              <a:rPr lang="id-ID" dirty="0" smtClean="0">
                <a:cs typeface="Calibri" pitchFamily="34" charset="0"/>
              </a:rPr>
            </a:br>
            <a:r>
              <a:rPr lang="id-ID" dirty="0" smtClean="0">
                <a:cs typeface="Calibri" pitchFamily="34" charset="0"/>
              </a:rPr>
              <a:t>	      	   1. Produktivitas berkaitan dengan variabel sosial 			       dan psikologi</a:t>
            </a:r>
            <a:br>
              <a:rPr lang="id-ID" dirty="0" smtClean="0">
                <a:cs typeface="Calibri" pitchFamily="34" charset="0"/>
              </a:rPr>
            </a:br>
            <a:r>
              <a:rPr lang="id-ID" dirty="0" smtClean="0">
                <a:cs typeface="Calibri" pitchFamily="34" charset="0"/>
              </a:rPr>
              <a:t>	      </a:t>
            </a:r>
            <a:endParaRPr lang="id-ID" dirty="0">
              <a:cs typeface="Calibri"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BCF61BFC-8254-4E63-9EDB-E0D389CA79B2}" type="slidenum">
              <a:rPr lang="id-ID"/>
              <a:pPr>
                <a:defRPr/>
              </a:pPr>
              <a:t>48</a:t>
            </a:fld>
            <a:endParaRPr lang="id-ID"/>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68313" y="549275"/>
            <a:ext cx="8351837" cy="5327650"/>
          </a:xfrm>
        </p:spPr>
        <p:txBody>
          <a:bodyPr>
            <a:normAutofit fontScale="92500"/>
          </a:bodyPr>
          <a:lstStyle/>
          <a:p>
            <a:pPr marL="788988" lvl="1" indent="-514350" eaLnBrk="1" hangingPunct="1">
              <a:buFont typeface="Calibri" pitchFamily="34" charset="0"/>
              <a:buAutoNum type="arabicPeriod" startAt="2"/>
            </a:pPr>
            <a:r>
              <a:rPr lang="id-ID" sz="3200" smtClean="0">
                <a:latin typeface="Arial Narrow" pitchFamily="34" charset="0"/>
              </a:rPr>
              <a:t>Pekerja akan bekerja lebih keras bila manajemen memperhatikan kesejahteraan mereka dan supervisornya memberikan perhatian pada mereka.</a:t>
            </a:r>
          </a:p>
          <a:p>
            <a:pPr marL="788988" lvl="1" indent="-514350" eaLnBrk="1" hangingPunct="1">
              <a:buFont typeface="Calibri" pitchFamily="34" charset="0"/>
              <a:buAutoNum type="arabicPeriod" startAt="2"/>
            </a:pPr>
            <a:r>
              <a:rPr lang="id-ID" sz="3200" smtClean="0">
                <a:latin typeface="Arial Narrow" pitchFamily="34" charset="0"/>
              </a:rPr>
              <a:t>Kelompok kerja informal mempunyai pengaruh positif pada produktivitas.</a:t>
            </a:r>
          </a:p>
          <a:p>
            <a:pPr marL="788988" lvl="1" indent="-514350" eaLnBrk="1" hangingPunct="1">
              <a:buFont typeface="Calibri" pitchFamily="34" charset="0"/>
              <a:buAutoNum type="arabicPeriod" startAt="2"/>
            </a:pPr>
            <a:r>
              <a:rPr lang="id-ID" sz="3200" smtClean="0">
                <a:latin typeface="Arial Narrow" pitchFamily="34" charset="0"/>
              </a:rPr>
              <a:t>Mayo mengajukan konsep social man yang dimotivasi oleh kebutuhan sosial daripada konsep rational man yang dimotivasi oleh kebutuhan ekonomis.</a:t>
            </a:r>
            <a:br>
              <a:rPr lang="id-ID" sz="3200" smtClean="0">
                <a:latin typeface="Arial Narrow" pitchFamily="34" charset="0"/>
              </a:rPr>
            </a:br>
            <a:r>
              <a:rPr lang="id-ID" sz="3200" smtClean="0">
                <a:latin typeface="Arial Narrow" pitchFamily="34" charset="0"/>
              </a:rPr>
              <a:t/>
            </a:r>
            <a:br>
              <a:rPr lang="id-ID" sz="3200" smtClean="0">
                <a:latin typeface="Arial Narrow" pitchFamily="34" charset="0"/>
              </a:rPr>
            </a:br>
            <a:endParaRPr lang="id-ID" sz="3200" smtClean="0">
              <a:latin typeface="Arial Narrow" pitchFamily="34" charset="0"/>
            </a:endParaRPr>
          </a:p>
          <a:p>
            <a:pPr eaLnBrk="1" hangingPunct="1"/>
            <a:endParaRPr lang="id-ID"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233BC732-3BFE-4CB5-B529-41BA90AA58E5}" type="slidenum">
              <a:rPr lang="id-ID"/>
              <a:pPr>
                <a:defRPr/>
              </a:pPr>
              <a:t>49</a:t>
            </a:fld>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52400" y="304800"/>
            <a:ext cx="8236024" cy="874713"/>
          </a:xfrm>
        </p:spPr>
        <p:txBody>
          <a:bodyPr anchor="ctr">
            <a:normAutofit/>
          </a:bodyPr>
          <a:lstStyle/>
          <a:p>
            <a:pPr eaLnBrk="1" fontAlgn="auto" hangingPunct="1">
              <a:spcAft>
                <a:spcPts val="0"/>
              </a:spcAft>
              <a:defRPr/>
            </a:pPr>
            <a:r>
              <a:rPr lang="id-ID" sz="3500" b="1" dirty="0" smtClean="0">
                <a:latin typeface="Comic Sans MS" pitchFamily="66" charset="0"/>
              </a:rPr>
              <a:t>Tujuan Instruksional Umum (TIU)</a:t>
            </a:r>
            <a:endParaRPr lang="en-US" sz="3500" b="1" dirty="0" smtClean="0">
              <a:latin typeface="Comic Sans MS" pitchFamily="66" charset="0"/>
            </a:endParaRPr>
          </a:p>
        </p:txBody>
      </p:sp>
      <p:sp>
        <p:nvSpPr>
          <p:cNvPr id="5123" name="Rectangle 3"/>
          <p:cNvSpPr>
            <a:spLocks noGrp="1" noChangeArrowheads="1"/>
          </p:cNvSpPr>
          <p:nvPr>
            <p:ph type="body" idx="4294967295"/>
          </p:nvPr>
        </p:nvSpPr>
        <p:spPr>
          <a:xfrm>
            <a:off x="381000" y="1295400"/>
            <a:ext cx="8439472" cy="4941912"/>
          </a:xfrm>
          <a:solidFill>
            <a:schemeClr val="accent1">
              <a:lumMod val="60000"/>
              <a:lumOff val="40000"/>
            </a:schemeClr>
          </a:solidFill>
        </p:spPr>
        <p:txBody>
          <a:bodyPr>
            <a:normAutofit lnSpcReduction="10000"/>
          </a:bodyPr>
          <a:lstStyle/>
          <a:p>
            <a:pPr marL="319088" indent="-319088" algn="ctr" eaLnBrk="1" fontAlgn="auto" hangingPunct="1">
              <a:lnSpc>
                <a:spcPct val="90000"/>
              </a:lnSpc>
              <a:spcAft>
                <a:spcPts val="0"/>
              </a:spcAft>
              <a:buNone/>
              <a:defRPr/>
            </a:pPr>
            <a:r>
              <a:rPr lang="id-ID" sz="3700" dirty="0" smtClean="0"/>
              <a:t>	</a:t>
            </a:r>
            <a:r>
              <a:rPr lang="en-US" sz="3700" dirty="0" err="1" smtClean="0"/>
              <a:t>Diharapkan</a:t>
            </a:r>
            <a:r>
              <a:rPr lang="en-US" sz="3700" dirty="0" smtClean="0"/>
              <a:t> </a:t>
            </a:r>
            <a:r>
              <a:rPr lang="en-US" sz="3700" dirty="0" err="1" smtClean="0"/>
              <a:t>mahasiswa</a:t>
            </a:r>
            <a:r>
              <a:rPr lang="en-US" sz="3700" dirty="0" smtClean="0"/>
              <a:t> </a:t>
            </a:r>
            <a:r>
              <a:rPr lang="id-ID" sz="3700" dirty="0" smtClean="0"/>
              <a:t>memiliki pengetahuan mengenai dasar – dasar menajemen, konsep manajemen  dan pengaruh lingkungan terhadap manajemen serta memiliki kemampuan yang diperlukan untuk proses manajerial yaitu perencanaan, pengorganisasian, kepemimpinan dan pengendalian atau pengawasan  terhadap berbagai </a:t>
            </a:r>
            <a:r>
              <a:rPr lang="id-ID" sz="3700" b="1" i="1" u="sng" dirty="0" smtClean="0"/>
              <a:t>sumber daya </a:t>
            </a:r>
            <a:r>
              <a:rPr lang="id-ID" sz="3700" dirty="0" smtClean="0"/>
              <a:t>dalam organisasi</a:t>
            </a:r>
            <a:endParaRPr lang="en-US" sz="3700" dirty="0" smtClean="0"/>
          </a:p>
        </p:txBody>
      </p:sp>
      <p:graphicFrame>
        <p:nvGraphicFramePr>
          <p:cNvPr id="4125" name="Group 29"/>
          <p:cNvGraphicFramePr>
            <a:graphicFrameLocks noGrp="1"/>
          </p:cNvGraphicFramePr>
          <p:nvPr/>
        </p:nvGraphicFramePr>
        <p:xfrm>
          <a:off x="762000" y="-13411200"/>
          <a:ext cx="3992563" cy="1767840"/>
        </p:xfrm>
        <a:graphic>
          <a:graphicData uri="http://schemas.openxmlformats.org/drawingml/2006/table">
            <a:tbl>
              <a:tblPr/>
              <a:tblGrid>
                <a:gridCol w="1997075"/>
                <a:gridCol w="1995488"/>
              </a:tblGrid>
              <a:tr h="180975">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:Komunikasi Bisnis mencakup berbagai hal yang berhubungan atau berkaitan dengan komunikasi baik secara lisan  </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tc hMerge="1">
                  <a:txBody>
                    <a:bodyPr/>
                    <a:lstStyle/>
                    <a:p>
                      <a:endParaRPr lang="id-ID"/>
                    </a:p>
                  </a:txBody>
                  <a:tcPr/>
                </a:tc>
              </a:tr>
              <a:tr h="180975">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  maupun tulisan dalam dunia bisnis. Selain prinsip - prinsip dasar berkomunikasi, materi komunikasi bisnis juga </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tc hMerge="1">
                  <a:txBody>
                    <a:bodyPr/>
                    <a:lstStyle/>
                    <a:p>
                      <a:endParaRPr lang="id-ID"/>
                    </a:p>
                  </a:txBody>
                  <a:tcPr/>
                </a:tc>
              </a:tr>
              <a:tr h="180975">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  mencakup proses penulisan, pelaporan, pembuatan proposal bisnis serta keberhasilan berkomunikasi melalui pemam</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tc hMerge="1">
                  <a:txBody>
                    <a:bodyPr/>
                    <a:lstStyle/>
                    <a:p>
                      <a:endParaRPr lang="id-ID"/>
                    </a:p>
                  </a:txBody>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  faatan bebagai media komunikasi yang ada saat ini</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id-ID" sz="26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250825" y="1268413"/>
            <a:ext cx="8642350" cy="4968875"/>
          </a:xfrm>
        </p:spPr>
        <p:txBody>
          <a:bodyPr>
            <a:normAutofit lnSpcReduction="10000"/>
          </a:bodyPr>
          <a:lstStyle/>
          <a:p>
            <a:pPr marL="914400" lvl="1" indent="-457200" eaLnBrk="1" hangingPunct="1">
              <a:buFont typeface="+mj-lt"/>
              <a:buAutoNum type="arabicPeriod"/>
              <a:defRPr/>
            </a:pPr>
            <a:r>
              <a:rPr lang="id-ID" sz="2200" dirty="0" smtClean="0">
                <a:latin typeface="+mj-lt"/>
              </a:rPr>
              <a:t>Kontribusi dan pendekatan Human Relations:</a:t>
            </a:r>
          </a:p>
          <a:p>
            <a:pPr lvl="2" eaLnBrk="1" hangingPunct="1">
              <a:defRPr/>
            </a:pPr>
            <a:r>
              <a:rPr lang="id-ID" sz="2200" dirty="0" smtClean="0">
                <a:latin typeface="+mj-lt"/>
              </a:rPr>
              <a:t>Penyempurnaan pendekatan klasik yang menganggap bahwa produktivitas semata persoalan mekanis.</a:t>
            </a:r>
          </a:p>
          <a:p>
            <a:pPr lvl="2" eaLnBrk="1" hangingPunct="1">
              <a:defRPr/>
            </a:pPr>
            <a:r>
              <a:rPr lang="id-ID" sz="2200" dirty="0" smtClean="0">
                <a:latin typeface="+mj-lt"/>
              </a:rPr>
              <a:t>Menunjukkan pentingnya manager style dan memberikan perhatian pada teaching people management skills daripada teaching technical skills.</a:t>
            </a:r>
          </a:p>
          <a:p>
            <a:pPr lvl="2" eaLnBrk="1" hangingPunct="1">
              <a:defRPr/>
            </a:pPr>
            <a:r>
              <a:rPr lang="id-ID" sz="2200" dirty="0" smtClean="0">
                <a:latin typeface="+mj-lt"/>
              </a:rPr>
              <a:t>Mendorong perhatian pada group dynamic.</a:t>
            </a:r>
          </a:p>
          <a:p>
            <a:pPr marL="914400" lvl="1" indent="-457200" eaLnBrk="1" hangingPunct="1">
              <a:buFont typeface="+mj-lt"/>
              <a:buAutoNum type="arabicPeriod" startAt="2"/>
              <a:defRPr/>
            </a:pPr>
            <a:r>
              <a:rPr lang="id-ID" sz="2200" dirty="0" smtClean="0">
                <a:latin typeface="+mj-lt"/>
              </a:rPr>
              <a:t>Kelemahan :</a:t>
            </a:r>
          </a:p>
          <a:p>
            <a:pPr marL="1314450" lvl="2" indent="-457200" eaLnBrk="1" hangingPunct="1">
              <a:defRPr/>
            </a:pPr>
            <a:r>
              <a:rPr lang="id-ID" sz="2200" dirty="0" smtClean="0">
                <a:latin typeface="+mj-lt"/>
              </a:rPr>
              <a:t>Beberapa penelitian menunjukkan bahwa perbaikan kondisi kerja dan   kepuasan karyawan hanya salah satu dari beberapa faktor yang berpengaruh pada produktivitas.</a:t>
            </a:r>
          </a:p>
          <a:p>
            <a:pPr lvl="2" eaLnBrk="1" hangingPunct="1">
              <a:buFont typeface="Arial" pitchFamily="34" charset="0"/>
              <a:buChar char="•"/>
              <a:defRPr/>
            </a:pPr>
            <a:r>
              <a:rPr lang="id-ID" sz="2200" dirty="0" smtClean="0">
                <a:latin typeface="+mj-lt"/>
              </a:rPr>
              <a:t>  Konsep social man tidak dapat menggambarkan tuntas individu   </a:t>
            </a:r>
          </a:p>
          <a:p>
            <a:pPr lvl="2" eaLnBrk="1" hangingPunct="1">
              <a:buFont typeface="Arial" charset="0"/>
              <a:buNone/>
              <a:defRPr/>
            </a:pPr>
            <a:r>
              <a:rPr lang="id-ID" sz="2200" dirty="0" smtClean="0">
                <a:latin typeface="+mj-lt"/>
              </a:rPr>
              <a:t>	  di tempat kerja.</a:t>
            </a:r>
            <a:br>
              <a:rPr lang="id-ID" sz="2200" dirty="0" smtClean="0">
                <a:latin typeface="+mj-lt"/>
              </a:rPr>
            </a:br>
            <a:endParaRPr lang="id-ID" sz="2200" dirty="0" smtClean="0">
              <a:latin typeface="+mj-lt"/>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3A5BAD20-9AD8-4EB4-8420-61F6A8F2089B}" type="slidenum">
              <a:rPr lang="id-ID"/>
              <a:pPr>
                <a:defRPr/>
              </a:pPr>
              <a:t>50</a:t>
            </a:fld>
            <a:endParaRPr lang="id-ID"/>
          </a:p>
        </p:txBody>
      </p:sp>
      <p:sp>
        <p:nvSpPr>
          <p:cNvPr id="25605" name="TextBox 5"/>
          <p:cNvSpPr txBox="1">
            <a:spLocks noChangeArrowheads="1"/>
          </p:cNvSpPr>
          <p:nvPr/>
        </p:nvSpPr>
        <p:spPr bwMode="auto">
          <a:xfrm>
            <a:off x="539750" y="476250"/>
            <a:ext cx="7632700" cy="831850"/>
          </a:xfrm>
          <a:prstGeom prst="rect">
            <a:avLst/>
          </a:prstGeom>
          <a:noFill/>
          <a:ln w="9525">
            <a:noFill/>
            <a:miter lim="800000"/>
            <a:headEnd/>
            <a:tailEnd/>
          </a:ln>
        </p:spPr>
        <p:txBody>
          <a:bodyPr>
            <a:spAutoFit/>
          </a:bodyPr>
          <a:lstStyle/>
          <a:p>
            <a:pPr algn="ctr"/>
            <a:r>
              <a:rPr lang="id-ID" sz="2400" b="1"/>
              <a:t>Kekuatan dan Kelemahan Pendekatan </a:t>
            </a:r>
          </a:p>
          <a:p>
            <a:pPr algn="ctr"/>
            <a:r>
              <a:rPr lang="id-ID" sz="2400" b="1"/>
              <a:t>Human Reletions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79388" y="260350"/>
            <a:ext cx="8640762" cy="5905500"/>
          </a:xfrm>
        </p:spPr>
        <p:txBody>
          <a:bodyPr/>
          <a:lstStyle/>
          <a:p>
            <a:pPr marL="788988" lvl="1" indent="-514350" eaLnBrk="1" hangingPunct="1">
              <a:buFont typeface="Calibri" pitchFamily="34" charset="0"/>
              <a:buAutoNum type="arabicPeriod" startAt="2"/>
            </a:pPr>
            <a:r>
              <a:rPr lang="id-ID" sz="2400" smtClean="0">
                <a:cs typeface="Calibri" pitchFamily="34" charset="0"/>
              </a:rPr>
              <a:t>Behavioral Science Approach</a:t>
            </a:r>
            <a:br>
              <a:rPr lang="id-ID" sz="2400" smtClean="0">
                <a:cs typeface="Calibri" pitchFamily="34" charset="0"/>
              </a:rPr>
            </a:br>
            <a:r>
              <a:rPr lang="id-ID" sz="2400" smtClean="0">
                <a:cs typeface="Calibri" pitchFamily="34" charset="0"/>
              </a:rPr>
              <a:t>Pendekatan ini yakin bahwa self actualizing man adalah konsep yang lebih akurat untuk menerangkan motivasi manusia dan mencoba mengintegrasikannya dengan organisasi. Beberapa tokohnya, antara lain: </a:t>
            </a:r>
          </a:p>
          <a:p>
            <a:pPr marL="1189038" lvl="2" indent="-514350" eaLnBrk="1" hangingPunct="1">
              <a:buFont typeface="Calibri" pitchFamily="34" charset="0"/>
              <a:buAutoNum type="alphaLcParenR"/>
            </a:pPr>
            <a:r>
              <a:rPr lang="id-ID" smtClean="0">
                <a:cs typeface="Calibri" pitchFamily="34" charset="0"/>
              </a:rPr>
              <a:t>Maslow</a:t>
            </a:r>
            <a:br>
              <a:rPr lang="id-ID" smtClean="0">
                <a:cs typeface="Calibri" pitchFamily="34" charset="0"/>
              </a:rPr>
            </a:br>
            <a:r>
              <a:rPr lang="id-ID" smtClean="0">
                <a:cs typeface="Calibri" pitchFamily="34" charset="0"/>
              </a:rPr>
              <a:t>Individu mempunyai empat  kebutuhan dasar yaitu :   (1)physical needs, (2)security needs, (3)social needs (4) esteem needs and self actualization needs. </a:t>
            </a:r>
          </a:p>
          <a:p>
            <a:pPr marL="1189038" lvl="2" indent="-514350" eaLnBrk="1" hangingPunct="1">
              <a:buFont typeface="Arial" charset="0"/>
              <a:buNone/>
            </a:pPr>
            <a:r>
              <a:rPr lang="id-ID" smtClean="0">
                <a:cs typeface="Calibri" pitchFamily="34" charset="0"/>
              </a:rPr>
              <a:t>	</a:t>
            </a:r>
            <a:r>
              <a:rPr lang="id-ID" smtClean="0">
                <a:cs typeface="Calibri" pitchFamily="34" charset="0"/>
                <a:sym typeface="Wingdings" pitchFamily="2" charset="2"/>
              </a:rPr>
              <a:t> </a:t>
            </a:r>
            <a:r>
              <a:rPr lang="id-ID" smtClean="0">
                <a:cs typeface="Calibri" pitchFamily="34" charset="0"/>
              </a:rPr>
              <a:t>Kebutuhan tersebut akan menimbulkan suatu keinginan untuk memenuhinya. Organisasi perlu mengenali kebutuhan tersebut dan berusaha memenuhinya agar timbul kepuasan.</a:t>
            </a:r>
            <a:br>
              <a:rPr lang="id-ID" smtClean="0">
                <a:cs typeface="Calibri" pitchFamily="34" charset="0"/>
              </a:rPr>
            </a:br>
            <a:endParaRPr lang="id-ID" smtClean="0">
              <a:cs typeface="Calibri"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52021784-4B2E-472A-AD66-9D090DEBB7EF}" type="slidenum">
              <a:rPr lang="id-ID"/>
              <a:pPr>
                <a:defRPr/>
              </a:pPr>
              <a:t>51</a:t>
            </a:fld>
            <a:endParaRPr lang="id-ID"/>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250825" y="476250"/>
            <a:ext cx="8642350" cy="5616575"/>
          </a:xfrm>
        </p:spPr>
        <p:txBody>
          <a:bodyPr>
            <a:normAutofit lnSpcReduction="10000"/>
          </a:bodyPr>
          <a:lstStyle/>
          <a:p>
            <a:pPr marL="457200" indent="-457200" eaLnBrk="1" hangingPunct="1">
              <a:buFont typeface="Calibri" pitchFamily="34" charset="0"/>
              <a:buAutoNum type="alphaLcParenR" startAt="2"/>
            </a:pPr>
            <a:r>
              <a:rPr lang="id-ID" sz="2400" smtClean="0">
                <a:cs typeface="Calibri" pitchFamily="34" charset="0"/>
              </a:rPr>
              <a:t>Model complex man</a:t>
            </a:r>
            <a:br>
              <a:rPr lang="id-ID" sz="2400" smtClean="0">
                <a:cs typeface="Calibri" pitchFamily="34" charset="0"/>
              </a:rPr>
            </a:br>
            <a:r>
              <a:rPr lang="id-ID" sz="2400" smtClean="0">
                <a:cs typeface="Calibri" pitchFamily="34" charset="0"/>
              </a:rPr>
              <a:t>Model ini menjelaskan bahwa setiap orang mempunyai perbedaan dengan orang lain dan tidak ada dua orang yang sama.</a:t>
            </a:r>
          </a:p>
          <a:p>
            <a:pPr marL="731838" lvl="1" indent="-457200" eaLnBrk="1" hangingPunct="1">
              <a:buFont typeface="Arial" charset="0"/>
              <a:buNone/>
            </a:pPr>
            <a:endParaRPr lang="id-ID" sz="2200" smtClean="0">
              <a:cs typeface="Calibri" pitchFamily="34" charset="0"/>
            </a:endParaRPr>
          </a:p>
          <a:p>
            <a:pPr marL="457200" indent="-457200" eaLnBrk="1" hangingPunct="1">
              <a:buFont typeface="Calibri" pitchFamily="34" charset="0"/>
              <a:buAutoNum type="alphaLcParenR" startAt="2"/>
            </a:pPr>
            <a:r>
              <a:rPr lang="id-ID" sz="2400" smtClean="0">
                <a:cs typeface="Calibri" pitchFamily="34" charset="0"/>
              </a:rPr>
              <a:t>Douglas Mc Gregor (1906-1964)</a:t>
            </a:r>
            <a:br>
              <a:rPr lang="id-ID" sz="2400" smtClean="0">
                <a:cs typeface="Calibri" pitchFamily="34" charset="0"/>
              </a:rPr>
            </a:br>
            <a:r>
              <a:rPr lang="id-ID" sz="2400" smtClean="0">
                <a:cs typeface="Calibri" pitchFamily="34" charset="0"/>
              </a:rPr>
              <a:t>Teori X dan teori Y</a:t>
            </a:r>
            <a:br>
              <a:rPr lang="id-ID" sz="2400" smtClean="0">
                <a:cs typeface="Calibri" pitchFamily="34" charset="0"/>
              </a:rPr>
            </a:br>
            <a:r>
              <a:rPr lang="id-ID" sz="2400" smtClean="0">
                <a:cs typeface="Calibri" pitchFamily="34" charset="0"/>
              </a:rPr>
              <a:t>Teori X melihat karyawan dari </a:t>
            </a:r>
            <a:r>
              <a:rPr lang="id-ID" sz="2400" u="sng" smtClean="0">
                <a:cs typeface="Calibri" pitchFamily="34" charset="0"/>
              </a:rPr>
              <a:t>segi pessimistik, </a:t>
            </a:r>
            <a:r>
              <a:rPr lang="id-ID" sz="2400" smtClean="0">
                <a:cs typeface="Calibri" pitchFamily="34" charset="0"/>
              </a:rPr>
              <a:t>manajer hanya mengubah kondisi kerja dan mengektifkan penggunaan </a:t>
            </a:r>
            <a:r>
              <a:rPr lang="id-ID" sz="2400" u="sng" smtClean="0">
                <a:cs typeface="Calibri" pitchFamily="34" charset="0"/>
              </a:rPr>
              <a:t>rewards &amp; punishment </a:t>
            </a:r>
            <a:r>
              <a:rPr lang="id-ID" sz="2400" smtClean="0">
                <a:cs typeface="Calibri" pitchFamily="34" charset="0"/>
              </a:rPr>
              <a:t>untuk meningkatkan produktivitas karyawan. Teori Y melihat karyawan dari </a:t>
            </a:r>
            <a:r>
              <a:rPr lang="id-ID" sz="2400" u="sng" smtClean="0">
                <a:cs typeface="Calibri" pitchFamily="34" charset="0"/>
              </a:rPr>
              <a:t>segi optimistik</a:t>
            </a:r>
            <a:r>
              <a:rPr lang="id-ID" sz="2400" smtClean="0">
                <a:cs typeface="Calibri" pitchFamily="34" charset="0"/>
              </a:rPr>
              <a:t>, manajer perlu melakukan </a:t>
            </a:r>
            <a:r>
              <a:rPr lang="id-ID" sz="2400" u="sng" smtClean="0">
                <a:cs typeface="Calibri" pitchFamily="34" charset="0"/>
              </a:rPr>
              <a:t>pendekatan humanistik </a:t>
            </a:r>
            <a:r>
              <a:rPr lang="id-ID" sz="2400" smtClean="0">
                <a:cs typeface="Calibri" pitchFamily="34" charset="0"/>
              </a:rPr>
              <a:t>kepada karyawan, menantang karyawan untuk berprestasi, mendorong pertumbuhan pribadi, mendorong kinerja.</a:t>
            </a:r>
            <a:br>
              <a:rPr lang="id-ID" sz="2400" smtClean="0">
                <a:cs typeface="Calibri" pitchFamily="34" charset="0"/>
              </a:rPr>
            </a:br>
            <a:r>
              <a:rPr lang="id-ID" sz="2400" smtClean="0">
                <a:cs typeface="Calibri" pitchFamily="34" charset="0"/>
              </a:rPr>
              <a:t/>
            </a:r>
            <a:br>
              <a:rPr lang="id-ID" sz="2400" smtClean="0">
                <a:cs typeface="Calibri" pitchFamily="34" charset="0"/>
              </a:rPr>
            </a:br>
            <a:endParaRPr lang="id-ID" sz="2400" smtClean="0">
              <a:cs typeface="Calibri"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A6CD8811-20BE-484F-8CD6-A793B4D8DD2B}" type="slidenum">
              <a:rPr lang="id-ID"/>
              <a:pPr>
                <a:defRPr/>
              </a:pPr>
              <a:t>52</a:t>
            </a:fld>
            <a:endParaRPr lang="id-ID"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611188" y="1412875"/>
            <a:ext cx="8137525" cy="4392613"/>
          </a:xfrm>
        </p:spPr>
        <p:txBody>
          <a:bodyPr>
            <a:normAutofit lnSpcReduction="10000"/>
          </a:bodyPr>
          <a:lstStyle/>
          <a:p>
            <a:pPr eaLnBrk="1" hangingPunct="1"/>
            <a:r>
              <a:rPr lang="id-ID" smtClean="0">
                <a:latin typeface="Arial Narrow" pitchFamily="34" charset="0"/>
              </a:rPr>
              <a:t>Kontribusi Behavioral Science Approach yaitu menambah pengertian tentang motivasi perorangan, hubungan interpersonal, orientasi kepada perilaku manusia. </a:t>
            </a:r>
          </a:p>
          <a:p>
            <a:pPr eaLnBrk="1" hangingPunct="1"/>
            <a:r>
              <a:rPr lang="id-ID" smtClean="0">
                <a:latin typeface="Arial Narrow" pitchFamily="34" charset="0"/>
              </a:rPr>
              <a:t>Kelemahannya </a:t>
            </a:r>
            <a:r>
              <a:rPr lang="id-ID" u="sng" smtClean="0">
                <a:latin typeface="Arial Narrow" pitchFamily="34" charset="0"/>
              </a:rPr>
              <a:t>teori y </a:t>
            </a:r>
            <a:r>
              <a:rPr lang="id-ID" smtClean="0">
                <a:latin typeface="Arial Narrow" pitchFamily="34" charset="0"/>
              </a:rPr>
              <a:t>sangat complicated dan abstract bagi manajer di lapangan, adanya keterbatasan pengetahuan bagi manajer di lapangan tentang teori perilaku.</a:t>
            </a:r>
            <a:br>
              <a:rPr lang="id-ID" smtClean="0">
                <a:latin typeface="Arial Narrow" pitchFamily="34" charset="0"/>
              </a:rPr>
            </a:br>
            <a:endParaRPr lang="id-ID" smtClean="0">
              <a:latin typeface="Arial Narrow" pitchFamily="34" charset="0"/>
            </a:endParaRPr>
          </a:p>
          <a:p>
            <a:pPr eaLnBrk="1" hangingPunct="1"/>
            <a:endParaRPr lang="id-ID"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820F21C5-E002-4F08-8E1B-626C64D7E9BD}" type="slidenum">
              <a:rPr lang="id-ID"/>
              <a:pPr>
                <a:defRPr/>
              </a:pPr>
              <a:t>53</a:t>
            </a:fld>
            <a:endParaRPr lang="id-ID" dirty="0"/>
          </a:p>
        </p:txBody>
      </p:sp>
      <p:sp>
        <p:nvSpPr>
          <p:cNvPr id="28677" name="TextBox 5"/>
          <p:cNvSpPr txBox="1">
            <a:spLocks noChangeArrowheads="1"/>
          </p:cNvSpPr>
          <p:nvPr/>
        </p:nvSpPr>
        <p:spPr bwMode="auto">
          <a:xfrm>
            <a:off x="900113" y="188913"/>
            <a:ext cx="6911975" cy="954087"/>
          </a:xfrm>
          <a:prstGeom prst="rect">
            <a:avLst/>
          </a:prstGeom>
          <a:noFill/>
          <a:ln w="9525">
            <a:noFill/>
            <a:miter lim="800000"/>
            <a:headEnd/>
            <a:tailEnd/>
          </a:ln>
        </p:spPr>
        <p:txBody>
          <a:bodyPr>
            <a:spAutoFit/>
          </a:bodyPr>
          <a:lstStyle/>
          <a:p>
            <a:pPr algn="ctr"/>
            <a:r>
              <a:rPr lang="id-ID" sz="2800" b="1"/>
              <a:t>Kekuatan dan Kelamahan </a:t>
            </a:r>
          </a:p>
          <a:p>
            <a:pPr algn="ctr"/>
            <a:r>
              <a:rPr lang="id-ID" sz="2800" b="1"/>
              <a:t>pendekatan behavioral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250825" y="260350"/>
            <a:ext cx="8569325" cy="5689600"/>
          </a:xfrm>
        </p:spPr>
        <p:txBody>
          <a:bodyPr>
            <a:normAutofit lnSpcReduction="10000"/>
          </a:bodyPr>
          <a:lstStyle/>
          <a:p>
            <a:pPr marL="514350" indent="-514350" eaLnBrk="1" hangingPunct="1">
              <a:buFont typeface="Franklin Gothic Book" pitchFamily="34" charset="0"/>
              <a:buAutoNum type="arabicPeriod" startAt="3"/>
              <a:defRPr/>
            </a:pPr>
            <a:r>
              <a:rPr lang="id-ID" sz="2000" dirty="0" smtClean="0">
                <a:latin typeface="+mj-lt"/>
              </a:rPr>
              <a:t>Pendekatan Sistem</a:t>
            </a:r>
          </a:p>
          <a:p>
            <a:pPr marL="514350" indent="-514350" eaLnBrk="1" hangingPunct="1">
              <a:buFont typeface="Wingdings 2" pitchFamily="18" charset="2"/>
              <a:buNone/>
              <a:defRPr/>
            </a:pPr>
            <a:r>
              <a:rPr lang="id-ID" sz="2000" dirty="0" smtClean="0">
                <a:latin typeface="+mj-lt"/>
              </a:rPr>
              <a:t>	Yaitu </a:t>
            </a:r>
            <a:r>
              <a:rPr lang="en-US" sz="2000" dirty="0" err="1" smtClean="0">
                <a:latin typeface="+mj-lt"/>
              </a:rPr>
              <a:t>Pandangan</a:t>
            </a:r>
            <a:r>
              <a:rPr lang="en-US" sz="2000" dirty="0" smtClean="0">
                <a:latin typeface="+mj-lt"/>
              </a:rPr>
              <a:t> </a:t>
            </a:r>
            <a:r>
              <a:rPr lang="en-US" sz="2000" dirty="0" err="1" smtClean="0">
                <a:latin typeface="+mj-lt"/>
              </a:rPr>
              <a:t>organisasi</a:t>
            </a:r>
            <a:r>
              <a:rPr lang="en-US" sz="2000" dirty="0" smtClean="0">
                <a:latin typeface="+mj-lt"/>
              </a:rPr>
              <a:t> </a:t>
            </a:r>
            <a:r>
              <a:rPr lang="en-US" sz="2000" dirty="0" err="1" smtClean="0">
                <a:latin typeface="+mj-lt"/>
              </a:rPr>
              <a:t>sebagai</a:t>
            </a:r>
            <a:r>
              <a:rPr lang="en-US" sz="2000" dirty="0" smtClean="0">
                <a:latin typeface="+mj-lt"/>
              </a:rPr>
              <a:t> </a:t>
            </a:r>
            <a:r>
              <a:rPr lang="en-US" sz="2000" dirty="0" err="1" smtClean="0">
                <a:latin typeface="+mj-lt"/>
              </a:rPr>
              <a:t>sistem</a:t>
            </a:r>
            <a:r>
              <a:rPr lang="en-US" sz="2000" dirty="0" smtClean="0">
                <a:latin typeface="+mj-lt"/>
              </a:rPr>
              <a:t> yang </a:t>
            </a:r>
            <a:r>
              <a:rPr lang="en-US" sz="2000" dirty="0" err="1" smtClean="0">
                <a:latin typeface="+mj-lt"/>
              </a:rPr>
              <a:t>dipersatukan</a:t>
            </a:r>
            <a:r>
              <a:rPr lang="en-US" sz="2000" dirty="0" smtClean="0">
                <a:latin typeface="+mj-lt"/>
              </a:rPr>
              <a:t> </a:t>
            </a:r>
            <a:r>
              <a:rPr lang="en-US" sz="2000" dirty="0" err="1" smtClean="0">
                <a:latin typeface="+mj-lt"/>
              </a:rPr>
              <a:t>dan</a:t>
            </a:r>
            <a:r>
              <a:rPr lang="en-US" sz="2000" dirty="0" smtClean="0">
                <a:latin typeface="+mj-lt"/>
              </a:rPr>
              <a:t> </a:t>
            </a:r>
            <a:r>
              <a:rPr lang="en-US" sz="2000" dirty="0" err="1" smtClean="0">
                <a:latin typeface="+mj-lt"/>
              </a:rPr>
              <a:t>diarahkan</a:t>
            </a:r>
            <a:r>
              <a:rPr lang="en-US" sz="2000" dirty="0" smtClean="0">
                <a:latin typeface="+mj-lt"/>
              </a:rPr>
              <a:t> </a:t>
            </a:r>
            <a:r>
              <a:rPr lang="en-US" sz="2000" dirty="0" err="1" smtClean="0">
                <a:latin typeface="+mj-lt"/>
              </a:rPr>
              <a:t>dari</a:t>
            </a:r>
            <a:r>
              <a:rPr lang="en-US" sz="2000" dirty="0" smtClean="0">
                <a:latin typeface="+mj-lt"/>
              </a:rPr>
              <a:t> </a:t>
            </a:r>
            <a:r>
              <a:rPr lang="en-US" sz="2000" dirty="0" err="1" smtClean="0">
                <a:latin typeface="+mj-lt"/>
              </a:rPr>
              <a:t>bagian-bagian</a:t>
            </a:r>
            <a:r>
              <a:rPr lang="en-US" sz="2000" dirty="0" smtClean="0">
                <a:latin typeface="+mj-lt"/>
              </a:rPr>
              <a:t> yang </a:t>
            </a:r>
            <a:r>
              <a:rPr lang="en-US" sz="2000" dirty="0" err="1" smtClean="0">
                <a:latin typeface="+mj-lt"/>
              </a:rPr>
              <a:t>saling</a:t>
            </a:r>
            <a:r>
              <a:rPr lang="en-US" sz="2000" dirty="0" smtClean="0">
                <a:latin typeface="+mj-lt"/>
              </a:rPr>
              <a:t> </a:t>
            </a:r>
            <a:r>
              <a:rPr lang="en-US" sz="2000" dirty="0" err="1" smtClean="0">
                <a:latin typeface="+mj-lt"/>
              </a:rPr>
              <a:t>berkaitan</a:t>
            </a:r>
            <a:r>
              <a:rPr lang="en-US" sz="2000" dirty="0" smtClean="0">
                <a:latin typeface="+mj-lt"/>
              </a:rPr>
              <a:t>.</a:t>
            </a:r>
            <a:endParaRPr lang="id-ID" sz="2000" dirty="0" smtClean="0">
              <a:latin typeface="+mj-lt"/>
            </a:endParaRPr>
          </a:p>
          <a:p>
            <a:pPr marL="514350" indent="-514350" eaLnBrk="1" hangingPunct="1">
              <a:buFont typeface="Wingdings 2" pitchFamily="18" charset="2"/>
              <a:buNone/>
              <a:defRPr/>
            </a:pPr>
            <a:r>
              <a:rPr lang="id-ID" sz="2000" dirty="0" smtClean="0">
                <a:latin typeface="+mj-lt"/>
              </a:rPr>
              <a:t>	A. Teori Contingency</a:t>
            </a:r>
            <a:br>
              <a:rPr lang="id-ID" sz="2000" dirty="0" smtClean="0">
                <a:latin typeface="+mj-lt"/>
              </a:rPr>
            </a:br>
            <a:r>
              <a:rPr lang="id-ID" sz="2000" dirty="0" smtClean="0">
                <a:latin typeface="+mj-lt"/>
              </a:rPr>
              <a:t>	</a:t>
            </a:r>
            <a:r>
              <a:rPr lang="id-ID" sz="2000" dirty="0" smtClean="0">
                <a:latin typeface="+mj-lt"/>
                <a:sym typeface="Wingdings" pitchFamily="2" charset="2"/>
              </a:rPr>
              <a:t> 	</a:t>
            </a:r>
            <a:r>
              <a:rPr lang="id-ID" sz="2000" dirty="0" smtClean="0">
                <a:latin typeface="+mj-lt"/>
              </a:rPr>
              <a:t>Mulai berkembang thn 1962, teori ini menyatakan 				bahwa 	tidak ada satu sistem manajemen 					yang optimum, sistem tergantung pada 					tingkat perubahan lingkungannya. </a:t>
            </a:r>
          </a:p>
          <a:p>
            <a:pPr marL="514350" indent="-514350" eaLnBrk="1" hangingPunct="1">
              <a:buFont typeface="Wingdings 2" pitchFamily="18" charset="2"/>
              <a:buNone/>
              <a:defRPr/>
            </a:pPr>
            <a:r>
              <a:rPr lang="id-ID" sz="2000" dirty="0" smtClean="0">
                <a:latin typeface="+mj-lt"/>
              </a:rPr>
              <a:t>		</a:t>
            </a:r>
            <a:r>
              <a:rPr lang="id-ID" sz="2000" dirty="0" smtClean="0">
                <a:latin typeface="+mj-lt"/>
                <a:sym typeface="Wingdings" pitchFamily="2" charset="2"/>
              </a:rPr>
              <a:t> 	</a:t>
            </a:r>
            <a:r>
              <a:rPr lang="id-ID" sz="2000" dirty="0" smtClean="0">
                <a:latin typeface="+mj-lt"/>
              </a:rPr>
              <a:t>Sistem 	ini disebut sistem organik (sebagai lawan 				sistem 	mekanistik), pada sistem ini mempunyai 				beberapa ciri:</a:t>
            </a:r>
            <a:br>
              <a:rPr lang="id-ID" sz="2000" dirty="0" smtClean="0">
                <a:latin typeface="+mj-lt"/>
              </a:rPr>
            </a:br>
            <a:r>
              <a:rPr lang="id-ID" sz="2000" dirty="0" smtClean="0">
                <a:latin typeface="+mj-lt"/>
              </a:rPr>
              <a:t>		- Substansinya adalah manusia bukan tugas.</a:t>
            </a:r>
            <a:br>
              <a:rPr lang="id-ID" sz="2000" dirty="0" smtClean="0">
                <a:latin typeface="+mj-lt"/>
              </a:rPr>
            </a:br>
            <a:r>
              <a:rPr lang="id-ID" sz="2000" dirty="0" smtClean="0">
                <a:latin typeface="+mj-lt"/>
              </a:rPr>
              <a:t>		- Kurang menekankan hirarki</a:t>
            </a:r>
            <a:br>
              <a:rPr lang="id-ID" sz="2000" dirty="0" smtClean="0">
                <a:latin typeface="+mj-lt"/>
              </a:rPr>
            </a:br>
            <a:r>
              <a:rPr lang="id-ID" sz="2000" dirty="0" smtClean="0">
                <a:latin typeface="+mj-lt"/>
              </a:rPr>
              <a:t>		- Struktur saling berhubungan, fleksibel, dalam 			  	  bentuk kelompok</a:t>
            </a:r>
            <a:br>
              <a:rPr lang="id-ID" sz="2000" dirty="0" smtClean="0">
                <a:latin typeface="+mj-lt"/>
              </a:rPr>
            </a:br>
            <a:r>
              <a:rPr lang="id-ID" sz="2000" dirty="0" smtClean="0">
                <a:latin typeface="+mj-lt"/>
              </a:rPr>
              <a:t>		- Kebersamaan dalam nilai, kepercayaan dan norma</a:t>
            </a:r>
            <a:br>
              <a:rPr lang="id-ID" sz="2000" dirty="0" smtClean="0">
                <a:latin typeface="+mj-lt"/>
              </a:rPr>
            </a:br>
            <a:r>
              <a:rPr lang="id-ID" sz="2000" dirty="0" smtClean="0">
                <a:latin typeface="+mj-lt"/>
              </a:rPr>
              <a:t>		- Pengendalian diri sendiri, penyesuaian bersama</a:t>
            </a:r>
            <a:br>
              <a:rPr lang="id-ID" sz="2000" dirty="0" smtClean="0">
                <a:latin typeface="+mj-lt"/>
              </a:rPr>
            </a:br>
            <a:endParaRPr lang="en-US" sz="2000" dirty="0" smtClean="0">
              <a:latin typeface="+mj-lt"/>
            </a:endParaRPr>
          </a:p>
          <a:p>
            <a:pPr marL="514350" indent="-514350" eaLnBrk="1" hangingPunct="1">
              <a:buFont typeface="Wingdings 2" pitchFamily="18" charset="2"/>
              <a:buNone/>
              <a:defRPr/>
            </a:pPr>
            <a:endParaRPr lang="id-ID" sz="2000" dirty="0" smtClean="0">
              <a:latin typeface="+mj-lt"/>
            </a:endParaRPr>
          </a:p>
        </p:txBody>
      </p:sp>
      <p:sp>
        <p:nvSpPr>
          <p:cNvPr id="4" name="Footer Placeholder 3"/>
          <p:cNvSpPr>
            <a:spLocks noGrp="1"/>
          </p:cNvSpPr>
          <p:nvPr>
            <p:ph type="ftr" sz="quarter" idx="11"/>
          </p:nvPr>
        </p:nvSpPr>
        <p:spPr/>
        <p:txBody>
          <a:bodyPr/>
          <a:lstStyle/>
          <a:p>
            <a:pPr>
              <a:defRPr/>
            </a:pPr>
            <a:r>
              <a:rPr lang="it-IT" b="1"/>
              <a:t>Prepare By ~ Erma Sulistyo Rini, SE.,MM.Kom. Semester Ganjil 2010/2011</a:t>
            </a:r>
            <a:endParaRPr lang="id-ID" b="1"/>
          </a:p>
        </p:txBody>
      </p:sp>
      <p:sp>
        <p:nvSpPr>
          <p:cNvPr id="5" name="Slide Number Placeholder 4"/>
          <p:cNvSpPr>
            <a:spLocks noGrp="1"/>
          </p:cNvSpPr>
          <p:nvPr>
            <p:ph type="sldNum" sz="quarter" idx="12"/>
          </p:nvPr>
        </p:nvSpPr>
        <p:spPr/>
        <p:txBody>
          <a:bodyPr/>
          <a:lstStyle/>
          <a:p>
            <a:pPr>
              <a:defRPr/>
            </a:pPr>
            <a:fld id="{B0FB8FC4-CD32-4E1E-8F60-2CE720693AE6}" type="slidenum">
              <a:rPr lang="id-ID"/>
              <a:pPr>
                <a:defRPr/>
              </a:pPr>
              <a:t>54</a:t>
            </a:fld>
            <a:endParaRPr lang="id-ID"/>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79388" y="260350"/>
            <a:ext cx="8964612" cy="5689600"/>
          </a:xfrm>
        </p:spPr>
        <p:txBody>
          <a:bodyPr/>
          <a:lstStyle/>
          <a:p>
            <a:pPr marL="457200" indent="-457200" eaLnBrk="1" hangingPunct="1">
              <a:buFont typeface="Franklin Gothic Book" pitchFamily="34" charset="0"/>
              <a:buAutoNum type="alphaUcPeriod" startAt="2"/>
              <a:defRPr/>
            </a:pPr>
            <a:r>
              <a:rPr lang="id-ID" sz="2200" dirty="0" smtClean="0">
                <a:latin typeface="+mj-lt"/>
              </a:rPr>
              <a:t>Model Open Systems (berkembang sejak 1870 an)</a:t>
            </a:r>
            <a:br>
              <a:rPr lang="id-ID" sz="2200" dirty="0" smtClean="0">
                <a:latin typeface="+mj-lt"/>
              </a:rPr>
            </a:br>
            <a:r>
              <a:rPr lang="id-ID" sz="2200" dirty="0" smtClean="0">
                <a:latin typeface="+mj-lt"/>
                <a:sym typeface="Wingdings" pitchFamily="2" charset="2"/>
              </a:rPr>
              <a:t>	</a:t>
            </a:r>
            <a:r>
              <a:rPr lang="id-ID" sz="2200" dirty="0" smtClean="0">
                <a:latin typeface="+mj-lt"/>
              </a:rPr>
              <a:t>Asumsi yang dikembangkan adalah</a:t>
            </a:r>
            <a:br>
              <a:rPr lang="id-ID" sz="2200" dirty="0" smtClean="0">
                <a:latin typeface="+mj-lt"/>
              </a:rPr>
            </a:br>
            <a:r>
              <a:rPr lang="id-ID" sz="2200" dirty="0" smtClean="0">
                <a:latin typeface="+mj-lt"/>
              </a:rPr>
              <a:t>	- Saling ketergantungan</a:t>
            </a:r>
            <a:br>
              <a:rPr lang="id-ID" sz="2200" dirty="0" smtClean="0">
                <a:latin typeface="+mj-lt"/>
              </a:rPr>
            </a:br>
            <a:r>
              <a:rPr lang="id-ID" sz="2200" dirty="0" smtClean="0">
                <a:latin typeface="+mj-lt"/>
              </a:rPr>
              <a:t>	- Keterbukaan - memberi reaksi atas pengaruh lingkungan</a:t>
            </a:r>
            <a:br>
              <a:rPr lang="id-ID" sz="2200" dirty="0" smtClean="0">
                <a:latin typeface="+mj-lt"/>
              </a:rPr>
            </a:br>
            <a:r>
              <a:rPr lang="id-ID" sz="2200" dirty="0" smtClean="0">
                <a:latin typeface="+mj-lt"/>
              </a:rPr>
              <a:t>	- Totalitas , Rasional dan obyektivitas</a:t>
            </a:r>
            <a:br>
              <a:rPr lang="id-ID" sz="2200" dirty="0" smtClean="0">
                <a:latin typeface="+mj-lt"/>
              </a:rPr>
            </a:br>
            <a:r>
              <a:rPr lang="id-ID" sz="2200" dirty="0" smtClean="0">
                <a:latin typeface="+mj-lt"/>
              </a:rPr>
              <a:t>	- Pentingnya kerjasama dan group yang kompak</a:t>
            </a:r>
            <a:br>
              <a:rPr lang="id-ID" sz="2200" dirty="0" smtClean="0">
                <a:latin typeface="+mj-lt"/>
              </a:rPr>
            </a:br>
            <a:r>
              <a:rPr lang="id-ID" sz="2200" dirty="0" smtClean="0">
                <a:latin typeface="+mj-lt"/>
                <a:sym typeface="Wingdings" pitchFamily="2" charset="2"/>
              </a:rPr>
              <a:t>	</a:t>
            </a:r>
            <a:r>
              <a:rPr lang="id-ID" sz="2200" dirty="0" smtClean="0">
                <a:latin typeface="+mj-lt"/>
              </a:rPr>
              <a:t>Model ini juga mengandung 3 aspek pokok, yaitu:</a:t>
            </a:r>
            <a:br>
              <a:rPr lang="id-ID" sz="2200" dirty="0" smtClean="0">
                <a:latin typeface="+mj-lt"/>
              </a:rPr>
            </a:br>
            <a:r>
              <a:rPr lang="id-ID" sz="2200" dirty="0" smtClean="0">
                <a:latin typeface="+mj-lt"/>
              </a:rPr>
              <a:t>	- Organisasi adalah suatu sistem yaitu suatu rangkaian bagian 		   yang saling berhubungan. Sistem tersebut ditentukan 	 </a:t>
            </a:r>
          </a:p>
          <a:p>
            <a:pPr marL="457200" indent="-457200" eaLnBrk="1" hangingPunct="1">
              <a:buFont typeface="Arial" charset="0"/>
              <a:buNone/>
              <a:defRPr/>
            </a:pPr>
            <a:r>
              <a:rPr lang="id-ID" sz="2200" dirty="0" smtClean="0">
                <a:latin typeface="+mj-lt"/>
              </a:rPr>
              <a:t>		   oleh cara bagaimana bagian-bagian tersebut saling  berhubungan.</a:t>
            </a:r>
            <a:br>
              <a:rPr lang="id-ID" sz="2200" dirty="0" smtClean="0">
                <a:latin typeface="+mj-lt"/>
              </a:rPr>
            </a:br>
            <a:r>
              <a:rPr lang="id-ID" sz="2200" dirty="0" smtClean="0">
                <a:latin typeface="+mj-lt"/>
              </a:rPr>
              <a:t>	- Sistem terbuka artinya beroperasi dalam suatu lingkungan yang 	  dinamis. Sifat dari lingkungan menentukan sifat dari sistem dan 	  kelangsungan hidupnya.</a:t>
            </a:r>
            <a:br>
              <a:rPr lang="id-ID" sz="2200" dirty="0" smtClean="0">
                <a:latin typeface="+mj-lt"/>
              </a:rPr>
            </a:br>
            <a:r>
              <a:rPr lang="id-ID" sz="2200" dirty="0" smtClean="0">
                <a:latin typeface="+mj-lt"/>
              </a:rPr>
              <a:t>	- Tugas manajerial adalah mendiagnosa sifat lingkungan dan memilih 	   bentuk organisasi yang sesuai.</a:t>
            </a:r>
            <a:br>
              <a:rPr lang="id-ID" sz="2200" dirty="0" smtClean="0">
                <a:latin typeface="+mj-lt"/>
              </a:rPr>
            </a:br>
            <a:endParaRPr lang="id-ID" sz="2200" dirty="0" smtClean="0">
              <a:latin typeface="+mj-lt"/>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89508947-FB59-4E26-B623-1C13F5E45D98}" type="slidenum">
              <a:rPr lang="id-ID"/>
              <a:pPr>
                <a:defRPr/>
              </a:pPr>
              <a:t>55</a:t>
            </a:fld>
            <a:endParaRPr lang="id-ID"/>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347864" y="2996952"/>
            <a:ext cx="5421288" cy="1440160"/>
          </a:xfrm>
          <a:solidFill>
            <a:schemeClr val="accent3">
              <a:lumMod val="50000"/>
            </a:schemeClr>
          </a:solidFill>
        </p:spPr>
        <p:txBody>
          <a:bodyPr>
            <a:normAutofit lnSpcReduction="10000"/>
          </a:bodyPr>
          <a:lstStyle/>
          <a:p>
            <a:pPr algn="r" eaLnBrk="1" hangingPunct="1">
              <a:buFont typeface="Wingdings 2" pitchFamily="18" charset="2"/>
              <a:buNone/>
            </a:pPr>
            <a:r>
              <a:rPr lang="en-US" sz="4400" b="1" i="1" dirty="0" smtClean="0">
                <a:solidFill>
                  <a:srgbClr val="FFC000"/>
                </a:solidFill>
              </a:rPr>
              <a:t>	Thanks…..</a:t>
            </a:r>
            <a:endParaRPr lang="id-ID" sz="4400" b="1" i="1" dirty="0" smtClean="0">
              <a:solidFill>
                <a:srgbClr val="FFC000"/>
              </a:solidFill>
            </a:endParaRPr>
          </a:p>
          <a:p>
            <a:pPr algn="r" eaLnBrk="1" hangingPunct="1">
              <a:buFont typeface="Wingdings 2" pitchFamily="18" charset="2"/>
              <a:buNone/>
            </a:pPr>
            <a:r>
              <a:rPr lang="id-ID" sz="4400" b="1" i="1" dirty="0" smtClean="0">
                <a:solidFill>
                  <a:srgbClr val="FFC000"/>
                </a:solidFill>
              </a:rPr>
              <a:t>See u next week</a:t>
            </a:r>
            <a:endParaRPr lang="en-US" sz="4400" b="1" i="1" dirty="0" smtClean="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304801"/>
            <a:ext cx="8363272" cy="747936"/>
          </a:xfrm>
        </p:spPr>
        <p:txBody>
          <a:bodyPr anchor="ctr">
            <a:normAutofit/>
          </a:bodyPr>
          <a:lstStyle/>
          <a:p>
            <a:pPr eaLnBrk="1" fontAlgn="auto" hangingPunct="1">
              <a:spcAft>
                <a:spcPts val="0"/>
              </a:spcAft>
              <a:defRPr/>
            </a:pPr>
            <a:r>
              <a:rPr lang="en-US" sz="3500" b="1" dirty="0" smtClean="0">
                <a:latin typeface="Comic Sans MS" pitchFamily="66" charset="0"/>
              </a:rPr>
              <a:t>REFERENSI:</a:t>
            </a:r>
          </a:p>
        </p:txBody>
      </p:sp>
      <p:sp>
        <p:nvSpPr>
          <p:cNvPr id="18435" name="Rectangle 3"/>
          <p:cNvSpPr>
            <a:spLocks noGrp="1" noChangeArrowheads="1"/>
          </p:cNvSpPr>
          <p:nvPr>
            <p:ph type="body" idx="4294967295"/>
          </p:nvPr>
        </p:nvSpPr>
        <p:spPr>
          <a:xfrm>
            <a:off x="457200" y="1124744"/>
            <a:ext cx="8363272" cy="5184576"/>
          </a:xfrm>
        </p:spPr>
        <p:txBody>
          <a:bodyPr>
            <a:normAutofit lnSpcReduction="10000"/>
          </a:bodyPr>
          <a:lstStyle/>
          <a:p>
            <a:pPr marL="319088" indent="-319088" eaLnBrk="1" hangingPunct="1">
              <a:lnSpc>
                <a:spcPct val="90000"/>
              </a:lnSpc>
            </a:pPr>
            <a:r>
              <a:rPr lang="id-ID" dirty="0" smtClean="0"/>
              <a:t>Stephen P Robbins dan Mery Coulter, Manajemen , Edisi Indonesia, Jilid 1 &amp; 2 , Edisi ke-8, PT. Prehellindo, Jakarta 1999</a:t>
            </a:r>
          </a:p>
          <a:p>
            <a:pPr marL="319088" indent="-319088" eaLnBrk="1" hangingPunct="1">
              <a:lnSpc>
                <a:spcPct val="90000"/>
              </a:lnSpc>
            </a:pPr>
            <a:r>
              <a:rPr lang="id-ID" dirty="0" smtClean="0"/>
              <a:t>Sondang P. Siagian MPA, Fungsi Manajemen, Bumi Aksara, Jakarta, 1996</a:t>
            </a:r>
          </a:p>
          <a:p>
            <a:pPr marL="319088" indent="-319088" eaLnBrk="1" hangingPunct="1">
              <a:lnSpc>
                <a:spcPct val="90000"/>
              </a:lnSpc>
            </a:pPr>
            <a:r>
              <a:rPr lang="id-ID" dirty="0" smtClean="0"/>
              <a:t>Amirullah dan Rindyah Hanafi, Pengantar Manajemen , Edisi Pertama, Cetakan Pertama, Graha Ilmu, Yogyakarta, 2002</a:t>
            </a:r>
          </a:p>
          <a:p>
            <a:pPr marL="319088" indent="-319088" eaLnBrk="1" hangingPunct="1">
              <a:lnSpc>
                <a:spcPct val="90000"/>
              </a:lnSpc>
            </a:pPr>
            <a:r>
              <a:rPr lang="id-ID" dirty="0" smtClean="0"/>
              <a:t>James A F Stoner dan R Edward Freeman, Manajemen, Jilid 1 &amp; 2, Intermedia, Jakarta , 2002</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140968"/>
            <a:ext cx="8229600" cy="1833067"/>
          </a:xfrm>
        </p:spPr>
        <p:txBody>
          <a:bodyPr>
            <a:noAutofit/>
          </a:bodyPr>
          <a:lstStyle/>
          <a:p>
            <a:pPr algn="r">
              <a:buNone/>
            </a:pPr>
            <a:r>
              <a:rPr lang="id-ID" sz="6000" b="1" dirty="0" smtClean="0"/>
              <a:t>PENGANTAR MANAJEMEN UMUM</a:t>
            </a:r>
            <a:endParaRPr lang="id-ID" sz="6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id-ID" smtClean="0"/>
              <a:t>Pembagian Ilmu Ekonomi</a:t>
            </a:r>
            <a:endParaRPr lang="en-US" smtClean="0"/>
          </a:p>
        </p:txBody>
      </p:sp>
      <p:sp>
        <p:nvSpPr>
          <p:cNvPr id="7171" name="Content Placeholder 2"/>
          <p:cNvSpPr>
            <a:spLocks noGrp="1"/>
          </p:cNvSpPr>
          <p:nvPr>
            <p:ph idx="1"/>
          </p:nvPr>
        </p:nvSpPr>
        <p:spPr/>
        <p:txBody>
          <a:bodyPr>
            <a:normAutofit lnSpcReduction="10000"/>
          </a:bodyPr>
          <a:lstStyle/>
          <a:p>
            <a:pPr algn="just" eaLnBrk="1" hangingPunct="1"/>
            <a:r>
              <a:rPr lang="id-ID" smtClean="0">
                <a:solidFill>
                  <a:srgbClr val="FFC000"/>
                </a:solidFill>
              </a:rPr>
              <a:t>Ekonomi Makro </a:t>
            </a:r>
            <a:r>
              <a:rPr lang="en-US" smtClean="0">
                <a:solidFill>
                  <a:srgbClr val="FFC000"/>
                </a:solidFill>
              </a:rPr>
              <a:t> ;</a:t>
            </a:r>
          </a:p>
          <a:p>
            <a:pPr algn="just" eaLnBrk="1" hangingPunct="1">
              <a:buFont typeface="Wingdings 2" pitchFamily="18" charset="2"/>
              <a:buNone/>
            </a:pPr>
            <a:r>
              <a:rPr lang="en-US" smtClean="0"/>
              <a:t>	</a:t>
            </a:r>
            <a:r>
              <a:rPr lang="id-ID" smtClean="0"/>
              <a:t>Moneter, Pendapatan Per Kapita, Inflasi VS Deflasi, </a:t>
            </a:r>
            <a:r>
              <a:rPr lang="en-US" smtClean="0"/>
              <a:t> </a:t>
            </a:r>
            <a:r>
              <a:rPr lang="id-ID" smtClean="0"/>
              <a:t>Produk Nasional Bruto, Ekspor dan Impor, Permintaan dan Penawaran, </a:t>
            </a:r>
            <a:r>
              <a:rPr lang="id-ID" i="1" smtClean="0"/>
              <a:t>Capital Market</a:t>
            </a:r>
            <a:r>
              <a:rPr lang="id-ID" smtClean="0"/>
              <a:t>, dll</a:t>
            </a:r>
            <a:endParaRPr lang="en-US" smtClean="0"/>
          </a:p>
          <a:p>
            <a:pPr algn="just" eaLnBrk="1" hangingPunct="1"/>
            <a:r>
              <a:rPr lang="id-ID" smtClean="0">
                <a:solidFill>
                  <a:srgbClr val="FFC000"/>
                </a:solidFill>
              </a:rPr>
              <a:t>Ekonomi Mikro </a:t>
            </a:r>
            <a:r>
              <a:rPr lang="en-US" smtClean="0">
                <a:solidFill>
                  <a:srgbClr val="FFC000"/>
                </a:solidFill>
              </a:rPr>
              <a:t> ;</a:t>
            </a:r>
            <a:endParaRPr lang="id-ID" smtClean="0">
              <a:solidFill>
                <a:srgbClr val="FFC000"/>
              </a:solidFill>
            </a:endParaRPr>
          </a:p>
          <a:p>
            <a:pPr algn="just" eaLnBrk="1" hangingPunct="1">
              <a:buFont typeface="Wingdings 2" pitchFamily="18" charset="2"/>
              <a:buNone/>
            </a:pPr>
            <a:r>
              <a:rPr lang="id-ID" smtClean="0">
                <a:solidFill>
                  <a:srgbClr val="FFC000"/>
                </a:solidFill>
              </a:rPr>
              <a:t>   </a:t>
            </a:r>
            <a:r>
              <a:rPr lang="id-ID" smtClean="0"/>
              <a:t>Manajemen,  Akuntansi,  Perpajakan Perusahaan, Data  Base  Perusahaan,  Sistem Informasi Perusahaan, </a:t>
            </a:r>
            <a:r>
              <a:rPr lang="id-ID" i="1" smtClean="0"/>
              <a:t>ICT, </a:t>
            </a:r>
            <a:r>
              <a:rPr lang="id-ID" smtClean="0"/>
              <a:t> dan lain-lain </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err="1" smtClean="0"/>
              <a:t>Pengantar</a:t>
            </a:r>
            <a:r>
              <a:rPr lang="en-US" dirty="0" smtClean="0"/>
              <a:t> </a:t>
            </a:r>
            <a:r>
              <a:rPr lang="en-US" dirty="0" err="1" smtClean="0"/>
              <a:t>Manajemen</a:t>
            </a:r>
            <a:endParaRPr lang="en-US" dirty="0" smtClean="0"/>
          </a:p>
        </p:txBody>
      </p:sp>
      <p:sp>
        <p:nvSpPr>
          <p:cNvPr id="8195" name="Content Placeholder 2"/>
          <p:cNvSpPr>
            <a:spLocks noGrp="1"/>
          </p:cNvSpPr>
          <p:nvPr>
            <p:ph idx="1"/>
          </p:nvPr>
        </p:nvSpPr>
        <p:spPr/>
        <p:txBody>
          <a:bodyPr>
            <a:normAutofit fontScale="92500" lnSpcReduction="10000"/>
          </a:bodyPr>
          <a:lstStyle/>
          <a:p>
            <a:pPr algn="just" eaLnBrk="1" hangingPunct="1"/>
            <a:r>
              <a:rPr lang="en-US" dirty="0" err="1" smtClean="0">
                <a:solidFill>
                  <a:srgbClr val="FFC000"/>
                </a:solidFill>
              </a:rPr>
              <a:t>Pengertian</a:t>
            </a:r>
            <a:r>
              <a:rPr lang="en-US" dirty="0" smtClean="0">
                <a:solidFill>
                  <a:srgbClr val="FFC000"/>
                </a:solidFill>
              </a:rPr>
              <a:t> </a:t>
            </a:r>
            <a:r>
              <a:rPr lang="en-US" dirty="0" err="1" smtClean="0">
                <a:solidFill>
                  <a:srgbClr val="FFC000"/>
                </a:solidFill>
              </a:rPr>
              <a:t>Manajemen</a:t>
            </a:r>
            <a:r>
              <a:rPr lang="en-US" dirty="0" smtClean="0">
                <a:solidFill>
                  <a:srgbClr val="FFC000"/>
                </a:solidFill>
              </a:rPr>
              <a:t> ;</a:t>
            </a:r>
          </a:p>
          <a:p>
            <a:pPr algn="just" eaLnBrk="1" hangingPunct="1">
              <a:buFont typeface="Wingdings 2" pitchFamily="18" charset="2"/>
              <a:buNone/>
            </a:pPr>
            <a:r>
              <a:rPr lang="en-US" dirty="0" smtClean="0"/>
              <a:t>	</a:t>
            </a:r>
            <a:r>
              <a:rPr lang="en-US" dirty="0" err="1" smtClean="0"/>
              <a:t>Manajemen</a:t>
            </a:r>
            <a:r>
              <a:rPr lang="en-US" dirty="0" smtClean="0"/>
              <a:t> </a:t>
            </a:r>
            <a:r>
              <a:rPr lang="en-US" dirty="0" err="1" smtClean="0"/>
              <a:t>adalah</a:t>
            </a:r>
            <a:r>
              <a:rPr lang="en-US" dirty="0" smtClean="0"/>
              <a:t> </a:t>
            </a:r>
            <a:r>
              <a:rPr lang="en-US" dirty="0" err="1" smtClean="0"/>
              <a:t>proses</a:t>
            </a:r>
            <a:r>
              <a:rPr lang="en-US" dirty="0" smtClean="0"/>
              <a:t> </a:t>
            </a:r>
            <a:r>
              <a:rPr lang="en-US" dirty="0" err="1" smtClean="0"/>
              <a:t>Perencanaan</a:t>
            </a:r>
            <a:r>
              <a:rPr lang="en-US" dirty="0" smtClean="0"/>
              <a:t>, </a:t>
            </a:r>
            <a:r>
              <a:rPr lang="en-US" dirty="0" err="1" smtClean="0"/>
              <a:t>Pengorganisasian</a:t>
            </a:r>
            <a:r>
              <a:rPr lang="en-US" dirty="0" smtClean="0"/>
              <a:t>, </a:t>
            </a:r>
            <a:r>
              <a:rPr lang="en-US" dirty="0" err="1" smtClean="0"/>
              <a:t>Pengarahan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usaha</a:t>
            </a:r>
            <a:r>
              <a:rPr lang="en-US" dirty="0" smtClean="0"/>
              <a:t> - </a:t>
            </a:r>
            <a:r>
              <a:rPr lang="en-US" dirty="0" err="1" smtClean="0"/>
              <a:t>usaha</a:t>
            </a:r>
            <a:r>
              <a:rPr lang="en-US" dirty="0" smtClean="0"/>
              <a:t> </a:t>
            </a:r>
            <a:r>
              <a:rPr lang="en-US" dirty="0" err="1" smtClean="0"/>
              <a:t>para</a:t>
            </a:r>
            <a:r>
              <a:rPr lang="en-US" dirty="0" smtClean="0"/>
              <a:t> </a:t>
            </a:r>
            <a:r>
              <a:rPr lang="en-US" dirty="0" err="1" smtClean="0"/>
              <a:t>anggota</a:t>
            </a:r>
            <a:r>
              <a:rPr lang="en-US" dirty="0" smtClean="0"/>
              <a:t> </a:t>
            </a:r>
            <a:r>
              <a:rPr lang="en-US" dirty="0" err="1" smtClean="0"/>
              <a:t>organisasi</a:t>
            </a:r>
            <a:r>
              <a:rPr lang="en-US" dirty="0" smtClean="0"/>
              <a:t> </a:t>
            </a:r>
            <a:r>
              <a:rPr lang="en-US" dirty="0" err="1" smtClean="0"/>
              <a:t>dan</a:t>
            </a:r>
            <a:r>
              <a:rPr lang="en-US" dirty="0" smtClean="0"/>
              <a:t> </a:t>
            </a:r>
            <a:r>
              <a:rPr lang="en-US" dirty="0" err="1" smtClean="0"/>
              <a:t>penggunaan</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organisasi</a:t>
            </a:r>
            <a:r>
              <a:rPr lang="en-US" dirty="0" smtClean="0"/>
              <a:t> </a:t>
            </a:r>
            <a:r>
              <a:rPr lang="en-US" dirty="0" err="1" smtClean="0"/>
              <a:t>lainnya</a:t>
            </a:r>
            <a:r>
              <a:rPr lang="en-US" dirty="0" smtClean="0"/>
              <a:t> agar </a:t>
            </a:r>
            <a:r>
              <a:rPr lang="en-US" dirty="0" err="1" smtClean="0"/>
              <a:t>mencapai</a:t>
            </a:r>
            <a:r>
              <a:rPr lang="en-US" dirty="0" smtClean="0"/>
              <a:t> </a:t>
            </a:r>
            <a:r>
              <a:rPr lang="en-US" dirty="0" err="1" smtClean="0"/>
              <a:t>tujuan</a:t>
            </a:r>
            <a:r>
              <a:rPr lang="en-US" dirty="0" smtClean="0"/>
              <a:t> </a:t>
            </a:r>
            <a:r>
              <a:rPr lang="en-US" dirty="0" err="1" smtClean="0"/>
              <a:t>organisasi</a:t>
            </a:r>
            <a:r>
              <a:rPr lang="en-US" dirty="0" smtClean="0"/>
              <a:t> yang </a:t>
            </a:r>
            <a:r>
              <a:rPr lang="en-US" dirty="0" err="1" smtClean="0"/>
              <a:t>telah</a:t>
            </a:r>
            <a:r>
              <a:rPr lang="en-US" dirty="0" smtClean="0"/>
              <a:t> </a:t>
            </a:r>
            <a:r>
              <a:rPr lang="en-US" dirty="0" err="1" smtClean="0"/>
              <a:t>ditetapkan.atau</a:t>
            </a:r>
            <a:endParaRPr lang="en-US" dirty="0" smtClean="0"/>
          </a:p>
          <a:p>
            <a:pPr algn="just" eaLnBrk="1" hangingPunct="1"/>
            <a:r>
              <a:rPr lang="en-US" dirty="0" err="1" smtClean="0"/>
              <a:t>Proses</a:t>
            </a:r>
            <a:r>
              <a:rPr lang="en-US" dirty="0" smtClean="0"/>
              <a:t> </a:t>
            </a:r>
            <a:r>
              <a:rPr lang="en-US" dirty="0" err="1" smtClean="0"/>
              <a:t>Mengkoordinasikan</a:t>
            </a:r>
            <a:r>
              <a:rPr lang="en-US" dirty="0" smtClean="0"/>
              <a:t> </a:t>
            </a:r>
            <a:r>
              <a:rPr lang="en-US" dirty="0" err="1" smtClean="0"/>
              <a:t>dan</a:t>
            </a:r>
            <a:r>
              <a:rPr lang="en-US" dirty="0" smtClean="0"/>
              <a:t> </a:t>
            </a:r>
            <a:r>
              <a:rPr lang="en-US" dirty="0" err="1" smtClean="0"/>
              <a:t>Mengintegrasikan</a:t>
            </a:r>
            <a:r>
              <a:rPr lang="en-US" dirty="0" smtClean="0"/>
              <a:t> </a:t>
            </a:r>
            <a:r>
              <a:rPr lang="en-US" dirty="0" err="1" smtClean="0"/>
              <a:t>kegiatan</a:t>
            </a:r>
            <a:r>
              <a:rPr lang="en-US" dirty="0" smtClean="0"/>
              <a:t> - </a:t>
            </a:r>
            <a:r>
              <a:rPr lang="en-US" dirty="0" err="1" smtClean="0"/>
              <a:t>kegiatan</a:t>
            </a:r>
            <a:r>
              <a:rPr lang="en-US" dirty="0" smtClean="0"/>
              <a:t> </a:t>
            </a:r>
            <a:r>
              <a:rPr lang="en-US" dirty="0" err="1" smtClean="0"/>
              <a:t>kerja</a:t>
            </a:r>
            <a:r>
              <a:rPr lang="en-US" dirty="0" smtClean="0"/>
              <a:t> agar </a:t>
            </a:r>
            <a:r>
              <a:rPr lang="en-US" dirty="0" err="1" smtClean="0"/>
              <a:t>diselesaikan</a:t>
            </a:r>
            <a:r>
              <a:rPr lang="en-US" dirty="0" smtClean="0"/>
              <a:t> </a:t>
            </a:r>
            <a:r>
              <a:rPr lang="en-US" dirty="0" err="1" smtClean="0"/>
              <a:t>secara</a:t>
            </a:r>
            <a:r>
              <a:rPr lang="en-US" dirty="0" smtClean="0"/>
              <a:t> </a:t>
            </a:r>
            <a:r>
              <a:rPr lang="en-US" dirty="0" err="1" smtClean="0"/>
              <a:t>efisien</a:t>
            </a:r>
            <a:r>
              <a:rPr lang="en-US" dirty="0" smtClean="0"/>
              <a:t> </a:t>
            </a:r>
            <a:r>
              <a:rPr lang="en-US" dirty="0" err="1" smtClean="0"/>
              <a:t>dan</a:t>
            </a:r>
            <a:r>
              <a:rPr lang="en-US" dirty="0" smtClean="0"/>
              <a:t> </a:t>
            </a:r>
            <a:r>
              <a:rPr lang="en-US" dirty="0" err="1" smtClean="0"/>
              <a:t>efektif</a:t>
            </a:r>
            <a:r>
              <a:rPr lang="en-US" dirty="0" smtClean="0"/>
              <a:t> </a:t>
            </a:r>
            <a:r>
              <a:rPr lang="en-US" dirty="0" err="1" smtClean="0"/>
              <a:t>dengan</a:t>
            </a:r>
            <a:r>
              <a:rPr lang="en-US" dirty="0" smtClean="0"/>
              <a:t> </a:t>
            </a:r>
            <a:r>
              <a:rPr lang="en-US" dirty="0" err="1" smtClean="0"/>
              <a:t>melalui</a:t>
            </a:r>
            <a:r>
              <a:rPr lang="en-US" dirty="0" smtClean="0"/>
              <a:t> </a:t>
            </a:r>
            <a:r>
              <a:rPr lang="en-US" dirty="0" err="1" smtClean="0"/>
              <a:t>orang</a:t>
            </a:r>
            <a:r>
              <a:rPr lang="en-US" dirty="0" smtClean="0"/>
              <a:t> lain.</a:t>
            </a:r>
          </a:p>
          <a:p>
            <a:pPr eaLnBrk="1" hangingPunct="1"/>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1785</Words>
  <Application>Microsoft Office PowerPoint</Application>
  <PresentationFormat>On-screen Show (4:3)</PresentationFormat>
  <Paragraphs>274</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PENGANTAR MANAJEMEN UMUM SEMESTER GANJIL 2013/2014 PROGRAM STUDI S1-SISTEM INFORMASI</vt:lpstr>
      <vt:lpstr>Dosen Pengampu Matakuliah </vt:lpstr>
      <vt:lpstr>Usulan Kontrak Kuliah (disesuaikan dengan kesepakatan dosen dan mahasiswa</vt:lpstr>
      <vt:lpstr>Ketentuan Akademik </vt:lpstr>
      <vt:lpstr>Tujuan Instruksional Umum (TIU)</vt:lpstr>
      <vt:lpstr>REFERENSI:</vt:lpstr>
      <vt:lpstr>PowerPoint Presentation</vt:lpstr>
      <vt:lpstr>Pembagian Ilmu Ekonomi</vt:lpstr>
      <vt:lpstr>Pengantar Manajemen</vt:lpstr>
      <vt:lpstr>Alasan – alasan dibutuhkan Manajemen</vt:lpstr>
      <vt:lpstr>Ada 2 Fungsi Utama Manajemen</vt:lpstr>
      <vt:lpstr>Istilah Manajemen dapat digunakan untuk hal-hal yang berhubungan dengan :</vt:lpstr>
      <vt:lpstr>PowerPoint Presentation</vt:lpstr>
      <vt:lpstr>Pengertian Yang Berbeda Dengan Istilah Manajemen</vt:lpstr>
      <vt:lpstr>PowerPoint Presentation</vt:lpstr>
      <vt:lpstr>PowerPoint Presentation</vt:lpstr>
      <vt:lpstr>BIDANG MANAJEMEN</vt:lpstr>
      <vt:lpstr>FUNGSI MANAJEMEN</vt:lpstr>
      <vt:lpstr>Fungsi – fungsi Utama Manajemen </vt:lpstr>
      <vt:lpstr>Fungsi – fungsi Utama Manajemen</vt:lpstr>
      <vt:lpstr>Fungsi – fungsi Utama Manajemen</vt:lpstr>
      <vt:lpstr>Fungsi/Proses Manajemen (terbaru)</vt:lpstr>
      <vt:lpstr>SARANA MANAJEMEN</vt:lpstr>
      <vt:lpstr>Sarana Manajemen</vt:lpstr>
      <vt:lpstr>Sarana Manajemen</vt:lpstr>
      <vt:lpstr>Sarana Manajemen</vt:lpstr>
      <vt:lpstr>Sarana Manajemen</vt:lpstr>
      <vt:lpstr>Sarana Manajemen</vt:lpstr>
      <vt:lpstr>Sarana Manajemen</vt:lpstr>
      <vt:lpstr>PENGERTIAN MANAJER</vt:lpstr>
      <vt:lpstr>PowerPoint Presentation</vt:lpstr>
      <vt:lpstr>PowerPoint Presentation</vt:lpstr>
      <vt:lpstr>PowerPoint Presentation</vt:lpstr>
      <vt:lpstr>PowerPoint Presentation</vt:lpstr>
      <vt:lpstr>PowerPoint Presentation</vt:lpstr>
      <vt:lpstr>Tugas – tugas seorang manajer </vt:lpstr>
      <vt:lpstr>PowerPoint Presentation</vt:lpstr>
      <vt:lpstr>KONSEP MANAJEMEN </vt:lpstr>
      <vt:lpstr>PowerPoint Presentation</vt:lpstr>
      <vt:lpstr>PowerPoint Presentation</vt:lpstr>
      <vt:lpstr>PowerPoint Presentation</vt:lpstr>
      <vt:lpstr>PENGANTAR</vt:lpstr>
      <vt:lpstr>Evolusi Teori Manajemen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MANAJEMEN UMUM SEMESTER GANJIL 2011/2012 PROGRAM STUDI S1-SISTEM INFORMASI</dc:title>
  <dc:creator>user</dc:creator>
  <cp:lastModifiedBy>BAAK</cp:lastModifiedBy>
  <cp:revision>10</cp:revision>
  <dcterms:created xsi:type="dcterms:W3CDTF">2011-10-11T23:59:11Z</dcterms:created>
  <dcterms:modified xsi:type="dcterms:W3CDTF">2013-10-05T11:59:19Z</dcterms:modified>
</cp:coreProperties>
</file>