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75" r:id="rId12"/>
    <p:sldId id="305" r:id="rId13"/>
    <p:sldId id="292" r:id="rId14"/>
    <p:sldId id="291" r:id="rId15"/>
    <p:sldId id="279" r:id="rId16"/>
    <p:sldId id="281" r:id="rId17"/>
    <p:sldId id="283" r:id="rId18"/>
    <p:sldId id="290" r:id="rId19"/>
    <p:sldId id="293" r:id="rId20"/>
    <p:sldId id="284" r:id="rId21"/>
    <p:sldId id="287" r:id="rId22"/>
    <p:sldId id="288" r:id="rId23"/>
    <p:sldId id="294" r:id="rId24"/>
    <p:sldId id="295" r:id="rId25"/>
    <p:sldId id="296" r:id="rId26"/>
    <p:sldId id="297" r:id="rId27"/>
    <p:sldId id="298" r:id="rId28"/>
    <p:sldId id="306" r:id="rId29"/>
    <p:sldId id="299" r:id="rId30"/>
    <p:sldId id="307" r:id="rId31"/>
    <p:sldId id="300" r:id="rId32"/>
    <p:sldId id="301" r:id="rId33"/>
    <p:sldId id="308" r:id="rId34"/>
    <p:sldId id="302" r:id="rId35"/>
    <p:sldId id="303" r:id="rId36"/>
    <p:sldId id="310" r:id="rId37"/>
    <p:sldId id="304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2047A-184F-4D07-96E4-07C508AC4AF5}" type="datetimeFigureOut">
              <a:rPr lang="id-ID" smtClean="0"/>
              <a:pPr/>
              <a:t>01/11/2013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7949-740B-413E-9C1F-594D0038677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A7949-740B-413E-9C1F-594D0038677E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89000"/>
            <a:lum/>
          </a:blip>
          <a:srcRect/>
          <a:tile tx="0" ty="0" sx="100000" sy="10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27/10/2013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8F83-C856-41D8-ACC8-C176E271E0F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LOGIKA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Matematika diskrit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</a:t>
            </a:fld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windaryoto</a:t>
            </a:r>
            <a:endParaRPr lang="id-ID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Konjungsi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5000636"/>
            <a:ext cx="450056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1285860"/>
            <a:ext cx="87868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Notasi</a:t>
            </a:r>
            <a:r>
              <a:rPr lang="en-US" sz="3200" dirty="0" smtClean="0">
                <a:latin typeface="Comic Sans MS" pitchFamily="66" charset="0"/>
              </a:rPr>
              <a:t> :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</a:t>
            </a:r>
            <a:endParaRPr lang="id-ID" sz="320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3200" dirty="0" smtClean="0">
              <a:latin typeface="Comic Sans MS" pitchFamily="66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Misalkan</a:t>
            </a:r>
            <a:r>
              <a:rPr lang="en-US" sz="3200" dirty="0" smtClean="0">
                <a:latin typeface="Comic Sans MS" pitchFamily="66" charset="0"/>
              </a:rPr>
              <a:t> p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q </a:t>
            </a:r>
            <a:r>
              <a:rPr lang="en-US" sz="3200" dirty="0" err="1" smtClean="0">
                <a:latin typeface="Comic Sans MS" pitchFamily="66" charset="0"/>
              </a:rPr>
              <a:t>adalah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proposisi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sehingga</a:t>
            </a:r>
            <a:r>
              <a:rPr lang="en-US" sz="3200" dirty="0" smtClean="0">
                <a:latin typeface="Comic Sans MS" pitchFamily="66" charset="0"/>
              </a:rPr>
              <a:t> :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	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 q  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 p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q</a:t>
            </a:r>
            <a:endParaRPr lang="id-ID" sz="3200" dirty="0" smtClean="0">
              <a:latin typeface="Comic Sans MS" pitchFamily="66" charset="0"/>
              <a:sym typeface="Wingdings" pitchFamily="2" charset="2"/>
            </a:endParaRPr>
          </a:p>
          <a:p>
            <a:pPr lvl="1"/>
            <a:r>
              <a:rPr lang="en-US" sz="3200" dirty="0" smtClean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Konjungsi</a:t>
            </a:r>
            <a:r>
              <a:rPr lang="en-US" sz="3200" dirty="0" smtClean="0">
                <a:latin typeface="Comic Sans MS" pitchFamily="66" charset="0"/>
              </a:rPr>
              <a:t> (and) 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 q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bernilai</a:t>
            </a:r>
            <a:r>
              <a:rPr lang="en-US" sz="3200" dirty="0" smtClean="0">
                <a:latin typeface="Comic Sans MS" pitchFamily="66" charset="0"/>
              </a:rPr>
              <a:t> benar </a:t>
            </a:r>
            <a:r>
              <a:rPr lang="en-US" sz="3200" dirty="0" err="1" smtClean="0">
                <a:latin typeface="Comic Sans MS" pitchFamily="66" charset="0"/>
              </a:rPr>
              <a:t>jika</a:t>
            </a:r>
            <a:r>
              <a:rPr lang="en-US" sz="3200" dirty="0" smtClean="0">
                <a:latin typeface="Comic Sans MS" pitchFamily="66" charset="0"/>
              </a:rPr>
              <a:t> p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q </a:t>
            </a:r>
            <a:r>
              <a:rPr lang="en-US" sz="3200" dirty="0" err="1" smtClean="0">
                <a:latin typeface="Comic Sans MS" pitchFamily="66" charset="0"/>
              </a:rPr>
              <a:t>keduanya</a:t>
            </a:r>
            <a:r>
              <a:rPr lang="en-US" sz="3200" dirty="0" smtClean="0">
                <a:latin typeface="Comic Sans MS" pitchFamily="66" charset="0"/>
              </a:rPr>
              <a:t> benar, </a:t>
            </a:r>
            <a:r>
              <a:rPr lang="en-US" sz="3200" dirty="0" err="1" smtClean="0">
                <a:latin typeface="Comic Sans MS" pitchFamily="66" charset="0"/>
              </a:rPr>
              <a:t>selain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itu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nilainya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salah</a:t>
            </a:r>
            <a:endParaRPr lang="en-US" sz="3200" dirty="0" smtClean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5214950"/>
            <a:ext cx="1928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= True (benar)</a:t>
            </a:r>
          </a:p>
          <a:p>
            <a:r>
              <a:rPr lang="en-US" dirty="0" smtClean="0"/>
              <a:t>F = False (</a:t>
            </a:r>
            <a:r>
              <a:rPr lang="en-US" dirty="0" err="1" smtClean="0"/>
              <a:t>salah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itchFamily="66" charset="0"/>
              </a:rPr>
              <a:t>Disjungsi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500570"/>
            <a:ext cx="342902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488" y="5143512"/>
            <a:ext cx="2000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= True (benar)</a:t>
            </a:r>
          </a:p>
          <a:p>
            <a:r>
              <a:rPr lang="en-US" dirty="0" smtClean="0"/>
              <a:t>F = False (</a:t>
            </a:r>
            <a:r>
              <a:rPr lang="en-US" dirty="0" err="1" smtClean="0"/>
              <a:t>salah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57299"/>
            <a:ext cx="8929718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Notasi</a:t>
            </a:r>
            <a:r>
              <a:rPr lang="en-US" sz="3200" dirty="0" smtClean="0">
                <a:latin typeface="Comic Sans MS" pitchFamily="66" charset="0"/>
              </a:rPr>
              <a:t> : V</a:t>
            </a:r>
            <a:endParaRPr lang="id-ID" sz="32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Misalkan</a:t>
            </a:r>
            <a:r>
              <a:rPr lang="en-US" sz="3200" dirty="0" smtClean="0">
                <a:latin typeface="Comic Sans MS" pitchFamily="66" charset="0"/>
              </a:rPr>
              <a:t> p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q </a:t>
            </a:r>
            <a:r>
              <a:rPr lang="en-US" sz="3200" dirty="0" err="1" smtClean="0">
                <a:latin typeface="Comic Sans MS" pitchFamily="66" charset="0"/>
              </a:rPr>
              <a:t>adalah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proposisi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sehingga</a:t>
            </a:r>
            <a:r>
              <a:rPr lang="en-US" sz="3200" dirty="0" smtClean="0">
                <a:latin typeface="Comic Sans MS" pitchFamily="66" charset="0"/>
              </a:rPr>
              <a:t> :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</a:rPr>
              <a:t>	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V q  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 p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atau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q</a:t>
            </a:r>
            <a:endParaRPr lang="id-ID" sz="3200" dirty="0" smtClean="0">
              <a:latin typeface="Comic Sans MS" pitchFamily="66" charset="0"/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Disjungsi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(or) </a:t>
            </a:r>
            <a:r>
              <a:rPr lang="en-US" sz="3200" dirty="0" smtClean="0">
                <a:latin typeface="Comic Sans MS" pitchFamily="66" charset="0"/>
              </a:rPr>
              <a:t>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V q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bernilai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salah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jika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p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q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keduanya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salah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, 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selain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itu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nilainya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benar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1"/>
            <a:ext cx="8643998" cy="4840304"/>
          </a:xfrm>
        </p:spPr>
        <p:txBody>
          <a:bodyPr>
            <a:normAutofit fontScale="92500" lnSpcReduction="10000"/>
          </a:bodyPr>
          <a:lstStyle/>
          <a:p>
            <a:r>
              <a:rPr lang="id-ID" sz="2400" dirty="0" smtClean="0">
                <a:latin typeface="Comic Sans MS" pitchFamily="66" charset="0"/>
              </a:rPr>
              <a:t>P : hari ini dingin</a:t>
            </a:r>
          </a:p>
          <a:p>
            <a:r>
              <a:rPr lang="id-ID" sz="2400" dirty="0" smtClean="0">
                <a:latin typeface="Comic Sans MS" pitchFamily="66" charset="0"/>
              </a:rPr>
              <a:t>Q : hari ini hujan</a:t>
            </a:r>
          </a:p>
          <a:p>
            <a:pPr>
              <a:buNone/>
            </a:pPr>
            <a:r>
              <a:rPr lang="id-ID" sz="2400" dirty="0" smtClean="0">
                <a:latin typeface="Comic Sans MS" pitchFamily="66" charset="0"/>
              </a:rPr>
              <a:t>	Gambarkan pernyataan berikut :</a:t>
            </a:r>
          </a:p>
          <a:p>
            <a:pPr marL="514350" indent="-514350">
              <a:buFont typeface="+mj-lt"/>
              <a:buAutoNum type="alphaLcPeriod"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¬p</a:t>
            </a:r>
          </a:p>
          <a:p>
            <a:pPr marL="514350" indent="-514350">
              <a:buAutoNum type="alphaLcPeriod" startAt="2"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p⋀q</a:t>
            </a:r>
          </a:p>
          <a:p>
            <a:pPr marL="514350" indent="-514350">
              <a:buAutoNum type="alphaLcPeriod" startAt="3"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p⋁q	</a:t>
            </a:r>
          </a:p>
          <a:p>
            <a:pPr marL="514350" indent="-514350">
              <a:buAutoNum type="alphaLcPeriod" startAt="4"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Q⋁¬p</a:t>
            </a:r>
          </a:p>
          <a:p>
            <a:pPr marL="514350" indent="-514350">
              <a:buNone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Solusi :</a:t>
            </a:r>
          </a:p>
          <a:p>
            <a:pPr marL="514350" indent="-514350">
              <a:buAutoNum type="alphaLcPeriod"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Hari ini tidak hujan</a:t>
            </a:r>
          </a:p>
          <a:p>
            <a:pPr marL="514350" indent="-514350">
              <a:buAutoNum type="alphaLcPeriod" startAt="2"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Hari ini dingin dan hujan</a:t>
            </a:r>
          </a:p>
          <a:p>
            <a:pPr marL="514350" indent="-514350">
              <a:buAutoNum type="alphaLcPeriod" startAt="3"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Hari ini dingin atau hari ini hujan</a:t>
            </a:r>
          </a:p>
          <a:p>
            <a:pPr marL="514350" indent="-514350">
              <a:buNone/>
            </a:pPr>
            <a:r>
              <a:rPr lang="id-ID" sz="2400" dirty="0" smtClean="0">
                <a:latin typeface="Comic Sans MS" pitchFamily="66" charset="0"/>
                <a:ea typeface="Cambria Math"/>
              </a:rPr>
              <a:t>e.	Hari ini hujan atau hari ini tidak dingin</a:t>
            </a:r>
          </a:p>
          <a:p>
            <a:pPr marL="514350" indent="-514350">
              <a:buNone/>
            </a:pP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itchFamily="66" charset="0"/>
              </a:rPr>
              <a:t>Hukum-Hukum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Logika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Proposisi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Comic Sans MS" pitchFamily="66" charset="0"/>
              </a:rPr>
              <a:t>Identitas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</a:rPr>
              <a:t>p V F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</a:t>
            </a:r>
            <a:r>
              <a:rPr lang="en-US" sz="3200" dirty="0" smtClean="0">
                <a:latin typeface="Comic Sans MS" pitchFamily="66" charset="0"/>
              </a:rPr>
              <a:t> p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p  T  p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mic Sans MS" pitchFamily="66" charset="0"/>
              </a:rPr>
              <a:t>Null/</a:t>
            </a:r>
            <a:r>
              <a:rPr lang="en-US" dirty="0" err="1" smtClean="0">
                <a:latin typeface="Comic Sans MS" pitchFamily="66" charset="0"/>
              </a:rPr>
              <a:t>dominasi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</a:rPr>
              <a:t>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</a:t>
            </a:r>
            <a:r>
              <a:rPr lang="en-US" sz="3200" dirty="0" smtClean="0">
                <a:latin typeface="Comic Sans MS" pitchFamily="66" charset="0"/>
              </a:rPr>
              <a:t> F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</a:t>
            </a:r>
            <a:r>
              <a:rPr lang="en-US" sz="3200" dirty="0" smtClean="0">
                <a:latin typeface="Comic Sans MS" pitchFamily="66" charset="0"/>
              </a:rPr>
              <a:t> F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p </a:t>
            </a:r>
            <a:r>
              <a:rPr lang="en-US" sz="3200" dirty="0" smtClean="0">
                <a:latin typeface="Comic Sans MS" pitchFamily="66" charset="0"/>
              </a:rPr>
              <a:t>V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T  T</a:t>
            </a: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mic Sans MS" pitchFamily="66" charset="0"/>
              </a:rPr>
              <a:t>Negasi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</a:rPr>
              <a:t>p V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p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</a:t>
            </a:r>
            <a:r>
              <a:rPr lang="en-US" sz="3200" dirty="0" smtClean="0">
                <a:latin typeface="Comic Sans MS" pitchFamily="66" charset="0"/>
              </a:rPr>
              <a:t> T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p  p  F</a:t>
            </a: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mic Sans MS" pitchFamily="66" charset="0"/>
              </a:rPr>
              <a:t>Idempoten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</a:rPr>
              <a:t>p V 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</a:t>
            </a:r>
            <a:r>
              <a:rPr lang="en-US" sz="3200" dirty="0" smtClean="0">
                <a:latin typeface="Comic Sans MS" pitchFamily="66" charset="0"/>
              </a:rPr>
              <a:t> p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p  p  p</a:t>
            </a: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mic Sans MS" pitchFamily="66" charset="0"/>
              </a:rPr>
              <a:t>Involusi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negasi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ganda</a:t>
            </a:r>
            <a:r>
              <a:rPr lang="en-US" dirty="0" smtClean="0">
                <a:latin typeface="Comic Sans MS" pitchFamily="66" charset="0"/>
              </a:rPr>
              <a:t>) :</a:t>
            </a:r>
          </a:p>
          <a:p>
            <a:pPr marL="981075"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(p)  p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itchFamily="66" charset="0"/>
              </a:rPr>
              <a:t>Hukum-Hukum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Logika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Proposisi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 err="1" smtClean="0"/>
              <a:t>Penyerapan</a:t>
            </a:r>
            <a:r>
              <a:rPr lang="en-US" sz="2000" dirty="0" smtClean="0"/>
              <a:t> (</a:t>
            </a:r>
            <a:r>
              <a:rPr lang="en-US" sz="2000" dirty="0" err="1" smtClean="0"/>
              <a:t>absorpsi</a:t>
            </a:r>
            <a:r>
              <a:rPr lang="en-US" sz="2000" dirty="0" smtClean="0"/>
              <a:t>) :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/>
              <a:t>p V ( p </a:t>
            </a:r>
            <a:r>
              <a:rPr lang="en-US" dirty="0" smtClean="0">
                <a:sym typeface="Symbol" pitchFamily="18" charset="2"/>
              </a:rPr>
              <a:t> q)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</a:t>
            </a:r>
            <a:r>
              <a:rPr lang="en-US" dirty="0" smtClean="0"/>
              <a:t> p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>
                <a:sym typeface="Symbol" pitchFamily="18" charset="2"/>
              </a:rPr>
              <a:t>p  (p V q)   p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 err="1" smtClean="0"/>
              <a:t>Komutatif</a:t>
            </a:r>
            <a:r>
              <a:rPr lang="en-US" sz="2000" dirty="0" smtClean="0"/>
              <a:t> :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/>
              <a:t>p  V q </a:t>
            </a:r>
            <a:r>
              <a:rPr lang="en-US" dirty="0" smtClean="0">
                <a:sym typeface="Symbol" pitchFamily="18" charset="2"/>
              </a:rPr>
              <a:t></a:t>
            </a:r>
            <a:r>
              <a:rPr lang="en-US" dirty="0" smtClean="0"/>
              <a:t> q V p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>
                <a:sym typeface="Symbol" pitchFamily="18" charset="2"/>
              </a:rPr>
              <a:t>p  q  q  q</a:t>
            </a:r>
            <a:endParaRPr lang="en-US" dirty="0" smtClean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 err="1" smtClean="0"/>
              <a:t>Asosiatif</a:t>
            </a:r>
            <a:r>
              <a:rPr lang="en-US" sz="2000" dirty="0" smtClean="0"/>
              <a:t> :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/>
              <a:t>p V ( q V r) </a:t>
            </a:r>
            <a:r>
              <a:rPr lang="en-US" dirty="0" smtClean="0">
                <a:sym typeface="Symbol" pitchFamily="18" charset="2"/>
              </a:rPr>
              <a:t></a:t>
            </a:r>
            <a:r>
              <a:rPr lang="en-US" dirty="0" smtClean="0"/>
              <a:t> (p V q) V r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>
                <a:sym typeface="Symbol" pitchFamily="18" charset="2"/>
              </a:rPr>
              <a:t>p  (q  r)  (p  q)  r</a:t>
            </a:r>
            <a:endParaRPr lang="en-US" dirty="0" smtClean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 err="1" smtClean="0"/>
              <a:t>Distributif</a:t>
            </a:r>
            <a:r>
              <a:rPr lang="en-US" sz="2000" dirty="0" smtClean="0"/>
              <a:t> :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/>
              <a:t>p V (q </a:t>
            </a:r>
            <a:r>
              <a:rPr lang="en-US" dirty="0" smtClean="0">
                <a:sym typeface="Symbol" pitchFamily="18" charset="2"/>
              </a:rPr>
              <a:t> r)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</a:t>
            </a:r>
            <a:r>
              <a:rPr lang="en-US" dirty="0" smtClean="0"/>
              <a:t> (p V q) </a:t>
            </a:r>
            <a:r>
              <a:rPr lang="en-US" dirty="0" smtClean="0">
                <a:sym typeface="Symbol" pitchFamily="18" charset="2"/>
              </a:rPr>
              <a:t> (p V r)</a:t>
            </a:r>
            <a:endParaRPr lang="en-US" dirty="0" smtClean="0"/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>
                <a:sym typeface="Symbol" pitchFamily="18" charset="2"/>
              </a:rPr>
              <a:t>p  (q V r)  (p  q) V (p  r)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 smtClean="0"/>
              <a:t>De Morgan: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>
                <a:sym typeface="Symbol" pitchFamily="18" charset="2"/>
              </a:rPr>
              <a:t>(p  q)  p V q</a:t>
            </a:r>
          </a:p>
          <a:p>
            <a:pPr marL="981075" lvl="1">
              <a:lnSpc>
                <a:spcPct val="80000"/>
              </a:lnSpc>
              <a:buFontTx/>
              <a:buChar char="–"/>
            </a:pPr>
            <a:r>
              <a:rPr lang="en-US" dirty="0" smtClean="0">
                <a:sym typeface="Symbol" pitchFamily="18" charset="2"/>
              </a:rPr>
              <a:t> (p V q)  p  q</a:t>
            </a:r>
          </a:p>
          <a:p>
            <a:pPr lvl="7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Comic Sans MS" pitchFamily="66" charset="0"/>
              </a:rPr>
              <a:t>Proposisi bersyarat (</a:t>
            </a:r>
            <a:r>
              <a:rPr lang="en-US" dirty="0" err="1" smtClean="0">
                <a:latin typeface="Comic Sans MS" pitchFamily="66" charset="0"/>
              </a:rPr>
              <a:t>Implikasi</a:t>
            </a:r>
            <a:r>
              <a:rPr lang="id-ID" dirty="0" smtClean="0">
                <a:latin typeface="Comic Sans MS" pitchFamily="66" charset="0"/>
              </a:rPr>
              <a:t>)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1"/>
            <a:ext cx="857256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mic Sans MS" pitchFamily="66" charset="0"/>
              </a:rPr>
              <a:t>Misalkan</a:t>
            </a:r>
            <a:r>
              <a:rPr lang="en-US" dirty="0" smtClean="0">
                <a:latin typeface="Comic Sans MS" pitchFamily="66" charset="0"/>
              </a:rPr>
              <a:t> p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q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proposisi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mic Sans MS" pitchFamily="66" charset="0"/>
              </a:rPr>
              <a:t>Notasi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proposisi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majemuk</a:t>
            </a:r>
            <a:r>
              <a:rPr lang="en-US" dirty="0" smtClean="0">
                <a:latin typeface="Comic Sans MS" pitchFamily="66" charset="0"/>
              </a:rPr>
              <a:t> “</a:t>
            </a:r>
            <a:r>
              <a:rPr lang="en-US" dirty="0" err="1" smtClean="0">
                <a:latin typeface="Comic Sans MS" pitchFamily="66" charset="0"/>
              </a:rPr>
              <a:t>jika</a:t>
            </a:r>
            <a:r>
              <a:rPr lang="en-US" dirty="0" smtClean="0">
                <a:latin typeface="Comic Sans MS" pitchFamily="66" charset="0"/>
              </a:rPr>
              <a:t> p </a:t>
            </a:r>
            <a:r>
              <a:rPr lang="en-US" dirty="0" err="1" smtClean="0">
                <a:latin typeface="Comic Sans MS" pitchFamily="66" charset="0"/>
              </a:rPr>
              <a:t>maka</a:t>
            </a:r>
            <a:r>
              <a:rPr lang="en-US" dirty="0" smtClean="0">
                <a:latin typeface="Comic Sans MS" pitchFamily="66" charset="0"/>
              </a:rPr>
              <a:t> q” :</a:t>
            </a:r>
          </a:p>
          <a:p>
            <a:pPr lvl="1" indent="-26988">
              <a:lnSpc>
                <a:spcPct val="90000"/>
              </a:lnSpc>
              <a:buNone/>
            </a:pPr>
            <a:r>
              <a:rPr lang="en-US" sz="3200" dirty="0" smtClean="0">
                <a:latin typeface="Comic Sans MS" pitchFamily="66" charset="0"/>
              </a:rPr>
              <a:t>p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q</a:t>
            </a: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mic Sans MS" pitchFamily="66" charset="0"/>
              </a:rPr>
              <a:t>Proposisi</a:t>
            </a:r>
            <a:r>
              <a:rPr lang="en-US" dirty="0" smtClean="0">
                <a:latin typeface="Comic Sans MS" pitchFamily="66" charset="0"/>
              </a:rPr>
              <a:t> p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hipotesis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antesenden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premis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kondisi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mic Sans MS" pitchFamily="66" charset="0"/>
              </a:rPr>
              <a:t>Proposisi</a:t>
            </a:r>
            <a:r>
              <a:rPr lang="en-US" dirty="0" smtClean="0">
                <a:latin typeface="Comic Sans MS" pitchFamily="66" charset="0"/>
              </a:rPr>
              <a:t> q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konklusi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konsekuen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mic Sans MS" pitchFamily="66" charset="0"/>
              </a:rPr>
              <a:t>Implikasi</a:t>
            </a:r>
            <a:r>
              <a:rPr lang="en-US" dirty="0" smtClean="0">
                <a:latin typeface="Comic Sans MS" pitchFamily="66" charset="0"/>
              </a:rPr>
              <a:t> p 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 q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hanya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salah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jika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p benar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tetapi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q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salah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selain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itu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implikasi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benilai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benar</a:t>
            </a:r>
            <a:endParaRPr lang="en-US" dirty="0" smtClean="0">
              <a:latin typeface="Comic Sans MS" pitchFamily="66" charset="0"/>
            </a:endParaRP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Tabel kebenaran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Implikasi</a:t>
            </a: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857365"/>
            <a:ext cx="628654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286000" y="5072074"/>
            <a:ext cx="264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= True (benar)</a:t>
            </a:r>
          </a:p>
          <a:p>
            <a:r>
              <a:rPr lang="en-US" dirty="0" smtClean="0"/>
              <a:t>F = False (</a:t>
            </a:r>
            <a:r>
              <a:rPr lang="en-US" dirty="0" err="1" smtClean="0"/>
              <a:t>salah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8604"/>
            <a:ext cx="7586690" cy="1143000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Implikasi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d-ID" dirty="0" smtClean="0">
                <a:latin typeface="Comic Sans MS" pitchFamily="66" charset="0"/>
              </a:rPr>
              <a:t>Kalimat P </a:t>
            </a:r>
            <a:r>
              <a:rPr lang="id-ID" dirty="0" smtClean="0">
                <a:latin typeface="Comic Sans MS" pitchFamily="66" charset="0"/>
                <a:ea typeface="Cambria Math"/>
              </a:rPr>
              <a:t>⟶ Q dapat dibaca </a:t>
            </a:r>
            <a:r>
              <a:rPr lang="en-US" sz="2800" dirty="0" err="1" smtClean="0">
                <a:latin typeface="Comic Sans MS" pitchFamily="66" charset="0"/>
              </a:rPr>
              <a:t>dalam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id-ID" sz="2800" dirty="0" smtClean="0">
                <a:latin typeface="Comic Sans MS" pitchFamily="66" charset="0"/>
              </a:rPr>
              <a:t>bentuk lain</a:t>
            </a:r>
            <a:r>
              <a:rPr lang="en-US" sz="2800" dirty="0" smtClean="0">
                <a:latin typeface="Comic Sans MS" pitchFamily="66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omic Sans MS" pitchFamily="66" charset="0"/>
              </a:rPr>
              <a:t>Jika </a:t>
            </a:r>
            <a:r>
              <a:rPr lang="en-US" sz="2400" i="1" dirty="0" smtClean="0">
                <a:latin typeface="Comic Sans MS" pitchFamily="66" charset="0"/>
              </a:rPr>
              <a:t>p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q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omic Sans MS" pitchFamily="66" charset="0"/>
              </a:rPr>
              <a:t>Jika </a:t>
            </a:r>
            <a:r>
              <a:rPr lang="en-US" sz="2400" i="1" dirty="0" smtClean="0">
                <a:latin typeface="Comic Sans MS" pitchFamily="66" charset="0"/>
              </a:rPr>
              <a:t>p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i="1" dirty="0" smtClean="0">
                <a:latin typeface="Comic Sans MS" pitchFamily="66" charset="0"/>
              </a:rPr>
              <a:t>q</a:t>
            </a:r>
            <a:endParaRPr lang="en-US" sz="24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latin typeface="Comic Sans MS" pitchFamily="66" charset="0"/>
              </a:rPr>
              <a:t>p </a:t>
            </a:r>
            <a:r>
              <a:rPr lang="en-US" sz="2400" dirty="0" err="1" smtClean="0">
                <a:latin typeface="Comic Sans MS" pitchFamily="66" charset="0"/>
              </a:rPr>
              <a:t>mengakibatkan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q</a:t>
            </a:r>
            <a:endParaRPr lang="en-US" sz="24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latin typeface="Comic Sans MS" pitchFamily="66" charset="0"/>
              </a:rPr>
              <a:t>q </a:t>
            </a:r>
            <a:r>
              <a:rPr lang="en-US" sz="2400" dirty="0" err="1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p </a:t>
            </a:r>
            <a:endParaRPr lang="en-US" sz="24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latin typeface="Comic Sans MS" pitchFamily="66" charset="0"/>
              </a:rPr>
              <a:t>p </a:t>
            </a:r>
            <a:r>
              <a:rPr lang="en-US" sz="2400" dirty="0" err="1" smtClean="0">
                <a:latin typeface="Comic Sans MS" pitchFamily="66" charset="0"/>
              </a:rPr>
              <a:t>hanya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q </a:t>
            </a:r>
            <a:endParaRPr lang="en-US" sz="24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latin typeface="Comic Sans MS" pitchFamily="66" charset="0"/>
              </a:rPr>
              <a:t>p </a:t>
            </a:r>
            <a:r>
              <a:rPr lang="en-US" sz="2400" dirty="0" err="1" smtClean="0">
                <a:latin typeface="Comic Sans MS" pitchFamily="66" charset="0"/>
              </a:rPr>
              <a:t>syarat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cukup</a:t>
            </a:r>
            <a:r>
              <a:rPr lang="en-US" sz="2400" dirty="0" smtClean="0">
                <a:latin typeface="Comic Sans MS" pitchFamily="66" charset="0"/>
              </a:rPr>
              <a:t> agar </a:t>
            </a:r>
            <a:r>
              <a:rPr lang="en-US" sz="2400" i="1" dirty="0" smtClean="0">
                <a:latin typeface="Comic Sans MS" pitchFamily="66" charset="0"/>
              </a:rPr>
              <a:t>q </a:t>
            </a:r>
            <a:endParaRPr lang="en-US" sz="24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latin typeface="Comic Sans MS" pitchFamily="66" charset="0"/>
              </a:rPr>
              <a:t>q </a:t>
            </a:r>
            <a:r>
              <a:rPr lang="en-US" sz="2400" dirty="0" err="1" smtClean="0">
                <a:latin typeface="Comic Sans MS" pitchFamily="66" charset="0"/>
              </a:rPr>
              <a:t>syarat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perlu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bagi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p </a:t>
            </a:r>
            <a:endParaRPr lang="en-US" sz="24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latin typeface="Comic Sans MS" pitchFamily="66" charset="0"/>
              </a:rPr>
              <a:t>q </a:t>
            </a:r>
            <a:r>
              <a:rPr lang="en-US" sz="2400" dirty="0" err="1" smtClean="0">
                <a:latin typeface="Comic Sans MS" pitchFamily="66" charset="0"/>
              </a:rPr>
              <a:t>bilamana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p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Kalimat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implikasi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5643578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i="1" dirty="0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hujan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tanaman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tumbuh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subur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i="1" dirty="0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tekanan</a:t>
            </a:r>
            <a:r>
              <a:rPr lang="en-US" sz="2400" dirty="0" smtClean="0">
                <a:latin typeface="Comic Sans MS" pitchFamily="66" charset="0"/>
              </a:rPr>
              <a:t> gas </a:t>
            </a:r>
            <a:r>
              <a:rPr lang="en-US" sz="2400" dirty="0" err="1" smtClean="0">
                <a:latin typeface="Comic Sans MS" pitchFamily="66" charset="0"/>
              </a:rPr>
              <a:t>diperbesar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mobil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melaju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kencang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dirty="0" smtClean="0">
                <a:latin typeface="Comic Sans MS" pitchFamily="66" charset="0"/>
              </a:rPr>
              <a:t>Es yang </a:t>
            </a:r>
            <a:r>
              <a:rPr lang="en-US" sz="2400" dirty="0" err="1" smtClean="0">
                <a:latin typeface="Comic Sans MS" pitchFamily="66" charset="0"/>
              </a:rPr>
              <a:t>mencair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kutub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mengakibatkan</a:t>
            </a:r>
            <a:r>
              <a:rPr lang="en-US" sz="2400" i="1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permukaan</a:t>
            </a:r>
            <a:r>
              <a:rPr lang="en-US" sz="2400" dirty="0" smtClean="0">
                <a:latin typeface="Comic Sans MS" pitchFamily="66" charset="0"/>
              </a:rPr>
              <a:t> air </a:t>
            </a:r>
            <a:r>
              <a:rPr lang="en-US" sz="2400" dirty="0" err="1" smtClean="0">
                <a:latin typeface="Comic Sans MS" pitchFamily="66" charset="0"/>
              </a:rPr>
              <a:t>laut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naik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dirty="0" err="1" smtClean="0">
                <a:latin typeface="Comic Sans MS" pitchFamily="66" charset="0"/>
              </a:rPr>
              <a:t>Orang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itu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berangkat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diberi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ongkos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jalan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dirty="0" err="1" smtClean="0">
                <a:latin typeface="Comic Sans MS" pitchFamily="66" charset="0"/>
              </a:rPr>
              <a:t>Andi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bisa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mengambil</a:t>
            </a:r>
            <a:r>
              <a:rPr lang="en-US" sz="2400" dirty="0" smtClean="0">
                <a:latin typeface="Comic Sans MS" pitchFamily="66" charset="0"/>
              </a:rPr>
              <a:t> MK </a:t>
            </a:r>
            <a:r>
              <a:rPr lang="en-US" sz="2400" dirty="0" err="1" smtClean="0">
                <a:latin typeface="Comic Sans MS" pitchFamily="66" charset="0"/>
              </a:rPr>
              <a:t>Matematika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Diskrit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hanya</a:t>
            </a:r>
            <a:r>
              <a:rPr lang="en-US" sz="2400" i="1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ia</a:t>
            </a:r>
            <a:r>
              <a:rPr lang="en-US" sz="2400" dirty="0" smtClean="0">
                <a:latin typeface="Comic Sans MS" pitchFamily="66" charset="0"/>
              </a:rPr>
              <a:t> lulus MK </a:t>
            </a:r>
            <a:r>
              <a:rPr lang="en-US" sz="2400" dirty="0" err="1" smtClean="0">
                <a:latin typeface="Comic Sans MS" pitchFamily="66" charset="0"/>
              </a:rPr>
              <a:t>Kalkulus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i="1" dirty="0" err="1" smtClean="0">
                <a:latin typeface="Comic Sans MS" pitchFamily="66" charset="0"/>
              </a:rPr>
              <a:t>Syarat</a:t>
            </a:r>
            <a:r>
              <a:rPr lang="en-US" sz="2400" i="1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cukup</a:t>
            </a:r>
            <a:r>
              <a:rPr lang="en-US" sz="2400" dirty="0" smtClean="0">
                <a:latin typeface="Comic Sans MS" pitchFamily="66" charset="0"/>
              </a:rPr>
              <a:t> agar </a:t>
            </a:r>
            <a:r>
              <a:rPr lang="en-US" sz="2400" dirty="0" err="1" smtClean="0">
                <a:latin typeface="Comic Sans MS" pitchFamily="66" charset="0"/>
              </a:rPr>
              <a:t>pom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bensin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meledak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percikan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api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rokok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i="1" dirty="0" err="1" smtClean="0">
                <a:latin typeface="Comic Sans MS" pitchFamily="66" charset="0"/>
              </a:rPr>
              <a:t>Syarat</a:t>
            </a:r>
            <a:r>
              <a:rPr lang="en-US" sz="2400" i="1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perlu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bagi</a:t>
            </a:r>
            <a:r>
              <a:rPr lang="en-US" sz="2400" dirty="0" smtClean="0">
                <a:latin typeface="Comic Sans MS" pitchFamily="66" charset="0"/>
              </a:rPr>
              <a:t> Indonesia agar </a:t>
            </a:r>
            <a:r>
              <a:rPr lang="en-US" sz="2400" dirty="0" err="1" smtClean="0">
                <a:latin typeface="Comic Sans MS" pitchFamily="66" charset="0"/>
              </a:rPr>
              <a:t>ikut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Piala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Dunia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mengontrak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pemain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asing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kenamaan</a:t>
            </a:r>
            <a:endParaRPr lang="en-US" sz="2400" dirty="0" smtClean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400" dirty="0" err="1" smtClean="0">
                <a:latin typeface="Comic Sans MS" pitchFamily="66" charset="0"/>
              </a:rPr>
              <a:t>Banjir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bandang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terjadi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bilamana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hutan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ditebangi</a:t>
            </a:r>
            <a:endParaRPr lang="en-US" sz="2400" dirty="0" smtClean="0">
              <a:latin typeface="Comic Sans MS" pitchFamily="66" charset="0"/>
            </a:endParaRPr>
          </a:p>
          <a:p>
            <a:endParaRPr lang="id-ID" sz="2800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Varian </a:t>
            </a:r>
            <a:r>
              <a:rPr lang="en-US" dirty="0" err="1" smtClean="0">
                <a:latin typeface="Comic Sans MS" pitchFamily="66" charset="0"/>
              </a:rPr>
              <a:t>Proposisi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Bersyarat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286256"/>
            <a:ext cx="607223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5720" y="1357298"/>
            <a:ext cx="642942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Konvers</a:t>
            </a:r>
            <a:r>
              <a:rPr lang="en-US" sz="3200" dirty="0" smtClean="0">
                <a:latin typeface="Comic Sans MS" pitchFamily="66" charset="0"/>
              </a:rPr>
              <a:t> (</a:t>
            </a:r>
            <a:r>
              <a:rPr lang="en-US" sz="3200" dirty="0" err="1" smtClean="0">
                <a:latin typeface="Comic Sans MS" pitchFamily="66" charset="0"/>
              </a:rPr>
              <a:t>kebalikan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 lvl="1" indent="-26988">
              <a:lnSpc>
                <a:spcPct val="90000"/>
              </a:lnSpc>
            </a:pPr>
            <a:r>
              <a:rPr lang="en-US" sz="3200" dirty="0" err="1" smtClean="0">
                <a:latin typeface="Comic Sans MS" pitchFamily="66" charset="0"/>
              </a:rPr>
              <a:t>Notasi</a:t>
            </a:r>
            <a:r>
              <a:rPr lang="en-US" sz="3200" dirty="0" smtClean="0">
                <a:latin typeface="Comic Sans MS" pitchFamily="66" charset="0"/>
              </a:rPr>
              <a:t> : q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p</a:t>
            </a: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Invers</a:t>
            </a:r>
            <a:endParaRPr lang="en-US" sz="3200" dirty="0" smtClean="0">
              <a:latin typeface="Comic Sans MS" pitchFamily="66" charset="0"/>
            </a:endParaRPr>
          </a:p>
          <a:p>
            <a:pPr lvl="1" indent="-26988">
              <a:lnSpc>
                <a:spcPct val="90000"/>
              </a:lnSpc>
            </a:pPr>
            <a:r>
              <a:rPr lang="en-US" sz="3200" dirty="0" err="1" smtClean="0">
                <a:latin typeface="Comic Sans MS" pitchFamily="66" charset="0"/>
              </a:rPr>
              <a:t>Notasi</a:t>
            </a:r>
            <a:r>
              <a:rPr lang="en-US" sz="3200" dirty="0" smtClean="0">
                <a:latin typeface="Comic Sans MS" pitchFamily="66" charset="0"/>
              </a:rPr>
              <a:t> :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p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q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Kontraposisi</a:t>
            </a:r>
            <a:r>
              <a:rPr lang="en-US" sz="3200" dirty="0" smtClean="0">
                <a:latin typeface="Comic Sans MS" pitchFamily="66" charset="0"/>
              </a:rPr>
              <a:t> :</a:t>
            </a:r>
          </a:p>
          <a:p>
            <a:pPr lvl="1" indent="-26988">
              <a:lnSpc>
                <a:spcPct val="90000"/>
              </a:lnSpc>
            </a:pPr>
            <a:r>
              <a:rPr lang="en-US" sz="3200" dirty="0" err="1" smtClean="0">
                <a:latin typeface="Comic Sans MS" pitchFamily="66" charset="0"/>
              </a:rPr>
              <a:t>Notasi</a:t>
            </a:r>
            <a:r>
              <a:rPr lang="en-US" sz="3200" dirty="0" smtClean="0">
                <a:latin typeface="Comic Sans MS" pitchFamily="66" charset="0"/>
              </a:rPr>
              <a:t> :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q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LOGIKA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8929718" cy="5143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3300" b="1" dirty="0" err="1" smtClean="0">
                <a:latin typeface="Comic Sans MS" pitchFamily="66" charset="0"/>
              </a:rPr>
              <a:t>Logika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merupakan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studi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penalaran</a:t>
            </a:r>
            <a:endParaRPr lang="en-US" sz="33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33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id-ID" sz="3300" dirty="0" err="1" smtClean="0">
                <a:latin typeface="Comic Sans MS" pitchFamily="66" charset="0"/>
              </a:rPr>
              <a:t>D</a:t>
            </a:r>
            <a:r>
              <a:rPr lang="en-US" sz="3300" dirty="0" err="1" smtClean="0">
                <a:latin typeface="Comic Sans MS" pitchFamily="66" charset="0"/>
              </a:rPr>
              <a:t>efinisi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penalaran</a:t>
            </a:r>
            <a:r>
              <a:rPr lang="en-US" sz="3300" dirty="0" smtClean="0">
                <a:latin typeface="Comic Sans MS" pitchFamily="66" charset="0"/>
              </a:rPr>
              <a:t> :</a:t>
            </a:r>
          </a:p>
          <a:p>
            <a:pPr lvl="1">
              <a:lnSpc>
                <a:spcPct val="80000"/>
              </a:lnSpc>
              <a:buNone/>
            </a:pPr>
            <a:r>
              <a:rPr lang="id-ID" sz="3300" b="1" dirty="0" smtClean="0">
                <a:latin typeface="Comic Sans MS" pitchFamily="66" charset="0"/>
              </a:rPr>
              <a:t>	</a:t>
            </a:r>
            <a:r>
              <a:rPr lang="en-US" sz="3300" b="1" dirty="0" err="1" smtClean="0">
                <a:latin typeface="Comic Sans MS" pitchFamily="66" charset="0"/>
              </a:rPr>
              <a:t>cara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berpikir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dengan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mengembangkan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sesuatu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berdasarkan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akal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budi</a:t>
            </a:r>
            <a:r>
              <a:rPr lang="id-ID" sz="3300" b="1" dirty="0" smtClean="0">
                <a:latin typeface="Comic Sans MS" pitchFamily="66" charset="0"/>
              </a:rPr>
              <a:t>, </a:t>
            </a:r>
            <a:r>
              <a:rPr lang="en-US" sz="3300" b="1" dirty="0" err="1" smtClean="0">
                <a:latin typeface="Comic Sans MS" pitchFamily="66" charset="0"/>
              </a:rPr>
              <a:t>bukan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dengan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perasaan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atau</a:t>
            </a:r>
            <a:r>
              <a:rPr lang="en-US" sz="3300" b="1" dirty="0" smtClean="0">
                <a:latin typeface="Comic Sans MS" pitchFamily="66" charset="0"/>
              </a:rPr>
              <a:t> </a:t>
            </a:r>
            <a:r>
              <a:rPr lang="en-US" sz="3300" b="1" dirty="0" err="1" smtClean="0">
                <a:latin typeface="Comic Sans MS" pitchFamily="66" charset="0"/>
              </a:rPr>
              <a:t>pengalaman</a:t>
            </a:r>
            <a:r>
              <a:rPr lang="id-ID" sz="3300" b="1" dirty="0" smtClean="0">
                <a:latin typeface="Comic Sans MS" pitchFamily="66" charset="0"/>
              </a:rPr>
              <a:t>.</a:t>
            </a:r>
            <a:r>
              <a:rPr lang="en-US" sz="3300" dirty="0" smtClean="0">
                <a:latin typeface="Comic Sans MS" pitchFamily="66" charset="0"/>
              </a:rPr>
              <a:t> </a:t>
            </a:r>
          </a:p>
          <a:p>
            <a:pPr lvl="1">
              <a:lnSpc>
                <a:spcPct val="80000"/>
              </a:lnSpc>
            </a:pPr>
            <a:endParaRPr lang="en-US" sz="33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3300" dirty="0" err="1" smtClean="0">
                <a:latin typeface="Comic Sans MS" pitchFamily="66" charset="0"/>
              </a:rPr>
              <a:t>Materi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logika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difokuskan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pada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hubungan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antara</a:t>
            </a:r>
            <a:r>
              <a:rPr lang="en-US" sz="3300" dirty="0" smtClean="0">
                <a:latin typeface="Comic Sans MS" pitchFamily="66" charset="0"/>
              </a:rPr>
              <a:t> </a:t>
            </a:r>
            <a:r>
              <a:rPr lang="en-US" sz="3300" dirty="0" err="1" smtClean="0">
                <a:latin typeface="Comic Sans MS" pitchFamily="66" charset="0"/>
              </a:rPr>
              <a:t>pernyataan-pernyataan</a:t>
            </a:r>
            <a:r>
              <a:rPr lang="en-US" sz="3300" dirty="0" smtClean="0">
                <a:latin typeface="Comic Sans MS" pitchFamily="66" charset="0"/>
              </a:rPr>
              <a:t> (</a:t>
            </a:r>
            <a:r>
              <a:rPr lang="en-US" sz="3300" i="1" dirty="0" smtClean="0">
                <a:latin typeface="Comic Sans MS" pitchFamily="66" charset="0"/>
              </a:rPr>
              <a:t>statements</a:t>
            </a:r>
            <a:r>
              <a:rPr lang="en-US" sz="3300" dirty="0" smtClean="0">
                <a:latin typeface="Comic Sans MS" pitchFamily="66" charset="0"/>
              </a:rPr>
              <a:t>).</a:t>
            </a:r>
            <a:endParaRPr lang="id-ID" sz="33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id-ID" sz="33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id-ID" sz="3300" dirty="0" smtClean="0">
                <a:latin typeface="Comic Sans MS" pitchFamily="66" charset="0"/>
              </a:rPr>
              <a:t>Contoh : </a:t>
            </a:r>
          </a:p>
          <a:p>
            <a:pPr>
              <a:lnSpc>
                <a:spcPct val="80000"/>
              </a:lnSpc>
              <a:buNone/>
            </a:pPr>
            <a:r>
              <a:rPr lang="id-ID" sz="3300" dirty="0" smtClean="0">
                <a:latin typeface="Comic Sans MS" pitchFamily="66" charset="0"/>
              </a:rPr>
              <a:t>	Semua pengendara sepeda motor memakai helm</a:t>
            </a:r>
          </a:p>
          <a:p>
            <a:pPr>
              <a:lnSpc>
                <a:spcPct val="80000"/>
              </a:lnSpc>
              <a:buNone/>
            </a:pPr>
            <a:r>
              <a:rPr lang="id-ID" sz="3300" dirty="0" smtClean="0">
                <a:latin typeface="Comic Sans MS" pitchFamily="66" charset="0"/>
              </a:rPr>
              <a:t>	Setiap orang yang memakai helm adalah mahasiswa</a:t>
            </a:r>
          </a:p>
          <a:p>
            <a:pPr>
              <a:lnSpc>
                <a:spcPct val="80000"/>
              </a:lnSpc>
              <a:buNone/>
            </a:pPr>
            <a:r>
              <a:rPr lang="id-ID" sz="3300" dirty="0" smtClean="0">
                <a:latin typeface="Comic Sans MS" pitchFamily="66" charset="0"/>
              </a:rPr>
              <a:t>	Jadi, semua pengendara sepeda motor adalah mahasiswa</a:t>
            </a:r>
            <a:r>
              <a:rPr lang="en-US" sz="3300" dirty="0" smtClean="0">
                <a:latin typeface="Comic Sans MS" pitchFamily="66" charset="0"/>
              </a:rPr>
              <a:t> 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windaryoto</a:t>
            </a:r>
            <a:endParaRPr lang="id-ID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Comic Sans MS" pitchFamily="66" charset="0"/>
              </a:rPr>
              <a:t>Bi-kondisional (</a:t>
            </a:r>
            <a:r>
              <a:rPr lang="en-US" sz="3600" dirty="0" smtClean="0">
                <a:latin typeface="Comic Sans MS" pitchFamily="66" charset="0"/>
              </a:rPr>
              <a:t>Bi</a:t>
            </a:r>
            <a:r>
              <a:rPr lang="id-ID" sz="3600" dirty="0" smtClean="0">
                <a:latin typeface="Comic Sans MS" pitchFamily="66" charset="0"/>
              </a:rPr>
              <a:t>-</a:t>
            </a:r>
            <a:r>
              <a:rPr lang="en-US" sz="3600" dirty="0" err="1" smtClean="0">
                <a:latin typeface="Comic Sans MS" pitchFamily="66" charset="0"/>
              </a:rPr>
              <a:t>implikasi</a:t>
            </a:r>
            <a:r>
              <a:rPr lang="id-ID" sz="3600" dirty="0" smtClean="0">
                <a:latin typeface="Comic Sans MS" pitchFamily="66" charset="0"/>
              </a:rPr>
              <a:t>)</a:t>
            </a:r>
            <a:endParaRPr lang="id-ID" sz="3600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15074" y="4357694"/>
            <a:ext cx="271464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4643446"/>
            <a:ext cx="242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= True (benar)</a:t>
            </a:r>
          </a:p>
          <a:p>
            <a:r>
              <a:rPr lang="en-US" dirty="0" smtClean="0"/>
              <a:t>F = False (</a:t>
            </a:r>
            <a:r>
              <a:rPr lang="en-US" dirty="0" err="1" smtClean="0"/>
              <a:t>salah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85861"/>
            <a:ext cx="91440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Misalkan</a:t>
            </a:r>
            <a:r>
              <a:rPr lang="en-US" sz="3200" dirty="0" smtClean="0">
                <a:latin typeface="Comic Sans MS" pitchFamily="66" charset="0"/>
              </a:rPr>
              <a:t> p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q </a:t>
            </a:r>
            <a:r>
              <a:rPr lang="en-US" sz="3200" dirty="0" err="1" smtClean="0">
                <a:latin typeface="Comic Sans MS" pitchFamily="66" charset="0"/>
              </a:rPr>
              <a:t>adalah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proposisi</a:t>
            </a:r>
            <a:r>
              <a:rPr lang="en-US" sz="3200" dirty="0" smtClean="0">
                <a:latin typeface="Comic Sans MS" pitchFamily="66" charset="0"/>
              </a:rPr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Proposisi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majemuk</a:t>
            </a:r>
            <a:r>
              <a:rPr lang="en-US" sz="3200" dirty="0" smtClean="0">
                <a:latin typeface="Comic Sans MS" pitchFamily="66" charset="0"/>
              </a:rPr>
              <a:t> “p </a:t>
            </a:r>
            <a:r>
              <a:rPr lang="en-US" sz="3200" dirty="0" err="1" smtClean="0">
                <a:latin typeface="Comic Sans MS" pitchFamily="66" charset="0"/>
              </a:rPr>
              <a:t>jika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hanya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jika</a:t>
            </a:r>
            <a:r>
              <a:rPr lang="en-US" sz="3200" dirty="0" smtClean="0">
                <a:latin typeface="Comic Sans MS" pitchFamily="66" charset="0"/>
              </a:rPr>
              <a:t> q “ </a:t>
            </a:r>
            <a:r>
              <a:rPr lang="id-ID" sz="3200" dirty="0" smtClean="0">
                <a:latin typeface="Comic Sans MS" pitchFamily="66" charset="0"/>
              </a:rPr>
              <a:t>	</a:t>
            </a:r>
            <a:r>
              <a:rPr lang="en-US" sz="3200" dirty="0" err="1" smtClean="0">
                <a:latin typeface="Comic Sans MS" pitchFamily="66" charset="0"/>
              </a:rPr>
              <a:t>dinyatakan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dengan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notasi</a:t>
            </a:r>
            <a:r>
              <a:rPr lang="en-US" sz="3200" dirty="0" smtClean="0">
                <a:latin typeface="Comic Sans MS" pitchFamily="66" charset="0"/>
              </a:rPr>
              <a:t> :</a:t>
            </a:r>
          </a:p>
          <a:p>
            <a:pPr lvl="1" indent="-26988">
              <a:lnSpc>
                <a:spcPct val="80000"/>
              </a:lnSpc>
            </a:pPr>
            <a:r>
              <a:rPr lang="id-ID" sz="3200" dirty="0" smtClean="0">
                <a:latin typeface="Comic Sans MS" pitchFamily="66" charset="0"/>
              </a:rPr>
              <a:t>		</a:t>
            </a:r>
            <a:r>
              <a:rPr lang="en-US" sz="3200" dirty="0" smtClean="0">
                <a:latin typeface="Comic Sans MS" pitchFamily="66" charset="0"/>
              </a:rPr>
              <a:t>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 q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Penyataan</a:t>
            </a:r>
            <a:r>
              <a:rPr lang="en-US" sz="3200" dirty="0" smtClean="0">
                <a:latin typeface="Comic Sans MS" pitchFamily="66" charset="0"/>
              </a:rPr>
              <a:t> p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 q </a:t>
            </a:r>
            <a:r>
              <a:rPr lang="en-US" sz="3200" dirty="0" err="1" smtClean="0">
                <a:latin typeface="Comic Sans MS" pitchFamily="66" charset="0"/>
                <a:sym typeface="Symbol" pitchFamily="18" charset="2"/>
              </a:rPr>
              <a:t>bernilai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benar </a:t>
            </a:r>
            <a:r>
              <a:rPr lang="en-US" sz="3200" dirty="0" err="1" smtClean="0">
                <a:latin typeface="Comic Sans MS" pitchFamily="66" charset="0"/>
                <a:sym typeface="Symbol" pitchFamily="18" charset="2"/>
              </a:rPr>
              <a:t>bila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p </a:t>
            </a:r>
            <a:r>
              <a:rPr lang="en-US" sz="3200" dirty="0" err="1" smtClean="0">
                <a:latin typeface="Comic Sans MS" pitchFamily="66" charset="0"/>
                <a:sym typeface="Symbol" pitchFamily="18" charset="2"/>
              </a:rPr>
              <a:t>dan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q </a:t>
            </a:r>
            <a:r>
              <a:rPr lang="id-ID" sz="3200" dirty="0" smtClean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3200" dirty="0" err="1" smtClean="0">
                <a:latin typeface="Comic Sans MS" pitchFamily="66" charset="0"/>
                <a:sym typeface="Symbol" pitchFamily="18" charset="2"/>
              </a:rPr>
              <a:t>mempunyai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Symbol" pitchFamily="18" charset="2"/>
              </a:rPr>
              <a:t>nilai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Symbol" pitchFamily="18" charset="2"/>
              </a:rPr>
              <a:t>kebenaran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yang </a:t>
            </a:r>
            <a:r>
              <a:rPr lang="en-US" sz="3200" dirty="0" err="1" smtClean="0">
                <a:latin typeface="Comic Sans MS" pitchFamily="66" charset="0"/>
                <a:sym typeface="Symbol" pitchFamily="18" charset="2"/>
              </a:rPr>
              <a:t>sama</a:t>
            </a:r>
            <a:endParaRPr lang="en-US" sz="3200" dirty="0" smtClean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714752"/>
            <a:ext cx="535785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5720" y="357167"/>
            <a:ext cx="800105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Bi-</a:t>
            </a:r>
            <a:r>
              <a:rPr lang="en-US" sz="2800" dirty="0" err="1" smtClean="0">
                <a:latin typeface="Comic Sans MS" pitchFamily="66" charset="0"/>
              </a:rPr>
              <a:t>kondisional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q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ekivalen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dengan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(p 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 q)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 (q 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 p)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Bi-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kondisional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dapat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dinyatakan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dengan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kata-kata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:</a:t>
            </a:r>
            <a:endParaRPr lang="id-ID" sz="2800" dirty="0" smtClean="0">
              <a:latin typeface="Comic Sans MS" pitchFamily="66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p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jika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hanya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jika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q</a:t>
            </a:r>
            <a:endParaRPr lang="id-ID" sz="2800" dirty="0" smtClean="0">
              <a:latin typeface="Comic Sans MS" pitchFamily="66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p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adalah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syarat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perlu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cukup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untuk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q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Jika p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maka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q,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sebaliknya</a:t>
            </a:r>
            <a:endParaRPr lang="en-US" sz="2800" dirty="0" smtClean="0">
              <a:latin typeface="Comic Sans MS" pitchFamily="66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P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iff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q</a:t>
            </a:r>
            <a:endParaRPr lang="en-US" sz="2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 Bi-implikasi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Comic Sans MS" pitchFamily="66" charset="0"/>
              </a:rPr>
              <a:t>1 + 1 = 2 </a:t>
            </a:r>
            <a:r>
              <a:rPr lang="en-US" sz="3200" dirty="0" err="1" smtClean="0">
                <a:latin typeface="Comic Sans MS" pitchFamily="66" charset="0"/>
              </a:rPr>
              <a:t>jika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hanya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jika</a:t>
            </a:r>
            <a:r>
              <a:rPr lang="en-US" sz="3200" dirty="0" smtClean="0">
                <a:latin typeface="Comic Sans MS" pitchFamily="66" charset="0"/>
              </a:rPr>
              <a:t> 2 + 2 = 4.</a:t>
            </a:r>
          </a:p>
          <a:p>
            <a:pPr lvl="1"/>
            <a:r>
              <a:rPr lang="en-US" sz="3200" dirty="0" err="1" smtClean="0">
                <a:latin typeface="Comic Sans MS" pitchFamily="66" charset="0"/>
              </a:rPr>
              <a:t>Syarat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cukup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syarat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perlu</a:t>
            </a:r>
            <a:r>
              <a:rPr lang="en-US" sz="3200" dirty="0" smtClean="0">
                <a:latin typeface="Comic Sans MS" pitchFamily="66" charset="0"/>
              </a:rPr>
              <a:t> agar </a:t>
            </a:r>
            <a:r>
              <a:rPr lang="en-US" sz="3200" dirty="0" err="1" smtClean="0">
                <a:latin typeface="Comic Sans MS" pitchFamily="66" charset="0"/>
              </a:rPr>
              <a:t>hari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hujan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adalah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kelembaban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udara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tinggi</a:t>
            </a:r>
            <a:r>
              <a:rPr lang="en-US" sz="3200" dirty="0" smtClean="0">
                <a:latin typeface="Comic Sans MS" pitchFamily="66" charset="0"/>
              </a:rPr>
              <a:t>.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Jika </a:t>
            </a:r>
            <a:r>
              <a:rPr lang="en-US" sz="3200" dirty="0" err="1" smtClean="0">
                <a:latin typeface="Comic Sans MS" pitchFamily="66" charset="0"/>
              </a:rPr>
              <a:t>anda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orang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kaya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maka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anda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mempunyai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banyak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uang</a:t>
            </a:r>
            <a:r>
              <a:rPr lang="en-US" sz="3200" dirty="0" smtClean="0">
                <a:latin typeface="Comic Sans MS" pitchFamily="66" charset="0"/>
              </a:rPr>
              <a:t>, </a:t>
            </a:r>
            <a:r>
              <a:rPr lang="en-US" sz="3200" dirty="0" err="1" smtClean="0">
                <a:latin typeface="Comic Sans MS" pitchFamily="66" charset="0"/>
              </a:rPr>
              <a:t>dan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sebaliknya</a:t>
            </a:r>
            <a:r>
              <a:rPr lang="en-US" sz="3200" dirty="0" smtClean="0">
                <a:latin typeface="Comic Sans MS" pitchFamily="66" charset="0"/>
              </a:rPr>
              <a:t>.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Inferensi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7"/>
            <a:ext cx="8643998" cy="4697428"/>
          </a:xfrm>
        </p:spPr>
        <p:txBody>
          <a:bodyPr>
            <a:noAutofit/>
          </a:bodyPr>
          <a:lstStyle/>
          <a:p>
            <a:pPr marL="357188" indent="-357188">
              <a:lnSpc>
                <a:spcPct val="90000"/>
              </a:lnSpc>
            </a:pPr>
            <a:r>
              <a:rPr lang="en-US" sz="2800" dirty="0" err="1" smtClean="0">
                <a:latin typeface="Comic Sans MS" pitchFamily="66" charset="0"/>
              </a:rPr>
              <a:t>Adalah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proses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penarikan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kesimpulan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dari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beberapa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proposisi</a:t>
            </a:r>
            <a:endParaRPr lang="en-US" sz="2800" dirty="0" smtClean="0">
              <a:latin typeface="Comic Sans MS" pitchFamily="66" charset="0"/>
            </a:endParaRPr>
          </a:p>
          <a:p>
            <a:pPr marL="357188" indent="-357188">
              <a:lnSpc>
                <a:spcPct val="90000"/>
              </a:lnSpc>
            </a:pPr>
            <a:r>
              <a:rPr lang="en-US" sz="2800" dirty="0" err="1" smtClean="0">
                <a:latin typeface="Comic Sans MS" pitchFamily="66" charset="0"/>
              </a:rPr>
              <a:t>Kaidah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inferensi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id-ID" sz="2800" dirty="0" smtClean="0">
                <a:latin typeface="Comic Sans MS" pitchFamily="66" charset="0"/>
              </a:rPr>
              <a:t>meliputi </a:t>
            </a:r>
            <a:r>
              <a:rPr lang="en-US" sz="2800" dirty="0" smtClean="0">
                <a:latin typeface="Comic Sans MS" pitchFamily="66" charset="0"/>
              </a:rPr>
              <a:t>:</a:t>
            </a: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latin typeface="Comic Sans MS" pitchFamily="66" charset="0"/>
              </a:rPr>
              <a:t>Modus </a:t>
            </a:r>
            <a:r>
              <a:rPr lang="en-US" dirty="0" err="1" smtClean="0">
                <a:latin typeface="Comic Sans MS" pitchFamily="66" charset="0"/>
              </a:rPr>
              <a:t>ponen</a:t>
            </a:r>
            <a:endParaRPr lang="en-US" dirty="0" smtClean="0">
              <a:latin typeface="Comic Sans MS" pitchFamily="66" charset="0"/>
            </a:endParaRP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latin typeface="Comic Sans MS" pitchFamily="66" charset="0"/>
              </a:rPr>
              <a:t>Modus </a:t>
            </a:r>
            <a:r>
              <a:rPr lang="en-US" dirty="0" err="1" smtClean="0">
                <a:latin typeface="Comic Sans MS" pitchFamily="66" charset="0"/>
              </a:rPr>
              <a:t>tolen</a:t>
            </a:r>
            <a:endParaRPr lang="en-US" dirty="0" smtClean="0">
              <a:latin typeface="Comic Sans MS" pitchFamily="66" charset="0"/>
            </a:endParaRP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Silogisme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hipotesis</a:t>
            </a:r>
            <a:endParaRPr lang="en-US" dirty="0" smtClean="0">
              <a:latin typeface="Comic Sans MS" pitchFamily="66" charset="0"/>
            </a:endParaRP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Silogisme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disjungtif</a:t>
            </a:r>
            <a:endParaRPr lang="en-US" dirty="0" smtClean="0">
              <a:latin typeface="Comic Sans MS" pitchFamily="66" charset="0"/>
            </a:endParaRP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Simplifikasi</a:t>
            </a:r>
            <a:r>
              <a:rPr lang="id-ID" dirty="0" smtClean="0">
                <a:latin typeface="Comic Sans MS" pitchFamily="66" charset="0"/>
              </a:rPr>
              <a:t> ( penyederhanaan disjungtif )</a:t>
            </a:r>
            <a:endParaRPr lang="en-US" dirty="0" smtClean="0">
              <a:latin typeface="Comic Sans MS" pitchFamily="66" charset="0"/>
            </a:endParaRP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id-ID" dirty="0" smtClean="0">
                <a:latin typeface="Comic Sans MS" pitchFamily="66" charset="0"/>
              </a:rPr>
              <a:t>Penambahan Disjungtif</a:t>
            </a:r>
            <a:endParaRPr lang="en-US" dirty="0" smtClean="0">
              <a:latin typeface="Comic Sans MS" pitchFamily="66" charset="0"/>
            </a:endParaRP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Konjungsi</a:t>
            </a:r>
            <a:endParaRPr lang="id-ID" dirty="0" smtClean="0">
              <a:latin typeface="Comic Sans MS" pitchFamily="66" charset="0"/>
            </a:endParaRPr>
          </a:p>
          <a:p>
            <a:pPr marL="901700" lvl="1" indent="-358775">
              <a:lnSpc>
                <a:spcPct val="90000"/>
              </a:lnSpc>
              <a:buFontTx/>
              <a:buAutoNum type="arabicPeriod"/>
            </a:pPr>
            <a:r>
              <a:rPr lang="id-ID" dirty="0" smtClean="0">
                <a:latin typeface="Comic Sans MS" pitchFamily="66" charset="0"/>
              </a:rPr>
              <a:t>Argumen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Modus </a:t>
            </a:r>
            <a:r>
              <a:rPr lang="en-US" dirty="0" err="1" smtClean="0">
                <a:latin typeface="Comic Sans MS" pitchFamily="66" charset="0"/>
              </a:rPr>
              <a:t>Ponen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Jika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hipotesis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 p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dan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implikasi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p  q benar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maka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konklusi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q benar</a:t>
            </a:r>
            <a:endParaRPr lang="id-ID" sz="2800" dirty="0" smtClean="0">
              <a:latin typeface="Comic Sans MS" pitchFamily="66" charset="0"/>
              <a:sym typeface="Wingdings" pitchFamily="2" charset="2"/>
            </a:endParaRPr>
          </a:p>
          <a:p>
            <a:endParaRPr lang="en-US" sz="2800" dirty="0" smtClean="0">
              <a:latin typeface="Comic Sans MS" pitchFamily="66" charset="0"/>
              <a:sym typeface="Wingdings" pitchFamily="2" charset="2"/>
            </a:endParaRPr>
          </a:p>
          <a:p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Kaidah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modus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ponen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dinyatakan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mic Sans MS" pitchFamily="66" charset="0"/>
                <a:sym typeface="Wingdings" pitchFamily="2" charset="2"/>
              </a:rPr>
              <a:t>dengan</a:t>
            </a:r>
            <a:r>
              <a:rPr lang="en-US" sz="2800" dirty="0" smtClean="0">
                <a:latin typeface="Comic Sans MS" pitchFamily="66" charset="0"/>
                <a:sym typeface="Wingdings" pitchFamily="2" charset="2"/>
              </a:rPr>
              <a:t> :</a:t>
            </a:r>
          </a:p>
          <a:p>
            <a:pPr lvl="1" indent="-26988">
              <a:buNone/>
            </a:pPr>
            <a:r>
              <a:rPr lang="en-US" dirty="0" smtClean="0">
                <a:latin typeface="Comic Sans MS" pitchFamily="66" charset="0"/>
                <a:sym typeface="Wingdings" pitchFamily="2" charset="2"/>
              </a:rPr>
              <a:t>p  q</a:t>
            </a:r>
          </a:p>
          <a:p>
            <a:pPr lvl="1" indent="-26988">
              <a:buNone/>
            </a:pPr>
            <a:r>
              <a:rPr lang="en-US" dirty="0" smtClean="0">
                <a:latin typeface="Comic Sans MS" pitchFamily="66" charset="0"/>
                <a:sym typeface="Wingdings" pitchFamily="2" charset="2"/>
              </a:rPr>
              <a:t>p</a:t>
            </a:r>
          </a:p>
          <a:p>
            <a:pPr lvl="1" indent="-26988"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 q</a:t>
            </a:r>
          </a:p>
          <a:p>
            <a:endParaRPr lang="id-ID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0100" y="4643446"/>
            <a:ext cx="14287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 Modus </a:t>
            </a:r>
            <a:r>
              <a:rPr lang="en-US" dirty="0" err="1" smtClean="0">
                <a:latin typeface="Comic Sans MS" pitchFamily="66" charset="0"/>
              </a:rPr>
              <a:t>Ponen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Jika 20 </a:t>
            </a:r>
            <a:r>
              <a:rPr lang="en-US" dirty="0" err="1" smtClean="0">
                <a:latin typeface="Comic Sans MS" pitchFamily="66" charset="0"/>
              </a:rPr>
              <a:t>habis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dibagi</a:t>
            </a:r>
            <a:r>
              <a:rPr lang="en-US" dirty="0" smtClean="0">
                <a:latin typeface="Comic Sans MS" pitchFamily="66" charset="0"/>
              </a:rPr>
              <a:t> 2</a:t>
            </a:r>
            <a:r>
              <a:rPr lang="id-ID" dirty="0" smtClean="0">
                <a:latin typeface="Comic Sans MS" pitchFamily="66" charset="0"/>
              </a:rPr>
              <a:t> ,</a:t>
            </a:r>
            <a:r>
              <a:rPr lang="en-US" dirty="0" err="1" smtClean="0">
                <a:latin typeface="Comic Sans MS" pitchFamily="66" charset="0"/>
              </a:rPr>
              <a:t>maka</a:t>
            </a:r>
            <a:r>
              <a:rPr lang="en-US" dirty="0" smtClean="0">
                <a:latin typeface="Comic Sans MS" pitchFamily="66" charset="0"/>
              </a:rPr>
              <a:t> 20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bilangan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genap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20 </a:t>
            </a:r>
            <a:r>
              <a:rPr lang="en-US" dirty="0" err="1" smtClean="0">
                <a:latin typeface="Comic Sans MS" pitchFamily="66" charset="0"/>
              </a:rPr>
              <a:t>habis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dibagi</a:t>
            </a:r>
            <a:r>
              <a:rPr lang="en-US" dirty="0" smtClean="0">
                <a:latin typeface="Comic Sans MS" pitchFamily="66" charset="0"/>
              </a:rPr>
              <a:t> 2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20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adalah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bilangan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genap</a:t>
            </a: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1472" y="3286124"/>
            <a:ext cx="514353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Modus </a:t>
            </a:r>
            <a:r>
              <a:rPr lang="en-US" dirty="0" err="1" smtClean="0">
                <a:latin typeface="Comic Sans MS" pitchFamily="66" charset="0"/>
              </a:rPr>
              <a:t>Tolen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72518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id-ID" dirty="0" smtClean="0">
                <a:latin typeface="Comic Sans MS" pitchFamily="66" charset="0"/>
              </a:rPr>
              <a:t>Bentuk mirip Modus Ponens, hanya saja hipotesis kedua dan kesimpulan merupakan kontraposisi hipotesis pertama Modus Ponens</a:t>
            </a: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Kaidah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modus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ponen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dinyatakan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dengan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:</a:t>
            </a:r>
          </a:p>
          <a:p>
            <a:pPr lvl="1" indent="-26988">
              <a:lnSpc>
                <a:spcPct val="80000"/>
              </a:lnSpc>
              <a:buNone/>
            </a:pP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p  q</a:t>
            </a:r>
          </a:p>
          <a:p>
            <a:pPr lvl="1" indent="-26988">
              <a:lnSpc>
                <a:spcPct val="80000"/>
              </a:lnSpc>
              <a:buNone/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q</a:t>
            </a:r>
            <a:endParaRPr lang="en-US" sz="3200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lnSpc>
                <a:spcPct val="80000"/>
              </a:lnSpc>
              <a:buFont typeface="Symbol" pitchFamily="18" charset="2"/>
              <a:buChar char="\"/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 p</a:t>
            </a:r>
            <a:endParaRPr lang="en-US" sz="3200" dirty="0" smtClean="0">
              <a:latin typeface="Comic Sans MS" pitchFamily="66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mic Sans MS" pitchFamily="66" charset="0"/>
              </a:rPr>
              <a:t>		Jika </a:t>
            </a:r>
            <a:r>
              <a:rPr lang="id-ID" dirty="0" smtClean="0">
                <a:latin typeface="Comic Sans MS" pitchFamily="66" charset="0"/>
              </a:rPr>
              <a:t>Zeus seorang manusia, maka dia dapat 	mati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  <a:r>
              <a:rPr lang="id-ID" dirty="0" smtClean="0">
                <a:latin typeface="Comic Sans MS" pitchFamily="66" charset="0"/>
              </a:rPr>
              <a:t>Zeus tidak dapat mati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		</a:t>
            </a:r>
            <a:r>
              <a:rPr lang="id-ID" dirty="0" smtClean="0">
                <a:latin typeface="Comic Sans MS" pitchFamily="66" charset="0"/>
                <a:sym typeface="Symbol" pitchFamily="18" charset="2"/>
              </a:rPr>
              <a:t>Zeus bukan seorang manusia</a:t>
            </a:r>
            <a:endParaRPr lang="en-US" dirty="0" smtClean="0">
              <a:latin typeface="Comic Sans MS" pitchFamily="66" charset="0"/>
              <a:sym typeface="Wingdings" pitchFamily="2" charset="2"/>
            </a:endParaRPr>
          </a:p>
          <a:p>
            <a:endParaRPr lang="id-ID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9501222" y="45720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2976" y="5072074"/>
            <a:ext cx="52149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71538" y="3357562"/>
            <a:ext cx="135732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Silogisme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Hipotesis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Didasarkan pada sifat implikasi, jika p </a:t>
            </a:r>
            <a:r>
              <a:rPr lang="id-ID" dirty="0" smtClean="0">
                <a:latin typeface="Cambria Math"/>
                <a:ea typeface="Cambria Math"/>
              </a:rPr>
              <a:t>⟶ q maupun q ⟶ r benar, maka implikasi p ⟶ q benar</a:t>
            </a:r>
            <a:endParaRPr lang="en-US" dirty="0" smtClean="0">
              <a:latin typeface="Comic Sans MS" pitchFamily="66" charset="0"/>
              <a:sym typeface="Wingdings" pitchFamily="2" charset="2"/>
            </a:endParaRPr>
          </a:p>
          <a:p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Dituliskan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dengan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:</a:t>
            </a:r>
          </a:p>
          <a:p>
            <a:pPr lvl="1" indent="-26988">
              <a:buNone/>
            </a:pP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p  q</a:t>
            </a:r>
          </a:p>
          <a:p>
            <a:pPr lvl="1" indent="-26988">
              <a:buNone/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q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r</a:t>
            </a:r>
          </a:p>
          <a:p>
            <a:pPr lvl="1" indent="-26988">
              <a:buNone/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 p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r</a:t>
            </a:r>
            <a:endParaRPr lang="en-US" sz="3200" dirty="0" smtClean="0">
              <a:latin typeface="Comic Sans MS" pitchFamily="66" charset="0"/>
              <a:sym typeface="Symbol" pitchFamily="18" charset="2"/>
            </a:endParaRPr>
          </a:p>
          <a:p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85786" y="5000636"/>
            <a:ext cx="157163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 Silogisme Hipotesis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Jika 18486 habis dibagi 18, maka 18486 habis dibagi 9</a:t>
            </a:r>
          </a:p>
          <a:p>
            <a:r>
              <a:rPr lang="id-ID" dirty="0" smtClean="0"/>
              <a:t>Jika 18486 habis dibagi 9, maka jumlah digit-digitnya habis dibagi 9</a:t>
            </a:r>
          </a:p>
          <a:p>
            <a:endParaRPr lang="id-ID" dirty="0" smtClean="0"/>
          </a:p>
          <a:p>
            <a:r>
              <a:rPr lang="id-ID" dirty="0" smtClean="0">
                <a:latin typeface="Cambria Math"/>
                <a:ea typeface="Cambria Math"/>
              </a:rPr>
              <a:t>∴ Jika 18486 habis dibagi 18, maka jumlah digit-digitnya habis dibagi 9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28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42910" y="3857628"/>
            <a:ext cx="78581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Silogisme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Disjungtif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Dituliskan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dengan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:</a:t>
            </a:r>
          </a:p>
          <a:p>
            <a:pPr lvl="1" indent="-26988">
              <a:buNone/>
            </a:pP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p V q</a:t>
            </a:r>
            <a:r>
              <a:rPr lang="id-ID" sz="3200" dirty="0" smtClean="0">
                <a:latin typeface="Comic Sans MS" pitchFamily="66" charset="0"/>
                <a:sym typeface="Wingdings" pitchFamily="2" charset="2"/>
              </a:rPr>
              <a:t>					p</a:t>
            </a:r>
            <a:r>
              <a:rPr lang="id-ID" sz="3200" dirty="0" smtClean="0">
                <a:latin typeface="Comic Sans MS" pitchFamily="66" charset="0"/>
                <a:ea typeface="Cambria Math"/>
                <a:sym typeface="Wingdings" pitchFamily="2" charset="2"/>
              </a:rPr>
              <a:t>⋁q</a:t>
            </a:r>
            <a:endParaRPr lang="en-US" sz="3200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buNone/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 P</a:t>
            </a:r>
            <a:r>
              <a:rPr lang="id-ID" sz="3200" dirty="0" smtClean="0">
                <a:latin typeface="Comic Sans MS" pitchFamily="66" charset="0"/>
                <a:sym typeface="Symbol" pitchFamily="18" charset="2"/>
              </a:rPr>
              <a:t>					</a:t>
            </a:r>
            <a:r>
              <a:rPr lang="id-ID" sz="3200" dirty="0" smtClean="0">
                <a:latin typeface="Comic Sans MS" pitchFamily="66" charset="0"/>
                <a:ea typeface="Cambria Math"/>
                <a:sym typeface="Symbol" pitchFamily="18" charset="2"/>
              </a:rPr>
              <a:t>¬q</a:t>
            </a:r>
            <a:endParaRPr lang="en-US" sz="3200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buFont typeface="Symbol" pitchFamily="18" charset="2"/>
              <a:buChar char="\"/>
            </a:pPr>
            <a:r>
              <a:rPr lang="id-ID" sz="3200" dirty="0" smtClean="0">
                <a:latin typeface="Comic Sans MS" pitchFamily="66" charset="0"/>
                <a:sym typeface="Symbol" pitchFamily="18" charset="2"/>
              </a:rPr>
              <a:t>q					</a:t>
            </a:r>
            <a:r>
              <a:rPr lang="id-ID" sz="3200" dirty="0" smtClean="0">
                <a:latin typeface="Comic Sans MS" pitchFamily="66" charset="0"/>
                <a:ea typeface="Cambria Math"/>
                <a:sym typeface="Symbol" pitchFamily="18" charset="2"/>
              </a:rPr>
              <a:t>∴ p</a:t>
            </a:r>
            <a:endParaRPr lang="id-ID" sz="3200" dirty="0" smtClean="0">
              <a:latin typeface="Comic Sans MS" pitchFamily="66" charset="0"/>
              <a:sym typeface="Symbol" pitchFamily="18" charset="2"/>
            </a:endParaRPr>
          </a:p>
          <a:p>
            <a:pPr lvl="1" indent="-26988">
              <a:buFont typeface="Symbol" pitchFamily="18" charset="2"/>
              <a:buChar char="\"/>
            </a:pPr>
            <a:endParaRPr lang="id-ID" sz="32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715008" y="3429000"/>
            <a:ext cx="150019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Ilmu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Logika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Ilmu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logika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berhubungan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kalimat-kalimat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argumen-argumen</a:t>
            </a:r>
            <a:r>
              <a:rPr lang="en-US" dirty="0" smtClean="0">
                <a:latin typeface="Comic Sans MS" pitchFamily="66" charset="0"/>
              </a:rPr>
              <a:t>)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hubungan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antara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kalimat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tersebut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b="1" dirty="0" err="1" smtClean="0">
                <a:latin typeface="Comic Sans MS" pitchFamily="66" charset="0"/>
              </a:rPr>
              <a:t>Tujuannya</a:t>
            </a:r>
            <a:r>
              <a:rPr lang="en-US" dirty="0" smtClean="0">
                <a:latin typeface="Comic Sans MS" pitchFamily="66" charset="0"/>
              </a:rPr>
              <a:t> : </a:t>
            </a:r>
            <a:r>
              <a:rPr lang="en-US" dirty="0" err="1" smtClean="0">
                <a:latin typeface="Comic Sans MS" pitchFamily="66" charset="0"/>
              </a:rPr>
              <a:t>memberikan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aturan</a:t>
            </a:r>
            <a:r>
              <a:rPr lang="id-ID" dirty="0" smtClean="0">
                <a:latin typeface="Comic Sans MS" pitchFamily="66" charset="0"/>
              </a:rPr>
              <a:t>-aturan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sehingga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orang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menentukan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nilai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kebenaran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suatu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kalimat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 Silogisme Disjungtif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Kunci kamarku ada di sakuku atau tertinggal di rumah</a:t>
            </a:r>
          </a:p>
          <a:p>
            <a:r>
              <a:rPr lang="id-ID" dirty="0" smtClean="0"/>
              <a:t>Kunci kamarku tidak ada di sakuku</a:t>
            </a:r>
          </a:p>
          <a:p>
            <a:endParaRPr lang="id-ID" dirty="0" smtClean="0">
              <a:latin typeface="Cambria Math"/>
              <a:ea typeface="Cambria Math"/>
            </a:endParaRPr>
          </a:p>
          <a:p>
            <a:r>
              <a:rPr lang="id-ID" dirty="0" smtClean="0">
                <a:latin typeface="Cambria Math"/>
                <a:ea typeface="Cambria Math"/>
              </a:rPr>
              <a:t>∴ kunci kamarku tertinggal di rumah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30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571472" y="3429000"/>
            <a:ext cx="75724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Simplifikasi</a:t>
            </a:r>
            <a:r>
              <a:rPr lang="id-ID" sz="3200" dirty="0" smtClean="0">
                <a:latin typeface="Comic Sans MS" pitchFamily="66" charset="0"/>
              </a:rPr>
              <a:t> ( Penyerdahanaan Konjungtif )</a:t>
            </a:r>
            <a:endParaRPr lang="id-ID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3998" cy="46974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d-ID" sz="3500" dirty="0" smtClean="0">
                <a:latin typeface="Comic Sans MS" pitchFamily="66" charset="0"/>
                <a:sym typeface="Wingdings" pitchFamily="2" charset="2"/>
              </a:rPr>
              <a:t>Jika beberapa kalimat dihubungkan dengan penghubung </a:t>
            </a:r>
            <a:r>
              <a:rPr lang="id-ID" sz="3500" dirty="0" smtClean="0">
                <a:latin typeface="Comic Sans MS" pitchFamily="66" charset="0"/>
                <a:ea typeface="Cambria Math"/>
                <a:sym typeface="Wingdings" pitchFamily="2" charset="2"/>
              </a:rPr>
              <a:t>⋀, maka kalimat tersebut dapat diambil salah satunya secara khusus</a:t>
            </a:r>
          </a:p>
          <a:p>
            <a:pPr>
              <a:lnSpc>
                <a:spcPct val="90000"/>
              </a:lnSpc>
            </a:pPr>
            <a:endParaRPr lang="id-ID" dirty="0" smtClean="0">
              <a:latin typeface="Cambria Math"/>
              <a:ea typeface="Cambria Math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Dituliskan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dengan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:</a:t>
            </a:r>
            <a:endParaRPr lang="id-ID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lnSpc>
                <a:spcPct val="90000"/>
              </a:lnSpc>
              <a:buNone/>
            </a:pPr>
            <a:r>
              <a:rPr lang="en-US" sz="3300" dirty="0" smtClean="0">
                <a:latin typeface="Comic Sans MS" pitchFamily="66" charset="0"/>
                <a:sym typeface="Wingdings" pitchFamily="2" charset="2"/>
              </a:rPr>
              <a:t>p </a:t>
            </a:r>
            <a:r>
              <a:rPr lang="en-US" sz="3300" dirty="0" smtClean="0">
                <a:latin typeface="Comic Sans MS" pitchFamily="66" charset="0"/>
                <a:sym typeface="Symbol" pitchFamily="18" charset="2"/>
              </a:rPr>
              <a:t> </a:t>
            </a:r>
            <a:r>
              <a:rPr lang="en-US" sz="3300" dirty="0" smtClean="0">
                <a:latin typeface="Comic Sans MS" pitchFamily="66" charset="0"/>
                <a:sym typeface="Wingdings" pitchFamily="2" charset="2"/>
              </a:rPr>
              <a:t>q</a:t>
            </a:r>
            <a:r>
              <a:rPr lang="id-ID" sz="3300" dirty="0" smtClean="0">
                <a:latin typeface="Comic Sans MS" pitchFamily="66" charset="0"/>
                <a:sym typeface="Wingdings" pitchFamily="2" charset="2"/>
              </a:rPr>
              <a:t>				p </a:t>
            </a:r>
            <a:r>
              <a:rPr lang="id-ID" sz="3300" dirty="0" smtClean="0">
                <a:latin typeface="Comic Sans MS" pitchFamily="66" charset="0"/>
                <a:ea typeface="Cambria Math"/>
                <a:sym typeface="Wingdings" pitchFamily="2" charset="2"/>
              </a:rPr>
              <a:t>⋀ q</a:t>
            </a:r>
            <a:endParaRPr lang="id-ID" sz="3300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lnSpc>
                <a:spcPct val="90000"/>
              </a:lnSpc>
              <a:buNone/>
            </a:pPr>
            <a:endParaRPr lang="en-US" sz="3300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lnSpc>
                <a:spcPct val="90000"/>
              </a:lnSpc>
              <a:buFont typeface="Symbol" pitchFamily="18" charset="2"/>
              <a:buChar char="\"/>
            </a:pPr>
            <a:r>
              <a:rPr lang="en-US" sz="3300" dirty="0" smtClean="0">
                <a:latin typeface="Comic Sans MS" pitchFamily="66" charset="0"/>
                <a:sym typeface="Symbol" pitchFamily="18" charset="2"/>
              </a:rPr>
              <a:t>P</a:t>
            </a:r>
            <a:r>
              <a:rPr lang="id-ID" sz="3300" dirty="0" smtClean="0">
                <a:latin typeface="Comic Sans MS" pitchFamily="66" charset="0"/>
                <a:sym typeface="Symbol" pitchFamily="18" charset="2"/>
              </a:rPr>
              <a:t>				</a:t>
            </a:r>
            <a:r>
              <a:rPr lang="id-ID" sz="3300" dirty="0" smtClean="0">
                <a:latin typeface="Comic Sans MS" pitchFamily="66" charset="0"/>
                <a:ea typeface="Cambria Math"/>
                <a:sym typeface="Symbol" pitchFamily="18" charset="2"/>
              </a:rPr>
              <a:t>∴ q</a:t>
            </a:r>
            <a:endParaRPr lang="id-ID" sz="3300" dirty="0" smtClean="0">
              <a:latin typeface="Comic Sans MS" pitchFamily="66" charset="0"/>
              <a:sym typeface="Symbol" pitchFamily="18" charset="2"/>
            </a:endParaRPr>
          </a:p>
          <a:p>
            <a:pPr lvl="1" indent="-26988">
              <a:lnSpc>
                <a:spcPct val="90000"/>
              </a:lnSpc>
              <a:buFont typeface="Symbol" pitchFamily="18" charset="2"/>
              <a:buChar char="\"/>
            </a:pPr>
            <a:endParaRPr lang="en-US" sz="2200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Contoh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:</a:t>
            </a:r>
          </a:p>
          <a:p>
            <a:pPr lvl="1" indent="-26988">
              <a:lnSpc>
                <a:spcPct val="90000"/>
              </a:lnSpc>
              <a:buNone/>
            </a:pPr>
            <a:r>
              <a:rPr lang="id-ID" dirty="0" smtClean="0">
                <a:latin typeface="Comic Sans MS" pitchFamily="66" charset="0"/>
                <a:sym typeface="Symbol" pitchFamily="18" charset="2"/>
              </a:rPr>
              <a:t>Lina menguasai bahasa Basic dan Pascal</a:t>
            </a: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endParaRPr lang="id-ID" dirty="0" smtClean="0">
              <a:latin typeface="Comic Sans MS" pitchFamily="66" charset="0"/>
            </a:endParaRPr>
          </a:p>
          <a:p>
            <a:pPr lvl="1">
              <a:buNone/>
            </a:pPr>
            <a:r>
              <a:rPr lang="id-ID" dirty="0" smtClean="0">
                <a:latin typeface="Comic Sans MS" pitchFamily="66" charset="0"/>
                <a:ea typeface="Cambria Math"/>
              </a:rPr>
              <a:t>∴ Lina menguasai bahasa Basic</a:t>
            </a:r>
            <a:endParaRPr lang="id-ID" dirty="0">
              <a:latin typeface="Comic Sans MS" pitchFamily="6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5786" y="3643314"/>
            <a:ext cx="121444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31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43438" y="3643314"/>
            <a:ext cx="135732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472" y="5500702"/>
            <a:ext cx="692948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Pen</a:t>
            </a:r>
            <a:r>
              <a:rPr lang="id-ID" dirty="0" smtClean="0">
                <a:latin typeface="Comic Sans MS" pitchFamily="66" charset="0"/>
              </a:rPr>
              <a:t>ambahan Disjungtif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Comic Sans MS" pitchFamily="66" charset="0"/>
                <a:sym typeface="Wingdings" pitchFamily="2" charset="2"/>
              </a:rPr>
              <a:t>Suatu kalimat dapat digeneralisasi dengan penghubung </a:t>
            </a:r>
            <a:r>
              <a:rPr lang="id-ID" dirty="0" smtClean="0">
                <a:latin typeface="Cambria Math"/>
                <a:ea typeface="Cambria Math"/>
                <a:sym typeface="Wingdings" pitchFamily="2" charset="2"/>
              </a:rPr>
              <a:t>⋁, alasannya, penghubung ⋁ bernilai benar jika salah komponennya benar</a:t>
            </a:r>
          </a:p>
          <a:p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Dituliskan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dengan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:</a:t>
            </a:r>
            <a:endParaRPr lang="id-ID" dirty="0" smtClean="0">
              <a:latin typeface="Comic Sans MS" pitchFamily="66" charset="0"/>
              <a:sym typeface="Wingdings" pitchFamily="2" charset="2"/>
            </a:endParaRPr>
          </a:p>
          <a:p>
            <a:pPr lvl="2">
              <a:buNone/>
            </a:pPr>
            <a:r>
              <a:rPr lang="id-ID" sz="2400" dirty="0" smtClean="0">
                <a:latin typeface="Comic Sans MS" pitchFamily="66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p</a:t>
            </a:r>
            <a:r>
              <a:rPr lang="id-ID" sz="2400" dirty="0" smtClean="0">
                <a:latin typeface="Comic Sans MS" pitchFamily="66" charset="0"/>
                <a:sym typeface="Wingdings" pitchFamily="2" charset="2"/>
              </a:rPr>
              <a:t>				    q</a:t>
            </a:r>
          </a:p>
          <a:p>
            <a:pPr lvl="2">
              <a:buNone/>
            </a:pPr>
            <a:endParaRPr lang="id-ID" sz="2400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buFont typeface="Symbol" pitchFamily="18" charset="2"/>
              <a:buChar char="\"/>
            </a:pP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p V q</a:t>
            </a:r>
            <a:r>
              <a:rPr lang="id-ID" sz="3200" dirty="0" smtClean="0">
                <a:latin typeface="Comic Sans MS" pitchFamily="66" charset="0"/>
                <a:sym typeface="Symbol" pitchFamily="18" charset="2"/>
              </a:rPr>
              <a:t>			</a:t>
            </a:r>
            <a:r>
              <a:rPr lang="id-ID" sz="3200" dirty="0" smtClean="0">
                <a:latin typeface="Cambria Math"/>
                <a:ea typeface="Cambria Math"/>
                <a:sym typeface="Symbol" pitchFamily="18" charset="2"/>
              </a:rPr>
              <a:t>∴ p ⋁ q</a:t>
            </a:r>
            <a:endParaRPr lang="id-ID" sz="3200" dirty="0" smtClean="0">
              <a:latin typeface="Comic Sans MS" pitchFamily="66" charset="0"/>
              <a:sym typeface="Symbol" pitchFamily="18" charset="2"/>
            </a:endParaRPr>
          </a:p>
          <a:p>
            <a:pPr lvl="1" indent="-26988">
              <a:buFont typeface="Symbol" pitchFamily="18" charset="2"/>
              <a:buChar char="\"/>
            </a:pPr>
            <a:endParaRPr lang="en-US" sz="3200" dirty="0" smtClean="0">
              <a:latin typeface="Comic Sans MS" pitchFamily="66" charset="0"/>
              <a:sym typeface="Symbol" pitchFamily="18" charset="2"/>
            </a:endParaRPr>
          </a:p>
          <a:p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4414" y="4929198"/>
            <a:ext cx="1714512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4857752" y="4929198"/>
            <a:ext cx="171451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Comic Sans MS" pitchFamily="66" charset="0"/>
              </a:rPr>
              <a:t>Contoh Penambahan Disjungtif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>
                <a:latin typeface="Comic Sans MS" pitchFamily="66" charset="0"/>
              </a:rPr>
              <a:t>Cemong adalah siswa SMA ( Sekolah Menengah Atas )</a:t>
            </a:r>
          </a:p>
          <a:p>
            <a:endParaRPr lang="id-ID" sz="2800" dirty="0" smtClean="0">
              <a:latin typeface="Comic Sans MS" pitchFamily="66" charset="0"/>
              <a:ea typeface="Cambria Math"/>
            </a:endParaRPr>
          </a:p>
          <a:p>
            <a:r>
              <a:rPr lang="id-ID" sz="2800" dirty="0" smtClean="0">
                <a:latin typeface="Comic Sans MS" pitchFamily="66" charset="0"/>
                <a:ea typeface="Cambria Math"/>
              </a:rPr>
              <a:t>∴ Cemong adalah siswa sekolah menengah ( SMA atau SMP )</a:t>
            </a:r>
            <a:endParaRPr lang="id-ID" sz="2800" dirty="0" smtClean="0">
              <a:latin typeface="Comic Sans MS" pitchFamily="66" charset="0"/>
            </a:endParaRP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33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714348" y="2714620"/>
            <a:ext cx="750099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Konjungsi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Dituliskan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dengan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:</a:t>
            </a:r>
          </a:p>
          <a:p>
            <a:pPr lvl="1" indent="-26988">
              <a:buNone/>
            </a:pPr>
            <a:r>
              <a:rPr lang="id-ID" sz="3200" dirty="0" smtClean="0">
                <a:latin typeface="Comic Sans MS" pitchFamily="66" charset="0"/>
                <a:sym typeface="Wingdings" pitchFamily="2" charset="2"/>
              </a:rPr>
              <a:t>			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p </a:t>
            </a:r>
          </a:p>
          <a:p>
            <a:pPr lvl="1" indent="-26988">
              <a:buNone/>
            </a:pPr>
            <a:r>
              <a:rPr lang="id-ID" sz="3200" dirty="0" smtClean="0">
                <a:latin typeface="Comic Sans MS" pitchFamily="66" charset="0"/>
                <a:sym typeface="Wingdings" pitchFamily="2" charset="2"/>
              </a:rPr>
              <a:t>			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q</a:t>
            </a:r>
            <a:endParaRPr lang="id-ID" sz="3200" dirty="0" smtClean="0">
              <a:latin typeface="Comic Sans MS" pitchFamily="66" charset="0"/>
              <a:sym typeface="Wingdings" pitchFamily="2" charset="2"/>
            </a:endParaRPr>
          </a:p>
          <a:p>
            <a:pPr lvl="1" indent="-26988">
              <a:buNone/>
            </a:pPr>
            <a:r>
              <a:rPr lang="id-ID" sz="3200" dirty="0" smtClean="0">
                <a:latin typeface="Comic Sans MS" pitchFamily="66" charset="0"/>
                <a:sym typeface="Symbol" pitchFamily="18" charset="2"/>
              </a:rPr>
              <a:t>		   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 p  q</a:t>
            </a:r>
          </a:p>
          <a:p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7356" y="3357562"/>
            <a:ext cx="1928826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Argumen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3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Sebuah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argumen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dikatakan</a:t>
            </a:r>
            <a:r>
              <a:rPr lang="id-ID" sz="2400" dirty="0" smtClean="0">
                <a:latin typeface="Comic Sans MS" pitchFamily="66" charset="0"/>
              </a:rPr>
              <a:t> valid, bila sembarang pernyataan yang disubstitusikan ke dalam hipotesis, jika hipotesis benar, kesimpulan benar. Sebaliknya, bila hipotesis benar, tetapi kesimpulan salah, argumen dikatakan invalid</a:t>
            </a:r>
          </a:p>
          <a:p>
            <a:endParaRPr lang="id-ID" sz="2800" dirty="0" smtClean="0">
              <a:latin typeface="Comic Sans MS" pitchFamily="66" charset="0"/>
            </a:endParaRPr>
          </a:p>
          <a:p>
            <a:r>
              <a:rPr lang="id-ID" sz="2800" dirty="0" smtClean="0">
                <a:latin typeface="Comic Sans MS" pitchFamily="66" charset="0"/>
              </a:rPr>
              <a:t>P</a:t>
            </a:r>
            <a:r>
              <a:rPr lang="id-ID" sz="2800" dirty="0" smtClean="0">
                <a:latin typeface="Cambria Math"/>
                <a:ea typeface="Cambria Math"/>
              </a:rPr>
              <a:t>₁</a:t>
            </a:r>
          </a:p>
          <a:p>
            <a:r>
              <a:rPr lang="id-ID" sz="2800" dirty="0" smtClean="0">
                <a:latin typeface="Cambria Math"/>
                <a:ea typeface="Cambria Math"/>
              </a:rPr>
              <a:t>P₂	⟹  hipotesis</a:t>
            </a:r>
          </a:p>
          <a:p>
            <a:endParaRPr lang="id-ID" sz="2800" dirty="0" smtClean="0">
              <a:latin typeface="Cambria Math"/>
              <a:ea typeface="Cambria Math"/>
            </a:endParaRPr>
          </a:p>
          <a:p>
            <a:r>
              <a:rPr lang="id-ID" sz="2800" dirty="0" smtClean="0">
                <a:latin typeface="Cambria Math"/>
                <a:ea typeface="Cambria Math"/>
              </a:rPr>
              <a:t>Pₐ</a:t>
            </a:r>
          </a:p>
          <a:p>
            <a:r>
              <a:rPr lang="id-ID" sz="2800" dirty="0" smtClean="0">
                <a:latin typeface="Cambria Math"/>
                <a:ea typeface="Cambria Math"/>
              </a:rPr>
              <a:t>∴ q  </a:t>
            </a:r>
            <a:r>
              <a:rPr lang="id-ID" sz="2800" dirty="0" smtClean="0">
                <a:latin typeface="Comic Sans MS" pitchFamily="66" charset="0"/>
                <a:ea typeface="Cambria Math"/>
              </a:rPr>
              <a:t>⟹ kesimpulan</a:t>
            </a:r>
          </a:p>
          <a:p>
            <a:endParaRPr lang="id-ID" sz="2800" dirty="0" smtClean="0">
              <a:latin typeface="Cambria Math"/>
              <a:ea typeface="Cambria Math"/>
            </a:endParaRPr>
          </a:p>
          <a:p>
            <a:endParaRPr lang="id-ID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5720" y="5786454"/>
            <a:ext cx="1643074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35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windaryoto</a:t>
            </a:r>
            <a:endParaRPr lang="id-ID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Argumen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800" dirty="0" smtClean="0">
                <a:latin typeface="Comic Sans MS" pitchFamily="66" charset="0"/>
              </a:rPr>
              <a:t>Langkah – langkah untuk mengecek argumen tersebut valid atau invalid dapat dilakukan sbb : 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Comic Sans MS" pitchFamily="66" charset="0"/>
              </a:rPr>
              <a:t>Tentukan hipotesis dan kesimpulan kalimat tersebut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Comic Sans MS" pitchFamily="66" charset="0"/>
              </a:rPr>
              <a:t>Buat tabel yang menunjukkan nilai kebenaran untuk semua hipotesis dan kesimpulan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Comic Sans MS" pitchFamily="66" charset="0"/>
              </a:rPr>
              <a:t>Cari baris kritis, yaitu baris di mana semua hipotesis bernilai benar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Comic Sans MS" pitchFamily="66" charset="0"/>
              </a:rPr>
              <a:t>Dalam baris kritis tersebut, jika nilai kesimpulan benar, maka argumen valid. Jika di antara baris kritis tersebut ada baris dengan nilai kesimpulan salah, maka argumen tersebut invalid </a:t>
            </a:r>
          </a:p>
          <a:p>
            <a:pPr marL="514350" indent="-514350">
              <a:buAutoNum type="arabicPeriod"/>
            </a:pPr>
            <a:endParaRPr lang="id-ID" dirty="0"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36</a:t>
            </a:fld>
            <a:endParaRPr lang="id-ID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Soal2 argumen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1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400" dirty="0" smtClean="0">
                <a:latin typeface="Comic Sans MS" pitchFamily="66" charset="0"/>
              </a:rPr>
              <a:t>	Tentukan apakah argumen berikut Valid/invalid </a:t>
            </a:r>
            <a:r>
              <a:rPr lang="id-ID" sz="2400" dirty="0" smtClean="0">
                <a:latin typeface="Comic Sans MS" pitchFamily="66" charset="0"/>
              </a:rPr>
              <a:t>?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§"/>
            </a:pPr>
            <a:r>
              <a:rPr lang="id-ID" dirty="0" smtClean="0">
                <a:latin typeface="Comic Sans MS" pitchFamily="66" charset="0"/>
              </a:rPr>
              <a:t>	</a:t>
            </a:r>
            <a:r>
              <a:rPr lang="id-ID" dirty="0" smtClean="0">
                <a:latin typeface="Comic Sans MS" pitchFamily="66" charset="0"/>
              </a:rPr>
              <a:t>1.	</a:t>
            </a:r>
            <a:r>
              <a:rPr lang="id-ID" dirty="0" smtClean="0">
                <a:latin typeface="Comic Sans MS" pitchFamily="66" charset="0"/>
              </a:rPr>
              <a:t>p</a:t>
            </a:r>
            <a:r>
              <a:rPr lang="id-ID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ambria Math"/>
                <a:ea typeface="Cambria Math"/>
              </a:rPr>
              <a:t>∨ ( q ∨ r )</a:t>
            </a:r>
          </a:p>
          <a:p>
            <a:pPr lvl="4">
              <a:buNone/>
            </a:pPr>
            <a:r>
              <a:rPr lang="id-ID" dirty="0" smtClean="0">
                <a:latin typeface="Cambria Math"/>
                <a:ea typeface="Cambria Math"/>
              </a:rPr>
              <a:t>		¬ </a:t>
            </a:r>
            <a:r>
              <a:rPr lang="id-ID" dirty="0" smtClean="0">
                <a:latin typeface="Cambria Math"/>
                <a:ea typeface="Cambria Math"/>
              </a:rPr>
              <a:t>r</a:t>
            </a:r>
          </a:p>
          <a:p>
            <a:pPr lvl="4">
              <a:buNone/>
            </a:pPr>
            <a:r>
              <a:rPr lang="id-ID" dirty="0" smtClean="0">
                <a:latin typeface="Cambria Math"/>
                <a:ea typeface="Cambria Math"/>
              </a:rPr>
              <a:t>		∴ </a:t>
            </a:r>
            <a:r>
              <a:rPr lang="id-ID" dirty="0" smtClean="0">
                <a:latin typeface="Cambria Math"/>
                <a:ea typeface="Cambria Math"/>
              </a:rPr>
              <a:t>p ∨ </a:t>
            </a:r>
            <a:r>
              <a:rPr lang="id-ID" dirty="0" smtClean="0">
                <a:latin typeface="Cambria Math"/>
                <a:ea typeface="Cambria Math"/>
              </a:rPr>
              <a:t>q</a:t>
            </a:r>
          </a:p>
          <a:p>
            <a:pPr lvl="2"/>
            <a:endParaRPr lang="id-ID" dirty="0" smtClean="0">
              <a:latin typeface="Cambria Math"/>
              <a:ea typeface="Cambria Math"/>
            </a:endParaRPr>
          </a:p>
          <a:p>
            <a:pPr lvl="2">
              <a:buNone/>
            </a:pPr>
            <a:r>
              <a:rPr lang="id-ID" dirty="0" smtClean="0">
                <a:latin typeface="Comic Sans MS" pitchFamily="66" charset="0"/>
                <a:ea typeface="Cambria Math"/>
              </a:rPr>
              <a:t>		2.	P </a:t>
            </a:r>
            <a:r>
              <a:rPr lang="id-ID" dirty="0" smtClean="0">
                <a:latin typeface="Cambria Math"/>
                <a:ea typeface="Cambria Math"/>
              </a:rPr>
              <a:t>⟾</a:t>
            </a:r>
            <a:r>
              <a:rPr lang="id-ID" dirty="0" smtClean="0">
                <a:latin typeface="Cambria Math"/>
                <a:ea typeface="Cambria Math"/>
              </a:rPr>
              <a:t> (q⋁ ¬r )</a:t>
            </a:r>
          </a:p>
          <a:p>
            <a:pPr lvl="2">
              <a:buNone/>
            </a:pPr>
            <a:r>
              <a:rPr lang="id-ID" dirty="0" smtClean="0">
                <a:latin typeface="Cambria Math"/>
                <a:ea typeface="Cambria Math"/>
              </a:rPr>
              <a:t>	</a:t>
            </a:r>
            <a:r>
              <a:rPr lang="id-ID" dirty="0" smtClean="0">
                <a:latin typeface="Cambria Math"/>
                <a:ea typeface="Cambria Math"/>
              </a:rPr>
              <a:t>		q ⟾ (p ⋀ r )</a:t>
            </a:r>
          </a:p>
          <a:p>
            <a:pPr lvl="2">
              <a:buNone/>
            </a:pPr>
            <a:r>
              <a:rPr lang="id-ID" dirty="0" smtClean="0">
                <a:latin typeface="Cambria Math"/>
                <a:ea typeface="Cambria Math"/>
              </a:rPr>
              <a:t>	</a:t>
            </a:r>
            <a:r>
              <a:rPr lang="id-ID" dirty="0" smtClean="0">
                <a:latin typeface="Cambria Math"/>
                <a:ea typeface="Cambria Math"/>
              </a:rPr>
              <a:t>		</a:t>
            </a:r>
          </a:p>
          <a:p>
            <a:pPr lvl="2">
              <a:buNone/>
            </a:pPr>
            <a:r>
              <a:rPr lang="id-ID" dirty="0" smtClean="0">
                <a:latin typeface="Cambria Math"/>
                <a:ea typeface="Cambria Math"/>
              </a:rPr>
              <a:t>	</a:t>
            </a:r>
            <a:r>
              <a:rPr lang="id-ID" dirty="0" smtClean="0">
                <a:latin typeface="Cambria Math"/>
                <a:ea typeface="Cambria Math"/>
              </a:rPr>
              <a:t>		∴p ⟾ r</a:t>
            </a:r>
            <a:r>
              <a:rPr lang="id-ID" dirty="0" smtClean="0">
                <a:latin typeface="Comic Sans MS" pitchFamily="66" charset="0"/>
                <a:ea typeface="Cambria Math"/>
              </a:rPr>
              <a:t>		</a:t>
            </a:r>
            <a:endParaRPr lang="id-ID" dirty="0" smtClean="0">
              <a:latin typeface="Cambria Math"/>
              <a:ea typeface="Cambria Math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37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3000364" y="2857496"/>
            <a:ext cx="185738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0364" y="4643446"/>
            <a:ext cx="200026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mic Sans MS" pitchFamily="66" charset="0"/>
              </a:rPr>
              <a:t>Penerapan</a:t>
            </a:r>
            <a:r>
              <a:rPr lang="id-ID" dirty="0" smtClean="0">
                <a:latin typeface="Comic Sans MS" pitchFamily="66" charset="0"/>
              </a:rPr>
              <a:t> dalam bidang komputer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>
                <a:latin typeface="Comic Sans MS" pitchFamily="66" charset="0"/>
              </a:rPr>
              <a:t>	Meliputi :</a:t>
            </a:r>
          </a:p>
          <a:p>
            <a:r>
              <a:rPr lang="en-US" dirty="0" err="1" smtClean="0">
                <a:latin typeface="Comic Sans MS" pitchFamily="66" charset="0"/>
              </a:rPr>
              <a:t>pemrograman</a:t>
            </a:r>
            <a:r>
              <a:rPr lang="en-US" dirty="0" smtClean="0">
                <a:latin typeface="Comic Sans MS" pitchFamily="66" charset="0"/>
              </a:rPr>
              <a:t>, </a:t>
            </a:r>
          </a:p>
          <a:p>
            <a:r>
              <a:rPr lang="en-US" dirty="0" err="1" smtClean="0">
                <a:latin typeface="Comic Sans MS" pitchFamily="66" charset="0"/>
              </a:rPr>
              <a:t>analisis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kebenaran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algoritma</a:t>
            </a:r>
            <a:r>
              <a:rPr lang="en-US" dirty="0" smtClean="0">
                <a:latin typeface="Comic Sans MS" pitchFamily="66" charset="0"/>
              </a:rPr>
              <a:t>, </a:t>
            </a:r>
          </a:p>
          <a:p>
            <a:r>
              <a:rPr lang="en-US" dirty="0" err="1" smtClean="0">
                <a:latin typeface="Comic Sans MS" pitchFamily="66" charset="0"/>
              </a:rPr>
              <a:t>kecerdasan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buatan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i="1" dirty="0" smtClean="0">
                <a:latin typeface="Comic Sans MS" pitchFamily="66" charset="0"/>
              </a:rPr>
              <a:t>artificial intelligence</a:t>
            </a:r>
            <a:r>
              <a:rPr lang="en-US" dirty="0" smtClean="0">
                <a:latin typeface="Comic Sans MS" pitchFamily="66" charset="0"/>
              </a:rPr>
              <a:t>), </a:t>
            </a:r>
          </a:p>
          <a:p>
            <a:r>
              <a:rPr lang="en-US" dirty="0" err="1" smtClean="0">
                <a:latin typeface="Comic Sans MS" pitchFamily="66" charset="0"/>
              </a:rPr>
              <a:t>perancangan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, </a:t>
            </a:r>
          </a:p>
          <a:p>
            <a:r>
              <a:rPr lang="en-US" dirty="0" err="1" smtClean="0">
                <a:latin typeface="Comic Sans MS" pitchFamily="66" charset="0"/>
              </a:rPr>
              <a:t>ke</a:t>
            </a:r>
            <a:r>
              <a:rPr lang="id-ID" dirty="0" smtClean="0">
                <a:latin typeface="Comic Sans MS" pitchFamily="66" charset="0"/>
              </a:rPr>
              <a:t>a</a:t>
            </a:r>
            <a:r>
              <a:rPr lang="en-US" dirty="0" err="1" smtClean="0">
                <a:latin typeface="Comic Sans MS" pitchFamily="66" charset="0"/>
              </a:rPr>
              <a:t>manan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jaringan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enkripsi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Materi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Logika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sz="6000" dirty="0" err="1" smtClean="0">
                <a:latin typeface="Comic Sans MS" pitchFamily="66" charset="0"/>
              </a:rPr>
              <a:t>Proposisi</a:t>
            </a:r>
            <a:endParaRPr lang="en-US" sz="60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id-ID" sz="6000" dirty="0" smtClean="0">
                <a:latin typeface="Comic Sans MS" pitchFamily="66" charset="0"/>
              </a:rPr>
              <a:t>Negasi</a:t>
            </a:r>
          </a:p>
          <a:p>
            <a:pPr>
              <a:lnSpc>
                <a:spcPct val="80000"/>
              </a:lnSpc>
            </a:pPr>
            <a:r>
              <a:rPr lang="id-ID" sz="6000" dirty="0" smtClean="0">
                <a:latin typeface="Comic Sans MS" pitchFamily="66" charset="0"/>
              </a:rPr>
              <a:t>Konjungsi</a:t>
            </a:r>
            <a:endParaRPr lang="en-US" sz="60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6000" dirty="0" err="1" smtClean="0">
                <a:latin typeface="Comic Sans MS" pitchFamily="66" charset="0"/>
              </a:rPr>
              <a:t>Disjungsi</a:t>
            </a:r>
            <a:endParaRPr lang="en-US" sz="60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id-ID" sz="6000" dirty="0" smtClean="0">
                <a:latin typeface="Comic Sans MS" pitchFamily="66" charset="0"/>
              </a:rPr>
              <a:t>Disjungsi Eksklusif</a:t>
            </a:r>
            <a:endParaRPr lang="en-US" sz="60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id-ID" sz="6000" dirty="0" smtClean="0">
                <a:latin typeface="Comic Sans MS" pitchFamily="66" charset="0"/>
              </a:rPr>
              <a:t>Hukum-hukum logika proposisi</a:t>
            </a:r>
            <a:endParaRPr lang="en-US" sz="60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6000" dirty="0" err="1" smtClean="0">
                <a:latin typeface="Comic Sans MS" pitchFamily="66" charset="0"/>
              </a:rPr>
              <a:t>Proposisi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Bersyarat</a:t>
            </a:r>
            <a:r>
              <a:rPr lang="en-US" sz="6000" dirty="0" smtClean="0">
                <a:latin typeface="Comic Sans MS" pitchFamily="66" charset="0"/>
              </a:rPr>
              <a:t> (</a:t>
            </a:r>
            <a:r>
              <a:rPr lang="en-US" sz="6000" dirty="0" err="1" smtClean="0">
                <a:latin typeface="Comic Sans MS" pitchFamily="66" charset="0"/>
              </a:rPr>
              <a:t>Implikasi</a:t>
            </a:r>
            <a:r>
              <a:rPr lang="en-US" sz="60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6000" dirty="0" smtClean="0">
                <a:latin typeface="Comic Sans MS" pitchFamily="66" charset="0"/>
              </a:rPr>
              <a:t>Bi-</a:t>
            </a:r>
            <a:r>
              <a:rPr lang="en-US" sz="6000" dirty="0" err="1" smtClean="0">
                <a:latin typeface="Comic Sans MS" pitchFamily="66" charset="0"/>
              </a:rPr>
              <a:t>kondisional</a:t>
            </a:r>
            <a:r>
              <a:rPr lang="en-US" sz="6000" dirty="0" smtClean="0">
                <a:latin typeface="Comic Sans MS" pitchFamily="66" charset="0"/>
              </a:rPr>
              <a:t> (Bi-</a:t>
            </a:r>
            <a:r>
              <a:rPr lang="en-US" sz="6000" dirty="0" err="1" smtClean="0">
                <a:latin typeface="Comic Sans MS" pitchFamily="66" charset="0"/>
              </a:rPr>
              <a:t>implikasi</a:t>
            </a:r>
            <a:r>
              <a:rPr lang="en-US" sz="60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6000" dirty="0" err="1" smtClean="0">
                <a:latin typeface="Comic Sans MS" pitchFamily="66" charset="0"/>
              </a:rPr>
              <a:t>Inferensi</a:t>
            </a:r>
            <a:endParaRPr lang="en-US" sz="60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6000" dirty="0" err="1" smtClean="0">
                <a:latin typeface="Comic Sans MS" pitchFamily="66" charset="0"/>
              </a:rPr>
              <a:t>Argumen</a:t>
            </a:r>
            <a:endParaRPr lang="en-US" sz="6000" dirty="0" smtClean="0">
              <a:latin typeface="Comic Sans MS" pitchFamily="66" charset="0"/>
            </a:endParaRPr>
          </a:p>
          <a:p>
            <a:endParaRPr lang="id-ID" sz="6000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</a:t>
            </a:r>
            <a:r>
              <a:rPr lang="id-ID" dirty="0" smtClean="0">
                <a:latin typeface="Comic Sans MS" pitchFamily="66" charset="0"/>
              </a:rPr>
              <a:t>roposisi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Kalimat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Deklaratif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Proposisi</a:t>
            </a:r>
            <a:r>
              <a:rPr lang="id-ID" b="1" dirty="0" smtClean="0">
                <a:latin typeface="Comic Sans MS" pitchFamily="66" charset="0"/>
              </a:rPr>
              <a:t> adalah k</a:t>
            </a:r>
            <a:r>
              <a:rPr lang="en-US" dirty="0" err="1" smtClean="0">
                <a:latin typeface="Comic Sans MS" pitchFamily="66" charset="0"/>
              </a:rPr>
              <a:t>alimat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bernilai</a:t>
            </a:r>
            <a:r>
              <a:rPr lang="en-US" dirty="0" smtClean="0">
                <a:latin typeface="Comic Sans MS" pitchFamily="66" charset="0"/>
              </a:rPr>
              <a:t> benar 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salah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id-ID" dirty="0" smtClean="0">
                <a:latin typeface="Comic Sans MS" pitchFamily="66" charset="0"/>
              </a:rPr>
              <a:t>tetapi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keduanya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 Proposisi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latin typeface="Comic Sans MS" pitchFamily="66" charset="0"/>
              </a:rPr>
              <a:t>Jakarta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adalah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ibokota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id-ID" b="1" dirty="0" smtClean="0">
                <a:latin typeface="Comic Sans MS" pitchFamily="66" charset="0"/>
              </a:rPr>
              <a:t>negara Indonesia.  ( benar )</a:t>
            </a:r>
            <a:endParaRPr lang="en-US" sz="2800" i="1" dirty="0" smtClean="0">
              <a:latin typeface="Comic Sans MS" pitchFamily="66" charset="0"/>
            </a:endParaRPr>
          </a:p>
          <a:p>
            <a:r>
              <a:rPr lang="id-ID" b="1" dirty="0" smtClean="0">
                <a:latin typeface="Comic Sans MS" pitchFamily="66" charset="0"/>
              </a:rPr>
              <a:t>4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adalah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bilangan</a:t>
            </a:r>
            <a:r>
              <a:rPr lang="en-US" b="1" dirty="0" smtClean="0">
                <a:latin typeface="Comic Sans MS" pitchFamily="66" charset="0"/>
              </a:rPr>
              <a:t> prima.</a:t>
            </a:r>
            <a:r>
              <a:rPr lang="id-ID" b="1" dirty="0" smtClean="0">
                <a:latin typeface="Comic Sans MS" pitchFamily="66" charset="0"/>
              </a:rPr>
              <a:t>  ( salah )</a:t>
            </a:r>
            <a:r>
              <a:rPr lang="en-US" b="1" dirty="0" smtClean="0">
                <a:latin typeface="Comic Sans MS" pitchFamily="66" charset="0"/>
              </a:rPr>
              <a:t> </a:t>
            </a:r>
          </a:p>
          <a:p>
            <a:r>
              <a:rPr lang="id-ID" b="1" dirty="0" smtClean="0">
                <a:latin typeface="Comic Sans MS" pitchFamily="66" charset="0"/>
              </a:rPr>
              <a:t>2</a:t>
            </a:r>
            <a:r>
              <a:rPr lang="en-US" b="1" dirty="0" smtClean="0">
                <a:latin typeface="Comic Sans MS" pitchFamily="66" charset="0"/>
              </a:rPr>
              <a:t>+</a:t>
            </a:r>
            <a:r>
              <a:rPr lang="id-ID" b="1" dirty="0" smtClean="0">
                <a:latin typeface="Comic Sans MS" pitchFamily="66" charset="0"/>
              </a:rPr>
              <a:t>2</a:t>
            </a:r>
            <a:r>
              <a:rPr lang="en-US" b="1" dirty="0" smtClean="0">
                <a:latin typeface="Comic Sans MS" pitchFamily="66" charset="0"/>
              </a:rPr>
              <a:t> = </a:t>
            </a:r>
            <a:r>
              <a:rPr lang="id-ID" b="1" dirty="0" smtClean="0">
                <a:latin typeface="Comic Sans MS" pitchFamily="66" charset="0"/>
              </a:rPr>
              <a:t>4  ( benar )</a:t>
            </a:r>
            <a:endParaRPr lang="en-US" b="1" dirty="0" smtClean="0">
              <a:latin typeface="Comic Sans MS" pitchFamily="66" charset="0"/>
            </a:endParaRPr>
          </a:p>
          <a:p>
            <a:r>
              <a:rPr lang="id-ID" b="1" dirty="0" smtClean="0">
                <a:latin typeface="Comic Sans MS" pitchFamily="66" charset="0"/>
              </a:rPr>
              <a:t>Penduduk Jawa timur berjumlah 2 Juta  ( salah )</a:t>
            </a:r>
            <a:endParaRPr lang="en-US" sz="2800" i="1" dirty="0" smtClean="0">
              <a:latin typeface="Comic Sans MS" pitchFamily="66" charset="0"/>
            </a:endParaRP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 kalimat bukan proposisi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latin typeface="Comic Sans MS" pitchFamily="66" charset="0"/>
              </a:rPr>
              <a:t>Dimana letak pulau Bali ?</a:t>
            </a:r>
            <a:r>
              <a:rPr lang="en-US" b="1" dirty="0" smtClean="0">
                <a:latin typeface="Comic Sans MS" pitchFamily="66" charset="0"/>
              </a:rPr>
              <a:t>.</a:t>
            </a:r>
            <a:endParaRPr lang="id-ID" b="1" dirty="0" smtClean="0">
              <a:latin typeface="Comic Sans MS" pitchFamily="66" charset="0"/>
            </a:endParaRPr>
          </a:p>
          <a:p>
            <a:r>
              <a:rPr lang="id-ID" b="1" dirty="0" smtClean="0">
                <a:latin typeface="Comic Sans MS" pitchFamily="66" charset="0"/>
              </a:rPr>
              <a:t>2 mencintai 3</a:t>
            </a:r>
            <a:endParaRPr lang="en-US" b="1" dirty="0" smtClean="0">
              <a:latin typeface="Comic Sans MS" pitchFamily="66" charset="0"/>
            </a:endParaRPr>
          </a:p>
          <a:p>
            <a:r>
              <a:rPr lang="id-ID" b="1" dirty="0" smtClean="0">
                <a:latin typeface="Comic Sans MS" pitchFamily="66" charset="0"/>
              </a:rPr>
              <a:t>X + Y = 2</a:t>
            </a:r>
            <a:endParaRPr lang="en-US" sz="2800" i="1" dirty="0" smtClean="0">
              <a:latin typeface="Comic Sans MS" pitchFamily="66" charset="0"/>
            </a:endParaRPr>
          </a:p>
          <a:p>
            <a:r>
              <a:rPr lang="id-ID" b="1" dirty="0" smtClean="0">
                <a:latin typeface="Comic Sans MS" pitchFamily="66" charset="0"/>
              </a:rPr>
              <a:t>Mbah Gino lebih tinggi dari Mbah Gimo </a:t>
            </a:r>
            <a:endParaRPr lang="en-US" sz="2800" i="1" dirty="0" smtClean="0">
              <a:latin typeface="Comic Sans MS" pitchFamily="66" charset="0"/>
            </a:endParaRPr>
          </a:p>
          <a:p>
            <a:r>
              <a:rPr lang="en-US" b="1" dirty="0" err="1" smtClean="0">
                <a:latin typeface="Comic Sans MS" pitchFamily="66" charset="0"/>
              </a:rPr>
              <a:t>Siapa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nama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Anda</a:t>
            </a:r>
            <a:r>
              <a:rPr lang="en-US" b="1" dirty="0" smtClean="0">
                <a:latin typeface="Comic Sans MS" pitchFamily="66" charset="0"/>
              </a:rPr>
              <a:t>? 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Ingkaran</a:t>
            </a:r>
            <a:r>
              <a:rPr lang="en-US" dirty="0" smtClean="0">
                <a:latin typeface="Comic Sans MS" pitchFamily="66" charset="0"/>
              </a:rPr>
              <a:t>/</a:t>
            </a:r>
            <a:r>
              <a:rPr lang="en-US" dirty="0" err="1" smtClean="0">
                <a:latin typeface="Comic Sans MS" pitchFamily="66" charset="0"/>
              </a:rPr>
              <a:t>Negasi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(</a:t>
            </a:r>
            <a:r>
              <a:rPr lang="en-US" sz="2800" dirty="0" err="1" smtClean="0">
                <a:latin typeface="Comic Sans MS" pitchFamily="66" charset="0"/>
              </a:rPr>
              <a:t>tidak</a:t>
            </a:r>
            <a:r>
              <a:rPr lang="en-US" sz="2800" dirty="0" smtClean="0">
                <a:latin typeface="Comic Sans MS" pitchFamily="66" charset="0"/>
              </a:rPr>
              <a:t>, </a:t>
            </a:r>
            <a:r>
              <a:rPr lang="en-US" sz="2800" dirty="0" err="1" smtClean="0">
                <a:latin typeface="Comic Sans MS" pitchFamily="66" charset="0"/>
              </a:rPr>
              <a:t>bukan</a:t>
            </a:r>
            <a:r>
              <a:rPr lang="en-US" sz="2800" dirty="0" smtClean="0">
                <a:latin typeface="Comic Sans MS" pitchFamily="66" charset="0"/>
              </a:rPr>
              <a:t>)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8F83-C856-41D8-ACC8-C176E271E0F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windaryoto</a:t>
            </a:r>
            <a:endParaRPr lang="id-ID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643446"/>
            <a:ext cx="292895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714884"/>
            <a:ext cx="150019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0034" y="1571613"/>
            <a:ext cx="8143932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Notasi</a:t>
            </a:r>
            <a:r>
              <a:rPr lang="en-US" sz="3200" dirty="0" smtClean="0">
                <a:latin typeface="Comic Sans MS" pitchFamily="66" charset="0"/>
              </a:rPr>
              <a:t> :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</a:t>
            </a:r>
            <a:endParaRPr lang="id-ID" sz="3200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3200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</a:rPr>
              <a:t>Misalkan</a:t>
            </a:r>
            <a:r>
              <a:rPr lang="en-US" sz="3200" dirty="0" smtClean="0">
                <a:latin typeface="Comic Sans MS" pitchFamily="66" charset="0"/>
              </a:rPr>
              <a:t> p </a:t>
            </a:r>
            <a:r>
              <a:rPr lang="en-US" sz="3200" dirty="0" err="1" smtClean="0">
                <a:latin typeface="Comic Sans MS" pitchFamily="66" charset="0"/>
              </a:rPr>
              <a:t>adalah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proposisi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sehingga</a:t>
            </a:r>
            <a:r>
              <a:rPr lang="en-US" sz="3200" dirty="0" smtClean="0">
                <a:latin typeface="Comic Sans MS" pitchFamily="66" charset="0"/>
              </a:rPr>
              <a:t> :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latin typeface="Comic Sans MS" pitchFamily="66" charset="0"/>
              </a:rPr>
              <a:t>	 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 </a:t>
            </a:r>
            <a:r>
              <a:rPr lang="en-US" sz="3200" dirty="0" smtClean="0"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 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tidak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p</a:t>
            </a:r>
            <a:endParaRPr lang="id-ID" sz="3200" dirty="0" smtClean="0">
              <a:latin typeface="Comic Sans MS" pitchFamily="66" charset="0"/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Negasi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p (</a:t>
            </a:r>
            <a:r>
              <a:rPr lang="en-US" sz="3200" dirty="0" smtClean="0">
                <a:latin typeface="Comic Sans MS" pitchFamily="66" charset="0"/>
                <a:sym typeface="Symbol" pitchFamily="18" charset="2"/>
              </a:rPr>
              <a:t> </a:t>
            </a:r>
            <a:r>
              <a:rPr lang="en-US" sz="3200" dirty="0" smtClean="0"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)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bernilai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benar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jika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p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salah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sebaliknya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bernilai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salah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Comic Sans MS" pitchFamily="66" charset="0"/>
                <a:sym typeface="Wingdings" pitchFamily="2" charset="2"/>
              </a:rPr>
              <a:t>jika</a:t>
            </a:r>
            <a:r>
              <a:rPr lang="en-US" sz="3200" dirty="0" smtClean="0">
                <a:latin typeface="Comic Sans MS" pitchFamily="66" charset="0"/>
                <a:sym typeface="Wingdings" pitchFamily="2" charset="2"/>
              </a:rPr>
              <a:t> p benar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1286</Words>
  <Application>Microsoft Office PowerPoint</Application>
  <PresentationFormat>On-screen Show (4:3)</PresentationFormat>
  <Paragraphs>350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LOGIKA</vt:lpstr>
      <vt:lpstr>LOGIKA</vt:lpstr>
      <vt:lpstr>Ilmu Logika</vt:lpstr>
      <vt:lpstr>Penerapan dalam bidang komputer</vt:lpstr>
      <vt:lpstr>Materi Logika</vt:lpstr>
      <vt:lpstr>Proposisi</vt:lpstr>
      <vt:lpstr>Contoh Proposisi</vt:lpstr>
      <vt:lpstr>Contoh kalimat bukan proposisi</vt:lpstr>
      <vt:lpstr>Ingkaran/Negasi (tidak, bukan)</vt:lpstr>
      <vt:lpstr>Konjungsi (dan)</vt:lpstr>
      <vt:lpstr>Disjungsi (atau)</vt:lpstr>
      <vt:lpstr>Contoh</vt:lpstr>
      <vt:lpstr>Hukum-Hukum Logika Proposisi</vt:lpstr>
      <vt:lpstr>Hukum-Hukum Logika Proposisi</vt:lpstr>
      <vt:lpstr>Proposisi bersyarat (Implikasi)</vt:lpstr>
      <vt:lpstr>Tabel kebenaran Implikasi</vt:lpstr>
      <vt:lpstr>Implikasi</vt:lpstr>
      <vt:lpstr>Contoh Kalimat implikasi</vt:lpstr>
      <vt:lpstr>Varian Proposisi Bersyarat</vt:lpstr>
      <vt:lpstr>Bi-kondisional (Bi-implikasi)</vt:lpstr>
      <vt:lpstr>Slide 21</vt:lpstr>
      <vt:lpstr>Contoh Bi-implikasi</vt:lpstr>
      <vt:lpstr>Inferensi </vt:lpstr>
      <vt:lpstr>Modus Ponen</vt:lpstr>
      <vt:lpstr>Contoh Modus Ponen</vt:lpstr>
      <vt:lpstr>Modus Tolen</vt:lpstr>
      <vt:lpstr>Silogisme Hipotesis</vt:lpstr>
      <vt:lpstr>Contoh Silogisme Hipotesis</vt:lpstr>
      <vt:lpstr>Silogisme Disjungtif</vt:lpstr>
      <vt:lpstr>Contoh Silogisme Disjungtif</vt:lpstr>
      <vt:lpstr>Simplifikasi ( Penyerdahanaan Konjungtif )</vt:lpstr>
      <vt:lpstr>Penambahan Disjungtif</vt:lpstr>
      <vt:lpstr>Contoh Penambahan Disjungtif</vt:lpstr>
      <vt:lpstr>Konjungsi </vt:lpstr>
      <vt:lpstr>Argumen </vt:lpstr>
      <vt:lpstr>Argumen </vt:lpstr>
      <vt:lpstr>Soal2 argumen</vt:lpstr>
    </vt:vector>
  </TitlesOfParts>
  <Company>stikom bali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</dc:title>
  <dc:creator>windaryoto</dc:creator>
  <cp:lastModifiedBy>User</cp:lastModifiedBy>
  <cp:revision>142</cp:revision>
  <dcterms:created xsi:type="dcterms:W3CDTF">2013-10-20T14:29:15Z</dcterms:created>
  <dcterms:modified xsi:type="dcterms:W3CDTF">2013-11-01T17:22:40Z</dcterms:modified>
</cp:coreProperties>
</file>