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7" r:id="rId11"/>
    <p:sldId id="263" r:id="rId12"/>
    <p:sldId id="268" r:id="rId13"/>
    <p:sldId id="269" r:id="rId14"/>
    <p:sldId id="264" r:id="rId15"/>
    <p:sldId id="270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7F2D6-19BE-42A3-8888-EB99924FA112}" type="datetimeFigureOut">
              <a:rPr lang="id-ID" smtClean="0"/>
              <a:pPr/>
              <a:t>14/12/2013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C551A-CE48-4718-ABF7-6C0B5A0C056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95D68A0-7EBC-474F-B0FE-6C59AD4DE47A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B34997-C2F7-4493-9645-F9325813C21D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14154E-1A25-45F5-9623-D749D1C76C8D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0CED257-E600-469C-BAC1-5405A6530EA2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6E53EF-EC91-4474-8665-FC413937F5D5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95E2FE-EFBB-4715-84C8-696DAB4C222C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65ECBA-8D6A-4F60-804B-CCA2A165A79C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C67F71-8913-4A91-ACFB-A3D9B66DD3D5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EC7D18-41E0-4555-A601-AFE31471B5FB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CD1701-88ED-40D8-8C0C-9FBB9F1A5883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08C5DF-3CA9-42D4-9A3F-35F9A91EED26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D01154C-7291-48E4-B287-280983DA0093}" type="datetime1">
              <a:rPr lang="id-ID" smtClean="0"/>
              <a:pPr/>
              <a:t>14/12/2013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CAD5531-2131-44C0-8EEF-DFA73F90B583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Teori</a:t>
            </a:r>
            <a:r>
              <a:rPr lang="id-ID" dirty="0" smtClean="0"/>
              <a:t> Graf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792961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Solusi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Graf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Sederhana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id-ID" b="1" dirty="0" smtClean="0">
                <a:latin typeface="Comic Sans MS" pitchFamily="66" charset="0"/>
              </a:rPr>
              <a:t>: </a:t>
            </a:r>
            <a:r>
              <a:rPr lang="en-US" dirty="0" err="1" smtClean="0">
                <a:latin typeface="Comic Sans MS" pitchFamily="66" charset="0"/>
              </a:rPr>
              <a:t>graf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memiliki</a:t>
            </a:r>
            <a:r>
              <a:rPr lang="en-US" dirty="0" smtClean="0">
                <a:latin typeface="Comic Sans MS" pitchFamily="66" charset="0"/>
              </a:rPr>
              <a:t> Loop </a:t>
            </a:r>
            <a:r>
              <a:rPr lang="en-US" dirty="0" err="1" smtClean="0">
                <a:latin typeface="Comic Sans MS" pitchFamily="66" charset="0"/>
              </a:rPr>
              <a:t>ataupun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Paralel</a:t>
            </a:r>
            <a:r>
              <a:rPr lang="en-US" dirty="0" smtClean="0">
                <a:latin typeface="Comic Sans MS" pitchFamily="66" charset="0"/>
              </a:rPr>
              <a:t>.</a:t>
            </a:r>
            <a:endParaRPr lang="id-ID" dirty="0" smtClean="0">
              <a:latin typeface="Comic Sans MS" pitchFamily="66" charset="0"/>
            </a:endParaRPr>
          </a:p>
          <a:p>
            <a:pPr>
              <a:buNone/>
            </a:pPr>
            <a:r>
              <a:rPr lang="id-ID" dirty="0" smtClean="0">
                <a:latin typeface="Comic Sans MS" pitchFamily="66" charset="0"/>
              </a:rPr>
              <a:t>	Contoh</a:t>
            </a:r>
          </a:p>
          <a:p>
            <a:pPr>
              <a:buNone/>
            </a:pPr>
            <a:r>
              <a:rPr lang="id-ID" dirty="0" smtClean="0">
                <a:latin typeface="Comic Sans MS" pitchFamily="66" charset="0"/>
              </a:rPr>
              <a:t>	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11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Graf T</a:t>
            </a:r>
            <a:r>
              <a:rPr lang="id-ID" dirty="0" smtClean="0">
                <a:latin typeface="Comic Sans MS" pitchFamily="66" charset="0"/>
              </a:rPr>
              <a:t>id</a:t>
            </a:r>
            <a:r>
              <a:rPr lang="en-US" dirty="0" err="1" smtClean="0">
                <a:latin typeface="Comic Sans MS" pitchFamily="66" charset="0"/>
              </a:rPr>
              <a:t>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Berarah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0034" y="3286124"/>
            <a:ext cx="6429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id-ID" sz="2800" dirty="0" smtClean="0">
                <a:latin typeface="Comic Sans MS" pitchFamily="66" charset="0"/>
              </a:rPr>
              <a:t>	</a:t>
            </a:r>
            <a:r>
              <a:rPr lang="en-US" sz="2800" dirty="0" err="1" smtClean="0">
                <a:latin typeface="Comic Sans MS" pitchFamily="66" charset="0"/>
              </a:rPr>
              <a:t>Gambarkan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semua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graf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sederhana</a:t>
            </a:r>
            <a:r>
              <a:rPr lang="id-ID" sz="2800" dirty="0" smtClean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yang </a:t>
            </a:r>
            <a:r>
              <a:rPr lang="en-US" sz="2800" dirty="0" err="1" smtClean="0">
                <a:latin typeface="Comic Sans MS" pitchFamily="66" charset="0"/>
              </a:rPr>
              <a:t>dapat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dibentuk</a:t>
            </a:r>
            <a:r>
              <a:rPr lang="en-US" sz="2800" dirty="0" smtClean="0">
                <a:latin typeface="Comic Sans MS" pitchFamily="66" charset="0"/>
              </a:rPr>
              <a:t> </a:t>
            </a:r>
            <a:r>
              <a:rPr lang="en-US" sz="2800" dirty="0" err="1" smtClean="0">
                <a:latin typeface="Comic Sans MS" pitchFamily="66" charset="0"/>
              </a:rPr>
              <a:t>dari</a:t>
            </a:r>
            <a:r>
              <a:rPr lang="en-US" sz="2800" dirty="0" smtClean="0">
                <a:latin typeface="Comic Sans MS" pitchFamily="66" charset="0"/>
              </a:rPr>
              <a:t> 4 </a:t>
            </a:r>
            <a:r>
              <a:rPr lang="en-US" sz="2800" dirty="0" err="1" smtClean="0">
                <a:latin typeface="Comic Sans MS" pitchFamily="66" charset="0"/>
              </a:rPr>
              <a:t>titik</a:t>
            </a:r>
            <a:r>
              <a:rPr lang="en-US" sz="2800" dirty="0" smtClean="0">
                <a:latin typeface="Comic Sans MS" pitchFamily="66" charset="0"/>
              </a:rPr>
              <a:t> {</a:t>
            </a:r>
            <a:r>
              <a:rPr lang="en-US" sz="2800" dirty="0" err="1" smtClean="0">
                <a:latin typeface="Comic Sans MS" pitchFamily="66" charset="0"/>
              </a:rPr>
              <a:t>a,b,c,d</a:t>
            </a:r>
            <a:r>
              <a:rPr lang="en-US" sz="2800" dirty="0" smtClean="0">
                <a:latin typeface="Comic Sans MS" pitchFamily="66" charset="0"/>
              </a:rPr>
              <a:t>} </a:t>
            </a:r>
            <a:r>
              <a:rPr lang="en-US" sz="2800" dirty="0" err="1" smtClean="0">
                <a:latin typeface="Comic Sans MS" pitchFamily="66" charset="0"/>
              </a:rPr>
              <a:t>dan</a:t>
            </a:r>
            <a:r>
              <a:rPr lang="en-US" sz="2800" dirty="0" smtClean="0">
                <a:latin typeface="Comic Sans MS" pitchFamily="66" charset="0"/>
              </a:rPr>
              <a:t> 2 </a:t>
            </a:r>
            <a:r>
              <a:rPr lang="en-US" sz="2800" dirty="0" err="1" smtClean="0">
                <a:latin typeface="Comic Sans MS" pitchFamily="66" charset="0"/>
              </a:rPr>
              <a:t>garis</a:t>
            </a:r>
            <a:r>
              <a:rPr lang="en-US" sz="2800" dirty="0" smtClean="0">
                <a:latin typeface="Comic Sans MS" pitchFamily="66" charset="0"/>
              </a:rPr>
              <a:t> !</a:t>
            </a:r>
            <a:endParaRPr lang="en-US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3" y="1643050"/>
            <a:ext cx="6524650" cy="396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12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Solusi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Terdapat 4 titik,  garis yang mungkin dibuat, yaitu garis-garis dengan titik-titik ujungnya sebagai berikut : {a, b}, {a, c}, {a, d}, {b, c}, {b, d}, dan {c,d}.</a:t>
            </a:r>
            <a:br>
              <a:rPr lang="id-ID" dirty="0" smtClean="0"/>
            </a:br>
            <a:r>
              <a:rPr lang="id-ID" dirty="0" smtClean="0"/>
              <a:t>keenam garis tersebut dipilih  2 di antaranya, sehingga terdapat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			</a:t>
            </a:r>
          </a:p>
          <a:p>
            <a:pPr>
              <a:buNone/>
            </a:pPr>
            <a:r>
              <a:rPr lang="id-ID" dirty="0" smtClean="0"/>
              <a:t>	 graf yang mungkin dibentuk. </a:t>
            </a:r>
            <a:endParaRPr lang="id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3571876"/>
            <a:ext cx="3857652" cy="928694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2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Graf Bipartite</a:t>
            </a:r>
            <a:r>
              <a:rPr lang="en-US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: G</a:t>
            </a:r>
            <a:r>
              <a:rPr lang="en-US" dirty="0" err="1" smtClean="0">
                <a:latin typeface="Comic Sans MS" pitchFamily="66" charset="0"/>
              </a:rPr>
              <a:t>raf</a:t>
            </a:r>
            <a:r>
              <a:rPr lang="en-US" dirty="0" smtClean="0">
                <a:latin typeface="Comic Sans MS" pitchFamily="66" charset="0"/>
              </a:rPr>
              <a:t> G</a:t>
            </a:r>
            <a:r>
              <a:rPr lang="id-ID" dirty="0" smtClean="0">
                <a:latin typeface="Comic Sans MS" pitchFamily="66" charset="0"/>
              </a:rPr>
              <a:t>, bila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V(G)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merupakan </a:t>
            </a:r>
            <a:r>
              <a:rPr lang="en-US" dirty="0" err="1" smtClean="0">
                <a:latin typeface="Comic Sans MS" pitchFamily="66" charset="0"/>
              </a:rPr>
              <a:t>himp</a:t>
            </a:r>
            <a:r>
              <a:rPr lang="id-ID" dirty="0" smtClean="0">
                <a:latin typeface="Comic Sans MS" pitchFamily="66" charset="0"/>
              </a:rPr>
              <a:t>unan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V1 dan V2 dan tiap garis dalam G menghubungkan titik V1 dengan V2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Graf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Biparti</a:t>
            </a:r>
            <a:r>
              <a:rPr lang="id-ID" b="1" dirty="0" smtClean="0">
                <a:solidFill>
                  <a:srgbClr val="FF0000"/>
                </a:solidFill>
                <a:latin typeface="Comic Sans MS" pitchFamily="66" charset="0"/>
              </a:rPr>
              <a:t>te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Lengkap</a:t>
            </a:r>
            <a:r>
              <a:rPr lang="id-ID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id-ID" b="1" dirty="0" smtClean="0">
                <a:latin typeface="Comic Sans MS" pitchFamily="66" charset="0"/>
              </a:rPr>
              <a:t>: </a:t>
            </a:r>
            <a:r>
              <a:rPr lang="id-ID" dirty="0" smtClean="0">
                <a:latin typeface="Comic Sans MS" pitchFamily="66" charset="0"/>
              </a:rPr>
              <a:t>graf sederhana, dimana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titik</a:t>
            </a:r>
            <a:r>
              <a:rPr lang="en-US" dirty="0" smtClean="0">
                <a:latin typeface="Comic Sans MS" pitchFamily="66" charset="0"/>
              </a:rPr>
              <a:t> d</a:t>
            </a:r>
            <a:r>
              <a:rPr lang="id-ID" dirty="0" smtClean="0">
                <a:latin typeface="Comic Sans MS" pitchFamily="66" charset="0"/>
              </a:rPr>
              <a:t>alam</a:t>
            </a:r>
            <a:r>
              <a:rPr lang="en-US" dirty="0" smtClean="0">
                <a:latin typeface="Comic Sans MS" pitchFamily="66" charset="0"/>
              </a:rPr>
              <a:t> V</a:t>
            </a:r>
            <a:r>
              <a:rPr lang="id-ID" dirty="0" smtClean="0">
                <a:latin typeface="Comic Sans MS" pitchFamily="66" charset="0"/>
              </a:rPr>
              <a:t>1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berhubungan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setiap</a:t>
            </a:r>
            <a:r>
              <a:rPr lang="en-US" b="1" i="1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titik</a:t>
            </a:r>
            <a:r>
              <a:rPr lang="en-US" dirty="0" smtClean="0">
                <a:latin typeface="Comic Sans MS" pitchFamily="66" charset="0"/>
              </a:rPr>
              <a:t> d</a:t>
            </a:r>
            <a:r>
              <a:rPr lang="id-ID" dirty="0" smtClean="0">
                <a:latin typeface="Comic Sans MS" pitchFamily="66" charset="0"/>
              </a:rPr>
              <a:t>alam</a:t>
            </a:r>
            <a:r>
              <a:rPr lang="en-US" dirty="0" smtClean="0">
                <a:latin typeface="Comic Sans MS" pitchFamily="66" charset="0"/>
              </a:rPr>
              <a:t> V</a:t>
            </a:r>
            <a:r>
              <a:rPr lang="id-ID" dirty="0" smtClean="0">
                <a:latin typeface="Comic Sans MS" pitchFamily="66" charset="0"/>
              </a:rPr>
              <a:t>2 ( simbol	 	 )</a:t>
            </a:r>
            <a:endParaRPr lang="en-US" b="1" dirty="0" smtClean="0">
              <a:latin typeface="Comic Sans MS" pitchFamily="66" charset="0"/>
            </a:endParaRPr>
          </a:p>
          <a:p>
            <a:endParaRPr lang="id-ID" dirty="0">
              <a:latin typeface="Comic Sans MS" pitchFamily="66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Graf Tidak Berarah</a:t>
            </a:r>
            <a:endParaRPr lang="id-ID" dirty="0">
              <a:latin typeface="Comic Sans MS" pitchFamily="66" charset="0"/>
            </a:endParaRP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92" y="3643314"/>
            <a:ext cx="785818" cy="500066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8662" y="4429132"/>
            <a:ext cx="735811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800" dirty="0" smtClean="0">
                <a:latin typeface="Comic Sans MS" pitchFamily="66" charset="0"/>
              </a:rPr>
              <a:t>Contoh </a:t>
            </a:r>
            <a:br>
              <a:rPr lang="id-ID" sz="2800" dirty="0" smtClean="0">
                <a:latin typeface="Comic Sans MS" pitchFamily="66" charset="0"/>
              </a:rPr>
            </a:br>
            <a:r>
              <a:rPr lang="id-ID" sz="2800" dirty="0" smtClean="0">
                <a:latin typeface="Comic Sans MS" pitchFamily="66" charset="0"/>
              </a:rPr>
              <a:t>Tentukan mana di antara graf-graf berikut ini yang merupakan graf </a:t>
            </a:r>
            <a:r>
              <a:rPr lang="id-ID" sz="2800" b="1" dirty="0" smtClean="0">
                <a:latin typeface="Comic Sans MS" pitchFamily="66" charset="0"/>
              </a:rPr>
              <a:t>Bipartite </a:t>
            </a:r>
            <a:r>
              <a:rPr lang="id-ID" sz="2800" dirty="0" smtClean="0">
                <a:latin typeface="Comic Sans MS" pitchFamily="66" charset="0"/>
              </a:rPr>
              <a:t>dan </a:t>
            </a:r>
            <a:r>
              <a:rPr lang="id-ID" sz="2800" b="1" dirty="0" smtClean="0">
                <a:latin typeface="Comic Sans MS" pitchFamily="66" charset="0"/>
              </a:rPr>
              <a:t>Bipartite lengkap</a:t>
            </a:r>
            <a:r>
              <a:rPr lang="id-ID" sz="2800" dirty="0" smtClean="0">
                <a:latin typeface="Comic Sans MS" pitchFamily="66" charset="0"/>
              </a:rPr>
              <a:t>.</a:t>
            </a:r>
            <a:br>
              <a:rPr lang="id-ID" sz="2800" dirty="0" smtClean="0">
                <a:latin typeface="Comic Sans MS" pitchFamily="66" charset="0"/>
              </a:rPr>
            </a:br>
            <a:endParaRPr lang="id-ID" sz="28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9" y="1643050"/>
            <a:ext cx="842968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omic Sans MS" pitchFamily="66" charset="0"/>
              </a:rPr>
              <a:t>Graf </a:t>
            </a:r>
            <a:r>
              <a:rPr lang="en-US" dirty="0" err="1" smtClean="0">
                <a:latin typeface="Comic Sans MS" pitchFamily="66" charset="0"/>
              </a:rPr>
              <a:t>adalah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smtClean="0">
                <a:latin typeface="Comic Sans MS" pitchFamily="66" charset="0"/>
              </a:rPr>
              <a:t>diagram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digunakan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untuk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menggambarkan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berbagai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macam </a:t>
            </a:r>
            <a:r>
              <a:rPr lang="en-US" dirty="0" err="1" smtClean="0">
                <a:latin typeface="Comic Sans MS" pitchFamily="66" charset="0"/>
              </a:rPr>
              <a:t>struktur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ada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r>
              <a:rPr lang="en-US" b="1" dirty="0" err="1" smtClean="0">
                <a:latin typeface="Comic Sans MS" pitchFamily="66" charset="0"/>
              </a:rPr>
              <a:t>Contoh</a:t>
            </a:r>
            <a:r>
              <a:rPr lang="en-US" b="1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</a:t>
            </a:r>
            <a:r>
              <a:rPr lang="en-US" dirty="0" err="1" smtClean="0">
                <a:latin typeface="Comic Sans MS" pitchFamily="66" charset="0"/>
              </a:rPr>
              <a:t>Struktur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Organisasi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en-US" dirty="0" err="1" smtClean="0">
                <a:latin typeface="Comic Sans MS" pitchFamily="66" charset="0"/>
              </a:rPr>
              <a:t>Peta</a:t>
            </a:r>
            <a:r>
              <a:rPr lang="en-US" dirty="0" smtClean="0">
                <a:latin typeface="Comic Sans MS" pitchFamily="66" charset="0"/>
              </a:rPr>
              <a:t>, </a:t>
            </a:r>
            <a:r>
              <a:rPr lang="id-ID" dirty="0" smtClean="0">
                <a:latin typeface="Comic Sans MS" pitchFamily="66" charset="0"/>
              </a:rPr>
              <a:t>bagan alir pengambilan mata kuliah</a:t>
            </a:r>
            <a:endParaRPr lang="en-US" dirty="0" smtClean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2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Pendahuluan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Graf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himp</a:t>
            </a:r>
            <a:r>
              <a:rPr lang="id-ID" dirty="0" smtClean="0"/>
              <a:t>unan</a:t>
            </a:r>
            <a:r>
              <a:rPr lang="en-US" dirty="0" smtClean="0"/>
              <a:t> </a:t>
            </a:r>
            <a:r>
              <a:rPr lang="en-US" dirty="0" err="1" smtClean="0"/>
              <a:t>berhingga</a:t>
            </a:r>
            <a:r>
              <a:rPr lang="en-US" dirty="0" smtClean="0"/>
              <a:t>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himp</a:t>
            </a:r>
            <a:r>
              <a:rPr lang="id-ID" b="1" dirty="0" smtClean="0">
                <a:solidFill>
                  <a:srgbClr val="FF0000"/>
                </a:solidFill>
              </a:rPr>
              <a:t>unan </a:t>
            </a:r>
            <a:r>
              <a:rPr lang="en-US" b="1" dirty="0" err="1" smtClean="0">
                <a:solidFill>
                  <a:srgbClr val="FF0000"/>
                </a:solidFill>
              </a:rPr>
              <a:t>titik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err="1" smtClean="0">
                <a:solidFill>
                  <a:srgbClr val="FF0000"/>
                </a:solidFill>
              </a:rPr>
              <a:t>titik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</a:t>
            </a:r>
            <a:r>
              <a:rPr lang="id-ID" dirty="0" smtClean="0"/>
              <a:t>ida</a:t>
            </a:r>
            <a:r>
              <a:rPr lang="en-US" dirty="0" smtClean="0"/>
              <a:t>k </a:t>
            </a:r>
            <a:r>
              <a:rPr lang="en-US" dirty="0" err="1" smtClean="0"/>
              <a:t>kosong</a:t>
            </a:r>
            <a:r>
              <a:rPr lang="en-US" dirty="0" smtClean="0"/>
              <a:t> 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V(G)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himp</a:t>
            </a:r>
            <a:r>
              <a:rPr lang="id-ID" b="1" dirty="0" smtClean="0">
                <a:solidFill>
                  <a:srgbClr val="FF0000"/>
                </a:solidFill>
              </a:rPr>
              <a:t>unan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garis-garis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simbol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E(G)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Titik</a:t>
            </a:r>
            <a:r>
              <a:rPr lang="en-US" b="1" dirty="0" smtClean="0">
                <a:solidFill>
                  <a:srgbClr val="FF0000"/>
                </a:solidFill>
              </a:rPr>
              <a:t> Ujung</a:t>
            </a:r>
            <a:r>
              <a:rPr lang="id-ID" b="1" dirty="0" smtClean="0">
                <a:solidFill>
                  <a:srgbClr val="FF0000"/>
                </a:solidFill>
              </a:rPr>
              <a:t>  :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id-ID" dirty="0" smtClean="0"/>
              <a:t>yang </a:t>
            </a:r>
            <a:r>
              <a:rPr lang="en-US" dirty="0" err="1" smtClean="0"/>
              <a:t>berhubungan</a:t>
            </a:r>
            <a:r>
              <a:rPr lang="en-US" dirty="0" smtClean="0"/>
              <a:t> d</a:t>
            </a:r>
            <a:r>
              <a:rPr lang="id-ID" dirty="0" smtClean="0"/>
              <a:t>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Loop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id-ID" dirty="0">
                <a:solidFill>
                  <a:srgbClr val="FF0000"/>
                </a:solidFill>
              </a:rPr>
              <a:t> </a:t>
            </a:r>
            <a:r>
              <a:rPr lang="id-ID" dirty="0" smtClean="0">
                <a:solidFill>
                  <a:srgbClr val="FF0000"/>
                </a:solidFill>
              </a:rPr>
              <a:t>: </a:t>
            </a:r>
            <a:r>
              <a:rPr lang="id-ID" dirty="0" smtClean="0"/>
              <a:t>g</a:t>
            </a:r>
            <a:r>
              <a:rPr lang="en-US" dirty="0" err="1" smtClean="0"/>
              <a:t>aris</a:t>
            </a:r>
            <a:r>
              <a:rPr lang="en-US" dirty="0" smtClean="0"/>
              <a:t> yang </a:t>
            </a:r>
            <a:r>
              <a:rPr lang="id-ID" dirty="0" smtClean="0"/>
              <a:t>hanya </a:t>
            </a:r>
            <a:r>
              <a:rPr lang="en-US" dirty="0" err="1" smtClean="0"/>
              <a:t>berhubungan</a:t>
            </a:r>
            <a:r>
              <a:rPr lang="en-US" dirty="0" smtClean="0"/>
              <a:t> d</a:t>
            </a:r>
            <a:r>
              <a:rPr lang="id-ID" dirty="0" smtClean="0"/>
              <a:t>en</a:t>
            </a:r>
            <a:r>
              <a:rPr lang="en-US" dirty="0" smtClean="0"/>
              <a:t>g</a:t>
            </a:r>
            <a:r>
              <a:rPr lang="id-ID" dirty="0" smtClean="0"/>
              <a:t>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 smtClean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3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Dasar – dasar Graf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Garis</a:t>
            </a: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Paralel</a:t>
            </a:r>
            <a:r>
              <a:rPr lang="id-ID" b="1" dirty="0" smtClean="0">
                <a:solidFill>
                  <a:srgbClr val="FF0000"/>
                </a:solidFill>
                <a:latin typeface="Comic Sans MS" pitchFamily="66" charset="0"/>
              </a:rPr>
              <a:t> : </a:t>
            </a:r>
            <a:r>
              <a:rPr lang="id-ID" dirty="0" smtClean="0">
                <a:latin typeface="Comic Sans MS" pitchFamily="66" charset="0"/>
              </a:rPr>
              <a:t>dua</a:t>
            </a:r>
            <a:r>
              <a:rPr lang="id-ID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garis</a:t>
            </a:r>
            <a:r>
              <a:rPr lang="en-US" dirty="0" smtClean="0">
                <a:latin typeface="Comic Sans MS" pitchFamily="66" charset="0"/>
              </a:rPr>
              <a:t> yang</a:t>
            </a:r>
            <a:r>
              <a:rPr lang="id-ID" dirty="0" smtClean="0">
                <a:latin typeface="Comic Sans MS" pitchFamily="66" charset="0"/>
              </a:rPr>
              <a:t> berbeda yang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menghubungkan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titik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sama</a:t>
            </a:r>
            <a:endParaRPr lang="en-US" b="1" dirty="0" smtClean="0">
              <a:latin typeface="Comic Sans MS" pitchFamily="66" charset="0"/>
            </a:endParaRPr>
          </a:p>
          <a:p>
            <a:endParaRPr lang="en-US" dirty="0" smtClean="0">
              <a:latin typeface="Comic Sans MS" pitchFamily="66" charset="0"/>
            </a:endParaRPr>
          </a:p>
          <a:p>
            <a:r>
              <a:rPr lang="en-US" dirty="0" err="1" smtClean="0">
                <a:latin typeface="Comic Sans MS" pitchFamily="66" charset="0"/>
              </a:rPr>
              <a:t>Dua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titik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dikatakan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Comic Sans MS" pitchFamily="66" charset="0"/>
              </a:rPr>
              <a:t>berhubungan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bila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terdapat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garis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yg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menghubungkan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keduanya</a:t>
            </a:r>
            <a:r>
              <a:rPr lang="en-US" dirty="0" smtClean="0">
                <a:latin typeface="Comic Sans MS" pitchFamily="66" charset="0"/>
              </a:rPr>
              <a:t>.</a:t>
            </a:r>
          </a:p>
          <a:p>
            <a:endParaRPr lang="en-US" dirty="0" smtClean="0">
              <a:solidFill>
                <a:schemeClr val="hlink"/>
              </a:solidFill>
              <a:latin typeface="Comic Sans MS" pitchFamily="66" charset="0"/>
            </a:endParaRPr>
          </a:p>
          <a:p>
            <a:r>
              <a:rPr lang="id-ID" b="1" dirty="0" smtClean="0">
                <a:solidFill>
                  <a:srgbClr val="FF0000"/>
                </a:solidFill>
                <a:latin typeface="Comic Sans MS" pitchFamily="66" charset="0"/>
              </a:rPr>
              <a:t>Titik Terasing : </a:t>
            </a:r>
            <a:r>
              <a:rPr lang="id-ID" dirty="0" smtClean="0">
                <a:latin typeface="Comic Sans MS" pitchFamily="66" charset="0"/>
              </a:rPr>
              <a:t>titik </a:t>
            </a:r>
            <a:r>
              <a:rPr lang="en-US" dirty="0" smtClean="0">
                <a:latin typeface="Comic Sans MS" pitchFamily="66" charset="0"/>
              </a:rPr>
              <a:t>yang </a:t>
            </a:r>
            <a:r>
              <a:rPr lang="en-US" dirty="0" err="1" smtClean="0">
                <a:latin typeface="Comic Sans MS" pitchFamily="66" charset="0"/>
              </a:rPr>
              <a:t>tidak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memiliki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garis</a:t>
            </a:r>
            <a:r>
              <a:rPr lang="en-US" dirty="0" smtClean="0">
                <a:latin typeface="Comic Sans MS" pitchFamily="66" charset="0"/>
              </a:rPr>
              <a:t> yang </a:t>
            </a:r>
            <a:r>
              <a:rPr lang="en-US" dirty="0" err="1" smtClean="0">
                <a:latin typeface="Comic Sans MS" pitchFamily="66" charset="0"/>
              </a:rPr>
              <a:t>berhubungan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dengannya</a:t>
            </a:r>
            <a:endParaRPr lang="en-US" dirty="0" smtClean="0">
              <a:latin typeface="Comic Sans MS" pitchFamily="66" charset="0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4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Dasar – dasar Graf lanjutan</a:t>
            </a:r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Graf </a:t>
            </a:r>
            <a:r>
              <a:rPr lang="en-US" b="1" dirty="0" err="1" smtClean="0">
                <a:solidFill>
                  <a:srgbClr val="FF0000"/>
                </a:solidFill>
              </a:rPr>
              <a:t>Kosong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 :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id-ID" dirty="0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Graf </a:t>
            </a:r>
            <a:r>
              <a:rPr lang="en-US" b="1" dirty="0" err="1" smtClean="0">
                <a:solidFill>
                  <a:srgbClr val="FF0000"/>
                </a:solidFill>
              </a:rPr>
              <a:t>Berarah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garisnya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endParaRPr lang="en-US" dirty="0" smtClean="0"/>
          </a:p>
          <a:p>
            <a:endParaRPr lang="en-US" dirty="0" smtClean="0">
              <a:solidFill>
                <a:schemeClr val="hlink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Graf </a:t>
            </a:r>
            <a:r>
              <a:rPr lang="en-US" b="1" dirty="0" err="1" smtClean="0">
                <a:solidFill>
                  <a:srgbClr val="FF0000"/>
                </a:solidFill>
              </a:rPr>
              <a:t>Tak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Berarah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id-ID" b="1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graf</a:t>
            </a:r>
            <a:r>
              <a:rPr lang="en-US" dirty="0" smtClean="0"/>
              <a:t> yang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garisnya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5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Dasar – dasar Graf lanjutan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0000" lnSpcReduction="20000"/>
          </a:bodyPr>
          <a:lstStyle/>
          <a:p>
            <a:r>
              <a:rPr lang="en-US" sz="7000" dirty="0" smtClean="0">
                <a:latin typeface="Comic Sans MS" pitchFamily="66" charset="0"/>
              </a:rPr>
              <a:t>7 </a:t>
            </a:r>
            <a:r>
              <a:rPr lang="en-US" sz="7000" dirty="0" err="1" smtClean="0">
                <a:latin typeface="Comic Sans MS" pitchFamily="66" charset="0"/>
              </a:rPr>
              <a:t>kota</a:t>
            </a:r>
            <a:r>
              <a:rPr lang="en-US" sz="7000" dirty="0" smtClean="0">
                <a:latin typeface="Comic Sans MS" pitchFamily="66" charset="0"/>
              </a:rPr>
              <a:t> (A,…,G) </a:t>
            </a:r>
            <a:r>
              <a:rPr lang="id-ID" sz="7000" dirty="0" smtClean="0">
                <a:latin typeface="Comic Sans MS" pitchFamily="66" charset="0"/>
              </a:rPr>
              <a:t>beberapa </a:t>
            </a:r>
            <a:r>
              <a:rPr lang="en-US" sz="7000" dirty="0" err="1" smtClean="0">
                <a:latin typeface="Comic Sans MS" pitchFamily="66" charset="0"/>
              </a:rPr>
              <a:t>diantaranya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dihubungkan</a:t>
            </a:r>
            <a:r>
              <a:rPr lang="en-US" sz="7000" dirty="0" smtClean="0">
                <a:latin typeface="Comic Sans MS" pitchFamily="66" charset="0"/>
              </a:rPr>
              <a:t> d</a:t>
            </a:r>
            <a:r>
              <a:rPr lang="id-ID" sz="7000" dirty="0" smtClean="0">
                <a:latin typeface="Comic Sans MS" pitchFamily="66" charset="0"/>
              </a:rPr>
              <a:t>en</a:t>
            </a:r>
            <a:r>
              <a:rPr lang="en-US" sz="7000" dirty="0" smtClean="0">
                <a:latin typeface="Comic Sans MS" pitchFamily="66" charset="0"/>
              </a:rPr>
              <a:t>g</a:t>
            </a:r>
            <a:r>
              <a:rPr lang="id-ID" sz="7000" dirty="0" smtClean="0">
                <a:latin typeface="Comic Sans MS" pitchFamily="66" charset="0"/>
              </a:rPr>
              <a:t>an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jalan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darat</a:t>
            </a:r>
            <a:r>
              <a:rPr lang="en-US" sz="7000" dirty="0" smtClean="0">
                <a:latin typeface="Comic Sans MS" pitchFamily="66" charset="0"/>
              </a:rPr>
              <a:t>. </a:t>
            </a:r>
            <a:r>
              <a:rPr lang="en-US" sz="7000" dirty="0" err="1" smtClean="0">
                <a:latin typeface="Comic Sans MS" pitchFamily="66" charset="0"/>
              </a:rPr>
              <a:t>Hubungan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antar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kota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id-ID" sz="7000" dirty="0" smtClean="0">
                <a:latin typeface="Comic Sans MS" pitchFamily="66" charset="0"/>
              </a:rPr>
              <a:t>dapat dilakukan </a:t>
            </a:r>
            <a:r>
              <a:rPr lang="en-US" sz="7000" dirty="0" err="1" smtClean="0">
                <a:latin typeface="Comic Sans MS" pitchFamily="66" charset="0"/>
              </a:rPr>
              <a:t>sebagai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berikut</a:t>
            </a:r>
            <a:r>
              <a:rPr lang="en-US" sz="7000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sz="7000" dirty="0" smtClean="0">
                <a:latin typeface="Comic Sans MS" pitchFamily="66" charset="0"/>
              </a:rPr>
              <a:t>		A </a:t>
            </a:r>
            <a:r>
              <a:rPr lang="en-US" sz="7000" dirty="0" err="1" smtClean="0">
                <a:latin typeface="Comic Sans MS" pitchFamily="66" charset="0"/>
              </a:rPr>
              <a:t>terhubung</a:t>
            </a:r>
            <a:r>
              <a:rPr lang="en-US" sz="7000" dirty="0" smtClean="0">
                <a:latin typeface="Comic Sans MS" pitchFamily="66" charset="0"/>
              </a:rPr>
              <a:t> d</a:t>
            </a:r>
            <a:r>
              <a:rPr lang="id-ID" sz="7000" dirty="0" smtClean="0">
                <a:latin typeface="Comic Sans MS" pitchFamily="66" charset="0"/>
              </a:rPr>
              <a:t>en</a:t>
            </a:r>
            <a:r>
              <a:rPr lang="en-US" sz="7000" dirty="0" smtClean="0">
                <a:latin typeface="Comic Sans MS" pitchFamily="66" charset="0"/>
              </a:rPr>
              <a:t>g</a:t>
            </a:r>
            <a:r>
              <a:rPr lang="id-ID" sz="7000" dirty="0" smtClean="0">
                <a:latin typeface="Comic Sans MS" pitchFamily="66" charset="0"/>
              </a:rPr>
              <a:t>an</a:t>
            </a:r>
            <a:r>
              <a:rPr lang="en-US" sz="7000" dirty="0" smtClean="0">
                <a:latin typeface="Comic Sans MS" pitchFamily="66" charset="0"/>
              </a:rPr>
              <a:t> B </a:t>
            </a:r>
            <a:r>
              <a:rPr lang="en-US" sz="7000" dirty="0" err="1" smtClean="0">
                <a:latin typeface="Comic Sans MS" pitchFamily="66" charset="0"/>
              </a:rPr>
              <a:t>dan</a:t>
            </a:r>
            <a:r>
              <a:rPr lang="en-US" sz="7000" dirty="0" smtClean="0">
                <a:latin typeface="Comic Sans MS" pitchFamily="66" charset="0"/>
              </a:rPr>
              <a:t> D</a:t>
            </a:r>
          </a:p>
          <a:p>
            <a:pPr>
              <a:buNone/>
            </a:pPr>
            <a:r>
              <a:rPr lang="en-US" sz="7000" dirty="0" smtClean="0">
                <a:latin typeface="Comic Sans MS" pitchFamily="66" charset="0"/>
              </a:rPr>
              <a:t>		B </a:t>
            </a:r>
            <a:r>
              <a:rPr lang="en-US" sz="7000" dirty="0" err="1" smtClean="0">
                <a:latin typeface="Comic Sans MS" pitchFamily="66" charset="0"/>
              </a:rPr>
              <a:t>terhubung</a:t>
            </a:r>
            <a:r>
              <a:rPr lang="en-US" sz="7000" dirty="0" smtClean="0">
                <a:latin typeface="Comic Sans MS" pitchFamily="66" charset="0"/>
              </a:rPr>
              <a:t> d</a:t>
            </a:r>
            <a:r>
              <a:rPr lang="id-ID" sz="7000" dirty="0" smtClean="0">
                <a:latin typeface="Comic Sans MS" pitchFamily="66" charset="0"/>
              </a:rPr>
              <a:t>e</a:t>
            </a:r>
            <a:r>
              <a:rPr lang="en-US" sz="7000" dirty="0" smtClean="0">
                <a:latin typeface="Comic Sans MS" pitchFamily="66" charset="0"/>
              </a:rPr>
              <a:t>g</a:t>
            </a:r>
            <a:r>
              <a:rPr lang="id-ID" sz="7000" dirty="0" smtClean="0">
                <a:latin typeface="Comic Sans MS" pitchFamily="66" charset="0"/>
              </a:rPr>
              <a:t>an</a:t>
            </a:r>
            <a:r>
              <a:rPr lang="en-US" sz="7000" dirty="0" smtClean="0">
                <a:latin typeface="Comic Sans MS" pitchFamily="66" charset="0"/>
              </a:rPr>
              <a:t> D</a:t>
            </a:r>
          </a:p>
          <a:p>
            <a:pPr>
              <a:buNone/>
            </a:pPr>
            <a:r>
              <a:rPr lang="en-US" sz="7000" dirty="0" smtClean="0">
                <a:latin typeface="Comic Sans MS" pitchFamily="66" charset="0"/>
              </a:rPr>
              <a:t>		C </a:t>
            </a:r>
            <a:r>
              <a:rPr lang="en-US" sz="7000" dirty="0" err="1" smtClean="0">
                <a:latin typeface="Comic Sans MS" pitchFamily="66" charset="0"/>
              </a:rPr>
              <a:t>terhubung</a:t>
            </a:r>
            <a:r>
              <a:rPr lang="en-US" sz="7000" dirty="0" smtClean="0">
                <a:latin typeface="Comic Sans MS" pitchFamily="66" charset="0"/>
              </a:rPr>
              <a:t> d</a:t>
            </a:r>
            <a:r>
              <a:rPr lang="id-ID" sz="7000" dirty="0" smtClean="0">
                <a:latin typeface="Comic Sans MS" pitchFamily="66" charset="0"/>
              </a:rPr>
              <a:t>en</a:t>
            </a:r>
            <a:r>
              <a:rPr lang="en-US" sz="7000" dirty="0" smtClean="0">
                <a:latin typeface="Comic Sans MS" pitchFamily="66" charset="0"/>
              </a:rPr>
              <a:t>g</a:t>
            </a:r>
            <a:r>
              <a:rPr lang="id-ID" sz="7000" dirty="0" smtClean="0">
                <a:latin typeface="Comic Sans MS" pitchFamily="66" charset="0"/>
              </a:rPr>
              <a:t>an</a:t>
            </a:r>
            <a:r>
              <a:rPr lang="en-US" sz="7000" dirty="0" smtClean="0">
                <a:latin typeface="Comic Sans MS" pitchFamily="66" charset="0"/>
              </a:rPr>
              <a:t> B</a:t>
            </a:r>
          </a:p>
          <a:p>
            <a:pPr>
              <a:buNone/>
            </a:pPr>
            <a:r>
              <a:rPr lang="en-US" sz="7000" dirty="0" smtClean="0">
                <a:latin typeface="Comic Sans MS" pitchFamily="66" charset="0"/>
              </a:rPr>
              <a:t>		E </a:t>
            </a:r>
            <a:r>
              <a:rPr lang="en-US" sz="7000" dirty="0" err="1" smtClean="0">
                <a:latin typeface="Comic Sans MS" pitchFamily="66" charset="0"/>
              </a:rPr>
              <a:t>terhubung</a:t>
            </a:r>
            <a:r>
              <a:rPr lang="en-US" sz="7000" dirty="0" smtClean="0">
                <a:latin typeface="Comic Sans MS" pitchFamily="66" charset="0"/>
              </a:rPr>
              <a:t> d</a:t>
            </a:r>
            <a:r>
              <a:rPr lang="id-ID" sz="7000" dirty="0" smtClean="0">
                <a:latin typeface="Comic Sans MS" pitchFamily="66" charset="0"/>
              </a:rPr>
              <a:t>en</a:t>
            </a:r>
            <a:r>
              <a:rPr lang="en-US" sz="7000" dirty="0" smtClean="0">
                <a:latin typeface="Comic Sans MS" pitchFamily="66" charset="0"/>
              </a:rPr>
              <a:t>g</a:t>
            </a:r>
            <a:r>
              <a:rPr lang="id-ID" sz="7000" dirty="0" smtClean="0">
                <a:latin typeface="Comic Sans MS" pitchFamily="66" charset="0"/>
              </a:rPr>
              <a:t>an</a:t>
            </a:r>
            <a:r>
              <a:rPr lang="en-US" sz="7000" dirty="0" smtClean="0">
                <a:latin typeface="Comic Sans MS" pitchFamily="66" charset="0"/>
              </a:rPr>
              <a:t> F</a:t>
            </a:r>
          </a:p>
          <a:p>
            <a:pPr>
              <a:buNone/>
            </a:pPr>
            <a:r>
              <a:rPr lang="en-US" sz="7000" dirty="0" smtClean="0">
                <a:latin typeface="Comic Sans MS" pitchFamily="66" charset="0"/>
              </a:rPr>
              <a:t>	</a:t>
            </a:r>
            <a:r>
              <a:rPr lang="en-US" sz="7000" dirty="0" err="1" smtClean="0">
                <a:latin typeface="Comic Sans MS" pitchFamily="66" charset="0"/>
              </a:rPr>
              <a:t>Buatlah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graf</a:t>
            </a:r>
            <a:r>
              <a:rPr lang="en-US" sz="7000" dirty="0" smtClean="0">
                <a:latin typeface="Comic Sans MS" pitchFamily="66" charset="0"/>
              </a:rPr>
              <a:t> yang </a:t>
            </a:r>
            <a:r>
              <a:rPr lang="en-US" sz="7000" dirty="0" err="1" smtClean="0">
                <a:latin typeface="Comic Sans MS" pitchFamily="66" charset="0"/>
              </a:rPr>
              <a:t>menunjukkan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keadaan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transportasi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di</a:t>
            </a:r>
            <a:r>
              <a:rPr lang="en-US" sz="7000" dirty="0" smtClean="0">
                <a:latin typeface="Comic Sans MS" pitchFamily="66" charset="0"/>
              </a:rPr>
              <a:t> 7 </a:t>
            </a:r>
            <a:r>
              <a:rPr lang="en-US" sz="7000" dirty="0" err="1" smtClean="0">
                <a:latin typeface="Comic Sans MS" pitchFamily="66" charset="0"/>
              </a:rPr>
              <a:t>kota</a:t>
            </a:r>
            <a:r>
              <a:rPr lang="en-US" sz="7000" dirty="0" smtClean="0">
                <a:latin typeface="Comic Sans MS" pitchFamily="66" charset="0"/>
              </a:rPr>
              <a:t> </a:t>
            </a:r>
            <a:r>
              <a:rPr lang="en-US" sz="7000" dirty="0" err="1" smtClean="0">
                <a:latin typeface="Comic Sans MS" pitchFamily="66" charset="0"/>
              </a:rPr>
              <a:t>tersebut</a:t>
            </a:r>
            <a:r>
              <a:rPr lang="en-US" sz="7000" dirty="0" smtClean="0">
                <a:latin typeface="Comic Sans MS" pitchFamily="66" charset="0"/>
              </a:rPr>
              <a:t> !</a:t>
            </a:r>
          </a:p>
          <a:p>
            <a:pPr>
              <a:buNone/>
            </a:pPr>
            <a:endParaRPr lang="en-US" sz="7000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6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14488"/>
            <a:ext cx="80724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7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Solusi</a:t>
            </a:r>
            <a:endParaRPr lang="id-ID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>
                <a:latin typeface="Comic Sans MS" pitchFamily="66" charset="0"/>
              </a:rPr>
              <a:t>e1 berhubungan dengan titik A dan B (keduanya disebut titik ujung e1). Titik A dan B dikatakan berhubungan, sedangkan titik A dan C tidak berhubungan karena tidak ada garis yang menghubungkannya </a:t>
            </a:r>
            <a:br>
              <a:rPr lang="id-ID" dirty="0" smtClean="0">
                <a:latin typeface="Comic Sans MS" pitchFamily="66" charset="0"/>
              </a:rPr>
            </a:br>
            <a:r>
              <a:rPr lang="id-ID" dirty="0" smtClean="0">
                <a:latin typeface="Comic Sans MS" pitchFamily="66" charset="0"/>
              </a:rPr>
              <a:t/>
            </a:r>
            <a:br>
              <a:rPr lang="id-ID" dirty="0" smtClean="0">
                <a:latin typeface="Comic Sans MS" pitchFamily="66" charset="0"/>
              </a:rPr>
            </a:br>
            <a:r>
              <a:rPr lang="id-ID" dirty="0" smtClean="0">
                <a:latin typeface="Comic Sans MS" pitchFamily="66" charset="0"/>
              </a:rPr>
              <a:t>Titik G adalah titik terasing karena tidak ada garis yang berhubungan dengan G. Dalam interpretasinya, kota G merupakan kota yang terasing karena tidak dapat dikunjungi dari kota-kota lain dengan jalan darat</a:t>
            </a:r>
            <a:r>
              <a:rPr lang="id-ID" dirty="0" smtClean="0"/>
              <a:t>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8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5043510"/>
          </a:xfrm>
        </p:spPr>
        <p:txBody>
          <a:bodyPr/>
          <a:lstStyle/>
          <a:p>
            <a:r>
              <a:rPr lang="en-US" dirty="0" err="1" smtClean="0">
                <a:latin typeface="Comic Sans MS" pitchFamily="66" charset="0"/>
              </a:rPr>
              <a:t>Gambarlah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graf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G </a:t>
            </a:r>
            <a:r>
              <a:rPr lang="en-US" dirty="0" err="1" smtClean="0">
                <a:latin typeface="Comic Sans MS" pitchFamily="66" charset="0"/>
              </a:rPr>
              <a:t>dengan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titik</a:t>
            </a:r>
            <a:r>
              <a:rPr lang="en-US" dirty="0" smtClean="0">
                <a:latin typeface="Comic Sans MS" pitchFamily="66" charset="0"/>
              </a:rPr>
              <a:t> V(G) = { v1,v2,v3,v4 } </a:t>
            </a:r>
            <a:r>
              <a:rPr lang="en-US" dirty="0" err="1" smtClean="0">
                <a:latin typeface="Comic Sans MS" pitchFamily="66" charset="0"/>
              </a:rPr>
              <a:t>dan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garis</a:t>
            </a:r>
            <a:r>
              <a:rPr lang="en-US" dirty="0" smtClean="0">
                <a:latin typeface="Comic Sans MS" pitchFamily="66" charset="0"/>
              </a:rPr>
              <a:t> E(G) = { e1,e2,e3,e4,e5 } </a:t>
            </a:r>
            <a:r>
              <a:rPr lang="id-ID" dirty="0" smtClean="0">
                <a:latin typeface="Comic Sans MS" pitchFamily="66" charset="0"/>
              </a:rPr>
              <a:t>dengan t</a:t>
            </a:r>
            <a:r>
              <a:rPr lang="en-US" dirty="0" err="1" smtClean="0">
                <a:latin typeface="Comic Sans MS" pitchFamily="66" charset="0"/>
              </a:rPr>
              <a:t>itik-titik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err="1" smtClean="0">
                <a:latin typeface="Comic Sans MS" pitchFamily="66" charset="0"/>
              </a:rPr>
              <a:t>ujung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id-ID" dirty="0" smtClean="0">
                <a:latin typeface="Comic Sans MS" pitchFamily="66" charset="0"/>
              </a:rPr>
              <a:t>sebagai </a:t>
            </a:r>
            <a:r>
              <a:rPr lang="en-US" dirty="0" err="1" smtClean="0">
                <a:latin typeface="Comic Sans MS" pitchFamily="66" charset="0"/>
              </a:rPr>
              <a:t>berikut</a:t>
            </a:r>
            <a:r>
              <a:rPr lang="en-US" dirty="0" smtClean="0">
                <a:latin typeface="Comic Sans MS" pitchFamily="66" charset="0"/>
              </a:rPr>
              <a:t> :</a:t>
            </a: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		</a:t>
            </a:r>
          </a:p>
          <a:p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D5531-2131-44C0-8EEF-DFA73F90B583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Comic Sans MS" pitchFamily="66" charset="0"/>
              </a:rPr>
              <a:t>Contoh</a:t>
            </a:r>
            <a:endParaRPr lang="id-ID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3571876"/>
            <a:ext cx="621510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574</TotalTime>
  <Words>334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Teori Graf</vt:lpstr>
      <vt:lpstr>Pendahuluan</vt:lpstr>
      <vt:lpstr>Dasar – dasar Graf</vt:lpstr>
      <vt:lpstr>Dasar – dasar Graf lanjutan</vt:lpstr>
      <vt:lpstr>Dasar – dasar Graf lanjutan</vt:lpstr>
      <vt:lpstr>Contoh</vt:lpstr>
      <vt:lpstr>Solusi</vt:lpstr>
      <vt:lpstr>Slide 8</vt:lpstr>
      <vt:lpstr>Contoh</vt:lpstr>
      <vt:lpstr>Solusi</vt:lpstr>
      <vt:lpstr>Graf Tidak Berarah</vt:lpstr>
      <vt:lpstr>Solusi</vt:lpstr>
      <vt:lpstr>Slide 13</vt:lpstr>
      <vt:lpstr>Graf Tidak Berarah</vt:lpstr>
      <vt:lpstr>Slide 15</vt:lpstr>
    </vt:vector>
  </TitlesOfParts>
  <Company>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</dc:title>
  <dc:creator>User</dc:creator>
  <cp:lastModifiedBy>User</cp:lastModifiedBy>
  <cp:revision>30</cp:revision>
  <dcterms:created xsi:type="dcterms:W3CDTF">2013-12-13T13:01:58Z</dcterms:created>
  <dcterms:modified xsi:type="dcterms:W3CDTF">2013-12-14T00:08:54Z</dcterms:modified>
</cp:coreProperties>
</file>