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A3D3-B74F-445D-AE4E-ABBE5B859234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4A25-6442-4D1B-B9B4-DE74F05FD6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Dari contoh1, </a:t>
            </a:r>
            <a:r>
              <a:rPr lang="en-US" dirty="0" err="1"/>
              <a:t>nilai</a:t>
            </a:r>
            <a:r>
              <a:rPr lang="en-US" dirty="0"/>
              <a:t> B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dikopi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variable A.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contoh2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B </a:t>
            </a:r>
            <a:r>
              <a:rPr lang="en-US" dirty="0" err="1"/>
              <a:t>dikopi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variable 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it-IT" dirty="0"/>
              <a:t>Beda dari operator --/++ di sebelah kiri variabel dengan --/++ di </a:t>
            </a:r>
            <a:r>
              <a:rPr lang="it-IT" dirty="0" smtClean="0"/>
              <a:t>sebelah kanan </a:t>
            </a:r>
            <a:r>
              <a:rPr lang="it-IT" dirty="0"/>
              <a:t>variabel bisa dilihat dari contoh berikut ini: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179" t="32515" r="50000" b="9084"/>
          <a:stretch>
            <a:fillRect/>
          </a:stretch>
        </p:blipFill>
        <p:spPr bwMode="auto">
          <a:xfrm>
            <a:off x="2500298" y="357167"/>
            <a:ext cx="3286148" cy="419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4786322"/>
            <a:ext cx="807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opervariabel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operator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terlebiknya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--/++ (</a:t>
            </a:r>
            <a:r>
              <a:rPr lang="en-US" dirty="0" err="1"/>
              <a:t>i</a:t>
            </a:r>
            <a:r>
              <a:rPr lang="en-US" dirty="0"/>
              <a:t>--)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sebelahtersebut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4. </a:t>
            </a:r>
            <a:r>
              <a:rPr lang="en-US" b="1" dirty="0"/>
              <a:t>Operator </a:t>
            </a:r>
            <a:r>
              <a:rPr lang="en-US" b="1" dirty="0" err="1"/>
              <a:t>Relasional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(==, </a:t>
            </a:r>
            <a:r>
              <a:rPr lang="en-US" b="1" dirty="0"/>
              <a:t>!=, &gt;, &lt;, &gt;=, &lt;=)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1494" t="36250" r="27490" b="35000"/>
          <a:stretch>
            <a:fillRect/>
          </a:stretch>
        </p:blipFill>
        <p:spPr bwMode="auto">
          <a:xfrm>
            <a:off x="2714612" y="3286124"/>
            <a:ext cx="40005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0703" t="51250" r="27295" b="13750"/>
          <a:stretch>
            <a:fillRect/>
          </a:stretch>
        </p:blipFill>
        <p:spPr bwMode="auto">
          <a:xfrm>
            <a:off x="1643042" y="4786322"/>
            <a:ext cx="507209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5. </a:t>
            </a:r>
            <a:r>
              <a:rPr lang="en-US" b="1" dirty="0"/>
              <a:t>Operator </a:t>
            </a:r>
            <a:r>
              <a:rPr lang="en-US" b="1" dirty="0" err="1"/>
              <a:t>Logika</a:t>
            </a:r>
            <a:r>
              <a:rPr lang="en-US" b="1" dirty="0"/>
              <a:t> ( !, &amp;&amp;, || 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/>
              <a:t>Operator logika juga digunakan untuk memberikan nilai atau kondisi </a:t>
            </a:r>
            <a:r>
              <a:rPr lang="sv-SE" b="1" dirty="0"/>
              <a:t>true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/>
              <a:t>false. </a:t>
            </a:r>
            <a:r>
              <a:rPr lang="en-US" b="1" dirty="0" err="1"/>
              <a:t>Biasanya</a:t>
            </a:r>
            <a:r>
              <a:rPr lang="en-US" b="1" dirty="0"/>
              <a:t> operator </a:t>
            </a:r>
            <a:r>
              <a:rPr lang="en-US" b="1" dirty="0" err="1"/>
              <a:t>logika</a:t>
            </a:r>
            <a:r>
              <a:rPr lang="en-US" b="1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membandingkan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kondisi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dirty="0" err="1"/>
              <a:t>Misalnya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 smtClean="0"/>
              <a:t> ((</a:t>
            </a:r>
            <a:r>
              <a:rPr lang="en-US" dirty="0"/>
              <a:t>5==5) &amp;&amp; (3&gt;6))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false, </a:t>
            </a:r>
            <a:r>
              <a:rPr lang="en-US" b="1" dirty="0" err="1"/>
              <a:t>karena</a:t>
            </a:r>
            <a:r>
              <a:rPr lang="en-US" b="1" dirty="0"/>
              <a:t> (true &amp;&amp; false)</a:t>
            </a:r>
          </a:p>
          <a:p>
            <a:pPr>
              <a:buNone/>
            </a:pPr>
            <a:r>
              <a:rPr lang="sv-SE" dirty="0"/>
              <a:t>untuk logika NOT (!), contohnya !(5==5) akan mengembalikan nilai </a:t>
            </a:r>
            <a:r>
              <a:rPr lang="sv-SE" b="1" dirty="0"/>
              <a:t>false, </a:t>
            </a:r>
            <a:r>
              <a:rPr lang="sv-SE" b="1" dirty="0" smtClean="0"/>
              <a:t>karena </a:t>
            </a:r>
            <a:r>
              <a:rPr lang="en-US" b="1" dirty="0" smtClean="0"/>
              <a:t>!(</a:t>
            </a:r>
            <a:r>
              <a:rPr lang="en-US" b="1" dirty="0"/>
              <a:t>true</a:t>
            </a:r>
            <a:r>
              <a:rPr lang="en-US" b="1" dirty="0" smtClean="0"/>
              <a:t>).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 smtClean="0"/>
              <a:t>(function)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Fungsi</a:t>
            </a:r>
            <a:r>
              <a:rPr lang="en-US" dirty="0"/>
              <a:t> (Function)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 </a:t>
            </a:r>
          </a:p>
          <a:p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program yang </a:t>
            </a:r>
            <a:r>
              <a:rPr lang="en-US" dirty="0" err="1"/>
              <a:t>berulangan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top-down </a:t>
            </a:r>
            <a:r>
              <a:rPr lang="en-US" dirty="0" err="1"/>
              <a:t>dan</a:t>
            </a:r>
            <a:r>
              <a:rPr lang="en-US" dirty="0"/>
              <a:t> divide-and-conquer: program 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program-program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/>
              <a:t>Program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dikembangkan</a:t>
            </a:r>
            <a:r>
              <a:rPr lang="en-US" dirty="0"/>
              <a:t>.</a:t>
            </a:r>
          </a:p>
          <a:p>
            <a:r>
              <a:rPr lang="fi-FI" dirty="0"/>
              <a:t>Kemudahan dalam mencari kesalahan-kesalahan karena alur logika jelas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dilokalisasi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/>
              <a:t>Modifikasi</a:t>
            </a:r>
            <a:r>
              <a:rPr lang="en-US" dirty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.</a:t>
            </a:r>
          </a:p>
          <a:p>
            <a:r>
              <a:rPr lang="en-US" dirty="0"/>
              <a:t>Reusability: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lain.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</a:t>
            </a:r>
            <a:r>
              <a:rPr lang="en-US" dirty="0" err="1"/>
              <a:t>Bahasa</a:t>
            </a:r>
            <a:r>
              <a:rPr lang="en-US" dirty="0"/>
              <a:t> C/C++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/>
              <a:t>pembacaan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it-IT" dirty="0" smtClean="0"/>
              <a:t>penulisan </a:t>
            </a:r>
            <a:r>
              <a:rPr lang="it-IT" dirty="0"/>
              <a:t>program di bahasa C/C++ diatur sedemikian rupa sehingga mudah </a:t>
            </a:r>
            <a:r>
              <a:rPr lang="it-IT" dirty="0" smtClean="0"/>
              <a:t>dan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625593"/>
          </a:xfrm>
        </p:spPr>
        <p:txBody>
          <a:bodyPr/>
          <a:lstStyle/>
          <a:p>
            <a:r>
              <a:rPr lang="it-IT" dirty="0" smtClean="0"/>
              <a:t>Berikut contoh penulisan Program Bahasa C/C++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28564" t="31250" r="42139" b="26250"/>
          <a:stretch>
            <a:fillRect/>
          </a:stretch>
        </p:blipFill>
        <p:spPr bwMode="auto">
          <a:xfrm>
            <a:off x="2143108" y="2714620"/>
            <a:ext cx="4500594" cy="382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879" t="38828" r="31503" b="10663"/>
          <a:stretch>
            <a:fillRect/>
          </a:stretch>
        </p:blipFill>
        <p:spPr bwMode="auto">
          <a:xfrm>
            <a:off x="1000100" y="1500174"/>
            <a:ext cx="6882605" cy="489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1</a:t>
            </a:r>
            <a:r>
              <a:rPr lang="en-US" b="1" dirty="0"/>
              <a:t>. include </a:t>
            </a:r>
          </a:p>
          <a:p>
            <a:pPr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Pengarah</a:t>
            </a:r>
            <a:r>
              <a:rPr lang="en-US" dirty="0"/>
              <a:t> </a:t>
            </a:r>
            <a:r>
              <a:rPr lang="en-US" dirty="0" err="1"/>
              <a:t>Preprosesor</a:t>
            </a:r>
            <a:r>
              <a:rPr lang="en-US" dirty="0"/>
              <a:t> </a:t>
            </a:r>
            <a:r>
              <a:rPr lang="en-US" i="1" dirty="0"/>
              <a:t>(preprocessor directive) </a:t>
            </a:r>
            <a:r>
              <a:rPr lang="en-US" i="1" dirty="0" smtClean="0"/>
              <a:t>yang </a:t>
            </a:r>
            <a:r>
              <a:rPr lang="pt-BR" dirty="0" smtClean="0"/>
              <a:t>tersedia </a:t>
            </a:r>
            <a:r>
              <a:rPr lang="pt-BR" dirty="0"/>
              <a:t>pada C++. Preprocessor selalu dijalankan terlebih dahulu pada </a:t>
            </a:r>
            <a:r>
              <a:rPr lang="pt-BR" dirty="0" smtClean="0"/>
              <a:t>saat </a:t>
            </a:r>
            <a:r>
              <a:rPr lang="fi-FI" dirty="0" smtClean="0"/>
              <a:t>proses </a:t>
            </a:r>
            <a:r>
              <a:rPr lang="fi-FI" dirty="0"/>
              <a:t>kompilasi terjadi. Bentuk umumnya : </a:t>
            </a:r>
          </a:p>
          <a:p>
            <a:pPr>
              <a:buNone/>
            </a:pPr>
            <a:r>
              <a:rPr lang="en-US" dirty="0" smtClean="0"/>
              <a:t>       # </a:t>
            </a:r>
            <a:r>
              <a:rPr lang="en-US" dirty="0"/>
              <a:t>include &lt;</a:t>
            </a:r>
            <a:r>
              <a:rPr lang="en-US" dirty="0" err="1"/>
              <a:t>nama_file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diakhiri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semicolon (;), </a:t>
            </a:r>
            <a:r>
              <a:rPr lang="en-US" b="1" dirty="0" err="1"/>
              <a:t>karena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 smtClean="0"/>
              <a:t>bukanlah</a:t>
            </a:r>
            <a:r>
              <a:rPr lang="en-US" b="1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prepocessor</a:t>
            </a:r>
            <a:r>
              <a:rPr lang="en-US" dirty="0"/>
              <a:t> directive.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menginstrusikan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kompiler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file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file yang </a:t>
            </a:r>
            <a:r>
              <a:rPr lang="en-US" dirty="0" err="1"/>
              <a:t>berakhiran</a:t>
            </a:r>
            <a:r>
              <a:rPr lang="en-US" dirty="0"/>
              <a:t> .h (file header) </a:t>
            </a:r>
            <a:r>
              <a:rPr lang="en-US" dirty="0" err="1"/>
              <a:t>yaitu</a:t>
            </a:r>
            <a:r>
              <a:rPr lang="en-US" dirty="0"/>
              <a:t> file yang </a:t>
            </a:r>
            <a:r>
              <a:rPr lang="en-US" dirty="0" err="1"/>
              <a:t>berisi</a:t>
            </a:r>
            <a:r>
              <a:rPr lang="en-US" dirty="0"/>
              <a:t> C++ </a:t>
            </a:r>
            <a:r>
              <a:rPr lang="en-US" i="1" dirty="0"/>
              <a:t>standard library.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- #include &lt;</a:t>
            </a:r>
            <a:r>
              <a:rPr lang="en-US" dirty="0" err="1"/>
              <a:t>iostream.h</a:t>
            </a:r>
            <a:r>
              <a:rPr lang="en-US" dirty="0"/>
              <a:t>&gt; :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cin</a:t>
            </a:r>
            <a:endParaRPr lang="en-US" b="1" dirty="0"/>
          </a:p>
          <a:p>
            <a:pPr>
              <a:buNone/>
            </a:pPr>
            <a:r>
              <a:rPr lang="en-US" dirty="0" smtClean="0"/>
              <a:t> - #</a:t>
            </a:r>
            <a:r>
              <a:rPr lang="en-US" dirty="0"/>
              <a:t>include &lt;</a:t>
            </a:r>
            <a:r>
              <a:rPr lang="en-US" dirty="0" err="1"/>
              <a:t>conio.h</a:t>
            </a:r>
            <a:r>
              <a:rPr lang="en-US" dirty="0"/>
              <a:t>&gt; :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clrscr</a:t>
            </a:r>
            <a:r>
              <a:rPr lang="en-US" dirty="0"/>
              <a:t>(),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/>
              <a:t>input keyboard </a:t>
            </a:r>
            <a:r>
              <a:rPr lang="en-US" dirty="0" err="1"/>
              <a:t>dari</a:t>
            </a:r>
            <a:r>
              <a:rPr lang="en-US" dirty="0"/>
              <a:t> user. </a:t>
            </a:r>
          </a:p>
          <a:p>
            <a:pPr>
              <a:buNone/>
            </a:pPr>
            <a:r>
              <a:rPr lang="en-US" dirty="0"/>
              <a:t>- #include &lt;</a:t>
            </a:r>
            <a:r>
              <a:rPr lang="en-US" dirty="0" err="1"/>
              <a:t>iomanip.h</a:t>
            </a:r>
            <a:r>
              <a:rPr lang="en-US" dirty="0"/>
              <a:t>&gt; :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() </a:t>
            </a:r>
            <a:r>
              <a:rPr lang="en-US" dirty="0" smtClean="0"/>
              <a:t>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data. </a:t>
            </a:r>
          </a:p>
          <a:p>
            <a:pPr>
              <a:buNone/>
            </a:pPr>
            <a:r>
              <a:rPr lang="en-US" dirty="0"/>
              <a:t>- #include &lt;</a:t>
            </a:r>
            <a:r>
              <a:rPr lang="en-US" dirty="0" err="1"/>
              <a:t>math.h</a:t>
            </a:r>
            <a:r>
              <a:rPr lang="en-US" dirty="0"/>
              <a:t>&gt; :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sv-SE" dirty="0" smtClean="0"/>
              <a:t>sqrt</a:t>
            </a:r>
            <a:r>
              <a:rPr lang="sv-SE" dirty="0"/>
              <a:t>() yang bermanfaat untuk operasi matematika kuadrat.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A.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(identifier)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program.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variable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diubah-ubah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2.Fungsi main () </a:t>
            </a:r>
          </a:p>
          <a:p>
            <a:pPr>
              <a:buNone/>
            </a:pPr>
            <a:r>
              <a:rPr lang="en-US" dirty="0"/>
              <a:t>Program C++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main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main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tiap</a:t>
            </a:r>
            <a:r>
              <a:rPr lang="en-US" b="1" dirty="0"/>
              <a:t> program C</a:t>
            </a:r>
            <a:r>
              <a:rPr lang="en-US" b="1" dirty="0" smtClean="0"/>
              <a:t>++.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/>
              <a:t>program C++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programnya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/>
              <a:t>main </a:t>
            </a:r>
            <a:r>
              <a:rPr lang="en-US" b="1" dirty="0" err="1"/>
              <a:t>ini</a:t>
            </a:r>
            <a:r>
              <a:rPr lang="en-US" b="1" dirty="0"/>
              <a:t>, </a:t>
            </a:r>
            <a:r>
              <a:rPr lang="en-US" b="1" dirty="0" err="1"/>
              <a:t>meskipun</a:t>
            </a:r>
            <a:r>
              <a:rPr lang="en-US" b="1" dirty="0"/>
              <a:t> main </a:t>
            </a:r>
            <a:r>
              <a:rPr lang="en-US" b="1" dirty="0" err="1"/>
              <a:t>bukan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yang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ditulis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program. </a:t>
            </a:r>
            <a:r>
              <a:rPr lang="sv-SE" dirty="0" smtClean="0"/>
              <a:t>Melihat </a:t>
            </a:r>
            <a:r>
              <a:rPr lang="sv-SE" dirty="0"/>
              <a:t>bentuk seperti itu dapat kita ambil kesimpulan bahwa batang </a:t>
            </a:r>
            <a:r>
              <a:rPr lang="sv-SE" dirty="0" smtClean="0"/>
              <a:t>tubuh </a:t>
            </a:r>
            <a:r>
              <a:rPr lang="en-US" dirty="0" smtClean="0"/>
              <a:t>program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main(). </a:t>
            </a:r>
            <a:r>
              <a:rPr lang="en-US" b="1" dirty="0" err="1"/>
              <a:t>Berarti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 smtClean="0"/>
              <a:t>pembuatan</a:t>
            </a:r>
            <a:r>
              <a:rPr lang="en-US" b="1" dirty="0" smtClean="0"/>
              <a:t> </a:t>
            </a:r>
            <a:r>
              <a:rPr lang="en-US" dirty="0" smtClean="0"/>
              <a:t>program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pemrogram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minimal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Tanda { dan pada akhir program terdapat tanda }. Tanda { harus ada pada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}.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cakupan</a:t>
            </a:r>
            <a:r>
              <a:rPr lang="en-US" dirty="0" smtClean="0"/>
              <a:t>(</a:t>
            </a:r>
            <a:r>
              <a:rPr lang="en-US" i="1" dirty="0" smtClean="0"/>
              <a:t>scope)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sebuah</a:t>
            </a:r>
            <a:r>
              <a:rPr lang="en-US" i="1" dirty="0" smtClean="0"/>
              <a:t> </a:t>
            </a:r>
            <a:r>
              <a:rPr lang="en-US" i="1" dirty="0" err="1" smtClean="0"/>
              <a:t>fungsi</a:t>
            </a:r>
            <a:r>
              <a:rPr lang="en-US" i="1" dirty="0" smtClean="0"/>
              <a:t>, </a:t>
            </a:r>
            <a:r>
              <a:rPr lang="en-US" i="1" dirty="0" err="1" smtClean="0"/>
              <a:t>dimana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Komentar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dicompile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compiler. </a:t>
            </a:r>
            <a:r>
              <a:rPr lang="en-US" dirty="0" err="1"/>
              <a:t>Dalam</a:t>
            </a:r>
            <a:r>
              <a:rPr lang="en-US" dirty="0"/>
              <a:t> C++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komentar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nn-NO" dirty="0"/>
              <a:t>Jenis 1 : /*  Komentar anda diletakkan di dalam ini 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mengapit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 */</a:t>
            </a:r>
          </a:p>
          <a:p>
            <a:pPr>
              <a:buNone/>
            </a:pPr>
            <a:r>
              <a:rPr lang="en-US" dirty="0" err="1"/>
              <a:t>Jenis</a:t>
            </a:r>
            <a:r>
              <a:rPr lang="en-US" dirty="0"/>
              <a:t> 2 : //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(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sebaris</a:t>
            </a:r>
            <a:r>
              <a:rPr lang="en-US" dirty="0"/>
              <a:t> 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Programmer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code agar </a:t>
            </a:r>
            <a:r>
              <a:rPr lang="en-US" dirty="0" smtClean="0"/>
              <a:t>program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code.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suatuinstruksi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4.Tanda </a:t>
            </a:r>
            <a:r>
              <a:rPr lang="en-US" b="1" dirty="0"/>
              <a:t>Semicolon </a:t>
            </a:r>
          </a:p>
          <a:p>
            <a:r>
              <a:rPr lang="en-US" dirty="0" err="1"/>
              <a:t>Tanda</a:t>
            </a:r>
            <a:r>
              <a:rPr lang="en-US" dirty="0"/>
              <a:t> semicolon “ ; ”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semicolon.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5. </a:t>
            </a:r>
            <a:r>
              <a:rPr lang="en-US" b="1" dirty="0" err="1"/>
              <a:t>Mengenal</a:t>
            </a:r>
            <a:r>
              <a:rPr lang="en-US" b="1" dirty="0"/>
              <a:t> </a:t>
            </a:r>
            <a:r>
              <a:rPr lang="en-US" b="1" dirty="0" err="1"/>
              <a:t>Input/Output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(</a:t>
            </a:r>
            <a:r>
              <a:rPr lang="en-US" dirty="0" err="1"/>
              <a:t>dibaca</a:t>
            </a:r>
            <a:r>
              <a:rPr lang="en-US" dirty="0"/>
              <a:t> C out)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</a:t>
            </a:r>
            <a:r>
              <a:rPr lang="en-US" dirty="0" smtClean="0"/>
              <a:t>++,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output (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/>
              <a:t>).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(</a:t>
            </a:r>
            <a:r>
              <a:rPr lang="en-US" dirty="0" err="1"/>
              <a:t>dibaca</a:t>
            </a:r>
            <a:r>
              <a:rPr lang="en-US" dirty="0"/>
              <a:t> C in).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Berikutnya </a:t>
            </a:r>
            <a:r>
              <a:rPr lang="sv-SE" dirty="0"/>
              <a:t>adalah operator &lt;&lt; Operator ini digunakan sebagai </a:t>
            </a:r>
            <a:r>
              <a:rPr lang="sv-SE" dirty="0" smtClean="0"/>
              <a:t>penghubung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/>
              <a:t>stream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operator &lt;&lt;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operator &lt;&lt; </a:t>
            </a:r>
            <a:r>
              <a:rPr lang="en-US" dirty="0" err="1"/>
              <a:t>digunakan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dialirkan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mencetaknya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  <a:p>
            <a:r>
              <a:rPr lang="en-US" dirty="0"/>
              <a:t> 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daftar_keluaran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cin</a:t>
            </a:r>
            <a:r>
              <a:rPr lang="en-US" b="1" dirty="0"/>
              <a:t> &gt;&gt; </a:t>
            </a:r>
            <a:r>
              <a:rPr lang="en-US" b="1" dirty="0" err="1"/>
              <a:t>daftar_masukan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endl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manipulator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menyisipkan</a:t>
            </a:r>
            <a:r>
              <a:rPr lang="en-US" b="1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NewLine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nn-NO" dirty="0" smtClean="0"/>
              <a:t>piranti </a:t>
            </a:r>
            <a:r>
              <a:rPr lang="nn-NO" dirty="0"/>
              <a:t>keluaran berupa file di disk. File header yang harus disertakan adalah </a:t>
            </a:r>
            <a:r>
              <a:rPr lang="nn-NO" dirty="0" smtClean="0"/>
              <a:t>file </a:t>
            </a:r>
            <a:r>
              <a:rPr lang="en-US" dirty="0" smtClean="0"/>
              <a:t>header </a:t>
            </a:r>
            <a:r>
              <a:rPr lang="en-US" b="1" dirty="0" err="1" smtClean="0"/>
              <a:t>iostream.h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  <a:endParaRPr lang="en-US" b="1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getch</a:t>
            </a:r>
            <a:r>
              <a:rPr lang="en-US" b="1" dirty="0"/>
              <a:t>() (get character and echo)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membaca</a:t>
            </a:r>
            <a:r>
              <a:rPr lang="en-US" b="1" dirty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/>
              <a:t>tombol</a:t>
            </a:r>
            <a:r>
              <a:rPr lang="en-US" dirty="0"/>
              <a:t> ENTER,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/>
              <a:t>. File header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conio.h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pendeklarasian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Tipe_data</a:t>
            </a:r>
            <a:r>
              <a:rPr lang="en-US" dirty="0" smtClean="0"/>
              <a:t> </a:t>
            </a:r>
            <a:r>
              <a:rPr lang="en-US" dirty="0" err="1" smtClean="0"/>
              <a:t>nama_variabel</a:t>
            </a:r>
            <a:r>
              <a:rPr lang="en-US" dirty="0"/>
              <a:t>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</a:p>
          <a:p>
            <a:r>
              <a:rPr lang="sv-SE" dirty="0"/>
              <a:t>int x; // </a:t>
            </a:r>
            <a:r>
              <a:rPr lang="sv-SE" i="1" dirty="0"/>
              <a:t>Deklarasi x bertipe integer</a:t>
            </a:r>
          </a:p>
          <a:p>
            <a:r>
              <a:rPr lang="en-US" dirty="0"/>
              <a:t>char y,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nim</a:t>
            </a:r>
            <a:r>
              <a:rPr lang="en-US" dirty="0"/>
              <a:t>[10]; // </a:t>
            </a:r>
            <a:r>
              <a:rPr lang="en-US" i="1" dirty="0" err="1"/>
              <a:t>Deklarasi</a:t>
            </a:r>
            <a:r>
              <a:rPr lang="en-US" i="1" dirty="0"/>
              <a:t> variable </a:t>
            </a:r>
            <a:r>
              <a:rPr lang="en-US" i="1" dirty="0" err="1"/>
              <a:t>bertipe</a:t>
            </a:r>
            <a:r>
              <a:rPr lang="en-US" i="1" dirty="0"/>
              <a:t> char</a:t>
            </a:r>
          </a:p>
          <a:p>
            <a:r>
              <a:rPr lang="en-US" dirty="0"/>
              <a:t>float nilai1; // </a:t>
            </a:r>
            <a:r>
              <a:rPr lang="en-US" i="1" dirty="0" err="1"/>
              <a:t>Deklarasi</a:t>
            </a:r>
            <a:r>
              <a:rPr lang="en-US" i="1" dirty="0"/>
              <a:t> variable </a:t>
            </a:r>
            <a:r>
              <a:rPr lang="en-US" i="1" dirty="0" err="1"/>
              <a:t>bertipe</a:t>
            </a:r>
            <a:r>
              <a:rPr lang="en-US" i="1" dirty="0"/>
              <a:t> float</a:t>
            </a:r>
          </a:p>
          <a:p>
            <a:r>
              <a:rPr lang="fr-FR" dirty="0"/>
              <a:t>double beta; // </a:t>
            </a:r>
            <a:r>
              <a:rPr lang="fr-FR" i="1" dirty="0" err="1"/>
              <a:t>Deklarasi</a:t>
            </a:r>
            <a:r>
              <a:rPr lang="fr-FR" i="1" dirty="0"/>
              <a:t> variable </a:t>
            </a:r>
            <a:r>
              <a:rPr lang="fr-FR" i="1" dirty="0" err="1"/>
              <a:t>bertipe</a:t>
            </a:r>
            <a:r>
              <a:rPr lang="fr-FR" i="1" dirty="0"/>
              <a:t> double</a:t>
            </a:r>
          </a:p>
          <a:p>
            <a:r>
              <a:rPr lang="en-US" dirty="0" err="1"/>
              <a:t>int</a:t>
            </a:r>
            <a:r>
              <a:rPr lang="en-US" dirty="0"/>
              <a:t> array[5][4]; // </a:t>
            </a:r>
            <a:r>
              <a:rPr lang="en-US" i="1" dirty="0" err="1"/>
              <a:t>Deklarasi</a:t>
            </a:r>
            <a:r>
              <a:rPr lang="en-US" i="1" dirty="0"/>
              <a:t> array </a:t>
            </a:r>
            <a:r>
              <a:rPr lang="en-US" i="1" dirty="0" err="1"/>
              <a:t>bertipe</a:t>
            </a:r>
            <a:r>
              <a:rPr lang="en-US" i="1" dirty="0"/>
              <a:t> integer</a:t>
            </a:r>
          </a:p>
          <a:p>
            <a:r>
              <a:rPr lang="en-US" dirty="0"/>
              <a:t>char *p; // </a:t>
            </a:r>
            <a:r>
              <a:rPr lang="en-US" i="1" dirty="0" err="1"/>
              <a:t>Deklarasi</a:t>
            </a:r>
            <a:r>
              <a:rPr lang="en-US" i="1" dirty="0"/>
              <a:t> pointer p </a:t>
            </a:r>
            <a:r>
              <a:rPr lang="en-US" i="1" dirty="0" err="1"/>
              <a:t>bertipe</a:t>
            </a:r>
            <a:r>
              <a:rPr lang="en-US" i="1" dirty="0"/>
              <a:t> char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B.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Operator </a:t>
            </a:r>
            <a:r>
              <a:rPr lang="en-US" b="1" dirty="0"/>
              <a:t>Assign (=) </a:t>
            </a: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Operator </a:t>
            </a:r>
            <a:r>
              <a:rPr lang="en-US" b="1" dirty="0" err="1" smtClean="0"/>
              <a:t>Majemuk</a:t>
            </a:r>
            <a:endParaRPr lang="en-US" b="1" dirty="0" smtClean="0"/>
          </a:p>
          <a:p>
            <a:pPr marL="514350" indent="-514350">
              <a:buNone/>
            </a:pPr>
            <a:r>
              <a:rPr lang="en-US" b="1" dirty="0"/>
              <a:t> </a:t>
            </a:r>
            <a:r>
              <a:rPr lang="en-US" b="1" dirty="0" smtClean="0"/>
              <a:t>     ( </a:t>
            </a:r>
            <a:r>
              <a:rPr lang="en-US" b="1" dirty="0"/>
              <a:t>+=, -=, *=, /=, %=, &lt;&lt;=, &gt;&gt;=, &amp;=, |= ) </a:t>
            </a: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3. </a:t>
            </a:r>
            <a:r>
              <a:rPr lang="nl-NL" b="1" dirty="0" smtClean="0"/>
              <a:t>Operator </a:t>
            </a:r>
            <a:r>
              <a:rPr lang="nl-NL" b="1" dirty="0"/>
              <a:t>Penaikan dan </a:t>
            </a:r>
            <a:r>
              <a:rPr lang="nl-NL" b="1" dirty="0" smtClean="0"/>
              <a:t>Penurunan</a:t>
            </a:r>
          </a:p>
          <a:p>
            <a:pPr marL="514350" indent="-514350">
              <a:buNone/>
            </a:pPr>
            <a:r>
              <a:rPr lang="nl-NL" b="1" dirty="0"/>
              <a:t> </a:t>
            </a:r>
            <a:r>
              <a:rPr lang="nl-NL" b="1" dirty="0" smtClean="0"/>
              <a:t>   (++ </a:t>
            </a:r>
            <a:r>
              <a:rPr lang="nl-NL" b="1" dirty="0"/>
              <a:t>dan </a:t>
            </a:r>
            <a:r>
              <a:rPr lang="nl-NL" b="1" dirty="0" smtClean="0"/>
              <a:t>--)</a:t>
            </a:r>
          </a:p>
          <a:p>
            <a:pPr marL="514350" indent="-514350">
              <a:buNone/>
            </a:pPr>
            <a:r>
              <a:rPr lang="nl-NL" b="1" dirty="0" smtClean="0"/>
              <a:t>4. </a:t>
            </a:r>
            <a:r>
              <a:rPr lang="en-US" b="1" dirty="0" smtClean="0"/>
              <a:t>Operator </a:t>
            </a:r>
            <a:r>
              <a:rPr lang="en-US" b="1" dirty="0" err="1"/>
              <a:t>Relasional</a:t>
            </a:r>
            <a:r>
              <a:rPr lang="en-US" b="1" dirty="0"/>
              <a:t> (==, !=, &gt;, &lt;, &gt;=, </a:t>
            </a:r>
            <a:r>
              <a:rPr lang="en-US" b="1" dirty="0" smtClean="0"/>
              <a:t>&lt;=)</a:t>
            </a:r>
          </a:p>
          <a:p>
            <a:pPr marL="514350" indent="-514350">
              <a:buNone/>
            </a:pPr>
            <a:r>
              <a:rPr lang="en-US" b="1" dirty="0" smtClean="0"/>
              <a:t>5. Operator </a:t>
            </a:r>
            <a:r>
              <a:rPr lang="en-US" b="1" dirty="0" err="1"/>
              <a:t>Logika</a:t>
            </a:r>
            <a:r>
              <a:rPr lang="en-US" b="1" dirty="0"/>
              <a:t> ( !, &amp;&amp;, || </a:t>
            </a:r>
            <a:r>
              <a:rPr lang="en-US" b="1" dirty="0" smtClean="0"/>
              <a:t>)</a:t>
            </a:r>
            <a:endParaRPr lang="en-US" b="1" dirty="0"/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endParaRPr lang="nl-NL" b="1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en-US" b="1" dirty="0"/>
              <a:t>Operator Assign (=)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330" t="41985" r="31503" b="42231"/>
          <a:stretch>
            <a:fillRect/>
          </a:stretch>
        </p:blipFill>
        <p:spPr bwMode="auto">
          <a:xfrm>
            <a:off x="428596" y="2857496"/>
            <a:ext cx="801534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1785926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Operator (=), akan memberikan nilai ke dalam suatu variable. 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4572008"/>
            <a:ext cx="721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5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 a.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=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 err="1"/>
              <a:t>lvalue</a:t>
            </a:r>
            <a:r>
              <a:rPr lang="en-US" b="1" i="1" dirty="0"/>
              <a:t> (left value)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di</a:t>
            </a:r>
            <a:r>
              <a:rPr lang="en-US" b="1" i="1" dirty="0"/>
              <a:t> </a:t>
            </a:r>
            <a:r>
              <a:rPr lang="en-US" b="1" i="1" dirty="0" err="1"/>
              <a:t>sebelah</a:t>
            </a:r>
            <a:r>
              <a:rPr lang="en-US" b="1" i="1" dirty="0"/>
              <a:t> </a:t>
            </a:r>
            <a:r>
              <a:rPr lang="en-US" b="1" i="1" dirty="0" err="1"/>
              <a:t>kanan</a:t>
            </a:r>
            <a:r>
              <a:rPr lang="en-US" b="1" i="1" dirty="0"/>
              <a:t> </a:t>
            </a:r>
            <a:r>
              <a:rPr lang="en-US" b="1" i="1" dirty="0" err="1" smtClean="0"/>
              <a:t>tanda</a:t>
            </a:r>
            <a:r>
              <a:rPr lang="en-US" b="1" i="1" dirty="0" smtClean="0"/>
              <a:t> </a:t>
            </a:r>
            <a:r>
              <a:rPr lang="en-US" dirty="0" smtClean="0"/>
              <a:t>=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 err="1"/>
              <a:t>rvalue</a:t>
            </a:r>
            <a:r>
              <a:rPr lang="en-US" b="1" i="1" dirty="0"/>
              <a:t> (right value). </a:t>
            </a:r>
            <a:r>
              <a:rPr lang="en-US" b="1" i="1" dirty="0" err="1"/>
              <a:t>lvalue</a:t>
            </a:r>
            <a:r>
              <a:rPr lang="en-US" b="1" i="1" dirty="0"/>
              <a:t> </a:t>
            </a:r>
            <a:r>
              <a:rPr lang="en-US" b="1" i="1" dirty="0" err="1"/>
              <a:t>harus</a:t>
            </a:r>
            <a:r>
              <a:rPr lang="en-US" b="1" i="1" dirty="0"/>
              <a:t> </a:t>
            </a:r>
            <a:r>
              <a:rPr lang="en-US" b="1" i="1" dirty="0" err="1"/>
              <a:t>selalu</a:t>
            </a:r>
            <a:r>
              <a:rPr lang="en-US" b="1" i="1" dirty="0"/>
              <a:t> </a:t>
            </a:r>
            <a:r>
              <a:rPr lang="en-US" b="1" i="1" dirty="0" err="1"/>
              <a:t>berupa</a:t>
            </a:r>
            <a:r>
              <a:rPr lang="en-US" b="1" i="1" dirty="0"/>
              <a:t> </a:t>
            </a:r>
            <a:r>
              <a:rPr lang="en-US" b="1" i="1" dirty="0" smtClean="0"/>
              <a:t>variable,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variable,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kombinasinya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b="1" dirty="0"/>
              <a:t>Operator </a:t>
            </a:r>
            <a:r>
              <a:rPr lang="en-US" b="1" dirty="0" err="1"/>
              <a:t>Majemuk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 </a:t>
            </a:r>
            <a:r>
              <a:rPr lang="en-US" b="1" dirty="0"/>
              <a:t>+=, -=, *=, /=, %=, &lt;&lt;=, &gt;&gt;=, &amp;=, |= 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Dalam</a:t>
            </a:r>
            <a:r>
              <a:rPr lang="en-US" dirty="0"/>
              <a:t> C++,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</a:t>
            </a:r>
            <a:r>
              <a:rPr lang="en-US" dirty="0" err="1"/>
              <a:t>penulisan</a:t>
            </a:r>
            <a:r>
              <a:rPr lang="en-US" dirty="0"/>
              <a:t> operator </a:t>
            </a:r>
            <a:r>
              <a:rPr lang="en-US" dirty="0" err="1"/>
              <a:t>majemuk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Misalnya</a:t>
            </a:r>
            <a:r>
              <a:rPr lang="en-US" dirty="0"/>
              <a:t> : </a:t>
            </a:r>
          </a:p>
          <a:p>
            <a:r>
              <a:rPr lang="en-US" dirty="0"/>
              <a:t>a += 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a = a+5</a:t>
            </a:r>
          </a:p>
          <a:p>
            <a:r>
              <a:rPr lang="en-US" dirty="0"/>
              <a:t>a *= 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a = a*5</a:t>
            </a:r>
          </a:p>
          <a:p>
            <a:r>
              <a:rPr lang="en-US" dirty="0"/>
              <a:t>a /= 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a = a/5 </a:t>
            </a:r>
          </a:p>
          <a:p>
            <a:r>
              <a:rPr lang="en-US" dirty="0"/>
              <a:t>a %= 5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a = a % 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451" t="33750" r="11377" b="17500"/>
          <a:stretch>
            <a:fillRect/>
          </a:stretch>
        </p:blipFill>
        <p:spPr bwMode="auto">
          <a:xfrm>
            <a:off x="238095" y="2000240"/>
            <a:ext cx="876306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3. </a:t>
            </a:r>
            <a:r>
              <a:rPr lang="nl-NL" b="1" dirty="0"/>
              <a:t>Operator Penaikan dan </a:t>
            </a:r>
            <a:r>
              <a:rPr lang="nl-NL" b="1" dirty="0" smtClean="0"/>
              <a:t>Penurunan</a:t>
            </a:r>
            <a:br>
              <a:rPr lang="nl-NL" b="1" dirty="0" smtClean="0"/>
            </a:br>
            <a:r>
              <a:rPr lang="nl-NL" b="1" dirty="0" smtClean="0"/>
              <a:t> </a:t>
            </a:r>
            <a:r>
              <a:rPr lang="nl-NL" b="1" dirty="0"/>
              <a:t>(++ dan --)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i-FI" dirty="0"/>
              <a:t>Operator penaikan (++) akan menaikkan atau menambahkan 1 nilai </a:t>
            </a:r>
            <a:r>
              <a:rPr lang="en-US" dirty="0" smtClean="0"/>
              <a:t>variable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operator (--)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1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: </a:t>
            </a:r>
          </a:p>
          <a:p>
            <a:r>
              <a:rPr lang="en-US" dirty="0"/>
              <a:t>a++;</a:t>
            </a:r>
          </a:p>
          <a:p>
            <a:r>
              <a:rPr lang="en-US" dirty="0"/>
              <a:t>a+=1;</a:t>
            </a:r>
          </a:p>
          <a:p>
            <a:r>
              <a:rPr lang="en-US" dirty="0"/>
              <a:t>a=a+1;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1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operator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(++a)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(-</a:t>
            </a:r>
            <a:r>
              <a:rPr lang="en-US" dirty="0" smtClean="0"/>
              <a:t>a) variable.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ditemui</a:t>
            </a:r>
            <a:r>
              <a:rPr lang="en-US" dirty="0" smtClean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penulisannya</a:t>
            </a:r>
            <a:r>
              <a:rPr lang="en-US" dirty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peletakan</a:t>
            </a:r>
            <a:r>
              <a:rPr lang="en-US" dirty="0"/>
              <a:t> operator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104" t="37250" r="37977" b="35917"/>
          <a:stretch>
            <a:fillRect/>
          </a:stretch>
        </p:blipFill>
        <p:spPr bwMode="auto">
          <a:xfrm>
            <a:off x="1643042" y="2500306"/>
            <a:ext cx="551333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1409</Words>
  <Application>Microsoft Office PowerPoint</Application>
  <PresentationFormat>On-screen Show (4:3)</PresentationFormat>
  <Paragraphs>100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ELEMEN PROGRAM</vt:lpstr>
      <vt:lpstr>A. Variable</vt:lpstr>
      <vt:lpstr>Slide 3</vt:lpstr>
      <vt:lpstr>B. Operator</vt:lpstr>
      <vt:lpstr>1. Operator Assign (=) </vt:lpstr>
      <vt:lpstr>2. Operator Majemuk  ( +=, -=, *=, /=, %=, &lt;&lt;=, &gt;&gt;=, &amp;=, |= ) </vt:lpstr>
      <vt:lpstr>Slide 7</vt:lpstr>
      <vt:lpstr>3. Operator Penaikan dan Penurunan  (++ dan --)</vt:lpstr>
      <vt:lpstr>Slide 9</vt:lpstr>
      <vt:lpstr>Slide 10</vt:lpstr>
      <vt:lpstr>Slide 11</vt:lpstr>
      <vt:lpstr>4. Operator Relasional  (==, !=, &gt;, &lt;, &gt;=, &lt;=) </vt:lpstr>
      <vt:lpstr>5. Operator Logika ( !, &amp;&amp;, || ) </vt:lpstr>
      <vt:lpstr>D. Fungsi (function)</vt:lpstr>
      <vt:lpstr>Struktur Bahasa</vt:lpstr>
      <vt:lpstr>Slide 16</vt:lpstr>
      <vt:lpstr>Slide 17</vt:lpstr>
      <vt:lpstr>Penjelasan Program</vt:lpstr>
      <vt:lpstr>Slide 19</vt:lpstr>
      <vt:lpstr>Slide 20</vt:lpstr>
      <vt:lpstr>Slide 21</vt:lpstr>
      <vt:lpstr>Slide 22</vt:lpstr>
      <vt:lpstr>Slide 23</vt:lpstr>
      <vt:lpstr>Slide 24</vt:lpstr>
    </vt:vector>
  </TitlesOfParts>
  <Company>Niswa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 PROGRAM</dc:title>
  <dc:creator>Niswa</dc:creator>
  <cp:lastModifiedBy>Niswa</cp:lastModifiedBy>
  <cp:revision>11</cp:revision>
  <dcterms:created xsi:type="dcterms:W3CDTF">2013-11-05T14:42:21Z</dcterms:created>
  <dcterms:modified xsi:type="dcterms:W3CDTF">2013-11-05T16:17:05Z</dcterms:modified>
</cp:coreProperties>
</file>