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3" r:id="rId6"/>
    <p:sldId id="264" r:id="rId7"/>
    <p:sldId id="267" r:id="rId8"/>
    <p:sldId id="268" r:id="rId9"/>
    <p:sldId id="270" r:id="rId10"/>
    <p:sldId id="279" r:id="rId11"/>
    <p:sldId id="259" r:id="rId12"/>
    <p:sldId id="260" r:id="rId13"/>
    <p:sldId id="272" r:id="rId14"/>
    <p:sldId id="261" r:id="rId15"/>
    <p:sldId id="262" r:id="rId16"/>
    <p:sldId id="273" r:id="rId17"/>
    <p:sldId id="274" r:id="rId18"/>
    <p:sldId id="275" r:id="rId19"/>
    <p:sldId id="276" r:id="rId20"/>
    <p:sldId id="280" r:id="rId21"/>
    <p:sldId id="281" r:id="rId22"/>
    <p:sldId id="271" r:id="rId23"/>
    <p:sldId id="277" r:id="rId24"/>
    <p:sldId id="282" r:id="rId25"/>
    <p:sldId id="278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3" r:id="rId36"/>
    <p:sldId id="294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31C6487-A802-4477-BFEB-07FF454A84DC}" type="datetimeFigureOut">
              <a:rPr lang="en-US" smtClean="0"/>
              <a:pPr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3999625-8373-48B9-846E-47D36A902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PROTEKSI DATA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security data, </a:t>
            </a:r>
            <a:r>
              <a:rPr lang="en-US" dirty="0" err="1"/>
              <a:t>pada</a:t>
            </a:r>
            <a:r>
              <a:rPr lang="en-US" dirty="0"/>
              <a:t> DBMS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privilege (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 smtClean="0"/>
              <a:t>istimewa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Authority (</a:t>
            </a:r>
            <a:r>
              <a:rPr lang="en-US" dirty="0" err="1"/>
              <a:t>Wewenang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368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PROTEKSI DATA OLEH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 </a:t>
            </a:r>
            <a:endParaRPr lang="en-US" dirty="0"/>
          </a:p>
          <a:p>
            <a:r>
              <a:rPr lang="en-US" dirty="0" smtClean="0"/>
              <a:t>Integrity </a:t>
            </a:r>
            <a:endParaRPr lang="en-US" dirty="0"/>
          </a:p>
          <a:p>
            <a:r>
              <a:rPr lang="en-US" dirty="0" smtClean="0"/>
              <a:t>Recovery </a:t>
            </a:r>
            <a:endParaRPr lang="en-US" dirty="0"/>
          </a:p>
          <a:p>
            <a:r>
              <a:rPr lang="en-US" dirty="0" smtClean="0"/>
              <a:t>Concurrency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62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pengrusakan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pemakaian</a:t>
            </a:r>
            <a:r>
              <a:rPr lang="en-US" dirty="0"/>
              <a:t> data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.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basis data. </a:t>
            </a:r>
          </a:p>
          <a:p>
            <a:r>
              <a:rPr lang="en-US" dirty="0" err="1"/>
              <a:t>Penyalahgunaan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dikategorikan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82164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Di dalam suatu perusahaan siapa yang diijinkan untuk mengakses suatu sistem</a:t>
            </a:r>
            <a:endParaRPr lang="en-US" dirty="0"/>
          </a:p>
          <a:p>
            <a:pPr lvl="0"/>
            <a:r>
              <a:rPr lang="id-ID" dirty="0"/>
              <a:t>Bila sistem tersebut menggunakan password, bagaimana kerahasian dari password tersebut dan berapa lama password tersebut harus diganti</a:t>
            </a:r>
            <a:endParaRPr lang="en-US" dirty="0"/>
          </a:p>
          <a:p>
            <a:pPr lvl="0"/>
            <a:r>
              <a:rPr lang="id-ID" dirty="0"/>
              <a:t>Di dalam pengontrolan hardware, apakah ada proteksi untuk penyimpanan data (data storage)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362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 </a:t>
            </a:r>
          </a:p>
          <a:p>
            <a:pPr lvl="1"/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Anomali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basis data yang </a:t>
            </a:r>
            <a:r>
              <a:rPr lang="en-US" dirty="0" err="1"/>
              <a:t>konkuren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Anomali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/>
              <a:t>konsistensi</a:t>
            </a:r>
            <a:r>
              <a:rPr lang="en-US" dirty="0"/>
              <a:t> basis data </a:t>
            </a:r>
          </a:p>
        </p:txBody>
      </p:sp>
    </p:spTree>
    <p:extLst>
      <p:ext uri="{BB962C8B-B14F-4D97-AF65-F5344CB8AC3E}">
        <p14:creationId xmlns:p14="http://schemas.microsoft.com/office/powerpoint/2010/main" xmlns="" val="263221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disengaja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: </a:t>
            </a:r>
          </a:p>
          <a:p>
            <a:pPr lvl="1"/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/>
              <a:t>data/</a:t>
            </a:r>
            <a:r>
              <a:rPr lang="en-US" dirty="0" err="1"/>
              <a:t>pembacaan</a:t>
            </a:r>
            <a:r>
              <a:rPr lang="en-US" dirty="0"/>
              <a:t> data </a:t>
            </a:r>
            <a:r>
              <a:rPr lang="en-US" dirty="0" err="1"/>
              <a:t>oleh</a:t>
            </a:r>
            <a:r>
              <a:rPr lang="en-US" dirty="0"/>
              <a:t> user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berwenang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Pengubahan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oleh</a:t>
            </a:r>
            <a:r>
              <a:rPr lang="en-US" dirty="0"/>
              <a:t> user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berwenang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oleh</a:t>
            </a:r>
            <a:r>
              <a:rPr lang="en-US" dirty="0"/>
              <a:t> user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berwenang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912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effectLst/>
              </a:rPr>
              <a:t>PEMBERIAN WEWENANG DAN </a:t>
            </a:r>
            <a:r>
              <a:rPr lang="id-ID" b="1" dirty="0" smtClean="0">
                <a:effectLst/>
              </a:rPr>
              <a:t>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/>
              <a:t>KONSEP VIEW adalah</a:t>
            </a:r>
            <a:r>
              <a:rPr lang="id-ID" dirty="0"/>
              <a:t> cara yang diberikan pada seorang pemakai untuk mendapatkan model database yang sesuai dengan kebutuhan </a:t>
            </a:r>
            <a:r>
              <a:rPr lang="id-ID" dirty="0" smtClean="0"/>
              <a:t>perorangan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0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>
              <a:buNone/>
            </a:pPr>
            <a:r>
              <a:rPr lang="id-ID" dirty="0"/>
              <a:t>Database relational membuat </a:t>
            </a:r>
            <a:r>
              <a:rPr lang="id-ID" dirty="0" smtClean="0"/>
              <a:t>pengama</a:t>
            </a:r>
            <a:r>
              <a:rPr lang="en-US" dirty="0" smtClean="0"/>
              <a:t>-</a:t>
            </a:r>
            <a:r>
              <a:rPr lang="id-ID" dirty="0" smtClean="0"/>
              <a:t>nan </a:t>
            </a:r>
            <a:r>
              <a:rPr lang="id-ID" dirty="0"/>
              <a:t>pada level :</a:t>
            </a:r>
            <a:endParaRPr lang="en-US" dirty="0"/>
          </a:p>
          <a:p>
            <a:pPr lvl="0"/>
            <a:r>
              <a:rPr lang="id-ID" dirty="0"/>
              <a:t>Relasi, seorang pemakai diperbolehkan atau tidak mengakses langsung suatu relasi</a:t>
            </a:r>
            <a:endParaRPr lang="en-US" dirty="0"/>
          </a:p>
          <a:p>
            <a:pPr lvl="0"/>
            <a:r>
              <a:rPr lang="id-ID" dirty="0"/>
              <a:t>View, seorang pemakai diperbolehkan atau tidak mengakses data yang terdapat pada view</a:t>
            </a:r>
            <a:endParaRPr lang="en-US" dirty="0"/>
          </a:p>
          <a:p>
            <a:pPr lvl="0"/>
            <a:r>
              <a:rPr lang="id-ID" dirty="0"/>
              <a:t>Read Authorization, data dapat dibaca tapi tidak boleh dimodifikasi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132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id-ID" dirty="0"/>
              <a:t>Insert Authorozation, pemakai boleh menambah data baru, tetapi tidak dapat memodifikasi data yang sudah </a:t>
            </a:r>
            <a:r>
              <a:rPr lang="id-ID" dirty="0" smtClean="0"/>
              <a:t>ada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id-ID" dirty="0"/>
              <a:t>Update Authorization, pemakai boleh memodifikasi tetapi tidak dapat menghapus </a:t>
            </a:r>
            <a:r>
              <a:rPr lang="id-ID" dirty="0" smtClean="0"/>
              <a:t>data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id-ID" dirty="0"/>
              <a:t>Delete Authorization, pemakai boleh menghapus </a:t>
            </a:r>
            <a:r>
              <a:rPr lang="id-ID" dirty="0" smtClean="0"/>
              <a:t>data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id-ID" dirty="0"/>
              <a:t>Index Authorization, pemakai boleh membuat atau menghapus </a:t>
            </a:r>
            <a:r>
              <a:rPr lang="id-ID" dirty="0" smtClean="0"/>
              <a:t>index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429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Resource Authorization, mengizinkan pembuatan relasi – relasi baru</a:t>
            </a:r>
            <a:endParaRPr lang="en-US" dirty="0"/>
          </a:p>
          <a:p>
            <a:pPr lvl="0"/>
            <a:r>
              <a:rPr lang="id-ID" dirty="0"/>
              <a:t>Alternation Authorization, mengizinkan penambahan atau penghapusan atribute dalam satu relasi</a:t>
            </a:r>
            <a:endParaRPr lang="en-US" dirty="0"/>
          </a:p>
          <a:p>
            <a:r>
              <a:rPr lang="id-ID" dirty="0"/>
              <a:t>Drop Authorization, pemakai boleh menghapus relasi yang ada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220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PENDAHULUAN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proteksi</a:t>
            </a:r>
            <a:r>
              <a:rPr lang="en-US" dirty="0"/>
              <a:t> data,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melindungi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basis data </a:t>
            </a:r>
          </a:p>
        </p:txBody>
      </p:sp>
    </p:spTree>
    <p:extLst>
      <p:ext uri="{BB962C8B-B14F-4D97-AF65-F5344CB8AC3E}">
        <p14:creationId xmlns:p14="http://schemas.microsoft.com/office/powerpoint/2010/main" xmlns="" val="34666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 </a:t>
            </a:r>
            <a:r>
              <a:rPr lang="en-US" b="1" dirty="0"/>
              <a:t>Tingkat </a:t>
            </a:r>
            <a:r>
              <a:rPr lang="en-US" b="1" dirty="0" err="1"/>
              <a:t>otoritas</a:t>
            </a:r>
            <a:r>
              <a:rPr lang="en-US" b="1" dirty="0"/>
              <a:t> user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/>
              <a:t>mengakses</a:t>
            </a:r>
            <a:r>
              <a:rPr lang="en-US" b="1" dirty="0"/>
              <a:t>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data  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View </a:t>
            </a:r>
            <a:r>
              <a:rPr lang="en-US" dirty="0" err="1"/>
              <a:t>dari</a:t>
            </a:r>
            <a:r>
              <a:rPr lang="en-US" dirty="0"/>
              <a:t> table/</a:t>
            </a:r>
            <a:r>
              <a:rPr lang="en-US" dirty="0" err="1"/>
              <a:t>ralasi</a:t>
            </a:r>
            <a:r>
              <a:rPr lang="en-US" dirty="0"/>
              <a:t> yang </a:t>
            </a:r>
            <a:r>
              <a:rPr lang="en-US" dirty="0" err="1"/>
              <a:t>diijinkan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ALTER, DROP TABLE, INDEX </a:t>
            </a:r>
          </a:p>
          <a:p>
            <a:pPr lvl="1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ijin</a:t>
            </a:r>
            <a:r>
              <a:rPr lang="en-US" dirty="0"/>
              <a:t>  </a:t>
            </a:r>
            <a:r>
              <a:rPr lang="en-US" dirty="0" err="1"/>
              <a:t>kepada</a:t>
            </a:r>
            <a:r>
              <a:rPr lang="en-US" dirty="0"/>
              <a:t> user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table/</a:t>
            </a:r>
            <a:r>
              <a:rPr lang="en-US" dirty="0" err="1"/>
              <a:t>relasi</a:t>
            </a:r>
            <a:r>
              <a:rPr lang="en-US" dirty="0"/>
              <a:t> yang </a:t>
            </a:r>
            <a:r>
              <a:rPr lang="en-US" dirty="0" err="1" smtClean="0"/>
              <a:t>diijinkan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08244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</a:t>
            </a:r>
          </a:p>
          <a:p>
            <a:pPr lvl="1"/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table 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table </a:t>
            </a:r>
            <a:r>
              <a:rPr lang="en-US" dirty="0" err="1"/>
              <a:t>baru</a:t>
            </a:r>
            <a:r>
              <a:rPr lang="en-US" dirty="0"/>
              <a:t>, view </a:t>
            </a:r>
            <a:r>
              <a:rPr lang="en-US" dirty="0" err="1"/>
              <a:t>baru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CONNECT </a:t>
            </a:r>
            <a:endParaRPr lang="en-US" dirty="0" smtClean="0"/>
          </a:p>
          <a:p>
            <a:r>
              <a:rPr lang="en-US" dirty="0"/>
              <a:t>DBA </a:t>
            </a:r>
          </a:p>
          <a:p>
            <a:pPr lvl="1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/>
              <a:t>grant </a:t>
            </a:r>
            <a:r>
              <a:rPr lang="en-US" dirty="0" err="1"/>
              <a:t>dengan</a:t>
            </a:r>
            <a:r>
              <a:rPr lang="en-US" dirty="0"/>
              <a:t> level privilege </a:t>
            </a:r>
            <a:r>
              <a:rPr lang="en-US" dirty="0" err="1"/>
              <a:t>kepada</a:t>
            </a:r>
            <a:r>
              <a:rPr lang="en-US" dirty="0"/>
              <a:t> user </a:t>
            </a:r>
          </a:p>
          <a:p>
            <a:pPr lvl="1"/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DROP DATABASE </a:t>
            </a:r>
          </a:p>
          <a:p>
            <a:pPr lvl="1"/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RESOURCE </a:t>
            </a:r>
          </a:p>
        </p:txBody>
      </p:sp>
    </p:spTree>
    <p:extLst>
      <p:ext uri="{BB962C8B-B14F-4D97-AF65-F5344CB8AC3E}">
        <p14:creationId xmlns:p14="http://schemas.microsoft.com/office/powerpoint/2010/main" xmlns="" val="189941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INTEGRITI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Berarti memeriksa keakuratan dan validasi </a:t>
            </a:r>
            <a:r>
              <a:rPr lang="id-ID" dirty="0" smtClean="0"/>
              <a:t>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Database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(</a:t>
            </a:r>
            <a:r>
              <a:rPr lang="en-US" dirty="0" err="1"/>
              <a:t>keutuhan</a:t>
            </a:r>
            <a:r>
              <a:rPr lang="en-US" dirty="0"/>
              <a:t>) data yang </a:t>
            </a:r>
            <a:r>
              <a:rPr lang="en-US" dirty="0" err="1"/>
              <a:t>disimpannya</a:t>
            </a:r>
            <a:r>
              <a:rPr lang="en-US" dirty="0"/>
              <a:t>. </a:t>
            </a:r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dijamin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basis data 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/>
              <a:t>user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ketidakkonsistenan</a:t>
            </a:r>
            <a:r>
              <a:rPr lang="en-US" dirty="0"/>
              <a:t>  data. </a:t>
            </a:r>
            <a:endParaRPr lang="en-US" dirty="0" smtClean="0"/>
          </a:p>
          <a:p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dijamin</a:t>
            </a:r>
            <a:r>
              <a:rPr lang="en-US" dirty="0"/>
              <a:t> pula </a:t>
            </a:r>
            <a:r>
              <a:rPr lang="en-US" dirty="0" err="1"/>
              <a:t>gara</a:t>
            </a:r>
            <a:r>
              <a:rPr lang="en-US" dirty="0"/>
              <a:t> 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57066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effectLst/>
              </a:rPr>
              <a:t>JENIS </a:t>
            </a:r>
            <a:r>
              <a:rPr lang="id-ID" b="1" dirty="0" smtClean="0">
                <a:effectLst/>
              </a:rPr>
              <a:t>INTEGRIT</a:t>
            </a:r>
            <a:r>
              <a:rPr lang="en-US" b="1" dirty="0">
                <a:effectLst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lvl="0" indent="-514350">
              <a:buFont typeface="+mj-lt"/>
              <a:buAutoNum type="arabicPeriod"/>
            </a:pPr>
            <a:r>
              <a:rPr lang="id-ID" dirty="0"/>
              <a:t>Integrity Konstains, memberikan suatu sarana yang memungkinkan pengubahan database oleh pemakai berwenang sehingga tidak akan menyebabkan data</a:t>
            </a:r>
            <a:r>
              <a:rPr lang="en-US" dirty="0"/>
              <a:t> </a:t>
            </a:r>
            <a:r>
              <a:rPr lang="id-ID" dirty="0" smtClean="0"/>
              <a:t>inkonsistensi</a:t>
            </a:r>
            <a:r>
              <a:rPr lang="en-US" dirty="0" smtClean="0"/>
              <a:t>.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id-ID" dirty="0" smtClean="0"/>
              <a:t>Integrity Rule pada basisdata relational, terbagi menjadi:</a:t>
            </a:r>
            <a:endParaRPr lang="en-US" dirty="0" smtClean="0"/>
          </a:p>
          <a:p>
            <a:pPr lvl="1"/>
            <a:r>
              <a:rPr lang="id-ID" dirty="0" smtClean="0"/>
              <a:t>Integrity Entity</a:t>
            </a:r>
            <a:endParaRPr lang="en-US" dirty="0" smtClean="0"/>
          </a:p>
          <a:p>
            <a:pPr lvl="1"/>
            <a:r>
              <a:rPr lang="id-ID" dirty="0" smtClean="0"/>
              <a:t>Integrity Referensi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21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 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up: proses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periodik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duplikat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logging file </a:t>
            </a:r>
            <a:r>
              <a:rPr lang="en-US" dirty="0" err="1"/>
              <a:t>ke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73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Recovery: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basis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kegagalan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24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proses </a:t>
            </a:r>
            <a:r>
              <a:rPr lang="en-US" dirty="0" err="1"/>
              <a:t>deskripsi</a:t>
            </a:r>
            <a:r>
              <a:rPr lang="en-US" dirty="0"/>
              <a:t>. </a:t>
            </a:r>
          </a:p>
          <a:p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DES (Data </a:t>
            </a:r>
            <a:r>
              <a:rPr lang="en-US" dirty="0" smtClean="0"/>
              <a:t>Encryption </a:t>
            </a:r>
            <a:r>
              <a:rPr lang="en-US" dirty="0"/>
              <a:t>Standard). </a:t>
            </a:r>
          </a:p>
        </p:txBody>
      </p:sp>
    </p:spTree>
    <p:extLst>
      <p:ext uri="{BB962C8B-B14F-4D97-AF65-F5344CB8AC3E}">
        <p14:creationId xmlns:p14="http://schemas.microsoft.com/office/powerpoint/2010/main" xmlns="" val="328554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Manipulasi</a:t>
            </a:r>
            <a:r>
              <a:rPr lang="en-US" b="1" dirty="0"/>
              <a:t> data </a:t>
            </a:r>
            <a:r>
              <a:rPr lang="en-US" b="1" dirty="0" err="1"/>
              <a:t>dalam</a:t>
            </a:r>
            <a:r>
              <a:rPr lang="en-US" b="1" dirty="0"/>
              <a:t>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insert, delete, </a:t>
            </a:r>
            <a:r>
              <a:rPr lang="en-US" dirty="0" smtClean="0"/>
              <a:t>update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didefiniskan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referensial</a:t>
            </a:r>
            <a:r>
              <a:rPr lang="en-US" dirty="0"/>
              <a:t> </a:t>
            </a:r>
            <a:r>
              <a:rPr lang="en-US" dirty="0" err="1" smtClean="0"/>
              <a:t>diterapkan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insertion rule, deletion rule </a:t>
            </a:r>
            <a:r>
              <a:rPr lang="en-US" dirty="0" err="1"/>
              <a:t>dan</a:t>
            </a:r>
            <a:r>
              <a:rPr lang="en-US" dirty="0"/>
              <a:t> update rule. </a:t>
            </a:r>
          </a:p>
        </p:txBody>
      </p:sp>
    </p:spTree>
    <p:extLst>
      <p:ext uri="{BB962C8B-B14F-4D97-AF65-F5344CB8AC3E}">
        <p14:creationId xmlns:p14="http://schemas.microsoft.com/office/powerpoint/2010/main" xmlns="" val="3805811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Konkurensi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smtClean="0"/>
              <a:t>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smtClean="0"/>
              <a:t>DBMS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multiuser.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pengontrolan</a:t>
            </a:r>
            <a:r>
              <a:rPr lang="en-US" dirty="0"/>
              <a:t> </a:t>
            </a:r>
            <a:r>
              <a:rPr lang="en-US" dirty="0" err="1" smtClean="0"/>
              <a:t>konkurensi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transaksi-transaksi</a:t>
            </a:r>
            <a:r>
              <a:rPr lang="en-US" dirty="0"/>
              <a:t> yang </a:t>
            </a:r>
            <a:r>
              <a:rPr lang="en-US" dirty="0" err="1"/>
              <a:t>konkuren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mengganggu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79869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</a:t>
            </a:r>
            <a:r>
              <a:rPr lang="en-US" b="1" dirty="0" err="1"/>
              <a:t>M</a:t>
            </a:r>
            <a:r>
              <a:rPr lang="en-US" b="1" dirty="0" err="1" smtClean="0"/>
              <a:t>asalah</a:t>
            </a:r>
            <a:r>
              <a:rPr lang="en-US" b="1" dirty="0" smtClean="0"/>
              <a:t> Yang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/>
              <a:t>CONCURRENCY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(lost update problem)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(uncommitted dependency problem)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(inconsistent analysis problem)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096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PENGERTIAN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Proteksi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diproteksi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dala</a:t>
            </a:r>
            <a:r>
              <a:rPr lang="en-US" dirty="0" err="1"/>
              <a:t>m</a:t>
            </a:r>
            <a:r>
              <a:rPr lang="en-US" dirty="0" smtClean="0"/>
              <a:t> DBMS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melindungi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resiko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basis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264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b="1" dirty="0" smtClean="0"/>
              <a:t>2 Pendekatan Pengendalian Konkurensi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Penguncian</a:t>
            </a:r>
            <a:r>
              <a:rPr lang="en-US" dirty="0" smtClean="0"/>
              <a:t> </a:t>
            </a:r>
            <a:r>
              <a:rPr lang="en-US" dirty="0"/>
              <a:t>(Locking) </a:t>
            </a:r>
          </a:p>
          <a:p>
            <a:pPr lvl="1"/>
            <a:r>
              <a:rPr lang="en-US" dirty="0"/>
              <a:t>Locking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pengontrol</a:t>
            </a:r>
            <a:r>
              <a:rPr lang="en-US" dirty="0"/>
              <a:t> </a:t>
            </a:r>
            <a:r>
              <a:rPr lang="en-US" dirty="0" err="1"/>
              <a:t>konkuren</a:t>
            </a:r>
            <a:r>
              <a:rPr lang="en-US" dirty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update </a:t>
            </a:r>
            <a:r>
              <a:rPr lang="en-US" dirty="0" err="1"/>
              <a:t>dikunci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/>
              <a:t>update </a:t>
            </a:r>
            <a:r>
              <a:rPr lang="en-US" dirty="0" err="1"/>
              <a:t>selesai</a:t>
            </a:r>
            <a:r>
              <a:rPr lang="en-US" dirty="0"/>
              <a:t> (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committed </a:t>
            </a:r>
            <a:r>
              <a:rPr lang="en-US" dirty="0" err="1"/>
              <a:t>atau</a:t>
            </a:r>
            <a:r>
              <a:rPr lang="en-US" dirty="0"/>
              <a:t> rolled back). </a:t>
            </a:r>
          </a:p>
          <a:p>
            <a:pPr lvl="1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data </a:t>
            </a:r>
            <a:r>
              <a:rPr lang="en-US" dirty="0" err="1"/>
              <a:t>dikunci</a:t>
            </a:r>
            <a:r>
              <a:rPr lang="en-US" dirty="0"/>
              <a:t>, </a:t>
            </a:r>
            <a:r>
              <a:rPr lang="en-US" dirty="0" err="1"/>
              <a:t>pemakai</a:t>
            </a:r>
            <a:r>
              <a:rPr lang="en-US" dirty="0"/>
              <a:t> 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830984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LEVEL PENGUNCIAN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Basis Data </a:t>
            </a:r>
          </a:p>
          <a:p>
            <a:pPr lvl="1"/>
            <a:r>
              <a:rPr lang="en-US" dirty="0" err="1"/>
              <a:t>Seluruh</a:t>
            </a:r>
            <a:r>
              <a:rPr lang="en-US" dirty="0"/>
              <a:t> basis data </a:t>
            </a:r>
            <a:r>
              <a:rPr lang="en-US" dirty="0" err="1"/>
              <a:t>dikunci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diaksis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lain.  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basis data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/>
              <a:t>di-backup </a:t>
            </a:r>
          </a:p>
        </p:txBody>
      </p:sp>
    </p:spTree>
    <p:extLst>
      <p:ext uri="{BB962C8B-B14F-4D97-AF65-F5344CB8AC3E}">
        <p14:creationId xmlns:p14="http://schemas.microsoft.com/office/powerpoint/2010/main" xmlns="" val="2099650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</a:t>
            </a:r>
            <a:r>
              <a:rPr lang="en-US" dirty="0" err="1"/>
              <a:t>Tabel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table yang </a:t>
            </a:r>
            <a:r>
              <a:rPr lang="en-US" dirty="0" err="1"/>
              <a:t>memuat</a:t>
            </a:r>
            <a:r>
              <a:rPr lang="en-US" dirty="0"/>
              <a:t> record yang </a:t>
            </a:r>
            <a:r>
              <a:rPr lang="en-US" dirty="0" err="1"/>
              <a:t>dimaksud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update </a:t>
            </a:r>
            <a:r>
              <a:rPr lang="en-US" dirty="0" err="1"/>
              <a:t>pada</a:t>
            </a:r>
            <a:r>
              <a:rPr lang="en-US" dirty="0"/>
              <a:t> hamper </a:t>
            </a:r>
            <a:r>
              <a:rPr lang="en-US" dirty="0" err="1"/>
              <a:t>seluruh</a:t>
            </a:r>
            <a:r>
              <a:rPr lang="en-US" dirty="0"/>
              <a:t> record table,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-update data GAJI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5%.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4098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Block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record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dikunci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Level </a:t>
            </a:r>
            <a:r>
              <a:rPr lang="en-US" dirty="0" err="1"/>
              <a:t>pengucian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record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beberapa</a:t>
            </a:r>
            <a:r>
              <a:rPr lang="en-US" dirty="0"/>
              <a:t> table. </a:t>
            </a: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3372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Level Record </a:t>
            </a:r>
            <a:endParaRPr lang="en-US" dirty="0" smtClean="0"/>
          </a:p>
          <a:p>
            <a:pPr lvl="1"/>
            <a:r>
              <a:rPr lang="en-US" dirty="0" err="1"/>
              <a:t>Hanya</a:t>
            </a:r>
            <a:r>
              <a:rPr lang="en-US" dirty="0"/>
              <a:t> record yang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dikunci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record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lain. Level </a:t>
            </a:r>
            <a:r>
              <a:rPr lang="en-US" dirty="0" err="1"/>
              <a:t>ini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  <a:p>
            <a:r>
              <a:rPr lang="en-US" dirty="0"/>
              <a:t>Level Field </a:t>
            </a:r>
          </a:p>
          <a:p>
            <a:pPr lvl="1"/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field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record yang </a:t>
            </a:r>
            <a:r>
              <a:rPr lang="en-US" dirty="0" err="1"/>
              <a:t>diakses</a:t>
            </a:r>
            <a:r>
              <a:rPr lang="en-US" dirty="0"/>
              <a:t>. Level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update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field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smtClean="0"/>
              <a:t>record</a:t>
            </a:r>
            <a:r>
              <a:rPr lang="en-US" dirty="0"/>
              <a:t>. Level </a:t>
            </a:r>
            <a:r>
              <a:rPr lang="en-US" dirty="0" err="1"/>
              <a:t>pengucian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241576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err="1"/>
              <a:t>Penguncian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(Shared Lock/S lock/Read Lock)  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transaksi</a:t>
            </a:r>
            <a:r>
              <a:rPr lang="en-US" dirty="0"/>
              <a:t> lain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(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meng</a:t>
            </a:r>
            <a:r>
              <a:rPr lang="en-US" dirty="0"/>
              <a:t>-update) data yang </a:t>
            </a:r>
            <a:r>
              <a:rPr lang="en-US" dirty="0" err="1"/>
              <a:t>dikunci</a:t>
            </a:r>
            <a:r>
              <a:rPr lang="en-US" dirty="0"/>
              <a:t>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shared </a:t>
            </a:r>
            <a:r>
              <a:rPr lang="en-US" dirty="0" smtClean="0"/>
              <a:t>lock </a:t>
            </a:r>
            <a:r>
              <a:rPr lang="en-US" dirty="0" err="1"/>
              <a:t>pada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di-update.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smtClean="0"/>
              <a:t>shared </a:t>
            </a:r>
            <a:r>
              <a:rPr lang="en-US" dirty="0"/>
              <a:t>lock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dicegah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exclusive </a:t>
            </a:r>
            <a:r>
              <a:rPr lang="en-US" dirty="0" smtClean="0"/>
              <a:t>lock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030699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8358" indent="-514350">
              <a:buFont typeface="+mj-lt"/>
              <a:buAutoNum type="arabicPeriod" startAt="2"/>
            </a:pPr>
            <a:r>
              <a:rPr lang="en-US" dirty="0" err="1"/>
              <a:t>Pengucian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(Exclusive lock/X lock/Write lock) </a:t>
            </a:r>
          </a:p>
          <a:p>
            <a:pPr lvl="1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transaksi</a:t>
            </a:r>
            <a:r>
              <a:rPr lang="en-US" dirty="0"/>
              <a:t> lain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-update </a:t>
            </a:r>
            <a:r>
              <a:rPr lang="en-US" dirty="0"/>
              <a:t>data yang </a:t>
            </a:r>
            <a:r>
              <a:rPr lang="en-US" dirty="0" err="1"/>
              <a:t>dkunci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tersebuat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(unlocked).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</a:t>
            </a:r>
            <a:r>
              <a:rPr lang="en-US" dirty="0"/>
              <a:t>-update </a:t>
            </a:r>
            <a:r>
              <a:rPr lang="en-US" dirty="0" smtClean="0"/>
              <a:t>data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, </a:t>
            </a:r>
            <a:r>
              <a:rPr lang="en-US" dirty="0" err="1"/>
              <a:t>pemakai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dicegah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melakan</a:t>
            </a:r>
            <a:r>
              <a:rPr lang="en-US" dirty="0"/>
              <a:t> shared lock </a:t>
            </a:r>
            <a:r>
              <a:rPr lang="en-US" dirty="0" err="1"/>
              <a:t>maupun</a:t>
            </a:r>
            <a:r>
              <a:rPr lang="en-US" dirty="0"/>
              <a:t> exclusive lock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 smtClean="0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170834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2"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(versioning) </a:t>
            </a:r>
          </a:p>
        </p:txBody>
      </p:sp>
    </p:spTree>
    <p:extLst>
      <p:ext uri="{BB962C8B-B14F-4D97-AF65-F5344CB8AC3E}">
        <p14:creationId xmlns:p14="http://schemas.microsoft.com/office/powerpoint/2010/main" xmlns="" val="33208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KEMUNGKINAN GANGGUAN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Gangguan</a:t>
            </a:r>
            <a:r>
              <a:rPr lang="en-US" dirty="0" smtClean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Kerusakan</a:t>
            </a:r>
            <a:r>
              <a:rPr lang="en-US" dirty="0" smtClean="0"/>
              <a:t> disk. 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. 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Pengaksesan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user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ber-wenang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sabotase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/>
              <a:t>basis </a:t>
            </a:r>
            <a:r>
              <a:rPr lang="en-US" dirty="0" smtClean="0"/>
              <a:t>data. 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/>
              <a:t>yang  </a:t>
            </a:r>
            <a:r>
              <a:rPr lang="en-US" dirty="0" err="1"/>
              <a:t>konkuren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user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1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BEBERAPA CONTOH PENYEBAB HILANGNYA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HARDWARE: </a:t>
            </a:r>
            <a:r>
              <a:rPr lang="en-US" dirty="0" err="1" smtClean="0"/>
              <a:t>Kebakaran</a:t>
            </a:r>
            <a:r>
              <a:rPr lang="en-US" dirty="0"/>
              <a:t>, </a:t>
            </a:r>
            <a:r>
              <a:rPr lang="en-US" dirty="0" err="1"/>
              <a:t>banjir</a:t>
            </a:r>
            <a:r>
              <a:rPr lang="en-US" dirty="0"/>
              <a:t>, </a:t>
            </a:r>
            <a:r>
              <a:rPr lang="en-US" dirty="0" err="1"/>
              <a:t>gempa</a:t>
            </a:r>
            <a:r>
              <a:rPr lang="en-US" dirty="0"/>
              <a:t>, </a:t>
            </a:r>
            <a:r>
              <a:rPr lang="en-US" dirty="0" err="1" smtClean="0"/>
              <a:t>radiasi</a:t>
            </a:r>
            <a:r>
              <a:rPr lang="en-US" dirty="0" smtClean="0"/>
              <a:t>, </a:t>
            </a:r>
            <a:r>
              <a:rPr lang="en-US" dirty="0" err="1" smtClean="0"/>
              <a:t>bom</a:t>
            </a:r>
            <a:r>
              <a:rPr lang="en-US" dirty="0" smtClean="0"/>
              <a:t>, </a:t>
            </a:r>
            <a:r>
              <a:rPr lang="en-US" dirty="0" err="1" smtClean="0"/>
              <a:t>pencurian</a:t>
            </a:r>
            <a:r>
              <a:rPr lang="en-US" dirty="0" smtClean="0"/>
              <a:t>, </a:t>
            </a:r>
            <a:r>
              <a:rPr lang="en-US" dirty="0" err="1" smtClean="0"/>
              <a:t>kehilangan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padam</a:t>
            </a:r>
            <a:r>
              <a:rPr lang="en-US" dirty="0" smtClean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SOFTWARE (DBMS</a:t>
            </a:r>
            <a:r>
              <a:rPr lang="en-US" dirty="0" smtClean="0"/>
              <a:t>):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pencurian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r>
              <a:rPr lang="en-US" dirty="0"/>
              <a:t>,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smtClean="0"/>
              <a:t>program.</a:t>
            </a:r>
          </a:p>
          <a:p>
            <a:pPr marL="6400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002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END USER: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smtClean="0"/>
              <a:t>user,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menutup</a:t>
            </a:r>
            <a:r>
              <a:rPr lang="en-US" dirty="0"/>
              <a:t> data </a:t>
            </a:r>
            <a:r>
              <a:rPr lang="en-US" dirty="0" smtClean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diotorisasi</a:t>
            </a:r>
            <a:r>
              <a:rPr lang="en-US" dirty="0" smtClean="0"/>
              <a:t>, staff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di </a:t>
            </a:r>
            <a:r>
              <a:rPr lang="en-US" dirty="0" smtClean="0"/>
              <a:t>training, </a:t>
            </a:r>
            <a:r>
              <a:rPr lang="en-US" dirty="0" err="1" smtClean="0"/>
              <a:t>pemasukan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smtClean="0"/>
              <a:t>hacker, virus</a:t>
            </a:r>
            <a:r>
              <a:rPr lang="en-US" dirty="0"/>
              <a:t>, </a:t>
            </a:r>
            <a:r>
              <a:rPr lang="en-US" dirty="0" err="1" smtClean="0"/>
              <a:t>pemerasan</a:t>
            </a:r>
            <a:r>
              <a:rPr lang="en-US" dirty="0" smtClean="0"/>
              <a:t>.</a:t>
            </a:r>
          </a:p>
          <a:p>
            <a:r>
              <a:rPr lang="en-US" dirty="0"/>
              <a:t>PROGRAMMER/ </a:t>
            </a:r>
            <a:r>
              <a:rPr lang="en-US" dirty="0" smtClean="0"/>
              <a:t>OPERATORS: </a:t>
            </a:r>
            <a:r>
              <a:rPr lang="en-US" dirty="0" err="1" smtClean="0"/>
              <a:t>membuat</a:t>
            </a:r>
            <a:r>
              <a:rPr lang="en-US" dirty="0" smtClean="0"/>
              <a:t> password,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program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staff </a:t>
            </a:r>
            <a:r>
              <a:rPr lang="en-US" dirty="0"/>
              <a:t>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ditraining</a:t>
            </a:r>
            <a:r>
              <a:rPr lang="en-US" dirty="0" smtClean="0"/>
              <a:t>,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, </a:t>
            </a:r>
            <a:r>
              <a:rPr lang="en-US" dirty="0" err="1" smtClean="0"/>
              <a:t>pemogokan</a:t>
            </a:r>
            <a:r>
              <a:rPr lang="en-US" dirty="0" smtClean="0"/>
              <a:t> staff.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19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security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: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FISIKAL </a:t>
            </a:r>
          </a:p>
          <a:p>
            <a:pPr lvl="1"/>
            <a:r>
              <a:rPr lang="en-US" dirty="0" err="1" smtClean="0"/>
              <a:t>Menempatkan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. 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 smtClean="0"/>
              <a:t>MANUSIA </a:t>
            </a:r>
            <a:endParaRPr lang="en-US" dirty="0"/>
          </a:p>
          <a:p>
            <a:pPr lvl="1"/>
            <a:r>
              <a:rPr lang="en-US" dirty="0" err="1"/>
              <a:t>Wewenang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hati-hati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pemakai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5953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 startAt="3"/>
            </a:pPr>
            <a:r>
              <a:rPr lang="en-US" dirty="0"/>
              <a:t>SISTEM OPERASI </a:t>
            </a:r>
          </a:p>
          <a:p>
            <a:pPr lvl="1"/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databasenya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data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database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terminal/</a:t>
            </a:r>
            <a:r>
              <a:rPr lang="en-US" dirty="0" err="1"/>
              <a:t>jaringan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17205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FASILITAS PEMULIHAN PADA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back up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periodik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Fasilitas</a:t>
            </a:r>
            <a:r>
              <a:rPr lang="en-US" dirty="0" smtClean="0"/>
              <a:t> logging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track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tempatnya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database </a:t>
            </a:r>
            <a:r>
              <a:rPr lang="en-US" dirty="0" err="1" smtClean="0"/>
              <a:t>berubah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Fasilitas</a:t>
            </a:r>
            <a:r>
              <a:rPr lang="en-US" dirty="0" smtClean="0"/>
              <a:t> check point, </a:t>
            </a:r>
            <a:r>
              <a:rPr lang="en-US" dirty="0" err="1" smtClean="0"/>
              <a:t>melakukan</a:t>
            </a:r>
            <a:r>
              <a:rPr lang="en-US" dirty="0" smtClean="0"/>
              <a:t> update database yang </a:t>
            </a:r>
            <a:r>
              <a:rPr lang="en-US" dirty="0" err="1" smtClean="0"/>
              <a:t>terbaru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Manager </a:t>
            </a:r>
            <a:r>
              <a:rPr lang="en-US" dirty="0" err="1" smtClean="0"/>
              <a:t>pemulihan</a:t>
            </a:r>
            <a:r>
              <a:rPr lang="en-US" dirty="0" smtClean="0"/>
              <a:t>,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database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93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521</TotalTime>
  <Words>1405</Words>
  <Application>Microsoft Office PowerPoint</Application>
  <PresentationFormat>On-screen Show (4:3)</PresentationFormat>
  <Paragraphs>131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PROTEKSI DATA</vt:lpstr>
      <vt:lpstr>PENDAHULUAN</vt:lpstr>
      <vt:lpstr>PENGERTIAN</vt:lpstr>
      <vt:lpstr>KEMUNGKINAN GANGGUAN DATA</vt:lpstr>
      <vt:lpstr>BEBERAPA CONTOH PENYEBAB HILANGNYA DATA</vt:lpstr>
      <vt:lpstr>Slide 6</vt:lpstr>
      <vt:lpstr>SOLUSI</vt:lpstr>
      <vt:lpstr>Slide 8</vt:lpstr>
      <vt:lpstr>FASILITAS PEMULIHAN PADA DBMS</vt:lpstr>
      <vt:lpstr>Slide 10</vt:lpstr>
      <vt:lpstr>PROTEKSI DATA OLEH DBMS</vt:lpstr>
      <vt:lpstr>SECURITY</vt:lpstr>
      <vt:lpstr>Contoh Security</vt:lpstr>
      <vt:lpstr>Slide 14</vt:lpstr>
      <vt:lpstr>Slide 15</vt:lpstr>
      <vt:lpstr>PEMBERIAN WEWENANG DAN VIEW</vt:lpstr>
      <vt:lpstr>Slide 17</vt:lpstr>
      <vt:lpstr>Slide 18</vt:lpstr>
      <vt:lpstr>Slide 19</vt:lpstr>
      <vt:lpstr>3 Tingkat otoritas user dalam mengakses database </vt:lpstr>
      <vt:lpstr>Slide 21</vt:lpstr>
      <vt:lpstr>INTEGRITI</vt:lpstr>
      <vt:lpstr>JENIS INTEGRITI</vt:lpstr>
      <vt:lpstr>BACK UP</vt:lpstr>
      <vt:lpstr>RECOVERY</vt:lpstr>
      <vt:lpstr>ENCRYPTION </vt:lpstr>
      <vt:lpstr>Manipulasi data dalam database </vt:lpstr>
      <vt:lpstr>CONCURRENCY DATA </vt:lpstr>
      <vt:lpstr>3 Masalah Yang Terjadi Pada CONCURRENCY DATA </vt:lpstr>
      <vt:lpstr>2 Pendekatan Pengendalian Konkurensi : </vt:lpstr>
      <vt:lpstr>LEVEL PENGUNCIAN</vt:lpstr>
      <vt:lpstr>Slide 32</vt:lpstr>
      <vt:lpstr>Slide 33</vt:lpstr>
      <vt:lpstr>Slide 34</vt:lpstr>
      <vt:lpstr>Tipe Penguncian 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PROTEKSI DATA</dc:title>
  <dc:creator>HP</dc:creator>
  <cp:lastModifiedBy>Asus</cp:lastModifiedBy>
  <cp:revision>73</cp:revision>
  <dcterms:created xsi:type="dcterms:W3CDTF">2011-06-12T13:52:37Z</dcterms:created>
  <dcterms:modified xsi:type="dcterms:W3CDTF">2013-12-18T00:29:30Z</dcterms:modified>
</cp:coreProperties>
</file>