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83" r:id="rId17"/>
    <p:sldId id="284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1C254-2570-4D51-9CAF-B953EC5BE910}" type="datetimeFigureOut">
              <a:rPr lang="id-ID" smtClean="0"/>
              <a:t>21/02/2014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13829-D6F4-44DD-8C92-913189815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35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13829-D6F4-44DD-8C92-913189815A9C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587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 stikom bali.png"/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10000" pencilSize="20"/>
                    </a14:imgEffect>
                    <a14:imgEffect>
                      <a14:sharpenSoften amount="1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6" r="16326" b="12846"/>
          <a:stretch/>
        </p:blipFill>
        <p:spPr>
          <a:xfrm>
            <a:off x="0" y="0"/>
            <a:ext cx="3576939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394306" y="4359376"/>
            <a:ext cx="6063894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513"/>
            <a:ext cx="7772400" cy="1540837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071" y="424514"/>
            <a:ext cx="1174129" cy="15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4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 stikom bali.pn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1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stikom bali.pn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0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600200"/>
            <a:ext cx="8229600" cy="4787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7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410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pic>
        <p:nvPicPr>
          <p:cNvPr id="12" name="Picture 11" descr="logo stikom bali min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99" y="406762"/>
            <a:ext cx="132580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5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2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61117"/>
            <a:ext cx="3008313" cy="4565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00600"/>
            <a:ext cx="103758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0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 stikom bali.png"/>
          <p:cNvPicPr>
            <a:picLocks noChangeAspect="1"/>
          </p:cNvPicPr>
          <p:nvPr/>
        </p:nvPicPr>
        <p:blipFill rotWithShape="1">
          <a:blip r:embed="rId13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>
            <a:off x="5861224" y="0"/>
            <a:ext cx="3282776" cy="68580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8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874E-C789-E844-A58F-8A537194A7CF}" type="datetimeFigureOut">
              <a:rPr lang="en-US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2071"/>
            <a:ext cx="2895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42205-BBE1-D442-A8CB-33065BDBE9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6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rajan Pro"/>
          <a:ea typeface="+mj-ea"/>
          <a:cs typeface="Trajan Pro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800100" indent="-342900" algn="l" defTabSz="4572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257300" indent="-342900" algn="l" defTabSz="457200" rtl="0" eaLnBrk="1" latinLnBrk="0" hangingPunct="1">
        <a:spcBef>
          <a:spcPct val="20000"/>
        </a:spcBef>
        <a:buSzPct val="80000"/>
        <a:buFontTx/>
        <a:buBlip>
          <a:blip r:embed="rId17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57350" indent="-285750" algn="l" defTabSz="457200" rtl="0" eaLnBrk="1" latinLnBrk="0" hangingPunct="1">
        <a:spcBef>
          <a:spcPct val="200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114550" indent="-285750" algn="l" defTabSz="457200" rtl="0" eaLnBrk="1" latinLnBrk="0" hangingPunct="1">
        <a:spcBef>
          <a:spcPct val="20000"/>
        </a:spcBef>
        <a:buSzPct val="80000"/>
        <a:buFontTx/>
        <a:buBlip>
          <a:blip r:embed="rId19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699792" y="3284984"/>
            <a:ext cx="6063894" cy="1752600"/>
          </a:xfrm>
        </p:spPr>
        <p:txBody>
          <a:bodyPr/>
          <a:lstStyle/>
          <a:p>
            <a:pPr lvl="0" algn="ctr" defTabSz="914400" fontAlgn="base"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id-ID" sz="4000" b="1" kern="0" dirty="0">
                <a:solidFill>
                  <a:srgbClr val="330066"/>
                </a:solidFill>
                <a:latin typeface="Arial"/>
              </a:rPr>
              <a:t>IDENTITAS NASIONAL</a:t>
            </a:r>
            <a:endParaRPr lang="id-ID" sz="4000" b="1" kern="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lvl="0" defTabSz="914400" fontAlgn="base">
              <a:spcAft>
                <a:spcPct val="0"/>
              </a:spcAft>
              <a:buClr>
                <a:srgbClr val="330066"/>
              </a:buClr>
              <a:buSzPct val="70000"/>
            </a:pPr>
            <a:endParaRPr lang="id-ID" sz="1400" b="1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lvl="0" algn="ctr" defTabSz="914400" fontAlgn="base"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id-ID" sz="1400" b="1" kern="0" dirty="0" smtClean="0">
                <a:solidFill>
                  <a:srgbClr val="000000"/>
                </a:solidFill>
                <a:latin typeface="Arial"/>
                <a:cs typeface="+mn-cs"/>
              </a:rPr>
              <a:t>Koordinator : </a:t>
            </a:r>
            <a:r>
              <a:rPr lang="en-US" sz="1400" b="1" kern="0" dirty="0" smtClean="0">
                <a:solidFill>
                  <a:srgbClr val="000000"/>
                </a:solidFill>
                <a:latin typeface="Arial"/>
                <a:cs typeface="+mn-cs"/>
              </a:rPr>
              <a:t>Ni </a:t>
            </a:r>
            <a:r>
              <a:rPr lang="en-US" sz="1400" b="1" kern="0" dirty="0" err="1">
                <a:solidFill>
                  <a:srgbClr val="000000"/>
                </a:solidFill>
                <a:latin typeface="Arial"/>
                <a:cs typeface="+mn-cs"/>
              </a:rPr>
              <a:t>Nym</a:t>
            </a:r>
            <a:r>
              <a:rPr lang="en-US" sz="1400" b="1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1400" b="1" kern="0" dirty="0" err="1">
                <a:solidFill>
                  <a:srgbClr val="000000"/>
                </a:solidFill>
                <a:latin typeface="Arial"/>
                <a:cs typeface="+mn-cs"/>
              </a:rPr>
              <a:t>Utami</a:t>
            </a:r>
            <a:r>
              <a:rPr lang="en-US" sz="1400" b="1" kern="0" dirty="0">
                <a:solidFill>
                  <a:srgbClr val="000000"/>
                </a:solidFill>
                <a:latin typeface="Arial"/>
                <a:cs typeface="+mn-cs"/>
              </a:rPr>
              <a:t> J</a:t>
            </a:r>
            <a:r>
              <a:rPr lang="id-ID" sz="1400" b="1" kern="0" dirty="0">
                <a:solidFill>
                  <a:srgbClr val="000000"/>
                </a:solidFill>
                <a:latin typeface="Arial"/>
                <a:cs typeface="+mn-cs"/>
              </a:rPr>
              <a:t>anuhari</a:t>
            </a:r>
            <a:r>
              <a:rPr lang="en-US" sz="1400" b="1" kern="0" dirty="0">
                <a:solidFill>
                  <a:srgbClr val="000000"/>
                </a:solidFill>
                <a:latin typeface="Arial"/>
                <a:cs typeface="+mn-cs"/>
              </a:rPr>
              <a:t>, SH</a:t>
            </a:r>
            <a:r>
              <a:rPr lang="id-ID" sz="1400" b="1" kern="0" dirty="0">
                <a:solidFill>
                  <a:srgbClr val="000000"/>
                </a:solidFill>
                <a:latin typeface="Arial"/>
                <a:cs typeface="+mn-cs"/>
              </a:rPr>
              <a:t>.,M.Kom</a:t>
            </a:r>
            <a:endParaRPr lang="en-US" sz="1400" b="1" kern="0" dirty="0">
              <a:solidFill>
                <a:srgbClr val="000000"/>
              </a:solidFill>
              <a:latin typeface="Arial"/>
              <a:cs typeface="+mn-cs"/>
            </a:endParaRPr>
          </a:p>
          <a:p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195736" y="908720"/>
            <a:ext cx="4752528" cy="1224136"/>
          </a:xfrm>
        </p:spPr>
        <p:txBody>
          <a:bodyPr/>
          <a:lstStyle/>
          <a:p>
            <a:pPr algn="ctr"/>
            <a: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  <a:t>Mata Kuliah:</a:t>
            </a:r>
            <a: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  <a:t/>
            </a:r>
            <a:b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</a:br>
            <a: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  <a:t>KEWARGANEGARAAN</a:t>
            </a:r>
            <a:r>
              <a:rPr lang="id-ID" sz="4400" b="1" kern="0" dirty="0" smtClean="0">
                <a:solidFill>
                  <a:srgbClr val="330066"/>
                </a:solidFill>
                <a:latin typeface="Arial"/>
                <a:cs typeface="+mj-cs"/>
              </a:rPr>
              <a:t/>
            </a:r>
            <a:br>
              <a:rPr lang="id-ID" sz="4400" b="1" kern="0" dirty="0" smtClean="0">
                <a:solidFill>
                  <a:srgbClr val="330066"/>
                </a:solidFill>
                <a:latin typeface="Arial"/>
                <a:cs typeface="+mj-cs"/>
              </a:rPr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709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75157"/>
          </a:xfrm>
        </p:spPr>
        <p:txBody>
          <a:bodyPr/>
          <a:lstStyle/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2400" kern="0" dirty="0" smtClean="0">
                <a:solidFill>
                  <a:srgbClr val="000000"/>
                </a:solidFill>
                <a:latin typeface="Arial"/>
                <a:cs typeface="+mn-cs"/>
              </a:rPr>
              <a:t>	c. Tokoh </a:t>
            </a:r>
            <a:r>
              <a:rPr lang="id-ID" sz="2400" kern="0" dirty="0">
                <a:solidFill>
                  <a:srgbClr val="000000"/>
                </a:solidFill>
                <a:latin typeface="Arial"/>
                <a:cs typeface="+mn-cs"/>
              </a:rPr>
              <a:t>: kepemimpinan dari tokoh yang disegani  	     mampu menyatukan bangsa-negara (ex: 	  	     mahatma ghandi di india, soekarno di indonesia)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2400" kern="0" dirty="0">
                <a:solidFill>
                  <a:srgbClr val="000000"/>
                </a:solidFill>
                <a:latin typeface="Arial"/>
                <a:cs typeface="+mn-cs"/>
              </a:rPr>
              <a:t>	d. Bhinneka Tunggal Ika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2400" kern="0" dirty="0">
                <a:solidFill>
                  <a:srgbClr val="000000"/>
                </a:solidFill>
                <a:latin typeface="Arial"/>
                <a:cs typeface="+mn-cs"/>
              </a:rPr>
              <a:t>	e. Sejarah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2400" kern="0" dirty="0">
                <a:solidFill>
                  <a:srgbClr val="000000"/>
                </a:solidFill>
                <a:latin typeface="Arial"/>
                <a:cs typeface="+mn-cs"/>
              </a:rPr>
              <a:t>	f. Perkembangan Ekonomi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2400" kern="0" dirty="0">
                <a:solidFill>
                  <a:srgbClr val="000000"/>
                </a:solidFill>
                <a:latin typeface="Arial"/>
                <a:cs typeface="+mn-cs"/>
              </a:rPr>
              <a:t>	g. Kelembagaan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38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91264" cy="5551221"/>
          </a:xfrm>
        </p:spPr>
        <p:txBody>
          <a:bodyPr/>
          <a:lstStyle/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2000" kern="0" dirty="0" smtClean="0">
                <a:solidFill>
                  <a:srgbClr val="000000"/>
                </a:solidFill>
                <a:latin typeface="Arial"/>
                <a:cs typeface="+mn-cs"/>
              </a:rPr>
              <a:t>2). </a:t>
            </a:r>
            <a:r>
              <a:rPr lang="id-ID" sz="2000" kern="0" dirty="0">
                <a:solidFill>
                  <a:srgbClr val="000000"/>
                </a:solidFill>
                <a:latin typeface="Arial"/>
                <a:cs typeface="+mn-cs"/>
              </a:rPr>
              <a:t>Identitas Cultural Unity (identitas kesukubangsaan) :</a:t>
            </a:r>
          </a:p>
          <a:p>
            <a:pPr marL="692150" lvl="1" indent="-347663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à"/>
            </a:pPr>
            <a:r>
              <a:rPr lang="id-ID" sz="2000" kern="0" dirty="0">
                <a:solidFill>
                  <a:srgbClr val="000000"/>
                </a:solidFill>
                <a:latin typeface="Arial"/>
              </a:rPr>
              <a:t>disatukan oleh ras, suku, agama, adat dan budaya, keturunan, daerah asal.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lang="id-ID" sz="20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2000" kern="0" dirty="0">
                <a:solidFill>
                  <a:srgbClr val="000000"/>
                </a:solidFill>
                <a:latin typeface="Arial"/>
                <a:cs typeface="+mn-cs"/>
              </a:rPr>
              <a:t>3). Identitas Political Unity (identitas kebangsaan) :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     merupakan kesepakatan dari banyak bangsa di dalamnya</a:t>
            </a:r>
            <a:endParaRPr lang="id-ID" sz="20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id-ID" sz="1600" kern="0" dirty="0">
                <a:solidFill>
                  <a:srgbClr val="000000"/>
                </a:solidFill>
                <a:latin typeface="Arial"/>
                <a:cs typeface="+mn-cs"/>
              </a:rPr>
              <a:t>KESIMPULAN: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Arial" charset="0"/>
              <a:buChar char="•"/>
            </a:pPr>
            <a:r>
              <a:rPr lang="id-ID" sz="1600" kern="0" dirty="0">
                <a:solidFill>
                  <a:srgbClr val="000000"/>
                </a:solidFill>
                <a:latin typeface="Arial"/>
                <a:cs typeface="+mn-cs"/>
              </a:rPr>
              <a:t>KESEDIAAN DAN KESETIAAN WARGA BANGSA UNTUK MENDUKUNG IDENTITAS NASIONAL PERLU DITANAMKAN DAN DIKEMBANGKAN TERUS-MENERUS KARENA WARGA JUGA MEMILIKI KESETIAAN PADA IDENTITAS KELOMPOKNYA YANG JUSTRU LEBIH DAHULU DARIPADA KESETIAAN PADA IDENTITAS NASIONAL.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Arial" charset="0"/>
              <a:buChar char="•"/>
            </a:pPr>
            <a:r>
              <a:rPr lang="id-ID" sz="1600" kern="0" dirty="0">
                <a:solidFill>
                  <a:srgbClr val="000000"/>
                </a:solidFill>
                <a:latin typeface="Arial"/>
                <a:cs typeface="+mn-cs"/>
              </a:rPr>
              <a:t>KESETIAAN PADA IDENTITAS NASIONAL AMAT PENTING KARENA DAPAT MEMPERSATUKAN WARGA BANGSA ITU SEBAGAI SATU BANGSA DALAM SATU NEGARA.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633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kern="0" dirty="0">
                <a:solidFill>
                  <a:srgbClr val="330066"/>
                </a:solidFill>
                <a:latin typeface="Arial"/>
                <a:cs typeface="+mj-cs"/>
              </a:rPr>
              <a:t>C. BANGSA DAN NEGARA INDONESIA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7165"/>
          </a:xfrm>
        </p:spPr>
        <p:txBody>
          <a:bodyPr/>
          <a:lstStyle/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3000" kern="0" dirty="0" smtClean="0">
                <a:solidFill>
                  <a:srgbClr val="000000"/>
                </a:solidFill>
                <a:latin typeface="Arial"/>
                <a:cs typeface="+mn-cs"/>
              </a:rPr>
              <a:t>1). Hakikat </a:t>
            </a: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</a:rPr>
              <a:t>Negara </a:t>
            </a:r>
            <a:r>
              <a:rPr lang="id-ID" sz="3000" kern="0" dirty="0" smtClean="0">
                <a:solidFill>
                  <a:srgbClr val="000000"/>
                </a:solidFill>
                <a:latin typeface="Arial"/>
                <a:cs typeface="+mn-cs"/>
              </a:rPr>
              <a:t>Indonesia</a:t>
            </a:r>
          </a:p>
          <a:p>
            <a:pPr marL="342900" lvl="1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1800" kern="0" dirty="0" smtClean="0">
                <a:solidFill>
                  <a:srgbClr val="000000"/>
                </a:solidFill>
                <a:latin typeface="Arial"/>
                <a:cs typeface="+mn-cs"/>
              </a:rPr>
              <a:t>Faktor-faktror yang penting bagi pembentukan Bangsa Indonesia :</a:t>
            </a:r>
          </a:p>
          <a:p>
            <a:pPr marL="857250" lvl="1" indent="-51435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AutoNum type="alphaLcPeriod"/>
            </a:pPr>
            <a:r>
              <a:rPr lang="id-ID" sz="1800" kern="0" dirty="0" smtClean="0">
                <a:solidFill>
                  <a:srgbClr val="000000"/>
                </a:solidFill>
                <a:latin typeface="Arial"/>
                <a:cs typeface="+mn-cs"/>
              </a:rPr>
              <a:t>Persamaan Nasib</a:t>
            </a:r>
          </a:p>
          <a:p>
            <a:pPr marL="857250" lvl="1" indent="-51435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AutoNum type="alphaLcPeriod"/>
            </a:pPr>
            <a:r>
              <a:rPr lang="id-ID" sz="1800" kern="0" dirty="0" smtClean="0">
                <a:solidFill>
                  <a:srgbClr val="000000"/>
                </a:solidFill>
                <a:latin typeface="Arial"/>
                <a:cs typeface="+mn-cs"/>
              </a:rPr>
              <a:t>Keinginan untuk merdeka</a:t>
            </a:r>
          </a:p>
          <a:p>
            <a:pPr marL="857250" lvl="1" indent="-51435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AutoNum type="alphaLcPeriod"/>
            </a:pPr>
            <a:r>
              <a:rPr lang="id-ID" sz="1800" kern="0" dirty="0" smtClean="0">
                <a:solidFill>
                  <a:srgbClr val="000000"/>
                </a:solidFill>
                <a:latin typeface="Arial"/>
                <a:cs typeface="+mn-cs"/>
              </a:rPr>
              <a:t>Kesatuan Tempat tinggal</a:t>
            </a:r>
          </a:p>
          <a:p>
            <a:pPr marL="857250" lvl="1" indent="-51435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AutoNum type="alphaLcPeriod"/>
            </a:pPr>
            <a:r>
              <a:rPr lang="id-ID" sz="1800" kern="0" dirty="0" smtClean="0">
                <a:solidFill>
                  <a:srgbClr val="000000"/>
                </a:solidFill>
                <a:latin typeface="Arial"/>
                <a:cs typeface="+mn-cs"/>
              </a:rPr>
              <a:t>Cita-cita bersama</a:t>
            </a:r>
          </a:p>
          <a:p>
            <a:pPr marL="342900" lvl="1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lang="id-ID" sz="1800" kern="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lvl="1" indent="-4572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/>
              <a:buChar char="à"/>
            </a:pPr>
            <a:r>
              <a:rPr lang="id-ID" kern="0" dirty="0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Pembentukan identitas kebangsaan Indonesia berdasarkan faktor historis</a:t>
            </a:r>
          </a:p>
          <a:p>
            <a:pPr lvl="1" indent="-4572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/>
              <a:buChar char="à"/>
            </a:pPr>
            <a:r>
              <a:rPr lang="id-ID" kern="0" dirty="0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Persatuan Indonesia bersifat etis</a:t>
            </a:r>
          </a:p>
          <a:p>
            <a:pPr lvl="1" indent="-4572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/>
              <a:buChar char="à"/>
            </a:pPr>
            <a:r>
              <a:rPr lang="id-ID" kern="0" dirty="0" smtClean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Hakikat NKRI adalah negara kebangsaan modern didasakan semangat kebangsaan/nasionalisme</a:t>
            </a:r>
          </a:p>
          <a:p>
            <a:pPr lvl="1" indent="-4572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/>
              <a:buChar char="à"/>
            </a:pPr>
            <a:endParaRPr lang="id-ID" sz="2600" kern="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marL="514350" lvl="0" indent="-51435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AutoNum type="arabicPeriod"/>
            </a:pPr>
            <a:endParaRPr lang="id-ID" sz="30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70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75157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2). Proses Terjadinya Negara Indonesia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Secara teoritis perkembangan negara 	Indonesia: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a. Alinea I Pembukaan UUD 1945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b. Alenia II Pembukaan UUD 1945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c. Alenia III Pembukaan UUD 1945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d. Alenia IV Pembukaan UUD 1945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535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5695237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3). Cita-cita, Tujuan, dan Visi Negara Indonesia</a:t>
            </a:r>
          </a:p>
          <a:p>
            <a:pPr marL="0" indent="0">
              <a:buNone/>
            </a:pPr>
            <a:endParaRPr lang="id-ID" dirty="0" smtClean="0"/>
          </a:p>
          <a:p>
            <a:pPr>
              <a:buFont typeface="Arial" charset="0"/>
              <a:buChar char="•"/>
            </a:pPr>
            <a:r>
              <a:rPr lang="id-ID" sz="2400" b="1" u="sng" dirty="0" smtClean="0"/>
              <a:t>Cita-cita </a:t>
            </a:r>
            <a:r>
              <a:rPr lang="id-ID" sz="2400" dirty="0" smtClean="0"/>
              <a:t>: alinea II pembukaan UUD 1945 </a:t>
            </a:r>
            <a:r>
              <a:rPr lang="id-ID" sz="2400" dirty="0" smtClean="0">
                <a:sym typeface="Wingdings" pitchFamily="2" charset="2"/>
              </a:rPr>
              <a:t> mewujudkan masyarakat Indonesia ya adil dan makmur berdasarkan Pancasila.</a:t>
            </a:r>
          </a:p>
          <a:p>
            <a:pPr>
              <a:buFont typeface="Arial" charset="0"/>
              <a:buChar char="•"/>
            </a:pPr>
            <a:r>
              <a:rPr lang="id-ID" sz="2400" b="1" u="sng" dirty="0" smtClean="0">
                <a:sym typeface="Wingdings" pitchFamily="2" charset="2"/>
              </a:rPr>
              <a:t>Tujuan </a:t>
            </a:r>
            <a:r>
              <a:rPr lang="id-ID" sz="2400" dirty="0" smtClean="0">
                <a:sym typeface="Wingdings" pitchFamily="2" charset="2"/>
              </a:rPr>
              <a:t>: </a:t>
            </a:r>
          </a:p>
          <a:p>
            <a:pPr marL="0" indent="0">
              <a:buNone/>
            </a:pPr>
            <a:r>
              <a:rPr lang="id-ID" sz="2400" dirty="0">
                <a:sym typeface="Wingdings" pitchFamily="2" charset="2"/>
              </a:rPr>
              <a:t>	</a:t>
            </a:r>
            <a:r>
              <a:rPr lang="id-ID" sz="2400" dirty="0" smtClean="0">
                <a:sym typeface="Wingdings" pitchFamily="2" charset="2"/>
              </a:rPr>
              <a:t> Tujuan dalam alinea IV pembukaan UUD 1945:</a:t>
            </a:r>
          </a:p>
          <a:p>
            <a:pPr marL="914400" lvl="1" indent="-457200">
              <a:buAutoNum type="alphaLcPeriod"/>
            </a:pPr>
            <a:r>
              <a:rPr lang="id-ID" sz="2000" dirty="0" smtClean="0">
                <a:sym typeface="Wingdings" pitchFamily="2" charset="2"/>
              </a:rPr>
              <a:t>Melindungi segenap bangsa Indonesia dan seluruh tumpah darah Indonesia</a:t>
            </a:r>
          </a:p>
          <a:p>
            <a:pPr marL="914400" lvl="1" indent="-457200">
              <a:buAutoNum type="alphaLcPeriod"/>
            </a:pPr>
            <a:r>
              <a:rPr lang="id-ID" sz="2000" dirty="0" smtClean="0">
                <a:sym typeface="Wingdings" pitchFamily="2" charset="2"/>
              </a:rPr>
              <a:t>Memajukan kesejahteraan umum</a:t>
            </a:r>
          </a:p>
          <a:p>
            <a:pPr marL="914400" lvl="1" indent="-457200">
              <a:buAutoNum type="alphaLcPeriod"/>
            </a:pPr>
            <a:r>
              <a:rPr lang="id-ID" sz="2000" dirty="0" smtClean="0">
                <a:sym typeface="Wingdings" pitchFamily="2" charset="2"/>
              </a:rPr>
              <a:t>Mencerdaskan kehidupan bangsa</a:t>
            </a:r>
          </a:p>
          <a:p>
            <a:pPr marL="914400" lvl="1" indent="-457200">
              <a:buAutoNum type="alphaLcPeriod"/>
            </a:pPr>
            <a:r>
              <a:rPr lang="id-ID" sz="2000" dirty="0" smtClean="0">
                <a:sym typeface="Wingdings" pitchFamily="2" charset="2"/>
              </a:rPr>
              <a:t>Ikut melaksanakan ketertiban dunia yang berdasarkan kemerdekaan, perdamaian abadi, dan keadilan sosial.</a:t>
            </a:r>
          </a:p>
          <a:p>
            <a:pPr marL="914400" lvl="1" indent="-457200">
              <a:buAutoNum type="alphaLcPeriod"/>
            </a:pPr>
            <a:endParaRPr lang="id-ID" dirty="0" smtClean="0">
              <a:sym typeface="Wingdings" pitchFamily="2" charset="2"/>
            </a:endParaRPr>
          </a:p>
          <a:p>
            <a:pPr marL="914400" lvl="1" indent="-457200">
              <a:buAutoNum type="alphaLcPeriod"/>
            </a:pPr>
            <a:endParaRPr lang="id-ID" dirty="0" smtClean="0">
              <a:sym typeface="Wingdings" pitchFamily="2" charset="2"/>
            </a:endParaRPr>
          </a:p>
          <a:p>
            <a:pPr>
              <a:buFont typeface="Arial" charset="0"/>
              <a:buChar char="•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80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605527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id-ID" sz="2400" dirty="0">
              <a:solidFill>
                <a:prstClr val="black"/>
              </a:solidFill>
              <a:sym typeface="Wingdings" pitchFamily="2" charset="2"/>
            </a:endParaRPr>
          </a:p>
          <a:p>
            <a:pPr lvl="0">
              <a:buFont typeface="Arial" pitchFamily="34" charset="0"/>
              <a:buChar char="•"/>
            </a:pPr>
            <a:r>
              <a:rPr lang="id-ID" sz="2400" b="1" u="sng" dirty="0">
                <a:solidFill>
                  <a:prstClr val="black"/>
                </a:solidFill>
              </a:rPr>
              <a:t>VISI </a:t>
            </a:r>
            <a:r>
              <a:rPr lang="id-ID" sz="2400" b="1" u="sng" dirty="0" smtClean="0">
                <a:solidFill>
                  <a:prstClr val="black"/>
                </a:solidFill>
              </a:rPr>
              <a:t>Pembangunan Nasional Tahun 2004-2009:</a:t>
            </a:r>
            <a:endParaRPr lang="id-ID" sz="2400" dirty="0" smtClean="0">
              <a:solidFill>
                <a:prstClr val="black"/>
              </a:solidFill>
            </a:endParaRPr>
          </a:p>
          <a:p>
            <a:pPr marL="514350" lvl="0" indent="-514350">
              <a:buAutoNum type="arabicPeriod"/>
            </a:pPr>
            <a:r>
              <a:rPr lang="id-ID" dirty="0" smtClean="0"/>
              <a:t>Terwujudnya </a:t>
            </a:r>
            <a:r>
              <a:rPr lang="id-ID" dirty="0"/>
              <a:t>kehidupan masyarakat, bangsa dan Negara yang aman, bersatu, rukun dan </a:t>
            </a:r>
            <a:r>
              <a:rPr lang="id-ID" dirty="0" smtClean="0"/>
              <a:t>damai;</a:t>
            </a:r>
          </a:p>
          <a:p>
            <a:pPr marL="514350" lvl="0" indent="-514350">
              <a:buAutoNum type="arabicPeriod"/>
            </a:pPr>
            <a:r>
              <a:rPr lang="id-ID" dirty="0" smtClean="0"/>
              <a:t>Terwujudnya </a:t>
            </a:r>
            <a:r>
              <a:rPr lang="id-ID" dirty="0"/>
              <a:t>kehidupan masyarakat, bangsa dan Negara yang menjunjung tinggi hukum, kesetaraan dan hak azasi </a:t>
            </a:r>
            <a:r>
              <a:rPr lang="id-ID" dirty="0" smtClean="0"/>
              <a:t>manusia;</a:t>
            </a:r>
          </a:p>
          <a:p>
            <a:pPr marL="514350" lvl="0" indent="-514350">
              <a:buAutoNum type="arabicPeriod"/>
            </a:pPr>
            <a:r>
              <a:rPr lang="id-ID" dirty="0" smtClean="0"/>
              <a:t>Terwujudnya </a:t>
            </a:r>
            <a:r>
              <a:rPr lang="id-ID" dirty="0"/>
              <a:t>perekonomian yang mampu menyediakan kesempatan kerja dan kehidupan yang layak serta memberikan fondasi yang kokoh bagi pembangunan yang berkelanjutan</a:t>
            </a:r>
            <a:r>
              <a:rPr lang="id-ID" dirty="0" smtClean="0"/>
              <a:t>.</a:t>
            </a:r>
          </a:p>
          <a:p>
            <a:pPr marL="0" lv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8589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D. IDENTITAS NASIONAL INDONESIA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7733"/>
          </a:xfrm>
        </p:spPr>
        <p:txBody>
          <a:bodyPr/>
          <a:lstStyle/>
          <a:p>
            <a:pPr marL="0" indent="0">
              <a:buNone/>
            </a:pPr>
            <a:r>
              <a:rPr lang="id-ID" b="1" i="1" u="sng" dirty="0" smtClean="0"/>
              <a:t>Beberapa bentuk Identitas Nasional Indonesia</a:t>
            </a:r>
            <a:r>
              <a:rPr lang="id-ID" dirty="0" smtClean="0"/>
              <a:t>:</a:t>
            </a:r>
          </a:p>
          <a:p>
            <a:pPr marL="514350" indent="-514350">
              <a:buAutoNum type="arabicPeriod"/>
            </a:pPr>
            <a:r>
              <a:rPr lang="id-ID" dirty="0" smtClean="0"/>
              <a:t>Bahasa nasiona atau bahasa persatuan yaitu Bahasa Indonesia</a:t>
            </a:r>
          </a:p>
          <a:p>
            <a:pPr marL="514350" indent="-514350">
              <a:buAutoNum type="arabicPeriod"/>
            </a:pPr>
            <a:r>
              <a:rPr lang="id-ID" dirty="0" smtClean="0"/>
              <a:t>Bendera negara yaitu Sang Merah Putih</a:t>
            </a:r>
          </a:p>
          <a:p>
            <a:pPr marL="514350" indent="-514350">
              <a:buAutoNum type="arabicPeriod"/>
            </a:pPr>
            <a:r>
              <a:rPr lang="id-ID" dirty="0" smtClean="0"/>
              <a:t>Lagu Kebangsaan yaitu Indonesia </a:t>
            </a:r>
          </a:p>
          <a:p>
            <a:pPr marL="514350" indent="-514350">
              <a:buAutoNum type="arabicPeriod"/>
            </a:pPr>
            <a:r>
              <a:rPr lang="id-ID" dirty="0" smtClean="0"/>
              <a:t>Lambang negara yaitu Garuda Pancasila</a:t>
            </a:r>
          </a:p>
          <a:p>
            <a:pPr marL="514350" indent="-514350">
              <a:buAutoNum type="arabicPeriod"/>
            </a:pPr>
            <a:r>
              <a:rPr lang="id-ID" dirty="0" smtClean="0"/>
              <a:t>Semboyan negara yaitu Bhinneka Tuggal Ika</a:t>
            </a:r>
          </a:p>
          <a:p>
            <a:pPr marL="457200" lvl="1" indent="0">
              <a:buNone/>
            </a:pPr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7967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6"/>
            </a:pPr>
            <a:r>
              <a:rPr lang="id-ID" dirty="0" smtClean="0"/>
              <a:t>Dasar falsafah negara yaitu Pancasila</a:t>
            </a:r>
          </a:p>
          <a:p>
            <a:pPr marL="514350" indent="-514350">
              <a:buAutoNum type="arabicPeriod" startAt="6"/>
            </a:pPr>
            <a:r>
              <a:rPr lang="id-ID" dirty="0" smtClean="0"/>
              <a:t>Kontitusi (Hukum Dasar) negara yaitu UUD 1945</a:t>
            </a:r>
          </a:p>
          <a:p>
            <a:pPr marL="514350" indent="-514350">
              <a:buAutoNum type="arabicPeriod" startAt="6"/>
            </a:pPr>
            <a:r>
              <a:rPr lang="id-ID" dirty="0" smtClean="0"/>
              <a:t>Bentuk negara Kesatuan Republik Indonesia yang berkedaulatan rakyat.</a:t>
            </a:r>
          </a:p>
          <a:p>
            <a:pPr marL="514350" indent="-514350">
              <a:buAutoNum type="arabicPeriod" startAt="6"/>
            </a:pPr>
            <a:r>
              <a:rPr lang="id-ID" dirty="0" smtClean="0"/>
              <a:t>Konsepsi wawasan nusantara</a:t>
            </a:r>
          </a:p>
          <a:p>
            <a:pPr marL="514350" indent="-514350">
              <a:buAutoNum type="arabicPeriod" startAt="6"/>
            </a:pPr>
            <a:r>
              <a:rPr lang="id-ID" dirty="0" smtClean="0"/>
              <a:t>Kebudayaan daerah yang telah diterima sebagai kebudayaan nasional</a:t>
            </a:r>
          </a:p>
          <a:p>
            <a:pPr marL="514350" indent="-514350">
              <a:buAutoNum type="arabicPeriod" startAt="6"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48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5400" b="1" dirty="0" smtClean="0"/>
              <a:t>TERIMAKASIH</a:t>
            </a:r>
            <a:endParaRPr lang="id-ID" sz="5400" b="1" dirty="0"/>
          </a:p>
        </p:txBody>
      </p:sp>
    </p:spTree>
    <p:extLst>
      <p:ext uri="{BB962C8B-B14F-4D97-AF65-F5344CB8AC3E}">
        <p14:creationId xmlns:p14="http://schemas.microsoft.com/office/powerpoint/2010/main" val="4038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900" b="1" kern="0" dirty="0">
                <a:solidFill>
                  <a:srgbClr val="330066"/>
                </a:solidFill>
                <a:latin typeface="Arial"/>
                <a:cs typeface="+mj-cs"/>
              </a:rPr>
              <a:t>A. HAKEKAT BANGSA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7733"/>
          </a:xfrm>
        </p:spPr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  <a:defRPr/>
            </a:pP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</a:rPr>
              <a:t>Pengertian menurut Badri Yatim,1999: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  <a:defRPr/>
            </a:pPr>
            <a:r>
              <a:rPr lang="id-ID" sz="2400" kern="0" dirty="0">
                <a:solidFill>
                  <a:srgbClr val="000000"/>
                </a:solidFill>
                <a:latin typeface="Arial"/>
                <a:cs typeface="+mn-cs"/>
              </a:rPr>
              <a:t>    1. Sosiologis Antropologis </a:t>
            </a:r>
            <a:r>
              <a:rPr lang="id-ID" sz="24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 ikatan primordial (ethnic) </a:t>
            </a:r>
          </a:p>
          <a:p>
            <a:pPr marL="349250" lvl="1" indent="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None/>
              <a:defRPr/>
            </a:pPr>
            <a:r>
              <a:rPr lang="id-ID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2. Politik   tunduk pada kedaulatan negaranya</a:t>
            </a:r>
          </a:p>
          <a:p>
            <a:pPr marL="349250" lvl="1" indent="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None/>
              <a:defRPr/>
            </a:pPr>
            <a:endParaRPr lang="id-ID" kern="0" dirty="0">
              <a:solidFill>
                <a:srgbClr val="000000"/>
              </a:solidFill>
              <a:latin typeface="Arial"/>
              <a:sym typeface="Wingdings" pitchFamily="2" charset="2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  <a:defRPr/>
            </a:pP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</a:rPr>
              <a:t>Pengertian menurut AT Soegito,2004:</a:t>
            </a:r>
            <a:endParaRPr lang="id-ID" sz="3000" kern="0" dirty="0">
              <a:solidFill>
                <a:srgbClr val="000000"/>
              </a:solidFill>
              <a:latin typeface="Arial"/>
              <a:cs typeface="+mn-cs"/>
              <a:sym typeface="Wingdings" pitchFamily="2" charset="2"/>
            </a:endParaRPr>
          </a:p>
          <a:p>
            <a:pPr marL="349250" lvl="1" indent="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None/>
              <a:defRPr/>
            </a:pPr>
            <a:r>
              <a:rPr lang="id-ID" sz="26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1. Cultural Unity  </a:t>
            </a:r>
            <a:r>
              <a:rPr lang="id-ID" sz="2600" kern="0" dirty="0" smtClean="0">
                <a:solidFill>
                  <a:srgbClr val="000000"/>
                </a:solidFill>
                <a:latin typeface="Arial"/>
                <a:sym typeface="Wingdings" pitchFamily="2" charset="2"/>
              </a:rPr>
              <a:t>kebudayaan (antropologi/sosiologi</a:t>
            </a:r>
            <a:r>
              <a:rPr lang="id-ID" sz="26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)</a:t>
            </a:r>
          </a:p>
          <a:p>
            <a:pPr marL="349250" lvl="1" indent="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None/>
              <a:defRPr/>
            </a:pPr>
            <a:r>
              <a:rPr lang="id-ID" sz="26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2. Political unity   politik kenegaraan (unsur etik)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475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kern="0" dirty="0">
                <a:solidFill>
                  <a:srgbClr val="330066"/>
                </a:solidFill>
                <a:latin typeface="Arial"/>
                <a:cs typeface="+mj-cs"/>
              </a:rPr>
              <a:t>Proses Pembentukan Bangsa-Negara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  <a:defRPr/>
            </a:pP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</a:rPr>
              <a:t>Menurut Ramlan Surbakti, 1999:</a:t>
            </a:r>
          </a:p>
          <a:p>
            <a:pPr marL="514350" lvl="0" indent="-51435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AutoNum type="arabicPeriod"/>
              <a:defRPr/>
            </a:pP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</a:rPr>
              <a:t>Model Ortodoks </a:t>
            </a: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 bermula dari adanya suatu bangsa terlebih dahulu,kemudian membentuk satu negara tersendiri</a:t>
            </a:r>
          </a:p>
          <a:p>
            <a:pPr marL="514350" lvl="0" indent="-51435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AutoNum type="arabicPeriod"/>
              <a:defRPr/>
            </a:pP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Model Mutakhir  negara terlebih dahulu ada melalui proses tersendiri, penduduk negara merupakan sekumpulan suku bangsa dan ras.</a:t>
            </a:r>
            <a:endParaRPr lang="id-ID" sz="30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0500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b="1" kern="0" dirty="0">
                <a:solidFill>
                  <a:srgbClr val="330066"/>
                </a:solidFill>
                <a:latin typeface="Arial"/>
                <a:cs typeface="+mj-cs"/>
              </a:rPr>
              <a:t>Perbedaan kedua model:</a:t>
            </a:r>
            <a:endParaRPr lang="id-ID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39" y="1412776"/>
            <a:ext cx="8157841" cy="4975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38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kern="0" dirty="0">
                <a:solidFill>
                  <a:srgbClr val="330066"/>
                </a:solidFill>
                <a:latin typeface="Arial"/>
                <a:cs typeface="+mj-cs"/>
              </a:rPr>
              <a:t>HAKEKAT NEGARA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  <a:defRPr/>
            </a:pP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</a:rPr>
              <a:t>1. Pengertian Negara:</a:t>
            </a:r>
          </a:p>
          <a:p>
            <a:pPr marL="863600" lvl="1" indent="-51435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AutoNum type="alphaLcPeriod"/>
              <a:defRPr/>
            </a:pPr>
            <a:r>
              <a:rPr lang="id-ID" sz="2600" kern="0" dirty="0">
                <a:solidFill>
                  <a:srgbClr val="000000"/>
                </a:solidFill>
                <a:latin typeface="Arial"/>
              </a:rPr>
              <a:t>Adalah organisasi di suatu wilayah yang mempunyai kekuasaan tertinggi yang sah dan ditaati rakyatnya.</a:t>
            </a:r>
          </a:p>
          <a:p>
            <a:pPr marL="863600" lvl="1" indent="-51435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AutoNum type="alphaLcPeriod"/>
              <a:defRPr/>
            </a:pPr>
            <a:r>
              <a:rPr lang="id-ID" sz="2600" kern="0" dirty="0">
                <a:solidFill>
                  <a:srgbClr val="000000"/>
                </a:solidFill>
                <a:latin typeface="Arial"/>
              </a:rPr>
              <a:t>Adalah sekelompok orang yang menduduki wilayah yang diorganisasi dibawah pemerintah berdaulat.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789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4975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</a:rPr>
              <a:t>2. Unsur-unsur Negara</a:t>
            </a:r>
          </a:p>
          <a:p>
            <a:pPr marL="863600" lvl="1" indent="-51435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AutoNum type="alphaLcPeriod"/>
            </a:pPr>
            <a:r>
              <a:rPr lang="id-ID" sz="2600" kern="0" dirty="0">
                <a:solidFill>
                  <a:srgbClr val="000000"/>
                </a:solidFill>
                <a:latin typeface="Arial"/>
              </a:rPr>
              <a:t>Pembentuk (konstitutif) </a:t>
            </a:r>
            <a:r>
              <a:rPr lang="id-ID" sz="26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: rakyat, wilayah, pemerintah yang berdaulat</a:t>
            </a:r>
          </a:p>
          <a:p>
            <a:pPr marL="863600" lvl="1" indent="-51435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AutoNum type="alphaLcPeriod"/>
            </a:pPr>
            <a:r>
              <a:rPr lang="id-ID" sz="26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Pengakuan (deklaratif) : sifatnya menyatakan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     Negara sebagai organisasi kekuasaan        	memiliki:</a:t>
            </a:r>
          </a:p>
          <a:p>
            <a:pPr marL="863600" lvl="1" indent="-51435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AutoNum type="alphaLcPeriod"/>
            </a:pPr>
            <a:r>
              <a:rPr lang="id-ID" sz="26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Memaksa</a:t>
            </a:r>
          </a:p>
          <a:p>
            <a:pPr marL="863600" lvl="1" indent="-51435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AutoNum type="alphaLcPeriod"/>
            </a:pPr>
            <a:r>
              <a:rPr lang="id-ID" sz="26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Monopoli</a:t>
            </a:r>
          </a:p>
          <a:p>
            <a:pPr marL="863600" lvl="1" indent="-51435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AutoNum type="alphaLcPeriod"/>
            </a:pPr>
            <a:r>
              <a:rPr lang="id-ID" sz="26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Mencakup semua</a:t>
            </a:r>
            <a:endParaRPr lang="id-ID" sz="2600" kern="0" dirty="0">
              <a:solidFill>
                <a:srgbClr val="000000"/>
              </a:solidFill>
              <a:latin typeface="Arial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684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781794"/>
          </a:xfrm>
        </p:spPr>
        <p:txBody>
          <a:bodyPr/>
          <a:lstStyle/>
          <a:p>
            <a:r>
              <a:rPr lang="id-ID" dirty="0"/>
              <a:t>3. Teori terjadinya negara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  <a:defRPr/>
            </a:pP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</a:rPr>
              <a:t>Proses secara teoritis : hasil pemikiran para ahli politik dan hukum tata negara (ex:teori hukum alam, ketuhanan, perjanjian)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  <a:defRPr/>
            </a:pPr>
            <a:r>
              <a:rPr lang="id-ID" sz="3000" kern="0" dirty="0">
                <a:solidFill>
                  <a:srgbClr val="000000"/>
                </a:solidFill>
                <a:latin typeface="Arial"/>
                <a:cs typeface="+mn-cs"/>
              </a:rPr>
              <a:t>	</a:t>
            </a:r>
            <a:r>
              <a:rPr lang="id-ID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 Menurut G.Jellinek: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  <a:defRPr/>
            </a:pPr>
            <a:r>
              <a:rPr lang="id-ID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	1. 	dilihat secara primer : pertumbuhan negara dr 			persekutuan sampai negara modern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  <a:defRPr/>
            </a:pPr>
            <a:r>
              <a:rPr lang="id-ID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	2. 	dilihat secara sekunder : bagaimana terbentuknya 		negara baru yang dihubungkan dengan masalah 		pengakuan.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926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b="1" kern="0" dirty="0">
                <a:solidFill>
                  <a:srgbClr val="330066"/>
                </a:solidFill>
                <a:latin typeface="Arial"/>
                <a:cs typeface="+mj-cs"/>
              </a:rPr>
              <a:t>4. Fungsi dan Tujuan Negara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787733"/>
          </a:xfrm>
        </p:spPr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Arial" charset="0"/>
              <a:buChar char="•"/>
            </a:pPr>
            <a:r>
              <a:rPr lang="id-ID" b="1" i="1" u="sng" kern="0" dirty="0">
                <a:solidFill>
                  <a:srgbClr val="000000"/>
                </a:solidFill>
                <a:latin typeface="Arial"/>
                <a:cs typeface="+mn-cs"/>
              </a:rPr>
              <a:t>Fungsi Negara </a:t>
            </a:r>
            <a:r>
              <a:rPr lang="id-ID" kern="0" dirty="0">
                <a:solidFill>
                  <a:srgbClr val="000000"/>
                </a:solidFill>
                <a:latin typeface="Arial"/>
                <a:cs typeface="+mn-cs"/>
              </a:rPr>
              <a:t>: gambaran apa yang dilakukan negara untuk mencapai itu/tugas daripada negara.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Arial" charset="0"/>
              <a:buChar char="•"/>
            </a:pPr>
            <a:r>
              <a:rPr lang="id-ID" sz="2000" kern="0" dirty="0">
                <a:solidFill>
                  <a:srgbClr val="000000"/>
                </a:solidFill>
                <a:latin typeface="Arial"/>
                <a:cs typeface="+mn-cs"/>
              </a:rPr>
              <a:t>Menurut Montesquieu (Trias Politika):</a:t>
            </a:r>
          </a:p>
          <a:p>
            <a:pPr marL="692150" lvl="1" indent="-347663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Font typeface="Arial" charset="0"/>
              <a:buChar char="•"/>
            </a:pPr>
            <a:r>
              <a:rPr lang="id-ID" sz="2000" kern="0" dirty="0">
                <a:solidFill>
                  <a:srgbClr val="000000"/>
                </a:solidFill>
                <a:latin typeface="Arial"/>
              </a:rPr>
              <a:t>Fungsi legislatif </a:t>
            </a:r>
            <a:r>
              <a:rPr lang="id-ID" sz="20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 membuat UU</a:t>
            </a:r>
          </a:p>
          <a:p>
            <a:pPr marL="692150" lvl="1" indent="-347663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Font typeface="Arial" charset="0"/>
              <a:buChar char="•"/>
            </a:pPr>
            <a:r>
              <a:rPr lang="id-ID" sz="20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Fungsi eksekutif  melakasanakan UU</a:t>
            </a:r>
          </a:p>
          <a:p>
            <a:pPr marL="692150" lvl="1" indent="-347663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Font typeface="Arial" charset="0"/>
              <a:buChar char="•"/>
            </a:pPr>
            <a:r>
              <a:rPr lang="id-ID" sz="20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Fungsi yudikatf  mengawasi agar peraturan ditaati</a:t>
            </a:r>
            <a:endParaRPr lang="id-ID" sz="2000" kern="0" dirty="0">
              <a:solidFill>
                <a:srgbClr val="000000"/>
              </a:solidFill>
              <a:latin typeface="Arial"/>
            </a:endParaRP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lang="id-ID" sz="20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b="1" i="1" u="sng" kern="0" dirty="0">
                <a:solidFill>
                  <a:srgbClr val="000000"/>
                </a:solidFill>
                <a:latin typeface="Arial"/>
                <a:cs typeface="+mn-cs"/>
              </a:rPr>
              <a:t>Tujuan Negara </a:t>
            </a:r>
            <a:r>
              <a:rPr lang="id-ID" kern="0" dirty="0">
                <a:solidFill>
                  <a:srgbClr val="000000"/>
                </a:solidFill>
                <a:latin typeface="Arial"/>
                <a:cs typeface="+mn-cs"/>
              </a:rPr>
              <a:t>: setiap negara berbeda-beda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2000" kern="0" dirty="0">
                <a:solidFill>
                  <a:srgbClr val="000000"/>
                </a:solidFill>
                <a:latin typeface="Arial"/>
                <a:cs typeface="+mn-cs"/>
              </a:rPr>
              <a:t>Menurut Plato : Tujuan negara adalah memajukan kesusilaan manusia, baik sebagai individu maupun sebagai makhluk sosial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lang="id-ID" sz="20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45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900" b="1" kern="0" dirty="0">
                <a:solidFill>
                  <a:srgbClr val="330066"/>
                </a:solidFill>
                <a:latin typeface="Arial"/>
                <a:cs typeface="+mj-cs"/>
              </a:rPr>
              <a:t>B. IDENTITAS NASIONAL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7165"/>
          </a:xfrm>
        </p:spPr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id-ID" sz="2000" kern="0" dirty="0">
                <a:solidFill>
                  <a:srgbClr val="000000"/>
                </a:solidFill>
                <a:latin typeface="Arial"/>
                <a:cs typeface="+mn-cs"/>
              </a:rPr>
              <a:t>Secara etimologis </a:t>
            </a:r>
            <a:r>
              <a:rPr lang="id-ID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 “identitas” (identity) : jati diri yang membedakan dengan yang lainnya, “nasional” : merujuk pada konsep kebangsaan.</a:t>
            </a: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lang="id-ID" sz="2000" kern="0" dirty="0">
              <a:solidFill>
                <a:srgbClr val="000000"/>
              </a:solidFill>
              <a:latin typeface="Arial"/>
              <a:cs typeface="+mn-cs"/>
              <a:sym typeface="Wingdings" pitchFamily="2" charset="2"/>
            </a:endParaRP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id-ID" sz="24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1). Faktor pembentuk Identitas Bersama:</a:t>
            </a:r>
          </a:p>
          <a:p>
            <a:pPr marL="344487" lvl="1" indent="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None/>
            </a:pPr>
            <a:r>
              <a:rPr lang="id-ID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a.    Primordial : identitas yang menyatukan masyarakat 	dalam membentuk bangsa-negara.</a:t>
            </a:r>
          </a:p>
          <a:p>
            <a:pPr marL="639762" lvl="2" indent="0" defTabSz="914400" eaLnBrk="0" fontAlgn="base" hangingPunct="0">
              <a:spcAft>
                <a:spcPct val="0"/>
              </a:spcAft>
              <a:buClr>
                <a:srgbClr val="CCCC00"/>
              </a:buClr>
              <a:buSzPct val="70000"/>
              <a:buNone/>
            </a:pPr>
            <a:r>
              <a:rPr lang="id-ID" sz="21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	</a:t>
            </a:r>
            <a:r>
              <a:rPr lang="id-ID" sz="14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ikatan kekerabatan (darah &amp; kekeluargaan), kesamaan suku bangsa, daerah asal, 	      bahasa, dan adat-istiadat.</a:t>
            </a:r>
          </a:p>
          <a:p>
            <a:pPr marL="639762" lvl="2" indent="0" defTabSz="914400" eaLnBrk="0" fontAlgn="base" hangingPunct="0">
              <a:spcAft>
                <a:spcPct val="0"/>
              </a:spcAft>
              <a:buClr>
                <a:srgbClr val="CCCC00"/>
              </a:buClr>
              <a:buSzPct val="70000"/>
              <a:buNone/>
            </a:pPr>
            <a:r>
              <a:rPr lang="id-ID" sz="14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	  ex: bangsa yahudi membentuk negara esrael</a:t>
            </a:r>
          </a:p>
          <a:p>
            <a:pPr marL="344487" lvl="1" indent="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None/>
            </a:pPr>
            <a:r>
              <a:rPr lang="id-ID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b.    Sakral : kesamaan agama atau idiologi doktriner</a:t>
            </a:r>
          </a:p>
          <a:p>
            <a:pPr marL="344487" lvl="1" indent="0" defTabSz="914400" eaLnBrk="0" fontAlgn="base" hangingPunct="0">
              <a:spcAft>
                <a:spcPct val="0"/>
              </a:spcAft>
              <a:buClr>
                <a:srgbClr val="669999"/>
              </a:buClr>
              <a:buSzPct val="70000"/>
              <a:buNone/>
            </a:pPr>
            <a:r>
              <a:rPr lang="id-ID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	</a:t>
            </a:r>
            <a:r>
              <a:rPr lang="id-ID" sz="14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 ex: faktor agama katolik mampu membentuk beberapa negara di amerika latin. Negara 	     uni sovyet diikat oleh kesamaan idiologi komunis.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6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mplate Power Point">
  <a:themeElements>
    <a:clrScheme name="STIKOM Bali 1">
      <a:dk1>
        <a:sysClr val="windowText" lastClr="000000"/>
      </a:dk1>
      <a:lt1>
        <a:sysClr val="window" lastClr="FFFFFF"/>
      </a:lt1>
      <a:dk2>
        <a:srgbClr val="0B283B"/>
      </a:dk2>
      <a:lt2>
        <a:srgbClr val="F5E98D"/>
      </a:lt2>
      <a:accent1>
        <a:srgbClr val="0D6B9F"/>
      </a:accent1>
      <a:accent2>
        <a:srgbClr val="D5AB1A"/>
      </a:accent2>
      <a:accent3>
        <a:srgbClr val="E62129"/>
      </a:accent3>
      <a:accent4>
        <a:srgbClr val="9AADCB"/>
      </a:accent4>
      <a:accent5>
        <a:srgbClr val="EAD21A"/>
      </a:accent5>
      <a:accent6>
        <a:srgbClr val="F29C79"/>
      </a:accent6>
      <a:hlink>
        <a:srgbClr val="165076"/>
      </a:hlink>
      <a:folHlink>
        <a:srgbClr val="A61F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Tamplate Power Point</Template>
  <TotalTime>340</TotalTime>
  <Words>641</Words>
  <Application>Microsoft Office PowerPoint</Application>
  <PresentationFormat>On-screen Show (4:3)</PresentationFormat>
  <Paragraphs>113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Tamplate Power Point</vt:lpstr>
      <vt:lpstr>Mata Kuliah: KEWARGANEGARAAN </vt:lpstr>
      <vt:lpstr>A. HAKEKAT BANGSA</vt:lpstr>
      <vt:lpstr>Proses Pembentukan Bangsa-Negara</vt:lpstr>
      <vt:lpstr>Perbedaan kedua model:</vt:lpstr>
      <vt:lpstr>HAKEKAT NEGARA</vt:lpstr>
      <vt:lpstr>PowerPoint Presentation</vt:lpstr>
      <vt:lpstr>3. Teori terjadinya negara </vt:lpstr>
      <vt:lpstr>4. Fungsi dan Tujuan Negara</vt:lpstr>
      <vt:lpstr>B. IDENTITAS NASIONAL</vt:lpstr>
      <vt:lpstr>PowerPoint Presentation</vt:lpstr>
      <vt:lpstr>PowerPoint Presentation</vt:lpstr>
      <vt:lpstr>C. BANGSA DAN NEGARA INDONESIA</vt:lpstr>
      <vt:lpstr>PowerPoint Presentation</vt:lpstr>
      <vt:lpstr>PowerPoint Presentation</vt:lpstr>
      <vt:lpstr>PowerPoint Presentation</vt:lpstr>
      <vt:lpstr>D. IDENTITAS NASIONAL INDONESIA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Amik</dc:creator>
  <cp:lastModifiedBy>Amik</cp:lastModifiedBy>
  <cp:revision>21</cp:revision>
  <dcterms:created xsi:type="dcterms:W3CDTF">2014-02-19T04:26:49Z</dcterms:created>
  <dcterms:modified xsi:type="dcterms:W3CDTF">2014-02-21T07:21:06Z</dcterms:modified>
</cp:coreProperties>
</file>