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91" r:id="rId4"/>
    <p:sldId id="290" r:id="rId5"/>
    <p:sldId id="289" r:id="rId6"/>
    <p:sldId id="292" r:id="rId7"/>
    <p:sldId id="295" r:id="rId8"/>
    <p:sldId id="285" r:id="rId9"/>
    <p:sldId id="298" r:id="rId10"/>
    <p:sldId id="297" r:id="rId11"/>
    <p:sldId id="296" r:id="rId12"/>
    <p:sldId id="301" r:id="rId13"/>
    <p:sldId id="302" r:id="rId14"/>
    <p:sldId id="299" r:id="rId15"/>
    <p:sldId id="300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t>26/03/2014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864094" cy="1752600"/>
          </a:xfrm>
        </p:spPr>
        <p:txBody>
          <a:bodyPr>
            <a:normAutofit/>
          </a:bodyPr>
          <a:lstStyle/>
          <a:p>
            <a:pPr lvl="0"/>
            <a:r>
              <a:rPr lang="id-ID" sz="2400" b="1" dirty="0" smtClean="0"/>
              <a:t>DEMOKRASI DAN PENDIDIKAN DEMOKRASI</a:t>
            </a:r>
            <a:endParaRPr lang="id-ID" sz="24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 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7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sz="3200" b="1" dirty="0" smtClean="0"/>
              <a:t>Nilai (kultur) Demokrasi</a:t>
            </a:r>
          </a:p>
          <a:p>
            <a:pPr marL="0" indent="0">
              <a:buNone/>
            </a:pPr>
            <a:endParaRPr lang="id-ID" dirty="0" smtClean="0"/>
          </a:p>
          <a:p>
            <a:pPr marL="1371600" lvl="2" indent="-457200" defTabSz="914400" fontAlgn="base">
              <a:spcAft>
                <a:spcPct val="0"/>
              </a:spcAft>
              <a:buSzTx/>
              <a:buFont typeface="Wingdings" pitchFamily="2" charset="2"/>
              <a:buChar char="à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Nilai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yang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diperlukan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untuk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mengembangkan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yang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demokratis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Font typeface="Wingdings" pitchFamily="2" charset="2"/>
              <a:buChar char="à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Nilai-nilai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tersebut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antara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lain:</a:t>
            </a:r>
            <a:b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</a:b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Kebebasan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berpendapat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berkelompok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berpartisipasi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)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2.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Menghormati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orang/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kelompok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lain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3.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Kesetaraan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4.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Kerja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Sama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5.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Persaingan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None/>
            </a:pP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6.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Kepercayaan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9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496944" cy="557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 smtClean="0">
                <a:cs typeface="+mj-cs"/>
              </a:rPr>
              <a:t>2.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Lembaga</a:t>
            </a:r>
            <a:r>
              <a:rPr lang="en-US" sz="3200" b="1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(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Struktur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)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Demokrasi</a:t>
            </a:r>
            <a:endParaRPr lang="id-ID" sz="3200" b="1" kern="0" dirty="0" smtClean="0">
              <a:solidFill>
                <a:srgbClr val="000000"/>
              </a:solidFill>
              <a:latin typeface="Arial Narrow"/>
              <a:ea typeface="+mj-ea"/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endParaRPr lang="id-ID" kern="0" dirty="0" smtClean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Mirriam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Budiardjo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(1997)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melaksanakan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nilai-nilai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perlu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diselenggarakan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lembaga2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yaitu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</a:t>
            </a: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 yang bertanggungjawab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smtClean="0">
                <a:solidFill>
                  <a:srgbClr val="000000"/>
                </a:solidFill>
                <a:latin typeface="Arial Narrow"/>
              </a:rPr>
              <a:t>DPR</a:t>
            </a:r>
            <a:r>
              <a:rPr lang="id-ID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: melakukan pengawasan terhadap pemerintah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Suatu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Organisasi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Politik</a:t>
            </a:r>
            <a:r>
              <a:rPr lang="id-ID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: menyelenggarakan hubungan kontinu dengan masyarakat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1371600" lvl="2" indent="-4572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Pers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media </a:t>
            </a:r>
            <a:r>
              <a:rPr lang="en-US" sz="2800" kern="0" dirty="0" err="1" smtClean="0">
                <a:solidFill>
                  <a:srgbClr val="000000"/>
                </a:solidFill>
                <a:latin typeface="Arial Narrow"/>
              </a:rPr>
              <a:t>massa</a:t>
            </a:r>
            <a:r>
              <a:rPr lang="id-ID" sz="2800" kern="0" dirty="0" smtClean="0">
                <a:solidFill>
                  <a:srgbClr val="000000"/>
                </a:solidFill>
                <a:latin typeface="Arial Narrow"/>
              </a:rPr>
              <a:t> : bebas menyatakan pendapat</a:t>
            </a:r>
            <a:endParaRPr lang="en-US" sz="2800" kern="0" dirty="0">
              <a:solidFill>
                <a:srgbClr val="000000"/>
              </a:solidFill>
              <a:latin typeface="Arial Narrow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36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Hubungan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b="1" i="1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sz="3600" b="1" i="1" kern="0" dirty="0">
                <a:solidFill>
                  <a:srgbClr val="000000"/>
                </a:solidFill>
                <a:latin typeface="Arial Narrow"/>
                <a:cs typeface="+mn-cs"/>
              </a:rPr>
              <a:t> ?</a:t>
            </a: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&amp;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saling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berkaitan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menentukan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Nilai-nilai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telah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tumbuh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masyarakat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harus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disalurkan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lembaga-lembaga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agar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terwujud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sistem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yag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semokatis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Suatu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Negara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dkatakan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600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 :</a:t>
            </a:r>
            <a:b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</a:b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1.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berwujud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id-ID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		     </a:t>
            </a:r>
            <a:r>
              <a:rPr lang="en-US" i="1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adanya</a:t>
            </a:r>
            <a:r>
              <a:rPr lang="en-US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institusi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struktur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)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i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342900" lvl="0" indent="-3429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3600" i="1" kern="0" dirty="0">
                <a:solidFill>
                  <a:srgbClr val="000000"/>
                </a:solidFill>
                <a:latin typeface="Arial Narrow"/>
                <a:cs typeface="+mn-cs"/>
              </a:rPr>
              <a:t>		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2.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Masyarakat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berwujud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adanya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	 </a:t>
            </a:r>
            <a:r>
              <a:rPr lang="id-ID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 </a:t>
            </a:r>
            <a:r>
              <a:rPr lang="en-US" i="1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budaya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kultur</a:t>
            </a:r>
            <a:r>
              <a:rPr lang="en-US" i="1" kern="0" dirty="0">
                <a:solidFill>
                  <a:srgbClr val="000000"/>
                </a:solidFill>
                <a:latin typeface="Arial Narrow"/>
                <a:cs typeface="+mn-cs"/>
              </a:rPr>
              <a:t>) </a:t>
            </a:r>
            <a:r>
              <a:rPr lang="en-US" i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i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0" lvl="0" indent="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sz="4000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Ciri</a:t>
            </a:r>
            <a:r>
              <a:rPr lang="en-US" sz="4000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4000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Demokratisasi</a:t>
            </a:r>
            <a:r>
              <a:rPr lang="id-ID" sz="4000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: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evolusioner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waktu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yang lama,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berjalan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perlahan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bertahap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demi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Proses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perubahan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persuasif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koersif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dilakukan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bukan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dengan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paksaan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Proses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tidak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pernah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selesai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Berlangsung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terus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menerus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99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2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 smtClean="0"/>
              <a:t>3. Demokrasi Pancasila</a:t>
            </a:r>
          </a:p>
          <a:p>
            <a:pPr marL="0" indent="0">
              <a:buNone/>
            </a:pPr>
            <a:r>
              <a:rPr lang="id-ID" dirty="0" smtClean="0"/>
              <a:t>Sebagai idiologi nasional, Pancasila berfungsi sebagai:</a:t>
            </a:r>
          </a:p>
          <a:p>
            <a:pPr marL="514350" indent="-514350">
              <a:buAutoNum type="alphaLcPeriod"/>
            </a:pPr>
            <a:r>
              <a:rPr lang="id-ID" dirty="0" smtClean="0"/>
              <a:t>Cita-cita masyarakat yang selanjutnya menjadi pedoman dalam membuat dan menilai keputusan politik</a:t>
            </a:r>
          </a:p>
          <a:p>
            <a:pPr marL="514350" indent="-514350">
              <a:buAutoNum type="alphaLcPeriod"/>
            </a:pPr>
            <a:r>
              <a:rPr lang="id-ID" dirty="0" smtClean="0"/>
              <a:t>Alat pemersatu masyarakat yang mampu menjadi sumber nilai bagi prosedur penyelesaian konflik yang terjadi</a:t>
            </a:r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32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914400" fontAlgn="base">
              <a:lnSpc>
                <a:spcPct val="90000"/>
              </a:lnSpc>
              <a:spcAft>
                <a:spcPct val="0"/>
              </a:spcAft>
              <a:buSzTx/>
              <a:buFont typeface="Wingdings" pitchFamily="2" charset="2"/>
              <a:buChar char="v"/>
            </a:pPr>
            <a:r>
              <a:rPr lang="id-ID" b="1" kern="0" dirty="0" smtClean="0">
                <a:solidFill>
                  <a:srgbClr val="000000"/>
                </a:solidFill>
                <a:latin typeface="Arial Narrow"/>
              </a:rPr>
              <a:t>Nilai-nilai demokrasi yang terjabar dari nilai-nilai Pancasila </a:t>
            </a:r>
            <a:r>
              <a:rPr lang="en-US" b="1" kern="0" dirty="0" smtClean="0">
                <a:solidFill>
                  <a:srgbClr val="000000"/>
                </a:solidFill>
                <a:latin typeface="Arial Narrow"/>
              </a:rPr>
              <a:t>: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		</a:t>
            </a: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a.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Pembukaan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UUD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Alenia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IV 1945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b.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</a:rPr>
              <a:t>Republik</a:t>
            </a:r>
            <a:r>
              <a:rPr lang="id-ID" kern="0" dirty="0">
                <a:solidFill>
                  <a:srgbClr val="000000"/>
                </a:solidFill>
                <a:latin typeface="Arial Narrow"/>
              </a:rPr>
              <a:t>	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</a:rPr>
              <a:t>	            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</a:t>
            </a:r>
            <a:r>
              <a:rPr lang="fi-FI" kern="0" dirty="0" smtClean="0">
                <a:solidFill>
                  <a:srgbClr val="000000"/>
                </a:solidFill>
                <a:latin typeface="Arial Narrow"/>
              </a:rPr>
              <a:t>Pembukaan </a:t>
            </a:r>
            <a:r>
              <a:rPr lang="fi-FI" kern="0" dirty="0">
                <a:solidFill>
                  <a:srgbClr val="000000"/>
                </a:solidFill>
                <a:latin typeface="Arial Narrow"/>
              </a:rPr>
              <a:t>UUD Alenia IV 1945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c.  Negara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berdasar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atas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hukum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d.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konstitusional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e.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Sistem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perwakilan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Sila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Keempat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Pancasila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f. 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Prinsip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musyawarah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g 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Prinsip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Ketuhanan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          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Sila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Pertama</a:t>
            </a:r>
            <a:r>
              <a:rPr lang="en-US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Pancasila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</a:rPr>
              <a:t>					</a:t>
            </a:r>
            <a:r>
              <a:rPr lang="en-US" b="1" kern="0" dirty="0">
                <a:solidFill>
                  <a:srgbClr val="000000"/>
                </a:solidFill>
                <a:latin typeface="Arial Narrow"/>
              </a:rPr>
              <a:t>		</a:t>
            </a:r>
            <a:r>
              <a:rPr lang="en-US" sz="1000" kern="0" dirty="0">
                <a:solidFill>
                  <a:srgbClr val="000000"/>
                </a:solidFill>
                <a:latin typeface="Arial Narrow"/>
              </a:rPr>
              <a:t>B. 73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9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047165"/>
          </a:xfrm>
        </p:spPr>
        <p:txBody>
          <a:bodyPr/>
          <a:lstStyle/>
          <a:p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dirty="0" err="1"/>
              <a:t>Demokrasi</a:t>
            </a:r>
            <a:r>
              <a:rPr lang="en-US" sz="3200" dirty="0"/>
              <a:t> </a:t>
            </a:r>
            <a:r>
              <a:rPr lang="en-US" sz="3200" dirty="0" err="1" smtClean="0"/>
              <a:t>Pancasila</a:t>
            </a:r>
            <a:endParaRPr lang="id-ID" sz="3200" dirty="0" smtClean="0"/>
          </a:p>
          <a:p>
            <a:pPr marL="0" indent="0">
              <a:buNone/>
            </a:pPr>
            <a:endParaRPr lang="id-ID" sz="3200" dirty="0" smtClean="0"/>
          </a:p>
          <a:p>
            <a:pPr marL="0" lvl="0" indent="0" defTabSz="914400" eaLnBrk="0" fontAlgn="base" hangingPunct="0">
              <a:spcAft>
                <a:spcPct val="0"/>
              </a:spcAft>
              <a:buSzTx/>
              <a:buNone/>
              <a:defRPr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1).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Luas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didasarkan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pada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 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nilai-nilai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pancasila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bidang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politik,ekonomi,dan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sosial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SzTx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2).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Secara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Sempit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rakyat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yang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dilaksanakan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menurut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hikmat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kebijaksanaan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dalam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permusyawarahan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  <a:sym typeface="Wingdings" pitchFamily="2" charset="2"/>
              </a:rPr>
              <a:t>perwakilan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59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ctr"/>
            <a:r>
              <a:rPr lang="id-ID" b="1" dirty="0" smtClean="0"/>
              <a:t>A. HAKEKAT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1.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Pengertian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Etimologis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endParaRPr lang="en-US" sz="3200" b="1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kern="0" dirty="0" err="1" smtClean="0">
                <a:solidFill>
                  <a:srgbClr val="000000"/>
                </a:solidFill>
                <a:latin typeface="Arial Narrow"/>
              </a:rPr>
              <a:t>Bahasa</a:t>
            </a:r>
            <a:r>
              <a:rPr lang="en-US" sz="2400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Yunani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: </a:t>
            </a: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i="1" kern="0" dirty="0" smtClean="0">
                <a:solidFill>
                  <a:srgbClr val="000000"/>
                </a:solidFill>
                <a:latin typeface="Arial Narrow"/>
              </a:rPr>
              <a:t>Demos</a:t>
            </a:r>
            <a:r>
              <a:rPr lang="id-ID" sz="2400" i="1" kern="0" dirty="0" smtClean="0">
                <a:solidFill>
                  <a:srgbClr val="000000"/>
                </a:solidFill>
                <a:latin typeface="Arial Narrow"/>
              </a:rPr>
              <a:t>	   </a:t>
            </a:r>
            <a:r>
              <a:rPr lang="en-US" sz="2400" i="1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endParaRPr lang="en-US" sz="24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400" i="1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Cratos</a:t>
            </a:r>
            <a:r>
              <a:rPr lang="en-US" sz="2400" i="1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/</a:t>
            </a:r>
            <a:r>
              <a:rPr lang="en-US" sz="2400" i="1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cratein</a:t>
            </a:r>
            <a:r>
              <a:rPr lang="en-US" sz="2400" i="1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kekuasaan</a:t>
            </a:r>
            <a:endParaRPr lang="en-US" sz="2400" b="1" u="sng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lnSpc>
                <a:spcPct val="80000"/>
              </a:lnSpc>
              <a:spcAft>
                <a:spcPct val="0"/>
              </a:spcAft>
              <a:buSzTx/>
              <a:buNone/>
            </a:pP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Demokrasi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atas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penyaluran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kehendak</a:t>
            </a:r>
            <a:r>
              <a:rPr lang="en-US" sz="2800" u="sng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u="sng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:</a:t>
            </a:r>
          </a:p>
          <a:p>
            <a:pPr marL="2209800" lvl="4" indent="-381000" defTabSz="914400" fontAlgn="base">
              <a:lnSpc>
                <a:spcPct val="80000"/>
              </a:lnSpc>
              <a:spcAft>
                <a:spcPct val="0"/>
              </a:spcAft>
              <a:buSzTx/>
              <a:buFontTx/>
              <a:buAutoNum type="alphaLcParenR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Langsung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Paham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yang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mengikutsertakan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setiap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warga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negaranya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dlm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permusyawarahan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utk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menentukan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kebijakan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umum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UU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2209800" lvl="4" indent="-381000" defTabSz="914400" fontAlgn="base">
              <a:lnSpc>
                <a:spcPct val="80000"/>
              </a:lnSpc>
              <a:spcAft>
                <a:spcPct val="0"/>
              </a:spcAft>
              <a:buSzTx/>
              <a:buFontTx/>
              <a:buAutoNum type="alphaLcParenR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Tidak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Langsung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Paham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yg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dilaks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mll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sistem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perwakilan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/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pemilihan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 Narrow"/>
              </a:rPr>
              <a:t>umum</a:t>
            </a:r>
            <a:r>
              <a:rPr lang="en-US" sz="2400" kern="0" dirty="0">
                <a:solidFill>
                  <a:srgbClr val="000000"/>
                </a:solidFill>
                <a:latin typeface="Arial Narrow"/>
              </a:rPr>
              <a:t>)</a:t>
            </a: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181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7245"/>
          </a:xfrm>
        </p:spPr>
        <p:txBody>
          <a:bodyPr/>
          <a:lstStyle/>
          <a:p>
            <a:pPr marL="990600" lvl="1" indent="-533400" defTabSz="914400" fontAlgn="base">
              <a:spcAft>
                <a:spcPct val="0"/>
              </a:spcAft>
              <a:buSzTx/>
              <a:buNone/>
            </a:pP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2. 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Pengertian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Terminologis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sz="3200" b="1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None/>
            </a:pPr>
            <a:r>
              <a:rPr lang="id-ID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Menurut : </a:t>
            </a:r>
            <a:r>
              <a:rPr lang="en-US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Abraham 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Lincoln (1863) </a:t>
            </a:r>
            <a:r>
              <a:rPr lang="en-US" sz="32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</a:t>
            </a:r>
            <a:r>
              <a:rPr lang="en-US" sz="4800" kern="0" dirty="0" smtClean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endParaRPr lang="en-US" sz="4800" kern="0" dirty="0">
              <a:solidFill>
                <a:srgbClr val="000000"/>
              </a:solidFill>
              <a:latin typeface="Arial Narrow"/>
              <a:sym typeface="Wingdings" pitchFamily="2" charset="2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None/>
            </a:pPr>
            <a:r>
              <a:rPr lang="en-US" sz="4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	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Demokrasi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adalah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dari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oleh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dan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untuk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rakyat</a:t>
            </a:r>
            <a:r>
              <a:rPr lang="en-US" sz="28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. (government of the people, by the people, and for the people)</a:t>
            </a:r>
          </a:p>
        </p:txBody>
      </p:sp>
    </p:spTree>
    <p:extLst>
      <p:ext uri="{BB962C8B-B14F-4D97-AF65-F5344CB8AC3E}">
        <p14:creationId xmlns:p14="http://schemas.microsoft.com/office/powerpoint/2010/main" val="24648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Dari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itu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mdpt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mandat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menyelenggarakan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Rakyat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pemegang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kedaulatan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/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kekuasaan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tertinggi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dlm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sebab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berasl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mandat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cs typeface="+mn-cs"/>
              </a:rPr>
              <a:t>Oleh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ol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diawasi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ilh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Rakyat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scr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tdk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langsung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mll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wakil-wakilnya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membentuk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mengawasi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jalannya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tidak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langsung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342900" lvl="0" indent="-3429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 Rakyat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menghasilkan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menjalankan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kebijakan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diarahkan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kepentingan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kesejahteraan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92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PRINSIP UTAMA </a:t>
            </a:r>
            <a:r>
              <a:rPr lang="en-US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DALAM DEMOKRASI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:</a:t>
            </a:r>
            <a:endParaRPr lang="id-ID" dirty="0"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FontTx/>
              <a:buAutoNum type="arabicPeriod"/>
            </a:pP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/</a:t>
            </a:r>
            <a:r>
              <a:rPr lang="en-US" kern="0" dirty="0" err="1" smtClean="0">
                <a:solidFill>
                  <a:srgbClr val="000000"/>
                </a:solidFill>
                <a:latin typeface="Arial Narrow"/>
                <a:cs typeface="+mn-cs"/>
              </a:rPr>
              <a:t>persamaan</a:t>
            </a:r>
            <a:r>
              <a:rPr lang="id-ID" kern="0" dirty="0" smtClean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Pondasi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)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	(Freedom/equality) : 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sistem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politik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melindungi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warganya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sekaligus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memberi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tugas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utk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menjamin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tsb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pd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dasarnya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meru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pelembagaan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dr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kebebasan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Persamaan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berasumsi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bahwa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semua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orang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derajat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sehak2nya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sehingga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hrs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diperlakukan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pula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  <a:endParaRPr lang="en-US" sz="3200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2.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Kedaulatan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 Narrow"/>
                <a:cs typeface="+mn-cs"/>
              </a:rPr>
              <a:t>Rakyat 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(People’s sovereignty)</a:t>
            </a:r>
          </a:p>
          <a:p>
            <a:pPr marL="609600" lvl="0" indent="-609600" defTabSz="914400" fontAlgn="base">
              <a:spcAft>
                <a:spcPct val="0"/>
              </a:spcAft>
              <a:buSzTx/>
              <a:buNone/>
            </a:pPr>
            <a:r>
              <a:rPr lang="en-US" sz="3200" kern="0" dirty="0">
                <a:solidFill>
                  <a:srgbClr val="000000"/>
                </a:solidFill>
                <a:latin typeface="Arial Narrow"/>
                <a:cs typeface="+mn-cs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hakekatnya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kebijakan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dibuat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adl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kehendak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untuk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kepentingan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cs typeface="+mn-cs"/>
              </a:rPr>
              <a:t>rakyat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cs typeface="+mn-cs"/>
              </a:rPr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6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95237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3</a:t>
            </a:r>
            <a:r>
              <a:rPr lang="id-ID" sz="3200" b="1" dirty="0" smtClean="0"/>
              <a:t>.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Demokrasi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sebagai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Bentuk</a:t>
            </a:r>
            <a:r>
              <a:rPr lang="en-US" sz="3200" b="1" kern="0" dirty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 </a:t>
            </a:r>
            <a:r>
              <a:rPr lang="en-US" sz="3200" b="1" kern="0" dirty="0" err="1" smtClean="0">
                <a:solidFill>
                  <a:srgbClr val="000000"/>
                </a:solidFill>
                <a:latin typeface="Arial Narrow"/>
                <a:ea typeface="+mj-ea"/>
                <a:cs typeface="+mj-cs"/>
              </a:rPr>
              <a:t>Pemerintahan</a:t>
            </a:r>
            <a:endParaRPr lang="id-ID" sz="3200" b="1" kern="0" dirty="0" smtClean="0">
              <a:solidFill>
                <a:srgbClr val="000000"/>
              </a:solidFill>
              <a:latin typeface="Arial Narrow"/>
              <a:ea typeface="+mj-ea"/>
              <a:cs typeface="+mj-cs"/>
            </a:endParaRPr>
          </a:p>
          <a:p>
            <a:pPr marL="609600" lvl="0" indent="-609600" defTabSz="914400" fontAlgn="base"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Pembagian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Bentuk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Pemerintahan</a:t>
            </a:r>
            <a:r>
              <a:rPr lang="id-ID" kern="0" dirty="0">
                <a:solidFill>
                  <a:srgbClr val="000000"/>
                </a:solidFill>
                <a:latin typeface="Arial Narrow"/>
                <a:cs typeface="+mn-cs"/>
              </a:rPr>
              <a:t> yang dianut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990600" lvl="1" indent="-533400" defTabSz="914400" fontAlgn="base">
              <a:spcAft>
                <a:spcPct val="0"/>
              </a:spcAft>
              <a:buSzTx/>
              <a:buFontTx/>
              <a:buChar char="–"/>
            </a:pP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Menurut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Arial Narrow"/>
              </a:rPr>
              <a:t>Nicollo</a:t>
            </a:r>
            <a:r>
              <a:rPr lang="en-US" sz="2800" kern="0" dirty="0">
                <a:solidFill>
                  <a:srgbClr val="000000"/>
                </a:solidFill>
                <a:latin typeface="Arial Narrow"/>
              </a:rPr>
              <a:t> Machiavelli :</a:t>
            </a:r>
          </a:p>
          <a:p>
            <a:pPr marL="1752600" lvl="3" indent="-381000" defTabSz="914400" fontAlgn="base">
              <a:spcAft>
                <a:spcPct val="0"/>
              </a:spcAft>
              <a:buSzTx/>
              <a:buFontTx/>
              <a:buAutoNum type="alphaLcPeriod"/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</a:rPr>
              <a:t>Monarki</a:t>
            </a:r>
            <a:r>
              <a:rPr lang="en-US" sz="32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(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bersifat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kerajaan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bergelar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raja,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ratu,kaisar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/sultan,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dimana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berdasarkan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keturunan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atau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pewarisan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.)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inggris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malaysia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jepang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arab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saudi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</a:rPr>
              <a:t>thailand</a:t>
            </a:r>
            <a:r>
              <a:rPr lang="en-US" sz="2000" kern="0" dirty="0">
                <a:solidFill>
                  <a:srgbClr val="000000"/>
                </a:solidFill>
                <a:latin typeface="Arial Narrow"/>
              </a:rPr>
              <a:t>)</a:t>
            </a:r>
            <a:endParaRPr lang="en-US" sz="3200" kern="0" dirty="0">
              <a:solidFill>
                <a:srgbClr val="000000"/>
              </a:solidFill>
              <a:latin typeface="Arial Narrow"/>
            </a:endParaRPr>
          </a:p>
          <a:p>
            <a:pPr marL="1752600" lvl="3" indent="-381000" defTabSz="914400" fontAlgn="base">
              <a:spcAft>
                <a:spcPct val="0"/>
              </a:spcAft>
              <a:buSzTx/>
              <a:buFontTx/>
              <a:buAutoNum type="alphaLcPeriod"/>
            </a:pPr>
            <a:r>
              <a:rPr lang="en-US" sz="32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Republik</a:t>
            </a:r>
            <a:r>
              <a:rPr lang="en-US" sz="32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(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yg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dipimpin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oleh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seorang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presiden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/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perdana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mentri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penunjukan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pemimpin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berdasarkan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pemilihan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pemerintahannya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adalah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republik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) :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AS,Idia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 Narrow"/>
                <a:sym typeface="Wingdings" pitchFamily="2" charset="2"/>
              </a:rPr>
              <a:t>Perancis</a:t>
            </a:r>
            <a:r>
              <a:rPr lang="en-US" sz="2000" kern="0" dirty="0">
                <a:solidFill>
                  <a:srgbClr val="000000"/>
                </a:solidFill>
                <a:latin typeface="Arial Narrow"/>
                <a:sym typeface="Wingdings" pitchFamily="2" charset="2"/>
              </a:rPr>
              <a:t>, Korea  Selatan.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24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551221"/>
          </a:xfrm>
        </p:spPr>
        <p:txBody>
          <a:bodyPr/>
          <a:lstStyle/>
          <a:p>
            <a:pPr marL="0" indent="0">
              <a:buNone/>
            </a:pPr>
            <a:r>
              <a:rPr lang="id-ID" sz="3200" b="1" dirty="0" smtClean="0"/>
              <a:t>4. Demokrasi sebagai Sistem Politik</a:t>
            </a:r>
          </a:p>
          <a:p>
            <a:pPr marL="0" indent="0">
              <a:buNone/>
            </a:pPr>
            <a:endParaRPr lang="id-ID" dirty="0" smtClean="0"/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Sistem Politik menurut Huntington, 2001: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politik demokrasi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adalah sistem pemerintahan dalam suatu 	negara 	yang menjalankan prinsip-prinsip demokrasi</a:t>
            </a:r>
          </a:p>
          <a:p>
            <a:pPr marL="0" indent="0">
              <a:buNone/>
            </a:pPr>
            <a:r>
              <a:rPr lang="id-ID" dirty="0" smtClean="0"/>
              <a:t>b. Sistem politik nondemokrasi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menjalankan prinsip-prinsip kediktatoran/otoritarian 	(sistem politik otoriter, totaliter, sistem diktator,rezim 	militer,rezim satu partai, monarki absolut dan sistem 	komunis)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67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B. DEMOKRATISASI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Adalah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penerapan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kaidah2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atau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prinsip2 		     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pada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setiap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kegiatan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	       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kenegaraan</a:t>
            </a:r>
            <a:r>
              <a:rPr lang="id-ID" kern="0" dirty="0">
                <a:solidFill>
                  <a:srgbClr val="000000"/>
                </a:solidFill>
                <a:latin typeface="Arial Narrow"/>
                <a:cs typeface="+mn-cs"/>
              </a:rPr>
              <a:t>. Tujuannya adalah terbentuknya kehidupan politik yang bercirikan demokrasi</a:t>
            </a:r>
            <a:endParaRPr lang="en-US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609600" lvl="0" indent="-609600" defTabSz="914400" fontAlgn="base">
              <a:lnSpc>
                <a:spcPct val="90000"/>
              </a:lnSpc>
              <a:spcAft>
                <a:spcPct val="0"/>
              </a:spcAft>
              <a:buSzTx/>
              <a:buBlip>
                <a:blip r:embed="rId2"/>
              </a:buBlip>
            </a:pP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Tahapan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  <a:cs typeface="+mn-cs"/>
              </a:rPr>
              <a:t>Demokratisasi</a:t>
            </a:r>
            <a:r>
              <a:rPr lang="en-US" kern="0" dirty="0">
                <a:solidFill>
                  <a:srgbClr val="000000"/>
                </a:solidFill>
                <a:latin typeface="Arial Narrow"/>
                <a:cs typeface="+mn-cs"/>
              </a:rPr>
              <a:t> : </a:t>
            </a: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pergantian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dari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penguasa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nondemokratis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ke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penguasa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Pembentukan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lembaga2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dan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tertib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Konsolidasi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990600" lvl="1" indent="-533400" defTabSz="914400" fontAlgn="base">
              <a:lnSpc>
                <a:spcPct val="90000"/>
              </a:lnSpc>
              <a:spcAft>
                <a:spcPct val="0"/>
              </a:spcAft>
              <a:buSzTx/>
              <a:buFontTx/>
              <a:buAutoNum type="alphaLcPeriod"/>
            </a:pP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Praktek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demokrasi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sebagai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budaya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politik</a:t>
            </a:r>
            <a:r>
              <a:rPr lang="en-US" kern="0" dirty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 Narrow"/>
              </a:rPr>
              <a:t>bernegara</a:t>
            </a:r>
            <a:endParaRPr lang="en-US" kern="0" dirty="0">
              <a:solidFill>
                <a:srgbClr val="000000"/>
              </a:solidFill>
              <a:latin typeface="Arial Narrow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Menurut Samuel Huntington (2001),Proses demokratisasi melalui 3 tahap: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Pengakhiran rezim nondemokrasi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Pengukuhan rezim demokrasi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Pengkonsolidasian sistem yang demokrasi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13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2312</TotalTime>
  <Words>455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Tamplate Power Point</vt:lpstr>
      <vt:lpstr>Mata Kuliah: KEWARGANEGARAAN </vt:lpstr>
      <vt:lpstr>A. HAKEKAT DEMOKRASI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B. DEMOKRATISASI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Amik</cp:lastModifiedBy>
  <cp:revision>146</cp:revision>
  <dcterms:created xsi:type="dcterms:W3CDTF">2014-02-19T04:26:49Z</dcterms:created>
  <dcterms:modified xsi:type="dcterms:W3CDTF">2014-03-26T04:58:50Z</dcterms:modified>
</cp:coreProperties>
</file>