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8" r:id="rId3"/>
    <p:sldId id="306" r:id="rId4"/>
    <p:sldId id="305" r:id="rId5"/>
    <p:sldId id="304" r:id="rId6"/>
    <p:sldId id="308" r:id="rId7"/>
    <p:sldId id="307" r:id="rId8"/>
    <p:sldId id="309" r:id="rId9"/>
    <p:sldId id="310" r:id="rId10"/>
    <p:sldId id="287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1C254-2570-4D51-9CAF-B953EC5BE910}" type="datetimeFigureOut">
              <a:rPr lang="id-ID" smtClean="0"/>
              <a:t>26/03/2014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13829-D6F4-44DD-8C92-913189815A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35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874E-C789-E844-A58F-8A537194A7CF}" type="datetimeFigureOut">
              <a:rPr lang="en-US"/>
              <a:pPr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7864094" cy="1752600"/>
          </a:xfrm>
        </p:spPr>
        <p:txBody>
          <a:bodyPr>
            <a:normAutofit/>
          </a:bodyPr>
          <a:lstStyle/>
          <a:p>
            <a:pPr lvl="0"/>
            <a:r>
              <a:rPr lang="id-ID" sz="2400" b="1" dirty="0" smtClean="0"/>
              <a:t>DEMOKRASI DAN PENDIDIKAN DEMOKRASI</a:t>
            </a:r>
            <a:endParaRPr lang="id-ID" sz="2400" b="1" kern="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endParaRPr lang="id-ID" sz="1400" b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lvl="0" algn="ctr" defTabSz="914400" fontAlgn="base">
              <a:spcAft>
                <a:spcPct val="0"/>
              </a:spcAft>
              <a:buClr>
                <a:srgbClr val="330066"/>
              </a:buClr>
              <a:buSzPct val="70000"/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P</a:t>
            </a:r>
            <a:r>
              <a:rPr lang="id-ID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ertemuan ke </a:t>
            </a:r>
            <a:r>
              <a:rPr lang="id-ID" sz="2400" b="1" kern="0" dirty="0" smtClean="0">
                <a:solidFill>
                  <a:srgbClr val="000000"/>
                </a:solidFill>
                <a:latin typeface="Arial"/>
                <a:cs typeface="+mn-cs"/>
              </a:rPr>
              <a:t>8</a:t>
            </a:r>
            <a:endParaRPr lang="id-ID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195736" y="908720"/>
            <a:ext cx="4752528" cy="1224136"/>
          </a:xfrm>
        </p:spPr>
        <p:txBody>
          <a:bodyPr/>
          <a:lstStyle/>
          <a:p>
            <a:pPr algn="ctr"/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Mata Kuliah:</a:t>
            </a:r>
            <a:b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r>
              <a:rPr lang="id-ID" sz="2800" b="1" kern="0" dirty="0" smtClean="0">
                <a:solidFill>
                  <a:srgbClr val="330066"/>
                </a:solidFill>
                <a:latin typeface="Arial"/>
                <a:cs typeface="+mj-cs"/>
              </a:rPr>
              <a:t>KEWARGANEGARAAN</a:t>
            </a:r>
            <a: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  <a:t/>
            </a:r>
            <a:br>
              <a:rPr lang="id-ID" sz="4400" b="1" kern="0" dirty="0" smtClean="0">
                <a:solidFill>
                  <a:srgbClr val="330066"/>
                </a:solidFill>
                <a:latin typeface="Arial"/>
                <a:cs typeface="+mj-cs"/>
              </a:rPr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09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E. PENDIDIKAN DEMOKRASI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Syarat-syarat dasar untuk terselenggaranya pemerintah yang demokratis di bawah </a:t>
            </a:r>
            <a:r>
              <a:rPr lang="id-ID" sz="2400" i="1" dirty="0" smtClean="0"/>
              <a:t>Rule of Law</a:t>
            </a:r>
            <a:r>
              <a:rPr lang="id-ID" sz="2400" dirty="0" smtClean="0"/>
              <a:t> (Mirriam Budiarjo, 1977):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Perlindungan konstitusionil 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Badan kehakiman yang bebas dan tidak memihak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Pemilihan umum yang bebas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Kebebasan untuk menyatakan pendapat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Kebebasan untuk berserikat/berorganisasi dan beroposisi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962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4400" b="1" dirty="0" smtClean="0"/>
              <a:t>TERIMAKASIH</a:t>
            </a:r>
            <a:endParaRPr lang="id-ID" sz="4400" b="1" dirty="0"/>
          </a:p>
        </p:txBody>
      </p:sp>
    </p:spTree>
    <p:extLst>
      <p:ext uri="{BB962C8B-B14F-4D97-AF65-F5344CB8AC3E}">
        <p14:creationId xmlns:p14="http://schemas.microsoft.com/office/powerpoint/2010/main" val="36373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D. SISTEM POLITIK DEMOKRASI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712968" cy="4787733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1. Landasan Sistem Politik Demokrasi di Indonesia</a:t>
            </a:r>
          </a:p>
          <a:p>
            <a:pPr marL="0" indent="0">
              <a:buNone/>
            </a:pPr>
            <a:r>
              <a:rPr lang="id-ID" sz="2400" dirty="0" smtClean="0"/>
              <a:t>Terdapat dalam: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Pembukaan UUD 1945 alenia 4 “...maka disusunlah kemerdekaan kebangsaan Indonesia itu dalam suatu UUD Negara RI yang terbentuk dalam suatu susunan Negara RI yang berkedaulatan rakyat...”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Pasal 1ayat (2) UUD 1945 yang menyatakan bahwa kedaulatan di tangan rakyat dan dilakukan menurut ketentuan UUD</a:t>
            </a:r>
          </a:p>
          <a:p>
            <a:pPr marL="514350" indent="-514350">
              <a:buAutoNum type="alphaLcPeriod"/>
            </a:pPr>
            <a:endParaRPr lang="id-ID" dirty="0" smtClean="0"/>
          </a:p>
          <a:p>
            <a:pPr marL="0" indent="0">
              <a:buNone/>
            </a:pPr>
            <a:endParaRPr lang="id-ID" b="1" dirty="0" smtClean="0"/>
          </a:p>
        </p:txBody>
      </p:sp>
    </p:spTree>
    <p:extLst>
      <p:ext uri="{BB962C8B-B14F-4D97-AF65-F5344CB8AC3E}">
        <p14:creationId xmlns:p14="http://schemas.microsoft.com/office/powerpoint/2010/main" val="186323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551221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2. Sendi-Sendi </a:t>
            </a:r>
            <a:r>
              <a:rPr lang="id-ID" b="1" dirty="0"/>
              <a:t>P</a:t>
            </a:r>
            <a:r>
              <a:rPr lang="id-ID" b="1" dirty="0" smtClean="0"/>
              <a:t>okok </a:t>
            </a:r>
            <a:r>
              <a:rPr lang="id-ID" b="1" dirty="0"/>
              <a:t>S</a:t>
            </a:r>
            <a:r>
              <a:rPr lang="id-ID" b="1" dirty="0" smtClean="0"/>
              <a:t>istem </a:t>
            </a:r>
            <a:r>
              <a:rPr lang="id-ID" b="1" dirty="0"/>
              <a:t>P</a:t>
            </a:r>
            <a:r>
              <a:rPr lang="id-ID" b="1" dirty="0" smtClean="0"/>
              <a:t>olitik </a:t>
            </a:r>
            <a:r>
              <a:rPr lang="id-ID" b="1" dirty="0"/>
              <a:t>D</a:t>
            </a:r>
            <a:r>
              <a:rPr lang="id-ID" b="1" dirty="0" smtClean="0"/>
              <a:t>emokrasi Indonesia:</a:t>
            </a:r>
          </a:p>
          <a:p>
            <a:pPr marL="514350" indent="-514350">
              <a:buAutoNum type="alphaLcPeriod"/>
            </a:pPr>
            <a:r>
              <a:rPr lang="id-ID" dirty="0" smtClean="0"/>
              <a:t>Ide kedaulatan rakyat</a:t>
            </a:r>
          </a:p>
          <a:p>
            <a:pPr marL="514350" indent="-514350">
              <a:buAutoNum type="alphaLcPeriod"/>
            </a:pPr>
            <a:r>
              <a:rPr lang="id-ID" dirty="0" smtClean="0"/>
              <a:t>Negara berdasar atas hukum</a:t>
            </a:r>
          </a:p>
          <a:p>
            <a:pPr marL="514350" indent="-514350">
              <a:buAutoNum type="alphaLcPeriod"/>
            </a:pPr>
            <a:r>
              <a:rPr lang="id-ID" dirty="0" smtClean="0"/>
              <a:t>Bentuk republik</a:t>
            </a:r>
          </a:p>
          <a:p>
            <a:pPr marL="514350" indent="-514350">
              <a:buAutoNum type="alphaLcPeriod"/>
            </a:pPr>
            <a:r>
              <a:rPr lang="id-ID" dirty="0" smtClean="0"/>
              <a:t>Pemerintahan berdasarkan konstitusi</a:t>
            </a:r>
          </a:p>
          <a:p>
            <a:pPr marL="514350" indent="-514350">
              <a:buAutoNum type="alphaLcPeriod"/>
            </a:pPr>
            <a:r>
              <a:rPr lang="id-ID" dirty="0" smtClean="0"/>
              <a:t>Pemerintahan yang bertanggungjawab</a:t>
            </a:r>
          </a:p>
          <a:p>
            <a:pPr marL="514350" indent="-514350">
              <a:buAutoNum type="alphaLcPeriod"/>
            </a:pPr>
            <a:r>
              <a:rPr lang="id-ID" dirty="0" smtClean="0"/>
              <a:t>Sistem perwakilan</a:t>
            </a:r>
          </a:p>
          <a:p>
            <a:pPr marL="514350" indent="-514350">
              <a:buAutoNum type="alphaLcPeriod"/>
            </a:pPr>
            <a:r>
              <a:rPr lang="id-ID" dirty="0" smtClean="0"/>
              <a:t>Sistem pemerintahan presidensiil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55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496944" cy="5551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b="1" dirty="0" smtClean="0"/>
              <a:t>3. Mekanisme dalam Sistem Politik Demokrasi Indonesia</a:t>
            </a:r>
          </a:p>
          <a:p>
            <a:pPr>
              <a:buFont typeface="Wingdings" pitchFamily="2" charset="2"/>
              <a:buChar char="v"/>
            </a:pPr>
            <a:r>
              <a:rPr lang="id-ID" b="1" dirty="0" smtClean="0"/>
              <a:t>Pokok-pokok dalam sistem politik Indonesia :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Bentuk negara kesatuan dengan prinsip otonomi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Bentuk pemerintahan republik, sedangkan sistem pemerintahan presidensiil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Presiden adalah kepala negara sekaligus kepala pemerintahan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Kabinet atau menteri diangkat oleh presiden, dan presiden dibantu juga oleh dewan pertimbangan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7786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4975157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e. Parlemen terdiri dari DPR dan DPD yang 	merupakan angota MPR.</a:t>
            </a:r>
          </a:p>
          <a:p>
            <a:pPr lvl="1">
              <a:buFont typeface="Wingdings" pitchFamily="2" charset="2"/>
              <a:buChar char="Ø"/>
            </a:pPr>
            <a:r>
              <a:rPr lang="id-ID" dirty="0" smtClean="0"/>
              <a:t>DPR </a:t>
            </a:r>
            <a:r>
              <a:rPr lang="id-ID" dirty="0" smtClean="0">
                <a:sym typeface="Wingdings" pitchFamily="2" charset="2"/>
              </a:rPr>
              <a:t> wakil rakyat melalui pemilu (kekuasaan legislatif dan mengawasi jalannya pemerintahan)</a:t>
            </a:r>
          </a:p>
          <a:p>
            <a:pPr lvl="1"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DPD  wakil dari masing-masing provinsi mll pemilu</a:t>
            </a:r>
          </a:p>
          <a:p>
            <a:pPr lvl="1"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DPRD Provinsi</a:t>
            </a:r>
          </a:p>
          <a:p>
            <a:pPr lvl="1">
              <a:buFont typeface="Wingdings" pitchFamily="2" charset="2"/>
              <a:buChar char="Ø"/>
            </a:pPr>
            <a:r>
              <a:rPr lang="id-ID" dirty="0" smtClean="0">
                <a:sym typeface="Wingdings" pitchFamily="2" charset="2"/>
              </a:rPr>
              <a:t>DPRD Kabupaten/Kota</a:t>
            </a:r>
          </a:p>
          <a:p>
            <a:pPr marL="457200" lvl="1" indent="0">
              <a:buNone/>
            </a:pPr>
            <a:endParaRPr lang="id-ID" dirty="0" smtClean="0">
              <a:sym typeface="Wingdings" pitchFamily="2" charset="2"/>
            </a:endParaRPr>
          </a:p>
          <a:p>
            <a:pPr marL="457200" lvl="1" indent="0">
              <a:buNone/>
            </a:pPr>
            <a:endParaRPr lang="id-ID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endParaRPr lang="id-ID" dirty="0" smtClean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74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03149"/>
          </a:xfrm>
        </p:spPr>
        <p:txBody>
          <a:bodyPr/>
          <a:lstStyle/>
          <a:p>
            <a:pPr marL="0" indent="0">
              <a:buNone/>
            </a:pPr>
            <a:r>
              <a:rPr lang="id-ID" sz="2000" dirty="0"/>
              <a:t>f</a:t>
            </a:r>
            <a:r>
              <a:rPr lang="id-ID" sz="2400" dirty="0" smtClean="0"/>
              <a:t>. 	Pemilu diselenggarakan untuk memilih presiden 	dan wakil presiden, anggota DPR, anggota DPD, 	anggota DPRD Provinsi, anggota DPRD 	Kabupaten/Kota dan kepala daerah</a:t>
            </a:r>
          </a:p>
          <a:p>
            <a:pPr marL="0" indent="0">
              <a:buNone/>
            </a:pPr>
            <a:r>
              <a:rPr lang="id-ID" sz="2400" dirty="0" smtClean="0"/>
              <a:t>g. 	Sistem multipartai</a:t>
            </a:r>
          </a:p>
          <a:p>
            <a:pPr>
              <a:buAutoNum type="alphaLcPeriod" startAt="8"/>
            </a:pPr>
            <a:r>
              <a:rPr lang="id-ID" sz="2400" dirty="0" smtClean="0"/>
              <a:t>Kekuasaan yudikatif dijalankan oleh Makamah Agung dan badan peradilan dibawahnya yaitu Pengadilan Tinggi dan Pengadilan Negeri, serta Makamah Konstitusi</a:t>
            </a:r>
          </a:p>
          <a:p>
            <a:pPr>
              <a:buAutoNum type="alphaLcPeriod" startAt="8"/>
            </a:pPr>
            <a:r>
              <a:rPr lang="id-ID" sz="2400" dirty="0" smtClean="0"/>
              <a:t>Lembaga negara lainnya adalah BPK dan KY </a:t>
            </a:r>
          </a:p>
          <a:p>
            <a:pPr>
              <a:buAutoNum type="alphaLcPeriod" startAt="8"/>
            </a:pPr>
            <a:endParaRPr lang="id-ID" sz="2400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48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637778"/>
          </a:xfrm>
        </p:spPr>
        <p:txBody>
          <a:bodyPr/>
          <a:lstStyle/>
          <a:p>
            <a:r>
              <a:rPr lang="id-ID" sz="2800" b="1" dirty="0" smtClean="0"/>
              <a:t>Kelembagaan NKRI menurut UUD 1945</a:t>
            </a:r>
            <a:endParaRPr lang="id-ID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3419872" y="1700808"/>
            <a:ext cx="187220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UUD 1945</a:t>
            </a:r>
            <a:endParaRPr lang="id-ID" dirty="0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4355976" y="2615208"/>
            <a:ext cx="25152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5616" y="3695328"/>
            <a:ext cx="6768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8416" y="414908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BPK</a:t>
            </a:r>
            <a:endParaRPr lang="id-ID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115616" y="3695328"/>
            <a:ext cx="0" cy="45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79712" y="4149080"/>
            <a:ext cx="108012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MPR</a:t>
            </a:r>
          </a:p>
          <a:p>
            <a:pPr algn="ctr"/>
            <a:r>
              <a:rPr lang="id-ID" dirty="0" smtClean="0"/>
              <a:t>DPR/DPD</a:t>
            </a:r>
            <a:endParaRPr lang="id-ID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36912" y="3695328"/>
            <a:ext cx="0" cy="45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563888" y="4149080"/>
            <a:ext cx="124928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PRESIDEN/</a:t>
            </a:r>
          </a:p>
          <a:p>
            <a:pPr algn="ctr"/>
            <a:r>
              <a:rPr lang="id-ID" dirty="0" smtClean="0"/>
              <a:t>WAKIL</a:t>
            </a:r>
            <a:endParaRPr lang="id-ID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707904" y="392220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55976" y="3695328"/>
            <a:ext cx="0" cy="45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24128" y="414908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MA/MK</a:t>
            </a:r>
            <a:endParaRPr lang="id-ID" dirty="0"/>
          </a:p>
        </p:txBody>
      </p:sp>
      <p:cxnSp>
        <p:nvCxnSpPr>
          <p:cNvPr id="35" name="Straight Connector 34"/>
          <p:cNvCxnSpPr>
            <a:endCxn id="33" idx="0"/>
          </p:cNvCxnSpPr>
          <p:nvPr/>
        </p:nvCxnSpPr>
        <p:spPr>
          <a:xfrm>
            <a:off x="6181328" y="3695328"/>
            <a:ext cx="0" cy="45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308304" y="414908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KY</a:t>
            </a:r>
            <a:endParaRPr lang="id-ID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884368" y="3695328"/>
            <a:ext cx="0" cy="45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07904" y="5063480"/>
            <a:ext cx="0" cy="381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59832" y="5448293"/>
            <a:ext cx="110179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KABINET</a:t>
            </a:r>
            <a:endParaRPr lang="id-ID" dirty="0"/>
          </a:p>
        </p:txBody>
      </p:sp>
      <p:sp>
        <p:nvSpPr>
          <p:cNvPr id="53" name="Rectangle 52"/>
          <p:cNvSpPr/>
          <p:nvPr/>
        </p:nvSpPr>
        <p:spPr>
          <a:xfrm>
            <a:off x="4501746" y="5445224"/>
            <a:ext cx="172819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DEWAN</a:t>
            </a:r>
          </a:p>
          <a:p>
            <a:pPr algn="ctr"/>
            <a:r>
              <a:rPr lang="id-ID" dirty="0" smtClean="0"/>
              <a:t>PERTIMBANGAN</a:t>
            </a:r>
            <a:endParaRPr lang="id-ID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716016" y="5063480"/>
            <a:ext cx="0" cy="3817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1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551221"/>
          </a:xfrm>
        </p:spPr>
        <p:txBody>
          <a:bodyPr/>
          <a:lstStyle/>
          <a:p>
            <a:pPr marL="0" indent="0">
              <a:buNone/>
            </a:pPr>
            <a:r>
              <a:rPr lang="id-ID" b="1" dirty="0" smtClean="0"/>
              <a:t>4. Masa Depan Demokrasi</a:t>
            </a:r>
          </a:p>
          <a:p>
            <a:pPr>
              <a:buFont typeface="Wingdings" pitchFamily="2" charset="2"/>
              <a:buChar char="v"/>
            </a:pPr>
            <a:r>
              <a:rPr lang="id-ID" sz="2400" dirty="0" smtClean="0"/>
              <a:t>Menurut Soerensen, 2003 kondisi yang dianggap mendukung pembangunan demokrasi yang stabil: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Para pemimpin tidak menggunakan instrumen kekerasan yaitupolisi dan militer untuk meraih dan mempertahankan kekuasaan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Terdapatnya organisasi masyarakat pluralis yang modern dan dinamis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Potensi konflik dalam pluralisme subkultural dipertahankan pada level yang masih dapat ditoleransi</a:t>
            </a:r>
          </a:p>
          <a:p>
            <a:pPr marL="0" indent="0">
              <a:buNone/>
            </a:pPr>
            <a:endParaRPr lang="id-ID" dirty="0" smtClean="0"/>
          </a:p>
          <a:p>
            <a:pPr marL="514350" indent="-514350">
              <a:buAutoNum type="alphaL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89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0"/>
            <a:ext cx="8075240" cy="4787733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d. </a:t>
            </a:r>
            <a:r>
              <a:rPr lang="id-ID" dirty="0"/>
              <a:t>Diantara penduduk </a:t>
            </a:r>
            <a:r>
              <a:rPr lang="id-ID" dirty="0" smtClean="0"/>
              <a:t>negeri, khususnya 	lapisan politik aktif, terdapat budaya 	politik dan sistem keyakinan yang 	mendukung ide dan lembaga demokrasi</a:t>
            </a:r>
          </a:p>
          <a:p>
            <a:pPr marL="0" indent="0">
              <a:buNone/>
            </a:pPr>
            <a:r>
              <a:rPr lang="id-ID" dirty="0" smtClean="0"/>
              <a:t>e. Dampak dari pengaruh dan kontrol oleh 	negara asing dapat menghambat atau 	mendukung secara positif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657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mplate Power Point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2313</TotalTime>
  <Words>285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Tamplate Power Point</vt:lpstr>
      <vt:lpstr>Mata Kuliah: KEWARGANEGARAAN </vt:lpstr>
      <vt:lpstr>D. SISTEM POLITIK DEMOKRASI</vt:lpstr>
      <vt:lpstr>PowerPoint Presentation</vt:lpstr>
      <vt:lpstr>PowerPoint Presentation</vt:lpstr>
      <vt:lpstr>PowerPoint Presentation</vt:lpstr>
      <vt:lpstr>PowerPoint Presentation</vt:lpstr>
      <vt:lpstr>Kelembagaan NKRI menurut UUD 1945</vt:lpstr>
      <vt:lpstr>PowerPoint Presentation</vt:lpstr>
      <vt:lpstr>PowerPoint Presentation</vt:lpstr>
      <vt:lpstr>E. PENDIDIKAN DEMOKRASI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Amik</dc:creator>
  <cp:lastModifiedBy>Amik</cp:lastModifiedBy>
  <cp:revision>147</cp:revision>
  <dcterms:created xsi:type="dcterms:W3CDTF">2014-02-19T04:26:49Z</dcterms:created>
  <dcterms:modified xsi:type="dcterms:W3CDTF">2014-03-26T05:00:36Z</dcterms:modified>
</cp:coreProperties>
</file>