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2" r:id="rId2"/>
  </p:sldMasterIdLst>
  <p:notesMasterIdLst>
    <p:notesMasterId r:id="rId16"/>
  </p:notesMasterIdLst>
  <p:sldIdLst>
    <p:sldId id="256" r:id="rId3"/>
    <p:sldId id="304" r:id="rId4"/>
    <p:sldId id="306" r:id="rId5"/>
    <p:sldId id="305" r:id="rId6"/>
    <p:sldId id="307" r:id="rId7"/>
    <p:sldId id="308" r:id="rId8"/>
    <p:sldId id="309" r:id="rId9"/>
    <p:sldId id="310" r:id="rId10"/>
    <p:sldId id="312" r:id="rId11"/>
    <p:sldId id="311" r:id="rId12"/>
    <p:sldId id="313" r:id="rId13"/>
    <p:sldId id="314"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66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C1C254-2570-4D51-9CAF-B953EC5BE910}" type="datetimeFigureOut">
              <a:rPr lang="id-ID" smtClean="0"/>
              <a:t>05/05/2014</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113829-D6F4-44DD-8C92-913189815A9C}" type="slidenum">
              <a:rPr lang="id-ID" smtClean="0"/>
              <a:t>‹#›</a:t>
            </a:fld>
            <a:endParaRPr lang="id-ID"/>
          </a:p>
        </p:txBody>
      </p:sp>
    </p:spTree>
    <p:extLst>
      <p:ext uri="{BB962C8B-B14F-4D97-AF65-F5344CB8AC3E}">
        <p14:creationId xmlns:p14="http://schemas.microsoft.com/office/powerpoint/2010/main" val="3063586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3851142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4713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62940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logo stikom bali.png"/>
          <p:cNvPicPr>
            <a:picLocks noChangeAspect="1"/>
          </p:cNvPicPr>
          <p:nvPr userDrawn="1"/>
        </p:nvPicPr>
        <p:blipFill rotWithShape="1">
          <a:blip r:embed="rId2">
            <a:grayscl/>
            <a:alphaModFix amt="20000"/>
            <a:extLst>
              <a:ext uri="{BEBA8EAE-BF5A-486C-A8C5-ECC9F3942E4B}">
                <a14:imgProps xmlns:a14="http://schemas.microsoft.com/office/drawing/2010/main">
                  <a14:imgLayer r:embed="rId3">
                    <a14:imgEffect>
                      <a14:artisticPencilGrayscale trans="10000" pencilSize="20"/>
                    </a14:imgEffect>
                    <a14:imgEffect>
                      <a14:sharpenSoften amount="100000"/>
                    </a14:imgEffect>
                    <a14:imgEffect>
                      <a14:brightnessContrast bright="-30000"/>
                    </a14:imgEffect>
                  </a14:imgLayer>
                </a14:imgProps>
              </a:ext>
              <a:ext uri="{28A0092B-C50C-407E-A947-70E740481C1C}">
                <a14:useLocalDpi xmlns:a14="http://schemas.microsoft.com/office/drawing/2010/main" val="0"/>
              </a:ext>
            </a:extLst>
          </a:blip>
          <a:srcRect l="23636" r="16326" b="12846"/>
          <a:stretch/>
        </p:blipFill>
        <p:spPr>
          <a:xfrm>
            <a:off x="0" y="0"/>
            <a:ext cx="3576939" cy="6858000"/>
          </a:xfrm>
          <a:prstGeom prst="rect">
            <a:avLst/>
          </a:prstGeom>
        </p:spPr>
      </p:pic>
      <p:grpSp>
        <p:nvGrpSpPr>
          <p:cNvPr id="10" name="Group 9"/>
          <p:cNvGrpSpPr/>
          <p:nvPr userDrawn="1"/>
        </p:nvGrpSpPr>
        <p:grpSpPr>
          <a:xfrm>
            <a:off x="0" y="0"/>
            <a:ext cx="277791" cy="6858000"/>
            <a:chOff x="0" y="0"/>
            <a:chExt cx="277791" cy="6858000"/>
          </a:xfrm>
          <a:effectLst/>
        </p:grpSpPr>
        <p:sp>
          <p:nvSpPr>
            <p:cNvPr id="11" name="Rectangle 10"/>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3" name="Subtitle 2"/>
          <p:cNvSpPr>
            <a:spLocks noGrp="1"/>
          </p:cNvSpPr>
          <p:nvPr userDrawn="1">
            <p:ph type="subTitle" idx="1"/>
          </p:nvPr>
        </p:nvSpPr>
        <p:spPr>
          <a:xfrm>
            <a:off x="2394306" y="4359376"/>
            <a:ext cx="6063894" cy="1752600"/>
          </a:xfrm>
        </p:spPr>
        <p:txBody>
          <a:bodyPr/>
          <a:lstStyle>
            <a:lvl1pPr marL="0" indent="0" algn="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2" name="Title 1"/>
          <p:cNvSpPr>
            <a:spLocks noGrp="1"/>
          </p:cNvSpPr>
          <p:nvPr>
            <p:ph type="ctrTitle"/>
          </p:nvPr>
        </p:nvSpPr>
        <p:spPr>
          <a:xfrm>
            <a:off x="685800" y="2463513"/>
            <a:ext cx="7772400" cy="1540837"/>
          </a:xfrm>
        </p:spPr>
        <p:txBody>
          <a:bodyPr/>
          <a:lstStyle>
            <a:lvl1pPr algn="r">
              <a:defRPr sz="3200"/>
            </a:lvl1pPr>
          </a:lstStyle>
          <a:p>
            <a:r>
              <a:rPr lang="en-US" smtClean="0"/>
              <a:t>Click to edit Master title style</a:t>
            </a:r>
            <a:endParaRPr lang="en-US"/>
          </a:p>
        </p:txBody>
      </p:sp>
      <p:pic>
        <p:nvPicPr>
          <p:cNvPr id="8" name="Picture 7" descr="logo stikom bali mini.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84071" y="424514"/>
            <a:ext cx="1174129" cy="1552102"/>
          </a:xfrm>
          <a:prstGeom prst="rect">
            <a:avLst/>
          </a:prstGeom>
        </p:spPr>
      </p:pic>
    </p:spTree>
    <p:extLst>
      <p:ext uri="{BB962C8B-B14F-4D97-AF65-F5344CB8AC3E}">
        <p14:creationId xmlns:p14="http://schemas.microsoft.com/office/powerpoint/2010/main" val="1328763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userDrawn="1">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userDrawn="1">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8282327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104267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92854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187176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704361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6501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7207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userDrawn="1">
            <p:ph type="title"/>
          </p:nvPr>
        </p:nvSpPr>
        <p:spPr/>
        <p:txBody>
          <a:bodyPr/>
          <a:lstStyle/>
          <a:p>
            <a:r>
              <a:rPr lang="en-US" smtClean="0"/>
              <a:t>Click to edit Master title style</a:t>
            </a:r>
            <a:endParaRPr lang="en-US"/>
          </a:p>
        </p:txBody>
      </p:sp>
      <p:sp>
        <p:nvSpPr>
          <p:cNvPr id="3" name="Content Placeholder 2"/>
          <p:cNvSpPr>
            <a:spLocks noGrp="1"/>
          </p:cNvSpPr>
          <p:nvPr userDrawn="1">
            <p:ph idx="1"/>
          </p:nvPr>
        </p:nvSpPr>
        <p:spPr>
          <a:xfrm>
            <a:off x="457200" y="1600200"/>
            <a:ext cx="8229600" cy="47877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userDrawn="1">
            <p:ph type="dt" sz="half" idx="10"/>
          </p:nvPr>
        </p:nvSpPr>
        <p:spPr/>
        <p:txBody>
          <a:bodyPr/>
          <a:lstStyle/>
          <a:p>
            <a:fld id="{FC99874E-C789-E844-A58F-8A537194A7CF}" type="datetimeFigureOut">
              <a:t>2/17/14</a:t>
            </a:fld>
            <a:endParaRPr lang="en-US"/>
          </a:p>
        </p:txBody>
      </p:sp>
      <p:sp>
        <p:nvSpPr>
          <p:cNvPr id="5" name="Footer Placeholder 4"/>
          <p:cNvSpPr>
            <a:spLocks noGrp="1"/>
          </p:cNvSpPr>
          <p:nvPr userDrawn="1">
            <p:ph type="ftr" sz="quarter" idx="11"/>
          </p:nvPr>
        </p:nvSpPr>
        <p:spPr/>
        <p:txBody>
          <a:bodyPr/>
          <a:lstStyle/>
          <a:p>
            <a:endParaRPr lang="en-US"/>
          </a:p>
        </p:txBody>
      </p:sp>
      <p:sp>
        <p:nvSpPr>
          <p:cNvPr id="6" name="Slide Number Placeholder 5"/>
          <p:cNvSpPr>
            <a:spLocks noGrp="1"/>
          </p:cNvSpPr>
          <p:nvPr userDrawn="1">
            <p:ph type="sldNum" sz="quarter" idx="12"/>
          </p:nvPr>
        </p:nvSpPr>
        <p:spPr/>
        <p:txBody>
          <a:bodyPr/>
          <a:lstStyle/>
          <a:p>
            <a:fld id="{8ED42205-BBE1-D442-A8CB-33065BDBE923}" type="slidenum">
              <a:t>‹#›</a:t>
            </a:fld>
            <a:endParaRPr lang="en-US"/>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61780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31685015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8" name="Picture 7"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
        <p:nvSpPr>
          <p:cNvPr id="7" name="Rectangle 6"/>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33379578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logo stikom bali.png"/>
          <p:cNvPicPr>
            <a:picLocks noChangeAspect="1"/>
          </p:cNvPicPr>
          <p:nvPr userDrawn="1"/>
        </p:nvPicPr>
        <p:blipFill rotWithShape="1">
          <a:blip r:embed="rId2" cstate="screen">
            <a:alphaModFix amt="20000"/>
            <a:extLst>
              <a:ext uri="{BEBA8EAE-BF5A-486C-A8C5-ECC9F3942E4B}">
                <a14:imgProps xmlns:a14="http://schemas.microsoft.com/office/drawing/2010/main">
                  <a14:imgLayer r:embed="rId3">
                    <a14:imgEffect>
                      <a14:artisticLineDrawing trans="20000"/>
                    </a14:imgEffect>
                  </a14:imgLayer>
                </a14:imgProps>
              </a:ext>
              <a:ext uri="{28A0092B-C50C-407E-A947-70E740481C1C}">
                <a14:useLocalDpi xmlns:a14="http://schemas.microsoft.com/office/drawing/2010/main"/>
              </a:ext>
            </a:extLst>
          </a:blip>
          <a:srcRect r="36778"/>
          <a:stretch/>
        </p:blipFill>
        <p:spPr>
          <a:xfrm rot="5400000">
            <a:off x="2383481" y="97483"/>
            <a:ext cx="4377035" cy="9144002"/>
          </a:xfrm>
          <a:prstGeom prst="rect">
            <a:avLst/>
          </a:prstGeom>
        </p:spPr>
      </p:pic>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99874E-C789-E844-A58F-8A537194A7CF}" type="datetimeFigureOut">
              <a:rPr>
                <a:solidFill>
                  <a:prstClr val="black">
                    <a:tint val="75000"/>
                  </a:prstClr>
                </a:solidFill>
              </a:rPr>
              <a:pPr/>
              <a:t>2/17/14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ED42205-BBE1-D442-A8CB-33065BDBE923}"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0785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715823"/>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81410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99874E-C789-E844-A58F-8A537194A7CF}" type="datetimeFigureOut">
              <a:t>2/17/14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D42205-BBE1-D442-A8CB-33065BDBE923}" type="slidenum">
              <a:t>‹#›</a:t>
            </a:fld>
            <a:endParaRPr lang="en-US"/>
          </a:p>
        </p:txBody>
      </p:sp>
      <p:pic>
        <p:nvPicPr>
          <p:cNvPr id="12" name="Picture 11"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85799" y="406762"/>
            <a:ext cx="1325801" cy="1752600"/>
          </a:xfrm>
          <a:prstGeom prst="rect">
            <a:avLst/>
          </a:prstGeom>
        </p:spPr>
      </p:pic>
    </p:spTree>
    <p:extLst>
      <p:ext uri="{BB962C8B-B14F-4D97-AF65-F5344CB8AC3E}">
        <p14:creationId xmlns:p14="http://schemas.microsoft.com/office/powerpoint/2010/main" val="20379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
        <p:nvSpPr>
          <p:cNvPr id="8" name="Rectangle 7"/>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45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99874E-C789-E844-A58F-8A537194A7CF}" type="datetimeFigureOut">
              <a:t>2/17/14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D42205-BBE1-D442-A8CB-33065BDBE923}" type="slidenum">
              <a:t>‹#›</a:t>
            </a:fld>
            <a:endParaRPr lang="en-US"/>
          </a:p>
        </p:txBody>
      </p:sp>
      <p:sp>
        <p:nvSpPr>
          <p:cNvPr id="10" name="Rectangle 9"/>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12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99874E-C789-E844-A58F-8A537194A7CF}" type="datetimeFigureOut">
              <a:t>2/17/14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D42205-BBE1-D442-A8CB-33065BDBE923}" type="slidenum">
              <a:t>‹#›</a:t>
            </a:fld>
            <a:endParaRPr lang="en-US"/>
          </a:p>
        </p:txBody>
      </p:sp>
      <p:sp>
        <p:nvSpPr>
          <p:cNvPr id="6" name="Rectangle 5"/>
          <p:cNvSpPr/>
          <p:nvPr userDrawn="1"/>
        </p:nvSpPr>
        <p:spPr>
          <a:xfrm>
            <a:off x="286382" y="1336934"/>
            <a:ext cx="8857618" cy="45719"/>
          </a:xfrm>
          <a:prstGeom prst="rect">
            <a:avLst/>
          </a:prstGeom>
          <a:gradFill flip="none" rotWithShape="1">
            <a:gsLst>
              <a:gs pos="0">
                <a:schemeClr val="bg1">
                  <a:alpha val="0"/>
                </a:schemeClr>
              </a:gs>
              <a:gs pos="100000">
                <a:srgbClr val="FFFFFF">
                  <a:alpha val="0"/>
                </a:srgbClr>
              </a:gs>
              <a:gs pos="90000">
                <a:schemeClr val="accent1">
                  <a:alpha val="5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0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99874E-C789-E844-A58F-8A537194A7CF}" type="datetimeFigureOut">
              <a:t>2/17/14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69609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561117"/>
            <a:ext cx="3008313" cy="45650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spTree>
    <p:extLst>
      <p:ext uri="{BB962C8B-B14F-4D97-AF65-F5344CB8AC3E}">
        <p14:creationId xmlns:p14="http://schemas.microsoft.com/office/powerpoint/2010/main" val="171232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99874E-C789-E844-A58F-8A537194A7CF}" type="datetimeFigureOut">
              <a:t>2/17/14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D42205-BBE1-D442-A8CB-33065BDBE923}" type="slidenum">
              <a:t>‹#›</a:t>
            </a:fld>
            <a:endParaRPr lang="en-US"/>
          </a:p>
        </p:txBody>
      </p:sp>
      <p:pic>
        <p:nvPicPr>
          <p:cNvPr id="8" name="Picture 7" descr="logo stikom bali mini.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4800600"/>
            <a:ext cx="1037583" cy="1371600"/>
          </a:xfrm>
          <a:prstGeom prst="rect">
            <a:avLst/>
          </a:prstGeom>
        </p:spPr>
      </p:pic>
    </p:spTree>
    <p:extLst>
      <p:ext uri="{BB962C8B-B14F-4D97-AF65-F5344CB8AC3E}">
        <p14:creationId xmlns:p14="http://schemas.microsoft.com/office/powerpoint/2010/main" val="1337506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18" Type="http://schemas.openxmlformats.org/officeDocument/2006/relationships/image" Target="../media/image5.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4.png"/><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19" Type="http://schemas.openxmlformats.org/officeDocument/2006/relationships/image" Target="../media/image6.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pPr/>
              <a:t>5/5/2014</a:t>
            </a:fld>
            <a:endParaRPr lang="en-US"/>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pPr/>
              <a:t>‹#›</a:t>
            </a:fld>
            <a:endParaRPr lang="en-US"/>
          </a:p>
        </p:txBody>
      </p:sp>
    </p:spTree>
    <p:extLst>
      <p:ext uri="{BB962C8B-B14F-4D97-AF65-F5344CB8AC3E}">
        <p14:creationId xmlns:p14="http://schemas.microsoft.com/office/powerpoint/2010/main" val="3871067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Picture 10" descr="logo stikom bali.png"/>
          <p:cNvPicPr>
            <a:picLocks noChangeAspect="1"/>
          </p:cNvPicPr>
          <p:nvPr/>
        </p:nvPicPr>
        <p:blipFill rotWithShape="1">
          <a:blip r:embed="rId13" cstate="screen">
            <a:alphaModFix amt="20000"/>
            <a:extLst>
              <a:ext uri="{BEBA8EAE-BF5A-486C-A8C5-ECC9F3942E4B}">
                <a14:imgProps xmlns:a14="http://schemas.microsoft.com/office/drawing/2010/main">
                  <a14:imgLayer r:embed="rId14">
                    <a14:imgEffect>
                      <a14:artisticLineDrawing trans="20000"/>
                    </a14:imgEffect>
                  </a14:imgLayer>
                </a14:imgProps>
              </a:ext>
              <a:ext uri="{28A0092B-C50C-407E-A947-70E740481C1C}">
                <a14:useLocalDpi xmlns:a14="http://schemas.microsoft.com/office/drawing/2010/main"/>
              </a:ext>
            </a:extLst>
          </a:blip>
          <a:srcRect r="36778"/>
          <a:stretch/>
        </p:blipFill>
        <p:spPr>
          <a:xfrm>
            <a:off x="5861224" y="0"/>
            <a:ext cx="3282776" cy="6858001"/>
          </a:xfrm>
          <a:prstGeom prst="rect">
            <a:avLst/>
          </a:prstGeom>
        </p:spPr>
      </p:pic>
      <p:grpSp>
        <p:nvGrpSpPr>
          <p:cNvPr id="10" name="Group 9"/>
          <p:cNvGrpSpPr/>
          <p:nvPr/>
        </p:nvGrpSpPr>
        <p:grpSpPr>
          <a:xfrm>
            <a:off x="0" y="0"/>
            <a:ext cx="277791" cy="6858000"/>
            <a:chOff x="0" y="0"/>
            <a:chExt cx="277791" cy="6858000"/>
          </a:xfrm>
          <a:effectLst/>
        </p:grpSpPr>
        <p:sp>
          <p:nvSpPr>
            <p:cNvPr id="7" name="Rectangle 6"/>
            <p:cNvSpPr/>
            <p:nvPr userDrawn="1"/>
          </p:nvSpPr>
          <p:spPr>
            <a:xfrm>
              <a:off x="0" y="0"/>
              <a:ext cx="92597" cy="6858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92597" y="0"/>
              <a:ext cx="92597" cy="685800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185194" y="0"/>
              <a:ext cx="92597" cy="6858000"/>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 name="Title Placeholder 1"/>
          <p:cNvSpPr>
            <a:spLocks noGrp="1"/>
          </p:cNvSpPr>
          <p:nvPr>
            <p:ph type="title"/>
          </p:nvPr>
        </p:nvSpPr>
        <p:spPr>
          <a:xfrm>
            <a:off x="457200" y="187474"/>
            <a:ext cx="8229600" cy="1143000"/>
          </a:xfrm>
          <a:prstGeom prst="rect">
            <a:avLst/>
          </a:prstGeom>
        </p:spPr>
        <p:txBody>
          <a:bodyPr vert="horz" lIns="91440" tIns="45720" rIns="91440" bIns="45720" rtlCol="0" anchor="ctr">
            <a:no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78773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612071"/>
            <a:ext cx="2133600" cy="196568"/>
          </a:xfrm>
          <a:prstGeom prst="rect">
            <a:avLst/>
          </a:prstGeom>
        </p:spPr>
        <p:txBody>
          <a:bodyPr vert="horz" lIns="91440" tIns="45720" rIns="91440" bIns="45720" rtlCol="0" anchor="ctr"/>
          <a:lstStyle>
            <a:lvl1pPr algn="l">
              <a:defRPr sz="1100">
                <a:solidFill>
                  <a:schemeClr val="tx1">
                    <a:tint val="75000"/>
                  </a:schemeClr>
                </a:solidFill>
              </a:defRPr>
            </a:lvl1pPr>
          </a:lstStyle>
          <a:p>
            <a:fld id="{FC99874E-C789-E844-A58F-8A537194A7CF}" type="datetimeFigureOut">
              <a:rPr lang="en-US">
                <a:solidFill>
                  <a:prstClr val="black">
                    <a:tint val="75000"/>
                  </a:prstClr>
                </a:solidFill>
              </a:rPr>
              <a:pPr/>
              <a:t>5/5/2014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612071"/>
            <a:ext cx="2895600" cy="196568"/>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612071"/>
            <a:ext cx="2133600" cy="196568"/>
          </a:xfrm>
          <a:prstGeom prst="rect">
            <a:avLst/>
          </a:prstGeom>
        </p:spPr>
        <p:txBody>
          <a:bodyPr vert="horz" lIns="91440" tIns="45720" rIns="91440" bIns="45720" rtlCol="0" anchor="ctr"/>
          <a:lstStyle>
            <a:lvl1pPr algn="r">
              <a:defRPr sz="1100">
                <a:solidFill>
                  <a:schemeClr val="tx1">
                    <a:tint val="75000"/>
                  </a:schemeClr>
                </a:solidFill>
              </a:defRPr>
            </a:lvl1pPr>
          </a:lstStyle>
          <a:p>
            <a:fld id="{8ED42205-BBE1-D442-A8CB-33065BDBE923}"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4725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3200" kern="1200">
          <a:solidFill>
            <a:schemeClr val="tx1"/>
          </a:solidFill>
          <a:latin typeface="Trajan Pro"/>
          <a:ea typeface="+mj-ea"/>
          <a:cs typeface="Trajan Pro"/>
        </a:defRPr>
      </a:lvl1pPr>
    </p:titleStyle>
    <p:bodyStyle>
      <a:lvl1pPr marL="457200" indent="-457200" algn="l" defTabSz="457200" rtl="0" eaLnBrk="1" latinLnBrk="0" hangingPunct="1">
        <a:spcBef>
          <a:spcPct val="20000"/>
        </a:spcBef>
        <a:buSzPct val="80000"/>
        <a:buFontTx/>
        <a:buBlip>
          <a:blip r:embed="rId15"/>
        </a:buBlip>
        <a:defRPr sz="2800" kern="1200">
          <a:solidFill>
            <a:schemeClr val="tx1"/>
          </a:solidFill>
          <a:latin typeface="Century Gothic"/>
          <a:ea typeface="+mn-ea"/>
          <a:cs typeface="Century Gothic"/>
        </a:defRPr>
      </a:lvl1pPr>
      <a:lvl2pPr marL="800100" indent="-342900" algn="l" defTabSz="457200" rtl="0" eaLnBrk="1" latinLnBrk="0" hangingPunct="1">
        <a:spcBef>
          <a:spcPct val="20000"/>
        </a:spcBef>
        <a:buSzPct val="80000"/>
        <a:buFontTx/>
        <a:buBlip>
          <a:blip r:embed="rId16"/>
        </a:buBlip>
        <a:defRPr sz="2400" kern="1200">
          <a:solidFill>
            <a:schemeClr val="tx1"/>
          </a:solidFill>
          <a:latin typeface="Century Gothic"/>
          <a:ea typeface="+mn-ea"/>
          <a:cs typeface="Century Gothic"/>
        </a:defRPr>
      </a:lvl2pPr>
      <a:lvl3pPr marL="1257300" indent="-342900" algn="l" defTabSz="457200" rtl="0" eaLnBrk="1" latinLnBrk="0" hangingPunct="1">
        <a:spcBef>
          <a:spcPct val="20000"/>
        </a:spcBef>
        <a:buSzPct val="80000"/>
        <a:buFontTx/>
        <a:buBlip>
          <a:blip r:embed="rId17"/>
        </a:buBlip>
        <a:defRPr sz="2000" kern="1200">
          <a:solidFill>
            <a:schemeClr val="tx1"/>
          </a:solidFill>
          <a:latin typeface="Century Gothic"/>
          <a:ea typeface="+mn-ea"/>
          <a:cs typeface="Century Gothic"/>
        </a:defRPr>
      </a:lvl3pPr>
      <a:lvl4pPr marL="1657350" indent="-285750" algn="l" defTabSz="457200" rtl="0" eaLnBrk="1" latinLnBrk="0" hangingPunct="1">
        <a:spcBef>
          <a:spcPct val="20000"/>
        </a:spcBef>
        <a:buSzPct val="80000"/>
        <a:buFontTx/>
        <a:buBlip>
          <a:blip r:embed="rId18"/>
        </a:buBlip>
        <a:defRPr sz="1800" kern="1200">
          <a:solidFill>
            <a:schemeClr val="tx1"/>
          </a:solidFill>
          <a:latin typeface="Century Gothic"/>
          <a:ea typeface="+mn-ea"/>
          <a:cs typeface="Century Gothic"/>
        </a:defRPr>
      </a:lvl4pPr>
      <a:lvl5pPr marL="2114550" indent="-285750" algn="l" defTabSz="457200" rtl="0" eaLnBrk="1" latinLnBrk="0" hangingPunct="1">
        <a:spcBef>
          <a:spcPct val="20000"/>
        </a:spcBef>
        <a:buSzPct val="80000"/>
        <a:buFontTx/>
        <a:buBlip>
          <a:blip r:embed="rId19"/>
        </a:buBlip>
        <a:defRPr sz="1800" kern="1200">
          <a:solidFill>
            <a:schemeClr val="tx1"/>
          </a:solidFill>
          <a:latin typeface="Century Gothic"/>
          <a:ea typeface="+mn-ea"/>
          <a:cs typeface="Century Gothic"/>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899592" y="3284984"/>
            <a:ext cx="7864094" cy="1752600"/>
          </a:xfrm>
        </p:spPr>
        <p:txBody>
          <a:bodyPr>
            <a:normAutofit/>
          </a:bodyPr>
          <a:lstStyle/>
          <a:p>
            <a:pPr lvl="0" algn="ctr"/>
            <a:r>
              <a:rPr lang="id-ID" sz="2400" b="1" dirty="0" smtClean="0"/>
              <a:t>WAWASAN NUSANTARA SEBAGAI GEOPOLITIK INDONESIA</a:t>
            </a:r>
            <a:endParaRPr lang="id-ID" sz="2400" b="1" kern="0" dirty="0" smtClean="0">
              <a:solidFill>
                <a:srgbClr val="000000"/>
              </a:solidFill>
              <a:latin typeface="Arial"/>
              <a:cs typeface="+mn-cs"/>
            </a:endParaRPr>
          </a:p>
          <a:p>
            <a:pPr lvl="0" defTabSz="914400" fontAlgn="base">
              <a:spcAft>
                <a:spcPct val="0"/>
              </a:spcAft>
              <a:buClr>
                <a:srgbClr val="330066"/>
              </a:buClr>
              <a:buSzPct val="70000"/>
            </a:pPr>
            <a:endParaRPr lang="id-ID" sz="1400" b="1" kern="0" dirty="0">
              <a:solidFill>
                <a:srgbClr val="000000"/>
              </a:solidFill>
              <a:latin typeface="Arial"/>
              <a:cs typeface="+mn-cs"/>
            </a:endParaRPr>
          </a:p>
          <a:p>
            <a:pPr lvl="0" algn="ctr" defTabSz="914400" fontAlgn="base">
              <a:spcAft>
                <a:spcPct val="0"/>
              </a:spcAft>
              <a:buClr>
                <a:srgbClr val="330066"/>
              </a:buClr>
              <a:buSzPct val="70000"/>
            </a:pPr>
            <a:r>
              <a:rPr lang="en-US" sz="2400" b="1" kern="0" dirty="0" smtClean="0">
                <a:solidFill>
                  <a:srgbClr val="000000"/>
                </a:solidFill>
                <a:latin typeface="Arial"/>
                <a:cs typeface="+mn-cs"/>
              </a:rPr>
              <a:t>P</a:t>
            </a:r>
            <a:r>
              <a:rPr lang="id-ID" sz="2400" b="1" kern="0" dirty="0" smtClean="0">
                <a:solidFill>
                  <a:srgbClr val="000000"/>
                </a:solidFill>
                <a:latin typeface="Arial"/>
                <a:cs typeface="+mn-cs"/>
              </a:rPr>
              <a:t>ertemuan ke 12</a:t>
            </a:r>
            <a:endParaRPr lang="id-ID" sz="2400" dirty="0"/>
          </a:p>
        </p:txBody>
      </p:sp>
      <p:sp>
        <p:nvSpPr>
          <p:cNvPr id="3" name="Title 2"/>
          <p:cNvSpPr>
            <a:spLocks noGrp="1"/>
          </p:cNvSpPr>
          <p:nvPr>
            <p:ph type="ctrTitle"/>
          </p:nvPr>
        </p:nvSpPr>
        <p:spPr>
          <a:xfrm>
            <a:off x="2195736" y="908720"/>
            <a:ext cx="4752528" cy="1224136"/>
          </a:xfrm>
        </p:spPr>
        <p:txBody>
          <a:bodyPr/>
          <a:lstStyle/>
          <a:p>
            <a:pPr algn="ctr"/>
            <a:r>
              <a:rPr lang="id-ID" sz="2800" b="1" kern="0" dirty="0" smtClean="0">
                <a:solidFill>
                  <a:srgbClr val="330066"/>
                </a:solidFill>
                <a:latin typeface="Arial"/>
                <a:cs typeface="+mj-cs"/>
              </a:rPr>
              <a:t>Mata Kuliah:</a:t>
            </a:r>
            <a:br>
              <a:rPr lang="id-ID" sz="2800" b="1" kern="0" dirty="0" smtClean="0">
                <a:solidFill>
                  <a:srgbClr val="330066"/>
                </a:solidFill>
                <a:latin typeface="Arial"/>
                <a:cs typeface="+mj-cs"/>
              </a:rPr>
            </a:br>
            <a:r>
              <a:rPr lang="id-ID" sz="2800" b="1" kern="0" dirty="0" smtClean="0">
                <a:solidFill>
                  <a:srgbClr val="330066"/>
                </a:solidFill>
                <a:latin typeface="Arial"/>
                <a:cs typeface="+mj-cs"/>
              </a:rPr>
              <a:t>KEWARGANEGARAAN</a:t>
            </a:r>
            <a:r>
              <a:rPr lang="id-ID" sz="4400" b="1" kern="0" dirty="0" smtClean="0">
                <a:solidFill>
                  <a:srgbClr val="330066"/>
                </a:solidFill>
                <a:latin typeface="Arial"/>
                <a:cs typeface="+mj-cs"/>
              </a:rPr>
              <a:t/>
            </a:r>
            <a:br>
              <a:rPr lang="id-ID" sz="4400" b="1" kern="0" dirty="0" smtClean="0">
                <a:solidFill>
                  <a:srgbClr val="330066"/>
                </a:solidFill>
                <a:latin typeface="Arial"/>
                <a:cs typeface="+mj-cs"/>
              </a:rPr>
            </a:br>
            <a:endParaRPr lang="id-ID" dirty="0"/>
          </a:p>
        </p:txBody>
      </p:sp>
    </p:spTree>
    <p:extLst>
      <p:ext uri="{BB962C8B-B14F-4D97-AF65-F5344CB8AC3E}">
        <p14:creationId xmlns:p14="http://schemas.microsoft.com/office/powerpoint/2010/main" val="3470939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id-ID" dirty="0" smtClean="0"/>
              <a:t>b. Manfaat Wawasan nusantara</a:t>
            </a:r>
          </a:p>
          <a:p>
            <a:pPr marL="0" indent="0">
              <a:buNone/>
            </a:pPr>
            <a:endParaRPr lang="id-ID" dirty="0" smtClean="0"/>
          </a:p>
          <a:p>
            <a:pPr marL="876300" lvl="1" indent="-533400" defTabSz="914400" fontAlgn="base">
              <a:lnSpc>
                <a:spcPct val="80000"/>
              </a:lnSpc>
              <a:spcAft>
                <a:spcPct val="0"/>
              </a:spcAft>
              <a:buSzTx/>
              <a:buFontTx/>
              <a:buAutoNum type="arabicPeriod"/>
            </a:pPr>
            <a:r>
              <a:rPr lang="en-US" i="1" kern="0" dirty="0" err="1">
                <a:latin typeface="Verdana"/>
                <a:cs typeface="+mn-cs"/>
              </a:rPr>
              <a:t>Diterima</a:t>
            </a:r>
            <a:r>
              <a:rPr lang="en-US" i="1" kern="0" dirty="0">
                <a:latin typeface="Verdana"/>
                <a:cs typeface="+mn-cs"/>
              </a:rPr>
              <a:t> </a:t>
            </a:r>
            <a:r>
              <a:rPr lang="en-US" i="1" kern="0" dirty="0" err="1">
                <a:latin typeface="Verdana"/>
                <a:cs typeface="+mn-cs"/>
              </a:rPr>
              <a:t>dan</a:t>
            </a:r>
            <a:r>
              <a:rPr lang="en-US" i="1" kern="0" dirty="0">
                <a:latin typeface="Verdana"/>
                <a:cs typeface="+mn-cs"/>
              </a:rPr>
              <a:t> </a:t>
            </a:r>
            <a:r>
              <a:rPr lang="en-US" i="1" kern="0" dirty="0" err="1">
                <a:latin typeface="Verdana"/>
                <a:cs typeface="+mn-cs"/>
              </a:rPr>
              <a:t>diakuinya</a:t>
            </a:r>
            <a:r>
              <a:rPr lang="en-US" i="1" kern="0" dirty="0">
                <a:latin typeface="Verdana"/>
                <a:cs typeface="+mn-cs"/>
              </a:rPr>
              <a:t> </a:t>
            </a:r>
            <a:r>
              <a:rPr lang="en-US" i="1" kern="0" dirty="0" err="1">
                <a:latin typeface="Verdana"/>
                <a:cs typeface="+mn-cs"/>
              </a:rPr>
              <a:t>konsepsi</a:t>
            </a:r>
            <a:r>
              <a:rPr lang="en-US" i="1" kern="0" dirty="0">
                <a:latin typeface="Verdana"/>
                <a:cs typeface="+mn-cs"/>
              </a:rPr>
              <a:t> Nusantara di forum </a:t>
            </a:r>
            <a:r>
              <a:rPr lang="en-US" i="1" kern="0" dirty="0" err="1">
                <a:latin typeface="Verdana"/>
                <a:cs typeface="+mn-cs"/>
              </a:rPr>
              <a:t>internasional</a:t>
            </a:r>
            <a:endParaRPr lang="en-US" i="1" kern="0" dirty="0">
              <a:latin typeface="Verdana"/>
              <a:cs typeface="+mn-cs"/>
            </a:endParaRPr>
          </a:p>
          <a:p>
            <a:pPr marL="876300" lvl="1" indent="-533400" defTabSz="914400" fontAlgn="base">
              <a:lnSpc>
                <a:spcPct val="80000"/>
              </a:lnSpc>
              <a:spcAft>
                <a:spcPct val="0"/>
              </a:spcAft>
              <a:buSzTx/>
              <a:buFontTx/>
              <a:buAutoNum type="arabicPeriod"/>
            </a:pPr>
            <a:r>
              <a:rPr lang="en-US" i="1" kern="0" dirty="0" err="1">
                <a:latin typeface="Verdana"/>
                <a:cs typeface="+mn-cs"/>
              </a:rPr>
              <a:t>Pertambahan</a:t>
            </a:r>
            <a:r>
              <a:rPr lang="en-US" i="1" kern="0" dirty="0">
                <a:latin typeface="Verdana"/>
                <a:cs typeface="+mn-cs"/>
              </a:rPr>
              <a:t> </a:t>
            </a:r>
            <a:r>
              <a:rPr lang="en-US" i="1" kern="0" dirty="0" err="1">
                <a:latin typeface="Verdana"/>
                <a:cs typeface="+mn-cs"/>
              </a:rPr>
              <a:t>luas</a:t>
            </a:r>
            <a:r>
              <a:rPr lang="en-US" i="1" kern="0" dirty="0">
                <a:latin typeface="Verdana"/>
                <a:cs typeface="+mn-cs"/>
              </a:rPr>
              <a:t> </a:t>
            </a:r>
            <a:r>
              <a:rPr lang="en-US" i="1" kern="0" dirty="0" err="1">
                <a:latin typeface="Verdana"/>
                <a:cs typeface="+mn-cs"/>
              </a:rPr>
              <a:t>wilayah</a:t>
            </a:r>
            <a:r>
              <a:rPr lang="en-US" i="1" kern="0" dirty="0">
                <a:latin typeface="Verdana"/>
                <a:cs typeface="+mn-cs"/>
              </a:rPr>
              <a:t> </a:t>
            </a:r>
            <a:r>
              <a:rPr lang="en-US" i="1" kern="0" dirty="0" err="1">
                <a:latin typeface="Verdana"/>
                <a:cs typeface="+mn-cs"/>
              </a:rPr>
              <a:t>teritorial</a:t>
            </a:r>
            <a:r>
              <a:rPr lang="en-US" i="1" kern="0" dirty="0">
                <a:latin typeface="Verdana"/>
                <a:cs typeface="+mn-cs"/>
              </a:rPr>
              <a:t> Indonesia</a:t>
            </a:r>
          </a:p>
          <a:p>
            <a:pPr marL="876300" lvl="1" indent="-533400" defTabSz="914400" fontAlgn="base">
              <a:lnSpc>
                <a:spcPct val="80000"/>
              </a:lnSpc>
              <a:spcAft>
                <a:spcPct val="0"/>
              </a:spcAft>
              <a:buSzTx/>
              <a:buFontTx/>
              <a:buAutoNum type="arabicPeriod"/>
            </a:pPr>
            <a:r>
              <a:rPr lang="en-US" i="1" kern="0" dirty="0" err="1">
                <a:latin typeface="Verdana"/>
                <a:cs typeface="+mn-cs"/>
              </a:rPr>
              <a:t>memberikan</a:t>
            </a:r>
            <a:r>
              <a:rPr lang="en-US" i="1" kern="0" dirty="0">
                <a:latin typeface="Verdana"/>
                <a:cs typeface="+mn-cs"/>
              </a:rPr>
              <a:t> </a:t>
            </a:r>
            <a:r>
              <a:rPr lang="en-US" i="1" kern="0" dirty="0" err="1">
                <a:latin typeface="Verdana"/>
                <a:cs typeface="+mn-cs"/>
              </a:rPr>
              <a:t>potensi</a:t>
            </a:r>
            <a:r>
              <a:rPr lang="en-US" i="1" kern="0" dirty="0">
                <a:latin typeface="Verdana"/>
                <a:cs typeface="+mn-cs"/>
              </a:rPr>
              <a:t> </a:t>
            </a:r>
            <a:r>
              <a:rPr lang="en-US" i="1" kern="0" dirty="0" err="1">
                <a:latin typeface="Verdana"/>
                <a:cs typeface="+mn-cs"/>
              </a:rPr>
              <a:t>sumber</a:t>
            </a:r>
            <a:r>
              <a:rPr lang="en-US" i="1" kern="0" dirty="0">
                <a:latin typeface="Verdana"/>
                <a:cs typeface="+mn-cs"/>
              </a:rPr>
              <a:t> </a:t>
            </a:r>
            <a:r>
              <a:rPr lang="en-US" i="1" kern="0" dirty="0" err="1">
                <a:latin typeface="Verdana"/>
                <a:cs typeface="+mn-cs"/>
              </a:rPr>
              <a:t>daya</a:t>
            </a:r>
            <a:r>
              <a:rPr lang="en-US" i="1" kern="0" dirty="0">
                <a:latin typeface="Verdana"/>
                <a:cs typeface="+mn-cs"/>
              </a:rPr>
              <a:t> yang </a:t>
            </a:r>
            <a:r>
              <a:rPr lang="en-US" i="1" kern="0" dirty="0" err="1">
                <a:latin typeface="Verdana"/>
                <a:cs typeface="+mn-cs"/>
              </a:rPr>
              <a:t>besar</a:t>
            </a:r>
            <a:r>
              <a:rPr lang="en-US" i="1" kern="0" dirty="0">
                <a:latin typeface="Verdana"/>
                <a:cs typeface="+mn-cs"/>
              </a:rPr>
              <a:t> </a:t>
            </a:r>
            <a:r>
              <a:rPr lang="en-US" i="1" kern="0" dirty="0" err="1">
                <a:latin typeface="Verdana"/>
                <a:cs typeface="+mn-cs"/>
              </a:rPr>
              <a:t>bagi</a:t>
            </a:r>
            <a:r>
              <a:rPr lang="en-US" i="1" kern="0" dirty="0">
                <a:latin typeface="Verdana"/>
                <a:cs typeface="+mn-cs"/>
              </a:rPr>
              <a:t> </a:t>
            </a:r>
            <a:r>
              <a:rPr lang="en-US" i="1" kern="0" dirty="0" err="1">
                <a:latin typeface="Verdana"/>
                <a:cs typeface="+mn-cs"/>
              </a:rPr>
              <a:t>peningkatan</a:t>
            </a:r>
            <a:r>
              <a:rPr lang="en-US" i="1" kern="0" dirty="0">
                <a:latin typeface="Verdana"/>
                <a:cs typeface="+mn-cs"/>
              </a:rPr>
              <a:t> </a:t>
            </a:r>
            <a:r>
              <a:rPr lang="en-US" i="1" kern="0" dirty="0" err="1">
                <a:latin typeface="Verdana"/>
                <a:cs typeface="+mn-cs"/>
              </a:rPr>
              <a:t>kesejahteraan</a:t>
            </a:r>
            <a:r>
              <a:rPr lang="en-US" i="1" kern="0" dirty="0">
                <a:latin typeface="Verdana"/>
                <a:cs typeface="+mn-cs"/>
              </a:rPr>
              <a:t> </a:t>
            </a:r>
            <a:r>
              <a:rPr lang="en-US" i="1" kern="0" dirty="0" err="1">
                <a:latin typeface="Verdana"/>
                <a:cs typeface="+mn-cs"/>
              </a:rPr>
              <a:t>rakyat</a:t>
            </a:r>
            <a:r>
              <a:rPr lang="en-US" i="1" kern="0" dirty="0">
                <a:latin typeface="Verdana"/>
                <a:cs typeface="+mn-cs"/>
              </a:rPr>
              <a:t>.</a:t>
            </a:r>
          </a:p>
          <a:p>
            <a:pPr marL="876300" lvl="1" indent="-533400" defTabSz="914400" fontAlgn="base">
              <a:lnSpc>
                <a:spcPct val="80000"/>
              </a:lnSpc>
              <a:spcAft>
                <a:spcPct val="0"/>
              </a:spcAft>
              <a:buSzTx/>
              <a:buFontTx/>
              <a:buAutoNum type="arabicPeriod"/>
            </a:pPr>
            <a:r>
              <a:rPr lang="en-US" i="1" kern="0" dirty="0" err="1">
                <a:latin typeface="Verdana"/>
                <a:cs typeface="+mn-cs"/>
              </a:rPr>
              <a:t>Menghasilkan</a:t>
            </a:r>
            <a:r>
              <a:rPr lang="en-US" i="1" kern="0" dirty="0">
                <a:latin typeface="Verdana"/>
                <a:cs typeface="+mn-cs"/>
              </a:rPr>
              <a:t> </a:t>
            </a:r>
            <a:r>
              <a:rPr lang="en-US" i="1" kern="0" dirty="0" err="1">
                <a:latin typeface="Verdana"/>
                <a:cs typeface="+mn-cs"/>
              </a:rPr>
              <a:t>cara</a:t>
            </a:r>
            <a:r>
              <a:rPr lang="en-US" i="1" kern="0" dirty="0">
                <a:latin typeface="Verdana"/>
                <a:cs typeface="+mn-cs"/>
              </a:rPr>
              <a:t> </a:t>
            </a:r>
            <a:r>
              <a:rPr lang="en-US" i="1" kern="0" dirty="0" err="1">
                <a:latin typeface="Verdana"/>
                <a:cs typeface="+mn-cs"/>
              </a:rPr>
              <a:t>pandang</a:t>
            </a:r>
            <a:r>
              <a:rPr lang="en-US" i="1" kern="0" dirty="0">
                <a:latin typeface="Verdana"/>
                <a:cs typeface="+mn-cs"/>
              </a:rPr>
              <a:t> </a:t>
            </a:r>
            <a:r>
              <a:rPr lang="en-US" i="1" kern="0" dirty="0" err="1">
                <a:latin typeface="Verdana"/>
                <a:cs typeface="+mn-cs"/>
              </a:rPr>
              <a:t>tentang</a:t>
            </a:r>
            <a:r>
              <a:rPr lang="en-US" i="1" kern="0" dirty="0">
                <a:latin typeface="Verdana"/>
                <a:cs typeface="+mn-cs"/>
              </a:rPr>
              <a:t> </a:t>
            </a:r>
            <a:r>
              <a:rPr lang="en-US" i="1" kern="0" dirty="0" err="1">
                <a:latin typeface="Verdana"/>
                <a:cs typeface="+mn-cs"/>
              </a:rPr>
              <a:t>keutuhan</a:t>
            </a:r>
            <a:r>
              <a:rPr lang="en-US" i="1" kern="0" dirty="0">
                <a:latin typeface="Verdana"/>
                <a:cs typeface="+mn-cs"/>
              </a:rPr>
              <a:t> </a:t>
            </a:r>
            <a:r>
              <a:rPr lang="en-US" i="1" kern="0" dirty="0" err="1">
                <a:latin typeface="Verdana"/>
                <a:cs typeface="+mn-cs"/>
              </a:rPr>
              <a:t>wilayah</a:t>
            </a:r>
            <a:r>
              <a:rPr lang="en-US" i="1" kern="0" dirty="0">
                <a:latin typeface="Verdana"/>
                <a:cs typeface="+mn-cs"/>
              </a:rPr>
              <a:t> </a:t>
            </a:r>
            <a:r>
              <a:rPr lang="en-US" i="1" kern="0" dirty="0" err="1">
                <a:latin typeface="Verdana"/>
                <a:cs typeface="+mn-cs"/>
              </a:rPr>
              <a:t>nusantara</a:t>
            </a:r>
            <a:endParaRPr lang="en-US" i="1" kern="0" dirty="0">
              <a:latin typeface="Verdana"/>
              <a:cs typeface="+mn-cs"/>
            </a:endParaRPr>
          </a:p>
          <a:p>
            <a:pPr marL="876300" lvl="1" indent="-533400" defTabSz="914400" fontAlgn="base">
              <a:lnSpc>
                <a:spcPct val="80000"/>
              </a:lnSpc>
              <a:spcAft>
                <a:spcPct val="0"/>
              </a:spcAft>
              <a:buSzTx/>
              <a:buFontTx/>
              <a:buAutoNum type="arabicPeriod"/>
            </a:pPr>
            <a:r>
              <a:rPr lang="en-US" i="1" kern="0" dirty="0" err="1">
                <a:latin typeface="Verdana"/>
                <a:cs typeface="+mn-cs"/>
              </a:rPr>
              <a:t>Sarana</a:t>
            </a:r>
            <a:r>
              <a:rPr lang="en-US" i="1" kern="0" dirty="0">
                <a:latin typeface="Verdana"/>
                <a:cs typeface="+mn-cs"/>
              </a:rPr>
              <a:t> </a:t>
            </a:r>
            <a:r>
              <a:rPr lang="en-US" i="1" kern="0" dirty="0" err="1">
                <a:latin typeface="Verdana"/>
                <a:cs typeface="+mn-cs"/>
              </a:rPr>
              <a:t>integrasi</a:t>
            </a:r>
            <a:r>
              <a:rPr lang="en-US" i="1" kern="0" dirty="0">
                <a:latin typeface="Verdana"/>
                <a:cs typeface="+mn-cs"/>
              </a:rPr>
              <a:t> </a:t>
            </a:r>
            <a:r>
              <a:rPr lang="en-US" i="1" kern="0" dirty="0" err="1">
                <a:latin typeface="Verdana"/>
                <a:cs typeface="+mn-cs"/>
              </a:rPr>
              <a:t>nasional</a:t>
            </a:r>
            <a:endParaRPr lang="en-US" i="1" kern="0" dirty="0">
              <a:latin typeface="Verdana"/>
              <a:cs typeface="+mn-cs"/>
            </a:endParaRPr>
          </a:p>
          <a:p>
            <a:pPr marL="0" indent="0">
              <a:buNone/>
            </a:pPr>
            <a:endParaRPr lang="id-ID" dirty="0"/>
          </a:p>
        </p:txBody>
      </p:sp>
    </p:spTree>
    <p:extLst>
      <p:ext uri="{BB962C8B-B14F-4D97-AF65-F5344CB8AC3E}">
        <p14:creationId xmlns:p14="http://schemas.microsoft.com/office/powerpoint/2010/main" val="4078861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b="1" dirty="0" smtClean="0"/>
              <a:t>E. OTONOMI DAERAH DI INDONESIA</a:t>
            </a:r>
            <a:endParaRPr lang="id-ID" b="1" dirty="0"/>
          </a:p>
        </p:txBody>
      </p:sp>
      <p:sp>
        <p:nvSpPr>
          <p:cNvPr id="3" name="Content Placeholder 2"/>
          <p:cNvSpPr>
            <a:spLocks noGrp="1"/>
          </p:cNvSpPr>
          <p:nvPr>
            <p:ph idx="1"/>
          </p:nvPr>
        </p:nvSpPr>
        <p:spPr/>
        <p:txBody>
          <a:bodyPr>
            <a:normAutofit lnSpcReduction="10000"/>
          </a:bodyPr>
          <a:lstStyle/>
          <a:p>
            <a:pPr marL="514350" indent="-514350">
              <a:buAutoNum type="arabicPeriod"/>
            </a:pPr>
            <a:r>
              <a:rPr lang="id-ID" b="1" dirty="0" smtClean="0"/>
              <a:t>Kaitan Wawasan Nusantara dengan Otonomi Daerah</a:t>
            </a:r>
          </a:p>
          <a:p>
            <a:pPr>
              <a:buFont typeface="Wingdings" pitchFamily="2" charset="2"/>
              <a:buChar char="v"/>
            </a:pPr>
            <a:r>
              <a:rPr lang="id-ID" sz="2400" dirty="0" smtClean="0"/>
              <a:t>Negara kita melaksanakan otonomi daerah karena melaksanakan  amanat UUD 1945 Pasal 18, dengan bunyi pasal 1</a:t>
            </a:r>
            <a:r>
              <a:rPr lang="id-ID" sz="2400" i="1" dirty="0" smtClean="0"/>
              <a:t>: </a:t>
            </a:r>
            <a:r>
              <a:rPr lang="id-ID" sz="1600" i="1" dirty="0" smtClean="0"/>
              <a:t>Negara Kesatuan Republik Indonesia dibagi atas daerah-daerah provinsi dan daerah provinsi itu dibagi atas kabupaten dan kota, yang tiap-tiap 	provinsi,kabupaten dan kota itu mempunyai pemerintahan daerah yang diatur dengan undang-undang.</a:t>
            </a:r>
            <a:endParaRPr lang="id-ID" sz="2400" i="1" dirty="0" smtClean="0"/>
          </a:p>
          <a:p>
            <a:pPr algn="just">
              <a:buFont typeface="Wingdings" pitchFamily="2" charset="2"/>
              <a:buChar char="v"/>
            </a:pPr>
            <a:r>
              <a:rPr lang="id-ID" sz="2400" dirty="0" smtClean="0"/>
              <a:t>UU No.5 Tahun 1974 : Pokok-pokok Pemerintahan di Daerah</a:t>
            </a:r>
          </a:p>
          <a:p>
            <a:pPr algn="just">
              <a:buFont typeface="Wingdings" pitchFamily="2" charset="2"/>
              <a:buChar char="v"/>
            </a:pPr>
            <a:r>
              <a:rPr lang="id-ID" sz="2400" dirty="0" smtClean="0"/>
              <a:t>UU No.22 Tahun 1999 : Pemerintahan Daerah</a:t>
            </a:r>
          </a:p>
          <a:p>
            <a:pPr algn="just">
              <a:buFont typeface="Wingdings" pitchFamily="2" charset="2"/>
              <a:buChar char="v"/>
            </a:pPr>
            <a:r>
              <a:rPr lang="id-ID" sz="2400" dirty="0" smtClean="0"/>
              <a:t>UU No. 32 Tahun 2004 : Pemerintahan Daerah terbaru</a:t>
            </a:r>
          </a:p>
          <a:p>
            <a:pPr algn="just">
              <a:buFont typeface="Wingdings" pitchFamily="2" charset="2"/>
              <a:buChar char="v"/>
            </a:pPr>
            <a:endParaRPr lang="id-ID" sz="2400" dirty="0"/>
          </a:p>
        </p:txBody>
      </p:sp>
    </p:spTree>
    <p:extLst>
      <p:ext uri="{BB962C8B-B14F-4D97-AF65-F5344CB8AC3E}">
        <p14:creationId xmlns:p14="http://schemas.microsoft.com/office/powerpoint/2010/main" val="79239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id-ID" b="1" dirty="0" smtClean="0"/>
              <a:t>2. Otonomi Daerah Indonesia</a:t>
            </a:r>
          </a:p>
          <a:p>
            <a:pPr algn="just">
              <a:buFont typeface="Wingdings" pitchFamily="2" charset="2"/>
              <a:buChar char="à"/>
            </a:pPr>
            <a:r>
              <a:rPr lang="id-ID" dirty="0" smtClean="0">
                <a:sym typeface="Wingdings" pitchFamily="2" charset="2"/>
              </a:rPr>
              <a:t>Otonomi yang bertanggung jawab adalah berupa perwujudan pertanggungjawaban sebagai konsekuensi pemberian hak dan kewenangan kepada Daerah dalam wujud tegas dan kewajiban yang harus dipikul oleh daerah dalam mencapai tujuan pemberian otonomi.</a:t>
            </a:r>
          </a:p>
          <a:p>
            <a:pPr algn="just">
              <a:buFont typeface="Wingdings" pitchFamily="2" charset="2"/>
              <a:buChar char="à"/>
            </a:pPr>
            <a:r>
              <a:rPr lang="id-ID" dirty="0" smtClean="0">
                <a:sym typeface="Wingdings" pitchFamily="2" charset="2"/>
              </a:rPr>
              <a:t> Otonomi dan desentralisasi adalah cara atau</a:t>
            </a:r>
            <a:r>
              <a:rPr lang="id-ID" dirty="0">
                <a:sym typeface="Wingdings" pitchFamily="2" charset="2"/>
              </a:rPr>
              <a:t> </a:t>
            </a:r>
            <a:r>
              <a:rPr lang="id-ID" dirty="0" smtClean="0">
                <a:sym typeface="Wingdings" pitchFamily="2" charset="2"/>
              </a:rPr>
              <a:t>strategi	yang	 dipilih agar penyelenggaraan NKRI bisa menciptakan 	pembangunan yang berkeadilan dan 	merata di seluruh wilayah tanah air. </a:t>
            </a:r>
            <a:endParaRPr lang="id-ID" dirty="0" smtClean="0"/>
          </a:p>
          <a:p>
            <a:pPr marL="0" indent="0" algn="just">
              <a:buNone/>
            </a:pPr>
            <a:r>
              <a:rPr lang="id-ID" dirty="0" smtClean="0"/>
              <a:t> </a:t>
            </a:r>
            <a:endParaRPr lang="id-ID" dirty="0"/>
          </a:p>
        </p:txBody>
      </p:sp>
    </p:spTree>
    <p:extLst>
      <p:ext uri="{BB962C8B-B14F-4D97-AF65-F5344CB8AC3E}">
        <p14:creationId xmlns:p14="http://schemas.microsoft.com/office/powerpoint/2010/main" val="185399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id-ID" sz="4400" b="1" dirty="0" smtClean="0"/>
              <a:t>TERIMAKASIH</a:t>
            </a:r>
            <a:endParaRPr lang="id-ID" sz="4400" b="1" dirty="0"/>
          </a:p>
        </p:txBody>
      </p:sp>
    </p:spTree>
    <p:extLst>
      <p:ext uri="{BB962C8B-B14F-4D97-AF65-F5344CB8AC3E}">
        <p14:creationId xmlns:p14="http://schemas.microsoft.com/office/powerpoint/2010/main" val="3637303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id-ID" sz="2800" b="1" dirty="0" smtClean="0">
                <a:latin typeface="Times New Roman" pitchFamily="18" charset="0"/>
                <a:cs typeface="Times New Roman" pitchFamily="18" charset="0"/>
              </a:rPr>
              <a:t>D. PERWUJUDAN WAWASAN NUSANTARA</a:t>
            </a:r>
            <a:endParaRPr lang="id-ID"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14350" indent="-514350">
              <a:buAutoNum type="arabicPeriod"/>
            </a:pPr>
            <a:r>
              <a:rPr lang="id-ID" b="1" dirty="0" smtClean="0"/>
              <a:t>Perumusan Wawasan Nusantara</a:t>
            </a:r>
          </a:p>
          <a:p>
            <a:pPr marL="0" indent="0">
              <a:buNone/>
            </a:pPr>
            <a:r>
              <a:rPr lang="id-ID" sz="2400" dirty="0" smtClean="0">
                <a:latin typeface="Times New Roman" pitchFamily="18" charset="0"/>
                <a:cs typeface="Times New Roman" pitchFamily="18" charset="0"/>
              </a:rPr>
              <a:t>Konsepsi Wawasan Nusantara dituangkan dalam peraturan perundang-undangan yaitu dalam ketetapan MPR mengenai GBHN. Secara berturut-turut :</a:t>
            </a:r>
          </a:p>
          <a:p>
            <a:pPr>
              <a:buAutoNum type="alphaLcPeriod"/>
            </a:pPr>
            <a:r>
              <a:rPr lang="id-ID" sz="2400" dirty="0" smtClean="0">
                <a:latin typeface="Times New Roman" pitchFamily="18" charset="0"/>
                <a:cs typeface="Times New Roman" pitchFamily="18" charset="0"/>
              </a:rPr>
              <a:t>Tap MPR No. IV/MPR/1973</a:t>
            </a:r>
          </a:p>
          <a:p>
            <a:pPr>
              <a:buAutoNum type="alphaLcPeriod"/>
            </a:pPr>
            <a:r>
              <a:rPr lang="id-ID" sz="2400" dirty="0" smtClean="0">
                <a:latin typeface="Times New Roman" pitchFamily="18" charset="0"/>
                <a:cs typeface="Times New Roman" pitchFamily="18" charset="0"/>
              </a:rPr>
              <a:t>Tap MPR No. IV/MPR/1978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II/MPR/1988</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II/MPR/1993</a:t>
            </a:r>
          </a:p>
          <a:p>
            <a:pPr lvl="0">
              <a:buFontTx/>
              <a:buAutoNum type="alphaLcPeriod"/>
            </a:pPr>
            <a:r>
              <a:rPr lang="id-ID" sz="2400" dirty="0">
                <a:solidFill>
                  <a:prstClr val="black"/>
                </a:solidFill>
                <a:latin typeface="Times New Roman" pitchFamily="18" charset="0"/>
                <a:cs typeface="Times New Roman" pitchFamily="18" charset="0"/>
              </a:rPr>
              <a:t>Tap MPR No. </a:t>
            </a:r>
            <a:r>
              <a:rPr lang="id-ID" sz="2400" dirty="0" smtClean="0">
                <a:solidFill>
                  <a:prstClr val="black"/>
                </a:solidFill>
                <a:latin typeface="Times New Roman" pitchFamily="18" charset="0"/>
                <a:cs typeface="Times New Roman" pitchFamily="18" charset="0"/>
              </a:rPr>
              <a:t>II/MPR/1998</a:t>
            </a:r>
            <a:endParaRPr lang="id-ID" sz="2400" dirty="0">
              <a:solidFill>
                <a:prstClr val="black"/>
              </a:solidFill>
              <a:latin typeface="Times New Roman" pitchFamily="18" charset="0"/>
              <a:cs typeface="Times New Roman" pitchFamily="18" charset="0"/>
            </a:endParaRPr>
          </a:p>
          <a:p>
            <a:pPr marL="0" lvl="0" indent="0">
              <a:buNone/>
            </a:pPr>
            <a:endParaRPr lang="id-ID" sz="2400" dirty="0" smtClean="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lvl="0">
              <a:buFontTx/>
              <a:buAutoNum type="alphaLcPeriod"/>
            </a:pPr>
            <a:endParaRPr lang="id-ID" sz="2400" dirty="0">
              <a:solidFill>
                <a:prstClr val="black"/>
              </a:solidFill>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smtClean="0">
              <a:latin typeface="Times New Roman" pitchFamily="18" charset="0"/>
              <a:cs typeface="Times New Roman" pitchFamily="18" charset="0"/>
            </a:endParaRPr>
          </a:p>
          <a:p>
            <a:pPr>
              <a:buAutoNum type="alphaLcPeriod"/>
            </a:pPr>
            <a:endParaRPr lang="id-ID" sz="2400" dirty="0">
              <a:latin typeface="Times New Roman" pitchFamily="18" charset="0"/>
              <a:cs typeface="Times New Roman" pitchFamily="18" charset="0"/>
            </a:endParaRPr>
          </a:p>
        </p:txBody>
      </p:sp>
    </p:spTree>
    <p:extLst>
      <p:ext uri="{BB962C8B-B14F-4D97-AF65-F5344CB8AC3E}">
        <p14:creationId xmlns:p14="http://schemas.microsoft.com/office/powerpoint/2010/main" val="2620095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lstStyle/>
          <a:p>
            <a:pPr marL="0" indent="0">
              <a:buNone/>
            </a:pPr>
            <a:r>
              <a:rPr lang="id-ID" b="1" dirty="0" smtClean="0"/>
              <a:t>2. Batas Wilayah Negara Kesatuan Republik Indonesia</a:t>
            </a:r>
          </a:p>
          <a:p>
            <a:pPr>
              <a:buFont typeface="Arial" charset="0"/>
              <a:buChar char="•"/>
            </a:pPr>
            <a:r>
              <a:rPr lang="id-ID" dirty="0" smtClean="0"/>
              <a:t>UU No.6 Tahun 1996 (Perairan Indonesia)</a:t>
            </a:r>
          </a:p>
          <a:p>
            <a:pPr marL="0" indent="0" algn="just">
              <a:buNone/>
            </a:pPr>
            <a:r>
              <a:rPr lang="id-ID" b="1" dirty="0"/>
              <a:t>	</a:t>
            </a:r>
            <a:r>
              <a:rPr lang="id-ID" b="1" dirty="0" smtClean="0">
                <a:sym typeface="Wingdings" pitchFamily="2" charset="2"/>
              </a:rPr>
              <a:t> </a:t>
            </a:r>
            <a:r>
              <a:rPr lang="id-ID" sz="2000" dirty="0" smtClean="0">
                <a:sym typeface="Wingdings" pitchFamily="2" charset="2"/>
              </a:rPr>
              <a:t>Negara Indonesia merupakan neagra kepulauan. Asas bahwa segala perairan disekitar, di antara, dan yang menghubungkan pulau-pulau atau bagian pulau-pulau yang termasuk daratan Negara Republik Indonesia, dengan tidak memperhitungkan luas atau lebarnya merupakan bagian integral dari wilayah daratan Negara Republik Indonesia, sehingga merupakan bagian dari perairan Indonesia yang berada yang berada di bawah kedaulatan Negara Republik Indonesia.</a:t>
            </a:r>
            <a:endParaRPr lang="id-ID" sz="2000" dirty="0" smtClean="0"/>
          </a:p>
        </p:txBody>
      </p:sp>
    </p:spTree>
    <p:extLst>
      <p:ext uri="{BB962C8B-B14F-4D97-AF65-F5344CB8AC3E}">
        <p14:creationId xmlns:p14="http://schemas.microsoft.com/office/powerpoint/2010/main" val="2453056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507288" cy="4975157"/>
          </a:xfrm>
        </p:spPr>
        <p:txBody>
          <a:bodyPr/>
          <a:lstStyle/>
          <a:p>
            <a:pPr algn="ctr"/>
            <a:r>
              <a:rPr lang="id-ID" dirty="0" smtClean="0"/>
              <a:t>Kedaulatan NKRI di perairan Indonesia meliputi laut teritorial, perairan kepulauan, dan perairan pedalaman serta ruang udara di atas laut teritorial, perairan kepulauan dan pedalaman serta dasar laut dan tanah di bawahnya termasuk sumber kekayaan alam yang </a:t>
            </a:r>
            <a:r>
              <a:rPr lang="id-ID" dirty="0" smtClean="0"/>
              <a:t>terkandung </a:t>
            </a:r>
            <a:r>
              <a:rPr lang="id-ID" dirty="0" smtClean="0"/>
              <a:t>di dalamnya.</a:t>
            </a:r>
          </a:p>
          <a:p>
            <a:pPr algn="ctr"/>
            <a:endParaRPr lang="id-ID" dirty="0"/>
          </a:p>
        </p:txBody>
      </p:sp>
    </p:spTree>
    <p:extLst>
      <p:ext uri="{BB962C8B-B14F-4D97-AF65-F5344CB8AC3E}">
        <p14:creationId xmlns:p14="http://schemas.microsoft.com/office/powerpoint/2010/main" val="4340400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5047165"/>
          </a:xfrm>
        </p:spPr>
        <p:txBody>
          <a:bodyPr>
            <a:normAutofit/>
          </a:bodyPr>
          <a:lstStyle/>
          <a:p>
            <a:pPr algn="ctr"/>
            <a:r>
              <a:rPr lang="id-ID" sz="2400" b="1" dirty="0" smtClean="0"/>
              <a:t>Berdasarkan hak Kedaulatan, maka wilayah negara NKRI meliputi daratan, lautan dan udara diatasnya :</a:t>
            </a:r>
          </a:p>
          <a:p>
            <a:pPr marL="0" indent="0">
              <a:buNone/>
            </a:pPr>
            <a:endParaRPr lang="id-ID" sz="2400" b="1" dirty="0" smtClean="0"/>
          </a:p>
          <a:p>
            <a:pPr marL="514350" indent="-514350" algn="just">
              <a:buAutoNum type="arabicPeriod"/>
            </a:pPr>
            <a:r>
              <a:rPr lang="id-ID" sz="2400" b="1" dirty="0" smtClean="0"/>
              <a:t>Wilayah Daratan </a:t>
            </a:r>
            <a:r>
              <a:rPr lang="id-ID" sz="2400" dirty="0" smtClean="0"/>
              <a:t>adalah di permukaan bumi dalam batas-batas tertentu dan di dalam tanah permukaan bumi. (Indonesia memiliki wilayah daratan yang berbatasan dengan Malaysia (Serawak dan Sabah), Papua Nugini, dan Timor Leste.</a:t>
            </a:r>
          </a:p>
          <a:p>
            <a:pPr marL="0" indent="0" algn="just">
              <a:buNone/>
            </a:pPr>
            <a:endParaRPr lang="id-ID" sz="2400" dirty="0" smtClean="0"/>
          </a:p>
          <a:p>
            <a:pPr marL="0" indent="0" algn="just">
              <a:buNone/>
            </a:pPr>
            <a:endParaRPr lang="id-ID" sz="2400" dirty="0"/>
          </a:p>
        </p:txBody>
      </p:sp>
    </p:spTree>
    <p:extLst>
      <p:ext uri="{BB962C8B-B14F-4D97-AF65-F5344CB8AC3E}">
        <p14:creationId xmlns:p14="http://schemas.microsoft.com/office/powerpoint/2010/main" val="4036016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lstStyle/>
          <a:p>
            <a:pPr marL="514350" lvl="0" indent="-514350" algn="just">
              <a:buFontTx/>
              <a:buAutoNum type="arabicPeriod"/>
            </a:pPr>
            <a:r>
              <a:rPr lang="id-ID" sz="2400" dirty="0">
                <a:solidFill>
                  <a:prstClr val="black"/>
                </a:solidFill>
              </a:rPr>
              <a:t> </a:t>
            </a:r>
            <a:r>
              <a:rPr lang="id-ID" sz="2400" b="1" dirty="0">
                <a:solidFill>
                  <a:prstClr val="black"/>
                </a:solidFill>
              </a:rPr>
              <a:t>Wilayah Perairan </a:t>
            </a:r>
            <a:r>
              <a:rPr lang="id-ID" sz="2400" dirty="0">
                <a:solidFill>
                  <a:prstClr val="black"/>
                </a:solidFill>
              </a:rPr>
              <a:t>meliputi teritorial Indonesia, perairan kepulauan dan perairan pedalaman. Laut Teritorial Indonesia adalah jalur laut selebar 12 mil laut yang diukur dari garis pangkal kepuluan Indonesia. Perjanjian bilateral, contoh: Indonesia dengan malaysia, Indonesia dengan Filipina.</a:t>
            </a:r>
          </a:p>
          <a:p>
            <a:pPr marL="514350" lvl="0" indent="-514350" algn="just">
              <a:buFontTx/>
              <a:buAutoNum type="arabicPeriod"/>
            </a:pPr>
            <a:r>
              <a:rPr lang="id-ID" sz="2400" b="1" dirty="0">
                <a:solidFill>
                  <a:prstClr val="black"/>
                </a:solidFill>
              </a:rPr>
              <a:t>Wilayah Udara </a:t>
            </a:r>
            <a:r>
              <a:rPr lang="id-ID" sz="2400" dirty="0">
                <a:solidFill>
                  <a:prstClr val="black"/>
                </a:solidFill>
              </a:rPr>
              <a:t>, wilayah yang berada di atas wilayah daratan dan lautan (perairan) negara itu. Terdapat dua aliran: Teori Udara Bebas dan teori negara berdaulat di udara.</a:t>
            </a:r>
          </a:p>
          <a:p>
            <a:pPr marL="0" indent="0">
              <a:buNone/>
            </a:pPr>
            <a:endParaRPr lang="id-ID" dirty="0"/>
          </a:p>
        </p:txBody>
      </p:sp>
    </p:spTree>
    <p:extLst>
      <p:ext uri="{BB962C8B-B14F-4D97-AF65-F5344CB8AC3E}">
        <p14:creationId xmlns:p14="http://schemas.microsoft.com/office/powerpoint/2010/main" val="139846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75157"/>
          </a:xfrm>
        </p:spPr>
        <p:txBody>
          <a:bodyPr/>
          <a:lstStyle/>
          <a:p>
            <a:pPr marL="514350" lvl="0" indent="-514350" algn="just">
              <a:buFontTx/>
              <a:buAutoNum type="arabicPeriod"/>
            </a:pPr>
            <a:r>
              <a:rPr lang="id-ID" sz="2400" dirty="0">
                <a:solidFill>
                  <a:prstClr val="black"/>
                </a:solidFill>
              </a:rPr>
              <a:t> </a:t>
            </a:r>
            <a:r>
              <a:rPr lang="id-ID" sz="2400" b="1" dirty="0">
                <a:solidFill>
                  <a:prstClr val="black"/>
                </a:solidFill>
              </a:rPr>
              <a:t>Wilayah Perairan </a:t>
            </a:r>
            <a:r>
              <a:rPr lang="id-ID" sz="2400" dirty="0">
                <a:solidFill>
                  <a:prstClr val="black"/>
                </a:solidFill>
              </a:rPr>
              <a:t>meliputi teritorial Indonesia, perairan kepulauan dan perairan pedalaman. Laut Teritorial Indonesia adalah jalur laut selebar 12 mil laut yang diukur dari garis pangkal kepuluan Indonesia. Perjanjian bilateral, contoh: Indonesia dengan malaysia, Indonesia dengan Filipina.</a:t>
            </a:r>
          </a:p>
          <a:p>
            <a:pPr marL="514350" lvl="0" indent="-514350" algn="just">
              <a:buFontTx/>
              <a:buAutoNum type="arabicPeriod"/>
            </a:pPr>
            <a:r>
              <a:rPr lang="id-ID" sz="2400" b="1" dirty="0">
                <a:solidFill>
                  <a:prstClr val="black"/>
                </a:solidFill>
              </a:rPr>
              <a:t>Wilayah Udara </a:t>
            </a:r>
            <a:r>
              <a:rPr lang="id-ID" sz="2400" dirty="0">
                <a:solidFill>
                  <a:prstClr val="black"/>
                </a:solidFill>
              </a:rPr>
              <a:t>, wilayah yang berada di atas wilayah daratan dan lautan (perairan) negara itu. Terdapat dua aliran: Teori Udara Bebas dan teori negara berdaulat di udara.</a:t>
            </a:r>
          </a:p>
          <a:p>
            <a:pPr marL="0" indent="0">
              <a:buNone/>
            </a:pPr>
            <a:endParaRPr lang="id-ID" dirty="0"/>
          </a:p>
        </p:txBody>
      </p:sp>
    </p:spTree>
    <p:extLst>
      <p:ext uri="{BB962C8B-B14F-4D97-AF65-F5344CB8AC3E}">
        <p14:creationId xmlns:p14="http://schemas.microsoft.com/office/powerpoint/2010/main" val="278742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551221"/>
          </a:xfrm>
        </p:spPr>
        <p:txBody>
          <a:bodyPr>
            <a:normAutofit lnSpcReduction="10000"/>
          </a:bodyPr>
          <a:lstStyle/>
          <a:p>
            <a:pPr marL="0" indent="0">
              <a:buNone/>
            </a:pPr>
            <a:r>
              <a:rPr lang="id-ID" b="1" dirty="0" smtClean="0"/>
              <a:t>3. Unsur Dasar Wawasan Nusantara</a:t>
            </a:r>
          </a:p>
          <a:p>
            <a:pPr marL="0" lvl="0" indent="0" defTabSz="914400" fontAlgn="base">
              <a:spcAft>
                <a:spcPct val="0"/>
              </a:spcAft>
              <a:buSzTx/>
              <a:buNone/>
              <a:defRPr/>
            </a:pPr>
            <a:r>
              <a:rPr lang="id-ID" sz="2000" kern="0" dirty="0" smtClean="0">
                <a:latin typeface="Verdana"/>
                <a:cs typeface="+mn-cs"/>
              </a:rPr>
              <a:t>a. </a:t>
            </a:r>
            <a:r>
              <a:rPr lang="en-US" sz="2000" kern="0" dirty="0" err="1" smtClean="0">
                <a:latin typeface="Verdana"/>
                <a:cs typeface="+mn-cs"/>
              </a:rPr>
              <a:t>Wadah</a:t>
            </a:r>
            <a:r>
              <a:rPr lang="en-US" sz="2000" kern="0" dirty="0" smtClean="0">
                <a:latin typeface="Verdana"/>
                <a:cs typeface="+mn-cs"/>
              </a:rPr>
              <a:t> </a:t>
            </a:r>
            <a:r>
              <a:rPr lang="en-US" sz="2000" i="1" kern="0" dirty="0">
                <a:latin typeface="Verdana"/>
                <a:cs typeface="+mn-cs"/>
              </a:rPr>
              <a:t>(contour)</a:t>
            </a:r>
          </a:p>
          <a:p>
            <a:pPr marL="0" lvl="0" indent="0" defTabSz="914400" fontAlgn="base">
              <a:spcAft>
                <a:spcPct val="0"/>
              </a:spcAft>
              <a:buSzTx/>
              <a:buNone/>
              <a:defRPr/>
            </a:pPr>
            <a:r>
              <a:rPr lang="en-US" sz="3200" i="1" kern="0" dirty="0">
                <a:latin typeface="Verdana"/>
                <a:cs typeface="+mn-cs"/>
              </a:rPr>
              <a:t>	</a:t>
            </a:r>
            <a:r>
              <a:rPr lang="en-US" sz="3200" i="1" kern="0" dirty="0">
                <a:latin typeface="Verdana"/>
                <a:cs typeface="+mn-cs"/>
                <a:sym typeface="Wingdings" pitchFamily="2" charset="2"/>
              </a:rPr>
              <a:t> </a:t>
            </a:r>
            <a:r>
              <a:rPr lang="en-US" sz="2000" i="1" kern="0" dirty="0">
                <a:latin typeface="Verdana"/>
                <a:cs typeface="+mn-cs"/>
                <a:sym typeface="Wingdings" pitchFamily="2" charset="2"/>
              </a:rPr>
              <a:t>BI </a:t>
            </a:r>
            <a:r>
              <a:rPr lang="en-US" sz="2000" i="1" kern="0" dirty="0" err="1">
                <a:latin typeface="Verdana"/>
                <a:cs typeface="+mn-cs"/>
                <a:sym typeface="Wingdings" pitchFamily="2" charset="2"/>
              </a:rPr>
              <a:t>memiliki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organisasi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kenegaraan</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merupakan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berbagai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kegiatan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kenegaraan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kehidupan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bermasyarakat</a:t>
            </a:r>
            <a:r>
              <a:rPr lang="en-US" sz="2000" i="1" kern="0" dirty="0">
                <a:latin typeface="Verdana"/>
                <a:cs typeface="+mn-cs"/>
                <a:sym typeface="Wingdings" pitchFamily="2" charset="2"/>
              </a:rPr>
              <a:t>.</a:t>
            </a:r>
            <a:endParaRPr lang="en-US" sz="2000" i="1" kern="0" dirty="0">
              <a:latin typeface="Verdana"/>
              <a:cs typeface="+mn-cs"/>
            </a:endParaRPr>
          </a:p>
          <a:p>
            <a:pPr marL="0" lvl="0" indent="0" defTabSz="914400" fontAlgn="base">
              <a:spcAft>
                <a:spcPct val="0"/>
              </a:spcAft>
              <a:buSzTx/>
              <a:buNone/>
              <a:defRPr/>
            </a:pPr>
            <a:r>
              <a:rPr lang="id-ID" sz="2000" i="1" kern="0" dirty="0" smtClean="0">
                <a:latin typeface="Verdana"/>
                <a:cs typeface="+mn-cs"/>
              </a:rPr>
              <a:t>b. </a:t>
            </a:r>
            <a:r>
              <a:rPr lang="en-US" sz="2000" kern="0" dirty="0" smtClean="0">
                <a:latin typeface="Verdana"/>
                <a:cs typeface="+mn-cs"/>
              </a:rPr>
              <a:t>Isi </a:t>
            </a:r>
            <a:r>
              <a:rPr lang="en-US" sz="2000" i="1" kern="0" dirty="0">
                <a:latin typeface="Verdana"/>
                <a:cs typeface="+mn-cs"/>
              </a:rPr>
              <a:t>(content)</a:t>
            </a:r>
          </a:p>
          <a:p>
            <a:pPr marL="0" lvl="0" indent="0" defTabSz="914400" fontAlgn="base">
              <a:spcAft>
                <a:spcPct val="0"/>
              </a:spcAft>
              <a:buSzTx/>
              <a:buNone/>
              <a:defRPr/>
            </a:pPr>
            <a:r>
              <a:rPr lang="en-US" sz="3200" i="1" kern="0" dirty="0">
                <a:latin typeface="Verdana"/>
                <a:cs typeface="+mn-cs"/>
              </a:rPr>
              <a:t>	</a:t>
            </a:r>
            <a:r>
              <a:rPr lang="en-US" sz="3200" i="1" kern="0" dirty="0">
                <a:latin typeface="Verdana"/>
                <a:cs typeface="+mn-cs"/>
                <a:sym typeface="Wingdings" pitchFamily="2" charset="2"/>
              </a:rPr>
              <a:t> </a:t>
            </a:r>
            <a:r>
              <a:rPr lang="en-US" sz="2000" i="1" kern="0" dirty="0" err="1">
                <a:latin typeface="Verdana"/>
                <a:cs typeface="+mn-cs"/>
                <a:sym typeface="Wingdings" pitchFamily="2" charset="2"/>
              </a:rPr>
              <a:t>Aspirasi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bangsa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berkembang</a:t>
            </a:r>
            <a:r>
              <a:rPr lang="en-US" sz="2000" i="1" kern="0" dirty="0">
                <a:latin typeface="Verdana"/>
                <a:cs typeface="+mn-cs"/>
                <a:sym typeface="Wingdings" pitchFamily="2" charset="2"/>
              </a:rPr>
              <a:t> di </a:t>
            </a:r>
            <a:r>
              <a:rPr lang="en-US" sz="2000" i="1" kern="0" dirty="0" err="1">
                <a:latin typeface="Verdana"/>
                <a:cs typeface="+mn-cs"/>
                <a:sym typeface="Wingdings" pitchFamily="2" charset="2"/>
              </a:rPr>
              <a:t>masyarakat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cita-cita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tujuan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terdapat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pembukaan</a:t>
            </a:r>
            <a:r>
              <a:rPr lang="en-US" sz="2000" i="1" kern="0" dirty="0">
                <a:latin typeface="Verdana"/>
                <a:cs typeface="+mn-cs"/>
                <a:sym typeface="Wingdings" pitchFamily="2" charset="2"/>
              </a:rPr>
              <a:t> UUD 1945)</a:t>
            </a:r>
            <a:endParaRPr lang="en-US" sz="2000" i="1" kern="0" dirty="0">
              <a:latin typeface="Verdana"/>
              <a:cs typeface="+mn-cs"/>
            </a:endParaRPr>
          </a:p>
          <a:p>
            <a:pPr marL="0" lvl="0" indent="0" defTabSz="914400" fontAlgn="base">
              <a:spcAft>
                <a:spcPct val="0"/>
              </a:spcAft>
              <a:buSzTx/>
              <a:buNone/>
              <a:defRPr/>
            </a:pPr>
            <a:r>
              <a:rPr lang="id-ID" sz="2000" kern="0" dirty="0" smtClean="0">
                <a:latin typeface="Verdana"/>
                <a:cs typeface="+mn-cs"/>
              </a:rPr>
              <a:t>c</a:t>
            </a:r>
            <a:r>
              <a:rPr lang="en-US" sz="2000" kern="0" dirty="0" smtClean="0">
                <a:latin typeface="Verdana"/>
                <a:cs typeface="+mn-cs"/>
              </a:rPr>
              <a:t>. </a:t>
            </a:r>
            <a:r>
              <a:rPr lang="en-US" sz="2000" kern="0" dirty="0">
                <a:latin typeface="Verdana"/>
                <a:cs typeface="+mn-cs"/>
              </a:rPr>
              <a:t>Tata </a:t>
            </a:r>
            <a:r>
              <a:rPr lang="en-US" sz="2000" kern="0" dirty="0" err="1">
                <a:latin typeface="Verdana"/>
                <a:cs typeface="+mn-cs"/>
              </a:rPr>
              <a:t>laku</a:t>
            </a:r>
            <a:r>
              <a:rPr lang="en-US" sz="2000" kern="0" dirty="0">
                <a:latin typeface="Verdana"/>
                <a:cs typeface="+mn-cs"/>
              </a:rPr>
              <a:t> </a:t>
            </a:r>
            <a:r>
              <a:rPr lang="en-US" sz="2000" i="1" kern="0" dirty="0">
                <a:latin typeface="Verdana"/>
                <a:cs typeface="+mn-cs"/>
              </a:rPr>
              <a:t>(conduct)</a:t>
            </a:r>
            <a:r>
              <a:rPr lang="en-US" sz="3200" i="1" kern="0" dirty="0">
                <a:latin typeface="Verdana"/>
                <a:cs typeface="+mn-cs"/>
              </a:rPr>
              <a:t/>
            </a:r>
            <a:br>
              <a:rPr lang="en-US" sz="3200" i="1" kern="0" dirty="0">
                <a:latin typeface="Verdana"/>
                <a:cs typeface="+mn-cs"/>
              </a:rPr>
            </a:br>
            <a:r>
              <a:rPr lang="en-US" sz="3200" i="1" kern="0" dirty="0">
                <a:latin typeface="Verdana"/>
                <a:cs typeface="+mn-cs"/>
              </a:rPr>
              <a:t>	</a:t>
            </a:r>
            <a:r>
              <a:rPr lang="en-US" sz="3200" i="1" kern="0" dirty="0">
                <a:latin typeface="Verdana"/>
                <a:cs typeface="+mn-cs"/>
                <a:sym typeface="Wingdings" pitchFamily="2" charset="2"/>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Hasil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interaksi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antara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wadah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isi</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terdiri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dari</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tata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laku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batiniah</a:t>
            </a:r>
            <a:r>
              <a:rPr lang="en-US" sz="2000" i="1" kern="0" dirty="0">
                <a:latin typeface="Verdana"/>
                <a:cs typeface="+mn-cs"/>
                <a:sym typeface="Wingdings" pitchFamily="2" charset="2"/>
              </a:rPr>
              <a:t>(</a:t>
            </a:r>
            <a:r>
              <a:rPr lang="en-US" sz="2000" i="1" kern="0" dirty="0" err="1">
                <a:latin typeface="Verdana"/>
                <a:cs typeface="+mn-cs"/>
                <a:sym typeface="Wingdings" pitchFamily="2" charset="2"/>
              </a:rPr>
              <a:t>mencerminkan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jiwa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semangat,mentalitas</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baik</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lahiriah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tindakan,perbuatan,perilaku</a:t>
            </a:r>
            <a:r>
              <a:rPr lang="en-US" sz="2000" i="1" kern="0" dirty="0">
                <a:latin typeface="Verdana"/>
                <a:cs typeface="+mn-cs"/>
                <a:sym typeface="Wingdings" pitchFamily="2" charset="2"/>
              </a:rPr>
              <a:t> BI)</a:t>
            </a:r>
            <a:r>
              <a:rPr lang="en-US" sz="3200" i="1" kern="0" dirty="0">
                <a:latin typeface="Verdana"/>
                <a:cs typeface="+mn-cs"/>
                <a:sym typeface="Wingdings" pitchFamily="2" charset="2"/>
              </a:rPr>
              <a:t> </a:t>
            </a:r>
            <a:endParaRPr lang="en-US" sz="3200" i="1" kern="0" dirty="0">
              <a:latin typeface="Verdana"/>
              <a:cs typeface="+mn-cs"/>
            </a:endParaRPr>
          </a:p>
          <a:p>
            <a:pPr marL="0" indent="0">
              <a:buNone/>
            </a:pPr>
            <a:endParaRPr lang="id-ID" dirty="0"/>
          </a:p>
        </p:txBody>
      </p:sp>
    </p:spTree>
    <p:extLst>
      <p:ext uri="{BB962C8B-B14F-4D97-AF65-F5344CB8AC3E}">
        <p14:creationId xmlns:p14="http://schemas.microsoft.com/office/powerpoint/2010/main" val="428903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119173"/>
          </a:xfrm>
        </p:spPr>
        <p:txBody>
          <a:bodyPr/>
          <a:lstStyle/>
          <a:p>
            <a:pPr marL="0" indent="0">
              <a:buNone/>
            </a:pPr>
            <a:r>
              <a:rPr lang="id-ID" b="1" dirty="0" smtClean="0"/>
              <a:t>4. Tujuan dan Manfaat Wawasan Nusantara</a:t>
            </a:r>
          </a:p>
          <a:p>
            <a:pPr marL="514350" indent="-514350">
              <a:buAutoNum type="alphaLcPeriod"/>
            </a:pPr>
            <a:r>
              <a:rPr lang="id-ID" dirty="0" smtClean="0"/>
              <a:t>Tujuan Wawasan Nusantara:</a:t>
            </a:r>
          </a:p>
          <a:p>
            <a:pPr marL="876300" lvl="1" indent="-533400" defTabSz="914400" fontAlgn="base">
              <a:lnSpc>
                <a:spcPct val="80000"/>
              </a:lnSpc>
              <a:spcAft>
                <a:spcPct val="0"/>
              </a:spcAft>
              <a:buSzTx/>
              <a:buFontTx/>
              <a:buAutoNum type="arabicPeriod"/>
            </a:pPr>
            <a:r>
              <a:rPr lang="en-US" sz="2000" i="1" kern="0" dirty="0" err="1">
                <a:latin typeface="Verdana"/>
                <a:cs typeface="+mn-cs"/>
              </a:rPr>
              <a:t>Tujuan</a:t>
            </a:r>
            <a:r>
              <a:rPr lang="en-US" sz="2000" i="1" kern="0" dirty="0">
                <a:latin typeface="Verdana"/>
                <a:cs typeface="+mn-cs"/>
              </a:rPr>
              <a:t> </a:t>
            </a:r>
            <a:r>
              <a:rPr lang="en-US" sz="2000" i="1" kern="0" dirty="0" err="1">
                <a:latin typeface="Verdana"/>
                <a:cs typeface="+mn-cs"/>
              </a:rPr>
              <a:t>ke</a:t>
            </a:r>
            <a:r>
              <a:rPr lang="en-US" sz="2000" i="1" kern="0" dirty="0">
                <a:latin typeface="Verdana"/>
                <a:cs typeface="+mn-cs"/>
              </a:rPr>
              <a:t> </a:t>
            </a:r>
            <a:r>
              <a:rPr lang="en-US" sz="2000" i="1" kern="0" dirty="0" err="1">
                <a:latin typeface="Verdana"/>
                <a:cs typeface="+mn-cs"/>
              </a:rPr>
              <a:t>dalam</a:t>
            </a:r>
            <a:r>
              <a:rPr lang="en-US" sz="2000" i="1" kern="0" dirty="0">
                <a:latin typeface="Verdana"/>
                <a:cs typeface="+mn-cs"/>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Menjamin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perwujudan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persatuan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kesatuan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segenap</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aspek</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kehidupan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yaitu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politik,ekonomi,sosial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budaya</a:t>
            </a:r>
            <a:r>
              <a:rPr lang="en-US" sz="2000" i="1" kern="0" dirty="0">
                <a:latin typeface="Verdana"/>
                <a:cs typeface="+mn-cs"/>
                <a:sym typeface="Wingdings" pitchFamily="2" charset="2"/>
              </a:rPr>
              <a:t> &amp; </a:t>
            </a:r>
            <a:r>
              <a:rPr lang="en-US" sz="2000" i="1" kern="0" dirty="0" err="1">
                <a:latin typeface="Verdana"/>
                <a:cs typeface="+mn-cs"/>
                <a:sym typeface="Wingdings" pitchFamily="2" charset="2"/>
              </a:rPr>
              <a:t>pertahanan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keamanan</a:t>
            </a:r>
            <a:r>
              <a:rPr lang="en-US" sz="2000" i="1" kern="0" dirty="0">
                <a:latin typeface="Verdana"/>
                <a:cs typeface="+mn-cs"/>
                <a:sym typeface="Wingdings" pitchFamily="2" charset="2"/>
              </a:rPr>
              <a:t>.</a:t>
            </a:r>
            <a:endParaRPr lang="en-US" sz="2000" i="1" kern="0" dirty="0">
              <a:latin typeface="Verdana"/>
              <a:cs typeface="+mn-cs"/>
            </a:endParaRPr>
          </a:p>
          <a:p>
            <a:pPr marL="876300" lvl="1" indent="-533400" defTabSz="914400" fontAlgn="base">
              <a:lnSpc>
                <a:spcPct val="80000"/>
              </a:lnSpc>
              <a:spcAft>
                <a:spcPct val="0"/>
              </a:spcAft>
              <a:buSzTx/>
              <a:buFontTx/>
              <a:buAutoNum type="arabicPeriod"/>
            </a:pPr>
            <a:r>
              <a:rPr lang="en-US" sz="2000" i="1" kern="0" dirty="0" err="1">
                <a:latin typeface="Verdana"/>
                <a:cs typeface="+mn-cs"/>
              </a:rPr>
              <a:t>Tujuan</a:t>
            </a:r>
            <a:r>
              <a:rPr lang="en-US" sz="2000" i="1" kern="0" dirty="0">
                <a:latin typeface="Verdana"/>
                <a:cs typeface="+mn-cs"/>
              </a:rPr>
              <a:t> </a:t>
            </a:r>
            <a:r>
              <a:rPr lang="en-US" sz="2000" i="1" kern="0" dirty="0" err="1">
                <a:latin typeface="Verdana"/>
                <a:cs typeface="+mn-cs"/>
              </a:rPr>
              <a:t>ke</a:t>
            </a:r>
            <a:r>
              <a:rPr lang="en-US" sz="2000" i="1" kern="0" dirty="0">
                <a:latin typeface="Verdana"/>
                <a:cs typeface="+mn-cs"/>
              </a:rPr>
              <a:t> </a:t>
            </a:r>
            <a:r>
              <a:rPr lang="en-US" sz="2000" i="1" kern="0" dirty="0" err="1">
                <a:latin typeface="Verdana"/>
                <a:cs typeface="+mn-cs"/>
              </a:rPr>
              <a:t>luar</a:t>
            </a:r>
            <a:r>
              <a:rPr lang="en-US" sz="2000" i="1" kern="0" dirty="0">
                <a:latin typeface="Verdana"/>
                <a:cs typeface="+mn-cs"/>
              </a:rPr>
              <a:t>  </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terjaminnya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kepentingan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nasional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dunia</a:t>
            </a:r>
            <a:r>
              <a:rPr lang="en-US" sz="2000" i="1" kern="0" dirty="0">
                <a:latin typeface="Verdana"/>
                <a:cs typeface="+mn-cs"/>
                <a:sym typeface="Wingdings" pitchFamily="2" charset="2"/>
              </a:rPr>
              <a:t> yang </a:t>
            </a:r>
            <a:r>
              <a:rPr lang="en-US" sz="2000" i="1" kern="0" dirty="0" err="1">
                <a:latin typeface="Verdana"/>
                <a:cs typeface="+mn-cs"/>
                <a:sym typeface="Wingdings" pitchFamily="2" charset="2"/>
              </a:rPr>
              <a:t>serba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berubah</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ikut</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dalam</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melaksanakan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ketertiban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dunia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berdasarkan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kemerdekaan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perdamaian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abadi,dan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keadilan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sosial</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serta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mengembangkan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suatu</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kerja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sama</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dan</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saling</a:t>
            </a:r>
            <a:r>
              <a:rPr lang="en-US" sz="2000" i="1" kern="0" dirty="0">
                <a:latin typeface="Verdana"/>
                <a:cs typeface="+mn-cs"/>
                <a:sym typeface="Wingdings" pitchFamily="2" charset="2"/>
              </a:rPr>
              <a:t> 	</a:t>
            </a:r>
            <a:r>
              <a:rPr lang="en-US" sz="2000" i="1" kern="0" dirty="0" err="1">
                <a:latin typeface="Verdana"/>
                <a:cs typeface="+mn-cs"/>
                <a:sym typeface="Wingdings" pitchFamily="2" charset="2"/>
              </a:rPr>
              <a:t>menghormati</a:t>
            </a:r>
            <a:endParaRPr lang="en-US" sz="2000" i="1" kern="0" dirty="0">
              <a:latin typeface="Verdana"/>
              <a:cs typeface="+mn-cs"/>
            </a:endParaRPr>
          </a:p>
          <a:p>
            <a:pPr marL="0" indent="0">
              <a:buNone/>
            </a:pPr>
            <a:endParaRPr lang="id-ID" dirty="0"/>
          </a:p>
        </p:txBody>
      </p:sp>
    </p:spTree>
    <p:extLst>
      <p:ext uri="{BB962C8B-B14F-4D97-AF65-F5344CB8AC3E}">
        <p14:creationId xmlns:p14="http://schemas.microsoft.com/office/powerpoint/2010/main" val="3641616820"/>
      </p:ext>
    </p:extLst>
  </p:cSld>
  <p:clrMapOvr>
    <a:masterClrMapping/>
  </p:clrMapOvr>
</p:sld>
</file>

<file path=ppt/theme/theme1.xml><?xml version="1.0" encoding="utf-8"?>
<a:theme xmlns:a="http://schemas.openxmlformats.org/drawingml/2006/main" name="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amplate Power Point">
  <a:themeElements>
    <a:clrScheme name="STIKOM Bali 1">
      <a:dk1>
        <a:sysClr val="windowText" lastClr="000000"/>
      </a:dk1>
      <a:lt1>
        <a:sysClr val="window" lastClr="FFFFFF"/>
      </a:lt1>
      <a:dk2>
        <a:srgbClr val="0B283B"/>
      </a:dk2>
      <a:lt2>
        <a:srgbClr val="F5E98D"/>
      </a:lt2>
      <a:accent1>
        <a:srgbClr val="0D6B9F"/>
      </a:accent1>
      <a:accent2>
        <a:srgbClr val="D5AB1A"/>
      </a:accent2>
      <a:accent3>
        <a:srgbClr val="E62129"/>
      </a:accent3>
      <a:accent4>
        <a:srgbClr val="9AADCB"/>
      </a:accent4>
      <a:accent5>
        <a:srgbClr val="EAD21A"/>
      </a:accent5>
      <a:accent6>
        <a:srgbClr val="F29C79"/>
      </a:accent6>
      <a:hlink>
        <a:srgbClr val="165076"/>
      </a:hlink>
      <a:folHlink>
        <a:srgbClr val="A61F2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Tamplate Power Point</Template>
  <TotalTime>3744</TotalTime>
  <Words>497</Words>
  <Application>Microsoft Office PowerPoint</Application>
  <PresentationFormat>On-screen Show (4:3)</PresentationFormat>
  <Paragraphs>57</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Tamplate Power Point</vt:lpstr>
      <vt:lpstr>1_Tamplate Power Point</vt:lpstr>
      <vt:lpstr>Mata Kuliah: KEWARGANEGARAAN </vt:lpstr>
      <vt:lpstr>D. PERWUJUDAN WAWASAN NUSANTARA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 OTONOMI DAERAH DI INDONESIA</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Amik</dc:creator>
  <cp:lastModifiedBy>Amik</cp:lastModifiedBy>
  <cp:revision>225</cp:revision>
  <dcterms:created xsi:type="dcterms:W3CDTF">2014-02-19T04:26:49Z</dcterms:created>
  <dcterms:modified xsi:type="dcterms:W3CDTF">2014-05-05T04:59:43Z</dcterms:modified>
</cp:coreProperties>
</file>