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5DC86-43EE-4E53-8E40-6C7AEAE8E784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STMIK STIKOM BALI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7DAC2-26B0-495E-B6B6-9B95F9BC9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895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75A4F-B346-4683-9213-23853E1A686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STMIK STIKOM BALI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5DCDB-D8D9-4FED-81F0-CF97A85DE9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1361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0400" y="76200"/>
            <a:ext cx="5943600" cy="669160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>
            <a:outerShdw blurRad="38100" dist="25400" dir="162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bg1"/>
                </a:solidFill>
                <a:effectLst>
                  <a:outerShdw blurRad="38100" dist="25400" dir="16200000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SEKOLAH TINGGI MANAJEMEN INFORMATIKA DAN TEKNIK KOMPUTER (STMIK)</a:t>
            </a:r>
            <a:r>
              <a:rPr lang="en-US" sz="1400" b="1" baseline="0" smtClean="0">
                <a:solidFill>
                  <a:schemeClr val="bg1"/>
                </a:solidFill>
                <a:effectLst>
                  <a:outerShdw blurRad="38100" dist="25400" dir="16200000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STIKOM BALI</a:t>
            </a:r>
            <a:endParaRPr lang="en-US" sz="1400" b="1">
              <a:solidFill>
                <a:schemeClr val="bg1"/>
              </a:solidFill>
              <a:effectLst>
                <a:outerShdw blurRad="38100" dist="25400" dir="16200000" rotWithShape="0">
                  <a:prstClr val="black">
                    <a:alpha val="5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153400" cy="2819400"/>
          </a:xfrm>
        </p:spPr>
        <p:txBody>
          <a:bodyPr anchor="b"/>
          <a:lstStyle>
            <a:lvl1pPr algn="l"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8153400" cy="1447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3400" y="4267200"/>
            <a:ext cx="81534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4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079365" y="3746889"/>
            <a:ext cx="4190476" cy="203174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144780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724400"/>
          </a:xfrm>
        </p:spPr>
        <p:txBody>
          <a:bodyPr vert="eaVert"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28601"/>
            <a:ext cx="1905000" cy="292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39A537-5279-415A-8E73-3E461FCC4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302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rot="5400000">
            <a:off x="3124199" y="3352801"/>
            <a:ext cx="6858001" cy="152401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4459266" y="2170134"/>
            <a:ext cx="6858000" cy="2517732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063707" y="3746889"/>
            <a:ext cx="4190476" cy="203174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28601"/>
            <a:ext cx="1905000" cy="292388"/>
          </a:xfrm>
        </p:spPr>
        <p:txBody>
          <a:bodyPr/>
          <a:lstStyle/>
          <a:p>
            <a:fld id="{F939A537-5279-415A-8E73-3E461FCC4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1281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24" y="4826254"/>
            <a:ext cx="4190476" cy="203174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44780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28601"/>
            <a:ext cx="1828800" cy="292874"/>
          </a:xfrm>
        </p:spPr>
        <p:txBody>
          <a:bodyPr/>
          <a:lstStyle>
            <a:lvl1pPr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F939A537-5279-415A-8E73-3E461FCC4AD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55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0400" y="76200"/>
            <a:ext cx="5943600" cy="669160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>
            <a:outerShdw blurRad="38100" dist="25400" dir="162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bg1"/>
                </a:solidFill>
                <a:effectLst>
                  <a:outerShdw blurRad="38100" dist="25400" dir="16200000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SEKOLAH TINGGI MANAJEMEN INFORMATIKA DAN TEKNIK KOMPUTER (STMIK)</a:t>
            </a:r>
            <a:r>
              <a:rPr lang="en-US" sz="1400" b="1" baseline="0" smtClean="0">
                <a:solidFill>
                  <a:schemeClr val="bg1"/>
                </a:solidFill>
                <a:effectLst>
                  <a:outerShdw blurRad="38100" dist="25400" dir="16200000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STIKOM BALI</a:t>
            </a:r>
            <a:endParaRPr lang="en-US" sz="1400" b="1">
              <a:solidFill>
                <a:schemeClr val="bg1"/>
              </a:solidFill>
              <a:effectLst>
                <a:outerShdw blurRad="38100" dist="25400" dir="16200000" rotWithShape="0">
                  <a:prstClr val="black">
                    <a:alpha val="5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33400" y="4267200"/>
            <a:ext cx="81534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76725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7653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08258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44780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24" y="4826254"/>
            <a:ext cx="4190476" cy="203174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428601"/>
            <a:ext cx="1905000" cy="292874"/>
          </a:xfrm>
        </p:spPr>
        <p:txBody>
          <a:bodyPr/>
          <a:lstStyle/>
          <a:p>
            <a:fld id="{F939A537-5279-415A-8E73-3E461FCC4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3121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447800"/>
            <a:ext cx="9143476" cy="76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24" y="4826254"/>
            <a:ext cx="4190476" cy="2031746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428601"/>
            <a:ext cx="1905000" cy="292874"/>
          </a:xfrm>
        </p:spPr>
        <p:txBody>
          <a:bodyPr/>
          <a:lstStyle/>
          <a:p>
            <a:fld id="{F939A537-5279-415A-8E73-3E461FCC4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8702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4780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24" y="4826254"/>
            <a:ext cx="4190476" cy="203174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28601"/>
            <a:ext cx="1905000" cy="292388"/>
          </a:xfrm>
        </p:spPr>
        <p:txBody>
          <a:bodyPr/>
          <a:lstStyle/>
          <a:p>
            <a:fld id="{F939A537-5279-415A-8E73-3E461FCC4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8019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A537-5279-415A-8E73-3E461FCC4AD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24" y="4826254"/>
            <a:ext cx="4190476" cy="203174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8430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24" y="4826254"/>
            <a:ext cx="4190476" cy="203174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051550"/>
          </a:xfrm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428601"/>
            <a:ext cx="1905000" cy="292388"/>
          </a:xfrm>
        </p:spPr>
        <p:txBody>
          <a:bodyPr/>
          <a:lstStyle/>
          <a:p>
            <a:fld id="{F939A537-5279-415A-8E73-3E461FCC4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23453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24" y="4826254"/>
            <a:ext cx="4190476" cy="2031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428601"/>
            <a:ext cx="1905000" cy="292388"/>
          </a:xfrm>
        </p:spPr>
        <p:txBody>
          <a:bodyPr/>
          <a:lstStyle/>
          <a:p>
            <a:fld id="{F939A537-5279-415A-8E73-3E461FCC4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3476" cy="152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0411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939A537-5279-415A-8E73-3E461FCC4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8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A537-5279-415A-8E73-3E461FCC4A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2976" y="1857364"/>
            <a:ext cx="1928826" cy="221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Hati Ja</a:t>
            </a:r>
          </a:p>
          <a:p>
            <a:pPr algn="ctr"/>
            <a:r>
              <a:rPr lang="id-ID" dirty="0" smtClean="0"/>
              <a:t>!! Hati </a:t>
            </a:r>
          </a:p>
          <a:p>
            <a:pPr algn="ctr"/>
            <a:r>
              <a:rPr lang="id-ID" dirty="0" smtClean="0"/>
              <a:t>Lan Mai</a:t>
            </a:r>
          </a:p>
          <a:p>
            <a:pPr algn="ctr"/>
            <a:r>
              <a:rPr lang="id-ID" dirty="0" smtClean="0"/>
              <a:t>an Ra 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6786578" y="1928802"/>
            <a:ext cx="1785950" cy="221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Hati-Hati </a:t>
            </a:r>
          </a:p>
          <a:p>
            <a:pPr algn="ctr"/>
            <a:r>
              <a:rPr lang="id-ID" dirty="0" smtClean="0"/>
              <a:t>Jalanan</a:t>
            </a:r>
          </a:p>
          <a:p>
            <a:pPr algn="ctr"/>
            <a:r>
              <a:rPr lang="id-ID" dirty="0" smtClean="0"/>
              <a:t>Ramai !!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4000496" y="2500306"/>
            <a:ext cx="185738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 Proses</a:t>
            </a:r>
            <a:endParaRPr lang="id-ID" dirty="0"/>
          </a:p>
        </p:txBody>
      </p:sp>
      <p:sp>
        <p:nvSpPr>
          <p:cNvPr id="8" name="Right Arrow 7"/>
          <p:cNvSpPr/>
          <p:nvPr/>
        </p:nvSpPr>
        <p:spPr>
          <a:xfrm>
            <a:off x="3143240" y="278605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ight Arrow 8"/>
          <p:cNvSpPr/>
          <p:nvPr/>
        </p:nvSpPr>
        <p:spPr>
          <a:xfrm>
            <a:off x="6000760" y="278605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1500166" y="4286256"/>
            <a:ext cx="1143008" cy="50006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DATA</a:t>
            </a:r>
            <a:endParaRPr lang="id-ID" dirty="0"/>
          </a:p>
        </p:txBody>
      </p:sp>
      <p:sp>
        <p:nvSpPr>
          <p:cNvPr id="11" name="Rounded Rectangle 10"/>
          <p:cNvSpPr/>
          <p:nvPr/>
        </p:nvSpPr>
        <p:spPr>
          <a:xfrm>
            <a:off x="6858016" y="4286256"/>
            <a:ext cx="1571636" cy="64294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INFORMASI</a:t>
            </a:r>
            <a:endParaRPr lang="id-ID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3200" dirty="0" smtClean="0"/>
              <a:t>Untuk mengukur nilai sebuah informasi tersebut, ditentukan dari dua hal pokok yaitu :</a:t>
            </a:r>
          </a:p>
          <a:p>
            <a:pPr lvl="1"/>
            <a:r>
              <a:rPr lang="id-ID" sz="3200" dirty="0" smtClean="0"/>
              <a:t>Manfaat (</a:t>
            </a:r>
            <a:r>
              <a:rPr lang="id-ID" sz="3200" i="1" dirty="0" smtClean="0"/>
              <a:t>use</a:t>
            </a:r>
            <a:r>
              <a:rPr lang="id-ID" sz="3200" dirty="0" smtClean="0"/>
              <a:t>) dari informasi tersebut.</a:t>
            </a:r>
          </a:p>
          <a:p>
            <a:pPr lvl="1"/>
            <a:r>
              <a:rPr lang="id-ID" sz="3200" dirty="0" smtClean="0"/>
              <a:t>Biaya (</a:t>
            </a:r>
            <a:r>
              <a:rPr lang="id-ID" sz="3200" i="1" dirty="0" smtClean="0"/>
              <a:t>cost</a:t>
            </a:r>
            <a:r>
              <a:rPr lang="id-ID" sz="3200" dirty="0" smtClean="0"/>
              <a:t>) untuk mendapatkan informasi tersebut.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A537-5279-415A-8E73-3E461FCC4A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AutoNum type="arabicPeriod"/>
            </a:pPr>
            <a:r>
              <a:rPr lang="id-ID" b="1" dirty="0" smtClean="0"/>
              <a:t>Relevan (Relevancy). </a:t>
            </a:r>
            <a:r>
              <a:rPr lang="id-ID" dirty="0" smtClean="0"/>
              <a:t>Suatu informasi harus bermanfaat bagi pemakainya.</a:t>
            </a:r>
          </a:p>
          <a:p>
            <a:pPr algn="just">
              <a:lnSpc>
                <a:spcPct val="150000"/>
              </a:lnSpc>
              <a:buAutoNum type="arabicPeriod"/>
            </a:pPr>
            <a:r>
              <a:rPr lang="id-ID" b="1" dirty="0" smtClean="0"/>
              <a:t>Akurat (Accuracy). </a:t>
            </a:r>
            <a:r>
              <a:rPr lang="id-ID" dirty="0" smtClean="0"/>
              <a:t>Suatu informasi tidak boleh menyesatkan bagi pemakainya, serta bebas dari kesalahan-kesalahan.</a:t>
            </a: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id-ID" dirty="0" smtClean="0"/>
              <a:t>Kelengkapan</a:t>
            </a: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id-ID" dirty="0" smtClean="0"/>
              <a:t>Kebenaran</a:t>
            </a: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id-ID" dirty="0" smtClean="0"/>
              <a:t>Keamananan.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A537-5279-415A-8E73-3E461FCC4AD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 smtClean="0"/>
              <a:t>3. </a:t>
            </a:r>
            <a:r>
              <a:rPr lang="id-ID" b="1" dirty="0" smtClean="0"/>
              <a:t>Tepat waktu (timelinness). </a:t>
            </a:r>
            <a:r>
              <a:rPr lang="id-ID" dirty="0" smtClean="0"/>
              <a:t>Suatu informasi yang  dihasilkan melalui suatu proses  pengolahan data  dan  datangnya tidak boleh terlambat.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 smtClean="0"/>
              <a:t>4. </a:t>
            </a:r>
            <a:r>
              <a:rPr lang="id-ID" b="1" dirty="0" smtClean="0"/>
              <a:t>Ekonomis (economy).  </a:t>
            </a:r>
            <a:r>
              <a:rPr lang="id-ID" dirty="0" smtClean="0"/>
              <a:t>Dari segi  ekonomi, suatu informasi harus</a:t>
            </a:r>
            <a:r>
              <a:rPr lang="en-US" dirty="0" smtClean="0"/>
              <a:t> </a:t>
            </a:r>
            <a:r>
              <a:rPr lang="id-ID" dirty="0" smtClean="0"/>
              <a:t>terjangkau oleh semua pihak.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b="1" dirty="0" smtClean="0"/>
              <a:t>5. </a:t>
            </a:r>
            <a:r>
              <a:rPr lang="id-ID" b="1" dirty="0" smtClean="0"/>
              <a:t>Efisien (effisiency). </a:t>
            </a:r>
            <a:r>
              <a:rPr lang="id-ID" dirty="0" smtClean="0"/>
              <a:t>Suatu informasi harus tepat guna bagi pemakainya.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b="1" dirty="0" smtClean="0"/>
              <a:t>6. </a:t>
            </a:r>
            <a:r>
              <a:rPr lang="id-ID" b="1" dirty="0" smtClean="0"/>
              <a:t>Dapat Dipercaya (Reliability). </a:t>
            </a:r>
            <a:r>
              <a:rPr lang="id-ID" dirty="0" smtClean="0"/>
              <a:t>Suatu informasi harus memiliki sumber yang bisa dipercaya.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A537-5279-415A-8E73-3E461FCC4AD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A537-5279-415A-8E73-3E461FCC4AD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3" descr="C:\Documents and Settings\stikom bali\Desktop\gbr komputer\Thank_you_small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5867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8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Sistem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sv-SE" dirty="0" smtClean="0"/>
              <a:t>	Suatu jaringan kerja dari prosedur-prosedur yang saling berhubungan untuk menyelesaikan suatu sasaran tertentu</a:t>
            </a:r>
            <a:r>
              <a:rPr lang="en-US" dirty="0" smtClean="0"/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Informasi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sv-SE" dirty="0" smtClean="0"/>
              <a:t>	Data yang diolah untuk digunakan dalam proses pengambilan keputusan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A537-5279-415A-8E73-3E461FCC4AD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endParaRPr lang="en-US" sz="32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sv-SE" sz="3200" dirty="0" smtClean="0"/>
              <a:t>	</a:t>
            </a:r>
            <a:r>
              <a:rPr kumimoji="1" lang="en-US" sz="3200" dirty="0" err="1" smtClean="0"/>
              <a:t>Kombinasi</a:t>
            </a:r>
            <a:r>
              <a:rPr kumimoji="1" lang="en-US" sz="3200" dirty="0" smtClean="0"/>
              <a:t> </a:t>
            </a:r>
            <a:r>
              <a:rPr kumimoji="1" lang="en-US" sz="3200" dirty="0" err="1" smtClean="0"/>
              <a:t>teratur</a:t>
            </a:r>
            <a:r>
              <a:rPr kumimoji="1" lang="en-US" sz="3200" dirty="0" smtClean="0"/>
              <a:t> </a:t>
            </a:r>
            <a:r>
              <a:rPr kumimoji="1" lang="en-US" sz="3200" dirty="0" err="1" smtClean="0"/>
              <a:t>dari</a:t>
            </a:r>
            <a:r>
              <a:rPr kumimoji="1" lang="en-US" sz="3200" dirty="0" smtClean="0"/>
              <a:t> </a:t>
            </a:r>
            <a:r>
              <a:rPr kumimoji="1" lang="en-US" sz="3200" dirty="0" err="1" smtClean="0"/>
              <a:t>orang</a:t>
            </a:r>
            <a:r>
              <a:rPr kumimoji="1" lang="en-US" sz="3200" dirty="0" smtClean="0"/>
              <a:t> – </a:t>
            </a:r>
            <a:r>
              <a:rPr kumimoji="1" lang="en-US" sz="3200" dirty="0" err="1" smtClean="0"/>
              <a:t>orang</a:t>
            </a:r>
            <a:r>
              <a:rPr kumimoji="1" lang="en-US" sz="3200" dirty="0" smtClean="0"/>
              <a:t>, hardware, software, </a:t>
            </a:r>
            <a:r>
              <a:rPr kumimoji="1" lang="en-US" sz="3200" dirty="0" err="1" smtClean="0"/>
              <a:t>jaringan</a:t>
            </a:r>
            <a:r>
              <a:rPr kumimoji="1" lang="en-US" sz="3200" dirty="0" smtClean="0"/>
              <a:t> </a:t>
            </a:r>
            <a:r>
              <a:rPr kumimoji="1" lang="en-US" sz="3200" dirty="0" err="1" smtClean="0"/>
              <a:t>komunikasi</a:t>
            </a:r>
            <a:r>
              <a:rPr kumimoji="1" lang="en-US" sz="3200" dirty="0" smtClean="0"/>
              <a:t> </a:t>
            </a:r>
            <a:r>
              <a:rPr kumimoji="1" lang="en-US" sz="3200" dirty="0" err="1" smtClean="0"/>
              <a:t>dan</a:t>
            </a:r>
            <a:r>
              <a:rPr kumimoji="1" lang="en-US" sz="3200" dirty="0" smtClean="0"/>
              <a:t> </a:t>
            </a:r>
            <a:r>
              <a:rPr kumimoji="1" lang="en-US" sz="3200" dirty="0" err="1" smtClean="0"/>
              <a:t>sumber</a:t>
            </a:r>
            <a:r>
              <a:rPr kumimoji="1" lang="en-US" sz="3200" dirty="0" smtClean="0"/>
              <a:t> </a:t>
            </a:r>
            <a:r>
              <a:rPr kumimoji="1" lang="en-US" sz="3200" dirty="0" err="1" smtClean="0"/>
              <a:t>daya</a:t>
            </a:r>
            <a:r>
              <a:rPr kumimoji="1" lang="en-US" sz="3200" dirty="0" smtClean="0"/>
              <a:t> data yang </a:t>
            </a:r>
            <a:r>
              <a:rPr kumimoji="1" lang="en-US" sz="3200" dirty="0" err="1" smtClean="0"/>
              <a:t>mengumpulkan</a:t>
            </a:r>
            <a:r>
              <a:rPr kumimoji="1" lang="en-US" sz="3200" dirty="0" smtClean="0"/>
              <a:t>, </a:t>
            </a:r>
            <a:r>
              <a:rPr kumimoji="1" lang="en-US" sz="3200" dirty="0" err="1" smtClean="0"/>
              <a:t>mengubah</a:t>
            </a:r>
            <a:r>
              <a:rPr kumimoji="1" lang="en-US" sz="3200" dirty="0" smtClean="0"/>
              <a:t> </a:t>
            </a:r>
            <a:r>
              <a:rPr kumimoji="1" lang="en-US" sz="3200" dirty="0" err="1" smtClean="0"/>
              <a:t>dan</a:t>
            </a:r>
            <a:r>
              <a:rPr kumimoji="1" lang="en-US" sz="3200" dirty="0" smtClean="0"/>
              <a:t> </a:t>
            </a:r>
            <a:r>
              <a:rPr kumimoji="1" lang="en-US" sz="3200" dirty="0" err="1" smtClean="0"/>
              <a:t>menyebarkan</a:t>
            </a:r>
            <a:r>
              <a:rPr kumimoji="1" lang="en-US" sz="3200" dirty="0" smtClean="0"/>
              <a:t> </a:t>
            </a:r>
            <a:r>
              <a:rPr kumimoji="1" lang="en-US" sz="3200" dirty="0" err="1" smtClean="0"/>
              <a:t>informasi</a:t>
            </a:r>
            <a:r>
              <a:rPr kumimoji="1" lang="en-US" sz="3200" dirty="0" smtClean="0"/>
              <a:t> </a:t>
            </a:r>
            <a:r>
              <a:rPr kumimoji="1" lang="en-US" sz="3200" dirty="0" err="1" smtClean="0"/>
              <a:t>dalam</a:t>
            </a:r>
            <a:r>
              <a:rPr kumimoji="1" lang="en-US" sz="3200" dirty="0" smtClean="0"/>
              <a:t> </a:t>
            </a:r>
            <a:r>
              <a:rPr kumimoji="1" lang="en-US" sz="3200" dirty="0" err="1" smtClean="0"/>
              <a:t>sebuah</a:t>
            </a:r>
            <a:r>
              <a:rPr kumimoji="1" lang="en-US" sz="3200" dirty="0" smtClean="0"/>
              <a:t> </a:t>
            </a:r>
            <a:r>
              <a:rPr kumimoji="1" lang="en-US" sz="3200" dirty="0" err="1" smtClean="0"/>
              <a:t>organisasi</a:t>
            </a:r>
            <a:endParaRPr lang="en-US" sz="3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A537-5279-415A-8E73-3E461FCC4A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A537-5279-415A-8E73-3E461FCC4A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912813" y="2895600"/>
            <a:ext cx="2073275" cy="7318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6430" tIns="48214" rIns="96430" bIns="48214" anchor="ctr"/>
          <a:lstStyle/>
          <a:p>
            <a:pPr algn="ctr" defTabSz="965200"/>
            <a:r>
              <a:rPr lang="en-US" sz="2500" dirty="0">
                <a:latin typeface="Times New Roman" pitchFamily="18" charset="0"/>
              </a:rPr>
              <a:t>INPUT</a:t>
            </a:r>
          </a:p>
        </p:txBody>
      </p:sp>
      <p:sp>
        <p:nvSpPr>
          <p:cNvPr id="6" name="Oval 13"/>
          <p:cNvSpPr>
            <a:spLocks noChangeArrowheads="1"/>
          </p:cNvSpPr>
          <p:nvPr/>
        </p:nvSpPr>
        <p:spPr bwMode="auto">
          <a:xfrm>
            <a:off x="3438525" y="3994150"/>
            <a:ext cx="2873375" cy="7318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6430" tIns="48214" rIns="96430" bIns="48214" anchor="ctr"/>
          <a:lstStyle/>
          <a:p>
            <a:pPr algn="ctr" defTabSz="965200"/>
            <a:r>
              <a:rPr lang="en-US" sz="2500">
                <a:latin typeface="Times New Roman" pitchFamily="18" charset="0"/>
              </a:rPr>
              <a:t>PROCESSING</a:t>
            </a: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6762750" y="2895600"/>
            <a:ext cx="2076450" cy="7318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6430" tIns="48214" rIns="96430" bIns="48214" anchor="ctr"/>
          <a:lstStyle/>
          <a:p>
            <a:pPr algn="ctr" defTabSz="965200"/>
            <a:r>
              <a:rPr lang="en-US" sz="2500">
                <a:latin typeface="Times New Roman" pitchFamily="18" charset="0"/>
              </a:rPr>
              <a:t>OUTPUT</a:t>
            </a: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641600" y="3627438"/>
            <a:ext cx="717550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V="1">
            <a:off x="6364288" y="3627438"/>
            <a:ext cx="731837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511300" y="3687763"/>
            <a:ext cx="757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430" tIns="48214" rIns="96430" bIns="48214">
            <a:spAutoFit/>
          </a:bodyPr>
          <a:lstStyle/>
          <a:p>
            <a:pPr defTabSz="965200" eaLnBrk="0" hangingPunct="0">
              <a:spcBef>
                <a:spcPct val="30000"/>
              </a:spcBef>
            </a:pPr>
            <a:r>
              <a:rPr kumimoji="1" lang="en-US" sz="2000"/>
              <a:t>data 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227888" y="3687763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430" tIns="48214" rIns="96430" bIns="48214">
            <a:spAutoFit/>
          </a:bodyPr>
          <a:lstStyle/>
          <a:p>
            <a:pPr defTabSz="965200" eaLnBrk="0" hangingPunct="0">
              <a:spcBef>
                <a:spcPct val="30000"/>
              </a:spcBef>
            </a:pPr>
            <a:r>
              <a:rPr kumimoji="1" lang="en-US" sz="2000"/>
              <a:t>informasi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4103688" y="3505200"/>
            <a:ext cx="1728787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430" tIns="48214" rIns="96430" bIns="48214">
            <a:spAutoFit/>
          </a:bodyPr>
          <a:lstStyle/>
          <a:p>
            <a:pPr defTabSz="965200" eaLnBrk="0" hangingPunct="0">
              <a:spcBef>
                <a:spcPct val="30000"/>
              </a:spcBef>
            </a:pPr>
            <a:r>
              <a:rPr kumimoji="1" lang="en-US" sz="2000"/>
              <a:t>pengolahan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DATA adalah bahan baku informasi, didefinisikan sebagai kelompok teratur simbol-simbol yang mewakili kuantitas, tindakan, benda, dan sebagainya. 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DATA terbentuk dari karakter, dapat berupa alfabet, angka, maupun simbol khusus.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A537-5279-415A-8E73-3E461FCC4AD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Menurut GORDON B.DAVIS dalam bukunya </a:t>
            </a:r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Management Informasi System: Conceptual Foundatioans, Structure, and Development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menyebut informasi merupakan data yang telah diolah menjadi bentuk yang berguna bagi penerimanya dan nyata, berupa nilai yang dapat dipahami di dalam keputusan sekarang maupun masa depan.</a:t>
            </a:r>
          </a:p>
          <a:p>
            <a:pPr algn="just">
              <a:buNone/>
            </a:pP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Menurut Barry E. Cushing dalam buku </a:t>
            </a:r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Accounting Infromation System and Business Organization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, dikatakan bahwa infomasi merupakan sesuatu yang menunjukan hasil pengolahan data yang diorganisasikan dan berguna kepada orang yang menerimanya.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A537-5279-415A-8E73-3E461FCC4A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Menurut  Robet N. Anthony dan John Dearden  dalam buku </a:t>
            </a:r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Management Control Systems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, menyebut informasi sebagai suatu kenyataan, data, item yang menambah pengetahuan bagi penggunanya.</a:t>
            </a:r>
          </a:p>
          <a:p>
            <a:pPr algn="just"/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Menurut Stephen A.Moscove dan Mark G. Simkin dalam bukunya </a:t>
            </a:r>
            <a:r>
              <a:rPr lang="id-ID" i="1" dirty="0" smtClean="0">
                <a:latin typeface="Times New Roman" pitchFamily="18" charset="0"/>
                <a:cs typeface="Times New Roman" pitchFamily="18" charset="0"/>
              </a:rPr>
              <a:t>Accounting Information System: Concepts and Practice,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mengatakan informasi sebagai kenyataan atau bentuk-bentuk yang berguna yang dapat digunakan untuk pengambilan keputusan bisnis.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A537-5279-415A-8E73-3E461FCC4AD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Informasi : Hasil dari pengolahan data menjadi bentuk yang lebih berguna bagi yang menerimanya yang menggambarkan suatu kejadian-kejadian nyata dan dapat digunakan sebagai alat bantu untuk pengambilan keputusan</a:t>
            </a:r>
            <a:r>
              <a:rPr lang="id-ID" sz="32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A537-5279-415A-8E73-3E461FCC4A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id-ID" dirty="0" smtClean="0"/>
              <a:t> </a:t>
            </a:r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Meringkas</a:t>
            </a:r>
            <a:r>
              <a:rPr lang="en-US" dirty="0" smtClean="0"/>
              <a:t> data, </a:t>
            </a:r>
          </a:p>
          <a:p>
            <a:pPr lvl="1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Mengurutkan</a:t>
            </a:r>
            <a:r>
              <a:rPr lang="en-US" dirty="0" smtClean="0"/>
              <a:t> data,</a:t>
            </a:r>
          </a:p>
          <a:p>
            <a:pPr lvl="1"/>
            <a:r>
              <a:rPr lang="en-US" dirty="0" err="1" smtClean="0"/>
              <a:t>dll</a:t>
            </a:r>
            <a:endParaRPr lang="id-ID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A537-5279-415A-8E73-3E461FCC4AD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temuan 1 dan 2">
  <a:themeElements>
    <a:clrScheme name="Custom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5497C4"/>
      </a:accent1>
      <a:accent2>
        <a:srgbClr val="FF0000"/>
      </a:accent2>
      <a:accent3>
        <a:srgbClr val="EB641B"/>
      </a:accent3>
      <a:accent4>
        <a:srgbClr val="F1F638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pertemuan 1 dan 2</Template>
  <TotalTime>45</TotalTime>
  <Words>434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Times New Roman</vt:lpstr>
      <vt:lpstr>Wingdings</vt:lpstr>
      <vt:lpstr>pertemuan 1 dan 2</vt:lpstr>
      <vt:lpstr>Data dan Informasi</vt:lpstr>
      <vt:lpstr>Sistem Informasi</vt:lpstr>
      <vt:lpstr>PowerPoint Presentation</vt:lpstr>
      <vt:lpstr>Siklus Pengolahan Data</vt:lpstr>
      <vt:lpstr>Definisi Data</vt:lpstr>
      <vt:lpstr>Tentang Informasi</vt:lpstr>
      <vt:lpstr>PowerPoint Presentation</vt:lpstr>
      <vt:lpstr>Jadi apa itu informasi?</vt:lpstr>
      <vt:lpstr>Proses</vt:lpstr>
      <vt:lpstr>PowerPoint Presentation</vt:lpstr>
      <vt:lpstr>Nilai Informasi</vt:lpstr>
      <vt:lpstr>Kualitas Informasi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dan Informasi</dc:title>
  <dc:creator>user</dc:creator>
  <cp:lastModifiedBy>Panji</cp:lastModifiedBy>
  <cp:revision>8</cp:revision>
  <dcterms:created xsi:type="dcterms:W3CDTF">2013-02-28T14:21:52Z</dcterms:created>
  <dcterms:modified xsi:type="dcterms:W3CDTF">2013-07-31T01:37:42Z</dcterms:modified>
</cp:coreProperties>
</file>