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68" r:id="rId5"/>
    <p:sldId id="259" r:id="rId6"/>
    <p:sldId id="260" r:id="rId7"/>
    <p:sldId id="261" r:id="rId8"/>
    <p:sldId id="269" r:id="rId9"/>
    <p:sldId id="270" r:id="rId10"/>
    <p:sldId id="271" r:id="rId11"/>
    <p:sldId id="272" r:id="rId12"/>
    <p:sldId id="262" r:id="rId13"/>
    <p:sldId id="263" r:id="rId14"/>
    <p:sldId id="275" r:id="rId15"/>
    <p:sldId id="281" r:id="rId16"/>
    <p:sldId id="276" r:id="rId17"/>
    <p:sldId id="277" r:id="rId18"/>
    <p:sldId id="278" r:id="rId19"/>
    <p:sldId id="264" r:id="rId20"/>
    <p:sldId id="273" r:id="rId21"/>
    <p:sldId id="265" r:id="rId22"/>
    <p:sldId id="279" r:id="rId23"/>
    <p:sldId id="266" r:id="rId24"/>
    <p:sldId id="274" r:id="rId25"/>
    <p:sldId id="280" r:id="rId26"/>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cstate="email">
            <a:extLst>
              <a:ext uri="{BEBA8EAE-BF5A-486C-A8C5-ECC9F3942E4B}">
                <a14:imgProps xmlns:a14="http://schemas.microsoft.com/office/drawing/2010/main">
                  <a14:imgLayer>
                    <a14:imgEffect>
                      <a14:brightnessContrast contrast="-40000"/>
                    </a14:imgEffect>
                  </a14:imgLayer>
                </a14:imgProps>
              </a:ext>
              <a:ext uri="{28A0092B-C50C-407E-A947-70E740481C1C}">
                <a14:useLocalDpi xmlns:a14="http://schemas.microsoft.com/office/drawing/2010/main"/>
              </a:ext>
            </a:extLst>
          </a:blip>
          <a:srcRect/>
          <a:stretch/>
        </p:blipFill>
        <p:spPr>
          <a:xfrm>
            <a:off x="3200400" y="76200"/>
            <a:ext cx="5943600" cy="6691603"/>
          </a:xfrm>
          <a:prstGeom prst="rect">
            <a:avLst/>
          </a:prstGeom>
        </p:spPr>
      </p:pic>
      <p:sp>
        <p:nvSpPr>
          <p:cNvPr id="12" name="Rectangle 11"/>
          <p:cNvSpPr/>
          <p:nvPr/>
        </p:nvSpPr>
        <p:spPr>
          <a:xfrm>
            <a:off x="0" y="0"/>
            <a:ext cx="9143476" cy="152400"/>
          </a:xfrm>
          <a:prstGeom prst="rect">
            <a:avLst/>
          </a:prstGeom>
          <a:gradFill>
            <a:gsLst>
              <a:gs pos="50000">
                <a:schemeClr val="accent2"/>
              </a:gs>
              <a:gs pos="0">
                <a:srgbClr val="CC0000"/>
              </a:gs>
              <a:gs pos="100000">
                <a:schemeClr val="accent4"/>
              </a:gs>
            </a:gsLst>
            <a:lin ang="0" scaled="0"/>
          </a:gradFill>
          <a:ln>
            <a:noFill/>
          </a:ln>
          <a:effectLst>
            <a:outerShdw blurRad="38100" dist="25400" dir="5400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6248400"/>
            <a:ext cx="9144000" cy="609600"/>
          </a:xfrm>
          <a:prstGeom prst="rect">
            <a:avLst/>
          </a:prstGeom>
          <a:gradFill>
            <a:gsLst>
              <a:gs pos="0">
                <a:schemeClr val="tx2"/>
              </a:gs>
              <a:gs pos="30000">
                <a:schemeClr val="accent1"/>
              </a:gs>
              <a:gs pos="100000">
                <a:schemeClr val="accent1"/>
              </a:gs>
            </a:gsLst>
            <a:lin ang="0" scaled="0"/>
          </a:gradFill>
          <a:ln>
            <a:noFill/>
          </a:ln>
          <a:effectLst>
            <a:outerShdw blurRad="38100" dist="25400" dir="16200000"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smtClean="0">
                <a:solidFill>
                  <a:schemeClr val="bg1"/>
                </a:solidFill>
                <a:effectLst>
                  <a:outerShdw blurRad="38100" dist="25400" dir="16200000" rotWithShape="0">
                    <a:prstClr val="black">
                      <a:alpha val="50000"/>
                    </a:prstClr>
                  </a:outerShdw>
                </a:effectLst>
                <a:latin typeface="Arial" pitchFamily="34" charset="0"/>
                <a:cs typeface="Arial" pitchFamily="34" charset="0"/>
              </a:rPr>
              <a:t>SEKOLAH TINGGI MANAJEMEN INFORMATIKA DAN TEKNIK KOMPUTER (STMIK)</a:t>
            </a:r>
            <a:r>
              <a:rPr lang="en-US" sz="1400" b="1" baseline="0" smtClean="0">
                <a:solidFill>
                  <a:schemeClr val="bg1"/>
                </a:solidFill>
                <a:effectLst>
                  <a:outerShdw blurRad="38100" dist="25400" dir="16200000" rotWithShape="0">
                    <a:prstClr val="black">
                      <a:alpha val="50000"/>
                    </a:prstClr>
                  </a:outerShdw>
                </a:effectLst>
                <a:latin typeface="Arial" pitchFamily="34" charset="0"/>
                <a:cs typeface="Arial" pitchFamily="34" charset="0"/>
              </a:rPr>
              <a:t> STIKOM BALI</a:t>
            </a:r>
            <a:endParaRPr lang="en-US" sz="1400" b="1">
              <a:solidFill>
                <a:schemeClr val="bg1"/>
              </a:solidFill>
              <a:effectLst>
                <a:outerShdw blurRad="38100" dist="25400" dir="16200000" rotWithShape="0">
                  <a:prstClr val="black">
                    <a:alpha val="50000"/>
                  </a:prstClr>
                </a:outerShdw>
              </a:effectLst>
              <a:latin typeface="Arial" pitchFamily="34" charset="0"/>
              <a:cs typeface="Arial" pitchFamily="34" charset="0"/>
            </a:endParaRPr>
          </a:p>
        </p:txBody>
      </p:sp>
      <p:sp>
        <p:nvSpPr>
          <p:cNvPr id="2" name="Title 1"/>
          <p:cNvSpPr>
            <a:spLocks noGrp="1"/>
          </p:cNvSpPr>
          <p:nvPr>
            <p:ph type="ctrTitle"/>
          </p:nvPr>
        </p:nvSpPr>
        <p:spPr>
          <a:xfrm>
            <a:off x="533400" y="1219200"/>
            <a:ext cx="8153400" cy="2819400"/>
          </a:xfrm>
        </p:spPr>
        <p:txBody>
          <a:bodyPr anchor="b"/>
          <a:lstStyle>
            <a:lvl1pPr algn="l">
              <a:defRPr b="1">
                <a:latin typeface="Arial" pitchFamily="34" charset="0"/>
                <a:cs typeface="Arial" pitchFamily="34" charset="0"/>
              </a:defRPr>
            </a:lvl1pPr>
          </a:lstStyle>
          <a:p>
            <a:r>
              <a:rPr lang="en-US" smtClean="0"/>
              <a:t>Click to edit Master title style</a:t>
            </a:r>
            <a:endParaRPr lang="en-US"/>
          </a:p>
        </p:txBody>
      </p:sp>
      <p:sp>
        <p:nvSpPr>
          <p:cNvPr id="3" name="Subtitle 2"/>
          <p:cNvSpPr>
            <a:spLocks noGrp="1"/>
          </p:cNvSpPr>
          <p:nvPr>
            <p:ph type="subTitle" idx="1"/>
          </p:nvPr>
        </p:nvSpPr>
        <p:spPr>
          <a:xfrm>
            <a:off x="533400" y="4495800"/>
            <a:ext cx="8153400" cy="1447800"/>
          </a:xfrm>
        </p:spPr>
        <p:txBody>
          <a:bodyPr>
            <a:normAutofit/>
          </a:bodyPr>
          <a:lstStyle>
            <a:lvl1pPr marL="0" indent="0" algn="l">
              <a:buNone/>
              <a:defRPr sz="2800">
                <a:solidFill>
                  <a:schemeClr val="tx1">
                    <a:tint val="75000"/>
                  </a:schemeClr>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cxnSp>
        <p:nvCxnSpPr>
          <p:cNvPr id="17" name="Straight Connector 16"/>
          <p:cNvCxnSpPr/>
          <p:nvPr/>
        </p:nvCxnSpPr>
        <p:spPr>
          <a:xfrm>
            <a:off x="533400" y="4267200"/>
            <a:ext cx="8153400" cy="0"/>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834011"/>
      </p:ext>
    </p:extLst>
  </p:cSld>
  <p:clrMapOvr>
    <a:masterClrMapping/>
  </p:clrMapOvr>
  <p:transition spd="slow">
    <p:push/>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a:ext>
            </a:extLst>
          </a:blip>
          <a:stretch>
            <a:fillRect/>
          </a:stretch>
        </p:blipFill>
        <p:spPr>
          <a:xfrm rot="5400000">
            <a:off x="-1079365" y="3746889"/>
            <a:ext cx="4190476" cy="2031746"/>
          </a:xfrm>
          <a:prstGeom prst="rect">
            <a:avLst/>
          </a:prstGeom>
        </p:spPr>
      </p:pic>
      <p:sp>
        <p:nvSpPr>
          <p:cNvPr id="12" name="Rectangle 11"/>
          <p:cNvSpPr/>
          <p:nvPr/>
        </p:nvSpPr>
        <p:spPr>
          <a:xfrm>
            <a:off x="0" y="1447800"/>
            <a:ext cx="9143476" cy="152400"/>
          </a:xfrm>
          <a:prstGeom prst="rect">
            <a:avLst/>
          </a:prstGeom>
          <a:gradFill>
            <a:gsLst>
              <a:gs pos="50000">
                <a:schemeClr val="accent2"/>
              </a:gs>
              <a:gs pos="0">
                <a:srgbClr val="CC0000"/>
              </a:gs>
              <a:gs pos="100000">
                <a:schemeClr val="accent4"/>
              </a:gs>
            </a:gsLst>
            <a:lin ang="0" scaled="0"/>
          </a:gradFill>
          <a:ln>
            <a:noFill/>
          </a:ln>
          <a:effectLst>
            <a:outerShdw blurRad="38100" dist="25400" dir="5400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0" y="0"/>
            <a:ext cx="9144000" cy="1447800"/>
          </a:xfrm>
          <a:prstGeom prst="rect">
            <a:avLst/>
          </a:prstGeom>
          <a:gradFill>
            <a:gsLst>
              <a:gs pos="0">
                <a:schemeClr val="tx2"/>
              </a:gs>
              <a:gs pos="30000">
                <a:schemeClr val="accent1"/>
              </a:gs>
              <a:gs pos="100000">
                <a:schemeClr val="accent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457200" y="6428601"/>
            <a:ext cx="6324600" cy="292388"/>
          </a:xfrm>
          <a:prstGeom prst="rect">
            <a:avLst/>
          </a:prstGeom>
          <a:noFill/>
        </p:spPr>
        <p:txBody>
          <a:bodyPr wrap="square" rtlCol="0">
            <a:spAutoFit/>
          </a:bodyPr>
          <a:lstStyle/>
          <a:p>
            <a:r>
              <a:rPr lang="en-US" sz="1300" b="0" i="1" baseline="0" smtClean="0">
                <a:solidFill>
                  <a:schemeClr val="accent5"/>
                </a:solidFill>
                <a:latin typeface="Arial Narrow" pitchFamily="34" charset="0"/>
                <a:cs typeface="Arial" pitchFamily="34" charset="0"/>
              </a:rPr>
              <a:t>STMIK STIKOM BALI</a:t>
            </a:r>
            <a:endParaRPr lang="en-US" sz="1300" b="0" i="1">
              <a:solidFill>
                <a:schemeClr val="accent5"/>
              </a:solidFill>
              <a:latin typeface="Arial Narrow" pitchFamily="34" charset="0"/>
              <a:cs typeface="Arial" pitchFamily="34" charset="0"/>
            </a:endParaRPr>
          </a:p>
        </p:txBody>
      </p:sp>
      <p:cxnSp>
        <p:nvCxnSpPr>
          <p:cNvPr id="10" name="Straight Connector 9"/>
          <p:cNvCxnSpPr/>
          <p:nvPr/>
        </p:nvCxnSpPr>
        <p:spPr>
          <a:xfrm>
            <a:off x="456938" y="6428601"/>
            <a:ext cx="8229600" cy="0"/>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lvl1pPr>
              <a:defRPr sz="4000">
                <a:solidFill>
                  <a:schemeClr val="bg1"/>
                </a:solidFill>
                <a:latin typeface="Arial" pitchFamily="34" charset="0"/>
                <a:cs typeface="Arial" pitchFamily="34" charset="0"/>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724400"/>
          </a:xfrm>
        </p:spPr>
        <p:txBody>
          <a:bodyPr vert="eaVert">
            <a:normAutofit/>
          </a:bodyPr>
          <a:lstStyle>
            <a:lvl1pPr>
              <a:defRPr sz="2800">
                <a:latin typeface="Arial" pitchFamily="34" charset="0"/>
                <a:cs typeface="Arial" pitchFamily="34" charset="0"/>
              </a:defRPr>
            </a:lvl1pPr>
            <a:lvl2pPr>
              <a:defRPr sz="2400">
                <a:latin typeface="Arial" pitchFamily="34" charset="0"/>
                <a:cs typeface="Arial" pitchFamily="34" charset="0"/>
              </a:defRPr>
            </a:lvl2pPr>
            <a:lvl3pPr>
              <a:defRPr sz="2000">
                <a:latin typeface="Arial" pitchFamily="34" charset="0"/>
                <a:cs typeface="Arial" pitchFamily="34" charset="0"/>
              </a:defRPr>
            </a:lvl3pPr>
            <a:lvl4pPr>
              <a:defRPr sz="1800">
                <a:latin typeface="Arial" pitchFamily="34" charset="0"/>
                <a:cs typeface="Arial" pitchFamily="34" charset="0"/>
              </a:defRPr>
            </a:lvl4pPr>
            <a:lvl5pPr>
              <a:defRPr sz="1800">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6781800" y="6428601"/>
            <a:ext cx="1905000" cy="292388"/>
          </a:xfrm>
        </p:spPr>
        <p:txBody>
          <a:bodyPr/>
          <a:lstStyle>
            <a:lvl1pPr>
              <a:defRPr>
                <a:solidFill>
                  <a:schemeClr val="tx1"/>
                </a:solidFill>
              </a:defRPr>
            </a:lvl1pPr>
          </a:lstStyle>
          <a:p>
            <a:fld id="{F939A537-5279-415A-8E73-3E461FCC4AD8}" type="slidenum">
              <a:rPr lang="en-US" smtClean="0"/>
              <a:pPr/>
              <a:t>‹#›</a:t>
            </a:fld>
            <a:endParaRPr lang="en-US"/>
          </a:p>
        </p:txBody>
      </p:sp>
    </p:spTree>
    <p:extLst>
      <p:ext uri="{BB962C8B-B14F-4D97-AF65-F5344CB8AC3E}">
        <p14:creationId xmlns:p14="http://schemas.microsoft.com/office/powerpoint/2010/main" val="3973163022"/>
      </p:ext>
    </p:extLst>
  </p:cSld>
  <p:clrMapOvr>
    <a:masterClrMapping/>
  </p:clrMapOvr>
  <p:transition spd="slow">
    <p:push/>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Rectangle 11"/>
          <p:cNvSpPr/>
          <p:nvPr/>
        </p:nvSpPr>
        <p:spPr>
          <a:xfrm rot="5400000">
            <a:off x="3124199" y="3352801"/>
            <a:ext cx="6858001" cy="152401"/>
          </a:xfrm>
          <a:prstGeom prst="rect">
            <a:avLst/>
          </a:prstGeom>
          <a:gradFill>
            <a:gsLst>
              <a:gs pos="50000">
                <a:schemeClr val="accent2"/>
              </a:gs>
              <a:gs pos="0">
                <a:srgbClr val="CC0000"/>
              </a:gs>
              <a:gs pos="100000">
                <a:schemeClr val="accent4"/>
              </a:gs>
            </a:gsLst>
            <a:lin ang="0" scaled="0"/>
          </a:gradFill>
          <a:ln>
            <a:noFill/>
          </a:ln>
          <a:effectLst>
            <a:outerShdw blurRad="38100" dist="25400" dir="5400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rot="5400000">
            <a:off x="4459266" y="2170134"/>
            <a:ext cx="6858000" cy="2517732"/>
          </a:xfrm>
          <a:prstGeom prst="rect">
            <a:avLst/>
          </a:prstGeom>
          <a:gradFill>
            <a:gsLst>
              <a:gs pos="0">
                <a:schemeClr val="tx2"/>
              </a:gs>
              <a:gs pos="30000">
                <a:schemeClr val="accent1"/>
              </a:gs>
              <a:gs pos="100000">
                <a:schemeClr val="accent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a:ext>
            </a:extLst>
          </a:blip>
          <a:stretch>
            <a:fillRect/>
          </a:stretch>
        </p:blipFill>
        <p:spPr>
          <a:xfrm rot="5400000">
            <a:off x="-1063707" y="3746889"/>
            <a:ext cx="4190476" cy="2031746"/>
          </a:xfrm>
          <a:prstGeom prst="rect">
            <a:avLst/>
          </a:prstGeom>
        </p:spPr>
      </p:pic>
      <p:cxnSp>
        <p:nvCxnSpPr>
          <p:cNvPr id="10" name="Straight Connector 9"/>
          <p:cNvCxnSpPr/>
          <p:nvPr/>
        </p:nvCxnSpPr>
        <p:spPr>
          <a:xfrm>
            <a:off x="456938" y="6428601"/>
            <a:ext cx="8229600" cy="0"/>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sp>
        <p:nvSpPr>
          <p:cNvPr id="2" name="Vertical Title 1"/>
          <p:cNvSpPr>
            <a:spLocks noGrp="1"/>
          </p:cNvSpPr>
          <p:nvPr>
            <p:ph type="title" orient="vert"/>
          </p:nvPr>
        </p:nvSpPr>
        <p:spPr>
          <a:xfrm>
            <a:off x="6629400" y="274638"/>
            <a:ext cx="2057400" cy="5851525"/>
          </a:xfrm>
        </p:spPr>
        <p:txBody>
          <a:bodyPr vert="eaVert"/>
          <a:lstStyle>
            <a:lvl1pPr>
              <a:defRPr sz="4000">
                <a:solidFill>
                  <a:schemeClr val="bg1"/>
                </a:solidFill>
                <a:latin typeface="Arial" pitchFamily="34" charset="0"/>
                <a:cs typeface="Arial" pitchFamily="34" charset="0"/>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normAutofit/>
          </a:bodyPr>
          <a:lstStyle>
            <a:lvl1pPr>
              <a:defRPr sz="2800">
                <a:latin typeface="Arial" pitchFamily="34" charset="0"/>
                <a:cs typeface="Arial" pitchFamily="34" charset="0"/>
              </a:defRPr>
            </a:lvl1pPr>
            <a:lvl2pPr>
              <a:defRPr sz="2400">
                <a:latin typeface="Arial" pitchFamily="34" charset="0"/>
                <a:cs typeface="Arial" pitchFamily="34" charset="0"/>
              </a:defRPr>
            </a:lvl2pPr>
            <a:lvl3pPr>
              <a:defRPr sz="2000">
                <a:latin typeface="Arial" pitchFamily="34" charset="0"/>
                <a:cs typeface="Arial" pitchFamily="34" charset="0"/>
              </a:defRPr>
            </a:lvl3pPr>
            <a:lvl4pPr>
              <a:defRPr sz="1800">
                <a:latin typeface="Arial" pitchFamily="34" charset="0"/>
                <a:cs typeface="Arial" pitchFamily="34" charset="0"/>
              </a:defRPr>
            </a:lvl4pPr>
            <a:lvl5pPr>
              <a:defRPr sz="1800">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6781800" y="6428601"/>
            <a:ext cx="1905000" cy="292388"/>
          </a:xfrm>
        </p:spPr>
        <p:txBody>
          <a:bodyPr/>
          <a:lstStyle/>
          <a:p>
            <a:fld id="{F939A537-5279-415A-8E73-3E461FCC4AD8}" type="slidenum">
              <a:rPr lang="en-US" smtClean="0"/>
              <a:pPr/>
              <a:t>‹#›</a:t>
            </a:fld>
            <a:endParaRPr lang="en-US"/>
          </a:p>
        </p:txBody>
      </p:sp>
      <p:sp>
        <p:nvSpPr>
          <p:cNvPr id="14" name="TextBox 13"/>
          <p:cNvSpPr txBox="1"/>
          <p:nvPr/>
        </p:nvSpPr>
        <p:spPr>
          <a:xfrm>
            <a:off x="457200" y="6428601"/>
            <a:ext cx="6324600" cy="292388"/>
          </a:xfrm>
          <a:prstGeom prst="rect">
            <a:avLst/>
          </a:prstGeom>
          <a:noFill/>
        </p:spPr>
        <p:txBody>
          <a:bodyPr wrap="square" rtlCol="0">
            <a:spAutoFit/>
          </a:bodyPr>
          <a:lstStyle/>
          <a:p>
            <a:r>
              <a:rPr lang="en-US" sz="1300" b="0" i="1" baseline="0" smtClean="0">
                <a:solidFill>
                  <a:schemeClr val="accent5"/>
                </a:solidFill>
                <a:latin typeface="Arial Narrow" pitchFamily="34" charset="0"/>
                <a:cs typeface="Arial" pitchFamily="34" charset="0"/>
              </a:rPr>
              <a:t>STMIK STIKOM BALI</a:t>
            </a:r>
            <a:endParaRPr lang="en-US" sz="1300" b="0" i="1">
              <a:solidFill>
                <a:schemeClr val="accent5"/>
              </a:solidFill>
              <a:latin typeface="Arial Narrow" pitchFamily="34" charset="0"/>
              <a:cs typeface="Arial" pitchFamily="34" charset="0"/>
            </a:endParaRPr>
          </a:p>
        </p:txBody>
      </p:sp>
    </p:spTree>
    <p:extLst>
      <p:ext uri="{BB962C8B-B14F-4D97-AF65-F5344CB8AC3E}">
        <p14:creationId xmlns:p14="http://schemas.microsoft.com/office/powerpoint/2010/main" val="574612811"/>
      </p:ext>
    </p:extLst>
  </p:cSld>
  <p:clrMapOvr>
    <a:masterClrMapping/>
  </p:clrMapOvr>
  <p:transition spd="slow">
    <p:push/>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2" name="Picture 11"/>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953524" y="4826254"/>
            <a:ext cx="4190476" cy="2031746"/>
          </a:xfrm>
          <a:prstGeom prst="rect">
            <a:avLst/>
          </a:prstGeom>
        </p:spPr>
      </p:pic>
      <p:sp>
        <p:nvSpPr>
          <p:cNvPr id="7" name="Rectangle 6"/>
          <p:cNvSpPr/>
          <p:nvPr/>
        </p:nvSpPr>
        <p:spPr>
          <a:xfrm>
            <a:off x="0" y="1447800"/>
            <a:ext cx="9143476" cy="152400"/>
          </a:xfrm>
          <a:prstGeom prst="rect">
            <a:avLst/>
          </a:prstGeom>
          <a:gradFill>
            <a:gsLst>
              <a:gs pos="50000">
                <a:schemeClr val="accent2"/>
              </a:gs>
              <a:gs pos="0">
                <a:srgbClr val="CC0000"/>
              </a:gs>
              <a:gs pos="100000">
                <a:schemeClr val="accent4"/>
              </a:gs>
            </a:gsLst>
            <a:lin ang="0" scaled="0"/>
          </a:gradFill>
          <a:ln>
            <a:noFill/>
          </a:ln>
          <a:effectLst>
            <a:outerShdw blurRad="38100" dist="25400" dir="5400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1447800"/>
          </a:xfrm>
          <a:prstGeom prst="rect">
            <a:avLst/>
          </a:prstGeom>
          <a:gradFill>
            <a:gsLst>
              <a:gs pos="0">
                <a:schemeClr val="tx2"/>
              </a:gs>
              <a:gs pos="30000">
                <a:schemeClr val="accent1"/>
              </a:gs>
              <a:gs pos="100000">
                <a:schemeClr val="accent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lvl1pPr algn="ctr">
              <a:defRPr sz="4000" b="0">
                <a:solidFill>
                  <a:schemeClr val="bg1"/>
                </a:solidFill>
                <a:latin typeface="Arial" pitchFamily="34" charset="0"/>
                <a:cs typeface="Arial" pitchFamily="34" charset="0"/>
              </a:defRPr>
            </a:lvl1p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724400"/>
          </a:xfrm>
        </p:spPr>
        <p:txBody>
          <a:bodyPr>
            <a:normAutofit/>
          </a:bodyPr>
          <a:lstStyle>
            <a:lvl1pPr>
              <a:defRPr sz="2800">
                <a:latin typeface="Arial" pitchFamily="34" charset="0"/>
                <a:cs typeface="Arial" pitchFamily="34" charset="0"/>
              </a:defRPr>
            </a:lvl1pPr>
            <a:lvl2pPr>
              <a:defRPr sz="2400">
                <a:latin typeface="Arial" pitchFamily="34" charset="0"/>
                <a:cs typeface="Arial" pitchFamily="34" charset="0"/>
              </a:defRPr>
            </a:lvl2pPr>
            <a:lvl3pPr>
              <a:defRPr sz="2000">
                <a:latin typeface="Arial" pitchFamily="34" charset="0"/>
                <a:cs typeface="Arial" pitchFamily="34" charset="0"/>
              </a:defRPr>
            </a:lvl3pPr>
            <a:lvl4pPr>
              <a:defRPr sz="1800">
                <a:latin typeface="Arial" pitchFamily="34" charset="0"/>
                <a:cs typeface="Arial" pitchFamily="34" charset="0"/>
              </a:defRPr>
            </a:lvl4pPr>
            <a:lvl5pPr>
              <a:defRPr sz="1800">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6858000" y="6428601"/>
            <a:ext cx="1828800" cy="292874"/>
          </a:xfrm>
        </p:spPr>
        <p:txBody>
          <a:bodyPr/>
          <a:lstStyle>
            <a:lvl1pPr>
              <a:defRPr sz="1100">
                <a:latin typeface="Arial" pitchFamily="34" charset="0"/>
                <a:cs typeface="Arial" pitchFamily="34" charset="0"/>
              </a:defRPr>
            </a:lvl1pPr>
          </a:lstStyle>
          <a:p>
            <a:fld id="{F939A537-5279-415A-8E73-3E461FCC4AD8}" type="slidenum">
              <a:rPr lang="en-US" smtClean="0"/>
              <a:pPr/>
              <a:t>‹#›</a:t>
            </a:fld>
            <a:endParaRPr lang="en-US"/>
          </a:p>
        </p:txBody>
      </p:sp>
      <p:cxnSp>
        <p:nvCxnSpPr>
          <p:cNvPr id="9" name="Straight Connector 8"/>
          <p:cNvCxnSpPr/>
          <p:nvPr/>
        </p:nvCxnSpPr>
        <p:spPr>
          <a:xfrm>
            <a:off x="456938" y="6428601"/>
            <a:ext cx="8229600" cy="0"/>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57200" y="6428601"/>
            <a:ext cx="6324600" cy="292388"/>
          </a:xfrm>
          <a:prstGeom prst="rect">
            <a:avLst/>
          </a:prstGeom>
          <a:noFill/>
        </p:spPr>
        <p:txBody>
          <a:bodyPr wrap="square" rtlCol="0">
            <a:spAutoFit/>
          </a:bodyPr>
          <a:lstStyle/>
          <a:p>
            <a:r>
              <a:rPr lang="en-US" sz="1300" b="0" i="1" baseline="0" smtClean="0">
                <a:solidFill>
                  <a:schemeClr val="accent5"/>
                </a:solidFill>
                <a:latin typeface="Arial Narrow" pitchFamily="34" charset="0"/>
                <a:cs typeface="Arial" pitchFamily="34" charset="0"/>
              </a:rPr>
              <a:t>STMIK STIKOM BALI</a:t>
            </a:r>
            <a:endParaRPr lang="en-US" sz="1300" b="0" i="1">
              <a:solidFill>
                <a:schemeClr val="accent5"/>
              </a:solidFill>
              <a:latin typeface="Arial Narrow" pitchFamily="34" charset="0"/>
              <a:cs typeface="Arial" pitchFamily="34" charset="0"/>
            </a:endParaRPr>
          </a:p>
        </p:txBody>
      </p:sp>
    </p:spTree>
    <p:extLst>
      <p:ext uri="{BB962C8B-B14F-4D97-AF65-F5344CB8AC3E}">
        <p14:creationId xmlns:p14="http://schemas.microsoft.com/office/powerpoint/2010/main" val="4062855530"/>
      </p:ext>
    </p:extLst>
  </p:cSld>
  <p:clrMapOvr>
    <a:masterClrMapping/>
  </p:clrMapOvr>
  <p:transition spd="slow">
    <p:push/>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cstate="email">
            <a:extLst>
              <a:ext uri="{BEBA8EAE-BF5A-486C-A8C5-ECC9F3942E4B}">
                <a14:imgProps xmlns:a14="http://schemas.microsoft.com/office/drawing/2010/main">
                  <a14:imgLayer>
                    <a14:imgEffect>
                      <a14:brightnessContrast contrast="-40000"/>
                    </a14:imgEffect>
                  </a14:imgLayer>
                </a14:imgProps>
              </a:ext>
              <a:ext uri="{28A0092B-C50C-407E-A947-70E740481C1C}">
                <a14:useLocalDpi xmlns:a14="http://schemas.microsoft.com/office/drawing/2010/main"/>
              </a:ext>
            </a:extLst>
          </a:blip>
          <a:srcRect/>
          <a:stretch/>
        </p:blipFill>
        <p:spPr>
          <a:xfrm>
            <a:off x="3200400" y="76200"/>
            <a:ext cx="5943600" cy="6691603"/>
          </a:xfrm>
          <a:prstGeom prst="rect">
            <a:avLst/>
          </a:prstGeom>
        </p:spPr>
      </p:pic>
      <p:sp>
        <p:nvSpPr>
          <p:cNvPr id="11" name="Rectangle 10"/>
          <p:cNvSpPr/>
          <p:nvPr/>
        </p:nvSpPr>
        <p:spPr>
          <a:xfrm>
            <a:off x="0" y="0"/>
            <a:ext cx="9143476" cy="152400"/>
          </a:xfrm>
          <a:prstGeom prst="rect">
            <a:avLst/>
          </a:prstGeom>
          <a:gradFill>
            <a:gsLst>
              <a:gs pos="50000">
                <a:schemeClr val="accent2"/>
              </a:gs>
              <a:gs pos="0">
                <a:srgbClr val="CC0000"/>
              </a:gs>
              <a:gs pos="100000">
                <a:schemeClr val="accent4"/>
              </a:gs>
            </a:gsLst>
            <a:lin ang="0" scaled="0"/>
          </a:gradFill>
          <a:ln>
            <a:noFill/>
          </a:ln>
          <a:effectLst>
            <a:outerShdw blurRad="38100" dist="25400" dir="5400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6248400"/>
            <a:ext cx="9144000" cy="609600"/>
          </a:xfrm>
          <a:prstGeom prst="rect">
            <a:avLst/>
          </a:prstGeom>
          <a:gradFill>
            <a:gsLst>
              <a:gs pos="0">
                <a:schemeClr val="tx2"/>
              </a:gs>
              <a:gs pos="30000">
                <a:schemeClr val="accent1"/>
              </a:gs>
              <a:gs pos="100000">
                <a:schemeClr val="accent1"/>
              </a:gs>
            </a:gsLst>
            <a:lin ang="0" scaled="0"/>
          </a:gradFill>
          <a:ln>
            <a:noFill/>
          </a:ln>
          <a:effectLst>
            <a:outerShdw blurRad="38100" dist="25400" dir="16200000"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smtClean="0">
                <a:solidFill>
                  <a:schemeClr val="bg1"/>
                </a:solidFill>
                <a:effectLst>
                  <a:outerShdw blurRad="38100" dist="25400" dir="16200000" rotWithShape="0">
                    <a:prstClr val="black">
                      <a:alpha val="50000"/>
                    </a:prstClr>
                  </a:outerShdw>
                </a:effectLst>
                <a:latin typeface="Arial" pitchFamily="34" charset="0"/>
                <a:cs typeface="Arial" pitchFamily="34" charset="0"/>
              </a:rPr>
              <a:t>SEKOLAH TINGGI MANAJEMEN INFORMATIKA DAN TEKNIK KOMPUTER (STMIK)</a:t>
            </a:r>
            <a:r>
              <a:rPr lang="en-US" sz="1400" b="1" baseline="0" smtClean="0">
                <a:solidFill>
                  <a:schemeClr val="bg1"/>
                </a:solidFill>
                <a:effectLst>
                  <a:outerShdw blurRad="38100" dist="25400" dir="16200000" rotWithShape="0">
                    <a:prstClr val="black">
                      <a:alpha val="50000"/>
                    </a:prstClr>
                  </a:outerShdw>
                </a:effectLst>
                <a:latin typeface="Arial" pitchFamily="34" charset="0"/>
                <a:cs typeface="Arial" pitchFamily="34" charset="0"/>
              </a:rPr>
              <a:t> STIKOM BALI</a:t>
            </a:r>
            <a:endParaRPr lang="en-US" sz="1400" b="1">
              <a:solidFill>
                <a:schemeClr val="bg1"/>
              </a:solidFill>
              <a:effectLst>
                <a:outerShdw blurRad="38100" dist="25400" dir="16200000" rotWithShape="0">
                  <a:prstClr val="black">
                    <a:alpha val="50000"/>
                  </a:prstClr>
                </a:outerShdw>
              </a:effectLst>
              <a:latin typeface="Arial" pitchFamily="34" charset="0"/>
              <a:cs typeface="Arial" pitchFamily="34" charset="0"/>
            </a:endParaRPr>
          </a:p>
        </p:txBody>
      </p:sp>
      <p:cxnSp>
        <p:nvCxnSpPr>
          <p:cNvPr id="9" name="Straight Connector 8"/>
          <p:cNvCxnSpPr/>
          <p:nvPr/>
        </p:nvCxnSpPr>
        <p:spPr>
          <a:xfrm>
            <a:off x="533400" y="4267200"/>
            <a:ext cx="8153400" cy="0"/>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722313" y="4276725"/>
            <a:ext cx="7772400" cy="1362075"/>
          </a:xfrm>
        </p:spPr>
        <p:txBody>
          <a:bodyPr anchor="t">
            <a:normAutofit/>
          </a:bodyPr>
          <a:lstStyle>
            <a:lvl1pPr algn="l">
              <a:defRPr sz="3200" b="1" cap="all">
                <a:latin typeface="Arial" pitchFamily="34" charset="0"/>
                <a:cs typeface="Arial" pitchFamily="34" charset="0"/>
              </a:defRPr>
            </a:lvl1pPr>
          </a:lstStyle>
          <a:p>
            <a:r>
              <a:rPr lang="en-US" smtClean="0"/>
              <a:t>Click to edit Master title style</a:t>
            </a:r>
            <a:endParaRPr lang="en-US"/>
          </a:p>
        </p:txBody>
      </p:sp>
      <p:sp>
        <p:nvSpPr>
          <p:cNvPr id="3" name="Text Placeholder 2"/>
          <p:cNvSpPr>
            <a:spLocks noGrp="1"/>
          </p:cNvSpPr>
          <p:nvPr>
            <p:ph type="body" idx="1"/>
          </p:nvPr>
        </p:nvSpPr>
        <p:spPr>
          <a:xfrm>
            <a:off x="722313" y="2776538"/>
            <a:ext cx="7772400" cy="1500187"/>
          </a:xfrm>
        </p:spPr>
        <p:txBody>
          <a:bodyPr anchor="b"/>
          <a:lstStyle>
            <a:lvl1pPr marL="0" indent="0">
              <a:buNone/>
              <a:defRPr sz="2000">
                <a:solidFill>
                  <a:schemeClr val="tx1">
                    <a:tint val="75000"/>
                  </a:schemeClr>
                </a:solidFill>
                <a:latin typeface="Arial" pitchFamily="34" charset="0"/>
                <a:cs typeface="Arial"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230082587"/>
      </p:ext>
    </p:extLst>
  </p:cSld>
  <p:clrMapOvr>
    <a:masterClrMapping/>
  </p:clrMapOvr>
  <p:transition spd="slow">
    <p:push/>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3" name="Rectangle 12"/>
          <p:cNvSpPr/>
          <p:nvPr/>
        </p:nvSpPr>
        <p:spPr>
          <a:xfrm>
            <a:off x="0" y="1447800"/>
            <a:ext cx="9143476" cy="152400"/>
          </a:xfrm>
          <a:prstGeom prst="rect">
            <a:avLst/>
          </a:prstGeom>
          <a:gradFill>
            <a:gsLst>
              <a:gs pos="50000">
                <a:schemeClr val="accent2"/>
              </a:gs>
              <a:gs pos="0">
                <a:srgbClr val="CC0000"/>
              </a:gs>
              <a:gs pos="100000">
                <a:schemeClr val="accent4"/>
              </a:gs>
            </a:gsLst>
            <a:lin ang="0" scaled="0"/>
          </a:gradFill>
          <a:ln>
            <a:noFill/>
          </a:ln>
          <a:effectLst>
            <a:outerShdw blurRad="38100" dist="25400" dir="5400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0" y="0"/>
            <a:ext cx="9144000" cy="1447800"/>
          </a:xfrm>
          <a:prstGeom prst="rect">
            <a:avLst/>
          </a:prstGeom>
          <a:gradFill>
            <a:gsLst>
              <a:gs pos="0">
                <a:schemeClr val="tx2"/>
              </a:gs>
              <a:gs pos="30000">
                <a:schemeClr val="accent1"/>
              </a:gs>
              <a:gs pos="100000">
                <a:schemeClr val="accent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457200" y="6428601"/>
            <a:ext cx="6324600" cy="292388"/>
          </a:xfrm>
          <a:prstGeom prst="rect">
            <a:avLst/>
          </a:prstGeom>
          <a:noFill/>
        </p:spPr>
        <p:txBody>
          <a:bodyPr wrap="square" rtlCol="0">
            <a:spAutoFit/>
          </a:bodyPr>
          <a:lstStyle/>
          <a:p>
            <a:r>
              <a:rPr lang="en-US" sz="1300" b="0" i="1" baseline="0" smtClean="0">
                <a:solidFill>
                  <a:schemeClr val="accent5"/>
                </a:solidFill>
                <a:latin typeface="Arial Narrow" pitchFamily="34" charset="0"/>
                <a:cs typeface="Arial" pitchFamily="34" charset="0"/>
              </a:rPr>
              <a:t>STMIK STIKOM BALI</a:t>
            </a:r>
            <a:endParaRPr lang="en-US" sz="1300" b="0" i="1">
              <a:solidFill>
                <a:schemeClr val="accent5"/>
              </a:solidFill>
              <a:latin typeface="Arial Narrow" pitchFamily="34" charset="0"/>
              <a:cs typeface="Arial" pitchFamily="34" charset="0"/>
            </a:endParaRPr>
          </a:p>
        </p:txBody>
      </p:sp>
      <p:pic>
        <p:nvPicPr>
          <p:cNvPr id="12" name="Picture 11"/>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953524" y="4826254"/>
            <a:ext cx="4190476" cy="2031746"/>
          </a:xfrm>
          <a:prstGeom prst="rect">
            <a:avLst/>
          </a:prstGeom>
        </p:spPr>
      </p:pic>
      <p:cxnSp>
        <p:nvCxnSpPr>
          <p:cNvPr id="10" name="Straight Connector 9"/>
          <p:cNvCxnSpPr/>
          <p:nvPr/>
        </p:nvCxnSpPr>
        <p:spPr>
          <a:xfrm>
            <a:off x="456938" y="6428601"/>
            <a:ext cx="8229600" cy="0"/>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normAutofit/>
          </a:bodyPr>
          <a:lstStyle>
            <a:lvl1pPr>
              <a:defRPr sz="4000" b="0">
                <a:solidFill>
                  <a:schemeClr val="bg1"/>
                </a:solidFill>
                <a:latin typeface="Arial" pitchFamily="34" charset="0"/>
                <a:cs typeface="Arial" pitchFamily="34" charset="0"/>
              </a:defRPr>
            </a:lvl1p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724400"/>
          </a:xfrm>
        </p:spPr>
        <p:txBody>
          <a:bodyPr>
            <a:normAutofit/>
          </a:bodyPr>
          <a:lstStyle>
            <a:lvl1pPr>
              <a:defRPr sz="2400">
                <a:latin typeface="Arial" pitchFamily="34" charset="0"/>
                <a:cs typeface="Arial" pitchFamily="34" charset="0"/>
              </a:defRPr>
            </a:lvl1pPr>
            <a:lvl2pPr>
              <a:defRPr sz="2000">
                <a:latin typeface="Arial" pitchFamily="34" charset="0"/>
                <a:cs typeface="Arial" pitchFamily="34" charset="0"/>
              </a:defRPr>
            </a:lvl2pPr>
            <a:lvl3pPr>
              <a:defRPr sz="1800">
                <a:latin typeface="Arial" pitchFamily="34" charset="0"/>
                <a:cs typeface="Arial" pitchFamily="34" charset="0"/>
              </a:defRPr>
            </a:lvl3pPr>
            <a:lvl4pPr>
              <a:defRPr sz="1600">
                <a:latin typeface="Arial" pitchFamily="34" charset="0"/>
                <a:cs typeface="Arial" pitchFamily="34" charset="0"/>
              </a:defRPr>
            </a:lvl4pPr>
            <a:lvl5pPr>
              <a:defRPr sz="1600">
                <a:latin typeface="Arial" pitchFamily="34" charset="0"/>
                <a:cs typeface="Arial" pitchFamily="34" charset="0"/>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724400"/>
          </a:xfrm>
        </p:spPr>
        <p:txBody>
          <a:bodyPr>
            <a:normAutofit/>
          </a:bodyPr>
          <a:lstStyle>
            <a:lvl1pPr>
              <a:defRPr sz="2400">
                <a:latin typeface="Arial" pitchFamily="34" charset="0"/>
                <a:cs typeface="Arial" pitchFamily="34" charset="0"/>
              </a:defRPr>
            </a:lvl1pPr>
            <a:lvl2pPr>
              <a:defRPr sz="2000">
                <a:latin typeface="Arial" pitchFamily="34" charset="0"/>
                <a:cs typeface="Arial" pitchFamily="34" charset="0"/>
              </a:defRPr>
            </a:lvl2pPr>
            <a:lvl3pPr>
              <a:defRPr sz="1800">
                <a:latin typeface="Arial" pitchFamily="34" charset="0"/>
                <a:cs typeface="Arial" pitchFamily="34" charset="0"/>
              </a:defRPr>
            </a:lvl3pPr>
            <a:lvl4pPr>
              <a:defRPr sz="1600">
                <a:latin typeface="Arial" pitchFamily="34" charset="0"/>
                <a:cs typeface="Arial" pitchFamily="34" charset="0"/>
              </a:defRPr>
            </a:lvl4pPr>
            <a:lvl5pPr>
              <a:defRPr sz="1600">
                <a:latin typeface="Arial" pitchFamily="34" charset="0"/>
                <a:cs typeface="Arial" pitchFamily="34" charset="0"/>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2"/>
          </p:nvPr>
        </p:nvSpPr>
        <p:spPr>
          <a:xfrm>
            <a:off x="6781800" y="6428601"/>
            <a:ext cx="1905000" cy="292874"/>
          </a:xfrm>
        </p:spPr>
        <p:txBody>
          <a:bodyPr/>
          <a:lstStyle/>
          <a:p>
            <a:fld id="{F939A537-5279-415A-8E73-3E461FCC4AD8}" type="slidenum">
              <a:rPr lang="en-US" smtClean="0"/>
              <a:pPr/>
              <a:t>‹#›</a:t>
            </a:fld>
            <a:endParaRPr lang="en-US"/>
          </a:p>
        </p:txBody>
      </p:sp>
    </p:spTree>
    <p:extLst>
      <p:ext uri="{BB962C8B-B14F-4D97-AF65-F5344CB8AC3E}">
        <p14:creationId xmlns:p14="http://schemas.microsoft.com/office/powerpoint/2010/main" val="672431210"/>
      </p:ext>
    </p:extLst>
  </p:cSld>
  <p:clrMapOvr>
    <a:masterClrMapping/>
  </p:clrMapOvr>
  <p:transition spd="slow">
    <p:push/>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5" name="Rectangle 14"/>
          <p:cNvSpPr/>
          <p:nvPr/>
        </p:nvSpPr>
        <p:spPr>
          <a:xfrm>
            <a:off x="0" y="1447800"/>
            <a:ext cx="9143476" cy="762000"/>
          </a:xfrm>
          <a:prstGeom prst="rect">
            <a:avLst/>
          </a:prstGeom>
          <a:solidFill>
            <a:schemeClr val="accent4"/>
          </a:solidFill>
          <a:ln>
            <a:noFill/>
          </a:ln>
          <a:effectLst>
            <a:outerShdw blurRad="38100" dist="25400" dir="5400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0" y="0"/>
            <a:ext cx="9144000" cy="1447800"/>
          </a:xfrm>
          <a:prstGeom prst="rect">
            <a:avLst/>
          </a:prstGeom>
          <a:gradFill>
            <a:gsLst>
              <a:gs pos="0">
                <a:schemeClr val="tx2"/>
              </a:gs>
              <a:gs pos="30000">
                <a:schemeClr val="accent1"/>
              </a:gs>
              <a:gs pos="100000">
                <a:schemeClr val="accent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457200" y="6428601"/>
            <a:ext cx="6324600" cy="292388"/>
          </a:xfrm>
          <a:prstGeom prst="rect">
            <a:avLst/>
          </a:prstGeom>
          <a:noFill/>
        </p:spPr>
        <p:txBody>
          <a:bodyPr wrap="square" rtlCol="0">
            <a:spAutoFit/>
          </a:bodyPr>
          <a:lstStyle/>
          <a:p>
            <a:r>
              <a:rPr lang="en-US" sz="1300" b="0" i="1" baseline="0" smtClean="0">
                <a:solidFill>
                  <a:schemeClr val="accent5"/>
                </a:solidFill>
                <a:latin typeface="Arial Narrow" pitchFamily="34" charset="0"/>
                <a:cs typeface="Arial" pitchFamily="34" charset="0"/>
              </a:rPr>
              <a:t>STMIK STIKOM BALI</a:t>
            </a:r>
            <a:endParaRPr lang="en-US" sz="1300" b="0" i="1">
              <a:solidFill>
                <a:schemeClr val="accent5"/>
              </a:solidFill>
              <a:latin typeface="Arial Narrow" pitchFamily="34" charset="0"/>
              <a:cs typeface="Arial" pitchFamily="34" charset="0"/>
            </a:endParaRPr>
          </a:p>
        </p:txBody>
      </p:sp>
      <p:pic>
        <p:nvPicPr>
          <p:cNvPr id="10" name="Picture 9"/>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953524" y="4826254"/>
            <a:ext cx="4190476" cy="2031746"/>
          </a:xfrm>
          <a:prstGeom prst="rect">
            <a:avLst/>
          </a:prstGeom>
        </p:spPr>
      </p:pic>
      <p:cxnSp>
        <p:nvCxnSpPr>
          <p:cNvPr id="13" name="Straight Connector 12"/>
          <p:cNvCxnSpPr/>
          <p:nvPr/>
        </p:nvCxnSpPr>
        <p:spPr>
          <a:xfrm>
            <a:off x="456938" y="6428601"/>
            <a:ext cx="8229600" cy="0"/>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normAutofit/>
          </a:bodyPr>
          <a:lstStyle>
            <a:lvl1pPr>
              <a:defRPr sz="4000">
                <a:solidFill>
                  <a:schemeClr val="bg1"/>
                </a:solidFill>
                <a:latin typeface="Arial" pitchFamily="34" charset="0"/>
                <a:cs typeface="Arial" pitchFamily="34" charset="0"/>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ctr">
            <a:normAutofit/>
          </a:bodyPr>
          <a:lstStyle>
            <a:lvl1pPr marL="0" indent="0" algn="ctr">
              <a:buNone/>
              <a:defRPr sz="2000" b="1">
                <a:latin typeface="Arial" pitchFamily="34" charset="0"/>
                <a:cs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4"/>
            <a:ext cx="4040188" cy="4149725"/>
          </a:xfrm>
        </p:spPr>
        <p:txBody>
          <a:bodyPr>
            <a:normAutofit/>
          </a:bodyPr>
          <a:lstStyle>
            <a:lvl1pPr>
              <a:defRPr sz="2000">
                <a:latin typeface="Arial" pitchFamily="34" charset="0"/>
                <a:cs typeface="Arial" pitchFamily="34" charset="0"/>
              </a:defRPr>
            </a:lvl1pPr>
            <a:lvl2pPr>
              <a:defRPr sz="1800">
                <a:latin typeface="Arial" pitchFamily="34" charset="0"/>
                <a:cs typeface="Arial" pitchFamily="34" charset="0"/>
              </a:defRPr>
            </a:lvl2pPr>
            <a:lvl3pPr>
              <a:defRPr sz="1600">
                <a:latin typeface="Arial" pitchFamily="34" charset="0"/>
                <a:cs typeface="Arial" pitchFamily="34" charset="0"/>
              </a:defRPr>
            </a:lvl3pPr>
            <a:lvl4pPr>
              <a:defRPr sz="1400">
                <a:latin typeface="Arial" pitchFamily="34" charset="0"/>
                <a:cs typeface="Arial" pitchFamily="34" charset="0"/>
              </a:defRPr>
            </a:lvl4pPr>
            <a:lvl5pPr>
              <a:defRPr sz="1400">
                <a:latin typeface="Arial" pitchFamily="34" charset="0"/>
                <a:cs typeface="Arial" pitchFamily="34" charset="0"/>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ctr">
            <a:normAutofit/>
          </a:bodyPr>
          <a:lstStyle>
            <a:lvl1pPr marL="0" indent="0" algn="ctr">
              <a:buNone/>
              <a:defRPr sz="2000" b="1">
                <a:latin typeface="Arial" pitchFamily="34" charset="0"/>
                <a:cs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4"/>
            <a:ext cx="4041775" cy="4149725"/>
          </a:xfrm>
        </p:spPr>
        <p:txBody>
          <a:bodyPr>
            <a:normAutofit/>
          </a:bodyPr>
          <a:lstStyle>
            <a:lvl1pPr>
              <a:defRPr sz="2000">
                <a:latin typeface="Arial" pitchFamily="34" charset="0"/>
                <a:cs typeface="Arial" pitchFamily="34" charset="0"/>
              </a:defRPr>
            </a:lvl1pPr>
            <a:lvl2pPr>
              <a:defRPr sz="1800">
                <a:latin typeface="Arial" pitchFamily="34" charset="0"/>
                <a:cs typeface="Arial" pitchFamily="34" charset="0"/>
              </a:defRPr>
            </a:lvl2pPr>
            <a:lvl3pPr>
              <a:defRPr sz="1600">
                <a:latin typeface="Arial" pitchFamily="34" charset="0"/>
                <a:cs typeface="Arial" pitchFamily="34" charset="0"/>
              </a:defRPr>
            </a:lvl3pPr>
            <a:lvl4pPr>
              <a:defRPr sz="1400">
                <a:latin typeface="Arial" pitchFamily="34" charset="0"/>
                <a:cs typeface="Arial" pitchFamily="34" charset="0"/>
              </a:defRPr>
            </a:lvl4pPr>
            <a:lvl5pPr>
              <a:defRPr sz="1400">
                <a:latin typeface="Arial" pitchFamily="34" charset="0"/>
                <a:cs typeface="Arial" pitchFamily="34" charset="0"/>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Slide Number Placeholder 8"/>
          <p:cNvSpPr>
            <a:spLocks noGrp="1"/>
          </p:cNvSpPr>
          <p:nvPr>
            <p:ph type="sldNum" sz="quarter" idx="12"/>
          </p:nvPr>
        </p:nvSpPr>
        <p:spPr>
          <a:xfrm>
            <a:off x="6781800" y="6428601"/>
            <a:ext cx="1905000" cy="292874"/>
          </a:xfrm>
        </p:spPr>
        <p:txBody>
          <a:bodyPr/>
          <a:lstStyle/>
          <a:p>
            <a:fld id="{F939A537-5279-415A-8E73-3E461FCC4AD8}" type="slidenum">
              <a:rPr lang="en-US" smtClean="0"/>
              <a:pPr/>
              <a:t>‹#›</a:t>
            </a:fld>
            <a:endParaRPr lang="en-US"/>
          </a:p>
        </p:txBody>
      </p:sp>
    </p:spTree>
    <p:extLst>
      <p:ext uri="{BB962C8B-B14F-4D97-AF65-F5344CB8AC3E}">
        <p14:creationId xmlns:p14="http://schemas.microsoft.com/office/powerpoint/2010/main" val="2866287023"/>
      </p:ext>
    </p:extLst>
  </p:cSld>
  <p:clrMapOvr>
    <a:masterClrMapping/>
  </p:clrMapOvr>
  <p:transition spd="slow">
    <p:push/>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 name="Rectangle 10"/>
          <p:cNvSpPr/>
          <p:nvPr/>
        </p:nvSpPr>
        <p:spPr>
          <a:xfrm>
            <a:off x="0" y="1447800"/>
            <a:ext cx="9143476" cy="152400"/>
          </a:xfrm>
          <a:prstGeom prst="rect">
            <a:avLst/>
          </a:prstGeom>
          <a:gradFill>
            <a:gsLst>
              <a:gs pos="50000">
                <a:schemeClr val="accent2"/>
              </a:gs>
              <a:gs pos="0">
                <a:srgbClr val="CC0000"/>
              </a:gs>
              <a:gs pos="100000">
                <a:schemeClr val="accent4"/>
              </a:gs>
            </a:gsLst>
            <a:lin ang="0" scaled="0"/>
          </a:gradFill>
          <a:ln>
            <a:noFill/>
          </a:ln>
          <a:effectLst>
            <a:outerShdw blurRad="38100" dist="25400" dir="5400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0"/>
            <a:ext cx="9144000" cy="1447800"/>
          </a:xfrm>
          <a:prstGeom prst="rect">
            <a:avLst/>
          </a:prstGeom>
          <a:gradFill>
            <a:gsLst>
              <a:gs pos="0">
                <a:schemeClr val="tx2"/>
              </a:gs>
              <a:gs pos="30000">
                <a:schemeClr val="accent1"/>
              </a:gs>
              <a:gs pos="100000">
                <a:schemeClr val="accent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57200" y="6428601"/>
            <a:ext cx="6324600" cy="292388"/>
          </a:xfrm>
          <a:prstGeom prst="rect">
            <a:avLst/>
          </a:prstGeom>
          <a:noFill/>
        </p:spPr>
        <p:txBody>
          <a:bodyPr wrap="square" rtlCol="0">
            <a:spAutoFit/>
          </a:bodyPr>
          <a:lstStyle/>
          <a:p>
            <a:r>
              <a:rPr lang="en-US" sz="1300" b="0" i="1" baseline="0" smtClean="0">
                <a:solidFill>
                  <a:schemeClr val="accent5"/>
                </a:solidFill>
                <a:latin typeface="Arial Narrow" pitchFamily="34" charset="0"/>
                <a:cs typeface="Arial" pitchFamily="34" charset="0"/>
              </a:rPr>
              <a:t>STMIK STIKOM BALI</a:t>
            </a:r>
            <a:endParaRPr lang="en-US" sz="1300" b="0" i="1">
              <a:solidFill>
                <a:schemeClr val="accent5"/>
              </a:solidFill>
              <a:latin typeface="Arial Narrow" pitchFamily="34" charset="0"/>
              <a:cs typeface="Arial"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953524" y="4826254"/>
            <a:ext cx="4190476" cy="2031746"/>
          </a:xfrm>
          <a:prstGeom prst="rect">
            <a:avLst/>
          </a:prstGeom>
        </p:spPr>
      </p:pic>
      <p:cxnSp>
        <p:nvCxnSpPr>
          <p:cNvPr id="9" name="Straight Connector 8"/>
          <p:cNvCxnSpPr/>
          <p:nvPr/>
        </p:nvCxnSpPr>
        <p:spPr>
          <a:xfrm>
            <a:off x="456938" y="6428601"/>
            <a:ext cx="8229600" cy="0"/>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normAutofit/>
          </a:bodyPr>
          <a:lstStyle>
            <a:lvl1pPr>
              <a:defRPr sz="4000">
                <a:solidFill>
                  <a:schemeClr val="bg1"/>
                </a:solidFill>
                <a:latin typeface="Arial" pitchFamily="34" charset="0"/>
                <a:cs typeface="Arial" pitchFamily="34" charset="0"/>
              </a:defRPr>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6781800" y="6428601"/>
            <a:ext cx="1905000" cy="292388"/>
          </a:xfrm>
        </p:spPr>
        <p:txBody>
          <a:bodyPr/>
          <a:lstStyle/>
          <a:p>
            <a:fld id="{F939A537-5279-415A-8E73-3E461FCC4AD8}" type="slidenum">
              <a:rPr lang="en-US" smtClean="0"/>
              <a:pPr/>
              <a:t>‹#›</a:t>
            </a:fld>
            <a:endParaRPr lang="en-US"/>
          </a:p>
        </p:txBody>
      </p:sp>
    </p:spTree>
    <p:extLst>
      <p:ext uri="{BB962C8B-B14F-4D97-AF65-F5344CB8AC3E}">
        <p14:creationId xmlns:p14="http://schemas.microsoft.com/office/powerpoint/2010/main" val="3805208019"/>
      </p:ext>
    </p:extLst>
  </p:cSld>
  <p:clrMapOvr>
    <a:masterClrMapping/>
  </p:clrMapOvr>
  <p:transition spd="slow">
    <p:push/>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939A537-5279-415A-8E73-3E461FCC4AD8}" type="slidenum">
              <a:rPr lang="en-US" smtClean="0"/>
              <a:pPr/>
              <a:t>‹#›</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953524" y="4826254"/>
            <a:ext cx="4190476" cy="2031746"/>
          </a:xfrm>
          <a:prstGeom prst="rect">
            <a:avLst/>
          </a:prstGeom>
        </p:spPr>
      </p:pic>
      <p:cxnSp>
        <p:nvCxnSpPr>
          <p:cNvPr id="8" name="Straight Connector 7"/>
          <p:cNvCxnSpPr/>
          <p:nvPr/>
        </p:nvCxnSpPr>
        <p:spPr>
          <a:xfrm>
            <a:off x="456938" y="6428601"/>
            <a:ext cx="8229600" cy="0"/>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0" y="0"/>
            <a:ext cx="9143476" cy="152400"/>
          </a:xfrm>
          <a:prstGeom prst="rect">
            <a:avLst/>
          </a:prstGeom>
          <a:gradFill>
            <a:gsLst>
              <a:gs pos="50000">
                <a:schemeClr val="accent2"/>
              </a:gs>
              <a:gs pos="0">
                <a:srgbClr val="CC0000"/>
              </a:gs>
              <a:gs pos="100000">
                <a:schemeClr val="accent4"/>
              </a:gs>
            </a:gsLst>
            <a:lin ang="0" scaled="0"/>
          </a:gradFill>
          <a:ln>
            <a:noFill/>
          </a:ln>
          <a:effectLst>
            <a:outerShdw blurRad="38100" dist="25400" dir="5400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457200" y="6428601"/>
            <a:ext cx="6324600" cy="292388"/>
          </a:xfrm>
          <a:prstGeom prst="rect">
            <a:avLst/>
          </a:prstGeom>
          <a:noFill/>
        </p:spPr>
        <p:txBody>
          <a:bodyPr wrap="square" rtlCol="0">
            <a:spAutoFit/>
          </a:bodyPr>
          <a:lstStyle/>
          <a:p>
            <a:r>
              <a:rPr lang="en-US" sz="1300" b="0" i="1" baseline="0" smtClean="0">
                <a:solidFill>
                  <a:schemeClr val="accent5"/>
                </a:solidFill>
                <a:latin typeface="Arial Narrow" pitchFamily="34" charset="0"/>
                <a:cs typeface="Arial" pitchFamily="34" charset="0"/>
              </a:rPr>
              <a:t>STMIK STIKOM BALI</a:t>
            </a:r>
            <a:endParaRPr lang="en-US" sz="1300" b="0" i="1">
              <a:solidFill>
                <a:schemeClr val="accent5"/>
              </a:solidFill>
              <a:latin typeface="Arial Narrow" pitchFamily="34" charset="0"/>
              <a:cs typeface="Arial" pitchFamily="34" charset="0"/>
            </a:endParaRPr>
          </a:p>
        </p:txBody>
      </p:sp>
    </p:spTree>
    <p:extLst>
      <p:ext uri="{BB962C8B-B14F-4D97-AF65-F5344CB8AC3E}">
        <p14:creationId xmlns:p14="http://schemas.microsoft.com/office/powerpoint/2010/main" val="1390584306"/>
      </p:ext>
    </p:extLst>
  </p:cSld>
  <p:clrMapOvr>
    <a:masterClrMapping/>
  </p:clrMapOvr>
  <p:transition spd="slow">
    <p:push/>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953524" y="4826254"/>
            <a:ext cx="4190476" cy="2031746"/>
          </a:xfrm>
          <a:prstGeom prst="rect">
            <a:avLst/>
          </a:prstGeom>
        </p:spPr>
      </p:pic>
      <p:cxnSp>
        <p:nvCxnSpPr>
          <p:cNvPr id="11" name="Straight Connector 10"/>
          <p:cNvCxnSpPr/>
          <p:nvPr/>
        </p:nvCxnSpPr>
        <p:spPr>
          <a:xfrm>
            <a:off x="456938" y="6428601"/>
            <a:ext cx="8229600" cy="0"/>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57200" y="273050"/>
            <a:ext cx="3008313" cy="1162050"/>
          </a:xfrm>
        </p:spPr>
        <p:txBody>
          <a:bodyPr anchor="b"/>
          <a:lstStyle>
            <a:lvl1pPr algn="l">
              <a:defRPr sz="1800" b="1">
                <a:latin typeface="Arial" pitchFamily="34" charset="0"/>
                <a:cs typeface="Arial" pitchFamily="34" charset="0"/>
              </a:defRPr>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6051550"/>
          </a:xfrm>
        </p:spPr>
        <p:txBody>
          <a:bodyPr>
            <a:normAutofit/>
          </a:bodyPr>
          <a:lstStyle>
            <a:lvl1pPr>
              <a:defRPr sz="2800">
                <a:latin typeface="Arial" pitchFamily="34" charset="0"/>
                <a:cs typeface="Arial" pitchFamily="34" charset="0"/>
              </a:defRPr>
            </a:lvl1pPr>
            <a:lvl2pPr>
              <a:defRPr sz="2400">
                <a:latin typeface="Arial" pitchFamily="34" charset="0"/>
                <a:cs typeface="Arial" pitchFamily="34" charset="0"/>
              </a:defRPr>
            </a:lvl2pPr>
            <a:lvl3pPr>
              <a:defRPr sz="2000">
                <a:latin typeface="Arial" pitchFamily="34" charset="0"/>
                <a:cs typeface="Arial" pitchFamily="34" charset="0"/>
              </a:defRPr>
            </a:lvl3pPr>
            <a:lvl4pPr>
              <a:defRPr sz="1800">
                <a:latin typeface="Arial" pitchFamily="34" charset="0"/>
                <a:cs typeface="Arial" pitchFamily="34" charset="0"/>
              </a:defRPr>
            </a:lvl4pPr>
            <a:lvl5pPr>
              <a:defRPr sz="1800">
                <a:latin typeface="Arial" pitchFamily="34" charset="0"/>
                <a:cs typeface="Arial" pitchFamily="34" charset="0"/>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889500"/>
          </a:xfrm>
        </p:spPr>
        <p:txBody>
          <a:bodyPr/>
          <a:lstStyle>
            <a:lvl1pPr marL="0" indent="0">
              <a:buNone/>
              <a:defRPr sz="1200">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Slide Number Placeholder 6"/>
          <p:cNvSpPr>
            <a:spLocks noGrp="1"/>
          </p:cNvSpPr>
          <p:nvPr>
            <p:ph type="sldNum" sz="quarter" idx="12"/>
          </p:nvPr>
        </p:nvSpPr>
        <p:spPr>
          <a:xfrm>
            <a:off x="6781800" y="6428601"/>
            <a:ext cx="1905000" cy="292388"/>
          </a:xfrm>
        </p:spPr>
        <p:txBody>
          <a:bodyPr/>
          <a:lstStyle/>
          <a:p>
            <a:fld id="{F939A537-5279-415A-8E73-3E461FCC4AD8}" type="slidenum">
              <a:rPr lang="en-US" smtClean="0"/>
              <a:pPr/>
              <a:t>‹#›</a:t>
            </a:fld>
            <a:endParaRPr lang="en-US"/>
          </a:p>
        </p:txBody>
      </p:sp>
      <p:sp>
        <p:nvSpPr>
          <p:cNvPr id="10" name="Rectangle 9"/>
          <p:cNvSpPr/>
          <p:nvPr/>
        </p:nvSpPr>
        <p:spPr>
          <a:xfrm>
            <a:off x="0" y="0"/>
            <a:ext cx="9143476" cy="152400"/>
          </a:xfrm>
          <a:prstGeom prst="rect">
            <a:avLst/>
          </a:prstGeom>
          <a:gradFill>
            <a:gsLst>
              <a:gs pos="50000">
                <a:schemeClr val="accent2"/>
              </a:gs>
              <a:gs pos="0">
                <a:srgbClr val="CC0000"/>
              </a:gs>
              <a:gs pos="100000">
                <a:schemeClr val="accent4"/>
              </a:gs>
            </a:gsLst>
            <a:lin ang="0" scaled="0"/>
          </a:gradFill>
          <a:ln>
            <a:noFill/>
          </a:ln>
          <a:effectLst>
            <a:outerShdw blurRad="38100" dist="25400" dir="5400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57200" y="6428601"/>
            <a:ext cx="6324600" cy="292388"/>
          </a:xfrm>
          <a:prstGeom prst="rect">
            <a:avLst/>
          </a:prstGeom>
          <a:noFill/>
        </p:spPr>
        <p:txBody>
          <a:bodyPr wrap="square" rtlCol="0">
            <a:spAutoFit/>
          </a:bodyPr>
          <a:lstStyle/>
          <a:p>
            <a:r>
              <a:rPr lang="en-US" sz="1300" b="0" i="1" baseline="0" smtClean="0">
                <a:solidFill>
                  <a:schemeClr val="accent5"/>
                </a:solidFill>
                <a:latin typeface="Arial Narrow" pitchFamily="34" charset="0"/>
                <a:cs typeface="Arial" pitchFamily="34" charset="0"/>
              </a:rPr>
              <a:t>STMIK STIKOM BALI</a:t>
            </a:r>
            <a:endParaRPr lang="en-US" sz="1300" b="0" i="1">
              <a:solidFill>
                <a:schemeClr val="accent5"/>
              </a:solidFill>
              <a:latin typeface="Arial Narrow" pitchFamily="34" charset="0"/>
              <a:cs typeface="Arial" pitchFamily="34" charset="0"/>
            </a:endParaRPr>
          </a:p>
        </p:txBody>
      </p:sp>
    </p:spTree>
    <p:extLst>
      <p:ext uri="{BB962C8B-B14F-4D97-AF65-F5344CB8AC3E}">
        <p14:creationId xmlns:p14="http://schemas.microsoft.com/office/powerpoint/2010/main" val="4144123453"/>
      </p:ext>
    </p:extLst>
  </p:cSld>
  <p:clrMapOvr>
    <a:masterClrMapping/>
  </p:clrMapOvr>
  <p:transition spd="slow">
    <p:push/>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953524" y="4826254"/>
            <a:ext cx="4190476" cy="2031746"/>
          </a:xfrm>
          <a:prstGeom prst="rect">
            <a:avLst/>
          </a:prstGeom>
        </p:spPr>
      </p:pic>
      <p:sp>
        <p:nvSpPr>
          <p:cNvPr id="2" name="Title 1"/>
          <p:cNvSpPr>
            <a:spLocks noGrp="1"/>
          </p:cNvSpPr>
          <p:nvPr>
            <p:ph type="title"/>
          </p:nvPr>
        </p:nvSpPr>
        <p:spPr>
          <a:xfrm>
            <a:off x="1792288" y="4800600"/>
            <a:ext cx="5486400" cy="566738"/>
          </a:xfrm>
        </p:spPr>
        <p:txBody>
          <a:bodyPr anchor="b">
            <a:normAutofit/>
          </a:bodyPr>
          <a:lstStyle>
            <a:lvl1pPr algn="l">
              <a:defRPr sz="1800" b="1">
                <a:latin typeface="Arial" pitchFamily="34" charset="0"/>
                <a:cs typeface="Arial" pitchFamily="34" charset="0"/>
              </a:defRPr>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280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normAutofit/>
          </a:bodyPr>
          <a:lstStyle>
            <a:lvl1pPr marL="0" indent="0">
              <a:buNone/>
              <a:defRPr sz="1200">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Slide Number Placeholder 6"/>
          <p:cNvSpPr>
            <a:spLocks noGrp="1"/>
          </p:cNvSpPr>
          <p:nvPr>
            <p:ph type="sldNum" sz="quarter" idx="12"/>
          </p:nvPr>
        </p:nvSpPr>
        <p:spPr>
          <a:xfrm>
            <a:off x="6781800" y="6428601"/>
            <a:ext cx="1905000" cy="292388"/>
          </a:xfrm>
        </p:spPr>
        <p:txBody>
          <a:bodyPr/>
          <a:lstStyle/>
          <a:p>
            <a:fld id="{F939A537-5279-415A-8E73-3E461FCC4AD8}" type="slidenum">
              <a:rPr lang="en-US" smtClean="0"/>
              <a:pPr/>
              <a:t>‹#›</a:t>
            </a:fld>
            <a:endParaRPr lang="en-US"/>
          </a:p>
        </p:txBody>
      </p:sp>
      <p:sp>
        <p:nvSpPr>
          <p:cNvPr id="9" name="Rectangle 8"/>
          <p:cNvSpPr/>
          <p:nvPr/>
        </p:nvSpPr>
        <p:spPr>
          <a:xfrm>
            <a:off x="0" y="0"/>
            <a:ext cx="9143476" cy="152400"/>
          </a:xfrm>
          <a:prstGeom prst="rect">
            <a:avLst/>
          </a:prstGeom>
          <a:gradFill>
            <a:gsLst>
              <a:gs pos="0">
                <a:schemeClr val="accent2"/>
              </a:gs>
              <a:gs pos="100000">
                <a:schemeClr val="accent3"/>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p:nvCxnSpPr>
        <p:spPr>
          <a:xfrm>
            <a:off x="456938" y="6428601"/>
            <a:ext cx="8229600" cy="0"/>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57200" y="6428601"/>
            <a:ext cx="6324600" cy="292388"/>
          </a:xfrm>
          <a:prstGeom prst="rect">
            <a:avLst/>
          </a:prstGeom>
          <a:noFill/>
        </p:spPr>
        <p:txBody>
          <a:bodyPr wrap="square" rtlCol="0">
            <a:spAutoFit/>
          </a:bodyPr>
          <a:lstStyle/>
          <a:p>
            <a:r>
              <a:rPr lang="en-US" sz="1300" b="0" i="1" baseline="0" smtClean="0">
                <a:solidFill>
                  <a:schemeClr val="accent5"/>
                </a:solidFill>
                <a:latin typeface="Arial Narrow" pitchFamily="34" charset="0"/>
                <a:cs typeface="Arial" pitchFamily="34" charset="0"/>
              </a:rPr>
              <a:t>STMIK STIKOM BALI</a:t>
            </a:r>
            <a:endParaRPr lang="en-US" sz="1300" b="0" i="1">
              <a:solidFill>
                <a:schemeClr val="accent5"/>
              </a:solidFill>
              <a:latin typeface="Arial Narrow" pitchFamily="34" charset="0"/>
              <a:cs typeface="Arial" pitchFamily="34" charset="0"/>
            </a:endParaRPr>
          </a:p>
        </p:txBody>
      </p:sp>
    </p:spTree>
    <p:extLst>
      <p:ext uri="{BB962C8B-B14F-4D97-AF65-F5344CB8AC3E}">
        <p14:creationId xmlns:p14="http://schemas.microsoft.com/office/powerpoint/2010/main" val="2366204115"/>
      </p:ext>
    </p:extLst>
  </p:cSld>
  <p:clrMapOvr>
    <a:masterClrMapping/>
  </p:clrMapOvr>
  <p:transition spd="slow">
    <p:push/>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bg1"/>
                </a:solidFill>
              </a:defRPr>
            </a:lvl1pPr>
          </a:lstStyle>
          <a:p>
            <a:fld id="{F939A537-5279-415A-8E73-3E461FCC4AD8}" type="slidenum">
              <a:rPr lang="en-US" smtClean="0"/>
              <a:pPr/>
              <a:t>‹#›</a:t>
            </a:fld>
            <a:endParaRPr lang="en-US"/>
          </a:p>
        </p:txBody>
      </p:sp>
    </p:spTree>
    <p:extLst>
      <p:ext uri="{BB962C8B-B14F-4D97-AF65-F5344CB8AC3E}">
        <p14:creationId xmlns:p14="http://schemas.microsoft.com/office/powerpoint/2010/main" val="3457783411"/>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ransition spd="slow">
    <p:push/>
  </p:transition>
  <p:timing>
    <p:tnLst>
      <p:par>
        <p:cTn id="1" dur="indefinite" restart="never" nodeType="tmRoot"/>
      </p:par>
    </p:tnLst>
  </p:timing>
  <p:txStyles>
    <p:titleStyle>
      <a:lvl1pPr algn="ctr" defTabSz="914400" rtl="0" eaLnBrk="1" latinLnBrk="0" hangingPunct="1">
        <a:spcBef>
          <a:spcPct val="0"/>
        </a:spcBef>
        <a:buNone/>
        <a:defRPr sz="4000" b="0" kern="1200">
          <a:solidFill>
            <a:schemeClr val="tx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71538" y="1571612"/>
            <a:ext cx="7772400" cy="1470025"/>
          </a:xfrm>
        </p:spPr>
        <p:txBody>
          <a:bodyPr/>
          <a:lstStyle/>
          <a:p>
            <a:r>
              <a:rPr lang="en-US" sz="4000" b="1" dirty="0" err="1" smtClean="0">
                <a:latin typeface="Script MT Bold" pitchFamily="66" charset="0"/>
              </a:rPr>
              <a:t>Konsep</a:t>
            </a:r>
            <a:r>
              <a:rPr lang="en-US" sz="4000" b="1" dirty="0" smtClean="0">
                <a:latin typeface="Script MT Bold" pitchFamily="66" charset="0"/>
              </a:rPr>
              <a:t> </a:t>
            </a:r>
            <a:r>
              <a:rPr lang="en-US" sz="4000" b="1" dirty="0" err="1" smtClean="0">
                <a:latin typeface="Script MT Bold" pitchFamily="66" charset="0"/>
              </a:rPr>
              <a:t>Sistem</a:t>
            </a:r>
            <a:r>
              <a:rPr lang="en-US" sz="4000" b="1" dirty="0" smtClean="0">
                <a:latin typeface="Script MT Bold" pitchFamily="66" charset="0"/>
              </a:rPr>
              <a:t> </a:t>
            </a:r>
            <a:r>
              <a:rPr lang="en-US" sz="4000" b="1" dirty="0" err="1" smtClean="0">
                <a:latin typeface="Script MT Bold" pitchFamily="66" charset="0"/>
              </a:rPr>
              <a:t>Informasi</a:t>
            </a:r>
            <a:endParaRPr lang="id-ID" sz="4000" b="1" dirty="0">
              <a:latin typeface="Script MT Bold" pitchFamily="66" charset="0"/>
            </a:endParaRPr>
          </a:p>
        </p:txBody>
      </p:sp>
      <p:sp>
        <p:nvSpPr>
          <p:cNvPr id="3" name="Subtitle 2"/>
          <p:cNvSpPr>
            <a:spLocks noGrp="1"/>
          </p:cNvSpPr>
          <p:nvPr>
            <p:ph type="subTitle" idx="1"/>
          </p:nvPr>
        </p:nvSpPr>
        <p:spPr>
          <a:xfrm>
            <a:off x="1000100" y="4500570"/>
            <a:ext cx="7186618" cy="1428760"/>
          </a:xfrm>
        </p:spPr>
        <p:txBody>
          <a:bodyPr/>
          <a:lstStyle/>
          <a:p>
            <a:pPr algn="ctr"/>
            <a:endParaRPr lang="en-US" b="1" dirty="0" smtClean="0">
              <a:latin typeface="Rockwell Condensed" pitchFamily="18" charset="0"/>
            </a:endParaRPr>
          </a:p>
          <a:p>
            <a:pPr algn="ctr"/>
            <a:r>
              <a:rPr lang="id-ID" sz="3600" b="1" dirty="0" smtClean="0">
                <a:latin typeface="Rockwell Condensed" pitchFamily="18" charset="0"/>
              </a:rPr>
              <a:t>Transformasi ke Basis Komputer</a:t>
            </a:r>
            <a:endParaRPr lang="id-ID" sz="3600" dirty="0">
              <a:latin typeface="Rockwell Condensed" pitchFamily="18" charset="0"/>
            </a:endParaRPr>
          </a:p>
        </p:txBody>
      </p:sp>
    </p:spTree>
  </p:cSld>
  <p:clrMapOvr>
    <a:masterClrMapping/>
  </p:clrMapOvr>
  <p:transition spd="slow">
    <p:push/>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id-ID" dirty="0" smtClean="0"/>
              <a:t>Tahap </a:t>
            </a:r>
            <a:r>
              <a:rPr lang="id-ID" dirty="0" smtClean="0">
                <a:latin typeface="Baskerville Old Face" pitchFamily="18" charset="0"/>
              </a:rPr>
              <a:t>Mekanik-Elektronik</a:t>
            </a:r>
            <a:endParaRPr lang="id-ID" dirty="0">
              <a:latin typeface="Baskerville Old Face" pitchFamily="18" charset="0"/>
            </a:endParaRPr>
          </a:p>
        </p:txBody>
      </p:sp>
      <p:sp>
        <p:nvSpPr>
          <p:cNvPr id="2" name="Content Placeholder 1"/>
          <p:cNvSpPr>
            <a:spLocks noGrp="1"/>
          </p:cNvSpPr>
          <p:nvPr>
            <p:ph idx="1"/>
          </p:nvPr>
        </p:nvSpPr>
        <p:spPr>
          <a:xfrm>
            <a:off x="142844" y="1474805"/>
            <a:ext cx="7500990" cy="4525963"/>
          </a:xfrm>
        </p:spPr>
        <p:txBody>
          <a:bodyPr>
            <a:normAutofit fontScale="85000" lnSpcReduction="20000"/>
          </a:bodyPr>
          <a:lstStyle/>
          <a:p>
            <a:pPr algn="just">
              <a:lnSpc>
                <a:spcPct val="150000"/>
              </a:lnSpc>
            </a:pPr>
            <a:r>
              <a:rPr lang="id-ID" dirty="0" smtClean="0"/>
              <a:t>Penemuan Mesin Tabulasi kartu plong pada tahun 1890 sebagai mesin pertama yang bergerak secara mekanik-elektronik dan lebih otomatis oleh Dr.Herman Holerith.</a:t>
            </a:r>
          </a:p>
          <a:p>
            <a:pPr algn="just">
              <a:lnSpc>
                <a:spcPct val="150000"/>
              </a:lnSpc>
            </a:pPr>
            <a:endParaRPr lang="id-ID" dirty="0" smtClean="0"/>
          </a:p>
          <a:p>
            <a:pPr algn="just">
              <a:lnSpc>
                <a:spcPct val="150000"/>
              </a:lnSpc>
            </a:pPr>
            <a:r>
              <a:rPr lang="id-ID" dirty="0" smtClean="0"/>
              <a:t>Dr.Holerith mendirikan sebuah perusahaan dengan nama Tabulating Machine Company pada tahun 1896r merupakan cikal bakal perusahaan IBM (International Business Machine).</a:t>
            </a:r>
          </a:p>
          <a:p>
            <a:pPr algn="just"/>
            <a:endParaRPr lang="id-ID" dirty="0" smtClean="0"/>
          </a:p>
          <a:p>
            <a:pPr algn="just"/>
            <a:endParaRPr lang="id-ID" dirty="0"/>
          </a:p>
        </p:txBody>
      </p:sp>
    </p:spTree>
  </p:cSld>
  <p:clrMapOvr>
    <a:masterClrMapping/>
  </p:clrMapOvr>
  <p:transition spd="slow">
    <p:push/>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85720" y="357166"/>
            <a:ext cx="8229600" cy="1011222"/>
          </a:xfrm>
        </p:spPr>
        <p:txBody>
          <a:bodyPr/>
          <a:lstStyle/>
          <a:p>
            <a:r>
              <a:rPr lang="id-ID" dirty="0" smtClean="0"/>
              <a:t>Tahap Elektronik</a:t>
            </a:r>
            <a:endParaRPr lang="id-ID" dirty="0"/>
          </a:p>
        </p:txBody>
      </p:sp>
      <p:sp>
        <p:nvSpPr>
          <p:cNvPr id="2" name="Content Placeholder 1"/>
          <p:cNvSpPr>
            <a:spLocks noGrp="1"/>
          </p:cNvSpPr>
          <p:nvPr>
            <p:ph idx="1"/>
          </p:nvPr>
        </p:nvSpPr>
        <p:spPr>
          <a:xfrm>
            <a:off x="571472" y="2000240"/>
            <a:ext cx="7329510" cy="3597269"/>
          </a:xfrm>
        </p:spPr>
        <p:txBody>
          <a:bodyPr>
            <a:normAutofit fontScale="92500" lnSpcReduction="10000"/>
          </a:bodyPr>
          <a:lstStyle/>
          <a:p>
            <a:pPr algn="just">
              <a:lnSpc>
                <a:spcPct val="150000"/>
              </a:lnSpc>
            </a:pPr>
            <a:r>
              <a:rPr lang="id-ID" sz="2400" dirty="0" smtClean="0">
                <a:latin typeface="Times New Roman" pitchFamily="18" charset="0"/>
                <a:cs typeface="Times New Roman" pitchFamily="18" charset="0"/>
              </a:rPr>
              <a:t>Ditandai dengan penemuan komputer digital elektronik yang pertama pada tahun 1942.</a:t>
            </a:r>
          </a:p>
          <a:p>
            <a:pPr algn="just">
              <a:lnSpc>
                <a:spcPct val="150000"/>
              </a:lnSpc>
            </a:pPr>
            <a:r>
              <a:rPr lang="id-ID" sz="2400" dirty="0" smtClean="0">
                <a:latin typeface="Times New Roman" pitchFamily="18" charset="0"/>
                <a:cs typeface="Times New Roman" pitchFamily="18" charset="0"/>
              </a:rPr>
              <a:t>Komputer pertama menggunakan tabung hampa udara dan dikenal dengan nama komputer ABC  (Atanasoff-Berry Computer).</a:t>
            </a:r>
          </a:p>
          <a:p>
            <a:pPr algn="just">
              <a:lnSpc>
                <a:spcPct val="150000"/>
              </a:lnSpc>
            </a:pPr>
            <a:r>
              <a:rPr lang="id-ID" sz="2400" dirty="0" smtClean="0">
                <a:latin typeface="Times New Roman" pitchFamily="18" charset="0"/>
                <a:cs typeface="Times New Roman" pitchFamily="18" charset="0"/>
              </a:rPr>
              <a:t>Penemunya adalah Profesor John V. Atanasoff bersama asistennya Clifford Berry di IOWA State College.</a:t>
            </a:r>
          </a:p>
          <a:p>
            <a:pPr algn="just"/>
            <a:endParaRPr lang="id-ID" sz="2000" dirty="0">
              <a:latin typeface="Times New Roman" pitchFamily="18" charset="0"/>
              <a:cs typeface="Times New Roman" pitchFamily="18" charset="0"/>
            </a:endParaRPr>
          </a:p>
        </p:txBody>
      </p:sp>
    </p:spTree>
  </p:cSld>
  <p:clrMapOvr>
    <a:masterClrMapping/>
  </p:clrMapOvr>
  <p:transition spd="slow">
    <p:push/>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1406" y="274638"/>
            <a:ext cx="8229600" cy="1143000"/>
          </a:xfrm>
        </p:spPr>
        <p:txBody>
          <a:bodyPr>
            <a:normAutofit/>
          </a:bodyPr>
          <a:lstStyle/>
          <a:p>
            <a:r>
              <a:rPr lang="id-ID" dirty="0" smtClean="0">
                <a:latin typeface="Times New Roman" pitchFamily="18" charset="0"/>
                <a:cs typeface="Times New Roman" pitchFamily="18" charset="0"/>
              </a:rPr>
              <a:t>Tahap Elektronik</a:t>
            </a:r>
            <a:endParaRPr lang="id-ID" dirty="0">
              <a:latin typeface="Times New Roman" pitchFamily="18" charset="0"/>
              <a:cs typeface="Times New Roman" pitchFamily="18" charset="0"/>
            </a:endParaRPr>
          </a:p>
        </p:txBody>
      </p:sp>
      <p:sp>
        <p:nvSpPr>
          <p:cNvPr id="2" name="Content Placeholder 1"/>
          <p:cNvSpPr>
            <a:spLocks noGrp="1"/>
          </p:cNvSpPr>
          <p:nvPr>
            <p:ph idx="1"/>
          </p:nvPr>
        </p:nvSpPr>
        <p:spPr>
          <a:xfrm>
            <a:off x="714348" y="1857364"/>
            <a:ext cx="7572428" cy="3786214"/>
          </a:xfrm>
        </p:spPr>
        <p:txBody>
          <a:bodyPr/>
          <a:lstStyle/>
          <a:p>
            <a:pPr>
              <a:lnSpc>
                <a:spcPct val="150000"/>
              </a:lnSpc>
            </a:pPr>
            <a:r>
              <a:rPr lang="id-ID" sz="2800" dirty="0" smtClean="0">
                <a:latin typeface="Times New Roman" pitchFamily="18" charset="0"/>
                <a:cs typeface="Times New Roman" pitchFamily="18" charset="0"/>
              </a:rPr>
              <a:t>Komputer Generasi Pertama 1945-1959</a:t>
            </a:r>
          </a:p>
          <a:p>
            <a:pPr>
              <a:lnSpc>
                <a:spcPct val="150000"/>
              </a:lnSpc>
            </a:pPr>
            <a:r>
              <a:rPr lang="id-ID" sz="2800" dirty="0" smtClean="0">
                <a:latin typeface="Times New Roman" pitchFamily="18" charset="0"/>
                <a:cs typeface="Times New Roman" pitchFamily="18" charset="0"/>
              </a:rPr>
              <a:t>Komputer Generasi Kedua 1959-1963</a:t>
            </a:r>
          </a:p>
          <a:p>
            <a:pPr>
              <a:lnSpc>
                <a:spcPct val="150000"/>
              </a:lnSpc>
            </a:pPr>
            <a:r>
              <a:rPr lang="id-ID" sz="2800" dirty="0" smtClean="0">
                <a:latin typeface="Times New Roman" pitchFamily="18" charset="0"/>
                <a:cs typeface="Times New Roman" pitchFamily="18" charset="0"/>
              </a:rPr>
              <a:t>Komputer Generasi Ketiga 1963-1963</a:t>
            </a:r>
          </a:p>
          <a:p>
            <a:pPr>
              <a:lnSpc>
                <a:spcPct val="150000"/>
              </a:lnSpc>
            </a:pPr>
            <a:r>
              <a:rPr lang="id-ID" sz="2800" dirty="0" smtClean="0">
                <a:latin typeface="Times New Roman" pitchFamily="18" charset="0"/>
                <a:cs typeface="Times New Roman" pitchFamily="18" charset="0"/>
              </a:rPr>
              <a:t>Komputer Generasi Keempat 1970-1980</a:t>
            </a:r>
          </a:p>
          <a:p>
            <a:pPr>
              <a:lnSpc>
                <a:spcPct val="150000"/>
              </a:lnSpc>
            </a:pPr>
            <a:r>
              <a:rPr lang="id-ID" sz="2800" dirty="0" smtClean="0">
                <a:latin typeface="Times New Roman" pitchFamily="18" charset="0"/>
                <a:cs typeface="Times New Roman" pitchFamily="18" charset="0"/>
              </a:rPr>
              <a:t>Komputer Generasi Kelima 1980-. . .</a:t>
            </a:r>
          </a:p>
          <a:p>
            <a:endParaRPr lang="id-ID" sz="2800" dirty="0" smtClean="0">
              <a:latin typeface="Times New Roman" pitchFamily="18" charset="0"/>
              <a:cs typeface="Times New Roman" pitchFamily="18" charset="0"/>
            </a:endParaRPr>
          </a:p>
          <a:p>
            <a:endParaRPr lang="id-ID" sz="2800" dirty="0" smtClean="0">
              <a:latin typeface="Times New Roman" pitchFamily="18" charset="0"/>
              <a:cs typeface="Times New Roman" pitchFamily="18" charset="0"/>
            </a:endParaRPr>
          </a:p>
          <a:p>
            <a:endParaRPr lang="id-ID" sz="2800" dirty="0" smtClean="0">
              <a:latin typeface="Times New Roman" pitchFamily="18" charset="0"/>
              <a:cs typeface="Times New Roman" pitchFamily="18" charset="0"/>
            </a:endParaRPr>
          </a:p>
          <a:p>
            <a:endParaRPr lang="id-ID" sz="2800" dirty="0">
              <a:latin typeface="Times New Roman" pitchFamily="18" charset="0"/>
              <a:cs typeface="Times New Roman" pitchFamily="18" charset="0"/>
            </a:endParaRPr>
          </a:p>
        </p:txBody>
      </p:sp>
    </p:spTree>
  </p:cSld>
  <p:clrMapOvr>
    <a:masterClrMapping/>
  </p:clrMapOvr>
  <p:transition spd="slow">
    <p:push/>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6472254" cy="1143000"/>
          </a:xfrm>
        </p:spPr>
        <p:txBody>
          <a:bodyPr>
            <a:normAutofit fontScale="90000"/>
          </a:bodyPr>
          <a:lstStyle/>
          <a:p>
            <a:r>
              <a:rPr lang="id-ID" dirty="0" smtClean="0">
                <a:latin typeface="Baskerville Old Face" pitchFamily="18" charset="0"/>
              </a:rPr>
              <a:t>Teknik Pengolahan Data Dengan Komputer</a:t>
            </a:r>
            <a:endParaRPr lang="id-ID" dirty="0">
              <a:latin typeface="Baskerville Old Face" pitchFamily="18" charset="0"/>
            </a:endParaRPr>
          </a:p>
        </p:txBody>
      </p:sp>
      <p:sp>
        <p:nvSpPr>
          <p:cNvPr id="2" name="Content Placeholder 1"/>
          <p:cNvSpPr>
            <a:spLocks noGrp="1"/>
          </p:cNvSpPr>
          <p:nvPr>
            <p:ph idx="1"/>
          </p:nvPr>
        </p:nvSpPr>
        <p:spPr>
          <a:xfrm>
            <a:off x="500034" y="1885953"/>
            <a:ext cx="6972320" cy="3043245"/>
          </a:xfrm>
        </p:spPr>
        <p:txBody>
          <a:bodyPr/>
          <a:lstStyle/>
          <a:p>
            <a:pPr>
              <a:lnSpc>
                <a:spcPct val="150000"/>
              </a:lnSpc>
            </a:pPr>
            <a:r>
              <a:rPr lang="id-ID" sz="2400" dirty="0" smtClean="0">
                <a:latin typeface="Times New Roman" pitchFamily="18" charset="0"/>
                <a:cs typeface="Times New Roman" pitchFamily="18" charset="0"/>
              </a:rPr>
              <a:t>Teknik Pengolahan Data Realtime</a:t>
            </a:r>
          </a:p>
          <a:p>
            <a:pPr>
              <a:lnSpc>
                <a:spcPct val="150000"/>
              </a:lnSpc>
            </a:pPr>
            <a:r>
              <a:rPr lang="id-ID" sz="2400" dirty="0" smtClean="0">
                <a:latin typeface="Times New Roman" pitchFamily="18" charset="0"/>
                <a:cs typeface="Times New Roman" pitchFamily="18" charset="0"/>
              </a:rPr>
              <a:t>Teknik Pengolahan Data Batch Processing.</a:t>
            </a:r>
          </a:p>
          <a:p>
            <a:pPr>
              <a:lnSpc>
                <a:spcPct val="150000"/>
              </a:lnSpc>
            </a:pPr>
            <a:r>
              <a:rPr lang="id-ID" sz="2400" dirty="0" smtClean="0">
                <a:latin typeface="Times New Roman" pitchFamily="18" charset="0"/>
                <a:cs typeface="Times New Roman" pitchFamily="18" charset="0"/>
              </a:rPr>
              <a:t>Teknik Pengolahan Data Time Sharing</a:t>
            </a:r>
          </a:p>
          <a:p>
            <a:pPr>
              <a:lnSpc>
                <a:spcPct val="150000"/>
              </a:lnSpc>
            </a:pPr>
            <a:r>
              <a:rPr lang="id-ID" sz="2400" dirty="0" smtClean="0">
                <a:latin typeface="Times New Roman" pitchFamily="18" charset="0"/>
                <a:cs typeface="Times New Roman" pitchFamily="18" charset="0"/>
              </a:rPr>
              <a:t>Distributed Data Processing System.</a:t>
            </a:r>
          </a:p>
          <a:p>
            <a:pPr>
              <a:buNone/>
            </a:pPr>
            <a:endParaRPr lang="id-ID" sz="2400" dirty="0" smtClean="0">
              <a:latin typeface="Times New Roman" pitchFamily="18" charset="0"/>
              <a:cs typeface="Times New Roman" pitchFamily="18" charset="0"/>
            </a:endParaRPr>
          </a:p>
          <a:p>
            <a:endParaRPr lang="id-ID" sz="2400" dirty="0" smtClean="0">
              <a:latin typeface="Times New Roman" pitchFamily="18" charset="0"/>
              <a:cs typeface="Times New Roman" pitchFamily="18" charset="0"/>
            </a:endParaRPr>
          </a:p>
          <a:p>
            <a:endParaRPr lang="id-ID" sz="2400" dirty="0" smtClean="0">
              <a:latin typeface="Times New Roman" pitchFamily="18" charset="0"/>
              <a:cs typeface="Times New Roman" pitchFamily="18" charset="0"/>
            </a:endParaRPr>
          </a:p>
          <a:p>
            <a:endParaRPr lang="id-ID" sz="2400" dirty="0">
              <a:latin typeface="Times New Roman" pitchFamily="18" charset="0"/>
              <a:cs typeface="Times New Roman" pitchFamily="18" charset="0"/>
            </a:endParaRPr>
          </a:p>
        </p:txBody>
      </p:sp>
    </p:spTree>
  </p:cSld>
  <p:clrMapOvr>
    <a:masterClrMapping/>
  </p:clrMapOvr>
  <p:transition spd="slow">
    <p:push/>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id-ID" dirty="0" smtClean="0"/>
              <a:t>Teknik Pengolahan Data Realtime</a:t>
            </a:r>
            <a:endParaRPr lang="id-ID" dirty="0"/>
          </a:p>
        </p:txBody>
      </p:sp>
      <p:sp>
        <p:nvSpPr>
          <p:cNvPr id="2" name="Content Placeholder 1"/>
          <p:cNvSpPr>
            <a:spLocks noGrp="1"/>
          </p:cNvSpPr>
          <p:nvPr>
            <p:ph idx="1"/>
          </p:nvPr>
        </p:nvSpPr>
        <p:spPr>
          <a:xfrm>
            <a:off x="785786" y="1643050"/>
            <a:ext cx="7258072" cy="4525963"/>
          </a:xfrm>
        </p:spPr>
        <p:txBody>
          <a:bodyPr>
            <a:normAutofit/>
          </a:bodyPr>
          <a:lstStyle/>
          <a:p>
            <a:pPr algn="just">
              <a:lnSpc>
                <a:spcPct val="150000"/>
              </a:lnSpc>
            </a:pPr>
            <a:endParaRPr lang="en-US" sz="2000" dirty="0" smtClean="0">
              <a:latin typeface="Times New Roman" pitchFamily="18" charset="0"/>
              <a:cs typeface="Times New Roman" pitchFamily="18" charset="0"/>
            </a:endParaRPr>
          </a:p>
          <a:p>
            <a:pPr algn="just">
              <a:lnSpc>
                <a:spcPct val="150000"/>
              </a:lnSpc>
            </a:pPr>
            <a:r>
              <a:rPr lang="id-ID" sz="2400" dirty="0" smtClean="0">
                <a:latin typeface="Times New Roman" pitchFamily="18" charset="0"/>
                <a:cs typeface="Times New Roman" pitchFamily="18" charset="0"/>
              </a:rPr>
              <a:t>Real time Merupakan suatu sistem pengolahan data yang membutuhkan tingkat transaksi dengan kecepatan tinggi. Hal ini mengingat bahwa kebutuhan transaksi harus diperoleh pada saat yang sama, sebagai bagian dari pengendalian sistem.</a:t>
            </a:r>
            <a:endParaRPr lang="en-US" sz="2400" dirty="0" smtClean="0">
              <a:latin typeface="Times New Roman" pitchFamily="18" charset="0"/>
              <a:cs typeface="Times New Roman" pitchFamily="18" charset="0"/>
            </a:endParaRPr>
          </a:p>
          <a:p>
            <a:pPr algn="just">
              <a:lnSpc>
                <a:spcPct val="150000"/>
              </a:lnSpc>
            </a:pPr>
            <a:endParaRPr lang="id-ID" sz="2000" dirty="0" smtClean="0">
              <a:latin typeface="Times New Roman" pitchFamily="18" charset="0"/>
              <a:cs typeface="Times New Roman" pitchFamily="18" charset="0"/>
            </a:endParaRPr>
          </a:p>
          <a:p>
            <a:pPr algn="just">
              <a:lnSpc>
                <a:spcPct val="150000"/>
              </a:lnSpc>
            </a:pPr>
            <a:endParaRPr lang="id-ID" sz="2000" dirty="0">
              <a:latin typeface="Times New Roman" pitchFamily="18" charset="0"/>
              <a:cs typeface="Times New Roman" pitchFamily="18" charset="0"/>
            </a:endParaRPr>
          </a:p>
        </p:txBody>
      </p:sp>
    </p:spTree>
  </p:cSld>
  <p:clrMapOvr>
    <a:masterClrMapping/>
  </p:clrMapOvr>
  <p:transition spd="slow">
    <p:push/>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algn="just">
              <a:lnSpc>
                <a:spcPct val="150000"/>
              </a:lnSpc>
            </a:pPr>
            <a:r>
              <a:rPr lang="id-ID" dirty="0" smtClean="0">
                <a:latin typeface="Times New Roman" pitchFamily="18" charset="0"/>
                <a:cs typeface="Times New Roman" pitchFamily="18" charset="0"/>
              </a:rPr>
              <a:t>Pada sistem real time, pengolahan data harus berpusat pada CPU yang relatif besar karena sistem ini didukung dengan sistem operasi yang rumit dan sistem aplikasi yang panjang dan kompleks.</a:t>
            </a:r>
          </a:p>
          <a:p>
            <a:pPr algn="just">
              <a:lnSpc>
                <a:spcPct val="150000"/>
              </a:lnSpc>
            </a:pPr>
            <a:endParaRPr lang="id-ID" dirty="0" smtClean="0">
              <a:latin typeface="Times New Roman" pitchFamily="18" charset="0"/>
              <a:cs typeface="Times New Roman" pitchFamily="18" charset="0"/>
            </a:endParaRPr>
          </a:p>
          <a:p>
            <a:pPr algn="just">
              <a:lnSpc>
                <a:spcPct val="150000"/>
              </a:lnSpc>
            </a:pPr>
            <a:r>
              <a:rPr lang="id-ID" dirty="0" smtClean="0">
                <a:latin typeface="Times New Roman" pitchFamily="18" charset="0"/>
                <a:cs typeface="Times New Roman" pitchFamily="18" charset="0"/>
              </a:rPr>
              <a:t>Sistem real time ini juga memungkinkan penghapusan waktu yang diperlukan untuk pengumpulan data dan distribusi data. Dalam hal ini berlaku komunikasi 2 arah. </a:t>
            </a:r>
          </a:p>
          <a:p>
            <a:endParaRPr lang="en-US" dirty="0"/>
          </a:p>
        </p:txBody>
      </p:sp>
    </p:spTree>
  </p:cSld>
  <p:clrMapOvr>
    <a:masterClrMapping/>
  </p:clrMapOvr>
  <p:transition spd="slow">
    <p:push/>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28596" y="214290"/>
            <a:ext cx="8229600" cy="1143000"/>
          </a:xfrm>
        </p:spPr>
        <p:txBody>
          <a:bodyPr>
            <a:normAutofit/>
          </a:bodyPr>
          <a:lstStyle/>
          <a:p>
            <a:r>
              <a:rPr lang="id-ID" sz="3200" b="1" dirty="0" smtClean="0">
                <a:latin typeface="Baskerville Old Face" pitchFamily="18" charset="0"/>
              </a:rPr>
              <a:t>Teknik Pengolahan Data Batch Processing</a:t>
            </a:r>
            <a:endParaRPr lang="id-ID" sz="3200" b="1" dirty="0">
              <a:latin typeface="Baskerville Old Face" pitchFamily="18" charset="0"/>
            </a:endParaRPr>
          </a:p>
        </p:txBody>
      </p:sp>
      <p:sp>
        <p:nvSpPr>
          <p:cNvPr id="2" name="Content Placeholder 1"/>
          <p:cNvSpPr>
            <a:spLocks noGrp="1"/>
          </p:cNvSpPr>
          <p:nvPr>
            <p:ph idx="1"/>
          </p:nvPr>
        </p:nvSpPr>
        <p:spPr>
          <a:xfrm>
            <a:off x="571472" y="1785926"/>
            <a:ext cx="8215370" cy="4472005"/>
          </a:xfrm>
        </p:spPr>
        <p:txBody>
          <a:bodyPr>
            <a:noAutofit/>
          </a:bodyPr>
          <a:lstStyle/>
          <a:p>
            <a:pPr algn="just">
              <a:lnSpc>
                <a:spcPct val="150000"/>
              </a:lnSpc>
            </a:pPr>
            <a:r>
              <a:rPr lang="id-ID" sz="2000" dirty="0" smtClean="0">
                <a:latin typeface="Times New Roman" pitchFamily="18" charset="0"/>
                <a:cs typeface="Times New Roman" pitchFamily="18" charset="0"/>
              </a:rPr>
              <a:t>Merupakan teknik pengolahan data dengan menumpuk data terlebih dahulu dan diatur pengelompokkan data tersebut dalam kelompok-kelompok yang disebut batch. </a:t>
            </a:r>
          </a:p>
          <a:p>
            <a:pPr algn="just">
              <a:lnSpc>
                <a:spcPct val="150000"/>
              </a:lnSpc>
            </a:pPr>
            <a:r>
              <a:rPr lang="id-ID" sz="2000" dirty="0" smtClean="0">
                <a:latin typeface="Times New Roman" pitchFamily="18" charset="0"/>
                <a:cs typeface="Times New Roman" pitchFamily="18" charset="0"/>
              </a:rPr>
              <a:t> Pendekatan batch ditandai dengan identitas tertentu serta informasi mengenai data-data yang terdapat dalam batch ini diterapkan untuk aplikasi yang memiliki jumlah data besar sehingga diperlukan pemeriksaan pendahuluan yang cermat sebelum data diolah.</a:t>
            </a:r>
          </a:p>
          <a:p>
            <a:pPr algn="just">
              <a:lnSpc>
                <a:spcPct val="150000"/>
              </a:lnSpc>
            </a:pPr>
            <a:r>
              <a:rPr lang="id-ID" sz="2000" dirty="0" smtClean="0">
                <a:latin typeface="Times New Roman" pitchFamily="18" charset="0"/>
                <a:cs typeface="Times New Roman" pitchFamily="18" charset="0"/>
              </a:rPr>
              <a:t> Model ini juga diterapkan dalam sistem informasi yang tidak memerlukan akses secara langsung dari waktu ke waktu melainkan dalam tingkat periode. </a:t>
            </a:r>
            <a:endParaRPr lang="id-ID" sz="2000" dirty="0">
              <a:latin typeface="Times New Roman" pitchFamily="18" charset="0"/>
              <a:cs typeface="Times New Roman" pitchFamily="18" charset="0"/>
            </a:endParaRPr>
          </a:p>
        </p:txBody>
      </p:sp>
    </p:spTree>
  </p:cSld>
  <p:clrMapOvr>
    <a:masterClrMapping/>
  </p:clrMapOvr>
  <p:transition spd="slow">
    <p:push/>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6972320" cy="1143000"/>
          </a:xfrm>
        </p:spPr>
        <p:txBody>
          <a:bodyPr>
            <a:normAutofit fontScale="90000"/>
          </a:bodyPr>
          <a:lstStyle/>
          <a:p>
            <a:r>
              <a:rPr lang="id-ID" dirty="0" smtClean="0"/>
              <a:t>Teknik Pengolahan Data Time </a:t>
            </a:r>
            <a:r>
              <a:rPr lang="id-ID" dirty="0" smtClean="0">
                <a:latin typeface="Baskerville Old Face" pitchFamily="18" charset="0"/>
              </a:rPr>
              <a:t>Sharing</a:t>
            </a:r>
            <a:endParaRPr lang="id-ID" dirty="0">
              <a:latin typeface="Baskerville Old Face" pitchFamily="18" charset="0"/>
            </a:endParaRPr>
          </a:p>
        </p:txBody>
      </p:sp>
      <p:sp>
        <p:nvSpPr>
          <p:cNvPr id="2" name="Content Placeholder 1"/>
          <p:cNvSpPr>
            <a:spLocks noGrp="1"/>
          </p:cNvSpPr>
          <p:nvPr>
            <p:ph idx="1"/>
          </p:nvPr>
        </p:nvSpPr>
        <p:spPr>
          <a:xfrm>
            <a:off x="428596" y="1571612"/>
            <a:ext cx="8286808" cy="4643470"/>
          </a:xfrm>
        </p:spPr>
        <p:txBody>
          <a:bodyPr>
            <a:normAutofit/>
          </a:bodyPr>
          <a:lstStyle/>
          <a:p>
            <a:pPr algn="just">
              <a:lnSpc>
                <a:spcPct val="150000"/>
              </a:lnSpc>
            </a:pPr>
            <a:r>
              <a:rPr lang="id-ID" sz="2400" dirty="0" smtClean="0">
                <a:latin typeface="Times New Roman" pitchFamily="18" charset="0"/>
                <a:cs typeface="Times New Roman" pitchFamily="18" charset="0"/>
              </a:rPr>
              <a:t>Time sharing Suatu teknik penggunaan online system oleh beberapa pemakai secara bergantian menurut waktu yang di perlukan pemakai. </a:t>
            </a:r>
          </a:p>
          <a:p>
            <a:pPr algn="just">
              <a:lnSpc>
                <a:spcPct val="150000"/>
              </a:lnSpc>
            </a:pPr>
            <a:endParaRPr lang="id-ID" sz="2400" dirty="0" smtClean="0">
              <a:latin typeface="Times New Roman" pitchFamily="18" charset="0"/>
              <a:cs typeface="Times New Roman" pitchFamily="18" charset="0"/>
            </a:endParaRPr>
          </a:p>
          <a:p>
            <a:pPr algn="just">
              <a:lnSpc>
                <a:spcPct val="150000"/>
              </a:lnSpc>
            </a:pPr>
            <a:r>
              <a:rPr lang="id-ID" sz="2400" dirty="0" smtClean="0">
                <a:latin typeface="Times New Roman" pitchFamily="18" charset="0"/>
                <a:cs typeface="Times New Roman" pitchFamily="18" charset="0"/>
              </a:rPr>
              <a:t>Disebabkan waktu perkembangan proses CPU semakin cepat, sedangkan alat I/O tidak dapat mengimbangi kecepatan dari CPU maka kecepatan dari CPU dapat digunakan secara efisien dengan melayani beberapa alat I/O secara bergantian</a:t>
            </a:r>
            <a:endParaRPr lang="id-ID" sz="2400" dirty="0">
              <a:latin typeface="Times New Roman" pitchFamily="18" charset="0"/>
              <a:cs typeface="Times New Roman" pitchFamily="18" charset="0"/>
            </a:endParaRPr>
          </a:p>
        </p:txBody>
      </p:sp>
    </p:spTree>
  </p:cSld>
  <p:clrMapOvr>
    <a:masterClrMapping/>
  </p:clrMapOvr>
  <p:transition spd="slow">
    <p:push/>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id-ID" dirty="0" smtClean="0"/>
              <a:t>Distributed Data Processing System.</a:t>
            </a:r>
            <a:endParaRPr lang="id-ID" dirty="0"/>
          </a:p>
        </p:txBody>
      </p:sp>
      <p:sp>
        <p:nvSpPr>
          <p:cNvPr id="2" name="Content Placeholder 1"/>
          <p:cNvSpPr>
            <a:spLocks noGrp="1"/>
          </p:cNvSpPr>
          <p:nvPr>
            <p:ph idx="1"/>
          </p:nvPr>
        </p:nvSpPr>
        <p:spPr>
          <a:xfrm>
            <a:off x="100010" y="1617681"/>
            <a:ext cx="8401080" cy="4525963"/>
          </a:xfrm>
        </p:spPr>
        <p:txBody>
          <a:bodyPr>
            <a:noAutofit/>
          </a:bodyPr>
          <a:lstStyle/>
          <a:p>
            <a:pPr algn="just"/>
            <a:r>
              <a:rPr lang="id-ID" sz="1800" dirty="0" smtClean="0">
                <a:latin typeface="Times New Roman" pitchFamily="18" charset="0"/>
                <a:cs typeface="Times New Roman" pitchFamily="18" charset="0"/>
              </a:rPr>
              <a:t>Merupakan bentuk yang sering digunakan sekarang sebagai perkembangan dari time sharing system. Bila beberapa sistem komputer yang bebas tersebar yang masing-masing dapat memproses data sendiri dan dihubungkan dengan jaringan telekomunikasi.</a:t>
            </a:r>
          </a:p>
          <a:p>
            <a:pPr algn="just"/>
            <a:endParaRPr lang="id-ID" sz="1800" dirty="0" smtClean="0">
              <a:latin typeface="Times New Roman" pitchFamily="18" charset="0"/>
              <a:cs typeface="Times New Roman" pitchFamily="18" charset="0"/>
            </a:endParaRPr>
          </a:p>
          <a:p>
            <a:pPr algn="just"/>
            <a:r>
              <a:rPr lang="id-ID" sz="1800" dirty="0" smtClean="0">
                <a:latin typeface="Times New Roman" pitchFamily="18" charset="0"/>
                <a:cs typeface="Times New Roman" pitchFamily="18" charset="0"/>
              </a:rPr>
              <a:t>DDP system dapat didefinisikan sebagi suatu sistem komputer interaktif yang terpencar secara geografis dan dihubungkan dengan jalur telekomunikasi dan setiap komputer mampu memproses data secara mandiri dan mempunyai kemampuan berhubungan dengan komputer lain dalam suatu sistem. </a:t>
            </a:r>
          </a:p>
          <a:p>
            <a:pPr algn="just"/>
            <a:endParaRPr lang="id-ID" sz="1800" dirty="0" smtClean="0">
              <a:latin typeface="Times New Roman" pitchFamily="18" charset="0"/>
              <a:cs typeface="Times New Roman" pitchFamily="18" charset="0"/>
            </a:endParaRPr>
          </a:p>
          <a:p>
            <a:pPr algn="just"/>
            <a:r>
              <a:rPr lang="id-ID" sz="1800" dirty="0" smtClean="0">
                <a:latin typeface="Times New Roman" pitchFamily="18" charset="0"/>
                <a:cs typeface="Times New Roman" pitchFamily="18" charset="0"/>
              </a:rPr>
              <a:t>Setiap lokasi menggunakan komputer yang lebih kecil dari komputer pusat dan mempunyai simpanan luar sendiri serta dapat melakukan pengolahan data sendiri. Pekerjaan yang terlalu besar yang tidak dapat diolah di tempat sendiri, dapat diambil dari komputer pusat.</a:t>
            </a:r>
            <a:endParaRPr lang="id-ID" sz="1800" dirty="0">
              <a:latin typeface="Times New Roman" pitchFamily="18" charset="0"/>
              <a:cs typeface="Times New Roman" pitchFamily="18" charset="0"/>
            </a:endParaRPr>
          </a:p>
        </p:txBody>
      </p:sp>
    </p:spTree>
  </p:cSld>
  <p:clrMapOvr>
    <a:masterClrMapping/>
  </p:clrMapOvr>
  <p:transition spd="slow">
    <p:push/>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28596" y="214290"/>
            <a:ext cx="7929618" cy="1143000"/>
          </a:xfrm>
        </p:spPr>
        <p:txBody>
          <a:bodyPr>
            <a:normAutofit/>
          </a:bodyPr>
          <a:lstStyle/>
          <a:p>
            <a:r>
              <a:rPr lang="id-ID" dirty="0" smtClean="0">
                <a:latin typeface="Baskerville Old Face" pitchFamily="18" charset="0"/>
              </a:rPr>
              <a:t>Sistem Informasi Berbasis Komputer</a:t>
            </a:r>
            <a:endParaRPr lang="id-ID" dirty="0">
              <a:latin typeface="Baskerville Old Face" pitchFamily="18" charset="0"/>
            </a:endParaRPr>
          </a:p>
        </p:txBody>
      </p:sp>
      <p:sp>
        <p:nvSpPr>
          <p:cNvPr id="2" name="Content Placeholder 1"/>
          <p:cNvSpPr>
            <a:spLocks noGrp="1"/>
          </p:cNvSpPr>
          <p:nvPr>
            <p:ph idx="1"/>
          </p:nvPr>
        </p:nvSpPr>
        <p:spPr>
          <a:xfrm>
            <a:off x="171448" y="2214554"/>
            <a:ext cx="8686832" cy="3525831"/>
          </a:xfrm>
        </p:spPr>
        <p:txBody>
          <a:bodyPr/>
          <a:lstStyle/>
          <a:p>
            <a:pPr algn="just">
              <a:buFont typeface="Arial" charset="0"/>
              <a:buChar char="•"/>
            </a:pPr>
            <a:r>
              <a:rPr lang="id-ID" sz="2400" b="1" dirty="0" smtClean="0">
                <a:latin typeface="Times New Roman" pitchFamily="18" charset="0"/>
                <a:cs typeface="Times New Roman" pitchFamily="18" charset="0"/>
              </a:rPr>
              <a:t> </a:t>
            </a:r>
            <a:r>
              <a:rPr lang="id-ID" sz="2400" dirty="0" smtClean="0">
                <a:latin typeface="Times New Roman" pitchFamily="18" charset="0"/>
                <a:cs typeface="Times New Roman" pitchFamily="18" charset="0"/>
              </a:rPr>
              <a:t>Sistem informasi berbasis computer </a:t>
            </a:r>
            <a:r>
              <a:rPr lang="en-US" sz="2400" i="1" dirty="0" smtClean="0">
                <a:latin typeface="Times New Roman" pitchFamily="18" charset="0"/>
                <a:cs typeface="Times New Roman" pitchFamily="18" charset="0"/>
              </a:rPr>
              <a:t>(Computer Based Information System-CBIS) </a:t>
            </a:r>
            <a:r>
              <a:rPr lang="id-ID" sz="2400" dirty="0" smtClean="0">
                <a:latin typeface="Times New Roman" pitchFamily="18" charset="0"/>
                <a:cs typeface="Times New Roman" pitchFamily="18" charset="0"/>
              </a:rPr>
              <a:t>merupakan sebuah sistem yang terintegrasi, </a:t>
            </a:r>
            <a:r>
              <a:rPr lang="id-ID" sz="2400" b="1" dirty="0" smtClean="0">
                <a:solidFill>
                  <a:schemeClr val="tx2">
                    <a:lumMod val="50000"/>
                  </a:schemeClr>
                </a:solidFill>
                <a:latin typeface="Times New Roman" pitchFamily="18" charset="0"/>
                <a:cs typeface="Times New Roman" pitchFamily="18" charset="0"/>
              </a:rPr>
              <a:t>sistem manusia-mesin </a:t>
            </a:r>
            <a:r>
              <a:rPr lang="id-ID" sz="2400" dirty="0" smtClean="0">
                <a:latin typeface="Times New Roman" pitchFamily="18" charset="0"/>
                <a:cs typeface="Times New Roman" pitchFamily="18" charset="0"/>
              </a:rPr>
              <a:t>yang memanfaatkan perangkat keras dan perangkat lunak computer, prosedur dan basis data yang bertujuan untuk menyediakan informasi yang mendukung operasi, manajemen dan fungsi pengambilan dalam suatu organisasi.</a:t>
            </a:r>
          </a:p>
          <a:p>
            <a:pPr algn="just">
              <a:buNone/>
            </a:pPr>
            <a:endParaRPr lang="en-US" sz="2400" dirty="0" smtClean="0">
              <a:latin typeface="Times New Roman" pitchFamily="18" charset="0"/>
              <a:cs typeface="Times New Roman" pitchFamily="18" charset="0"/>
            </a:endParaRPr>
          </a:p>
          <a:p>
            <a:pPr>
              <a:buFont typeface="Arial" charset="0"/>
              <a:buNone/>
            </a:pPr>
            <a:endParaRPr lang="en-US" sz="2400" dirty="0" smtClean="0">
              <a:latin typeface="Times New Roman" pitchFamily="18" charset="0"/>
              <a:cs typeface="Times New Roman" pitchFamily="18" charset="0"/>
            </a:endParaRPr>
          </a:p>
          <a:p>
            <a:endParaRPr lang="id-ID" sz="2400" dirty="0">
              <a:latin typeface="Times New Roman" pitchFamily="18" charset="0"/>
              <a:cs typeface="Times New Roman" pitchFamily="18" charset="0"/>
            </a:endParaRPr>
          </a:p>
        </p:txBody>
      </p:sp>
    </p:spTree>
  </p:cSld>
  <p:clrMapOvr>
    <a:masterClrMapping/>
  </p:clrMapOvr>
  <p:transition spd="slow">
    <p:push/>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6186502" cy="1143000"/>
          </a:xfrm>
        </p:spPr>
        <p:txBody>
          <a:bodyPr>
            <a:normAutofit fontScale="90000"/>
          </a:bodyPr>
          <a:lstStyle/>
          <a:p>
            <a:r>
              <a:rPr lang="id-ID" sz="4400" b="1" dirty="0" smtClean="0">
                <a:latin typeface="Baskerville Old Face" pitchFamily="18" charset="0"/>
              </a:rPr>
              <a:t>Transformasi ke Basis Komputer</a:t>
            </a:r>
            <a:endParaRPr lang="id-ID" dirty="0">
              <a:latin typeface="Baskerville Old Face" pitchFamily="18" charset="0"/>
            </a:endParaRPr>
          </a:p>
        </p:txBody>
      </p:sp>
      <p:sp>
        <p:nvSpPr>
          <p:cNvPr id="2" name="Content Placeholder 1"/>
          <p:cNvSpPr>
            <a:spLocks noGrp="1"/>
          </p:cNvSpPr>
          <p:nvPr>
            <p:ph idx="1"/>
          </p:nvPr>
        </p:nvSpPr>
        <p:spPr>
          <a:xfrm>
            <a:off x="1000100" y="1571612"/>
            <a:ext cx="6043626" cy="3857652"/>
          </a:xfrm>
        </p:spPr>
        <p:txBody>
          <a:bodyPr/>
          <a:lstStyle/>
          <a:p>
            <a:pPr>
              <a:lnSpc>
                <a:spcPct val="150000"/>
              </a:lnSpc>
            </a:pPr>
            <a:r>
              <a:rPr lang="id-ID" sz="2400" dirty="0" smtClean="0">
                <a:latin typeface="Times New Roman" pitchFamily="18" charset="0"/>
                <a:cs typeface="Times New Roman" pitchFamily="18" charset="0"/>
              </a:rPr>
              <a:t>Manusia Sebagai Pengolah Informasi.</a:t>
            </a:r>
          </a:p>
          <a:p>
            <a:pPr>
              <a:lnSpc>
                <a:spcPct val="150000"/>
              </a:lnSpc>
            </a:pPr>
            <a:r>
              <a:rPr lang="id-ID" sz="2400" dirty="0" smtClean="0">
                <a:latin typeface="Times New Roman" pitchFamily="18" charset="0"/>
                <a:cs typeface="Times New Roman" pitchFamily="18" charset="0"/>
              </a:rPr>
              <a:t>Evolusi Teknik Pengolah Data.</a:t>
            </a:r>
          </a:p>
          <a:p>
            <a:pPr>
              <a:lnSpc>
                <a:spcPct val="150000"/>
              </a:lnSpc>
            </a:pPr>
            <a:r>
              <a:rPr lang="id-ID" sz="2400" dirty="0" smtClean="0">
                <a:latin typeface="Times New Roman" pitchFamily="18" charset="0"/>
                <a:cs typeface="Times New Roman" pitchFamily="18" charset="0"/>
              </a:rPr>
              <a:t>Sistem Informasi Berbasis Komputer.</a:t>
            </a:r>
          </a:p>
          <a:p>
            <a:pPr>
              <a:lnSpc>
                <a:spcPct val="150000"/>
              </a:lnSpc>
            </a:pPr>
            <a:r>
              <a:rPr lang="id-ID" sz="2400" dirty="0" smtClean="0">
                <a:latin typeface="Times New Roman" pitchFamily="18" charset="0"/>
                <a:cs typeface="Times New Roman" pitchFamily="18" charset="0"/>
              </a:rPr>
              <a:t>Teknik Pengolahan Data Dengan Komputer</a:t>
            </a:r>
          </a:p>
          <a:p>
            <a:pPr>
              <a:lnSpc>
                <a:spcPct val="150000"/>
              </a:lnSpc>
            </a:pPr>
            <a:r>
              <a:rPr lang="id-ID" sz="2400" dirty="0" smtClean="0">
                <a:latin typeface="Times New Roman" pitchFamily="18" charset="0"/>
                <a:cs typeface="Times New Roman" pitchFamily="18" charset="0"/>
              </a:rPr>
              <a:t>Keunggulan Pemakaian Komputer.</a:t>
            </a:r>
          </a:p>
          <a:p>
            <a:pPr>
              <a:lnSpc>
                <a:spcPct val="150000"/>
              </a:lnSpc>
            </a:pPr>
            <a:r>
              <a:rPr lang="id-ID" sz="2400" dirty="0" smtClean="0">
                <a:latin typeface="Times New Roman" pitchFamily="18" charset="0"/>
                <a:cs typeface="Times New Roman" pitchFamily="18" charset="0"/>
              </a:rPr>
              <a:t>Keterbatasan Komputer.</a:t>
            </a:r>
            <a:endParaRPr lang="id-ID" sz="2400" dirty="0">
              <a:latin typeface="Times New Roman" pitchFamily="18" charset="0"/>
              <a:cs typeface="Times New Roman" pitchFamily="18" charset="0"/>
            </a:endParaRPr>
          </a:p>
        </p:txBody>
      </p:sp>
    </p:spTree>
  </p:cSld>
  <p:clrMapOvr>
    <a:masterClrMapping/>
  </p:clrMapOvr>
  <p:transition spd="slow">
    <p:push/>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274638"/>
            <a:ext cx="7515188" cy="1143000"/>
          </a:xfrm>
        </p:spPr>
        <p:txBody>
          <a:bodyPr>
            <a:normAutofit fontScale="90000"/>
          </a:bodyPr>
          <a:lstStyle/>
          <a:p>
            <a:r>
              <a:rPr lang="id-ID" sz="4000" dirty="0" smtClean="0"/>
              <a:t>Sistem Informasi Berbasis Komputer</a:t>
            </a:r>
            <a:endParaRPr lang="id-ID" sz="4000" dirty="0"/>
          </a:p>
        </p:txBody>
      </p:sp>
      <p:sp>
        <p:nvSpPr>
          <p:cNvPr id="2" name="Content Placeholder 1"/>
          <p:cNvSpPr>
            <a:spLocks noGrp="1"/>
          </p:cNvSpPr>
          <p:nvPr>
            <p:ph idx="1"/>
          </p:nvPr>
        </p:nvSpPr>
        <p:spPr/>
        <p:txBody>
          <a:bodyPr/>
          <a:lstStyle/>
          <a:p>
            <a:pPr marL="0" indent="0" fontAlgn="auto">
              <a:spcAft>
                <a:spcPts val="0"/>
              </a:spcAft>
              <a:buFont typeface="Arial" pitchFamily="34" charset="0"/>
              <a:buNone/>
              <a:defRPr/>
            </a:pPr>
            <a:r>
              <a:rPr lang="id-ID" sz="2800" dirty="0" smtClean="0">
                <a:latin typeface="Times New Roman" pitchFamily="18" charset="0"/>
                <a:cs typeface="Times New Roman" pitchFamily="18" charset="0"/>
              </a:rPr>
              <a:t>Dari definisi tersebut di atas terdapat beberapa kata kunci sebagai berikut :</a:t>
            </a:r>
            <a:endParaRPr lang="en-US" sz="2800" dirty="0" smtClean="0">
              <a:latin typeface="Times New Roman" pitchFamily="18" charset="0"/>
              <a:cs typeface="Times New Roman" pitchFamily="18" charset="0"/>
            </a:endParaRPr>
          </a:p>
          <a:p>
            <a:pPr marL="365760" indent="-256032" fontAlgn="auto">
              <a:spcAft>
                <a:spcPts val="0"/>
              </a:spcAft>
              <a:buFont typeface="Arial" pitchFamily="34" charset="0"/>
              <a:buChar char="•"/>
              <a:defRPr/>
            </a:pPr>
            <a:r>
              <a:rPr lang="id-ID" sz="2800" dirty="0" smtClean="0">
                <a:latin typeface="Times New Roman" pitchFamily="18" charset="0"/>
                <a:cs typeface="Times New Roman" pitchFamily="18" charset="0"/>
              </a:rPr>
              <a:t>Berbasis Komputer</a:t>
            </a:r>
            <a:endParaRPr lang="en-US" sz="2800" dirty="0" smtClean="0">
              <a:latin typeface="Times New Roman" pitchFamily="18" charset="0"/>
              <a:cs typeface="Times New Roman" pitchFamily="18" charset="0"/>
            </a:endParaRPr>
          </a:p>
          <a:p>
            <a:pPr marL="365760" indent="-256032" fontAlgn="auto">
              <a:spcAft>
                <a:spcPts val="0"/>
              </a:spcAft>
              <a:buFont typeface="Arial" pitchFamily="34" charset="0"/>
              <a:buChar char="•"/>
              <a:defRPr/>
            </a:pPr>
            <a:r>
              <a:rPr lang="id-ID" sz="2800" dirty="0" smtClean="0">
                <a:latin typeface="Times New Roman" pitchFamily="18" charset="0"/>
                <a:cs typeface="Times New Roman" pitchFamily="18" charset="0"/>
              </a:rPr>
              <a:t>Sistem Manusia / Mesin</a:t>
            </a:r>
            <a:endParaRPr lang="en-US" sz="2800" dirty="0" smtClean="0">
              <a:latin typeface="Times New Roman" pitchFamily="18" charset="0"/>
              <a:cs typeface="Times New Roman" pitchFamily="18" charset="0"/>
            </a:endParaRPr>
          </a:p>
          <a:p>
            <a:pPr marL="365760" indent="-256032" fontAlgn="auto">
              <a:spcAft>
                <a:spcPts val="0"/>
              </a:spcAft>
              <a:buFont typeface="Arial" pitchFamily="34" charset="0"/>
              <a:buChar char="•"/>
              <a:defRPr/>
            </a:pPr>
            <a:r>
              <a:rPr lang="id-ID" sz="2800" dirty="0" smtClean="0">
                <a:latin typeface="Times New Roman" pitchFamily="18" charset="0"/>
                <a:cs typeface="Times New Roman" pitchFamily="18" charset="0"/>
              </a:rPr>
              <a:t>Sistem Basis Data Terintegrasi.</a:t>
            </a:r>
            <a:endParaRPr lang="en-US" sz="2800" dirty="0" smtClean="0">
              <a:latin typeface="Times New Roman" pitchFamily="18" charset="0"/>
              <a:cs typeface="Times New Roman" pitchFamily="18" charset="0"/>
            </a:endParaRPr>
          </a:p>
          <a:p>
            <a:pPr marL="365760" indent="-256032" fontAlgn="auto">
              <a:spcAft>
                <a:spcPts val="0"/>
              </a:spcAft>
              <a:buFont typeface="Arial" pitchFamily="34" charset="0"/>
              <a:buChar char="•"/>
              <a:defRPr/>
            </a:pPr>
            <a:r>
              <a:rPr lang="id-ID" sz="2800" dirty="0" smtClean="0">
                <a:latin typeface="Times New Roman" pitchFamily="18" charset="0"/>
                <a:cs typeface="Times New Roman" pitchFamily="18" charset="0"/>
              </a:rPr>
              <a:t>Mendukung Operasi</a:t>
            </a:r>
            <a:endParaRPr lang="en-US" sz="2800" dirty="0" smtClean="0">
              <a:latin typeface="Times New Roman" pitchFamily="18" charset="0"/>
              <a:cs typeface="Times New Roman" pitchFamily="18" charset="0"/>
            </a:endParaRPr>
          </a:p>
          <a:p>
            <a:pPr marL="365760" indent="-256032" fontAlgn="auto">
              <a:spcAft>
                <a:spcPts val="0"/>
              </a:spcAft>
              <a:buFont typeface="Arial" pitchFamily="34" charset="0"/>
              <a:buChar char="•"/>
              <a:defRPr/>
            </a:pPr>
            <a:r>
              <a:rPr lang="id-ID" sz="2800" dirty="0" smtClean="0">
                <a:latin typeface="Times New Roman" pitchFamily="18" charset="0"/>
                <a:cs typeface="Times New Roman" pitchFamily="18" charset="0"/>
              </a:rPr>
              <a:t>Pemanfaatan Model Manajemen dan Pengambilan Keptusan.</a:t>
            </a:r>
            <a:endParaRPr lang="en-US" sz="2800" dirty="0" smtClean="0">
              <a:latin typeface="Times New Roman" pitchFamily="18" charset="0"/>
              <a:cs typeface="Times New Roman" pitchFamily="18" charset="0"/>
            </a:endParaRPr>
          </a:p>
          <a:p>
            <a:endParaRPr lang="id-ID" sz="2800" dirty="0">
              <a:latin typeface="Times New Roman" pitchFamily="18" charset="0"/>
              <a:cs typeface="Times New Roman" pitchFamily="18" charset="0"/>
            </a:endParaRPr>
          </a:p>
        </p:txBody>
      </p:sp>
    </p:spTree>
  </p:cSld>
  <p:clrMapOvr>
    <a:masterClrMapping/>
  </p:clrMapOvr>
  <p:transition spd="slow">
    <p:push/>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28596" y="1571612"/>
            <a:ext cx="8358246" cy="4357718"/>
          </a:xfrm>
        </p:spPr>
        <p:txBody>
          <a:bodyPr>
            <a:noAutofit/>
          </a:bodyPr>
          <a:lstStyle/>
          <a:p>
            <a:pPr marL="365760" indent="-256032" fontAlgn="auto">
              <a:lnSpc>
                <a:spcPct val="120000"/>
              </a:lnSpc>
              <a:spcAft>
                <a:spcPts val="0"/>
              </a:spcAft>
              <a:buFont typeface="Arial" pitchFamily="34" charset="0"/>
              <a:buChar char="•"/>
              <a:defRPr/>
            </a:pPr>
            <a:r>
              <a:rPr lang="id-ID" sz="2000" dirty="0" smtClean="0">
                <a:latin typeface="Times New Roman" pitchFamily="18" charset="0"/>
                <a:cs typeface="Times New Roman" pitchFamily="18" charset="0"/>
              </a:rPr>
              <a:t>Berbasis Komputer</a:t>
            </a:r>
          </a:p>
          <a:p>
            <a:pPr marL="731520" lvl="1" indent="-256032">
              <a:lnSpc>
                <a:spcPct val="120000"/>
              </a:lnSpc>
              <a:buNone/>
              <a:defRPr/>
            </a:pPr>
            <a:r>
              <a:rPr lang="id-ID" sz="2000" dirty="0" smtClean="0">
                <a:latin typeface="Times New Roman" pitchFamily="18" charset="0"/>
                <a:cs typeface="Times New Roman" pitchFamily="18" charset="0"/>
              </a:rPr>
              <a:t>	Sistem berbasis komputer, berarti bahwa komputer memegang peranan yang utama dalam operasional sistem.</a:t>
            </a:r>
          </a:p>
          <a:p>
            <a:pPr marL="731520" lvl="1" indent="-256032">
              <a:lnSpc>
                <a:spcPct val="120000"/>
              </a:lnSpc>
              <a:buNone/>
              <a:defRPr/>
            </a:pPr>
            <a:endParaRPr lang="en-US" sz="2000" dirty="0" smtClean="0">
              <a:latin typeface="Times New Roman" pitchFamily="18" charset="0"/>
              <a:cs typeface="Times New Roman" pitchFamily="18" charset="0"/>
            </a:endParaRPr>
          </a:p>
          <a:p>
            <a:pPr marL="365760" indent="-256032" fontAlgn="auto">
              <a:lnSpc>
                <a:spcPct val="120000"/>
              </a:lnSpc>
              <a:spcAft>
                <a:spcPts val="0"/>
              </a:spcAft>
              <a:buFont typeface="Arial" pitchFamily="34" charset="0"/>
              <a:buChar char="•"/>
              <a:defRPr/>
            </a:pPr>
            <a:r>
              <a:rPr lang="id-ID" sz="2000" dirty="0" smtClean="0">
                <a:latin typeface="Times New Roman" pitchFamily="18" charset="0"/>
                <a:cs typeface="Times New Roman" pitchFamily="18" charset="0"/>
              </a:rPr>
              <a:t>Sistem Manusia / Mesin</a:t>
            </a:r>
          </a:p>
          <a:p>
            <a:pPr marL="731520" lvl="1" indent="-256032">
              <a:lnSpc>
                <a:spcPct val="120000"/>
              </a:lnSpc>
              <a:buNone/>
              <a:defRPr/>
            </a:pPr>
            <a:r>
              <a:rPr lang="id-ID" sz="2000" dirty="0" smtClean="0">
                <a:latin typeface="Times New Roman" pitchFamily="18" charset="0"/>
                <a:cs typeface="Times New Roman" pitchFamily="18" charset="0"/>
              </a:rPr>
              <a:t>	Menunjukan adanya interaksi antara manusia sebagai pengelola dan mesin sebagai alat untuk memeproses informasi. </a:t>
            </a:r>
            <a:endParaRPr lang="en-US" sz="2000" dirty="0" smtClean="0">
              <a:latin typeface="Times New Roman" pitchFamily="18" charset="0"/>
              <a:cs typeface="Times New Roman" pitchFamily="18" charset="0"/>
            </a:endParaRPr>
          </a:p>
          <a:p>
            <a:pPr marL="731520" lvl="1" indent="-256032">
              <a:lnSpc>
                <a:spcPct val="120000"/>
              </a:lnSpc>
              <a:buNone/>
              <a:defRPr/>
            </a:pPr>
            <a:endParaRPr lang="id-ID" sz="2000" dirty="0" smtClean="0">
              <a:latin typeface="Times New Roman" pitchFamily="18" charset="0"/>
              <a:cs typeface="Times New Roman" pitchFamily="18" charset="0"/>
            </a:endParaRPr>
          </a:p>
          <a:p>
            <a:pPr marL="365760" indent="-256032" fontAlgn="auto">
              <a:lnSpc>
                <a:spcPct val="120000"/>
              </a:lnSpc>
              <a:spcAft>
                <a:spcPts val="0"/>
              </a:spcAft>
              <a:buFont typeface="Arial" pitchFamily="34" charset="0"/>
              <a:buChar char="•"/>
              <a:defRPr/>
            </a:pPr>
            <a:r>
              <a:rPr lang="id-ID" sz="2000" dirty="0" smtClean="0">
                <a:latin typeface="Times New Roman" pitchFamily="18" charset="0"/>
                <a:cs typeface="Times New Roman" pitchFamily="18" charset="0"/>
              </a:rPr>
              <a:t>Sistem Basis Terintegrasi.</a:t>
            </a:r>
          </a:p>
          <a:p>
            <a:pPr marL="731520" lvl="1" indent="-256032">
              <a:lnSpc>
                <a:spcPct val="120000"/>
              </a:lnSpc>
              <a:buNone/>
              <a:defRPr/>
            </a:pPr>
            <a:r>
              <a:rPr lang="id-ID" sz="2000" dirty="0" smtClean="0">
                <a:latin typeface="Times New Roman" pitchFamily="18" charset="0"/>
                <a:cs typeface="Times New Roman" pitchFamily="18" charset="0"/>
              </a:rPr>
              <a:t>	Sistem informasi berbasis komputer memiliki ciri adanya penggunaan basis data secara bersama-sama dalam sebuah database manajemen system.</a:t>
            </a:r>
          </a:p>
          <a:p>
            <a:pPr marL="731520" lvl="1" indent="-256032">
              <a:lnSpc>
                <a:spcPct val="120000"/>
              </a:lnSpc>
              <a:buNone/>
              <a:defRPr/>
            </a:pPr>
            <a:endParaRPr lang="id-ID" sz="1600" dirty="0" smtClean="0">
              <a:latin typeface="Times New Roman" pitchFamily="18" charset="0"/>
              <a:cs typeface="Times New Roman" pitchFamily="18" charset="0"/>
            </a:endParaRPr>
          </a:p>
        </p:txBody>
      </p:sp>
    </p:spTree>
  </p:cSld>
  <p:clrMapOvr>
    <a:masterClrMapping/>
  </p:clrMapOvr>
  <p:transition spd="slow">
    <p:push/>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785926"/>
            <a:ext cx="8643998" cy="4114815"/>
          </a:xfrm>
        </p:spPr>
        <p:txBody>
          <a:bodyPr>
            <a:normAutofit lnSpcReduction="10000"/>
          </a:bodyPr>
          <a:lstStyle/>
          <a:p>
            <a:pPr marL="365760" indent="-256032" fontAlgn="auto">
              <a:lnSpc>
                <a:spcPct val="120000"/>
              </a:lnSpc>
              <a:spcAft>
                <a:spcPts val="0"/>
              </a:spcAft>
              <a:buFont typeface="Arial" pitchFamily="34" charset="0"/>
              <a:buChar char="•"/>
              <a:defRPr/>
            </a:pPr>
            <a:r>
              <a:rPr lang="id-ID" sz="2400" dirty="0">
                <a:latin typeface="Times New Roman" pitchFamily="18" charset="0"/>
                <a:cs typeface="Times New Roman" pitchFamily="18" charset="0"/>
              </a:rPr>
              <a:t>Mendukung Operasi</a:t>
            </a:r>
          </a:p>
          <a:p>
            <a:pPr marL="731520" lvl="1" indent="-256032">
              <a:lnSpc>
                <a:spcPct val="120000"/>
              </a:lnSpc>
              <a:buNone/>
              <a:defRPr/>
            </a:pPr>
            <a:r>
              <a:rPr lang="id-ID" dirty="0">
                <a:latin typeface="Times New Roman" pitchFamily="18" charset="0"/>
                <a:cs typeface="Times New Roman" pitchFamily="18" charset="0"/>
              </a:rPr>
              <a:t>	Informasi diolah dan dihasilkan pada sistem digunakan untuk mendukung operasional organisasi.</a:t>
            </a:r>
          </a:p>
          <a:p>
            <a:pPr marL="731520" lvl="1" indent="-256032">
              <a:lnSpc>
                <a:spcPct val="120000"/>
              </a:lnSpc>
              <a:buNone/>
              <a:defRPr/>
            </a:pPr>
            <a:endParaRPr lang="en-US" dirty="0">
              <a:latin typeface="Times New Roman" pitchFamily="18" charset="0"/>
              <a:cs typeface="Times New Roman" pitchFamily="18" charset="0"/>
            </a:endParaRPr>
          </a:p>
          <a:p>
            <a:pPr marL="365760" indent="-256032" fontAlgn="auto">
              <a:lnSpc>
                <a:spcPct val="120000"/>
              </a:lnSpc>
              <a:spcAft>
                <a:spcPts val="0"/>
              </a:spcAft>
              <a:buFont typeface="Arial" pitchFamily="34" charset="0"/>
              <a:buChar char="•"/>
              <a:defRPr/>
            </a:pPr>
            <a:r>
              <a:rPr lang="id-ID" sz="2400" dirty="0">
                <a:latin typeface="Times New Roman" pitchFamily="18" charset="0"/>
                <a:cs typeface="Times New Roman" pitchFamily="18" charset="0"/>
              </a:rPr>
              <a:t>Pemanfaatan Model Manajemen dan Pengambilan Keptusan.</a:t>
            </a:r>
          </a:p>
          <a:p>
            <a:pPr marL="731520" lvl="1" indent="-256032">
              <a:lnSpc>
                <a:spcPct val="120000"/>
              </a:lnSpc>
              <a:buNone/>
              <a:defRPr/>
            </a:pPr>
            <a:r>
              <a:rPr lang="id-ID" dirty="0">
                <a:latin typeface="Times New Roman" pitchFamily="18" charset="0"/>
                <a:cs typeface="Times New Roman" pitchFamily="18" charset="0"/>
              </a:rPr>
              <a:t>	Untuk dapat mengolah data menjadi informasi yang bermanfaat digunakan model-model manajemen dan pengambilan</a:t>
            </a:r>
            <a:endParaRPr lang="en-US" dirty="0">
              <a:latin typeface="Times New Roman" pitchFamily="18" charset="0"/>
              <a:cs typeface="Times New Roman" pitchFamily="18" charset="0"/>
            </a:endParaRPr>
          </a:p>
          <a:p>
            <a:pPr marL="731520" lvl="1" indent="-256032">
              <a:lnSpc>
                <a:spcPct val="120000"/>
              </a:lnSpc>
              <a:buNone/>
              <a:defRPr/>
            </a:pPr>
            <a:r>
              <a:rPr lang="id-ID" dirty="0">
                <a:latin typeface="Times New Roman" pitchFamily="18" charset="0"/>
                <a:cs typeface="Times New Roman" pitchFamily="18" charset="0"/>
              </a:rPr>
              <a:t> 	keputusan.</a:t>
            </a:r>
            <a:endParaRPr lang="en-US" dirty="0">
              <a:latin typeface="Times New Roman" pitchFamily="18" charset="0"/>
              <a:cs typeface="Times New Roman" pitchFamily="18" charset="0"/>
            </a:endParaRPr>
          </a:p>
          <a:p>
            <a:endParaRPr lang="id-ID" dirty="0"/>
          </a:p>
        </p:txBody>
      </p:sp>
    </p:spTree>
  </p:cSld>
  <p:clrMapOvr>
    <a:masterClrMapping/>
  </p:clrMapOvr>
  <p:transition spd="slow">
    <p:push/>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57158" y="214290"/>
            <a:ext cx="8286808" cy="1143000"/>
          </a:xfrm>
        </p:spPr>
        <p:txBody>
          <a:bodyPr>
            <a:normAutofit/>
          </a:bodyPr>
          <a:lstStyle/>
          <a:p>
            <a:r>
              <a:rPr lang="id-ID" sz="3200" b="1" dirty="0" smtClean="0">
                <a:latin typeface="Baskerville Old Face" pitchFamily="18" charset="0"/>
              </a:rPr>
              <a:t>KEUNGGULAN PEMAKAIAN KOMPUTER</a:t>
            </a:r>
            <a:endParaRPr lang="id-ID" sz="3200" b="1" dirty="0">
              <a:latin typeface="Baskerville Old Face" pitchFamily="18" charset="0"/>
            </a:endParaRPr>
          </a:p>
        </p:txBody>
      </p:sp>
      <p:sp>
        <p:nvSpPr>
          <p:cNvPr id="2" name="Content Placeholder 1"/>
          <p:cNvSpPr>
            <a:spLocks noGrp="1"/>
          </p:cNvSpPr>
          <p:nvPr>
            <p:ph idx="1"/>
          </p:nvPr>
        </p:nvSpPr>
        <p:spPr>
          <a:xfrm>
            <a:off x="642910" y="1714488"/>
            <a:ext cx="7472386" cy="4525963"/>
          </a:xfrm>
        </p:spPr>
        <p:txBody>
          <a:bodyPr/>
          <a:lstStyle/>
          <a:p>
            <a:pPr>
              <a:lnSpc>
                <a:spcPct val="150000"/>
              </a:lnSpc>
            </a:pPr>
            <a:r>
              <a:rPr lang="id-ID" sz="2800" dirty="0" smtClean="0">
                <a:latin typeface="Times New Roman" pitchFamily="18" charset="0"/>
                <a:cs typeface="Times New Roman" pitchFamily="18" charset="0"/>
              </a:rPr>
              <a:t>Proses pengolahan yang cepat.</a:t>
            </a:r>
          </a:p>
          <a:p>
            <a:pPr>
              <a:lnSpc>
                <a:spcPct val="150000"/>
              </a:lnSpc>
            </a:pPr>
            <a:r>
              <a:rPr lang="id-ID" sz="2800" dirty="0" smtClean="0">
                <a:latin typeface="Times New Roman" pitchFamily="18" charset="0"/>
                <a:cs typeface="Times New Roman" pitchFamily="18" charset="0"/>
              </a:rPr>
              <a:t>Tingkat akurasi informasi yang dihasilkan cukup tinggi.</a:t>
            </a:r>
          </a:p>
          <a:p>
            <a:pPr>
              <a:lnSpc>
                <a:spcPct val="150000"/>
              </a:lnSpc>
            </a:pPr>
            <a:r>
              <a:rPr lang="id-ID" sz="2800" dirty="0" smtClean="0">
                <a:latin typeface="Times New Roman" pitchFamily="18" charset="0"/>
                <a:cs typeface="Times New Roman" pitchFamily="18" charset="0"/>
              </a:rPr>
              <a:t>Efisiensi Sumber Daya Manusia.</a:t>
            </a:r>
          </a:p>
          <a:p>
            <a:pPr>
              <a:lnSpc>
                <a:spcPct val="150000"/>
              </a:lnSpc>
            </a:pPr>
            <a:r>
              <a:rPr lang="id-ID" sz="2800" dirty="0" smtClean="0">
                <a:latin typeface="Times New Roman" pitchFamily="18" charset="0"/>
                <a:cs typeface="Times New Roman" pitchFamily="18" charset="0"/>
              </a:rPr>
              <a:t>Kemudahan berinteraksi dengan penggunaanya.</a:t>
            </a:r>
          </a:p>
          <a:p>
            <a:pPr>
              <a:lnSpc>
                <a:spcPct val="150000"/>
              </a:lnSpc>
            </a:pPr>
            <a:r>
              <a:rPr lang="id-ID" sz="2800" dirty="0" smtClean="0">
                <a:latin typeface="Times New Roman" pitchFamily="18" charset="0"/>
                <a:cs typeface="Times New Roman" pitchFamily="18" charset="0"/>
              </a:rPr>
              <a:t>Peningkatan Nilai Informasi.</a:t>
            </a:r>
            <a:endParaRPr lang="id-ID" sz="2800" dirty="0">
              <a:latin typeface="Times New Roman" pitchFamily="18" charset="0"/>
              <a:cs typeface="Times New Roman" pitchFamily="18" charset="0"/>
            </a:endParaRPr>
          </a:p>
        </p:txBody>
      </p:sp>
    </p:spTree>
  </p:cSld>
  <p:clrMapOvr>
    <a:masterClrMapping/>
  </p:clrMapOvr>
  <p:transition spd="slow">
    <p:push/>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42844" y="214290"/>
            <a:ext cx="7515252" cy="1143000"/>
          </a:xfrm>
        </p:spPr>
        <p:txBody>
          <a:bodyPr/>
          <a:lstStyle/>
          <a:p>
            <a:r>
              <a:rPr lang="id-ID" b="1" dirty="0" smtClean="0">
                <a:latin typeface="Baskerville Old Face" pitchFamily="18" charset="0"/>
              </a:rPr>
              <a:t>Keterbatasan Komputer</a:t>
            </a:r>
            <a:endParaRPr lang="id-ID" b="1" dirty="0">
              <a:latin typeface="Baskerville Old Face" pitchFamily="18" charset="0"/>
            </a:endParaRPr>
          </a:p>
        </p:txBody>
      </p:sp>
      <p:sp>
        <p:nvSpPr>
          <p:cNvPr id="2" name="Content Placeholder 1"/>
          <p:cNvSpPr>
            <a:spLocks noGrp="1"/>
          </p:cNvSpPr>
          <p:nvPr>
            <p:ph idx="1"/>
          </p:nvPr>
        </p:nvSpPr>
        <p:spPr>
          <a:xfrm>
            <a:off x="71406" y="1831995"/>
            <a:ext cx="8643998" cy="4525963"/>
          </a:xfrm>
        </p:spPr>
        <p:txBody>
          <a:bodyPr/>
          <a:lstStyle/>
          <a:p>
            <a:pPr algn="just">
              <a:lnSpc>
                <a:spcPct val="150000"/>
              </a:lnSpc>
            </a:pPr>
            <a:r>
              <a:rPr lang="id-ID" sz="2400" dirty="0" smtClean="0">
                <a:latin typeface="Times New Roman" pitchFamily="18" charset="0"/>
                <a:cs typeface="Times New Roman" pitchFamily="18" charset="0"/>
              </a:rPr>
              <a:t>Komputer juga memiliki keterbatasan karena bekerja berdasarkan suatu algortima tertentu saja.</a:t>
            </a:r>
          </a:p>
          <a:p>
            <a:pPr algn="just">
              <a:lnSpc>
                <a:spcPct val="150000"/>
              </a:lnSpc>
            </a:pPr>
            <a:r>
              <a:rPr lang="id-ID" sz="2400" dirty="0" smtClean="0">
                <a:latin typeface="Times New Roman" pitchFamily="18" charset="0"/>
                <a:cs typeface="Times New Roman" pitchFamily="18" charset="0"/>
              </a:rPr>
              <a:t> Algoritma yang dimaksud adalah suatu urutan langkah untuk melakukan proses dalam mendapatkan hasil pekerjaan.</a:t>
            </a:r>
          </a:p>
          <a:p>
            <a:pPr algn="just">
              <a:lnSpc>
                <a:spcPct val="150000"/>
              </a:lnSpc>
            </a:pPr>
            <a:r>
              <a:rPr lang="id-ID" sz="2400" dirty="0" smtClean="0">
                <a:latin typeface="Times New Roman" pitchFamily="18" charset="0"/>
                <a:cs typeface="Times New Roman" pitchFamily="18" charset="0"/>
              </a:rPr>
              <a:t>Komputer tidak bisa melakukan suatu keputusan diluar algoritma yang telah diberikan.</a:t>
            </a:r>
          </a:p>
          <a:p>
            <a:pPr algn="just"/>
            <a:endParaRPr lang="id-ID" sz="2400" dirty="0">
              <a:latin typeface="Times New Roman" pitchFamily="18" charset="0"/>
              <a:cs typeface="Times New Roman" pitchFamily="18" charset="0"/>
            </a:endParaRPr>
          </a:p>
        </p:txBody>
      </p:sp>
    </p:spTree>
  </p:cSld>
  <p:clrMapOvr>
    <a:masterClrMapping/>
  </p:clrMapOvr>
  <p:transition spd="slow">
    <p:push/>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85852" y="3571876"/>
            <a:ext cx="6043626" cy="928694"/>
          </a:xfrm>
        </p:spPr>
        <p:txBody>
          <a:bodyPr/>
          <a:lstStyle/>
          <a:p>
            <a:pPr>
              <a:buNone/>
            </a:pPr>
            <a:r>
              <a:rPr lang="id-ID" dirty="0" smtClean="0">
                <a:latin typeface="Algerian" pitchFamily="82" charset="0"/>
              </a:rPr>
              <a:t>see you next week...!!!</a:t>
            </a:r>
            <a:endParaRPr lang="id-ID" dirty="0">
              <a:latin typeface="Algerian" pitchFamily="82" charset="0"/>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withEffect">
                                  <p:stCondLst>
                                    <p:cond delay="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 by="(-#ppt_w*2)" calcmode="lin" valueType="num">
                                      <p:cBhvr rctx="PPT">
                                        <p:cTn id="7" dur="1000" autoRev="1" fill="hold">
                                          <p:stCondLst>
                                            <p:cond delay="0"/>
                                          </p:stCondLst>
                                        </p:cTn>
                                        <p:tgtEl>
                                          <p:spTgt spid="3">
                                            <p:txEl>
                                              <p:pRg st="0" end="0"/>
                                            </p:txEl>
                                          </p:spTgt>
                                        </p:tgtEl>
                                        <p:attrNameLst>
                                          <p:attrName>ppt_w</p:attrName>
                                        </p:attrNameLst>
                                      </p:cBhvr>
                                    </p:anim>
                                    <p:anim by="(#ppt_w*0.50)" calcmode="lin" valueType="num">
                                      <p:cBhvr>
                                        <p:cTn id="8" dur="1000" decel="50000" autoRev="1" fill="hold">
                                          <p:stCondLst>
                                            <p:cond delay="0"/>
                                          </p:stCondLst>
                                        </p:cTn>
                                        <p:tgtEl>
                                          <p:spTgt spid="3">
                                            <p:txEl>
                                              <p:pRg st="0" end="0"/>
                                            </p:txEl>
                                          </p:spTgt>
                                        </p:tgtEl>
                                        <p:attrNameLst>
                                          <p:attrName>ppt_x</p:attrName>
                                        </p:attrNameLst>
                                      </p:cBhvr>
                                    </p:anim>
                                    <p:anim from="(-#ppt_h/2)" to="(#ppt_y)" calcmode="lin" valueType="num">
                                      <p:cBhvr>
                                        <p:cTn id="9" dur="2000" fill="hold">
                                          <p:stCondLst>
                                            <p:cond delay="0"/>
                                          </p:stCondLst>
                                        </p:cTn>
                                        <p:tgtEl>
                                          <p:spTgt spid="3">
                                            <p:txEl>
                                              <p:pRg st="0" end="0"/>
                                            </p:txEl>
                                          </p:spTgt>
                                        </p:tgtEl>
                                        <p:attrNameLst>
                                          <p:attrName>ppt_y</p:attrName>
                                        </p:attrNameLst>
                                      </p:cBhvr>
                                    </p:anim>
                                    <p:animRot by="21600000">
                                      <p:cBhvr>
                                        <p:cTn id="10" dur="2000" fill="hold">
                                          <p:stCondLst>
                                            <p:cond delay="0"/>
                                          </p:stCondLst>
                                        </p:cTn>
                                        <p:tgtEl>
                                          <p:spTgt spid="3">
                                            <p:txEl>
                                              <p:pRg st="0" end="0"/>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id-ID" dirty="0" smtClean="0">
                <a:latin typeface="Baskerville Old Face" pitchFamily="18" charset="0"/>
              </a:rPr>
              <a:t> Manusia Sebagai Pengolah Data.</a:t>
            </a:r>
            <a:endParaRPr lang="id-ID" dirty="0">
              <a:latin typeface="Baskerville Old Face" pitchFamily="18" charset="0"/>
            </a:endParaRPr>
          </a:p>
        </p:txBody>
      </p:sp>
      <p:sp>
        <p:nvSpPr>
          <p:cNvPr id="2" name="Content Placeholder 1"/>
          <p:cNvSpPr>
            <a:spLocks noGrp="1"/>
          </p:cNvSpPr>
          <p:nvPr>
            <p:ph idx="1"/>
          </p:nvPr>
        </p:nvSpPr>
        <p:spPr>
          <a:xfrm>
            <a:off x="-214346" y="1214422"/>
            <a:ext cx="8429684" cy="4976834"/>
          </a:xfrm>
        </p:spPr>
        <p:txBody>
          <a:bodyPr>
            <a:normAutofit/>
          </a:bodyPr>
          <a:lstStyle/>
          <a:p>
            <a:pPr>
              <a:buNone/>
            </a:pPr>
            <a:endParaRPr lang="id-ID" dirty="0" smtClean="0">
              <a:latin typeface="Times New Roman" pitchFamily="18" charset="0"/>
              <a:cs typeface="Times New Roman" pitchFamily="18" charset="0"/>
            </a:endParaRPr>
          </a:p>
          <a:p>
            <a:pPr>
              <a:buNone/>
            </a:pPr>
            <a:endParaRPr lang="id-ID" dirty="0" smtClean="0">
              <a:latin typeface="Times New Roman" pitchFamily="18" charset="0"/>
              <a:cs typeface="Times New Roman" pitchFamily="18" charset="0"/>
            </a:endParaRPr>
          </a:p>
          <a:p>
            <a:pPr>
              <a:buNone/>
            </a:pPr>
            <a:endParaRPr lang="id-ID" dirty="0" smtClean="0">
              <a:latin typeface="Times New Roman" pitchFamily="18" charset="0"/>
              <a:cs typeface="Times New Roman" pitchFamily="18" charset="0"/>
            </a:endParaRPr>
          </a:p>
          <a:p>
            <a:pPr>
              <a:buNone/>
            </a:pPr>
            <a:endParaRPr lang="id-ID" dirty="0" smtClean="0">
              <a:latin typeface="Times New Roman" pitchFamily="18" charset="0"/>
              <a:cs typeface="Times New Roman" pitchFamily="18" charset="0"/>
            </a:endParaRPr>
          </a:p>
          <a:p>
            <a:pPr>
              <a:buNone/>
            </a:pPr>
            <a:endParaRPr lang="id-ID" dirty="0" smtClean="0">
              <a:latin typeface="Times New Roman" pitchFamily="18" charset="0"/>
              <a:cs typeface="Times New Roman" pitchFamily="18" charset="0"/>
            </a:endParaRPr>
          </a:p>
          <a:p>
            <a:pPr>
              <a:buNone/>
            </a:pPr>
            <a:endParaRPr lang="id-ID" dirty="0" smtClean="0">
              <a:latin typeface="Times New Roman" pitchFamily="18" charset="0"/>
              <a:cs typeface="Times New Roman" pitchFamily="18" charset="0"/>
            </a:endParaRPr>
          </a:p>
          <a:p>
            <a:pPr>
              <a:buNone/>
            </a:pPr>
            <a:endParaRPr lang="id-ID" dirty="0" smtClean="0">
              <a:latin typeface="Times New Roman" pitchFamily="18" charset="0"/>
              <a:cs typeface="Times New Roman" pitchFamily="18" charset="0"/>
            </a:endParaRPr>
          </a:p>
          <a:p>
            <a:pPr algn="ctr">
              <a:buNone/>
            </a:pPr>
            <a:endParaRPr lang="id-ID" sz="2400" b="1" dirty="0" smtClean="0">
              <a:latin typeface="Times New Roman" pitchFamily="18" charset="0"/>
              <a:cs typeface="Times New Roman" pitchFamily="18" charset="0"/>
            </a:endParaRPr>
          </a:p>
          <a:p>
            <a:pPr algn="ctr">
              <a:buNone/>
            </a:pPr>
            <a:endParaRPr lang="id-ID" sz="2400" dirty="0" smtClean="0">
              <a:latin typeface="Times New Roman" pitchFamily="18" charset="0"/>
              <a:cs typeface="Times New Roman" pitchFamily="18" charset="0"/>
            </a:endParaRPr>
          </a:p>
          <a:p>
            <a:pPr algn="ctr">
              <a:buNone/>
            </a:pPr>
            <a:r>
              <a:rPr lang="id-ID" sz="2400" b="1" dirty="0" smtClean="0">
                <a:latin typeface="Times New Roman" pitchFamily="18" charset="0"/>
                <a:cs typeface="Times New Roman" pitchFamily="18" charset="0"/>
              </a:rPr>
              <a:t>Model dasar manusia sebagai pengolah informasi</a:t>
            </a:r>
          </a:p>
          <a:p>
            <a:pPr algn="ctr">
              <a:buNone/>
            </a:pPr>
            <a:endParaRPr lang="id-ID" sz="2400" dirty="0" smtClean="0">
              <a:latin typeface="Times New Roman" pitchFamily="18" charset="0"/>
              <a:cs typeface="Times New Roman" pitchFamily="18" charset="0"/>
            </a:endParaRPr>
          </a:p>
          <a:p>
            <a:pPr algn="ctr">
              <a:buNone/>
            </a:pPr>
            <a:endParaRPr lang="id-ID" sz="2400" dirty="0" smtClean="0">
              <a:latin typeface="Times New Roman" pitchFamily="18" charset="0"/>
              <a:cs typeface="Times New Roman" pitchFamily="18" charset="0"/>
            </a:endParaRPr>
          </a:p>
          <a:p>
            <a:pPr>
              <a:buNone/>
            </a:pPr>
            <a:endParaRPr lang="id-ID" dirty="0">
              <a:latin typeface="Times New Roman" pitchFamily="18" charset="0"/>
              <a:cs typeface="Times New Roman" pitchFamily="18" charset="0"/>
            </a:endParaRPr>
          </a:p>
        </p:txBody>
      </p:sp>
      <p:sp>
        <p:nvSpPr>
          <p:cNvPr id="16" name="AutoShape 5"/>
          <p:cNvSpPr>
            <a:spLocks noChangeArrowheads="1"/>
          </p:cNvSpPr>
          <p:nvPr/>
        </p:nvSpPr>
        <p:spPr bwMode="auto">
          <a:xfrm>
            <a:off x="428596" y="2763849"/>
            <a:ext cx="1600200" cy="1406525"/>
          </a:xfrm>
          <a:prstGeom prst="flowChartInputOutput">
            <a:avLst/>
          </a:prstGeom>
          <a:noFill/>
          <a:ln w="9525">
            <a:solidFill>
              <a:schemeClr val="tx1"/>
            </a:solidFill>
            <a:miter lim="800000"/>
            <a:headEnd/>
            <a:tailEnd/>
          </a:ln>
          <a:effectLst/>
        </p:spPr>
        <p:txBody>
          <a:bodyPr wrap="none" anchor="ctr"/>
          <a:lstStyle/>
          <a:p>
            <a:endParaRPr lang="en-US" sz="1200" dirty="0">
              <a:latin typeface="Times New Roman" pitchFamily="18" charset="0"/>
            </a:endParaRPr>
          </a:p>
          <a:p>
            <a:r>
              <a:rPr lang="en-US" dirty="0" err="1">
                <a:latin typeface="Arial" charset="0"/>
              </a:rPr>
              <a:t>Masukan</a:t>
            </a:r>
            <a:r>
              <a:rPr lang="en-US" dirty="0">
                <a:latin typeface="Arial" charset="0"/>
              </a:rPr>
              <a:t> </a:t>
            </a:r>
          </a:p>
          <a:p>
            <a:r>
              <a:rPr lang="en-US" dirty="0" err="1">
                <a:latin typeface="Arial" charset="0"/>
              </a:rPr>
              <a:t>dari</a:t>
            </a:r>
            <a:r>
              <a:rPr lang="en-US" dirty="0">
                <a:latin typeface="Arial" charset="0"/>
              </a:rPr>
              <a:t> </a:t>
            </a:r>
            <a:r>
              <a:rPr lang="en-US" dirty="0" err="1">
                <a:latin typeface="Arial" charset="0"/>
              </a:rPr>
              <a:t>indra</a:t>
            </a:r>
            <a:r>
              <a:rPr lang="en-US" dirty="0">
                <a:latin typeface="Arial" charset="0"/>
              </a:rPr>
              <a:t> </a:t>
            </a:r>
          </a:p>
          <a:p>
            <a:r>
              <a:rPr lang="en-US" dirty="0" err="1">
                <a:latin typeface="Arial" charset="0"/>
              </a:rPr>
              <a:t>penerima</a:t>
            </a:r>
            <a:endParaRPr lang="en-US" sz="1200" dirty="0">
              <a:latin typeface="Arial" charset="0"/>
            </a:endParaRPr>
          </a:p>
          <a:p>
            <a:endParaRPr lang="en-US" sz="1200" dirty="0">
              <a:latin typeface="Times New Roman" pitchFamily="18" charset="0"/>
            </a:endParaRPr>
          </a:p>
        </p:txBody>
      </p:sp>
      <p:sp>
        <p:nvSpPr>
          <p:cNvPr id="17" name="AutoShape 6"/>
          <p:cNvSpPr>
            <a:spLocks noChangeArrowheads="1"/>
          </p:cNvSpPr>
          <p:nvPr/>
        </p:nvSpPr>
        <p:spPr bwMode="auto">
          <a:xfrm>
            <a:off x="2485996" y="3186124"/>
            <a:ext cx="914400" cy="703262"/>
          </a:xfrm>
          <a:prstGeom prst="flowChartProcess">
            <a:avLst/>
          </a:prstGeom>
          <a:noFill/>
          <a:ln w="9525">
            <a:solidFill>
              <a:schemeClr val="tx1"/>
            </a:solidFill>
            <a:miter lim="800000"/>
            <a:headEnd/>
            <a:tailEnd/>
          </a:ln>
          <a:effectLst/>
        </p:spPr>
        <p:txBody>
          <a:bodyPr wrap="none" anchor="ctr"/>
          <a:lstStyle/>
          <a:p>
            <a:pPr algn="ctr"/>
            <a:r>
              <a:rPr lang="en-US" dirty="0" err="1">
                <a:latin typeface="Arial" charset="0"/>
              </a:rPr>
              <a:t>Saluran</a:t>
            </a:r>
            <a:endParaRPr lang="en-US" sz="2400" dirty="0">
              <a:latin typeface="Times New Roman" pitchFamily="18" charset="0"/>
            </a:endParaRPr>
          </a:p>
        </p:txBody>
      </p:sp>
      <p:sp>
        <p:nvSpPr>
          <p:cNvPr id="19" name="AutoShape 7"/>
          <p:cNvSpPr>
            <a:spLocks noChangeArrowheads="1"/>
          </p:cNvSpPr>
          <p:nvPr/>
        </p:nvSpPr>
        <p:spPr bwMode="auto">
          <a:xfrm>
            <a:off x="3781396" y="1643050"/>
            <a:ext cx="1752600" cy="698524"/>
          </a:xfrm>
          <a:prstGeom prst="flowChartInputOutput">
            <a:avLst/>
          </a:prstGeom>
          <a:noFill/>
          <a:ln w="9525">
            <a:solidFill>
              <a:schemeClr val="tx1"/>
            </a:solidFill>
            <a:miter lim="800000"/>
            <a:headEnd/>
            <a:tailEnd/>
          </a:ln>
          <a:effectLst/>
        </p:spPr>
        <p:txBody>
          <a:bodyPr wrap="none" anchor="ctr"/>
          <a:lstStyle/>
          <a:p>
            <a:endParaRPr lang="en-US" sz="1200" dirty="0">
              <a:latin typeface="Times New Roman" pitchFamily="18" charset="0"/>
            </a:endParaRPr>
          </a:p>
          <a:p>
            <a:r>
              <a:rPr lang="en-US" dirty="0" err="1">
                <a:latin typeface="Arial" charset="0"/>
              </a:rPr>
              <a:t>Ingatan</a:t>
            </a:r>
            <a:endParaRPr lang="en-US" sz="1600" dirty="0">
              <a:latin typeface="Times New Roman" pitchFamily="18" charset="0"/>
            </a:endParaRPr>
          </a:p>
          <a:p>
            <a:endParaRPr lang="en-US" sz="1200" dirty="0">
              <a:latin typeface="Times New Roman" pitchFamily="18" charset="0"/>
            </a:endParaRPr>
          </a:p>
        </p:txBody>
      </p:sp>
      <p:sp>
        <p:nvSpPr>
          <p:cNvPr id="21" name="AutoShape 8"/>
          <p:cNvSpPr>
            <a:spLocks noChangeArrowheads="1"/>
          </p:cNvSpPr>
          <p:nvPr/>
        </p:nvSpPr>
        <p:spPr bwMode="auto">
          <a:xfrm>
            <a:off x="3857596" y="3044836"/>
            <a:ext cx="1371600" cy="984250"/>
          </a:xfrm>
          <a:prstGeom prst="flowChartProcess">
            <a:avLst/>
          </a:prstGeom>
          <a:noFill/>
          <a:ln w="9525">
            <a:solidFill>
              <a:schemeClr val="tx1"/>
            </a:solidFill>
            <a:miter lim="800000"/>
            <a:headEnd/>
            <a:tailEnd/>
          </a:ln>
          <a:effectLst/>
        </p:spPr>
        <p:txBody>
          <a:bodyPr wrap="none" anchor="ctr"/>
          <a:lstStyle/>
          <a:p>
            <a:pPr algn="ctr"/>
            <a:r>
              <a:rPr lang="en-US" dirty="0" err="1">
                <a:latin typeface="Arial" charset="0"/>
              </a:rPr>
              <a:t>Pengolahan</a:t>
            </a:r>
            <a:r>
              <a:rPr lang="en-US" dirty="0">
                <a:latin typeface="Arial" charset="0"/>
              </a:rPr>
              <a:t> </a:t>
            </a:r>
          </a:p>
          <a:p>
            <a:pPr algn="ctr"/>
            <a:r>
              <a:rPr lang="en-US" dirty="0">
                <a:latin typeface="Arial" charset="0"/>
              </a:rPr>
              <a:t>Mental</a:t>
            </a:r>
            <a:endParaRPr lang="en-US" sz="2400" dirty="0">
              <a:latin typeface="Times New Roman" pitchFamily="18" charset="0"/>
            </a:endParaRPr>
          </a:p>
        </p:txBody>
      </p:sp>
      <p:sp>
        <p:nvSpPr>
          <p:cNvPr id="23" name="AutoShape 9"/>
          <p:cNvSpPr>
            <a:spLocks noChangeArrowheads="1"/>
          </p:cNvSpPr>
          <p:nvPr/>
        </p:nvSpPr>
        <p:spPr bwMode="auto">
          <a:xfrm>
            <a:off x="5686396" y="3186124"/>
            <a:ext cx="914400" cy="703262"/>
          </a:xfrm>
          <a:prstGeom prst="flowChartProcess">
            <a:avLst/>
          </a:prstGeom>
          <a:noFill/>
          <a:ln w="9525">
            <a:solidFill>
              <a:schemeClr val="tx1"/>
            </a:solidFill>
            <a:miter lim="800000"/>
            <a:headEnd/>
            <a:tailEnd/>
          </a:ln>
          <a:effectLst/>
        </p:spPr>
        <p:txBody>
          <a:bodyPr wrap="none" anchor="ctr"/>
          <a:lstStyle/>
          <a:p>
            <a:pPr algn="ctr"/>
            <a:r>
              <a:rPr lang="en-US" dirty="0" err="1">
                <a:latin typeface="Arial" charset="0"/>
              </a:rPr>
              <a:t>Saluran</a:t>
            </a:r>
            <a:endParaRPr lang="en-US" sz="2400" dirty="0">
              <a:latin typeface="Times New Roman" pitchFamily="18" charset="0"/>
            </a:endParaRPr>
          </a:p>
        </p:txBody>
      </p:sp>
      <p:sp>
        <p:nvSpPr>
          <p:cNvPr id="24" name="AutoShape 11"/>
          <p:cNvSpPr>
            <a:spLocks noChangeArrowheads="1"/>
          </p:cNvSpPr>
          <p:nvPr/>
        </p:nvSpPr>
        <p:spPr bwMode="auto">
          <a:xfrm>
            <a:off x="5572132" y="4429132"/>
            <a:ext cx="1524000" cy="1265237"/>
          </a:xfrm>
          <a:prstGeom prst="flowChartInputOutput">
            <a:avLst/>
          </a:prstGeom>
          <a:noFill/>
          <a:ln w="9525">
            <a:solidFill>
              <a:schemeClr val="tx1"/>
            </a:solidFill>
            <a:miter lim="800000"/>
            <a:headEnd/>
            <a:tailEnd/>
          </a:ln>
          <a:effectLst/>
        </p:spPr>
        <p:txBody>
          <a:bodyPr wrap="none" anchor="ctr"/>
          <a:lstStyle/>
          <a:p>
            <a:endParaRPr lang="en-US" sz="1200" dirty="0">
              <a:latin typeface="Times New Roman" pitchFamily="18" charset="0"/>
            </a:endParaRPr>
          </a:p>
          <a:p>
            <a:r>
              <a:rPr lang="en-US" dirty="0" err="1">
                <a:latin typeface="Arial" charset="0"/>
              </a:rPr>
              <a:t>Hasil</a:t>
            </a:r>
            <a:r>
              <a:rPr lang="en-US" dirty="0">
                <a:latin typeface="Arial" charset="0"/>
              </a:rPr>
              <a:t> </a:t>
            </a:r>
          </a:p>
          <a:p>
            <a:r>
              <a:rPr lang="en-US" dirty="0" err="1">
                <a:latin typeface="Arial" charset="0"/>
              </a:rPr>
              <a:t>Keluaran</a:t>
            </a:r>
            <a:endParaRPr lang="en-US" sz="1200" dirty="0">
              <a:latin typeface="Times New Roman" pitchFamily="18" charset="0"/>
            </a:endParaRPr>
          </a:p>
          <a:p>
            <a:endParaRPr lang="en-US" sz="1200" dirty="0">
              <a:latin typeface="Times New Roman" pitchFamily="18" charset="0"/>
            </a:endParaRPr>
          </a:p>
        </p:txBody>
      </p:sp>
      <p:sp>
        <p:nvSpPr>
          <p:cNvPr id="25" name="Line 12"/>
          <p:cNvSpPr>
            <a:spLocks noChangeShapeType="1"/>
          </p:cNvSpPr>
          <p:nvPr/>
        </p:nvSpPr>
        <p:spPr bwMode="auto">
          <a:xfrm>
            <a:off x="1876396" y="3536961"/>
            <a:ext cx="609600" cy="0"/>
          </a:xfrm>
          <a:prstGeom prst="line">
            <a:avLst/>
          </a:prstGeom>
          <a:noFill/>
          <a:ln w="9525">
            <a:solidFill>
              <a:schemeClr val="tx1"/>
            </a:solidFill>
            <a:round/>
            <a:headEnd/>
            <a:tailEnd type="triangle" w="med" len="med"/>
          </a:ln>
          <a:effectLst/>
        </p:spPr>
        <p:txBody>
          <a:bodyPr wrap="none" anchor="ctr"/>
          <a:lstStyle/>
          <a:p>
            <a:endParaRPr lang="id-ID"/>
          </a:p>
        </p:txBody>
      </p:sp>
      <p:sp>
        <p:nvSpPr>
          <p:cNvPr id="26" name="Line 13"/>
          <p:cNvSpPr>
            <a:spLocks noChangeShapeType="1"/>
          </p:cNvSpPr>
          <p:nvPr/>
        </p:nvSpPr>
        <p:spPr bwMode="auto">
          <a:xfrm>
            <a:off x="3400396" y="3536961"/>
            <a:ext cx="457200" cy="0"/>
          </a:xfrm>
          <a:prstGeom prst="line">
            <a:avLst/>
          </a:prstGeom>
          <a:noFill/>
          <a:ln w="9525">
            <a:solidFill>
              <a:schemeClr val="tx1"/>
            </a:solidFill>
            <a:round/>
            <a:headEnd/>
            <a:tailEnd type="triangle" w="med" len="med"/>
          </a:ln>
          <a:effectLst/>
        </p:spPr>
        <p:txBody>
          <a:bodyPr wrap="none" anchor="ctr"/>
          <a:lstStyle/>
          <a:p>
            <a:endParaRPr lang="id-ID"/>
          </a:p>
        </p:txBody>
      </p:sp>
      <p:sp>
        <p:nvSpPr>
          <p:cNvPr id="28" name="Line 14"/>
          <p:cNvSpPr>
            <a:spLocks noChangeShapeType="1"/>
          </p:cNvSpPr>
          <p:nvPr/>
        </p:nvSpPr>
        <p:spPr bwMode="auto">
          <a:xfrm>
            <a:off x="5229196" y="3536961"/>
            <a:ext cx="457200" cy="0"/>
          </a:xfrm>
          <a:prstGeom prst="line">
            <a:avLst/>
          </a:prstGeom>
          <a:noFill/>
          <a:ln w="9525">
            <a:solidFill>
              <a:schemeClr val="tx1"/>
            </a:solidFill>
            <a:round/>
            <a:headEnd/>
            <a:tailEnd type="triangle" w="med" len="med"/>
          </a:ln>
          <a:effectLst/>
        </p:spPr>
        <p:txBody>
          <a:bodyPr wrap="none" anchor="ctr"/>
          <a:lstStyle/>
          <a:p>
            <a:endParaRPr lang="id-ID"/>
          </a:p>
        </p:txBody>
      </p:sp>
      <p:sp>
        <p:nvSpPr>
          <p:cNvPr id="29" name="Line 15"/>
          <p:cNvSpPr>
            <a:spLocks noChangeShapeType="1"/>
          </p:cNvSpPr>
          <p:nvPr/>
        </p:nvSpPr>
        <p:spPr bwMode="auto">
          <a:xfrm flipH="1">
            <a:off x="6357950" y="3857628"/>
            <a:ext cx="71438" cy="571504"/>
          </a:xfrm>
          <a:prstGeom prst="line">
            <a:avLst/>
          </a:prstGeom>
          <a:noFill/>
          <a:ln w="9525">
            <a:solidFill>
              <a:schemeClr val="tx1"/>
            </a:solidFill>
            <a:round/>
            <a:headEnd/>
            <a:tailEnd type="triangle" w="med" len="med"/>
          </a:ln>
          <a:effectLst/>
        </p:spPr>
        <p:txBody>
          <a:bodyPr wrap="none" anchor="ctr"/>
          <a:lstStyle/>
          <a:p>
            <a:endParaRPr lang="id-ID"/>
          </a:p>
        </p:txBody>
      </p:sp>
      <p:sp>
        <p:nvSpPr>
          <p:cNvPr id="30" name="Line 16"/>
          <p:cNvSpPr>
            <a:spLocks noChangeShapeType="1"/>
          </p:cNvSpPr>
          <p:nvPr/>
        </p:nvSpPr>
        <p:spPr bwMode="auto">
          <a:xfrm>
            <a:off x="4543396" y="2341574"/>
            <a:ext cx="0" cy="703262"/>
          </a:xfrm>
          <a:prstGeom prst="line">
            <a:avLst/>
          </a:prstGeom>
          <a:noFill/>
          <a:ln w="9525">
            <a:solidFill>
              <a:schemeClr val="tx1"/>
            </a:solidFill>
            <a:round/>
            <a:headEnd type="triangle" w="med" len="med"/>
            <a:tailEnd type="triangle" w="med" len="med"/>
          </a:ln>
          <a:effectLst/>
        </p:spPr>
        <p:txBody>
          <a:bodyPr wrap="none" anchor="ctr"/>
          <a:lstStyle/>
          <a:p>
            <a:endParaRPr lang="id-ID"/>
          </a:p>
        </p:txBody>
      </p:sp>
      <p:sp>
        <p:nvSpPr>
          <p:cNvPr id="31" name="Freeform 22"/>
          <p:cNvSpPr>
            <a:spLocks/>
          </p:cNvSpPr>
          <p:nvPr/>
        </p:nvSpPr>
        <p:spPr bwMode="auto">
          <a:xfrm>
            <a:off x="2924146" y="2336811"/>
            <a:ext cx="92075" cy="862013"/>
          </a:xfrm>
          <a:custGeom>
            <a:avLst/>
            <a:gdLst/>
            <a:ahLst/>
            <a:cxnLst>
              <a:cxn ang="0">
                <a:pos x="0" y="0"/>
              </a:cxn>
              <a:cxn ang="0">
                <a:pos x="12" y="36"/>
              </a:cxn>
              <a:cxn ang="0">
                <a:pos x="84" y="84"/>
              </a:cxn>
              <a:cxn ang="0">
                <a:pos x="36" y="144"/>
              </a:cxn>
              <a:cxn ang="0">
                <a:pos x="24" y="180"/>
              </a:cxn>
              <a:cxn ang="0">
                <a:pos x="0" y="216"/>
              </a:cxn>
              <a:cxn ang="0">
                <a:pos x="84" y="336"/>
              </a:cxn>
              <a:cxn ang="0">
                <a:pos x="36" y="456"/>
              </a:cxn>
            </a:cxnLst>
            <a:rect l="0" t="0" r="r" b="b"/>
            <a:pathLst>
              <a:path w="106" h="456">
                <a:moveTo>
                  <a:pt x="0" y="0"/>
                </a:moveTo>
                <a:cubicBezTo>
                  <a:pt x="4" y="12"/>
                  <a:pt x="3" y="27"/>
                  <a:pt x="12" y="36"/>
                </a:cubicBezTo>
                <a:cubicBezTo>
                  <a:pt x="32" y="56"/>
                  <a:pt x="84" y="84"/>
                  <a:pt x="84" y="84"/>
                </a:cubicBezTo>
                <a:cubicBezTo>
                  <a:pt x="54" y="204"/>
                  <a:pt x="99" y="81"/>
                  <a:pt x="36" y="144"/>
                </a:cubicBezTo>
                <a:cubicBezTo>
                  <a:pt x="27" y="153"/>
                  <a:pt x="30" y="169"/>
                  <a:pt x="24" y="180"/>
                </a:cubicBezTo>
                <a:cubicBezTo>
                  <a:pt x="18" y="193"/>
                  <a:pt x="8" y="204"/>
                  <a:pt x="0" y="216"/>
                </a:cubicBezTo>
                <a:cubicBezTo>
                  <a:pt x="18" y="340"/>
                  <a:pt x="0" y="280"/>
                  <a:pt x="84" y="336"/>
                </a:cubicBezTo>
                <a:cubicBezTo>
                  <a:pt x="106" y="401"/>
                  <a:pt x="81" y="411"/>
                  <a:pt x="36" y="456"/>
                </a:cubicBezTo>
              </a:path>
            </a:pathLst>
          </a:custGeom>
          <a:noFill/>
          <a:ln w="9525">
            <a:solidFill>
              <a:schemeClr val="tx1"/>
            </a:solidFill>
            <a:round/>
            <a:headEnd/>
            <a:tailEnd/>
          </a:ln>
          <a:effectLst/>
        </p:spPr>
        <p:txBody>
          <a:bodyPr wrap="none" anchor="ctr"/>
          <a:lstStyle/>
          <a:p>
            <a:endParaRPr lang="id-ID"/>
          </a:p>
        </p:txBody>
      </p:sp>
      <p:sp>
        <p:nvSpPr>
          <p:cNvPr id="32" name="Freeform 25"/>
          <p:cNvSpPr>
            <a:spLocks/>
          </p:cNvSpPr>
          <p:nvPr/>
        </p:nvSpPr>
        <p:spPr bwMode="auto">
          <a:xfrm>
            <a:off x="2924146" y="3903674"/>
            <a:ext cx="95250" cy="719137"/>
          </a:xfrm>
          <a:custGeom>
            <a:avLst/>
            <a:gdLst/>
            <a:ahLst/>
            <a:cxnLst>
              <a:cxn ang="0">
                <a:pos x="0" y="0"/>
              </a:cxn>
              <a:cxn ang="0">
                <a:pos x="12" y="36"/>
              </a:cxn>
              <a:cxn ang="0">
                <a:pos x="84" y="84"/>
              </a:cxn>
              <a:cxn ang="0">
                <a:pos x="36" y="144"/>
              </a:cxn>
              <a:cxn ang="0">
                <a:pos x="24" y="180"/>
              </a:cxn>
              <a:cxn ang="0">
                <a:pos x="0" y="216"/>
              </a:cxn>
              <a:cxn ang="0">
                <a:pos x="84" y="336"/>
              </a:cxn>
              <a:cxn ang="0">
                <a:pos x="36" y="456"/>
              </a:cxn>
            </a:cxnLst>
            <a:rect l="0" t="0" r="r" b="b"/>
            <a:pathLst>
              <a:path w="106" h="456">
                <a:moveTo>
                  <a:pt x="0" y="0"/>
                </a:moveTo>
                <a:cubicBezTo>
                  <a:pt x="4" y="12"/>
                  <a:pt x="3" y="27"/>
                  <a:pt x="12" y="36"/>
                </a:cubicBezTo>
                <a:cubicBezTo>
                  <a:pt x="32" y="56"/>
                  <a:pt x="84" y="84"/>
                  <a:pt x="84" y="84"/>
                </a:cubicBezTo>
                <a:cubicBezTo>
                  <a:pt x="54" y="204"/>
                  <a:pt x="99" y="81"/>
                  <a:pt x="36" y="144"/>
                </a:cubicBezTo>
                <a:cubicBezTo>
                  <a:pt x="27" y="153"/>
                  <a:pt x="30" y="169"/>
                  <a:pt x="24" y="180"/>
                </a:cubicBezTo>
                <a:cubicBezTo>
                  <a:pt x="18" y="193"/>
                  <a:pt x="8" y="204"/>
                  <a:pt x="0" y="216"/>
                </a:cubicBezTo>
                <a:cubicBezTo>
                  <a:pt x="18" y="340"/>
                  <a:pt x="0" y="280"/>
                  <a:pt x="84" y="336"/>
                </a:cubicBezTo>
                <a:cubicBezTo>
                  <a:pt x="106" y="401"/>
                  <a:pt x="81" y="411"/>
                  <a:pt x="36" y="456"/>
                </a:cubicBezTo>
              </a:path>
            </a:pathLst>
          </a:custGeom>
          <a:noFill/>
          <a:ln w="9525">
            <a:solidFill>
              <a:schemeClr val="tx1"/>
            </a:solidFill>
            <a:round/>
            <a:headEnd/>
            <a:tailEnd/>
          </a:ln>
          <a:effectLst/>
        </p:spPr>
        <p:txBody>
          <a:bodyPr wrap="none" anchor="ctr"/>
          <a:lstStyle/>
          <a:p>
            <a:endParaRPr lang="id-ID"/>
          </a:p>
        </p:txBody>
      </p:sp>
      <p:sp>
        <p:nvSpPr>
          <p:cNvPr id="33" name="Text Box 28"/>
          <p:cNvSpPr txBox="1">
            <a:spLocks noChangeArrowheads="1"/>
          </p:cNvSpPr>
          <p:nvPr/>
        </p:nvSpPr>
        <p:spPr bwMode="auto">
          <a:xfrm>
            <a:off x="2485996" y="4603761"/>
            <a:ext cx="1066800" cy="396875"/>
          </a:xfrm>
          <a:prstGeom prst="rect">
            <a:avLst/>
          </a:prstGeom>
          <a:noFill/>
          <a:ln w="9525">
            <a:noFill/>
            <a:miter lim="800000"/>
            <a:headEnd/>
            <a:tailEnd/>
          </a:ln>
          <a:effectLst/>
        </p:spPr>
        <p:txBody>
          <a:bodyPr>
            <a:spAutoFit/>
          </a:bodyPr>
          <a:lstStyle/>
          <a:p>
            <a:pPr algn="ctr">
              <a:spcBef>
                <a:spcPct val="50000"/>
              </a:spcBef>
            </a:pPr>
            <a:r>
              <a:rPr lang="en-US" sz="2000">
                <a:latin typeface="Arial" charset="0"/>
              </a:rPr>
              <a:t>Filter</a:t>
            </a:r>
            <a:endParaRPr lang="en-US" sz="2000">
              <a:latin typeface="Times New Roman" pitchFamily="18" charset="0"/>
            </a:endParaRPr>
          </a:p>
        </p:txBody>
      </p:sp>
    </p:spTree>
  </p:cSld>
  <p:clrMapOvr>
    <a:masterClrMapping/>
  </p:clrMapOvr>
  <p:transition spd="slow">
    <p:push/>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428604"/>
            <a:ext cx="8229600" cy="1285884"/>
          </a:xfrm>
        </p:spPr>
        <p:txBody>
          <a:bodyPr>
            <a:normAutofit/>
          </a:bodyPr>
          <a:lstStyle/>
          <a:p>
            <a:r>
              <a:rPr sz="2000" b="1" smtClean="0">
                <a:latin typeface="Baskerville Old Face" pitchFamily="18" charset="0"/>
              </a:rPr>
              <a:t>KETERBATASAN MANUSIA SEBAGAI PENGOLAH INFORMASI</a:t>
            </a:r>
            <a:endParaRPr lang="id-ID" sz="2000" b="1" dirty="0">
              <a:latin typeface="Baskerville Old Face" pitchFamily="18" charset="0"/>
            </a:endParaRPr>
          </a:p>
        </p:txBody>
      </p:sp>
      <p:sp>
        <p:nvSpPr>
          <p:cNvPr id="2" name="Content Placeholder 1"/>
          <p:cNvSpPr>
            <a:spLocks noGrp="1"/>
          </p:cNvSpPr>
          <p:nvPr>
            <p:ph idx="1"/>
          </p:nvPr>
        </p:nvSpPr>
        <p:spPr>
          <a:xfrm>
            <a:off x="642910" y="1428736"/>
            <a:ext cx="6900914" cy="4357686"/>
          </a:xfrm>
        </p:spPr>
        <p:txBody>
          <a:bodyPr/>
          <a:lstStyle/>
          <a:p>
            <a:pPr marL="228600" indent="-228600">
              <a:lnSpc>
                <a:spcPct val="150000"/>
              </a:lnSpc>
              <a:buFontTx/>
              <a:buChar char="•"/>
            </a:pPr>
            <a:r>
              <a:rPr lang="en-US" sz="2800" dirty="0" err="1" smtClean="0">
                <a:latin typeface="Times New Roman" pitchFamily="18" charset="0"/>
                <a:cs typeface="Times New Roman" pitchFamily="18" charset="0"/>
              </a:rPr>
              <a:t>Keterbatasan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dalam</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pengolahan</a:t>
            </a:r>
            <a:r>
              <a:rPr lang="en-US" sz="2800" dirty="0" smtClean="0">
                <a:latin typeface="Times New Roman" pitchFamily="18" charset="0"/>
                <a:cs typeface="Times New Roman" pitchFamily="18" charset="0"/>
              </a:rPr>
              <a:t> data</a:t>
            </a:r>
          </a:p>
          <a:p>
            <a:pPr marL="228600" indent="-228600">
              <a:lnSpc>
                <a:spcPct val="150000"/>
              </a:lnSpc>
              <a:buFontTx/>
              <a:buChar char="•"/>
            </a:pPr>
            <a:r>
              <a:rPr lang="en-US" sz="2800" dirty="0" err="1" smtClean="0">
                <a:latin typeface="Times New Roman" pitchFamily="18" charset="0"/>
                <a:cs typeface="Times New Roman" pitchFamily="18" charset="0"/>
              </a:rPr>
              <a:t>Keterbatasan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dalam</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menemukan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perbedaan-perbedaan</a:t>
            </a:r>
            <a:endParaRPr lang="en-US" sz="2800" dirty="0" smtClean="0">
              <a:latin typeface="Times New Roman" pitchFamily="18" charset="0"/>
              <a:cs typeface="Times New Roman" pitchFamily="18" charset="0"/>
            </a:endParaRPr>
          </a:p>
          <a:p>
            <a:pPr marL="228600" indent="-228600">
              <a:lnSpc>
                <a:spcPct val="150000"/>
              </a:lnSpc>
              <a:buFontTx/>
              <a:buChar char="•"/>
            </a:pPr>
            <a:r>
              <a:rPr lang="en-US" sz="2800" dirty="0" err="1" smtClean="0">
                <a:latin typeface="Times New Roman" pitchFamily="18" charset="0"/>
                <a:cs typeface="Times New Roman" pitchFamily="18" charset="0"/>
              </a:rPr>
              <a:t>Keterbatasan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dalam</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menangani</a:t>
            </a:r>
            <a:r>
              <a:rPr lang="en-US" sz="2800" dirty="0" smtClean="0">
                <a:latin typeface="Times New Roman" pitchFamily="18" charset="0"/>
                <a:cs typeface="Times New Roman" pitchFamily="18" charset="0"/>
              </a:rPr>
              <a:t> data </a:t>
            </a:r>
            <a:r>
              <a:rPr lang="en-US" sz="2800" dirty="0" err="1" smtClean="0">
                <a:latin typeface="Times New Roman" pitchFamily="18" charset="0"/>
                <a:cs typeface="Times New Roman" pitchFamily="18" charset="0"/>
              </a:rPr>
              <a:t>Probabilistik</a:t>
            </a:r>
            <a:endParaRPr lang="en-US" sz="2800" dirty="0" smtClean="0">
              <a:latin typeface="Times New Roman" pitchFamily="18" charset="0"/>
              <a:cs typeface="Times New Roman" pitchFamily="18" charset="0"/>
            </a:endParaRPr>
          </a:p>
          <a:p>
            <a:endParaRPr lang="id-ID" dirty="0">
              <a:latin typeface="Times New Roman" pitchFamily="18" charset="0"/>
              <a:cs typeface="Times New Roman" pitchFamily="18" charset="0"/>
            </a:endParaRPr>
          </a:p>
        </p:txBody>
      </p:sp>
    </p:spTree>
  </p:cSld>
  <p:clrMapOvr>
    <a:masterClrMapping/>
  </p:clrMapOvr>
  <p:transition spd="slow">
    <p:push/>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id-ID" dirty="0" smtClean="0">
                <a:latin typeface="Baskerville Old Face" pitchFamily="18" charset="0"/>
              </a:rPr>
              <a:t>Evolusi Teknik Pengolahan Data</a:t>
            </a:r>
            <a:endParaRPr lang="id-ID" dirty="0">
              <a:latin typeface="Baskerville Old Face" pitchFamily="18" charset="0"/>
            </a:endParaRPr>
          </a:p>
        </p:txBody>
      </p:sp>
      <p:sp>
        <p:nvSpPr>
          <p:cNvPr id="2" name="Content Placeholder 1"/>
          <p:cNvSpPr>
            <a:spLocks noGrp="1"/>
          </p:cNvSpPr>
          <p:nvPr>
            <p:ph idx="1"/>
          </p:nvPr>
        </p:nvSpPr>
        <p:spPr>
          <a:xfrm>
            <a:off x="1285852" y="1643050"/>
            <a:ext cx="6143668" cy="4143372"/>
          </a:xfrm>
        </p:spPr>
        <p:txBody>
          <a:bodyPr/>
          <a:lstStyle/>
          <a:p>
            <a:pPr marL="514350" indent="-514350">
              <a:lnSpc>
                <a:spcPct val="150000"/>
              </a:lnSpc>
              <a:buFont typeface="+mj-lt"/>
              <a:buAutoNum type="arabicPeriod"/>
            </a:pPr>
            <a:r>
              <a:rPr lang="id-ID" dirty="0" smtClean="0">
                <a:latin typeface="Times New Roman" pitchFamily="18" charset="0"/>
                <a:cs typeface="Times New Roman" pitchFamily="18" charset="0"/>
              </a:rPr>
              <a:t>Tahap Manual</a:t>
            </a:r>
          </a:p>
          <a:p>
            <a:pPr marL="514350" indent="-514350">
              <a:lnSpc>
                <a:spcPct val="150000"/>
              </a:lnSpc>
              <a:buFont typeface="+mj-lt"/>
              <a:buAutoNum type="arabicPeriod"/>
            </a:pPr>
            <a:r>
              <a:rPr lang="id-ID" dirty="0" smtClean="0">
                <a:latin typeface="Times New Roman" pitchFamily="18" charset="0"/>
                <a:cs typeface="Times New Roman" pitchFamily="18" charset="0"/>
              </a:rPr>
              <a:t>Tahap Mekanikal</a:t>
            </a:r>
          </a:p>
          <a:p>
            <a:pPr marL="514350" indent="-514350">
              <a:lnSpc>
                <a:spcPct val="150000"/>
              </a:lnSpc>
              <a:buFont typeface="+mj-lt"/>
              <a:buAutoNum type="arabicPeriod"/>
            </a:pPr>
            <a:r>
              <a:rPr lang="id-ID" dirty="0" smtClean="0">
                <a:latin typeface="Times New Roman" pitchFamily="18" charset="0"/>
                <a:cs typeface="Times New Roman" pitchFamily="18" charset="0"/>
              </a:rPr>
              <a:t>Tahap Mekanik-Elektronik.</a:t>
            </a:r>
          </a:p>
          <a:p>
            <a:pPr marL="514350" indent="-514350">
              <a:lnSpc>
                <a:spcPct val="150000"/>
              </a:lnSpc>
              <a:buFont typeface="+mj-lt"/>
              <a:buAutoNum type="arabicPeriod"/>
            </a:pPr>
            <a:r>
              <a:rPr lang="id-ID" dirty="0" smtClean="0">
                <a:latin typeface="Times New Roman" pitchFamily="18" charset="0"/>
                <a:cs typeface="Times New Roman" pitchFamily="18" charset="0"/>
              </a:rPr>
              <a:t>Tahap Elektronik.</a:t>
            </a:r>
            <a:endParaRPr lang="id-ID" dirty="0">
              <a:latin typeface="Times New Roman" pitchFamily="18" charset="0"/>
              <a:cs typeface="Times New Roman" pitchFamily="18" charset="0"/>
            </a:endParaRPr>
          </a:p>
        </p:txBody>
      </p:sp>
    </p:spTree>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id-ID" sz="4000" dirty="0" smtClean="0">
                <a:latin typeface="Baskerville Old Face" pitchFamily="18" charset="0"/>
              </a:rPr>
              <a:t>Tahap Manual</a:t>
            </a:r>
            <a:endParaRPr lang="id-ID" sz="4000" dirty="0">
              <a:latin typeface="Baskerville Old Face" pitchFamily="18" charset="0"/>
            </a:endParaRPr>
          </a:p>
        </p:txBody>
      </p:sp>
      <p:sp>
        <p:nvSpPr>
          <p:cNvPr id="2" name="Content Placeholder 1"/>
          <p:cNvSpPr>
            <a:spLocks noGrp="1"/>
          </p:cNvSpPr>
          <p:nvPr>
            <p:ph idx="1"/>
          </p:nvPr>
        </p:nvSpPr>
        <p:spPr>
          <a:xfrm>
            <a:off x="57176" y="1714488"/>
            <a:ext cx="8729666" cy="4357718"/>
          </a:xfrm>
        </p:spPr>
        <p:txBody>
          <a:bodyPr>
            <a:noAutofit/>
          </a:bodyPr>
          <a:lstStyle/>
          <a:p>
            <a:pPr algn="just">
              <a:lnSpc>
                <a:spcPct val="150000"/>
              </a:lnSpc>
            </a:pPr>
            <a:r>
              <a:rPr lang="id-ID" sz="2400" dirty="0" smtClean="0">
                <a:latin typeface="Times New Roman" pitchFamily="18" charset="0"/>
                <a:cs typeface="Times New Roman" pitchFamily="18" charset="0"/>
              </a:rPr>
              <a:t>Tahap ini ditandai dengan mulai dikembangkan perhitungan yang dilakukan manusia (sistem sepuluh jari, sistem perhitungan menggunakan tanah liat).</a:t>
            </a:r>
          </a:p>
          <a:p>
            <a:pPr algn="just">
              <a:lnSpc>
                <a:spcPct val="150000"/>
              </a:lnSpc>
            </a:pPr>
            <a:r>
              <a:rPr lang="id-ID" sz="2400" dirty="0" smtClean="0">
                <a:latin typeface="Times New Roman" pitchFamily="18" charset="0"/>
                <a:cs typeface="Times New Roman" pitchFamily="18" charset="0"/>
              </a:rPr>
              <a:t>Tahun 1150 M Moors dari Spanyol mempromosikan kertas di daratan Eropa sbg Alat Pencatatan.</a:t>
            </a:r>
          </a:p>
          <a:p>
            <a:pPr algn="just">
              <a:lnSpc>
                <a:spcPct val="150000"/>
              </a:lnSpc>
            </a:pPr>
            <a:r>
              <a:rPr lang="id-ID" sz="2400" dirty="0" smtClean="0">
                <a:latin typeface="Times New Roman" pitchFamily="18" charset="0"/>
                <a:cs typeface="Times New Roman" pitchFamily="18" charset="0"/>
              </a:rPr>
              <a:t>Tahun 1455 penemuan alat cetak oleh Johann Gutenberg dari Mainz.</a:t>
            </a:r>
          </a:p>
          <a:p>
            <a:pPr algn="just">
              <a:lnSpc>
                <a:spcPct val="150000"/>
              </a:lnSpc>
            </a:pPr>
            <a:r>
              <a:rPr lang="id-ID" sz="2400" dirty="0" smtClean="0">
                <a:latin typeface="Times New Roman" pitchFamily="18" charset="0"/>
                <a:cs typeface="Times New Roman" pitchFamily="18" charset="0"/>
              </a:rPr>
              <a:t>Selanjutnya Audit catatan di Yunani, dan Sistem Perbankan di Roma.</a:t>
            </a:r>
          </a:p>
        </p:txBody>
      </p:sp>
    </p:spTree>
  </p:cSld>
  <p:clrMapOvr>
    <a:masterClrMapping/>
  </p:clrMapOvr>
  <p:transition spd="slow">
    <p:push/>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85786" y="1643050"/>
            <a:ext cx="7515188" cy="4714908"/>
          </a:xfrm>
        </p:spPr>
        <p:txBody>
          <a:bodyPr/>
          <a:lstStyle/>
          <a:p>
            <a:pPr>
              <a:lnSpc>
                <a:spcPct val="150000"/>
              </a:lnSpc>
              <a:buNone/>
            </a:pPr>
            <a:r>
              <a:rPr lang="id-ID" sz="2400" b="1" dirty="0" smtClean="0">
                <a:latin typeface="Times New Roman" pitchFamily="18" charset="0"/>
                <a:cs typeface="Times New Roman" pitchFamily="18" charset="0"/>
              </a:rPr>
              <a:t>KELEMAHAN SISTEM MANUAL</a:t>
            </a:r>
          </a:p>
          <a:p>
            <a:pPr lvl="1">
              <a:lnSpc>
                <a:spcPct val="150000"/>
              </a:lnSpc>
              <a:buFont typeface="Wingdings" pitchFamily="2" charset="2"/>
              <a:buChar char="Ø"/>
            </a:pPr>
            <a:r>
              <a:rPr lang="id-ID" sz="2400" dirty="0" smtClean="0">
                <a:latin typeface="Times New Roman" pitchFamily="18" charset="0"/>
                <a:cs typeface="Times New Roman" pitchFamily="18" charset="0"/>
              </a:rPr>
              <a:t>Kurang Akurat dan sering terlambat </a:t>
            </a:r>
          </a:p>
          <a:p>
            <a:pPr>
              <a:lnSpc>
                <a:spcPct val="150000"/>
              </a:lnSpc>
              <a:buNone/>
            </a:pPr>
            <a:r>
              <a:rPr lang="id-ID" sz="2400" b="1" dirty="0" smtClean="0">
                <a:latin typeface="Times New Roman" pitchFamily="18" charset="0"/>
                <a:cs typeface="Times New Roman" pitchFamily="18" charset="0"/>
              </a:rPr>
              <a:t>KELEBIHAN SISTEM MANUAL</a:t>
            </a:r>
          </a:p>
          <a:p>
            <a:pPr lvl="1">
              <a:lnSpc>
                <a:spcPct val="150000"/>
              </a:lnSpc>
              <a:buFont typeface="Wingdings" pitchFamily="2" charset="2"/>
              <a:buChar char="Ø"/>
            </a:pPr>
            <a:r>
              <a:rPr lang="id-ID" sz="2400" dirty="0" smtClean="0">
                <a:latin typeface="Times New Roman" pitchFamily="18" charset="0"/>
                <a:cs typeface="Times New Roman" pitchFamily="18" charset="0"/>
              </a:rPr>
              <a:t>Sistem ini mudah beradaptasi bila terjadi perubahan kondisi.</a:t>
            </a:r>
          </a:p>
          <a:p>
            <a:pPr lvl="1">
              <a:lnSpc>
                <a:spcPct val="150000"/>
              </a:lnSpc>
              <a:buFont typeface="Wingdings" pitchFamily="2" charset="2"/>
              <a:buChar char="Ø"/>
            </a:pPr>
            <a:r>
              <a:rPr lang="id-ID" sz="2400" dirty="0" smtClean="0">
                <a:latin typeface="Times New Roman" pitchFamily="18" charset="0"/>
                <a:cs typeface="Times New Roman" pitchFamily="18" charset="0"/>
              </a:rPr>
              <a:t>Tidak memerlukan biaya yang cukup tinggi untuk implementasinya.</a:t>
            </a:r>
            <a:endParaRPr lang="id-ID" sz="2400" dirty="0">
              <a:latin typeface="Times New Roman" pitchFamily="18" charset="0"/>
              <a:cs typeface="Times New Roman" pitchFamily="18" charset="0"/>
            </a:endParaRPr>
          </a:p>
        </p:txBody>
      </p:sp>
    </p:spTree>
  </p:cSld>
  <p:clrMapOvr>
    <a:masterClrMapping/>
  </p:clrMapOvr>
  <p:transition spd="slow">
    <p:push/>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229600" cy="1011222"/>
          </a:xfrm>
        </p:spPr>
        <p:txBody>
          <a:bodyPr/>
          <a:lstStyle/>
          <a:p>
            <a:r>
              <a:rPr lang="id-ID" dirty="0" smtClean="0">
                <a:latin typeface="Baskerville Old Face" pitchFamily="18" charset="0"/>
              </a:rPr>
              <a:t>Tahap Mekanik</a:t>
            </a:r>
            <a:endParaRPr lang="id-ID" dirty="0">
              <a:latin typeface="Baskerville Old Face" pitchFamily="18" charset="0"/>
            </a:endParaRPr>
          </a:p>
        </p:txBody>
      </p:sp>
      <p:sp>
        <p:nvSpPr>
          <p:cNvPr id="2" name="Content Placeholder 1"/>
          <p:cNvSpPr>
            <a:spLocks noGrp="1"/>
          </p:cNvSpPr>
          <p:nvPr>
            <p:ph idx="1"/>
          </p:nvPr>
        </p:nvSpPr>
        <p:spPr>
          <a:xfrm>
            <a:off x="785786" y="1643050"/>
            <a:ext cx="7086592" cy="4786346"/>
          </a:xfrm>
        </p:spPr>
        <p:txBody>
          <a:bodyPr>
            <a:normAutofit fontScale="92500" lnSpcReduction="20000"/>
          </a:bodyPr>
          <a:lstStyle/>
          <a:p>
            <a:pPr algn="just"/>
            <a:r>
              <a:rPr lang="id-ID" sz="2000" dirty="0" smtClean="0">
                <a:latin typeface="Times New Roman" pitchFamily="18" charset="0"/>
                <a:cs typeface="Times New Roman" pitchFamily="18" charset="0"/>
              </a:rPr>
              <a:t>Manusia mulai menggunakan mesin manual sebagai alat bantu pemrosesan data.</a:t>
            </a:r>
          </a:p>
          <a:p>
            <a:pPr algn="just"/>
            <a:endParaRPr lang="id-ID" sz="2000" dirty="0" smtClean="0">
              <a:latin typeface="Times New Roman" pitchFamily="18" charset="0"/>
              <a:cs typeface="Times New Roman" pitchFamily="18" charset="0"/>
            </a:endParaRPr>
          </a:p>
          <a:p>
            <a:pPr algn="just"/>
            <a:r>
              <a:rPr lang="id-ID" sz="2000" dirty="0" smtClean="0">
                <a:latin typeface="Times New Roman" pitchFamily="18" charset="0"/>
                <a:cs typeface="Times New Roman" pitchFamily="18" charset="0"/>
              </a:rPr>
              <a:t>Ditemukannya Pascal’s Machine Aritmetique oleh Blaise Pascal (1623-1662) dari Perancis.</a:t>
            </a:r>
          </a:p>
          <a:p>
            <a:pPr algn="just"/>
            <a:endParaRPr lang="id-ID" sz="2000" dirty="0" smtClean="0">
              <a:latin typeface="Times New Roman" pitchFamily="18" charset="0"/>
              <a:cs typeface="Times New Roman" pitchFamily="18" charset="0"/>
            </a:endParaRPr>
          </a:p>
          <a:p>
            <a:pPr algn="just"/>
            <a:r>
              <a:rPr lang="id-ID" sz="2000" dirty="0" smtClean="0">
                <a:latin typeface="Times New Roman" pitchFamily="18" charset="0"/>
                <a:cs typeface="Times New Roman" pitchFamily="18" charset="0"/>
              </a:rPr>
              <a:t>Mesin Logika yang dikenal dengan Logic Demonstrator yang mampu memecahkan problem numerik bentuk logika oleh Charles Mahon th 1777.</a:t>
            </a:r>
          </a:p>
          <a:p>
            <a:pPr algn="just"/>
            <a:endParaRPr lang="id-ID" sz="2000" dirty="0" smtClean="0">
              <a:latin typeface="Times New Roman" pitchFamily="18" charset="0"/>
              <a:cs typeface="Times New Roman" pitchFamily="18" charset="0"/>
            </a:endParaRPr>
          </a:p>
          <a:p>
            <a:pPr algn="just"/>
            <a:r>
              <a:rPr lang="id-ID" sz="2000" dirty="0" smtClean="0">
                <a:latin typeface="Times New Roman" pitchFamily="18" charset="0"/>
                <a:cs typeface="Times New Roman" pitchFamily="18" charset="0"/>
              </a:rPr>
              <a:t>Ditemukan suatu konsep pemrosesan data yang menjadi dasar kerja dan prototipe dari komputer, alatnya dikenal dengan Babbage’s Analytical Engine, 1854 oleh Charles Babbage.</a:t>
            </a:r>
          </a:p>
          <a:p>
            <a:pPr algn="just"/>
            <a:endParaRPr lang="id-ID" sz="2000" dirty="0" smtClean="0">
              <a:latin typeface="Times New Roman" pitchFamily="18" charset="0"/>
              <a:cs typeface="Times New Roman" pitchFamily="18" charset="0"/>
            </a:endParaRPr>
          </a:p>
          <a:p>
            <a:pPr algn="just"/>
            <a:r>
              <a:rPr lang="id-ID" sz="2000" dirty="0" smtClean="0">
                <a:latin typeface="Times New Roman" pitchFamily="18" charset="0"/>
                <a:cs typeface="Times New Roman" pitchFamily="18" charset="0"/>
              </a:rPr>
              <a:t>Tahun 1854, teori Aljabar Booelan ditemukan oleh George S.Boole , teori  tersebut pada akhirnya mendasari cara kerja sirkuit di komputer.</a:t>
            </a:r>
          </a:p>
          <a:p>
            <a:endParaRPr lang="id-ID" sz="2000" dirty="0" smtClean="0">
              <a:latin typeface="Times New Roman" pitchFamily="18" charset="0"/>
              <a:cs typeface="Times New Roman" pitchFamily="18" charset="0"/>
            </a:endParaRPr>
          </a:p>
          <a:p>
            <a:endParaRPr lang="id-ID" sz="2000" dirty="0">
              <a:latin typeface="Times New Roman" pitchFamily="18" charset="0"/>
              <a:cs typeface="Times New Roman" pitchFamily="18" charset="0"/>
            </a:endParaRPr>
          </a:p>
        </p:txBody>
      </p:sp>
    </p:spTree>
  </p:cSld>
  <p:clrMapOvr>
    <a:masterClrMapping/>
  </p:clrMapOvr>
  <p:transition spd="slow">
    <p:push/>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785926"/>
            <a:ext cx="6972320" cy="3714776"/>
          </a:xfrm>
        </p:spPr>
        <p:txBody>
          <a:bodyPr>
            <a:normAutofit fontScale="92500"/>
          </a:bodyPr>
          <a:lstStyle/>
          <a:p>
            <a:pPr algn="just">
              <a:lnSpc>
                <a:spcPct val="150000"/>
              </a:lnSpc>
            </a:pPr>
            <a:r>
              <a:rPr lang="id-ID" sz="2400" dirty="0" smtClean="0">
                <a:latin typeface="Times New Roman" pitchFamily="18" charset="0"/>
                <a:cs typeface="Times New Roman" pitchFamily="18" charset="0"/>
              </a:rPr>
              <a:t>Sistem pencatatan secara mekanikal terus berkembang dan dengan bantuan mesin, pemrosesan data akan lebih cepat dan tepat.</a:t>
            </a:r>
          </a:p>
          <a:p>
            <a:pPr algn="just">
              <a:lnSpc>
                <a:spcPct val="150000"/>
              </a:lnSpc>
            </a:pPr>
            <a:r>
              <a:rPr lang="id-ID" sz="2400" dirty="0" smtClean="0">
                <a:latin typeface="Times New Roman" pitchFamily="18" charset="0"/>
                <a:cs typeface="Times New Roman" pitchFamily="18" charset="0"/>
              </a:rPr>
              <a:t>Kelemahannya kurang fleksibelnya sebuah mesin mengingat tingkat kesulitan yang cukup tinggi untuk menerapkan perubahan-perubahan dalam prosedurnya.</a:t>
            </a:r>
            <a:endParaRPr lang="id-ID" sz="2400" dirty="0">
              <a:latin typeface="Times New Roman" pitchFamily="18" charset="0"/>
              <a:cs typeface="Times New Roman" pitchFamily="18" charset="0"/>
            </a:endParaRPr>
          </a:p>
        </p:txBody>
      </p:sp>
    </p:spTree>
  </p:cSld>
  <p:clrMapOvr>
    <a:masterClrMapping/>
  </p:clrMapOvr>
  <p:transition spd="slow">
    <p:push/>
  </p:transition>
  <p:timing>
    <p:tnLst>
      <p:par>
        <p:cTn id="1" dur="indefinite" restart="never" nodeType="tmRoot"/>
      </p:par>
    </p:tnLst>
  </p:timing>
</p:sld>
</file>

<file path=ppt/theme/theme1.xml><?xml version="1.0" encoding="utf-8"?>
<a:theme xmlns:a="http://schemas.openxmlformats.org/drawingml/2006/main" name="stikom01">
  <a:themeElements>
    <a:clrScheme name="Custom 4">
      <a:dk1>
        <a:sysClr val="windowText" lastClr="000000"/>
      </a:dk1>
      <a:lt1>
        <a:sysClr val="window" lastClr="FFFFFF"/>
      </a:lt1>
      <a:dk2>
        <a:srgbClr val="464646"/>
      </a:dk2>
      <a:lt2>
        <a:srgbClr val="DEF5FA"/>
      </a:lt2>
      <a:accent1>
        <a:srgbClr val="5497C4"/>
      </a:accent1>
      <a:accent2>
        <a:srgbClr val="FF0000"/>
      </a:accent2>
      <a:accent3>
        <a:srgbClr val="EB641B"/>
      </a:accent3>
      <a:accent4>
        <a:srgbClr val="F1F638"/>
      </a:accent4>
      <a:accent5>
        <a:srgbClr val="474B78"/>
      </a:accent5>
      <a:accent6>
        <a:srgbClr val="7D3C4A"/>
      </a:accent6>
      <a:hlink>
        <a:srgbClr val="FF8119"/>
      </a:hlink>
      <a:folHlink>
        <a:srgbClr val="44B9E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template_stikom_2013</Template>
  <TotalTime>548</TotalTime>
  <Words>966</Words>
  <Application>Microsoft Office PowerPoint</Application>
  <PresentationFormat>On-screen Show (4:3)</PresentationFormat>
  <Paragraphs>145</Paragraphs>
  <Slides>25</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25</vt:i4>
      </vt:variant>
    </vt:vector>
  </HeadingPairs>
  <TitlesOfParts>
    <vt:vector size="35" baseType="lpstr">
      <vt:lpstr>Algerian</vt:lpstr>
      <vt:lpstr>Arial</vt:lpstr>
      <vt:lpstr>Arial Narrow</vt:lpstr>
      <vt:lpstr>Baskerville Old Face</vt:lpstr>
      <vt:lpstr>Calibri</vt:lpstr>
      <vt:lpstr>Rockwell Condensed</vt:lpstr>
      <vt:lpstr>Script MT Bold</vt:lpstr>
      <vt:lpstr>Times New Roman</vt:lpstr>
      <vt:lpstr>Wingdings</vt:lpstr>
      <vt:lpstr>stikom01</vt:lpstr>
      <vt:lpstr>Konsep Sistem Informasi</vt:lpstr>
      <vt:lpstr>Transformasi ke Basis Komputer</vt:lpstr>
      <vt:lpstr> Manusia Sebagai Pengolah Data.</vt:lpstr>
      <vt:lpstr>KETERBATASAN MANUSIA SEBAGAI PENGOLAH INFORMASI</vt:lpstr>
      <vt:lpstr>Evolusi Teknik Pengolahan Data</vt:lpstr>
      <vt:lpstr>Tahap Manual</vt:lpstr>
      <vt:lpstr>PowerPoint Presentation</vt:lpstr>
      <vt:lpstr>Tahap Mekanik</vt:lpstr>
      <vt:lpstr>PowerPoint Presentation</vt:lpstr>
      <vt:lpstr>Tahap Mekanik-Elektronik</vt:lpstr>
      <vt:lpstr>Tahap Elektronik</vt:lpstr>
      <vt:lpstr>Tahap Elektronik</vt:lpstr>
      <vt:lpstr>Teknik Pengolahan Data Dengan Komputer</vt:lpstr>
      <vt:lpstr>Teknik Pengolahan Data Realtime</vt:lpstr>
      <vt:lpstr>PowerPoint Presentation</vt:lpstr>
      <vt:lpstr>Teknik Pengolahan Data Batch Processing</vt:lpstr>
      <vt:lpstr>Teknik Pengolahan Data Time Sharing</vt:lpstr>
      <vt:lpstr>Distributed Data Processing System.</vt:lpstr>
      <vt:lpstr>Sistem Informasi Berbasis Komputer</vt:lpstr>
      <vt:lpstr>Sistem Informasi Berbasis Komputer</vt:lpstr>
      <vt:lpstr>PowerPoint Presentation</vt:lpstr>
      <vt:lpstr>PowerPoint Presentation</vt:lpstr>
      <vt:lpstr>KEUNGGULAN PEMAKAIAN KOMPUTER</vt:lpstr>
      <vt:lpstr>Keterbatasan Komputer</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Transformasi ke Basis Komputer</dc:title>
  <dc:creator>user</dc:creator>
  <cp:lastModifiedBy>Panji</cp:lastModifiedBy>
  <cp:revision>63</cp:revision>
  <dcterms:created xsi:type="dcterms:W3CDTF">2011-03-28T13:38:51Z</dcterms:created>
  <dcterms:modified xsi:type="dcterms:W3CDTF">2013-07-31T01:38:52Z</dcterms:modified>
</cp:coreProperties>
</file>