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72" r:id="rId14"/>
  </p:sldIdLst>
  <p:sldSz cx="9144000" cy="6858000" type="screen4x3"/>
  <p:notesSz cx="6858000" cy="8951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8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0265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0265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47B23D47-C088-43CE-8F59-87E164E286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671513"/>
            <a:ext cx="4476750" cy="3357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52913"/>
            <a:ext cx="5029200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4238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04238"/>
            <a:ext cx="2971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27411EB1-3447-4ACC-86E6-3EA2954FC1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0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76200"/>
            <a:ext cx="5943600" cy="66916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38100" dist="254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SEKOLAH TINGGI MANAJEMEN INFORMATIKA DAN TEKNIK KOMPUTER (STMIK)</a:t>
            </a:r>
            <a:r>
              <a:rPr lang="en-US" sz="1400" b="1" baseline="0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STIKOM BALI</a:t>
            </a:r>
            <a:endParaRPr lang="en-US" sz="1400" b="1">
              <a:solidFill>
                <a:schemeClr val="bg1"/>
              </a:solidFill>
              <a:effectLst>
                <a:outerShdw blurRad="38100" dist="25400" dir="16200000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8153400" cy="2819400"/>
          </a:xfrm>
        </p:spPr>
        <p:txBody>
          <a:bodyPr anchor="b"/>
          <a:lstStyle>
            <a:lvl1pPr algn="l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153400" cy="1447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4267200"/>
            <a:ext cx="81534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4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079365" y="3746889"/>
            <a:ext cx="4190476" cy="20317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24400"/>
          </a:xfrm>
        </p:spPr>
        <p:txBody>
          <a:bodyPr vert="eaVert"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F58608-6351-4806-B09D-2FEF4941D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302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5400000">
            <a:off x="3124199" y="3352801"/>
            <a:ext cx="6858001" cy="152401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459266" y="2170134"/>
            <a:ext cx="6858000" cy="2517732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063707" y="3746889"/>
            <a:ext cx="4190476" cy="2031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A5FE6304-3716-4E5C-AC88-76DC646DD0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1281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28601"/>
            <a:ext cx="1828800" cy="292874"/>
          </a:xfrm>
        </p:spPr>
        <p:txBody>
          <a:bodyPr/>
          <a:lstStyle>
            <a:lvl1pPr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D33504AE-6B83-446F-916E-BDFC86F89D2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55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76200"/>
            <a:ext cx="5943600" cy="66916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  <a:effectLst>
            <a:outerShdw blurRad="38100" dist="25400" dir="162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SEKOLAH TINGGI MANAJEMEN INFORMATIKA DAN TEKNIK KOMPUTER (STMIK)</a:t>
            </a:r>
            <a:r>
              <a:rPr lang="en-US" sz="1400" b="1" baseline="0" smtClean="0">
                <a:solidFill>
                  <a:schemeClr val="bg1"/>
                </a:solidFill>
                <a:effectLst>
                  <a:outerShdw blurRad="38100" dist="25400" dir="16200000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STIKOM BALI</a:t>
            </a:r>
            <a:endParaRPr lang="en-US" sz="1400" b="1">
              <a:solidFill>
                <a:schemeClr val="bg1"/>
              </a:solidFill>
              <a:effectLst>
                <a:outerShdw blurRad="38100" dist="25400" dir="16200000" rotWithShape="0">
                  <a:prstClr val="black">
                    <a:alpha val="5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4267200"/>
            <a:ext cx="81534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76725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765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8258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874"/>
          </a:xfrm>
        </p:spPr>
        <p:txBody>
          <a:bodyPr/>
          <a:lstStyle/>
          <a:p>
            <a:fld id="{5C4AF4C6-B706-4535-8437-01A891604C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3121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447800"/>
            <a:ext cx="9143476" cy="76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874"/>
          </a:xfrm>
        </p:spPr>
        <p:txBody>
          <a:bodyPr/>
          <a:lstStyle/>
          <a:p>
            <a:fld id="{1849B416-7DA9-4727-974B-E858B25D1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702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4780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gradFill>
            <a:gsLst>
              <a:gs pos="0">
                <a:schemeClr val="tx2"/>
              </a:gs>
              <a:gs pos="30000">
                <a:schemeClr val="accen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C8C715B8-3DD7-4B28-8800-4DB76CEB1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8019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633A-3C5F-4426-9333-14FD50D48B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8430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83CD4DF8-5D84-4B85-B533-3D37954DD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rgbClr val="CC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8100" dist="254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23453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24" y="4826254"/>
            <a:ext cx="4190476" cy="2031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28601"/>
            <a:ext cx="1905000" cy="292388"/>
          </a:xfrm>
        </p:spPr>
        <p:txBody>
          <a:bodyPr/>
          <a:lstStyle/>
          <a:p>
            <a:fld id="{97B61AC3-2970-4F46-8CC1-903BD46F0D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476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6938" y="6428601"/>
            <a:ext cx="82296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6428601"/>
            <a:ext cx="6324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1" baseline="0" smtClean="0">
                <a:solidFill>
                  <a:schemeClr val="accent5"/>
                </a:solidFill>
                <a:latin typeface="Arial Narrow" pitchFamily="34" charset="0"/>
                <a:cs typeface="Arial" pitchFamily="34" charset="0"/>
              </a:rPr>
              <a:t>STMIK STIKOM BALI</a:t>
            </a:r>
            <a:endParaRPr lang="en-US" sz="1300" b="0" i="1">
              <a:solidFill>
                <a:schemeClr val="accent5"/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0411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06F28-29CA-4625-A076-9040711B7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push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SI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</p:spPr>
        <p:txBody>
          <a:bodyPr/>
          <a:lstStyle/>
          <a:p>
            <a:fld id="{887D0ADC-3AD5-4319-82E7-164597961C66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Keamanan Sistem Informasi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cs typeface="Times New Roman" pitchFamily="18" charset="0"/>
              </a:rPr>
              <a:t>Keamanan merupakan faktor penting yang perlu diperhatikan dalam pengoperasian sistem informasi</a:t>
            </a:r>
          </a:p>
          <a:p>
            <a:pPr algn="just"/>
            <a:r>
              <a:rPr lang="en-US">
                <a:cs typeface="Times New Roman" pitchFamily="18" charset="0"/>
              </a:rPr>
              <a:t>Tujuannya adalah untuk mencegah ancaman terhadap sistem serta untuk mendeteksi dan membetulkan akibat segala kerusakan sistem. 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821E-A987-4148-AB94-12C8C1CF1B0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Keamanan Sistem Informasi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Ancaman terhadap sistem informasi dapat dibagi menjadi dua macam: ancaman aktif dan ancaman pasif</a:t>
            </a:r>
          </a:p>
          <a:p>
            <a:pPr>
              <a:lnSpc>
                <a:spcPct val="90000"/>
              </a:lnSpc>
            </a:pPr>
            <a:r>
              <a:rPr lang="en-US" b="1">
                <a:cs typeface="Times New Roman" pitchFamily="18" charset="0"/>
              </a:rPr>
              <a:t>Ancaman aktif</a:t>
            </a:r>
            <a:r>
              <a:rPr lang="en-US">
                <a:cs typeface="Times New Roman" pitchFamily="18" charset="0"/>
              </a:rPr>
              <a:t> mencakup kecurangan dan kejahatan terhadap komputer</a:t>
            </a:r>
          </a:p>
          <a:p>
            <a:pPr>
              <a:lnSpc>
                <a:spcPct val="90000"/>
              </a:lnSpc>
            </a:pPr>
            <a:r>
              <a:rPr lang="en-US" b="1">
                <a:cs typeface="Times New Roman" pitchFamily="18" charset="0"/>
              </a:rPr>
              <a:t>Ancaman pasif</a:t>
            </a:r>
            <a:r>
              <a:rPr lang="en-US">
                <a:cs typeface="Times New Roman" pitchFamily="18" charset="0"/>
              </a:rPr>
              <a:t> mencakup kegagalan sistem, kesalahan manusia, dan bencana alam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06A63-7AD8-47BE-AABD-64ECF35C763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/>
              <a:t>Keamanan Sistem Informasi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>
                <a:cs typeface="Times New Roman" pitchFamily="18" charset="0"/>
              </a:rPr>
              <a:t>Berbagai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teknik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digunakan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untuk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melakukan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hacking 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1600" b="1" dirty="0">
                <a:cs typeface="Times New Roman" pitchFamily="18" charset="0"/>
              </a:rPr>
              <a:t>Denial of Service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Teknik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ini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dilaksanakan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dengan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cara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membuat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permintaan</a:t>
            </a:r>
            <a:r>
              <a:rPr lang="en-US" sz="1800" dirty="0">
                <a:cs typeface="Times New Roman" pitchFamily="18" charset="0"/>
              </a:rPr>
              <a:t> yang 	</a:t>
            </a:r>
            <a:r>
              <a:rPr lang="en-US" sz="1800" dirty="0" err="1">
                <a:cs typeface="Times New Roman" pitchFamily="18" charset="0"/>
              </a:rPr>
              <a:t>sangat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banyak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terhadap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suatu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situs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sehingga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sistem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menjadi</a:t>
            </a:r>
            <a:r>
              <a:rPr lang="en-US" sz="1800" dirty="0">
                <a:cs typeface="Times New Roman" pitchFamily="18" charset="0"/>
              </a:rPr>
              <a:t> 	</a:t>
            </a:r>
            <a:r>
              <a:rPr lang="en-US" sz="1800" dirty="0" err="1">
                <a:cs typeface="Times New Roman" pitchFamily="18" charset="0"/>
              </a:rPr>
              <a:t>macet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kemudian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dengan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mencari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kelemahan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pada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sistem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</a:t>
            </a:r>
            <a:r>
              <a:rPr lang="en-US" sz="1800" dirty="0">
                <a:cs typeface="Times New Roman" pitchFamily="18" charset="0"/>
              </a:rPr>
              <a:t> 	</a:t>
            </a:r>
            <a:r>
              <a:rPr lang="en-US" sz="1800" dirty="0" err="1">
                <a:cs typeface="Times New Roman" pitchFamily="18" charset="0"/>
              </a:rPr>
              <a:t>pelaku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melakukan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serangan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terhadap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sistem</a:t>
            </a:r>
            <a:r>
              <a:rPr lang="en-US" sz="1800" dirty="0">
                <a:cs typeface="Times New Roman" pitchFamily="18" charset="0"/>
              </a:rPr>
              <a:t>.</a:t>
            </a:r>
            <a:endParaRPr lang="en-US" sz="1800" b="1" dirty="0"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sz="1600" b="1" dirty="0">
                <a:cs typeface="Times New Roman" pitchFamily="18" charset="0"/>
              </a:rPr>
              <a:t>Sniffer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cs typeface="Times New Roman" pitchFamily="18" charset="0"/>
              </a:rPr>
              <a:t>	     	</a:t>
            </a:r>
            <a:r>
              <a:rPr lang="en-US" sz="1800" dirty="0" err="1">
                <a:cs typeface="Times New Roman" pitchFamily="18" charset="0"/>
              </a:rPr>
              <a:t>Teknik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ini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diimplementasikan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dengan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membuat</a:t>
            </a:r>
            <a:r>
              <a:rPr lang="en-US" sz="1800" dirty="0">
                <a:cs typeface="Times New Roman" pitchFamily="18" charset="0"/>
              </a:rPr>
              <a:t> program yang 	</a:t>
            </a:r>
            <a:r>
              <a:rPr lang="en-US" sz="1800" dirty="0" err="1">
                <a:cs typeface="Times New Roman" pitchFamily="18" charset="0"/>
              </a:rPr>
              <a:t>dapat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melacak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paket</a:t>
            </a:r>
            <a:r>
              <a:rPr lang="en-US" sz="1800" dirty="0">
                <a:cs typeface="Times New Roman" pitchFamily="18" charset="0"/>
              </a:rPr>
              <a:t> data </a:t>
            </a:r>
            <a:r>
              <a:rPr lang="en-US" sz="1800" dirty="0" err="1">
                <a:cs typeface="Times New Roman" pitchFamily="18" charset="0"/>
              </a:rPr>
              <a:t>seseorang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ketika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paket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tersebut</a:t>
            </a:r>
            <a:r>
              <a:rPr lang="en-US" sz="1800" dirty="0">
                <a:cs typeface="Times New Roman" pitchFamily="18" charset="0"/>
              </a:rPr>
              <a:t> 	</a:t>
            </a:r>
            <a:r>
              <a:rPr lang="en-US" sz="1800" dirty="0" err="1">
                <a:cs typeface="Times New Roman" pitchFamily="18" charset="0"/>
              </a:rPr>
              <a:t>melintasi</a:t>
            </a:r>
            <a:r>
              <a:rPr lang="en-US" sz="1800" dirty="0">
                <a:cs typeface="Times New Roman" pitchFamily="18" charset="0"/>
              </a:rPr>
              <a:t> Internet, </a:t>
            </a:r>
            <a:r>
              <a:rPr lang="en-US" sz="1800" dirty="0" err="1">
                <a:cs typeface="Times New Roman" pitchFamily="18" charset="0"/>
              </a:rPr>
              <a:t>menangkap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password </a:t>
            </a:r>
            <a:r>
              <a:rPr lang="en-US" sz="1800" dirty="0" err="1">
                <a:cs typeface="Times New Roman" pitchFamily="18" charset="0"/>
              </a:rPr>
              <a:t>atau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menangkap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isinya</a:t>
            </a:r>
            <a:r>
              <a:rPr lang="en-US" sz="1800" dirty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1600" b="1" dirty="0">
                <a:cs typeface="Times New Roman" pitchFamily="18" charset="0"/>
              </a:rPr>
              <a:t>Spoofing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cs typeface="Times New Roman" pitchFamily="18" charset="0"/>
              </a:rPr>
              <a:t>		</a:t>
            </a:r>
            <a:r>
              <a:rPr lang="en-US" sz="1800" dirty="0" err="1">
                <a:cs typeface="Times New Roman" pitchFamily="18" charset="0"/>
              </a:rPr>
              <a:t>Melakukan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pemalsuan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alamat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e-mail </a:t>
            </a:r>
            <a:r>
              <a:rPr lang="en-US" sz="1800" dirty="0" err="1">
                <a:cs typeface="Times New Roman" pitchFamily="18" charset="0"/>
              </a:rPr>
              <a:t>atau</a:t>
            </a:r>
            <a:r>
              <a:rPr lang="en-US" sz="1800" dirty="0">
                <a:cs typeface="Times New Roman" pitchFamily="18" charset="0"/>
              </a:rPr>
              <a:t> Web </a:t>
            </a:r>
            <a:r>
              <a:rPr lang="en-US" sz="1800" dirty="0" err="1">
                <a:cs typeface="Times New Roman" pitchFamily="18" charset="0"/>
              </a:rPr>
              <a:t>dengan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tujuan</a:t>
            </a:r>
            <a:r>
              <a:rPr lang="en-US" sz="1800" dirty="0">
                <a:cs typeface="Times New Roman" pitchFamily="18" charset="0"/>
              </a:rPr>
              <a:t> 	</a:t>
            </a:r>
            <a:r>
              <a:rPr lang="en-US" sz="1800" dirty="0" err="1">
                <a:cs typeface="Times New Roman" pitchFamily="18" charset="0"/>
              </a:rPr>
              <a:t>untuk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menjebak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pemakai</a:t>
            </a:r>
            <a:r>
              <a:rPr lang="en-US" sz="1800" dirty="0">
                <a:cs typeface="Times New Roman" pitchFamily="18" charset="0"/>
              </a:rPr>
              <a:t> agar </a:t>
            </a:r>
            <a:r>
              <a:rPr lang="en-US" sz="1800" dirty="0" err="1">
                <a:cs typeface="Times New Roman" pitchFamily="18" charset="0"/>
              </a:rPr>
              <a:t>memasukkan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informasi</a:t>
            </a:r>
            <a:r>
              <a:rPr lang="en-US" sz="1800" dirty="0">
                <a:cs typeface="Times New Roman" pitchFamily="18" charset="0"/>
              </a:rPr>
              <a:t> yang 	</a:t>
            </a:r>
            <a:r>
              <a:rPr lang="en-US" sz="1800" dirty="0" err="1">
                <a:cs typeface="Times New Roman" pitchFamily="18" charset="0"/>
              </a:rPr>
              <a:t>penting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seperti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i="1" dirty="0">
                <a:cs typeface="Times New Roman" pitchFamily="18" charset="0"/>
              </a:rPr>
              <a:t>password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atau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nomor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kartu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kredit</a:t>
            </a:r>
            <a:endParaRPr lang="en-US" sz="1800" dirty="0"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cs typeface="Times New Roman" pitchFamily="18" charset="0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5AD6-D5E8-4AFD-9D4A-6F8A7BB47DB3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sz="4400" dirty="0" smtClean="0"/>
              <a:t>Sekian dan Terima Kasih</a:t>
            </a:r>
            <a:endParaRPr lang="id-ID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04AE-6B83-446F-916E-BDFC86F89D2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/>
            <a:r>
              <a:rPr lang="en-US" sz="2800" dirty="0" err="1"/>
              <a:t>Etika</a:t>
            </a:r>
            <a:r>
              <a:rPr lang="en-US" sz="2800" dirty="0"/>
              <a:t> : </a:t>
            </a:r>
            <a:r>
              <a:rPr lang="en-US" sz="2800" dirty="0" err="1">
                <a:cs typeface="Times New Roman" pitchFamily="18" charset="0"/>
              </a:rPr>
              <a:t>kepercayaan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tentang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hal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benar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salah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baik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/>
              <a:t> </a:t>
            </a:r>
          </a:p>
          <a:p>
            <a:pPr marL="609600" indent="-609600" algn="just"/>
            <a:r>
              <a:rPr lang="en-US" sz="2800" dirty="0" err="1"/>
              <a:t>Etika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SI </a:t>
            </a:r>
            <a:r>
              <a:rPr lang="en-US" sz="2800" dirty="0" err="1"/>
              <a:t>dibahas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oleh</a:t>
            </a:r>
            <a:r>
              <a:rPr lang="en-US" sz="2800" dirty="0"/>
              <a:t> Richard Mason (1986), yang </a:t>
            </a:r>
            <a:r>
              <a:rPr lang="en-US" sz="2800" dirty="0" err="1"/>
              <a:t>mencakup</a:t>
            </a:r>
            <a:r>
              <a:rPr lang="en-US" sz="2800" dirty="0"/>
              <a:t> PAPA:</a:t>
            </a:r>
          </a:p>
          <a:p>
            <a:pPr marL="1371600" lvl="2" indent="-457200">
              <a:buFontTx/>
              <a:buAutoNum type="arabicPeriod"/>
            </a:pPr>
            <a:r>
              <a:rPr lang="en-US" sz="2000" dirty="0" err="1"/>
              <a:t>Privasi</a:t>
            </a:r>
            <a:endParaRPr lang="en-US" sz="2000" dirty="0"/>
          </a:p>
          <a:p>
            <a:pPr marL="1371600" lvl="2" indent="-457200">
              <a:buFontTx/>
              <a:buAutoNum type="arabicPeriod"/>
            </a:pPr>
            <a:r>
              <a:rPr lang="en-US" sz="2000" dirty="0" err="1"/>
              <a:t>Akurasi</a:t>
            </a:r>
            <a:endParaRPr lang="en-US" sz="2000" dirty="0"/>
          </a:p>
          <a:p>
            <a:pPr marL="1371600" lvl="2" indent="-457200">
              <a:buFontTx/>
              <a:buAutoNum type="arabicPeriod"/>
            </a:pPr>
            <a:r>
              <a:rPr lang="en-US" sz="2000" dirty="0" err="1"/>
              <a:t>Properti</a:t>
            </a:r>
            <a:endParaRPr lang="en-US" sz="2000" dirty="0"/>
          </a:p>
          <a:p>
            <a:pPr marL="1371600" lvl="2" indent="-457200">
              <a:buFontTx/>
              <a:buAutoNum type="arabicPeriod"/>
            </a:pPr>
            <a:r>
              <a:rPr lang="en-US" sz="2000" dirty="0" err="1"/>
              <a:t>Akses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C36D-F450-4278-B02C-46342D39252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>
                <a:cs typeface="Times New Roman" pitchFamily="18" charset="0"/>
              </a:rPr>
              <a:t>PRIVASI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menyangkut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individu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untuk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mempertahankan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informasi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pribadi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pengaksesan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oleh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orang</a:t>
            </a:r>
            <a:r>
              <a:rPr lang="en-US" sz="2800" dirty="0">
                <a:cs typeface="Times New Roman" pitchFamily="18" charset="0"/>
              </a:rPr>
              <a:t> lain yang </a:t>
            </a:r>
            <a:r>
              <a:rPr lang="en-US" sz="2800" dirty="0" err="1">
                <a:cs typeface="Times New Roman" pitchFamily="18" charset="0"/>
              </a:rPr>
              <a:t>memang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diberi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izin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untuk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melakukannya</a:t>
            </a:r>
            <a:r>
              <a:rPr lang="en-US" sz="2800" dirty="0"/>
              <a:t> </a:t>
            </a:r>
            <a:endParaRPr lang="id-ID" sz="2800" dirty="0" smtClean="0"/>
          </a:p>
          <a:p>
            <a:pPr algn="just">
              <a:buNone/>
            </a:pPr>
            <a:endParaRPr lang="en-US" sz="2800" dirty="0"/>
          </a:p>
          <a:p>
            <a:r>
              <a:rPr lang="en-US" sz="2800" dirty="0" err="1"/>
              <a:t>Kasus</a:t>
            </a:r>
            <a:r>
              <a:rPr lang="en-US" sz="2800" dirty="0"/>
              <a:t>:</a:t>
            </a:r>
          </a:p>
          <a:p>
            <a:pPr lvl="1"/>
            <a:r>
              <a:rPr lang="en-US" sz="2400" i="1" dirty="0"/>
              <a:t>Junk mail</a:t>
            </a:r>
          </a:p>
          <a:p>
            <a:pPr lvl="1"/>
            <a:r>
              <a:rPr lang="en-US" sz="2400" dirty="0" err="1"/>
              <a:t>Manajer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mengamati</a:t>
            </a:r>
            <a:r>
              <a:rPr lang="en-US" sz="2400" dirty="0"/>
              <a:t> </a:t>
            </a:r>
            <a:r>
              <a:rPr lang="en-US" sz="2400" i="1" dirty="0"/>
              <a:t>e-mail</a:t>
            </a:r>
            <a:r>
              <a:rPr lang="en-US" sz="2400" dirty="0"/>
              <a:t> </a:t>
            </a:r>
            <a:r>
              <a:rPr lang="en-US" sz="2400" dirty="0" err="1"/>
              <a:t>bawahannya</a:t>
            </a:r>
            <a:endParaRPr lang="en-US" sz="2400" dirty="0"/>
          </a:p>
          <a:p>
            <a:pPr lvl="1"/>
            <a:r>
              <a:rPr lang="en-US" sz="2400" dirty="0" err="1"/>
              <a:t>Penjualan</a:t>
            </a:r>
            <a:r>
              <a:rPr lang="en-US" sz="2400" dirty="0"/>
              <a:t> data </a:t>
            </a:r>
            <a:r>
              <a:rPr lang="en-US" sz="2400" dirty="0" err="1"/>
              <a:t>akademis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D3957-6D24-4503-88D8-AF4FE4DA3C9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AKURASI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terhadap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informasi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merupakan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faktor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harus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dipenuhi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oleh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sebuah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sistem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informasi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Ketidakakurasian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informasi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dapat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menimbulkan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hal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menggangu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merugikan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bahkan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membahayakan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Kasus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cs typeface="Times New Roman" pitchFamily="18" charset="0"/>
              </a:rPr>
              <a:t>Terhapusnya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nomor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keamanan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sosial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dialami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oleh</a:t>
            </a:r>
            <a:r>
              <a:rPr lang="en-US" sz="2400" dirty="0">
                <a:cs typeface="Times New Roman" pitchFamily="18" charset="0"/>
              </a:rPr>
              <a:t> Edna </a:t>
            </a:r>
            <a:r>
              <a:rPr lang="en-US" sz="2400" dirty="0" err="1">
                <a:cs typeface="Times New Roman" pitchFamily="18" charset="0"/>
              </a:rPr>
              <a:t>Rismeller</a:t>
            </a:r>
            <a:r>
              <a:rPr lang="en-US" sz="2400" dirty="0">
                <a:cs typeface="Times New Roman" pitchFamily="18" charset="0"/>
              </a:rPr>
              <a:t> (Alter, 2002, </a:t>
            </a:r>
            <a:r>
              <a:rPr lang="en-US" sz="2400" dirty="0" err="1">
                <a:cs typeface="Times New Roman" pitchFamily="18" charset="0"/>
              </a:rPr>
              <a:t>hal</a:t>
            </a:r>
            <a:r>
              <a:rPr lang="en-US" sz="2400" dirty="0">
                <a:cs typeface="Times New Roman" pitchFamily="18" charset="0"/>
              </a:rPr>
              <a:t>. 292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id-ID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9257-8395-466A-A536-0DED2F121D29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cs typeface="Times New Roman" pitchFamily="18" charset="0"/>
              </a:rPr>
              <a:t>Perlindungan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terhadap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PROPERTI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sedang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digalakkan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yaitu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dikenal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sebutan</a:t>
            </a:r>
            <a:r>
              <a:rPr lang="en-US" dirty="0">
                <a:cs typeface="Times New Roman" pitchFamily="18" charset="0"/>
              </a:rPr>
              <a:t> HAKI (</a:t>
            </a:r>
            <a:r>
              <a:rPr lang="en-US" dirty="0" err="1">
                <a:cs typeface="Times New Roman" pitchFamily="18" charset="0"/>
              </a:rPr>
              <a:t>hak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atas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kekayaan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intelektual</a:t>
            </a:r>
            <a:r>
              <a:rPr lang="en-US" dirty="0">
                <a:cs typeface="Times New Roman" pitchFamily="18" charset="0"/>
              </a:rPr>
              <a:t>).</a:t>
            </a:r>
            <a:r>
              <a:rPr lang="en-US" dirty="0"/>
              <a:t> </a:t>
            </a:r>
          </a:p>
          <a:p>
            <a:pPr algn="just"/>
            <a:r>
              <a:rPr lang="en-US" dirty="0" smtClean="0"/>
              <a:t>HAKI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>
                <a:cs typeface="Times New Roman" pitchFamily="18" charset="0"/>
              </a:rPr>
              <a:t>hak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cipta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i="1" dirty="0">
                <a:cs typeface="Times New Roman" pitchFamily="18" charset="0"/>
              </a:rPr>
              <a:t>copyright</a:t>
            </a:r>
            <a:r>
              <a:rPr lang="en-US" dirty="0" smtClean="0">
                <a:cs typeface="Times New Roman" pitchFamily="18" charset="0"/>
              </a:rPr>
              <a:t>), paten, </a:t>
            </a:r>
            <a:r>
              <a:rPr lang="en-US" dirty="0" err="1" smtClean="0">
                <a:cs typeface="Times New Roman" pitchFamily="18" charset="0"/>
              </a:rPr>
              <a:t>dan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rahasia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perdagangan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en-US" i="1" dirty="0">
                <a:cs typeface="Times New Roman" pitchFamily="18" charset="0"/>
              </a:rPr>
              <a:t>trade secret</a:t>
            </a:r>
            <a:r>
              <a:rPr lang="en-US" dirty="0"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F92EC-AEEA-4D4D-8B1C-71B84639C61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cs typeface="Times New Roman" pitchFamily="18" charset="0"/>
              </a:rPr>
              <a:t>Hak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cipta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adalah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hak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dijamin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oleh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kekuatan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hukum</a:t>
            </a:r>
            <a:r>
              <a:rPr lang="en-US" dirty="0">
                <a:cs typeface="Times New Roman" pitchFamily="18" charset="0"/>
              </a:rPr>
              <a:t> yang </a:t>
            </a:r>
            <a:r>
              <a:rPr lang="en-US" dirty="0" err="1">
                <a:cs typeface="Times New Roman" pitchFamily="18" charset="0"/>
              </a:rPr>
              <a:t>melarang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penduplikasian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kekayaan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intelektual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tanpa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seizin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 smtClean="0">
                <a:cs typeface="Times New Roman" pitchFamily="18" charset="0"/>
              </a:rPr>
              <a:t>pemegangnya</a:t>
            </a:r>
            <a:r>
              <a:rPr lang="id-ID" dirty="0" smtClean="0">
                <a:cs typeface="Times New Roman" pitchFamily="18" charset="0"/>
              </a:rPr>
              <a:t>.</a:t>
            </a:r>
          </a:p>
          <a:p>
            <a:pPr algn="just"/>
            <a:r>
              <a:rPr lang="id-ID" dirty="0" smtClean="0">
                <a:cs typeface="Times New Roman" pitchFamily="18" charset="0"/>
              </a:rPr>
              <a:t>Hak seperti ini mudah untuk didapatkan dan diberikan kepada pemegangnya selama masa hidup penciptanya plus 70 tahun.</a:t>
            </a:r>
            <a:endParaRPr lang="en-US" dirty="0"/>
          </a:p>
          <a:p>
            <a:pPr algn="just">
              <a:buNone/>
            </a:pP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8BE4-0B36-4AEF-B4C4-A26FD6F5B40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cs typeface="Times New Roman" pitchFamily="18" charset="0"/>
              </a:rPr>
              <a:t>Paten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merupakan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perlindungan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terhadap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kekayaan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intelektual</a:t>
            </a:r>
            <a:r>
              <a:rPr lang="en-US" dirty="0">
                <a:cs typeface="Times New Roman" pitchFamily="18" charset="0"/>
              </a:rPr>
              <a:t> yang paling </a:t>
            </a:r>
            <a:r>
              <a:rPr lang="en-US" dirty="0" err="1">
                <a:cs typeface="Times New Roman" pitchFamily="18" charset="0"/>
              </a:rPr>
              <a:t>sulit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didapatkan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karena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hanya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diberikan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pada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penemuan-penemuan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inovatif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sangat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berguna</a:t>
            </a:r>
            <a:r>
              <a:rPr lang="en-US" dirty="0">
                <a:cs typeface="Times New Roman" pitchFamily="18" charset="0"/>
              </a:rPr>
              <a:t>. </a:t>
            </a:r>
            <a:endParaRPr lang="id-ID" dirty="0" smtClean="0">
              <a:cs typeface="Times New Roman" pitchFamily="18" charset="0"/>
            </a:endParaRPr>
          </a:p>
          <a:p>
            <a:pPr algn="just"/>
            <a:r>
              <a:rPr lang="en-US" dirty="0" err="1" smtClean="0">
                <a:cs typeface="Times New Roman" pitchFamily="18" charset="0"/>
              </a:rPr>
              <a:t>Hukum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paten </a:t>
            </a:r>
            <a:r>
              <a:rPr lang="en-US" dirty="0" err="1">
                <a:cs typeface="Times New Roman" pitchFamily="18" charset="0"/>
              </a:rPr>
              <a:t>memberikan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perlindungan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selama</a:t>
            </a:r>
            <a:r>
              <a:rPr lang="en-US" dirty="0">
                <a:cs typeface="Times New Roman" pitchFamily="18" charset="0"/>
              </a:rPr>
              <a:t> 20 </a:t>
            </a:r>
            <a:r>
              <a:rPr lang="en-US" dirty="0" err="1">
                <a:cs typeface="Times New Roman" pitchFamily="18" charset="0"/>
              </a:rPr>
              <a:t>tahun</a:t>
            </a:r>
            <a:r>
              <a:rPr lang="en-US" dirty="0">
                <a:cs typeface="Times New Roman" pitchFamily="18" charset="0"/>
              </a:rPr>
              <a:t>.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23E9-BD61-4008-AED6-58A8E51674F4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endParaRPr lang="en-US" sz="2800" b="1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>
                <a:cs typeface="Times New Roman" pitchFamily="18" charset="0"/>
              </a:rPr>
              <a:t>Hukum rahasia perdagangan</a:t>
            </a:r>
            <a:r>
              <a:rPr lang="en-US" sz="2800">
                <a:cs typeface="Times New Roman" pitchFamily="18" charset="0"/>
              </a:rPr>
              <a:t> melindungi kekayaan intelektual melalui lisensi atau kontrak. 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Pada lisensi perangkat lunak, seseorang yang menandatangani kontrak menyetujui untuk tidak menyalin perangkat lunak tersebut untuk diserahkan pada orang lain atau dijual.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6DE71-A81A-4155-8944-C68DE06B0C02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Etika dalam Sistem Informasi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3886200"/>
          </a:xfrm>
        </p:spPr>
        <p:txBody>
          <a:bodyPr/>
          <a:lstStyle/>
          <a:p>
            <a:pPr marL="609600" indent="-609600" algn="just"/>
            <a:endParaRPr lang="en-US" sz="2400" dirty="0">
              <a:cs typeface="Times New Roman" pitchFamily="18" charset="0"/>
            </a:endParaRPr>
          </a:p>
          <a:p>
            <a:pPr marL="609600" indent="-609600" algn="just"/>
            <a:r>
              <a:rPr lang="en-US" sz="2400" dirty="0" err="1">
                <a:cs typeface="Times New Roman" pitchFamily="18" charset="0"/>
              </a:rPr>
              <a:t>Fokus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masalah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AKSES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pada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penyediaan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akses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semua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kalangan</a:t>
            </a:r>
            <a:endParaRPr lang="en-US" sz="2400" dirty="0">
              <a:cs typeface="Times New Roman" pitchFamily="18" charset="0"/>
            </a:endParaRPr>
          </a:p>
          <a:p>
            <a:pPr marL="609600" indent="-609600" algn="just"/>
            <a:r>
              <a:rPr lang="en-US" sz="2400" dirty="0" err="1">
                <a:cs typeface="Times New Roman" pitchFamily="18" charset="0"/>
              </a:rPr>
              <a:t>Teknologi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informasi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diharapkan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id-ID" sz="2400" dirty="0" smtClean="0">
                <a:cs typeface="Times New Roman" pitchFamily="18" charset="0"/>
              </a:rPr>
              <a:t>untuk </a:t>
            </a:r>
            <a:r>
              <a:rPr lang="en-US" sz="2400" dirty="0" err="1" smtClean="0">
                <a:cs typeface="Times New Roman" pitchFamily="18" charset="0"/>
              </a:rPr>
              <a:t>tidak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menjadi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halangan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dalam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melakukan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pengaksesan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terhadap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informasi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bagi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kelompok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tertentu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tetapi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justru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mendukung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pengaksesan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untuk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semua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pihak</a:t>
            </a:r>
            <a:endParaRPr lang="en-US" sz="2800" dirty="0"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</a:p>
          <a:p>
            <a:pPr marL="609600" indent="-609600" algn="just"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5F4B-08D6-43B4-A2C3-B01BB6C07FE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tikom01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5497C4"/>
      </a:accent1>
      <a:accent2>
        <a:srgbClr val="FF0000"/>
      </a:accent2>
      <a:accent3>
        <a:srgbClr val="EB641B"/>
      </a:accent3>
      <a:accent4>
        <a:srgbClr val="F1F638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template_stikom_2013</Template>
  <TotalTime>317</TotalTime>
  <Words>426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Times New Roman</vt:lpstr>
      <vt:lpstr>Wingdings</vt:lpstr>
      <vt:lpstr>stikom01</vt:lpstr>
      <vt:lpstr>Etika dan Keamanan SI</vt:lpstr>
      <vt:lpstr>Etika dalam Sistem Informasi</vt:lpstr>
      <vt:lpstr>Etika dalam Sistem Informasi</vt:lpstr>
      <vt:lpstr>Etika dalam Sistem Informasi</vt:lpstr>
      <vt:lpstr>Etika dalam Sistem Informasi</vt:lpstr>
      <vt:lpstr>Etika dalam Sistem Informasi</vt:lpstr>
      <vt:lpstr>Etika dalam Sistem Informasi</vt:lpstr>
      <vt:lpstr>Etika dalam Sistem Informasi</vt:lpstr>
      <vt:lpstr>Etika dalam Sistem Informasi</vt:lpstr>
      <vt:lpstr>Keamanan Sistem Informasi</vt:lpstr>
      <vt:lpstr>Keamanan Sistem Informasi</vt:lpstr>
      <vt:lpstr>Keamanan Sistem Informasi</vt:lpstr>
      <vt:lpstr>PowerPoint Presentation</vt:lpstr>
    </vt:vector>
  </TitlesOfParts>
  <Company>Primasoft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dan Keamanan SI</dc:title>
  <dc:creator>Abdul Kadir</dc:creator>
  <cp:lastModifiedBy>Panji</cp:lastModifiedBy>
  <cp:revision>25</cp:revision>
  <dcterms:created xsi:type="dcterms:W3CDTF">2003-02-05T10:50:50Z</dcterms:created>
  <dcterms:modified xsi:type="dcterms:W3CDTF">2013-07-31T01:40:40Z</dcterms:modified>
</cp:coreProperties>
</file>