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 stikom bali.png"/>
          <p:cNvPicPr>
            <a:picLocks noChangeAspect="1"/>
          </p:cNvPicPr>
          <p:nvPr/>
        </p:nvPicPr>
        <p:blipFill rotWithShape="1">
          <a:blip r:embed="rId2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10000" pencilSize="20"/>
                    </a14:imgEffect>
                    <a14:imgEffect>
                      <a14:sharpenSoften amount="1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36" r="16326" b="12846"/>
          <a:stretch/>
        </p:blipFill>
        <p:spPr>
          <a:xfrm>
            <a:off x="1" y="0"/>
            <a:ext cx="4769252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" y="0"/>
            <a:ext cx="370388" cy="6858000"/>
            <a:chOff x="0" y="0"/>
            <a:chExt cx="277791" cy="6858000"/>
          </a:xfrm>
          <a:effectLst/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2DAA-187B-4BF3-9DD9-D4209EDDEE90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C2DC-6A45-450D-8CE7-7E2076D3FEA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2408" y="4359376"/>
            <a:ext cx="8085192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63514"/>
            <a:ext cx="10363200" cy="1540837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2096" y="424514"/>
            <a:ext cx="1565505" cy="15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694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 stikom bali.png"/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3907481" y="-1426518"/>
            <a:ext cx="4377035" cy="121920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2DAA-187B-4BF3-9DD9-D4209EDDEE90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C2DC-6A45-450D-8CE7-7E2076D3FE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843" y="1336935"/>
            <a:ext cx="11810157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204963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 stikom bali.png"/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3907481" y="-1426518"/>
            <a:ext cx="4377035" cy="1219200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2DAA-187B-4BF3-9DD9-D4209EDDEE90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C2DC-6A45-450D-8CE7-7E2076D3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931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87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2DAA-187B-4BF3-9DD9-D4209EDDEE90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C2DC-6A45-450D-8CE7-7E2076D3FE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843" y="1336935"/>
            <a:ext cx="11810157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869829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7158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81410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2DAA-187B-4BF3-9DD9-D4209EDDEE90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C2DC-6A45-450D-8CE7-7E2076D3FEA5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logo stikom bali mini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399" y="406762"/>
            <a:ext cx="176773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519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2DAA-187B-4BF3-9DD9-D4209EDDEE90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C2DC-6A45-450D-8CE7-7E2076D3FE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843" y="1336935"/>
            <a:ext cx="11810157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766419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2DAA-187B-4BF3-9DD9-D4209EDDEE90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C2DC-6A45-450D-8CE7-7E2076D3FE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843" y="1336935"/>
            <a:ext cx="11810157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82596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2DAA-187B-4BF3-9DD9-D4209EDDEE90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C2DC-6A45-450D-8CE7-7E2076D3FE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843" y="1336935"/>
            <a:ext cx="11810157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123916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2DAA-187B-4BF3-9DD9-D4209EDDEE90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C2DC-6A45-450D-8CE7-7E2076D3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414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561117"/>
            <a:ext cx="4011084" cy="45650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2DAA-187B-4BF3-9DD9-D4209EDDEE90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C2DC-6A45-450D-8CE7-7E2076D3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671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2DAA-187B-4BF3-9DD9-D4209EDDEE90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C2DC-6A45-450D-8CE7-7E2076D3FEA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1" y="4800600"/>
            <a:ext cx="138344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47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 stikom bali.png"/>
          <p:cNvPicPr>
            <a:picLocks noChangeAspect="1"/>
          </p:cNvPicPr>
          <p:nvPr/>
        </p:nvPicPr>
        <p:blipFill rotWithShape="1">
          <a:blip r:embed="rId13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>
            <a:off x="7814965" y="1"/>
            <a:ext cx="4377035" cy="68580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" y="0"/>
            <a:ext cx="370388" cy="6858000"/>
            <a:chOff x="0" y="0"/>
            <a:chExt cx="277791" cy="6858000"/>
          </a:xfrm>
          <a:effectLst/>
        </p:grpSpPr>
        <p:sp>
          <p:nvSpPr>
            <p:cNvPr id="7" name="Rectangle 6"/>
            <p:cNvSpPr/>
            <p:nvPr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747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78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612071"/>
            <a:ext cx="28448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2DAA-187B-4BF3-9DD9-D4209EDDEE90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612071"/>
            <a:ext cx="38608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612071"/>
            <a:ext cx="28448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7C2DC-6A45-450D-8CE7-7E2076D3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1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rajan Pro"/>
          <a:ea typeface="+mj-ea"/>
          <a:cs typeface="Trajan Pro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800100" indent="-342900" algn="l" defTabSz="4572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257300" indent="-342900" algn="l" defTabSz="457200" rtl="0" eaLnBrk="1" latinLnBrk="0" hangingPunct="1">
        <a:spcBef>
          <a:spcPct val="20000"/>
        </a:spcBef>
        <a:buSzPct val="80000"/>
        <a:buFontTx/>
        <a:buBlip>
          <a:blip r:embed="rId17"/>
        </a:buBlip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57350" indent="-285750" algn="l" defTabSz="457200" rtl="0" eaLnBrk="1" latinLnBrk="0" hangingPunct="1">
        <a:spcBef>
          <a:spcPct val="20000"/>
        </a:spcBef>
        <a:buSzPct val="80000"/>
        <a:buFontTx/>
        <a:buBlip>
          <a:blip r:embed="rId18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114550" indent="-285750" algn="l" defTabSz="457200" rtl="0" eaLnBrk="1" latinLnBrk="0" hangingPunct="1">
        <a:spcBef>
          <a:spcPct val="20000"/>
        </a:spcBef>
        <a:buSzPct val="80000"/>
        <a:buFontTx/>
        <a:buBlip>
          <a:blip r:embed="rId19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STIKOM BALI - 2014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 smtClean="0"/>
              <a:t>ARRAY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4039608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2 </a:t>
            </a:r>
            <a:r>
              <a:rPr lang="en-US" dirty="0" err="1" smtClean="0"/>
              <a:t>Dimensi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Microsoft excel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tipe_data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 smtClean="0"/>
              <a:t>nama_variable</a:t>
            </a:r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</a:rPr>
              <a:t>elemen_baris</a:t>
            </a:r>
            <a:r>
              <a:rPr lang="en-US" b="1" dirty="0" smtClean="0">
                <a:solidFill>
                  <a:srgbClr val="FF0000"/>
                </a:solidFill>
              </a:rPr>
              <a:t>][</a:t>
            </a:r>
            <a:r>
              <a:rPr lang="en-US" b="1" dirty="0" err="1" smtClean="0">
                <a:solidFill>
                  <a:srgbClr val="FF0000"/>
                </a:solidFill>
              </a:rPr>
              <a:t>elemen_kolom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63665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208" y="288389"/>
            <a:ext cx="8014676" cy="64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279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 smtClean="0"/>
              <a:t>sama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disuatu</a:t>
            </a:r>
            <a:r>
              <a:rPr lang="en-US" dirty="0"/>
              <a:t> array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smtClean="0"/>
              <a:t>array. </a:t>
            </a:r>
          </a:p>
          <a:p>
            <a:r>
              <a:rPr lang="en-US" dirty="0" err="1" smtClean="0"/>
              <a:t>Letak</a:t>
            </a:r>
            <a:r>
              <a:rPr lang="en-US" dirty="0" smtClean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array di </a:t>
            </a:r>
            <a:r>
              <a:rPr lang="en-US" dirty="0" err="1"/>
              <a:t>tunjukkan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subscript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indek</a:t>
            </a:r>
            <a:r>
              <a:rPr lang="en-US" dirty="0" smtClean="0"/>
              <a:t>,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smtClean="0"/>
              <a:t>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612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Gambaran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34153" y="2317654"/>
            <a:ext cx="1050388" cy="931983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0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4541" y="2317653"/>
            <a:ext cx="1050388" cy="931983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1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4929" y="2317653"/>
            <a:ext cx="1050388" cy="931983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2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5317" y="2317653"/>
            <a:ext cx="1050388" cy="931983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3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35705" y="2317653"/>
            <a:ext cx="1050388" cy="931983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4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34153" y="3615396"/>
            <a:ext cx="1050388" cy="931983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100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84541" y="3615396"/>
            <a:ext cx="1050388" cy="931983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50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34929" y="3615396"/>
            <a:ext cx="1050388" cy="931983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70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5317" y="3615396"/>
            <a:ext cx="1050388" cy="931983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10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35705" y="3615396"/>
            <a:ext cx="1050388" cy="931983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30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404381" y="3418450"/>
            <a:ext cx="7812259" cy="140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404381" y="2317653"/>
            <a:ext cx="14068" cy="22297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9556" y="3078573"/>
            <a:ext cx="2056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Nilai</a:t>
            </a:r>
            <a:r>
              <a:rPr lang="en-US" sz="4000" dirty="0" smtClean="0"/>
              <a:t>[5] =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1138100" y="5030952"/>
            <a:ext cx="2646109" cy="707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Nama</a:t>
            </a:r>
            <a:r>
              <a:rPr lang="en-US" sz="4000" dirty="0" smtClean="0"/>
              <a:t> Array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9684522" y="3726951"/>
            <a:ext cx="1741182" cy="707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Elemen</a:t>
            </a:r>
            <a:endParaRPr lang="en-US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9684522" y="2429701"/>
            <a:ext cx="1323054" cy="7078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Index</a:t>
            </a:r>
            <a:endParaRPr lang="en-US" sz="40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096086" y="3786459"/>
            <a:ext cx="56271" cy="12444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1"/>
          </p:cNvCxnSpPr>
          <p:nvPr/>
        </p:nvCxnSpPr>
        <p:spPr>
          <a:xfrm flipH="1">
            <a:off x="8937675" y="2783644"/>
            <a:ext cx="746847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1"/>
            <a:endCxn id="14" idx="3"/>
          </p:cNvCxnSpPr>
          <p:nvPr/>
        </p:nvCxnSpPr>
        <p:spPr>
          <a:xfrm flipH="1">
            <a:off x="8886093" y="4080894"/>
            <a:ext cx="798429" cy="4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1689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3" grpId="0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dirty="0" smtClean="0"/>
              <a:t> array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mencantumkan</a:t>
            </a:r>
            <a:r>
              <a:rPr lang="en-US" dirty="0" smtClean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nama</a:t>
            </a:r>
            <a:r>
              <a:rPr lang="en-US" dirty="0"/>
              <a:t> variable yang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.</a:t>
            </a:r>
          </a:p>
          <a:p>
            <a:r>
              <a:rPr lang="en-US" sz="4000" b="1" dirty="0" err="1" smtClean="0">
                <a:solidFill>
                  <a:srgbClr val="0070C0"/>
                </a:solidFill>
              </a:rPr>
              <a:t>tipe_data</a:t>
            </a:r>
            <a:r>
              <a:rPr lang="en-US" sz="4000" dirty="0" smtClean="0">
                <a:solidFill>
                  <a:srgbClr val="0070C0"/>
                </a:solidFill>
              </a:rPr>
              <a:t> </a:t>
            </a:r>
            <a:r>
              <a:rPr lang="en-US" sz="4000" b="1" dirty="0" err="1" smtClean="0"/>
              <a:t>nama_variable</a:t>
            </a:r>
            <a:r>
              <a:rPr lang="en-US" sz="4000" b="1" dirty="0" smtClean="0">
                <a:solidFill>
                  <a:srgbClr val="FF0000"/>
                </a:solidFill>
              </a:rPr>
              <a:t>[</a:t>
            </a:r>
            <a:r>
              <a:rPr lang="en-US" sz="4000" b="1" dirty="0" err="1" smtClean="0">
                <a:solidFill>
                  <a:srgbClr val="FF0000"/>
                </a:solidFill>
              </a:rPr>
              <a:t>jml_elemen</a:t>
            </a:r>
            <a:r>
              <a:rPr lang="en-US" sz="4000" b="1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[5] 					</a:t>
            </a:r>
            <a:r>
              <a:rPr lang="en-US" dirty="0" smtClean="0">
                <a:sym typeface="Wingdings" panose="05000000000000000000" pitchFamily="2" charset="2"/>
              </a:rPr>
              <a:t> 1 </a:t>
            </a:r>
            <a:r>
              <a:rPr lang="en-US" dirty="0" err="1" smtClean="0">
                <a:sym typeface="Wingdings" panose="05000000000000000000" pitchFamily="2" charset="2"/>
              </a:rPr>
              <a:t>dimensi</a:t>
            </a:r>
            <a:endParaRPr lang="en-US" dirty="0" smtClean="0"/>
          </a:p>
          <a:p>
            <a:pPr lvl="1"/>
            <a:r>
              <a:rPr lang="en-US" dirty="0" smtClean="0"/>
              <a:t>float </a:t>
            </a:r>
            <a:r>
              <a:rPr lang="en-US" dirty="0" err="1" smtClean="0"/>
              <a:t>hasil</a:t>
            </a:r>
            <a:r>
              <a:rPr lang="en-US" dirty="0" smtClean="0"/>
              <a:t>[2][3] 			</a:t>
            </a:r>
            <a:r>
              <a:rPr lang="en-US" dirty="0" smtClean="0">
                <a:sym typeface="Wingdings" panose="05000000000000000000" pitchFamily="2" charset="2"/>
              </a:rPr>
              <a:t> 2 </a:t>
            </a:r>
            <a:r>
              <a:rPr lang="en-US" dirty="0" err="1" smtClean="0">
                <a:sym typeface="Wingdings" panose="05000000000000000000" pitchFamily="2" charset="2"/>
              </a:rPr>
              <a:t>dimensi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double </a:t>
            </a:r>
            <a:r>
              <a:rPr lang="en-US" dirty="0" err="1" smtClean="0"/>
              <a:t>angka</a:t>
            </a:r>
            <a:r>
              <a:rPr lang="en-US" dirty="0" smtClean="0"/>
              <a:t>[5][5][5] </a:t>
            </a:r>
            <a:r>
              <a:rPr lang="en-US" dirty="0" smtClean="0">
                <a:sym typeface="Wingdings" panose="05000000000000000000" pitchFamily="2" charset="2"/>
              </a:rPr>
              <a:t> 3 </a:t>
            </a:r>
            <a:r>
              <a:rPr lang="en-US" dirty="0" err="1" smtClean="0">
                <a:sym typeface="Wingdings" panose="05000000000000000000" pitchFamily="2" charset="2"/>
              </a:rPr>
              <a:t>dimensi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702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1 </a:t>
            </a:r>
            <a:r>
              <a:rPr lang="en-US" dirty="0" err="1" smtClean="0"/>
              <a:t>Dimensi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1 </a:t>
            </a:r>
            <a:r>
              <a:rPr lang="en-US" dirty="0" err="1" smtClean="0"/>
              <a:t>baris</a:t>
            </a:r>
            <a:endParaRPr lang="en-US" dirty="0" smtClean="0"/>
          </a:p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stack </a:t>
            </a:r>
            <a:r>
              <a:rPr lang="en-US" dirty="0" err="1" smtClean="0"/>
              <a:t>dan</a:t>
            </a:r>
            <a:r>
              <a:rPr lang="en-US" dirty="0" smtClean="0"/>
              <a:t>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655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</a:t>
            </a:r>
            <a:r>
              <a:rPr lang="en-US" dirty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array </a:t>
            </a:r>
            <a:r>
              <a:rPr lang="en-US" dirty="0" err="1" smtClean="0"/>
              <a:t>Tanpa</a:t>
            </a:r>
            <a:r>
              <a:rPr lang="en-US" dirty="0" smtClean="0"/>
              <a:t> Input 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Deklarasikan</a:t>
            </a:r>
            <a:r>
              <a:rPr lang="en-US" dirty="0" smtClean="0"/>
              <a:t> variable array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 </a:t>
            </a:r>
            <a:r>
              <a:rPr lang="en-US" dirty="0" err="1" smtClean="0"/>
              <a:t>elemen</a:t>
            </a:r>
            <a:r>
              <a:rPr lang="en-US" dirty="0" smtClean="0"/>
              <a:t> array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z="3000" b="1" dirty="0" smtClean="0">
                <a:solidFill>
                  <a:srgbClr val="FF0000"/>
                </a:solidFill>
              </a:rPr>
              <a:t>“</a:t>
            </a:r>
            <a:r>
              <a:rPr lang="en-US" sz="3000" b="1" dirty="0" err="1" smtClean="0">
                <a:solidFill>
                  <a:srgbClr val="FF0000"/>
                </a:solidFill>
              </a:rPr>
              <a:t>int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</a:rPr>
              <a:t>hasil</a:t>
            </a:r>
            <a:r>
              <a:rPr lang="en-US" sz="3000" b="1" dirty="0" smtClean="0">
                <a:solidFill>
                  <a:srgbClr val="FF0000"/>
                </a:solidFill>
              </a:rPr>
              <a:t>[5] = { 100, 50, 70, 10, 30 }”</a:t>
            </a:r>
          </a:p>
          <a:p>
            <a:r>
              <a:rPr lang="en-US" dirty="0" smtClean="0"/>
              <a:t>Input</a:t>
            </a:r>
          </a:p>
          <a:p>
            <a:pPr lvl="1"/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sz="3000" b="1" dirty="0">
                <a:solidFill>
                  <a:srgbClr val="FF0000"/>
                </a:solidFill>
              </a:rPr>
              <a:t>“for(</a:t>
            </a:r>
            <a:r>
              <a:rPr lang="en-US" sz="3000" b="1" dirty="0" err="1">
                <a:solidFill>
                  <a:srgbClr val="FF0000"/>
                </a:solidFill>
              </a:rPr>
              <a:t>i</a:t>
            </a:r>
            <a:r>
              <a:rPr lang="en-US" sz="3000" b="1" dirty="0">
                <a:solidFill>
                  <a:srgbClr val="FF0000"/>
                </a:solidFill>
              </a:rPr>
              <a:t>=0;i&lt;5;i++)”</a:t>
            </a:r>
          </a:p>
          <a:p>
            <a:pPr lvl="1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statement input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000" b="1" dirty="0">
                <a:solidFill>
                  <a:srgbClr val="FF0000"/>
                </a:solidFill>
              </a:rPr>
              <a:t>“</a:t>
            </a:r>
            <a:r>
              <a:rPr lang="en-US" sz="3000" b="1" dirty="0" err="1">
                <a:solidFill>
                  <a:srgbClr val="FF0000"/>
                </a:solidFill>
              </a:rPr>
              <a:t>cin</a:t>
            </a:r>
            <a:r>
              <a:rPr lang="en-US" sz="3000" b="1" dirty="0">
                <a:solidFill>
                  <a:srgbClr val="FF0000"/>
                </a:solidFill>
              </a:rPr>
              <a:t>&gt;&gt;</a:t>
            </a:r>
            <a:r>
              <a:rPr lang="en-US" sz="3000" b="1" dirty="0" err="1">
                <a:solidFill>
                  <a:srgbClr val="FF0000"/>
                </a:solidFill>
              </a:rPr>
              <a:t>hasil</a:t>
            </a:r>
            <a:r>
              <a:rPr lang="en-US" sz="3000" b="1" dirty="0">
                <a:solidFill>
                  <a:srgbClr val="FF0000"/>
                </a:solidFill>
              </a:rPr>
              <a:t>[</a:t>
            </a:r>
            <a:r>
              <a:rPr lang="en-US" sz="3000" b="1" dirty="0" err="1">
                <a:solidFill>
                  <a:srgbClr val="FF0000"/>
                </a:solidFill>
              </a:rPr>
              <a:t>i</a:t>
            </a:r>
            <a:r>
              <a:rPr lang="en-US" sz="3000" b="1" dirty="0" smtClean="0">
                <a:solidFill>
                  <a:srgbClr val="FF0000"/>
                </a:solidFill>
              </a:rPr>
              <a:t>]”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000" b="1" dirty="0">
                <a:solidFill>
                  <a:srgbClr val="FF0000"/>
                </a:solidFill>
              </a:rPr>
              <a:t>“for(</a:t>
            </a:r>
            <a:r>
              <a:rPr lang="en-US" sz="3000" b="1" dirty="0" err="1">
                <a:solidFill>
                  <a:srgbClr val="FF0000"/>
                </a:solidFill>
              </a:rPr>
              <a:t>i</a:t>
            </a:r>
            <a:r>
              <a:rPr lang="en-US" sz="3000" b="1" dirty="0">
                <a:solidFill>
                  <a:srgbClr val="FF0000"/>
                </a:solidFill>
              </a:rPr>
              <a:t>=0;i&lt;5;i++)”</a:t>
            </a:r>
          </a:p>
          <a:p>
            <a:pPr lvl="1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statement input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sz="3000" b="1" dirty="0">
                <a:solidFill>
                  <a:srgbClr val="FF0000"/>
                </a:solidFill>
              </a:rPr>
              <a:t>“</a:t>
            </a:r>
            <a:r>
              <a:rPr lang="en-US" sz="3000" b="1" dirty="0" err="1" smtClean="0">
                <a:solidFill>
                  <a:srgbClr val="FF0000"/>
                </a:solidFill>
              </a:rPr>
              <a:t>cout</a:t>
            </a:r>
            <a:r>
              <a:rPr lang="en-US" sz="3000" b="1" dirty="0" smtClean="0">
                <a:solidFill>
                  <a:srgbClr val="FF0000"/>
                </a:solidFill>
              </a:rPr>
              <a:t>&gt;&gt;</a:t>
            </a:r>
            <a:r>
              <a:rPr lang="en-US" sz="3000" b="1" dirty="0" err="1">
                <a:solidFill>
                  <a:srgbClr val="FF0000"/>
                </a:solidFill>
              </a:rPr>
              <a:t>hasil</a:t>
            </a:r>
            <a:r>
              <a:rPr lang="en-US" sz="3000" b="1" dirty="0">
                <a:solidFill>
                  <a:srgbClr val="FF0000"/>
                </a:solidFill>
              </a:rPr>
              <a:t>[</a:t>
            </a:r>
            <a:r>
              <a:rPr lang="en-US" sz="3000" b="1" dirty="0" err="1">
                <a:solidFill>
                  <a:srgbClr val="FF0000"/>
                </a:solidFill>
              </a:rPr>
              <a:t>i</a:t>
            </a:r>
            <a:r>
              <a:rPr lang="en-US" sz="3000" b="1" dirty="0">
                <a:solidFill>
                  <a:srgbClr val="FF0000"/>
                </a:solidFill>
              </a:rPr>
              <a:t>]”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0598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792" y="1487951"/>
            <a:ext cx="7002416" cy="47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296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</a:t>
            </a:r>
            <a:r>
              <a:rPr lang="en-US" dirty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array Input 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Deklarasikan</a:t>
            </a:r>
            <a:r>
              <a:rPr lang="en-US" dirty="0" smtClean="0"/>
              <a:t> variable array </a:t>
            </a:r>
            <a:r>
              <a:rPr lang="en-US" sz="3200" b="1" dirty="0" smtClean="0">
                <a:solidFill>
                  <a:srgbClr val="FF0000"/>
                </a:solidFill>
              </a:rPr>
              <a:t>“</a:t>
            </a:r>
            <a:r>
              <a:rPr lang="en-US" sz="3200" b="1" dirty="0" err="1" smtClean="0">
                <a:solidFill>
                  <a:srgbClr val="FF0000"/>
                </a:solidFill>
              </a:rPr>
              <a:t>int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hasil</a:t>
            </a:r>
            <a:r>
              <a:rPr lang="en-US" sz="3200" b="1" dirty="0" smtClean="0">
                <a:solidFill>
                  <a:srgbClr val="FF0000"/>
                </a:solidFill>
              </a:rPr>
              <a:t>[5]”</a:t>
            </a:r>
          </a:p>
          <a:p>
            <a:r>
              <a:rPr lang="en-US" dirty="0" smtClean="0"/>
              <a:t>Input</a:t>
            </a:r>
          </a:p>
          <a:p>
            <a:pPr lvl="1"/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“for(</a:t>
            </a:r>
            <a:r>
              <a:rPr lang="en-US" sz="2800" b="1" dirty="0" err="1">
                <a:solidFill>
                  <a:srgbClr val="FF0000"/>
                </a:solidFill>
              </a:rPr>
              <a:t>i</a:t>
            </a:r>
            <a:r>
              <a:rPr lang="en-US" sz="2800" b="1" dirty="0">
                <a:solidFill>
                  <a:srgbClr val="FF0000"/>
                </a:solidFill>
              </a:rPr>
              <a:t>=0;i&lt;5;i++)”</a:t>
            </a:r>
          </a:p>
          <a:p>
            <a:pPr lvl="1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statement input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“</a:t>
            </a:r>
            <a:r>
              <a:rPr lang="en-US" sz="2800" b="1" dirty="0" err="1">
                <a:solidFill>
                  <a:srgbClr val="FF0000"/>
                </a:solidFill>
              </a:rPr>
              <a:t>cin</a:t>
            </a:r>
            <a:r>
              <a:rPr lang="en-US" sz="2800" b="1" dirty="0">
                <a:solidFill>
                  <a:srgbClr val="FF0000"/>
                </a:solidFill>
              </a:rPr>
              <a:t>&gt;&gt;</a:t>
            </a:r>
            <a:r>
              <a:rPr lang="en-US" sz="2800" b="1" dirty="0" err="1">
                <a:solidFill>
                  <a:srgbClr val="FF0000"/>
                </a:solidFill>
              </a:rPr>
              <a:t>hasil</a:t>
            </a:r>
            <a:r>
              <a:rPr lang="en-US" sz="2800" b="1" dirty="0">
                <a:solidFill>
                  <a:srgbClr val="FF0000"/>
                </a:solidFill>
              </a:rPr>
              <a:t>[</a:t>
            </a:r>
            <a:r>
              <a:rPr lang="en-US" sz="2800" b="1" dirty="0" err="1">
                <a:solidFill>
                  <a:srgbClr val="FF0000"/>
                </a:solidFill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</a:rPr>
              <a:t>]”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“for(</a:t>
            </a:r>
            <a:r>
              <a:rPr lang="en-US" sz="2800" b="1" dirty="0" err="1">
                <a:solidFill>
                  <a:srgbClr val="FF0000"/>
                </a:solidFill>
              </a:rPr>
              <a:t>i</a:t>
            </a:r>
            <a:r>
              <a:rPr lang="en-US" sz="2800" b="1" dirty="0">
                <a:solidFill>
                  <a:srgbClr val="FF0000"/>
                </a:solidFill>
              </a:rPr>
              <a:t>=0;i&lt;5;i++)”</a:t>
            </a:r>
          </a:p>
          <a:p>
            <a:pPr lvl="1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statement input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“</a:t>
            </a:r>
            <a:r>
              <a:rPr lang="en-US" sz="2800" b="1" dirty="0" err="1" smtClean="0">
                <a:solidFill>
                  <a:srgbClr val="FF0000"/>
                </a:solidFill>
              </a:rPr>
              <a:t>cout</a:t>
            </a:r>
            <a:r>
              <a:rPr lang="en-US" sz="2800" b="1" dirty="0" smtClean="0">
                <a:solidFill>
                  <a:srgbClr val="FF0000"/>
                </a:solidFill>
              </a:rPr>
              <a:t>&gt;&gt;</a:t>
            </a:r>
            <a:r>
              <a:rPr lang="en-US" sz="2800" b="1" dirty="0" err="1">
                <a:solidFill>
                  <a:srgbClr val="FF0000"/>
                </a:solidFill>
              </a:rPr>
              <a:t>hasil</a:t>
            </a:r>
            <a:r>
              <a:rPr lang="en-US" sz="2800" b="1" dirty="0">
                <a:solidFill>
                  <a:srgbClr val="FF0000"/>
                </a:solidFill>
              </a:rPr>
              <a:t>[</a:t>
            </a:r>
            <a:r>
              <a:rPr lang="en-US" sz="2800" b="1" dirty="0" err="1">
                <a:solidFill>
                  <a:srgbClr val="FF0000"/>
                </a:solidFill>
              </a:rPr>
              <a:t>i</a:t>
            </a:r>
            <a:r>
              <a:rPr lang="en-US" sz="2800" b="1" dirty="0">
                <a:solidFill>
                  <a:srgbClr val="FF0000"/>
                </a:solidFill>
              </a:rPr>
              <a:t>]”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73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932" y="1443015"/>
            <a:ext cx="7954740" cy="48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5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TIKOM Bali 1">
      <a:dk1>
        <a:sysClr val="windowText" lastClr="000000"/>
      </a:dk1>
      <a:lt1>
        <a:sysClr val="window" lastClr="FFFFFF"/>
      </a:lt1>
      <a:dk2>
        <a:srgbClr val="0B283B"/>
      </a:dk2>
      <a:lt2>
        <a:srgbClr val="F5E98D"/>
      </a:lt2>
      <a:accent1>
        <a:srgbClr val="0D6B9F"/>
      </a:accent1>
      <a:accent2>
        <a:srgbClr val="D5AB1A"/>
      </a:accent2>
      <a:accent3>
        <a:srgbClr val="E62129"/>
      </a:accent3>
      <a:accent4>
        <a:srgbClr val="9AADCB"/>
      </a:accent4>
      <a:accent5>
        <a:srgbClr val="EAD21A"/>
      </a:accent5>
      <a:accent6>
        <a:srgbClr val="F29C79"/>
      </a:accent6>
      <a:hlink>
        <a:srgbClr val="165076"/>
      </a:hlink>
      <a:folHlink>
        <a:srgbClr val="A61F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A6CECAEA-9DF5-4220-B52C-CF1E401FDFC3}" vid="{4212A9C1-5395-4A94-976E-A7CEE40996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73</TotalTime>
  <Words>212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Trajan Pro</vt:lpstr>
      <vt:lpstr>Wingdings</vt:lpstr>
      <vt:lpstr>Theme1</vt:lpstr>
      <vt:lpstr>ARRAY</vt:lpstr>
      <vt:lpstr>Pengenalan</vt:lpstr>
      <vt:lpstr>Gambaran Array</vt:lpstr>
      <vt:lpstr>Deklarasi Array</vt:lpstr>
      <vt:lpstr>Array 1 Dimensi </vt:lpstr>
      <vt:lpstr>Langkah sederhana pembuatan array Tanpa Input Keyboard</vt:lpstr>
      <vt:lpstr>Contoh Sederhana</vt:lpstr>
      <vt:lpstr>Langkah sederhana pembuatan array Input Keyboard</vt:lpstr>
      <vt:lpstr>Contoh</vt:lpstr>
      <vt:lpstr>Array 2 Dimensi</vt:lpstr>
      <vt:lpstr>Contoh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BUDBOY-GOV</dc:creator>
  <cp:lastModifiedBy>BUDBOY-GOV</cp:lastModifiedBy>
  <cp:revision>8</cp:revision>
  <dcterms:created xsi:type="dcterms:W3CDTF">2014-03-17T00:17:52Z</dcterms:created>
  <dcterms:modified xsi:type="dcterms:W3CDTF">2014-03-17T01:31:12Z</dcterms:modified>
</cp:coreProperties>
</file>