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E010B-D964-4DB7-BE47-28360895B1F5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1DC3-CB6B-4385-8649-0F895917DAD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1908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1441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2968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3419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0521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2940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4752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3301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4382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741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85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9745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0263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690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890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273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455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896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8B1B00-7FA1-48E0-BBA5-DC2A9D388C3D}" type="datetimeFigureOut">
              <a:rPr lang="id-ID" smtClean="0"/>
              <a:pPr/>
              <a:t>31/10/2014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CD86-158D-4D31-B42A-833712B2E7D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90050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YOHANES </a:t>
            </a:r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54955" y="1447800"/>
            <a:ext cx="8825658" cy="1362635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42900" indent="-342900">
              <a:defRPr/>
            </a:pPr>
            <a:r>
              <a:rPr lang="id-ID" sz="6000" b="1" dirty="0" smtClean="0">
                <a:solidFill>
                  <a:srgbClr val="FFFF00"/>
                </a:solidFill>
              </a:rPr>
              <a:t>INSTALASI KABEL UTP</a:t>
            </a:r>
            <a:endParaRPr lang="id-ID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757647" y="333375"/>
            <a:ext cx="8098970" cy="7239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sz="3600" b="1" dirty="0" err="1" smtClean="0">
                <a:solidFill>
                  <a:schemeClr val="accent3"/>
                </a:solidFill>
              </a:rPr>
              <a:t>Bahan</a:t>
            </a:r>
            <a:r>
              <a:rPr lang="en-US" sz="3600" b="1" dirty="0" smtClean="0">
                <a:solidFill>
                  <a:schemeClr val="accent3"/>
                </a:solidFill>
              </a:rPr>
              <a:t> – </a:t>
            </a:r>
            <a:r>
              <a:rPr lang="en-US" sz="3600" b="1" dirty="0" err="1" smtClean="0">
                <a:solidFill>
                  <a:schemeClr val="accent3"/>
                </a:solidFill>
              </a:rPr>
              <a:t>bahan</a:t>
            </a:r>
            <a:r>
              <a:rPr lang="en-US" sz="3600" b="1" dirty="0" smtClean="0">
                <a:solidFill>
                  <a:schemeClr val="accent3"/>
                </a:solidFill>
              </a:rPr>
              <a:t> yang </a:t>
            </a:r>
            <a:r>
              <a:rPr lang="en-US" sz="3600" b="1" dirty="0" err="1" smtClean="0">
                <a:solidFill>
                  <a:schemeClr val="accent3"/>
                </a:solidFill>
              </a:rPr>
              <a:t>diperlukan</a:t>
            </a:r>
            <a:r>
              <a:rPr lang="en-US" sz="3600" b="1" dirty="0" smtClean="0">
                <a:solidFill>
                  <a:schemeClr val="accent3"/>
                </a:solidFill>
              </a:rPr>
              <a:t> </a:t>
            </a:r>
            <a:r>
              <a:rPr lang="en-US" sz="3600" b="1" dirty="0" err="1" smtClean="0">
                <a:solidFill>
                  <a:schemeClr val="accent3"/>
                </a:solidFill>
              </a:rPr>
              <a:t>untuk</a:t>
            </a:r>
            <a:r>
              <a:rPr lang="en-US" sz="3600" b="1" dirty="0" smtClean="0">
                <a:solidFill>
                  <a:schemeClr val="accent3"/>
                </a:solidFill>
              </a:rPr>
              <a:t> </a:t>
            </a:r>
            <a:r>
              <a:rPr lang="en-US" sz="3600" b="1" dirty="0" err="1" smtClean="0">
                <a:solidFill>
                  <a:schemeClr val="accent3"/>
                </a:solidFill>
              </a:rPr>
              <a:t>membuat</a:t>
            </a:r>
            <a:r>
              <a:rPr lang="en-US" sz="3600" b="1" dirty="0" smtClean="0">
                <a:solidFill>
                  <a:schemeClr val="accent3"/>
                </a:solidFill>
              </a:rPr>
              <a:t> </a:t>
            </a:r>
            <a:r>
              <a:rPr lang="en-US" sz="3600" b="1" dirty="0" err="1" smtClean="0">
                <a:solidFill>
                  <a:schemeClr val="accent3"/>
                </a:solidFill>
              </a:rPr>
              <a:t>kabel</a:t>
            </a:r>
            <a:r>
              <a:rPr lang="en-US" sz="3600" b="1" dirty="0" smtClean="0">
                <a:solidFill>
                  <a:schemeClr val="accent3"/>
                </a:solidFill>
              </a:rPr>
              <a:t> </a:t>
            </a:r>
            <a:r>
              <a:rPr lang="en-US" sz="3600" b="1" dirty="0" err="1" smtClean="0">
                <a:solidFill>
                  <a:schemeClr val="accent3"/>
                </a:solidFill>
              </a:rPr>
              <a:t>jaringan</a:t>
            </a:r>
            <a:r>
              <a:rPr lang="en-US" sz="3600" b="1" dirty="0" smtClean="0">
                <a:solidFill>
                  <a:schemeClr val="accent3"/>
                </a:solidFill>
              </a:rPr>
              <a:t>.</a:t>
            </a:r>
            <a:endParaRPr lang="en-US" sz="3600" b="1" dirty="0" smtClean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8" y="1810158"/>
            <a:ext cx="7924800" cy="274877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– </a:t>
            </a:r>
            <a:r>
              <a:rPr lang="en-US" sz="3600" dirty="0" err="1" smtClean="0"/>
              <a:t>Kabel</a:t>
            </a:r>
            <a:r>
              <a:rPr lang="en-US" sz="3600" dirty="0" smtClean="0"/>
              <a:t> </a:t>
            </a:r>
            <a:r>
              <a:rPr lang="en-US" sz="3600" dirty="0" smtClean="0"/>
              <a:t>UTP</a:t>
            </a:r>
          </a:p>
          <a:p>
            <a:pPr>
              <a:buNone/>
            </a:pPr>
            <a:r>
              <a:rPr lang="en-US" sz="3600" dirty="0" smtClean="0"/>
              <a:t>– </a:t>
            </a:r>
            <a:r>
              <a:rPr lang="en-US" sz="3600" dirty="0" err="1" smtClean="0"/>
              <a:t>Konektor</a:t>
            </a:r>
            <a:r>
              <a:rPr lang="en-US" sz="3600" dirty="0" smtClean="0"/>
              <a:t> </a:t>
            </a:r>
            <a:r>
              <a:rPr lang="en-US" sz="3600" dirty="0" smtClean="0"/>
              <a:t>RJ45</a:t>
            </a:r>
          </a:p>
          <a:p>
            <a:pPr>
              <a:buNone/>
            </a:pPr>
            <a:r>
              <a:rPr lang="en-US" sz="3600" dirty="0" smtClean="0"/>
              <a:t>– </a:t>
            </a:r>
            <a:r>
              <a:rPr lang="en-US" sz="3600" dirty="0" smtClean="0"/>
              <a:t>Tang </a:t>
            </a:r>
            <a:r>
              <a:rPr lang="en-US" sz="3600" dirty="0" smtClean="0"/>
              <a:t>Crimping</a:t>
            </a:r>
          </a:p>
          <a:p>
            <a:pPr>
              <a:buNone/>
            </a:pPr>
            <a:r>
              <a:rPr lang="en-US" sz="3600" dirty="0" smtClean="0"/>
              <a:t>– </a:t>
            </a:r>
            <a:r>
              <a:rPr lang="en-US" sz="3600" dirty="0" err="1" smtClean="0"/>
              <a:t>T</a:t>
            </a:r>
            <a:r>
              <a:rPr lang="en-US" sz="3600" dirty="0" err="1" smtClean="0"/>
              <a:t>erster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8194" name="Picture 2" descr="http://4.bp.blogspot.com/-8zKx3BXKa8w/UcLU3ed0LqI/AAAAAAAAAro/04VoZRvrS3o/s1600/cara+crimping+kabel+ta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4592" y="3879668"/>
            <a:ext cx="2744379" cy="2744379"/>
          </a:xfrm>
          <a:prstGeom prst="rect">
            <a:avLst/>
          </a:prstGeom>
          <a:noFill/>
        </p:spPr>
      </p:pic>
      <p:pic>
        <p:nvPicPr>
          <p:cNvPr id="8196" name="Picture 4" descr="Cara Crimping Kabel UTP ke RG-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5403" y="1453105"/>
            <a:ext cx="2857500" cy="2266951"/>
          </a:xfrm>
          <a:prstGeom prst="rect">
            <a:avLst/>
          </a:prstGeom>
          <a:noFill/>
        </p:spPr>
      </p:pic>
      <p:pic>
        <p:nvPicPr>
          <p:cNvPr id="8198" name="Picture 6" descr="Cara Crimping Kabel UTP ke RG-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5620" y="4206557"/>
            <a:ext cx="3048000" cy="2286001"/>
          </a:xfrm>
          <a:prstGeom prst="rect">
            <a:avLst/>
          </a:prstGeom>
          <a:noFill/>
        </p:spPr>
      </p:pic>
      <p:pic>
        <p:nvPicPr>
          <p:cNvPr id="8200" name="Picture 8" descr="Cara Crimping Kabel UTP ke RG-4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50935" y="1579380"/>
            <a:ext cx="3048000" cy="1943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261556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ara Crimping Kabel UTP ke RG-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18" y="521107"/>
            <a:ext cx="8254638" cy="5200424"/>
          </a:xfrm>
          <a:prstGeom prst="rect">
            <a:avLst/>
          </a:prstGeom>
          <a:noFill/>
        </p:spPr>
      </p:pic>
      <p:pic>
        <p:nvPicPr>
          <p:cNvPr id="29700" name="Picture 4" descr="Cara Crimping Kabel UTP ke RG-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5621" y="1718854"/>
            <a:ext cx="3396028" cy="3532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1. </a:t>
            </a:r>
            <a:r>
              <a:rPr lang="en-US" dirty="0" smtClean="0"/>
              <a:t>Straight Through Cable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891598" y="1425056"/>
            <a:ext cx="9124129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unit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perantara</a:t>
            </a:r>
            <a:r>
              <a:rPr lang="en-US" sz="2400" dirty="0"/>
              <a:t> HUB/Switch,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konsetrator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repeater.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12050" y="3005988"/>
            <a:ext cx="2160240" cy="2956526"/>
            <a:chOff x="1008" y="2592"/>
            <a:chExt cx="904" cy="1420"/>
          </a:xfrm>
        </p:grpSpPr>
        <p:sp>
          <p:nvSpPr>
            <p:cNvPr id="45079" name="Line 4"/>
            <p:cNvSpPr>
              <a:spLocks noChangeShapeType="1"/>
            </p:cNvSpPr>
            <p:nvPr/>
          </p:nvSpPr>
          <p:spPr bwMode="auto">
            <a:xfrm>
              <a:off x="144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0" name="Line 6"/>
            <p:cNvSpPr>
              <a:spLocks noChangeShapeType="1"/>
            </p:cNvSpPr>
            <p:nvPr/>
          </p:nvSpPr>
          <p:spPr bwMode="auto">
            <a:xfrm>
              <a:off x="150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1" name="Line 7"/>
            <p:cNvSpPr>
              <a:spLocks noChangeShapeType="1"/>
            </p:cNvSpPr>
            <p:nvPr/>
          </p:nvSpPr>
          <p:spPr bwMode="auto">
            <a:xfrm>
              <a:off x="1554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2" name="Line 8"/>
            <p:cNvSpPr>
              <a:spLocks noChangeShapeType="1"/>
            </p:cNvSpPr>
            <p:nvPr/>
          </p:nvSpPr>
          <p:spPr bwMode="auto">
            <a:xfrm>
              <a:off x="1614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3" name="Line 9"/>
            <p:cNvSpPr>
              <a:spLocks noChangeShapeType="1"/>
            </p:cNvSpPr>
            <p:nvPr/>
          </p:nvSpPr>
          <p:spPr bwMode="auto">
            <a:xfrm>
              <a:off x="1671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4" name="Line 10"/>
            <p:cNvSpPr>
              <a:spLocks noChangeShapeType="1"/>
            </p:cNvSpPr>
            <p:nvPr/>
          </p:nvSpPr>
          <p:spPr bwMode="auto">
            <a:xfrm>
              <a:off x="1730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5" name="Line 11"/>
            <p:cNvSpPr>
              <a:spLocks noChangeShapeType="1"/>
            </p:cNvSpPr>
            <p:nvPr/>
          </p:nvSpPr>
          <p:spPr bwMode="auto">
            <a:xfrm>
              <a:off x="1784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6" name="Line 12"/>
            <p:cNvSpPr>
              <a:spLocks noChangeShapeType="1"/>
            </p:cNvSpPr>
            <p:nvPr/>
          </p:nvSpPr>
          <p:spPr bwMode="auto">
            <a:xfrm>
              <a:off x="1840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87" name="Rectangle 13"/>
            <p:cNvSpPr>
              <a:spLocks noChangeArrowheads="1"/>
            </p:cNvSpPr>
            <p:nvPr/>
          </p:nvSpPr>
          <p:spPr bwMode="auto">
            <a:xfrm>
              <a:off x="1336" y="2688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cxnSp>
          <p:nvCxnSpPr>
            <p:cNvPr id="45088" name="AutoShape 15"/>
            <p:cNvCxnSpPr>
              <a:cxnSpLocks noChangeShapeType="1"/>
              <a:stCxn id="45079" idx="1"/>
            </p:cNvCxnSpPr>
            <p:nvPr/>
          </p:nvCxnSpPr>
          <p:spPr bwMode="auto">
            <a:xfrm flipH="1">
              <a:off x="1104" y="3618"/>
              <a:ext cx="33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89" name="Rectangle 16"/>
            <p:cNvSpPr>
              <a:spLocks noChangeArrowheads="1"/>
            </p:cNvSpPr>
            <p:nvPr/>
          </p:nvSpPr>
          <p:spPr bwMode="auto">
            <a:xfrm>
              <a:off x="1456" y="2592"/>
              <a:ext cx="33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sp>
          <p:nvSpPr>
            <p:cNvPr id="45090" name="Text Box 17"/>
            <p:cNvSpPr txBox="1">
              <a:spLocks noChangeArrowheads="1"/>
            </p:cNvSpPr>
            <p:nvPr/>
          </p:nvSpPr>
          <p:spPr bwMode="auto">
            <a:xfrm>
              <a:off x="1008" y="3696"/>
              <a:ext cx="14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cxnSp>
          <p:nvCxnSpPr>
            <p:cNvPr id="45091" name="AutoShape 19"/>
            <p:cNvCxnSpPr>
              <a:cxnSpLocks noChangeShapeType="1"/>
              <a:stCxn id="45086" idx="1"/>
            </p:cNvCxnSpPr>
            <p:nvPr/>
          </p:nvCxnSpPr>
          <p:spPr bwMode="auto">
            <a:xfrm flipH="1">
              <a:off x="1728" y="3618"/>
              <a:ext cx="112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92" name="Text Box 20"/>
            <p:cNvSpPr txBox="1">
              <a:spLocks noChangeArrowheads="1"/>
            </p:cNvSpPr>
            <p:nvPr/>
          </p:nvSpPr>
          <p:spPr bwMode="auto">
            <a:xfrm>
              <a:off x="1632" y="3894"/>
              <a:ext cx="144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8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300300" y="3005988"/>
            <a:ext cx="2088232" cy="3022490"/>
            <a:chOff x="1008" y="2592"/>
            <a:chExt cx="904" cy="1418"/>
          </a:xfrm>
        </p:grpSpPr>
        <p:sp>
          <p:nvSpPr>
            <p:cNvPr id="45065" name="Line 23"/>
            <p:cNvSpPr>
              <a:spLocks noChangeShapeType="1"/>
            </p:cNvSpPr>
            <p:nvPr/>
          </p:nvSpPr>
          <p:spPr bwMode="auto">
            <a:xfrm>
              <a:off x="144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66" name="Line 24"/>
            <p:cNvSpPr>
              <a:spLocks noChangeShapeType="1"/>
            </p:cNvSpPr>
            <p:nvPr/>
          </p:nvSpPr>
          <p:spPr bwMode="auto">
            <a:xfrm>
              <a:off x="150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67" name="Line 25"/>
            <p:cNvSpPr>
              <a:spLocks noChangeShapeType="1"/>
            </p:cNvSpPr>
            <p:nvPr/>
          </p:nvSpPr>
          <p:spPr bwMode="auto">
            <a:xfrm>
              <a:off x="1554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68" name="Line 26"/>
            <p:cNvSpPr>
              <a:spLocks noChangeShapeType="1"/>
            </p:cNvSpPr>
            <p:nvPr/>
          </p:nvSpPr>
          <p:spPr bwMode="auto">
            <a:xfrm>
              <a:off x="1614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69" name="Line 27"/>
            <p:cNvSpPr>
              <a:spLocks noChangeShapeType="1"/>
            </p:cNvSpPr>
            <p:nvPr/>
          </p:nvSpPr>
          <p:spPr bwMode="auto">
            <a:xfrm>
              <a:off x="1671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70" name="Line 28"/>
            <p:cNvSpPr>
              <a:spLocks noChangeShapeType="1"/>
            </p:cNvSpPr>
            <p:nvPr/>
          </p:nvSpPr>
          <p:spPr bwMode="auto">
            <a:xfrm>
              <a:off x="1730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71" name="Line 29"/>
            <p:cNvSpPr>
              <a:spLocks noChangeShapeType="1"/>
            </p:cNvSpPr>
            <p:nvPr/>
          </p:nvSpPr>
          <p:spPr bwMode="auto">
            <a:xfrm>
              <a:off x="1784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72" name="Line 30"/>
            <p:cNvSpPr>
              <a:spLocks noChangeShapeType="1"/>
            </p:cNvSpPr>
            <p:nvPr/>
          </p:nvSpPr>
          <p:spPr bwMode="auto">
            <a:xfrm>
              <a:off x="1840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5073" name="Rectangle 31"/>
            <p:cNvSpPr>
              <a:spLocks noChangeArrowheads="1"/>
            </p:cNvSpPr>
            <p:nvPr/>
          </p:nvSpPr>
          <p:spPr bwMode="auto">
            <a:xfrm>
              <a:off x="1336" y="2688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cxnSp>
          <p:nvCxnSpPr>
            <p:cNvPr id="45074" name="AutoShape 32"/>
            <p:cNvCxnSpPr>
              <a:cxnSpLocks noChangeShapeType="1"/>
              <a:stCxn id="45065" idx="1"/>
            </p:cNvCxnSpPr>
            <p:nvPr/>
          </p:nvCxnSpPr>
          <p:spPr bwMode="auto">
            <a:xfrm flipH="1">
              <a:off x="1104" y="3618"/>
              <a:ext cx="33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75" name="Rectangle 33"/>
            <p:cNvSpPr>
              <a:spLocks noChangeArrowheads="1"/>
            </p:cNvSpPr>
            <p:nvPr/>
          </p:nvSpPr>
          <p:spPr bwMode="auto">
            <a:xfrm>
              <a:off x="1456" y="2592"/>
              <a:ext cx="33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sp>
          <p:nvSpPr>
            <p:cNvPr id="45076" name="Text Box 34"/>
            <p:cNvSpPr txBox="1">
              <a:spLocks noChangeArrowheads="1"/>
            </p:cNvSpPr>
            <p:nvPr/>
          </p:nvSpPr>
          <p:spPr bwMode="auto">
            <a:xfrm>
              <a:off x="1008" y="3696"/>
              <a:ext cx="14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cxnSp>
          <p:nvCxnSpPr>
            <p:cNvPr id="45077" name="AutoShape 35"/>
            <p:cNvCxnSpPr>
              <a:cxnSpLocks noChangeShapeType="1"/>
              <a:stCxn id="45072" idx="1"/>
            </p:cNvCxnSpPr>
            <p:nvPr/>
          </p:nvCxnSpPr>
          <p:spPr bwMode="auto">
            <a:xfrm flipH="1">
              <a:off x="1728" y="3618"/>
              <a:ext cx="112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78" name="Text Box 36"/>
            <p:cNvSpPr txBox="1">
              <a:spLocks noChangeArrowheads="1"/>
            </p:cNvSpPr>
            <p:nvPr/>
          </p:nvSpPr>
          <p:spPr bwMode="auto">
            <a:xfrm>
              <a:off x="1632" y="3894"/>
              <a:ext cx="14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8</a:t>
              </a:r>
            </a:p>
          </p:txBody>
        </p:sp>
      </p:grpSp>
      <p:sp>
        <p:nvSpPr>
          <p:cNvPr id="45064" name="Text Box 37"/>
          <p:cNvSpPr txBox="1">
            <a:spLocks noChangeArrowheads="1"/>
          </p:cNvSpPr>
          <p:nvPr/>
        </p:nvSpPr>
        <p:spPr bwMode="auto">
          <a:xfrm>
            <a:off x="7797161" y="2714536"/>
            <a:ext cx="2972419" cy="353943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Putih</a:t>
            </a:r>
            <a:r>
              <a:rPr lang="en-US" sz="2800" dirty="0"/>
              <a:t> Orange</a:t>
            </a:r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/>
              <a:t>Orange</a:t>
            </a:r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Putih</a:t>
            </a:r>
            <a:r>
              <a:rPr lang="en-US" sz="2800" dirty="0"/>
              <a:t> </a:t>
            </a:r>
            <a:r>
              <a:rPr lang="en-US" sz="2800" dirty="0" err="1"/>
              <a:t>Hijau</a:t>
            </a:r>
            <a:endParaRPr lang="en-US" sz="2800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Biru</a:t>
            </a:r>
            <a:endParaRPr lang="en-US" sz="2800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Putih</a:t>
            </a:r>
            <a:r>
              <a:rPr lang="en-US" sz="2800" dirty="0"/>
              <a:t> </a:t>
            </a:r>
            <a:r>
              <a:rPr lang="en-US" sz="2800" dirty="0" err="1"/>
              <a:t>Biru</a:t>
            </a:r>
            <a:endParaRPr lang="en-US" sz="2800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Hijau</a:t>
            </a:r>
            <a:endParaRPr lang="en-US" sz="2800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Putih</a:t>
            </a:r>
            <a:r>
              <a:rPr lang="en-US" sz="2800" dirty="0"/>
              <a:t> </a:t>
            </a:r>
            <a:r>
              <a:rPr lang="en-US" sz="2800" dirty="0" err="1"/>
              <a:t>Coklat</a:t>
            </a:r>
            <a:endParaRPr lang="en-US" sz="2800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800" dirty="0" err="1"/>
              <a:t>Coklat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8056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8459" y="3935097"/>
            <a:ext cx="8444753" cy="2586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2. </a:t>
            </a:r>
            <a:r>
              <a:rPr lang="en-US" dirty="0" smtClean="0"/>
              <a:t>Cross Over Cable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1556793"/>
            <a:ext cx="2281064" cy="2624902"/>
            <a:chOff x="1008" y="2592"/>
            <a:chExt cx="904" cy="1437"/>
          </a:xfrm>
        </p:grpSpPr>
        <p:sp>
          <p:nvSpPr>
            <p:cNvPr id="48162" name="Line 5"/>
            <p:cNvSpPr>
              <a:spLocks noChangeShapeType="1"/>
            </p:cNvSpPr>
            <p:nvPr/>
          </p:nvSpPr>
          <p:spPr bwMode="auto">
            <a:xfrm>
              <a:off x="144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3" name="Line 6"/>
            <p:cNvSpPr>
              <a:spLocks noChangeShapeType="1"/>
            </p:cNvSpPr>
            <p:nvPr/>
          </p:nvSpPr>
          <p:spPr bwMode="auto">
            <a:xfrm>
              <a:off x="150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4" name="Line 7"/>
            <p:cNvSpPr>
              <a:spLocks noChangeShapeType="1"/>
            </p:cNvSpPr>
            <p:nvPr/>
          </p:nvSpPr>
          <p:spPr bwMode="auto">
            <a:xfrm>
              <a:off x="1554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5" name="Line 8"/>
            <p:cNvSpPr>
              <a:spLocks noChangeShapeType="1"/>
            </p:cNvSpPr>
            <p:nvPr/>
          </p:nvSpPr>
          <p:spPr bwMode="auto">
            <a:xfrm>
              <a:off x="1614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6" name="Line 9"/>
            <p:cNvSpPr>
              <a:spLocks noChangeShapeType="1"/>
            </p:cNvSpPr>
            <p:nvPr/>
          </p:nvSpPr>
          <p:spPr bwMode="auto">
            <a:xfrm>
              <a:off x="1671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7" name="Line 10"/>
            <p:cNvSpPr>
              <a:spLocks noChangeShapeType="1"/>
            </p:cNvSpPr>
            <p:nvPr/>
          </p:nvSpPr>
          <p:spPr bwMode="auto">
            <a:xfrm>
              <a:off x="1730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8" name="Line 11"/>
            <p:cNvSpPr>
              <a:spLocks noChangeShapeType="1"/>
            </p:cNvSpPr>
            <p:nvPr/>
          </p:nvSpPr>
          <p:spPr bwMode="auto">
            <a:xfrm>
              <a:off x="1784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69" name="Line 12"/>
            <p:cNvSpPr>
              <a:spLocks noChangeShapeType="1"/>
            </p:cNvSpPr>
            <p:nvPr/>
          </p:nvSpPr>
          <p:spPr bwMode="auto">
            <a:xfrm>
              <a:off x="1840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70" name="Rectangle 13"/>
            <p:cNvSpPr>
              <a:spLocks noChangeArrowheads="1"/>
            </p:cNvSpPr>
            <p:nvPr/>
          </p:nvSpPr>
          <p:spPr bwMode="auto">
            <a:xfrm>
              <a:off x="1336" y="2688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cxnSp>
          <p:nvCxnSpPr>
            <p:cNvPr id="48171" name="AutoShape 14"/>
            <p:cNvCxnSpPr>
              <a:cxnSpLocks noChangeShapeType="1"/>
              <a:stCxn id="48162" idx="1"/>
            </p:cNvCxnSpPr>
            <p:nvPr/>
          </p:nvCxnSpPr>
          <p:spPr bwMode="auto">
            <a:xfrm flipH="1">
              <a:off x="1104" y="3618"/>
              <a:ext cx="33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72" name="Rectangle 15"/>
            <p:cNvSpPr>
              <a:spLocks noChangeArrowheads="1"/>
            </p:cNvSpPr>
            <p:nvPr/>
          </p:nvSpPr>
          <p:spPr bwMode="auto">
            <a:xfrm>
              <a:off x="1456" y="2592"/>
              <a:ext cx="33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1008" y="3696"/>
              <a:ext cx="14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cxnSp>
          <p:nvCxnSpPr>
            <p:cNvPr id="48174" name="AutoShape 17"/>
            <p:cNvCxnSpPr>
              <a:cxnSpLocks noChangeShapeType="1"/>
              <a:stCxn id="48169" idx="1"/>
            </p:cNvCxnSpPr>
            <p:nvPr/>
          </p:nvCxnSpPr>
          <p:spPr bwMode="auto">
            <a:xfrm flipH="1">
              <a:off x="1728" y="3618"/>
              <a:ext cx="112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1632" y="3894"/>
              <a:ext cx="14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8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175500" y="1340768"/>
            <a:ext cx="2448892" cy="2818356"/>
            <a:chOff x="3560" y="1200"/>
            <a:chExt cx="904" cy="142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3992" y="1344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4052" y="1344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4106" y="1344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4166" y="1344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4223" y="1344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4282" y="1344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4336" y="1344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4392" y="1344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3888" y="1296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cxnSp>
          <p:nvCxnSpPr>
            <p:cNvPr id="48157" name="AutoShape 29"/>
            <p:cNvCxnSpPr>
              <a:cxnSpLocks noChangeShapeType="1"/>
              <a:stCxn id="48148" idx="1"/>
            </p:cNvCxnSpPr>
            <p:nvPr/>
          </p:nvCxnSpPr>
          <p:spPr bwMode="auto">
            <a:xfrm flipH="1">
              <a:off x="3656" y="2226"/>
              <a:ext cx="33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4008" y="1200"/>
              <a:ext cx="33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/>
            </a:p>
          </p:txBody>
        </p: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3560" y="2304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1</a:t>
              </a:r>
            </a:p>
          </p:txBody>
        </p:sp>
        <p:cxnSp>
          <p:nvCxnSpPr>
            <p:cNvPr id="48160" name="AutoShape 32"/>
            <p:cNvCxnSpPr>
              <a:cxnSpLocks noChangeShapeType="1"/>
              <a:stCxn id="48155" idx="1"/>
            </p:cNvCxnSpPr>
            <p:nvPr/>
          </p:nvCxnSpPr>
          <p:spPr bwMode="auto">
            <a:xfrm flipH="1">
              <a:off x="4280" y="2226"/>
              <a:ext cx="112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4184" y="2502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/>
                <a:t>8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45535" y="4011663"/>
            <a:ext cx="8254635" cy="2388535"/>
            <a:chOff x="564" y="2682"/>
            <a:chExt cx="4502" cy="1059"/>
          </a:xfrm>
        </p:grpSpPr>
        <p:sp>
          <p:nvSpPr>
            <p:cNvPr id="48136" name="Text Box 34"/>
            <p:cNvSpPr txBox="1">
              <a:spLocks noChangeArrowheads="1"/>
            </p:cNvSpPr>
            <p:nvPr/>
          </p:nvSpPr>
          <p:spPr bwMode="auto">
            <a:xfrm>
              <a:off x="564" y="2682"/>
              <a:ext cx="1038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Orange</a:t>
              </a: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Orange</a:t>
              </a: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Hijau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Biru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Biru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Hijau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Coklat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4950" indent="-234950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Coklat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137" name="Text Box 35"/>
            <p:cNvSpPr txBox="1">
              <a:spLocks noChangeArrowheads="1"/>
            </p:cNvSpPr>
            <p:nvPr/>
          </p:nvSpPr>
          <p:spPr bwMode="auto">
            <a:xfrm>
              <a:off x="4030" y="2718"/>
              <a:ext cx="1036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Hijau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Hijau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Orange</a:t>
              </a: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Biru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Biru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Orange</a:t>
              </a: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Putih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Coklat</a:t>
              </a:r>
              <a:endParaRPr lang="en-US" dirty="0">
                <a:solidFill>
                  <a:schemeClr val="bg1"/>
                </a:solidFill>
              </a:endParaRPr>
            </a:p>
            <a:p>
              <a:pPr marL="231775" indent="-231775" eaLnBrk="0" hangingPunct="0">
                <a:buFontTx/>
                <a:buAutoNum type="arabicPeriod"/>
              </a:pPr>
              <a:r>
                <a:rPr lang="en-US" dirty="0" err="1">
                  <a:solidFill>
                    <a:schemeClr val="bg1"/>
                  </a:solidFill>
                </a:rPr>
                <a:t>Coklat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138" name="AutoShape 39"/>
            <p:cNvCxnSpPr>
              <a:cxnSpLocks noChangeShapeType="1"/>
            </p:cNvCxnSpPr>
            <p:nvPr/>
          </p:nvCxnSpPr>
          <p:spPr bwMode="auto">
            <a:xfrm>
              <a:off x="1920" y="2802"/>
              <a:ext cx="1680" cy="23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48139" name="AutoShape 40"/>
            <p:cNvCxnSpPr>
              <a:cxnSpLocks noChangeShapeType="1"/>
            </p:cNvCxnSpPr>
            <p:nvPr/>
          </p:nvCxnSpPr>
          <p:spPr bwMode="auto">
            <a:xfrm>
              <a:off x="1920" y="2919"/>
              <a:ext cx="1681" cy="455"/>
            </a:xfrm>
            <a:prstGeom prst="curvedConnector3">
              <a:avLst>
                <a:gd name="adj1" fmla="val 49972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</p:cxnSp>
        <p:cxnSp>
          <p:nvCxnSpPr>
            <p:cNvPr id="48140" name="AutoShape 41"/>
            <p:cNvCxnSpPr>
              <a:cxnSpLocks noChangeShapeType="1"/>
            </p:cNvCxnSpPr>
            <p:nvPr/>
          </p:nvCxnSpPr>
          <p:spPr bwMode="auto">
            <a:xfrm flipV="1">
              <a:off x="1920" y="2805"/>
              <a:ext cx="1680" cy="23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48141" name="AutoShape 42"/>
            <p:cNvCxnSpPr>
              <a:cxnSpLocks noChangeShapeType="1"/>
            </p:cNvCxnSpPr>
            <p:nvPr/>
          </p:nvCxnSpPr>
          <p:spPr bwMode="auto">
            <a:xfrm>
              <a:off x="1920" y="3168"/>
              <a:ext cx="1681" cy="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8142" name="AutoShape 43"/>
            <p:cNvCxnSpPr>
              <a:cxnSpLocks noChangeShapeType="1"/>
            </p:cNvCxnSpPr>
            <p:nvPr/>
          </p:nvCxnSpPr>
          <p:spPr bwMode="auto">
            <a:xfrm>
              <a:off x="1920" y="3255"/>
              <a:ext cx="1681" cy="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48143" name="AutoShape 44"/>
            <p:cNvCxnSpPr>
              <a:cxnSpLocks noChangeShapeType="1"/>
            </p:cNvCxnSpPr>
            <p:nvPr/>
          </p:nvCxnSpPr>
          <p:spPr bwMode="auto">
            <a:xfrm flipV="1">
              <a:off x="1920" y="2919"/>
              <a:ext cx="1680" cy="45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</p:cxnSp>
        <p:cxnSp>
          <p:nvCxnSpPr>
            <p:cNvPr id="48144" name="AutoShape 45"/>
            <p:cNvCxnSpPr>
              <a:cxnSpLocks noChangeShapeType="1"/>
            </p:cNvCxnSpPr>
            <p:nvPr/>
          </p:nvCxnSpPr>
          <p:spPr bwMode="auto">
            <a:xfrm>
              <a:off x="1920" y="3495"/>
              <a:ext cx="1681" cy="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</p:cxnSp>
        <p:cxnSp>
          <p:nvCxnSpPr>
            <p:cNvPr id="48145" name="AutoShape 46"/>
            <p:cNvCxnSpPr>
              <a:cxnSpLocks noChangeShapeType="1"/>
            </p:cNvCxnSpPr>
            <p:nvPr/>
          </p:nvCxnSpPr>
          <p:spPr bwMode="auto">
            <a:xfrm>
              <a:off x="1920" y="3609"/>
              <a:ext cx="1681" cy="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993300"/>
              </a:solidFill>
              <a:prstDash val="sysDot"/>
              <a:round/>
              <a:headEnd/>
              <a:tailEnd/>
            </a:ln>
          </p:spPr>
        </p:cxnSp>
        <p:sp>
          <p:nvSpPr>
            <p:cNvPr id="48146" name="Text Box 47"/>
            <p:cNvSpPr txBox="1">
              <a:spLocks noChangeArrowheads="1"/>
            </p:cNvSpPr>
            <p:nvPr/>
          </p:nvSpPr>
          <p:spPr bwMode="auto">
            <a:xfrm>
              <a:off x="3713" y="2711"/>
              <a:ext cx="330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TX+</a:t>
              </a:r>
            </a:p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TX-</a:t>
              </a:r>
            </a:p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RX+</a:t>
              </a:r>
            </a:p>
            <a:p>
              <a:pPr eaLnBrk="0" hangingPunct="0"/>
              <a:endParaRPr lang="en-US" dirty="0">
                <a:solidFill>
                  <a:schemeClr val="bg1"/>
                </a:solidFill>
              </a:endParaRPr>
            </a:p>
            <a:p>
              <a:pPr eaLnBrk="0" hangingPunct="0"/>
              <a:endParaRPr lang="en-US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RX-</a:t>
              </a:r>
            </a:p>
          </p:txBody>
        </p:sp>
        <p:sp>
          <p:nvSpPr>
            <p:cNvPr id="48147" name="Text Box 48"/>
            <p:cNvSpPr txBox="1">
              <a:spLocks noChangeArrowheads="1"/>
            </p:cNvSpPr>
            <p:nvPr/>
          </p:nvSpPr>
          <p:spPr bwMode="auto">
            <a:xfrm>
              <a:off x="1618" y="2715"/>
              <a:ext cx="330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TX+</a:t>
              </a:r>
            </a:p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TX-</a:t>
              </a:r>
            </a:p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RX+</a:t>
              </a:r>
            </a:p>
            <a:p>
              <a:pPr eaLnBrk="0" hangingPunct="0"/>
              <a:endParaRPr lang="en-US" dirty="0">
                <a:solidFill>
                  <a:schemeClr val="bg1"/>
                </a:solidFill>
              </a:endParaRPr>
            </a:p>
            <a:p>
              <a:pPr eaLnBrk="0" hangingPunct="0"/>
              <a:endParaRPr lang="en-US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dirty="0">
                  <a:solidFill>
                    <a:schemeClr val="bg1"/>
                  </a:solidFill>
                </a:rPr>
                <a:t>RX-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8517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dirty="0" smtClean="0"/>
              <a:t>3. </a:t>
            </a:r>
            <a:r>
              <a:rPr lang="en-US" dirty="0" smtClean="0"/>
              <a:t>Roll Over Cable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462272" y="1517501"/>
            <a:ext cx="9228140" cy="101060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terminal </a:t>
            </a:r>
            <a:r>
              <a:rPr lang="en-US" sz="2400" dirty="0" err="1"/>
              <a:t>dan</a:t>
            </a:r>
            <a:r>
              <a:rPr lang="en-US" sz="2400" dirty="0"/>
              <a:t> modem </a:t>
            </a:r>
            <a:r>
              <a:rPr lang="en-US" sz="2400" dirty="0" err="1"/>
              <a:t>ke</a:t>
            </a:r>
            <a:r>
              <a:rPr lang="en-US" sz="2400" dirty="0"/>
              <a:t> Cisco Router </a:t>
            </a:r>
            <a:r>
              <a:rPr lang="en-US" sz="2400" dirty="0" err="1"/>
              <a:t>seri</a:t>
            </a:r>
            <a:r>
              <a:rPr lang="en-US" sz="2400" dirty="0"/>
              <a:t> 2500 Access Server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470434" y="3236116"/>
            <a:ext cx="2778017" cy="30469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Orange</a:t>
            </a:r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/>
              <a:t>Orange</a:t>
            </a:r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</a:t>
            </a:r>
            <a:r>
              <a:rPr lang="en-US" sz="2400" b="1" dirty="0" err="1"/>
              <a:t>Hijau</a:t>
            </a:r>
            <a:endParaRPr lang="en-US" sz="2400" b="1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Biru</a:t>
            </a:r>
            <a:endParaRPr lang="en-US" sz="2400" b="1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</a:t>
            </a:r>
            <a:r>
              <a:rPr lang="en-US" sz="2400" b="1" dirty="0" err="1"/>
              <a:t>Biru</a:t>
            </a:r>
            <a:endParaRPr lang="en-US" sz="2400" b="1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Hijau</a:t>
            </a:r>
            <a:endParaRPr lang="en-US" sz="2400" b="1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</a:t>
            </a:r>
            <a:r>
              <a:rPr lang="en-US" sz="2400" b="1" dirty="0" err="1"/>
              <a:t>Coklat</a:t>
            </a:r>
            <a:endParaRPr lang="en-US" sz="2400" b="1" dirty="0"/>
          </a:p>
          <a:p>
            <a:pPr marL="234950" indent="-234950" eaLnBrk="0" hangingPunct="0">
              <a:buFontTx/>
              <a:buAutoNum type="arabicPeriod"/>
            </a:pPr>
            <a:r>
              <a:rPr lang="en-US" sz="2400" b="1" dirty="0" err="1"/>
              <a:t>Coklat</a:t>
            </a:r>
            <a:endParaRPr lang="en-US" sz="2400" b="1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287688" y="2708922"/>
            <a:ext cx="2497088" cy="2914742"/>
            <a:chOff x="1008" y="2592"/>
            <a:chExt cx="904" cy="1422"/>
          </a:xfrm>
        </p:grpSpPr>
        <p:sp>
          <p:nvSpPr>
            <p:cNvPr id="49176" name="Line 18"/>
            <p:cNvSpPr>
              <a:spLocks noChangeShapeType="1"/>
            </p:cNvSpPr>
            <p:nvPr/>
          </p:nvSpPr>
          <p:spPr bwMode="auto">
            <a:xfrm>
              <a:off x="144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77" name="Line 19"/>
            <p:cNvSpPr>
              <a:spLocks noChangeShapeType="1"/>
            </p:cNvSpPr>
            <p:nvPr/>
          </p:nvSpPr>
          <p:spPr bwMode="auto">
            <a:xfrm>
              <a:off x="1500" y="2736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78" name="Line 20"/>
            <p:cNvSpPr>
              <a:spLocks noChangeShapeType="1"/>
            </p:cNvSpPr>
            <p:nvPr/>
          </p:nvSpPr>
          <p:spPr bwMode="auto">
            <a:xfrm>
              <a:off x="1554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79" name="Line 21"/>
            <p:cNvSpPr>
              <a:spLocks noChangeShapeType="1"/>
            </p:cNvSpPr>
            <p:nvPr/>
          </p:nvSpPr>
          <p:spPr bwMode="auto">
            <a:xfrm>
              <a:off x="1614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80" name="Line 22"/>
            <p:cNvSpPr>
              <a:spLocks noChangeShapeType="1"/>
            </p:cNvSpPr>
            <p:nvPr/>
          </p:nvSpPr>
          <p:spPr bwMode="auto">
            <a:xfrm>
              <a:off x="1671" y="2736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81" name="Line 23"/>
            <p:cNvSpPr>
              <a:spLocks noChangeShapeType="1"/>
            </p:cNvSpPr>
            <p:nvPr/>
          </p:nvSpPr>
          <p:spPr bwMode="auto">
            <a:xfrm>
              <a:off x="1730" y="2736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82" name="Line 24"/>
            <p:cNvSpPr>
              <a:spLocks noChangeShapeType="1"/>
            </p:cNvSpPr>
            <p:nvPr/>
          </p:nvSpPr>
          <p:spPr bwMode="auto">
            <a:xfrm>
              <a:off x="1784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1840" y="2736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84" name="Rectangle 26"/>
            <p:cNvSpPr>
              <a:spLocks noChangeArrowheads="1"/>
            </p:cNvSpPr>
            <p:nvPr/>
          </p:nvSpPr>
          <p:spPr bwMode="auto">
            <a:xfrm>
              <a:off x="1336" y="2688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 b="1"/>
            </a:p>
          </p:txBody>
        </p:sp>
        <p:cxnSp>
          <p:nvCxnSpPr>
            <p:cNvPr id="49185" name="AutoShape 27"/>
            <p:cNvCxnSpPr>
              <a:cxnSpLocks noChangeShapeType="1"/>
              <a:stCxn id="49176" idx="1"/>
            </p:cNvCxnSpPr>
            <p:nvPr/>
          </p:nvCxnSpPr>
          <p:spPr bwMode="auto">
            <a:xfrm flipH="1">
              <a:off x="1104" y="3618"/>
              <a:ext cx="33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9186" name="Rectangle 28"/>
            <p:cNvSpPr>
              <a:spLocks noChangeArrowheads="1"/>
            </p:cNvSpPr>
            <p:nvPr/>
          </p:nvSpPr>
          <p:spPr bwMode="auto">
            <a:xfrm>
              <a:off x="1456" y="2592"/>
              <a:ext cx="33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 b="1"/>
            </a:p>
          </p:txBody>
        </p:sp>
        <p:sp>
          <p:nvSpPr>
            <p:cNvPr id="49187" name="Text Box 29"/>
            <p:cNvSpPr txBox="1">
              <a:spLocks noChangeArrowheads="1"/>
            </p:cNvSpPr>
            <p:nvPr/>
          </p:nvSpPr>
          <p:spPr bwMode="auto">
            <a:xfrm>
              <a:off x="1008" y="3696"/>
              <a:ext cx="14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 b="1"/>
                <a:t>1</a:t>
              </a:r>
            </a:p>
          </p:txBody>
        </p:sp>
        <p:cxnSp>
          <p:nvCxnSpPr>
            <p:cNvPr id="49188" name="AutoShape 30"/>
            <p:cNvCxnSpPr>
              <a:cxnSpLocks noChangeShapeType="1"/>
              <a:stCxn id="49183" idx="1"/>
            </p:cNvCxnSpPr>
            <p:nvPr/>
          </p:nvCxnSpPr>
          <p:spPr bwMode="auto">
            <a:xfrm flipH="1">
              <a:off x="1728" y="3618"/>
              <a:ext cx="112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9189" name="Text Box 31"/>
            <p:cNvSpPr txBox="1">
              <a:spLocks noChangeArrowheads="1"/>
            </p:cNvSpPr>
            <p:nvPr/>
          </p:nvSpPr>
          <p:spPr bwMode="auto">
            <a:xfrm>
              <a:off x="1632" y="3894"/>
              <a:ext cx="14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 b="1"/>
                <a:t>8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240016" y="2708921"/>
            <a:ext cx="2490936" cy="3032988"/>
            <a:chOff x="2352" y="1680"/>
            <a:chExt cx="960" cy="1538"/>
          </a:xfrm>
        </p:grpSpPr>
        <p:sp>
          <p:nvSpPr>
            <p:cNvPr id="49162" name="Line 33"/>
            <p:cNvSpPr>
              <a:spLocks noChangeShapeType="1"/>
            </p:cNvSpPr>
            <p:nvPr/>
          </p:nvSpPr>
          <p:spPr bwMode="auto">
            <a:xfrm flipH="1">
              <a:off x="2824" y="1824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3" name="Line 34"/>
            <p:cNvSpPr>
              <a:spLocks noChangeShapeType="1"/>
            </p:cNvSpPr>
            <p:nvPr/>
          </p:nvSpPr>
          <p:spPr bwMode="auto">
            <a:xfrm flipH="1">
              <a:off x="2764" y="1824"/>
              <a:ext cx="0" cy="8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4" name="Line 35"/>
            <p:cNvSpPr>
              <a:spLocks noChangeShapeType="1"/>
            </p:cNvSpPr>
            <p:nvPr/>
          </p:nvSpPr>
          <p:spPr bwMode="auto">
            <a:xfrm flipH="1">
              <a:off x="2710" y="1824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5" name="Line 36"/>
            <p:cNvSpPr>
              <a:spLocks noChangeShapeType="1"/>
            </p:cNvSpPr>
            <p:nvPr/>
          </p:nvSpPr>
          <p:spPr bwMode="auto">
            <a:xfrm flipH="1">
              <a:off x="2650" y="1824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6" name="Line 37"/>
            <p:cNvSpPr>
              <a:spLocks noChangeShapeType="1"/>
            </p:cNvSpPr>
            <p:nvPr/>
          </p:nvSpPr>
          <p:spPr bwMode="auto">
            <a:xfrm flipH="1">
              <a:off x="2593" y="1824"/>
              <a:ext cx="0" cy="86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7" name="Line 38"/>
            <p:cNvSpPr>
              <a:spLocks noChangeShapeType="1"/>
            </p:cNvSpPr>
            <p:nvPr/>
          </p:nvSpPr>
          <p:spPr bwMode="auto">
            <a:xfrm flipH="1">
              <a:off x="2534" y="1824"/>
              <a:ext cx="0" cy="86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8" name="Line 39"/>
            <p:cNvSpPr>
              <a:spLocks noChangeShapeType="1"/>
            </p:cNvSpPr>
            <p:nvPr/>
          </p:nvSpPr>
          <p:spPr bwMode="auto">
            <a:xfrm flipH="1">
              <a:off x="2480" y="1824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69" name="Line 40"/>
            <p:cNvSpPr>
              <a:spLocks noChangeShapeType="1"/>
            </p:cNvSpPr>
            <p:nvPr/>
          </p:nvSpPr>
          <p:spPr bwMode="auto">
            <a:xfrm flipH="1">
              <a:off x="2424" y="1824"/>
              <a:ext cx="0" cy="864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b="1"/>
            </a:p>
          </p:txBody>
        </p:sp>
        <p:sp>
          <p:nvSpPr>
            <p:cNvPr id="49170" name="Rectangle 41"/>
            <p:cNvSpPr>
              <a:spLocks noChangeArrowheads="1"/>
            </p:cNvSpPr>
            <p:nvPr/>
          </p:nvSpPr>
          <p:spPr bwMode="auto">
            <a:xfrm flipH="1">
              <a:off x="2352" y="1776"/>
              <a:ext cx="5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 b="1"/>
            </a:p>
          </p:txBody>
        </p:sp>
        <p:cxnSp>
          <p:nvCxnSpPr>
            <p:cNvPr id="49171" name="AutoShape 42"/>
            <p:cNvCxnSpPr>
              <a:cxnSpLocks noChangeShapeType="1"/>
              <a:stCxn id="49162" idx="1"/>
            </p:cNvCxnSpPr>
            <p:nvPr/>
          </p:nvCxnSpPr>
          <p:spPr bwMode="auto">
            <a:xfrm>
              <a:off x="2824" y="2706"/>
              <a:ext cx="33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9172" name="Rectangle 43"/>
            <p:cNvSpPr>
              <a:spLocks noChangeArrowheads="1"/>
            </p:cNvSpPr>
            <p:nvPr/>
          </p:nvSpPr>
          <p:spPr bwMode="auto">
            <a:xfrm flipH="1">
              <a:off x="2472" y="1680"/>
              <a:ext cx="33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id-ID" b="1"/>
            </a:p>
          </p:txBody>
        </p:sp>
        <p:sp>
          <p:nvSpPr>
            <p:cNvPr id="49173" name="Text Box 44"/>
            <p:cNvSpPr txBox="1">
              <a:spLocks noChangeArrowheads="1"/>
            </p:cNvSpPr>
            <p:nvPr/>
          </p:nvSpPr>
          <p:spPr bwMode="auto">
            <a:xfrm flipH="1">
              <a:off x="2448" y="2976"/>
              <a:ext cx="14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 b="1"/>
                <a:t>8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1000" b="1"/>
            </a:p>
          </p:txBody>
        </p:sp>
        <p:cxnSp>
          <p:nvCxnSpPr>
            <p:cNvPr id="49174" name="AutoShape 45"/>
            <p:cNvCxnSpPr>
              <a:cxnSpLocks noChangeShapeType="1"/>
              <a:stCxn id="49169" idx="1"/>
            </p:cNvCxnSpPr>
            <p:nvPr/>
          </p:nvCxnSpPr>
          <p:spPr bwMode="auto">
            <a:xfrm>
              <a:off x="2424" y="2706"/>
              <a:ext cx="112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9175" name="Text Box 46"/>
            <p:cNvSpPr txBox="1">
              <a:spLocks noChangeArrowheads="1"/>
            </p:cNvSpPr>
            <p:nvPr/>
          </p:nvSpPr>
          <p:spPr bwMode="auto">
            <a:xfrm flipH="1">
              <a:off x="3168" y="2880"/>
              <a:ext cx="14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000" b="1"/>
                <a:t>1</a:t>
              </a:r>
            </a:p>
          </p:txBody>
        </p:sp>
      </p:grpSp>
      <p:sp>
        <p:nvSpPr>
          <p:cNvPr id="49161" name="Text Box 47"/>
          <p:cNvSpPr txBox="1">
            <a:spLocks noChangeArrowheads="1"/>
          </p:cNvSpPr>
          <p:nvPr/>
        </p:nvSpPr>
        <p:spPr bwMode="auto">
          <a:xfrm>
            <a:off x="8730206" y="3461142"/>
            <a:ext cx="2699793" cy="30469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Coklat</a:t>
            </a:r>
            <a:endParaRPr lang="en-US" sz="2400" b="1" dirty="0"/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</a:t>
            </a:r>
            <a:r>
              <a:rPr lang="en-US" sz="2400" b="1" dirty="0" err="1"/>
              <a:t>Coklat</a:t>
            </a:r>
            <a:endParaRPr lang="en-US" sz="2400" b="1" dirty="0"/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Hijau</a:t>
            </a:r>
            <a:endParaRPr lang="en-US" sz="2400" b="1" dirty="0"/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</a:t>
            </a:r>
            <a:r>
              <a:rPr lang="en-US" sz="2400" b="1" dirty="0" err="1"/>
              <a:t>Biru</a:t>
            </a:r>
            <a:endParaRPr lang="en-US" sz="2400" b="1" dirty="0"/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Biru</a:t>
            </a:r>
            <a:endParaRPr lang="en-US" sz="2400" b="1" dirty="0"/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</a:t>
            </a:r>
            <a:r>
              <a:rPr lang="en-US" sz="2400" b="1" dirty="0" err="1"/>
              <a:t>Hijau</a:t>
            </a:r>
            <a:endParaRPr lang="en-US" sz="2400" b="1" dirty="0"/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/>
              <a:t>Orange</a:t>
            </a:r>
          </a:p>
          <a:p>
            <a:pPr marL="231775" indent="-231775" eaLnBrk="0" hangingPunct="0">
              <a:buFontTx/>
              <a:buAutoNum type="arabicPeriod"/>
            </a:pPr>
            <a:r>
              <a:rPr lang="en-US" sz="2400" b="1" dirty="0" err="1"/>
              <a:t>Putih</a:t>
            </a:r>
            <a:r>
              <a:rPr lang="en-US" sz="2400" b="1" dirty="0"/>
              <a:t> Orange</a:t>
            </a:r>
          </a:p>
        </p:txBody>
      </p:sp>
    </p:spTree>
    <p:extLst>
      <p:ext uri="{BB962C8B-B14F-4D97-AF65-F5344CB8AC3E}">
        <p14:creationId xmlns:p14="http://schemas.microsoft.com/office/powerpoint/2010/main" xmlns="" val="2958024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34" y="217587"/>
            <a:ext cx="9404723" cy="1400530"/>
          </a:xfrm>
        </p:spPr>
        <p:txBody>
          <a:bodyPr/>
          <a:lstStyle/>
          <a:p>
            <a:r>
              <a:rPr lang="en-US" sz="2800" b="1" dirty="0" smtClean="0"/>
              <a:t>LANGKAH </a:t>
            </a:r>
            <a:r>
              <a:rPr lang="en-US" sz="2800" b="1" dirty="0" err="1" smtClean="0"/>
              <a:t>LANGKAH</a:t>
            </a:r>
            <a:r>
              <a:rPr lang="en-US" sz="2800" b="1" dirty="0" smtClean="0"/>
              <a:t> CRIMPING KABEL STRAIGHT DAN CROSS.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54" y="1371600"/>
            <a:ext cx="10770826" cy="476999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Cara </a:t>
            </a:r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Crimping </a:t>
            </a:r>
            <a:r>
              <a:rPr lang="en-US" sz="2400" b="1" dirty="0" err="1" smtClean="0">
                <a:solidFill>
                  <a:srgbClr val="FFFF00"/>
                </a:solidFill>
                <a:latin typeface="Arial Narrow" pitchFamily="34" charset="0"/>
              </a:rPr>
              <a:t>Kabel</a:t>
            </a:r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 UTP </a:t>
            </a:r>
            <a:r>
              <a:rPr lang="en-US" sz="2400" b="1" dirty="0" err="1" smtClean="0">
                <a:solidFill>
                  <a:srgbClr val="FFFF00"/>
                </a:solidFill>
                <a:latin typeface="Arial Narrow" pitchFamily="34" charset="0"/>
              </a:rPr>
              <a:t>ke</a:t>
            </a:r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Arial Narrow" pitchFamily="34" charset="0"/>
              </a:rPr>
              <a:t>RJ-45</a:t>
            </a:r>
            <a:endParaRPr lang="en-US" sz="2400" b="1" dirty="0" smtClean="0">
              <a:solidFill>
                <a:srgbClr val="FFFF00"/>
              </a:solidFill>
              <a:latin typeface="Arial Narrow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Kupas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kulit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selebar</a:t>
            </a:r>
            <a:r>
              <a:rPr lang="en-US" sz="2400" dirty="0" smtClean="0">
                <a:latin typeface="Arial Narrow" pitchFamily="34" charset="0"/>
              </a:rPr>
              <a:t> 2 </a:t>
            </a:r>
            <a:r>
              <a:rPr lang="en-US" sz="2400" dirty="0" smtClean="0">
                <a:latin typeface="Arial Narrow" pitchFamily="34" charset="0"/>
              </a:rPr>
              <a:t>cm.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Susun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rapi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delapan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yang </a:t>
            </a:r>
            <a:r>
              <a:rPr lang="en-US" sz="2400" dirty="0" err="1" smtClean="0">
                <a:latin typeface="Arial Narrow" pitchFamily="34" charset="0"/>
              </a:rPr>
              <a:t>terdapat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didalam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sesuai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gambar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penjelasan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diatas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Luruskan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yang </a:t>
            </a:r>
            <a:r>
              <a:rPr lang="en-US" sz="2400" dirty="0" err="1" smtClean="0">
                <a:latin typeface="Arial Narrow" pitchFamily="34" charset="0"/>
              </a:rPr>
              <a:t>masih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kusut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Ratakan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ujung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memotong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nya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menggunakan</a:t>
            </a:r>
            <a:r>
              <a:rPr lang="en-US" sz="2400" dirty="0" smtClean="0">
                <a:latin typeface="Arial Narrow" pitchFamily="34" charset="0"/>
              </a:rPr>
              <a:t> tang </a:t>
            </a:r>
            <a:r>
              <a:rPr lang="en-US" sz="2400" dirty="0" smtClean="0">
                <a:latin typeface="Arial Narrow" pitchFamily="34" charset="0"/>
              </a:rPr>
              <a:t>crimping.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Setelah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yakin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urutan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warna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benar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ujung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sudah</a:t>
            </a:r>
            <a:r>
              <a:rPr lang="en-US" sz="2400" dirty="0" smtClean="0">
                <a:latin typeface="Arial Narrow" pitchFamily="34" charset="0"/>
              </a:rPr>
              <a:t> rata, </a:t>
            </a:r>
            <a:r>
              <a:rPr lang="en-US" sz="2400" dirty="0" err="1" smtClean="0">
                <a:latin typeface="Arial Narrow" pitchFamily="34" charset="0"/>
              </a:rPr>
              <a:t>masukan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kedalam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konektor</a:t>
            </a:r>
            <a:r>
              <a:rPr lang="en-US" sz="2400" dirty="0" smtClean="0">
                <a:latin typeface="Arial Narrow" pitchFamily="34" charset="0"/>
              </a:rPr>
              <a:t> RJ-45 , </a:t>
            </a:r>
            <a:r>
              <a:rPr lang="en-US" sz="2400" dirty="0" err="1" smtClean="0">
                <a:latin typeface="Arial Narrow" pitchFamily="34" charset="0"/>
              </a:rPr>
              <a:t>pastikan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ujung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menyentuh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ujung</a:t>
            </a:r>
            <a:r>
              <a:rPr lang="en-US" sz="2400" dirty="0" smtClean="0">
                <a:latin typeface="Arial Narrow" pitchFamily="34" charset="0"/>
              </a:rPr>
              <a:t> RJ-45,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jepitlah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menggunakan</a:t>
            </a:r>
            <a:r>
              <a:rPr lang="en-US" sz="2400" dirty="0" smtClean="0">
                <a:latin typeface="Arial Narrow" pitchFamily="34" charset="0"/>
              </a:rPr>
              <a:t> Tang </a:t>
            </a:r>
            <a:r>
              <a:rPr lang="en-US" sz="2400" dirty="0" smtClean="0">
                <a:latin typeface="Arial Narrow" pitchFamily="34" charset="0"/>
              </a:rPr>
              <a:t>Crimping.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Setelah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menyelesaikan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kedua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ujung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uji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menggunakan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Lan</a:t>
            </a:r>
            <a:r>
              <a:rPr lang="en-US" sz="2400" dirty="0" smtClean="0">
                <a:latin typeface="Arial Narrow" pitchFamily="34" charset="0"/>
              </a:rPr>
              <a:t> tester, </a:t>
            </a:r>
            <a:r>
              <a:rPr lang="en-US" sz="2400" dirty="0" err="1" smtClean="0">
                <a:latin typeface="Arial Narrow" pitchFamily="34" charset="0"/>
              </a:rPr>
              <a:t>jika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semua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lampu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menyala</a:t>
            </a:r>
            <a:r>
              <a:rPr lang="en-US" sz="2400" dirty="0" smtClean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berarti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kabel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tersebut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telah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</a:t>
            </a:r>
            <a:r>
              <a:rPr lang="en-US" sz="2400" dirty="0" smtClean="0">
                <a:latin typeface="Arial Narrow" pitchFamily="34" charset="0"/>
              </a:rPr>
              <a:t> crimping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benar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bisa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digunakan</a:t>
            </a:r>
            <a:r>
              <a:rPr lang="en-US" sz="2400" dirty="0" smtClean="0">
                <a:latin typeface="Arial Narrow" pitchFamily="34" charset="0"/>
              </a:rPr>
              <a:t>.</a:t>
            </a: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0722" name="Picture 2" descr="http://www.rudinazar.com/wp-content/uploads/2013/09/kabelutpjaringanwarn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90" y="156754"/>
            <a:ext cx="3609975" cy="2876551"/>
          </a:xfrm>
          <a:prstGeom prst="rect">
            <a:avLst/>
          </a:prstGeom>
          <a:noFill/>
        </p:spPr>
      </p:pic>
      <p:sp>
        <p:nvSpPr>
          <p:cNvPr id="30724" name="AutoShape 4" descr="http://www.rudinazar.com/wp-content/uploads/2013/09/caracrimpingkabella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AutoShape 6" descr="cara crimping kabel jaringan"/>
          <p:cNvSpPr>
            <a:spLocks noChangeAspect="1" noChangeArrowheads="1"/>
          </p:cNvSpPr>
          <p:nvPr/>
        </p:nvSpPr>
        <p:spPr bwMode="auto">
          <a:xfrm>
            <a:off x="155575" y="-852488"/>
            <a:ext cx="3048000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8" name="AutoShape 8" descr="http://www.rudinazar.com/wp-content/uploads/2013/09/membuatkabeljaringanla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0" descr="cara membuat kabel lan"/>
          <p:cNvSpPr>
            <a:spLocks noChangeAspect="1" noChangeArrowheads="1"/>
          </p:cNvSpPr>
          <p:nvPr/>
        </p:nvSpPr>
        <p:spPr bwMode="auto">
          <a:xfrm>
            <a:off x="155575" y="-922338"/>
            <a:ext cx="3314700" cy="1924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caracrimpingkabell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11" y="289970"/>
            <a:ext cx="3536769" cy="2292731"/>
          </a:xfrm>
          <a:prstGeom prst="rect">
            <a:avLst/>
          </a:prstGeom>
        </p:spPr>
      </p:pic>
      <p:pic>
        <p:nvPicPr>
          <p:cNvPr id="10" name="Picture 9" descr="caracrimpingkabelut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354" y="493852"/>
            <a:ext cx="3048000" cy="1781175"/>
          </a:xfrm>
          <a:prstGeom prst="rect">
            <a:avLst/>
          </a:prstGeom>
        </p:spPr>
      </p:pic>
      <p:pic>
        <p:nvPicPr>
          <p:cNvPr id="11" name="Picture 10" descr="cara-membangun-warn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53" y="3139168"/>
            <a:ext cx="2352675" cy="3457575"/>
          </a:xfrm>
          <a:prstGeom prst="rect">
            <a:avLst/>
          </a:prstGeom>
        </p:spPr>
      </p:pic>
      <p:pic>
        <p:nvPicPr>
          <p:cNvPr id="12" name="Picture 11" descr="crimpingkabeljaring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838" y="3580188"/>
            <a:ext cx="4143375" cy="2400300"/>
          </a:xfrm>
          <a:prstGeom prst="rect">
            <a:avLst/>
          </a:prstGeom>
        </p:spPr>
      </p:pic>
      <p:pic>
        <p:nvPicPr>
          <p:cNvPr id="13" name="Picture 12" descr="membuatkabeljaringanla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254" y="2898260"/>
            <a:ext cx="4379323" cy="2163386"/>
          </a:xfrm>
          <a:prstGeom prst="rect">
            <a:avLst/>
          </a:prstGeom>
        </p:spPr>
      </p:pic>
      <p:sp>
        <p:nvSpPr>
          <p:cNvPr id="15" name="Striped Right Arrow 14"/>
          <p:cNvSpPr/>
          <p:nvPr/>
        </p:nvSpPr>
        <p:spPr>
          <a:xfrm>
            <a:off x="8081553" y="1328057"/>
            <a:ext cx="352697" cy="313509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/>
          <p:cNvSpPr/>
          <p:nvPr/>
        </p:nvSpPr>
        <p:spPr>
          <a:xfrm rot="10800000">
            <a:off x="7215052" y="4106090"/>
            <a:ext cx="352697" cy="313509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 rot="10800000">
            <a:off x="2743199" y="3866605"/>
            <a:ext cx="352697" cy="313509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/>
          <p:cNvSpPr/>
          <p:nvPr/>
        </p:nvSpPr>
        <p:spPr>
          <a:xfrm rot="5400000">
            <a:off x="10106297" y="2386147"/>
            <a:ext cx="352697" cy="313509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>
            <a:off x="3962399" y="1362891"/>
            <a:ext cx="352697" cy="313509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264</Words>
  <Application>Microsoft Office PowerPoint</Application>
  <PresentationFormat>Custom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INSTALASI KABEL UTP</vt:lpstr>
      <vt:lpstr>Bahan – bahan yang diperlukan untuk membuat kabel jaringan.</vt:lpstr>
      <vt:lpstr>Slide 3</vt:lpstr>
      <vt:lpstr>1. Straight Through Cable</vt:lpstr>
      <vt:lpstr>2. Cross Over Cable</vt:lpstr>
      <vt:lpstr>3. Roll Over Cable</vt:lpstr>
      <vt:lpstr>LANGKAH LANGKAH CRIMPING KABEL STRAIGHT DAN CROSS.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KABEL UTP</dc:title>
  <dc:creator>yohanes sukamdi</dc:creator>
  <cp:lastModifiedBy>Dosen</cp:lastModifiedBy>
  <cp:revision>5</cp:revision>
  <dcterms:created xsi:type="dcterms:W3CDTF">2014-10-31T04:33:59Z</dcterms:created>
  <dcterms:modified xsi:type="dcterms:W3CDTF">2014-10-31T06:25:06Z</dcterms:modified>
</cp:coreProperties>
</file>