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xls" ContentType="application/vnd.ms-exce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7"/>
  </p:notesMasterIdLst>
  <p:sldIdLst>
    <p:sldId id="256" r:id="rId4"/>
    <p:sldId id="262" r:id="rId5"/>
    <p:sldId id="263" r:id="rId6"/>
    <p:sldId id="257" r:id="rId7"/>
    <p:sldId id="277" r:id="rId8"/>
    <p:sldId id="258" r:id="rId9"/>
    <p:sldId id="259" r:id="rId10"/>
    <p:sldId id="260" r:id="rId11"/>
    <p:sldId id="261" r:id="rId12"/>
    <p:sldId id="264" r:id="rId13"/>
    <p:sldId id="265" r:id="rId14"/>
    <p:sldId id="267" r:id="rId15"/>
    <p:sldId id="274" r:id="rId16"/>
    <p:sldId id="268" r:id="rId17"/>
    <p:sldId id="276" r:id="rId18"/>
    <p:sldId id="278" r:id="rId19"/>
    <p:sldId id="279" r:id="rId20"/>
    <p:sldId id="280" r:id="rId21"/>
    <p:sldId id="281" r:id="rId22"/>
    <p:sldId id="284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83" r:id="rId39"/>
    <p:sldId id="269" r:id="rId40"/>
    <p:sldId id="302" r:id="rId41"/>
    <p:sldId id="299" r:id="rId42"/>
    <p:sldId id="301" r:id="rId43"/>
    <p:sldId id="271" r:id="rId44"/>
    <p:sldId id="300" r:id="rId45"/>
    <p:sldId id="27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D1F1A-60A7-4B09-8B3C-CD1AC677EF2D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FF1C4-FDFF-4FF8-8E87-8D1E939F5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F1C4-FDFF-4FF8-8E87-8D1E939F5DF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97FF0-9CCE-4119-A787-3490113DFA5B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9A4B3-96BB-4381-80F9-452C325E765D}" type="slidenum">
              <a:rPr lang="en-US"/>
              <a:pPr/>
              <a:t>26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BD330-1D24-4AA8-8878-4ED507AF5570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C9C06-DC78-4008-8AD5-C641536CED3F}" type="slidenum">
              <a:rPr lang="en-US"/>
              <a:pPr/>
              <a:t>29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11C21-B380-4D8C-BA34-7B614D8A5569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A7ABC-EF6F-4FD2-B3A8-574F60AB4167}" type="slidenum">
              <a:rPr lang="en-US"/>
              <a:pPr/>
              <a:t>31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3401C-649C-4356-A976-495448C06644}" type="slidenum">
              <a:rPr lang="en-US"/>
              <a:pPr/>
              <a:t>32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C18E2-3FFC-4B37-B32A-1B49198D8E04}" type="slidenum">
              <a:rPr lang="en-US"/>
              <a:pPr/>
              <a:t>33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25301-9ACC-47C9-BBE4-943C0D4D864F}" type="slidenum">
              <a:rPr lang="en-US"/>
              <a:pPr/>
              <a:t>34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A42AF-5A13-477C-9D49-D697256ADD0D}" type="slidenum">
              <a:rPr lang="en-US"/>
              <a:pPr/>
              <a:t>35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2AF35-D098-4E54-832E-EB9017D2BA54}" type="slidenum">
              <a:rPr lang="en-US"/>
              <a:pPr/>
              <a:t>16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6FA18-C18D-449F-AFF2-A272A547C120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7299F-D093-490B-B164-AECE9095C4E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546100"/>
            <a:ext cx="5619750" cy="421481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4889500"/>
            <a:ext cx="6007100" cy="3851275"/>
          </a:xfrm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1DAB9-76B0-4FA0-B8B4-491DD15B2283}" type="slidenum">
              <a:rPr lang="en-US"/>
              <a:pPr/>
              <a:t>39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F6E6-55E4-466E-B464-EB0FFCECEE8C}" type="slidenum">
              <a:rPr lang="en-US"/>
              <a:pPr/>
              <a:t>40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9F1CD-5389-41EA-BBEB-EC4E3893B9EE}" type="slidenum">
              <a:rPr lang="en-US"/>
              <a:pPr/>
              <a:t>42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CEAEF-5FA4-4AA6-9F00-4C31B5D54098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7128D-F36E-4A4E-9073-209A9C951A26}" type="slidenum">
              <a:rPr lang="en-US"/>
              <a:pPr/>
              <a:t>18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CF2D0-A818-42A6-80B5-87792B045D13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93B49-F934-4D44-B901-FEB1DD54BF6D}" type="slidenum">
              <a:rPr lang="en-US"/>
              <a:pPr/>
              <a:t>20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C4E53-0D39-4CB7-A6C2-24E90792BA08}" type="slidenum">
              <a:rPr lang="en-US"/>
              <a:pPr/>
              <a:t>22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E3B36-7FC3-4F29-8F1E-2BA179767821}" type="slidenum">
              <a:rPr lang="en-US"/>
              <a:pPr/>
              <a:t>23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3E542-CEB0-4891-AF46-3864A4E063C4}" type="slidenum">
              <a:rPr lang="en-US"/>
              <a:pPr/>
              <a:t>24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D7C00F42-FF76-45E3-8CBE-54BAC192E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D7C00F42-FF76-45E3-8CBE-54BAC192E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1FC766-B35D-4054-8FAE-BDE1860E4644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F75076-932D-4239-9954-87C9CF673E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1.xls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Computer Network </a:t>
            </a:r>
            <a:r>
              <a:rPr lang="en-US" b="1" dirty="0" smtClean="0"/>
              <a:t>Fundamentals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Session layer provide services to transport layer,  to support application.</a:t>
            </a:r>
          </a:p>
          <a:p>
            <a:r>
              <a:rPr lang="en-US" dirty="0" smtClean="0"/>
              <a:t>The function of layer 5 are summarized as follow 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Establishing the connection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Transferring data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Releasing the connection</a:t>
            </a:r>
          </a:p>
          <a:p>
            <a:r>
              <a:rPr lang="en-US" dirty="0" smtClean="0"/>
              <a:t>Session layer protocols include the following :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Structure Query Language (SQL) – an application that support multiple to SQL database.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X-Window System – Support developing graphical user interface application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AppleTalk Session Protocol (ASP) – use to set up a session between an ASP server application and an ASP server workstation application process.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Network file System – Supports the sharing of files among different types of file system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Session 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r>
              <a:rPr lang="en-US" dirty="0" smtClean="0"/>
              <a:t>Transport Layer maintains the control of a communications session.</a:t>
            </a:r>
          </a:p>
          <a:p>
            <a:r>
              <a:rPr lang="en-US" dirty="0" smtClean="0"/>
              <a:t> In essence, the transport layer interfaces and prepares the application data to be sent across the network.</a:t>
            </a:r>
          </a:p>
          <a:p>
            <a:r>
              <a:rPr lang="en-US" dirty="0" smtClean="0"/>
              <a:t>The protocols are as follow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Transmission Control Protocol (TCP) – A highly reliable, connection-oriented protocol used in communication between host in packet switched computer networks or interconnected networks.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 datagram Protocol (UDP) – UDP is not guaranteed delivery packets on a best effort basis.  It does not provide error correction.  </a:t>
            </a:r>
          </a:p>
          <a:p>
            <a:pPr marL="1325880" lvl="3" indent="-4572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Transport</a:t>
            </a:r>
            <a:r>
              <a:rPr lang="en-US" sz="2800" b="1" dirty="0" smtClean="0"/>
              <a:t> </a:t>
            </a:r>
            <a:r>
              <a:rPr lang="en-US" sz="2800" dirty="0" smtClean="0"/>
              <a:t>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There are three cases in which UDP preferred :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Real Time Communication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Repetitive  information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Excessive overhead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Sequenced Packet Exchange (SPX) -  A protocol maintained by Novel, Inc. It use the Internet Packet Exchange (IPX) protocol to transmit and receive packets.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ü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Transport</a:t>
            </a:r>
            <a:r>
              <a:rPr lang="en-US" sz="2800" b="1" dirty="0" smtClean="0"/>
              <a:t> </a:t>
            </a:r>
            <a:r>
              <a:rPr lang="en-US" sz="2800" dirty="0" smtClean="0"/>
              <a:t>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layer provides switching and routing technologies, creating logical paths, known as virtual circuits, for transmitting data from node to node. </a:t>
            </a:r>
          </a:p>
          <a:p>
            <a:r>
              <a:rPr lang="en-US" dirty="0" smtClean="0"/>
              <a:t>Routing and forwarding are functions of this layer, as well as addressing, internetworking, error handling, congestion control and packet sequencing.</a:t>
            </a:r>
          </a:p>
          <a:p>
            <a:r>
              <a:rPr lang="en-US" dirty="0" smtClean="0"/>
              <a:t>Network layer perform the following function :</a:t>
            </a:r>
          </a:p>
          <a:p>
            <a:pPr marL="901383" lvl="2" indent="-354013">
              <a:buFont typeface="Wingdings" pitchFamily="2" charset="2"/>
              <a:buChar char="ü"/>
            </a:pPr>
            <a:r>
              <a:rPr lang="en-US" dirty="0" smtClean="0"/>
              <a:t>Switching  and routing</a:t>
            </a:r>
          </a:p>
          <a:p>
            <a:pPr marL="901383" lvl="2" indent="-354013">
              <a:buFont typeface="Wingdings" pitchFamily="2" charset="2"/>
              <a:buChar char="ü"/>
            </a:pPr>
            <a:r>
              <a:rPr lang="en-US" dirty="0" smtClean="0"/>
              <a:t>Forwarding</a:t>
            </a:r>
          </a:p>
          <a:p>
            <a:pPr marL="901383" lvl="2" indent="-354013">
              <a:buFont typeface="Wingdings" pitchFamily="2" charset="2"/>
              <a:buChar char="ü"/>
            </a:pPr>
            <a:r>
              <a:rPr lang="en-US" dirty="0" smtClean="0"/>
              <a:t>Addressing</a:t>
            </a:r>
          </a:p>
          <a:p>
            <a:pPr marL="901383" lvl="2" indent="-354013">
              <a:buFont typeface="Wingdings" pitchFamily="2" charset="2"/>
              <a:buChar char="ü"/>
            </a:pPr>
            <a:r>
              <a:rPr lang="en-US" dirty="0" smtClean="0"/>
              <a:t>Error detection</a:t>
            </a:r>
          </a:p>
          <a:p>
            <a:pPr marL="901383" lvl="2" indent="-354013">
              <a:buFont typeface="Wingdings" pitchFamily="2" charset="2"/>
              <a:buChar char="ü"/>
            </a:pPr>
            <a:r>
              <a:rPr lang="en-US" dirty="0" smtClean="0"/>
              <a:t>Node traffic control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Network</a:t>
            </a:r>
            <a:r>
              <a:rPr lang="en-US" sz="2800" b="1" dirty="0" smtClean="0"/>
              <a:t> </a:t>
            </a:r>
            <a:r>
              <a:rPr lang="en-US" sz="2800" dirty="0" smtClean="0"/>
              <a:t>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marL="352743" indent="-354013">
              <a:buFont typeface="Wingdings" pitchFamily="2" charset="2"/>
              <a:buChar char="Ø"/>
            </a:pPr>
            <a:r>
              <a:rPr lang="en-US" dirty="0" smtClean="0"/>
              <a:t>The protocols include :</a:t>
            </a:r>
          </a:p>
          <a:p>
            <a:pPr marL="627063" lvl="1" indent="-354013">
              <a:buFont typeface="Wingdings" pitchFamily="2" charset="2"/>
              <a:buChar char="§"/>
            </a:pPr>
            <a:r>
              <a:rPr lang="en-US" dirty="0" smtClean="0"/>
              <a:t>Internet Protocol (IP) – provide a best effort or unreliable services for connecting computers to form a computer network.  A computer on the network is assigned a unique IP address.</a:t>
            </a:r>
          </a:p>
          <a:p>
            <a:pPr marL="627063" lvl="1" indent="-354013">
              <a:buFont typeface="Wingdings" pitchFamily="2" charset="2"/>
              <a:buChar char="§"/>
            </a:pPr>
            <a:r>
              <a:rPr lang="en-US" dirty="0" smtClean="0"/>
              <a:t>Open shortest path first (OSPF) – a routing protocol that routers use to exchange information on they are connected together.</a:t>
            </a:r>
          </a:p>
          <a:p>
            <a:pPr marL="627063" lvl="1" indent="-354013">
              <a:buFont typeface="Wingdings" pitchFamily="2" charset="2"/>
              <a:buChar char="§"/>
            </a:pPr>
            <a:r>
              <a:rPr lang="en-US" dirty="0" smtClean="0"/>
              <a:t>Internet Control Massage Protocol (ICMP) - </a:t>
            </a:r>
            <a:r>
              <a:rPr lang="en-US" sz="2400" dirty="0" smtClean="0"/>
              <a:t>Carries IP error and control messages. ICMP Echo Request ; Test route to a particular host. Live host should reply with ICMP Echo Reply packet.</a:t>
            </a:r>
          </a:p>
          <a:p>
            <a:pPr marL="627063" lvl="1" indent="-354013">
              <a:buFont typeface="Wingdings" pitchFamily="2" charset="2"/>
              <a:buChar char="§"/>
            </a:pPr>
            <a:r>
              <a:rPr lang="en-US" sz="2400" dirty="0" smtClean="0"/>
              <a:t>Routing information Protocol (RIP) – it is also routing protocol but it is not as popular or widespread use because it is not as efficient as OSPF. </a:t>
            </a:r>
          </a:p>
          <a:p>
            <a:pPr marL="627063" lvl="1" indent="-354013">
              <a:buFont typeface="Wingdings" pitchFamily="2" charset="2"/>
              <a:buChar char="§"/>
            </a:pPr>
            <a:endParaRPr lang="en-US" dirty="0" smtClean="0"/>
          </a:p>
          <a:p>
            <a:pPr marL="901383" lvl="2" indent="-354013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Network</a:t>
            </a:r>
            <a:r>
              <a:rPr lang="en-US" sz="2800" b="1" dirty="0" smtClean="0"/>
              <a:t> </a:t>
            </a:r>
            <a:r>
              <a:rPr lang="en-US" sz="2800" dirty="0" smtClean="0"/>
              <a:t>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this layer, data packets are encoded and decoded into bits. </a:t>
            </a:r>
          </a:p>
          <a:p>
            <a:r>
              <a:rPr lang="en-US" dirty="0" smtClean="0"/>
              <a:t>It furnishes transmission protocol knowledge and management and handles errors in the physical layer, flow control and frame synchronization. </a:t>
            </a:r>
          </a:p>
          <a:p>
            <a:r>
              <a:rPr lang="en-US" dirty="0" smtClean="0"/>
              <a:t>The data link layer is divided into two sub layers: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MAC (Media Access Control)</a:t>
            </a:r>
          </a:p>
          <a:p>
            <a:pPr lvl="2"/>
            <a:r>
              <a:rPr lang="en-US" sz="1700" dirty="0" smtClean="0"/>
              <a:t>Gives data to the NIC</a:t>
            </a:r>
          </a:p>
          <a:p>
            <a:pPr lvl="2"/>
            <a:r>
              <a:rPr lang="en-US" sz="1700" dirty="0" smtClean="0"/>
              <a:t>Controls access to the media through:</a:t>
            </a:r>
          </a:p>
          <a:p>
            <a:pPr lvl="3"/>
            <a:r>
              <a:rPr lang="en-US" dirty="0" smtClean="0"/>
              <a:t>CSMA/CD (Carrier Sense Multiple Access/Collision Detection) </a:t>
            </a:r>
          </a:p>
          <a:p>
            <a:pPr lvl="3"/>
            <a:r>
              <a:rPr lang="en-US" dirty="0" smtClean="0"/>
              <a:t>Token passing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LLC (Logical Link Layer)</a:t>
            </a:r>
          </a:p>
          <a:p>
            <a:pPr lvl="2"/>
            <a:r>
              <a:rPr lang="en-US" sz="1700" dirty="0" smtClean="0"/>
              <a:t>Manages the data link interface (or Service Access Points (SAPs))</a:t>
            </a:r>
          </a:p>
          <a:p>
            <a:pPr lvl="2"/>
            <a:r>
              <a:rPr lang="en-US" sz="1700" dirty="0" smtClean="0"/>
              <a:t>Can detect some transmission errors using a Cyclic Redundancy Check (CRC). If the packet is bad the LLC will request the sender to resend that particular packet.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Data Link 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886200" cy="914400"/>
          </a:xfrm>
        </p:spPr>
        <p:txBody>
          <a:bodyPr/>
          <a:lstStyle/>
          <a:p>
            <a:r>
              <a:rPr lang="en-US" dirty="0"/>
              <a:t>Physical Layer</a:t>
            </a:r>
          </a:p>
        </p:txBody>
      </p:sp>
      <p:pic>
        <p:nvPicPr>
          <p:cNvPr id="48132" name="Picture 4" descr="layer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87900" y="1196975"/>
            <a:ext cx="3810000" cy="5029200"/>
          </a:xfrm>
        </p:spPr>
      </p:pic>
      <p:sp>
        <p:nvSpPr>
          <p:cNvPr id="48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981200"/>
            <a:ext cx="4191000" cy="4554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Determines the specs for all physical components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Cabling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Interconnect methods (topology / devices)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Data encoding (bits to waves)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Electrical properties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Ethernet (IEEE 802.3)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Token Ring (IEEE 802.5)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Wireless (IEEE 802.11b)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96000" y="5410200"/>
            <a:ext cx="549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aseline="30000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042988" y="762000"/>
            <a:ext cx="571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en-US" altLang="en-US" sz="3600" b="1" dirty="0">
                <a:latin typeface="Times New Roman" pitchFamily="18" charset="0"/>
              </a:rPr>
              <a:t>Physical layer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693737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900113" y="4648200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b="1" i="1" dirty="0">
                <a:latin typeface="Times New Roman" pitchFamily="18" charset="0"/>
              </a:rPr>
              <a:t>The physical layer is responsible</a:t>
            </a:r>
            <a:br>
              <a:rPr lang="en-US" sz="3600" b="1" i="1" dirty="0">
                <a:latin typeface="Times New Roman" pitchFamily="18" charset="0"/>
              </a:rPr>
            </a:br>
            <a:r>
              <a:rPr lang="en-US" sz="3600" b="1" i="1" dirty="0">
                <a:latin typeface="Times New Roman" pitchFamily="18" charset="0"/>
              </a:rPr>
              <a:t>for the movement of individual bits from one hop (node) to the next.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14375"/>
          </a:xfrm>
        </p:spPr>
        <p:txBody>
          <a:bodyPr/>
          <a:lstStyle/>
          <a:p>
            <a:r>
              <a:rPr lang="en-US" dirty="0"/>
              <a:t>Physical Layer (cont’d)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What are the Physical Layer components on my computer?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NIC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/>
              <a:t>Network Interface Card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/>
              <a:t>Has a unique 12 character Hexadecimal number permanently burned into it at the manufacturer. 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/>
              <a:t>The number is the MAC Address/Physical address of a computer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Cabling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/>
              <a:t>Twister Pair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/>
              <a:t>Fiber Optic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/>
              <a:t>Coax Cable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/>
          <a:lstStyle/>
          <a:p>
            <a:r>
              <a:rPr lang="en-US" b="1" dirty="0"/>
              <a:t>How Does It All Work </a:t>
            </a:r>
            <a:r>
              <a:rPr lang="en-US" b="1" dirty="0" smtClean="0"/>
              <a:t>Together?</a:t>
            </a:r>
            <a:endParaRPr lang="en-US" b="1" dirty="0"/>
          </a:p>
        </p:txBody>
      </p:sp>
      <p:pic>
        <p:nvPicPr>
          <p:cNvPr id="52227" name="Picture 3" descr="peer2pe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371600"/>
            <a:ext cx="3581400" cy="4724400"/>
          </a:xfrm>
          <a:prstGeom prst="rect">
            <a:avLst/>
          </a:prstGeom>
          <a:noFill/>
        </p:spPr>
      </p:pic>
      <p:sp>
        <p:nvSpPr>
          <p:cNvPr id="522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1"/>
            <a:ext cx="5181600" cy="4571999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Each layer contains a Protocol Data Unit (PDU)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PDU</a:t>
            </a:r>
            <a:r>
              <a:rPr lang="en-IE" sz="1800" dirty="0"/>
              <a:t>’</a:t>
            </a:r>
            <a:r>
              <a:rPr lang="en-GB" sz="1800" dirty="0"/>
              <a:t>s are used for peer-to-peer contact between corresponding layers.</a:t>
            </a:r>
          </a:p>
          <a:p>
            <a:pPr lvl="1">
              <a:lnSpc>
                <a:spcPct val="90000"/>
              </a:lnSpc>
            </a:pPr>
            <a:endParaRPr lang="en-GB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Data is handled by the top three layers, then Segmented by the Transport layer.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Network layer places it into packets and the Data Link frames the packets for transmission.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Physical layer converts it to bits and sends it out over the media.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receiving computer reverses the process using the information contained in the PDU</a:t>
            </a:r>
            <a:r>
              <a:rPr lang="en-US" sz="1800" b="1" dirty="0"/>
              <a:t>.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594725" y="5867400"/>
            <a:ext cx="549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aseline="30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slide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381000"/>
            <a:ext cx="7924800" cy="593725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43000"/>
            <a:ext cx="6946900" cy="54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1413" y="2301875"/>
            <a:ext cx="16494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1413" y="2835275"/>
            <a:ext cx="16494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5063" y="3352800"/>
            <a:ext cx="16494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5063" y="3881438"/>
            <a:ext cx="164941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4397375"/>
            <a:ext cx="13954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86113" y="4968875"/>
            <a:ext cx="280035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7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94050" y="5649913"/>
            <a:ext cx="28289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TCP/IP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model development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562600"/>
          </a:xfrm>
        </p:spPr>
        <p:txBody>
          <a:bodyPr/>
          <a:lstStyle/>
          <a:p>
            <a:r>
              <a:rPr lang="en-US" dirty="0"/>
              <a:t>The late-60s The Defense Advance Research Projects Agency (DARPA) originally developed </a:t>
            </a:r>
            <a:r>
              <a:rPr lang="en-US" dirty="0">
                <a:solidFill>
                  <a:srgbClr val="FF0000"/>
                </a:solidFill>
              </a:rPr>
              <a:t>Transmission Control Protocol/Internet Protocol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TCP/IP</a:t>
            </a:r>
            <a:r>
              <a:rPr lang="en-US" dirty="0"/>
              <a:t>) to interconnect various defense department computer networks.</a:t>
            </a:r>
          </a:p>
          <a:p>
            <a:r>
              <a:rPr lang="en-US" dirty="0"/>
              <a:t>The Internet, an International Wide Area Network, uses TCP/IP to connect networks across the world.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layers of the TCP/IP model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965700" cy="2119313"/>
          </a:xfrm>
        </p:spPr>
        <p:txBody>
          <a:bodyPr/>
          <a:lstStyle/>
          <a:p>
            <a:r>
              <a:rPr lang="en-US"/>
              <a:t>Layer 4: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CC3300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pplication</a:t>
            </a:r>
          </a:p>
          <a:p>
            <a:r>
              <a:rPr lang="en-US"/>
              <a:t>Layer 3: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ransport</a:t>
            </a:r>
          </a:p>
          <a:p>
            <a:r>
              <a:rPr lang="en-US"/>
              <a:t>Layer 2: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CC3300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nternet</a:t>
            </a:r>
          </a:p>
          <a:p>
            <a:r>
              <a:rPr lang="en-US"/>
              <a:t>Layer 1: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etwork access</a:t>
            </a:r>
            <a:endParaRPr lang="en-US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5638800" y="1447800"/>
          <a:ext cx="3352800" cy="2730500"/>
        </p:xfrm>
        <a:graphic>
          <a:graphicData uri="http://schemas.openxmlformats.org/presentationml/2006/ole">
            <p:oleObj spid="_x0000_s1026" name="Bitmap Image" r:id="rId4" imgW="2362530" imgH="1924319" progId="PBrush">
              <p:embed/>
            </p:oleObj>
          </a:graphicData>
        </a:graphic>
      </p:graphicFrame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838200" y="43434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It is important to note that some of the layers in the TCP/IP model have the same name as layers in the OSI model. </a:t>
            </a:r>
          </a:p>
          <a:p>
            <a:pPr algn="ctr"/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Do not confuse the layers of the two models. </a:t>
            </a:r>
            <a:endParaRPr lang="en-US" sz="54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bldLvl="2" autoUpdateAnimBg="0" advAuto="0"/>
      <p:bldP spid="1259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Network Access </a:t>
            </a:r>
            <a:r>
              <a:rPr lang="en-US" dirty="0"/>
              <a:t>layer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562600"/>
          </a:xfrm>
        </p:spPr>
        <p:txBody>
          <a:bodyPr/>
          <a:lstStyle/>
          <a:p>
            <a:r>
              <a:rPr lang="en-US" dirty="0"/>
              <a:t>Concerned with all of the issues that an IP packet requires to actually make the physical link. </a:t>
            </a:r>
            <a:r>
              <a:rPr lang="en-US" dirty="0">
                <a:cs typeface="Arial" charset="0"/>
              </a:rPr>
              <a:t>All the details in the OSI physical and data link layers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Electrical, mechanical, procedural and functional specifications.</a:t>
            </a:r>
          </a:p>
          <a:p>
            <a:pPr lvl="1"/>
            <a:r>
              <a:rPr lang="en-US" dirty="0"/>
              <a:t>Data rate, Distances, Physical connector.</a:t>
            </a:r>
          </a:p>
          <a:p>
            <a:pPr lvl="1"/>
            <a:r>
              <a:rPr lang="en-US" dirty="0"/>
              <a:t>Frames, physical addressing.</a:t>
            </a:r>
          </a:p>
          <a:p>
            <a:pPr lvl="1"/>
            <a:r>
              <a:rPr lang="en-US" dirty="0"/>
              <a:t>Synchronization, flow control, error control.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Internet </a:t>
            </a:r>
            <a:r>
              <a:rPr lang="en-US" dirty="0"/>
              <a:t>layer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3886200"/>
          </a:xfrm>
        </p:spPr>
        <p:txBody>
          <a:bodyPr/>
          <a:lstStyle/>
          <a:p>
            <a:r>
              <a:rPr lang="en-US" dirty="0"/>
              <a:t>Send source packets from any network on the internetwork and have them arrive at the destination independent of the path and networks they took to get there</a:t>
            </a:r>
            <a:r>
              <a:rPr lang="en-US" dirty="0">
                <a:cs typeface="Arial" charset="0"/>
              </a:rPr>
              <a:t>. </a:t>
            </a:r>
            <a:endParaRPr lang="en-US" dirty="0"/>
          </a:p>
          <a:p>
            <a:pPr lvl="1"/>
            <a:r>
              <a:rPr lang="en-US" dirty="0"/>
              <a:t>Packets, Logical addressing.</a:t>
            </a:r>
          </a:p>
          <a:p>
            <a:pPr lvl="1"/>
            <a:r>
              <a:rPr lang="en-US" dirty="0"/>
              <a:t>Internet Protocol (IP).</a:t>
            </a:r>
          </a:p>
          <a:p>
            <a:pPr lvl="1"/>
            <a:r>
              <a:rPr lang="en-US" dirty="0"/>
              <a:t>Route , routing table, routing protocol.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Transport </a:t>
            </a:r>
            <a:r>
              <a:rPr lang="en-US" dirty="0"/>
              <a:t>layer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382000" cy="42672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charset="0"/>
              </a:rPr>
              <a:t>The transport layer deals with the quality-of-service issues of reliability, flow control, and error correction.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Segments, data stream, datagram.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Connection oriented and connectionless.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Transmission control protocol (TCP).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User datagram protocol (UDP).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End-to-end flow control.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Error detection and recovery.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 smtClean="0"/>
              <a:t>Allows end-to-end communication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Connection establishment, error control, flow control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Two main protocols at this level</a:t>
            </a:r>
          </a:p>
          <a:p>
            <a:pPr marL="860425" lvl="2" indent="-266700">
              <a:lnSpc>
                <a:spcPct val="80000"/>
              </a:lnSpc>
              <a:buFont typeface="+mj-lt"/>
              <a:buAutoNum type="arabicPeriod"/>
              <a:tabLst>
                <a:tab pos="860425" algn="l"/>
              </a:tabLst>
            </a:pPr>
            <a:r>
              <a:rPr lang="en-US" sz="2800" dirty="0" smtClean="0"/>
              <a:t>Transmission Control Protocol (TCP), </a:t>
            </a:r>
          </a:p>
          <a:p>
            <a:pPr lvl="3">
              <a:lnSpc>
                <a:spcPct val="80000"/>
              </a:lnSpc>
            </a:pPr>
            <a:r>
              <a:rPr lang="en-GB" sz="2800" dirty="0" smtClean="0"/>
              <a:t>Connection oriented</a:t>
            </a:r>
          </a:p>
          <a:p>
            <a:pPr lvl="4">
              <a:lnSpc>
                <a:spcPct val="80000"/>
              </a:lnSpc>
              <a:buFont typeface="Wingdings" pitchFamily="2" charset="2"/>
              <a:buChar char="v"/>
            </a:pPr>
            <a:r>
              <a:rPr lang="en-GB" sz="2800" dirty="0" smtClean="0"/>
              <a:t>Connection established before sending data</a:t>
            </a:r>
          </a:p>
          <a:p>
            <a:pPr lvl="4">
              <a:lnSpc>
                <a:spcPct val="80000"/>
              </a:lnSpc>
              <a:buFont typeface="Wingdings" pitchFamily="2" charset="2"/>
              <a:buChar char="v"/>
            </a:pPr>
            <a:r>
              <a:rPr lang="en-GB" sz="2800" dirty="0" smtClean="0"/>
              <a:t>Reliable </a:t>
            </a:r>
            <a:endParaRPr lang="en-US" sz="2800" dirty="0" smtClean="0"/>
          </a:p>
          <a:p>
            <a:pPr marL="860425" lvl="2" indent="-26670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User Datagram Protocol (UDP)</a:t>
            </a:r>
          </a:p>
          <a:p>
            <a:pPr lvl="3">
              <a:lnSpc>
                <a:spcPct val="80000"/>
              </a:lnSpc>
            </a:pPr>
            <a:r>
              <a:rPr lang="en-US" sz="2800" dirty="0" smtClean="0"/>
              <a:t>Connectionless  </a:t>
            </a:r>
          </a:p>
          <a:p>
            <a:pPr lvl="4">
              <a:lnSpc>
                <a:spcPct val="80000"/>
              </a:lnSpc>
              <a:buFont typeface="Wingdings" pitchFamily="2" charset="2"/>
              <a:buChar char="v"/>
            </a:pPr>
            <a:r>
              <a:rPr lang="en-GB" sz="2800" dirty="0" smtClean="0"/>
              <a:t>Sending data without establishing connection</a:t>
            </a:r>
          </a:p>
          <a:p>
            <a:pPr lvl="4">
              <a:lnSpc>
                <a:spcPct val="80000"/>
              </a:lnSpc>
              <a:buFont typeface="Wingdings" pitchFamily="2" charset="2"/>
              <a:buChar char="v"/>
            </a:pPr>
            <a:r>
              <a:rPr lang="en-GB" sz="2800" dirty="0" smtClean="0"/>
              <a:t>Fast but unreliable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Transport </a:t>
            </a:r>
            <a:r>
              <a:rPr lang="en-US" dirty="0"/>
              <a:t>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dirty="0"/>
              <a:t>layer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56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charset="0"/>
              </a:rPr>
              <a:t>Handles high-level protocols, issues of representation, encoding, and dialog control.  </a:t>
            </a:r>
          </a:p>
          <a:p>
            <a:r>
              <a:rPr lang="en-US" sz="2800" dirty="0">
                <a:cs typeface="Arial" charset="0"/>
              </a:rPr>
              <a:t>The TCP/IP combines all application-related issues into one layer, and assures this data is properly packaged for the next layer.</a:t>
            </a:r>
            <a:r>
              <a:rPr lang="en-US" sz="2800" dirty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sz="2500" dirty="0"/>
              <a:t>FTP, HTTP, SMNP, DNS ...</a:t>
            </a:r>
          </a:p>
          <a:p>
            <a:pPr lvl="2">
              <a:buFont typeface="Wingdings" pitchFamily="2" charset="2"/>
              <a:buChar char="§"/>
            </a:pPr>
            <a:r>
              <a:rPr lang="en-US" sz="2500" dirty="0"/>
              <a:t>Format of data, data structure, encode …</a:t>
            </a:r>
          </a:p>
          <a:p>
            <a:pPr lvl="2">
              <a:buFont typeface="Wingdings" pitchFamily="2" charset="2"/>
              <a:buChar char="§"/>
            </a:pPr>
            <a:r>
              <a:rPr lang="en-US" sz="2500" dirty="0"/>
              <a:t>Dialog control, session management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 protocol stack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187450" y="1447800"/>
          <a:ext cx="6629400" cy="4608512"/>
        </p:xfrm>
        <a:graphic>
          <a:graphicData uri="http://schemas.openxmlformats.org/presentationml/2006/ole">
            <p:oleObj spid="_x0000_s2050" name="Bitmap Image" r:id="rId4" imgW="5095238" imgH="4277322" progId="PBrush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lide2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0" anchor="ctr"/>
          <a:lstStyle/>
          <a:p>
            <a:r>
              <a:rPr lang="en-US"/>
              <a:t>TCP/IP Reference Model</a:t>
            </a:r>
          </a:p>
        </p:txBody>
      </p:sp>
      <p:sp>
        <p:nvSpPr>
          <p:cNvPr id="58371" name="Rectangle 3"/>
          <p:cNvSpPr>
            <a:spLocks/>
          </p:cNvSpPr>
          <p:nvPr/>
        </p:nvSpPr>
        <p:spPr bwMode="auto">
          <a:xfrm>
            <a:off x="684213" y="1966913"/>
            <a:ext cx="2414249" cy="55341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b="1">
                <a:cs typeface="Arial" charset="0"/>
              </a:rPr>
              <a:t>Application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684213" y="2543175"/>
            <a:ext cx="2414249" cy="5534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b="1">
                <a:cs typeface="Arial" charset="0"/>
              </a:rPr>
              <a:t>Transport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684213" y="3117850"/>
            <a:ext cx="2414249" cy="6235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b="1">
                <a:cs typeface="Arial" charset="0"/>
              </a:rPr>
              <a:t>Internet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684213" y="3767138"/>
            <a:ext cx="2414249" cy="89948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b="1">
                <a:cs typeface="Arial" charset="0"/>
              </a:rPr>
              <a:t>Network Access</a:t>
            </a:r>
            <a:br>
              <a:rPr lang="en-GB" b="1">
                <a:cs typeface="Arial" charset="0"/>
              </a:rPr>
            </a:br>
            <a:r>
              <a:rPr lang="en-GB" b="1">
                <a:cs typeface="Arial" charset="0"/>
              </a:rPr>
              <a:t>(Host-to-network)</a:t>
            </a:r>
          </a:p>
        </p:txBody>
      </p:sp>
      <p:sp>
        <p:nvSpPr>
          <p:cNvPr id="58375" name="Text Box 7"/>
          <p:cNvSpPr txBox="1">
            <a:spLocks/>
          </p:cNvSpPr>
          <p:nvPr/>
        </p:nvSpPr>
        <p:spPr bwMode="auto">
          <a:xfrm>
            <a:off x="1476375" y="1600200"/>
            <a:ext cx="78232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b="1">
                <a:cs typeface="Arial" charset="0"/>
              </a:rPr>
              <a:t>Layer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421064" y="2038350"/>
            <a:ext cx="849602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 dirty="0">
                <a:cs typeface="Arial" charset="0"/>
              </a:rPr>
              <a:t>HTTP</a:t>
            </a:r>
          </a:p>
        </p:txBody>
      </p:sp>
      <p:sp>
        <p:nvSpPr>
          <p:cNvPr id="58377" name="Rectangle 9"/>
          <p:cNvSpPr>
            <a:spLocks/>
          </p:cNvSpPr>
          <p:nvPr/>
        </p:nvSpPr>
        <p:spPr bwMode="auto">
          <a:xfrm>
            <a:off x="4500564" y="2038350"/>
            <a:ext cx="849602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TELNET</a:t>
            </a:r>
          </a:p>
        </p:txBody>
      </p:sp>
      <p:sp>
        <p:nvSpPr>
          <p:cNvPr id="58378" name="Rectangle 10"/>
          <p:cNvSpPr>
            <a:spLocks/>
          </p:cNvSpPr>
          <p:nvPr/>
        </p:nvSpPr>
        <p:spPr bwMode="auto">
          <a:xfrm>
            <a:off x="5580063" y="2038350"/>
            <a:ext cx="851167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FTP</a:t>
            </a:r>
          </a:p>
        </p:txBody>
      </p:sp>
      <p:sp>
        <p:nvSpPr>
          <p:cNvPr id="58379" name="Rectangle 11"/>
          <p:cNvSpPr>
            <a:spLocks/>
          </p:cNvSpPr>
          <p:nvPr/>
        </p:nvSpPr>
        <p:spPr bwMode="auto">
          <a:xfrm>
            <a:off x="6661150" y="2038350"/>
            <a:ext cx="851167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SMTP</a:t>
            </a:r>
          </a:p>
        </p:txBody>
      </p:sp>
      <p:sp>
        <p:nvSpPr>
          <p:cNvPr id="58380" name="Rectangle 12"/>
          <p:cNvSpPr>
            <a:spLocks/>
          </p:cNvSpPr>
          <p:nvPr/>
        </p:nvSpPr>
        <p:spPr bwMode="auto">
          <a:xfrm>
            <a:off x="7740650" y="2038350"/>
            <a:ext cx="851167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SNMP</a:t>
            </a:r>
          </a:p>
        </p:txBody>
      </p:sp>
      <p:sp>
        <p:nvSpPr>
          <p:cNvPr id="58381" name="Text Box 13"/>
          <p:cNvSpPr txBox="1">
            <a:spLocks/>
          </p:cNvSpPr>
          <p:nvPr/>
        </p:nvSpPr>
        <p:spPr bwMode="auto">
          <a:xfrm>
            <a:off x="5421314" y="1606550"/>
            <a:ext cx="122042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b="1">
                <a:cs typeface="Arial" charset="0"/>
              </a:rPr>
              <a:t>Protocols</a:t>
            </a:r>
          </a:p>
        </p:txBody>
      </p:sp>
      <p:sp>
        <p:nvSpPr>
          <p:cNvPr id="58382" name="Rectangle 14"/>
          <p:cNvSpPr>
            <a:spLocks/>
          </p:cNvSpPr>
          <p:nvPr/>
        </p:nvSpPr>
        <p:spPr bwMode="auto">
          <a:xfrm>
            <a:off x="4500564" y="2686050"/>
            <a:ext cx="849602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TCP</a:t>
            </a:r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659564" y="2686050"/>
            <a:ext cx="849602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UDP</a:t>
            </a:r>
          </a:p>
        </p:txBody>
      </p:sp>
      <p:sp>
        <p:nvSpPr>
          <p:cNvPr id="58384" name="Rectangle 16"/>
          <p:cNvSpPr>
            <a:spLocks/>
          </p:cNvSpPr>
          <p:nvPr/>
        </p:nvSpPr>
        <p:spPr bwMode="auto">
          <a:xfrm>
            <a:off x="4500564" y="3333750"/>
            <a:ext cx="849602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IP</a:t>
            </a:r>
          </a:p>
        </p:txBody>
      </p:sp>
      <p:sp>
        <p:nvSpPr>
          <p:cNvPr id="58385" name="Rectangle 17"/>
          <p:cNvSpPr>
            <a:spLocks/>
          </p:cNvSpPr>
          <p:nvPr/>
        </p:nvSpPr>
        <p:spPr bwMode="auto">
          <a:xfrm>
            <a:off x="6659564" y="3333750"/>
            <a:ext cx="849602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ICMP</a:t>
            </a:r>
          </a:p>
        </p:txBody>
      </p:sp>
      <p:sp>
        <p:nvSpPr>
          <p:cNvPr id="58386" name="Rectangle 18"/>
          <p:cNvSpPr>
            <a:spLocks/>
          </p:cNvSpPr>
          <p:nvPr/>
        </p:nvSpPr>
        <p:spPr bwMode="auto">
          <a:xfrm>
            <a:off x="3924301" y="4054475"/>
            <a:ext cx="1633490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>
                <a:cs typeface="Arial" charset="0"/>
              </a:rPr>
              <a:t>ETHERNET</a:t>
            </a:r>
          </a:p>
        </p:txBody>
      </p:sp>
      <p:sp>
        <p:nvSpPr>
          <p:cNvPr id="58387" name="Rectangle 19"/>
          <p:cNvSpPr>
            <a:spLocks/>
          </p:cNvSpPr>
          <p:nvPr/>
        </p:nvSpPr>
        <p:spPr bwMode="auto">
          <a:xfrm>
            <a:off x="6446839" y="4054475"/>
            <a:ext cx="1630361" cy="3460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GB" sz="1600" b="1" dirty="0">
                <a:cs typeface="Arial" charset="0"/>
              </a:rPr>
              <a:t>PACKET RADIO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Protocols at the </a:t>
            </a:r>
            <a:r>
              <a:rPr lang="en-GB" dirty="0" smtClean="0"/>
              <a:t>Application </a:t>
            </a:r>
            <a:r>
              <a:rPr lang="en-GB" dirty="0"/>
              <a:t>layer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HTTP: 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 browser and web server </a:t>
            </a:r>
            <a:r>
              <a:rPr lang="en-GB" sz="2400" dirty="0" err="1"/>
              <a:t>communicatin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FTP :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  file transfer protocol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TELNET: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 remote login protocol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POP3:   Retrieve email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POP3 is designed to delete mail on the server as soon as the user has downloaded it </a:t>
            </a: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IMAP (</a:t>
            </a:r>
            <a:r>
              <a:rPr lang="en-US" sz="2400" dirty="0"/>
              <a:t>Internet Message Access Protocol </a:t>
            </a:r>
            <a:r>
              <a:rPr lang="en-GB" sz="2400" dirty="0"/>
              <a:t>) </a:t>
            </a:r>
          </a:p>
          <a:p>
            <a:pPr lvl="1">
              <a:lnSpc>
                <a:spcPct val="80000"/>
              </a:lnSpc>
            </a:pPr>
            <a:r>
              <a:rPr lang="en-GB" sz="2400" dirty="0" smtClean="0"/>
              <a:t>Retrieve </a:t>
            </a:r>
            <a:r>
              <a:rPr lang="en-GB" sz="2400" dirty="0"/>
              <a:t>emails,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retaining </a:t>
            </a:r>
            <a:r>
              <a:rPr lang="en-US" sz="2400" dirty="0"/>
              <a:t>e-mail on the server and for organizing it </a:t>
            </a:r>
            <a:r>
              <a:rPr lang="en-US" sz="2400" dirty="0" smtClean="0"/>
              <a:t>in folders </a:t>
            </a:r>
            <a:r>
              <a:rPr lang="en-US" sz="2400" dirty="0"/>
              <a:t>on the serve </a:t>
            </a:r>
            <a:endParaRPr lang="en-GB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Protocols at the </a:t>
            </a:r>
            <a:r>
              <a:rPr lang="en-GB" dirty="0" smtClean="0"/>
              <a:t>Transport </a:t>
            </a:r>
            <a:r>
              <a:rPr lang="en-GB" dirty="0"/>
              <a:t>layer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dirty="0"/>
              <a:t>Transmission control protocol (TCP), </a:t>
            </a:r>
          </a:p>
          <a:p>
            <a:pPr lvl="3"/>
            <a:r>
              <a:rPr lang="en-GB" sz="2800" dirty="0"/>
              <a:t>Connection oriented</a:t>
            </a:r>
          </a:p>
          <a:p>
            <a:pPr lvl="4"/>
            <a:r>
              <a:rPr lang="en-GB" sz="2800" dirty="0"/>
              <a:t>Connection established before sending data</a:t>
            </a:r>
          </a:p>
          <a:p>
            <a:pPr lvl="4"/>
            <a:r>
              <a:rPr lang="en-GB" sz="2800" dirty="0"/>
              <a:t>Reliable </a:t>
            </a:r>
            <a:endParaRPr lang="en-US" sz="2800" dirty="0"/>
          </a:p>
          <a:p>
            <a:pPr lvl="2"/>
            <a:r>
              <a:rPr lang="en-US" sz="2800" dirty="0"/>
              <a:t>user datagram protocol (UDP)</a:t>
            </a:r>
          </a:p>
          <a:p>
            <a:pPr lvl="3"/>
            <a:r>
              <a:rPr lang="en-US" sz="2800" dirty="0"/>
              <a:t>Connectionless  </a:t>
            </a:r>
          </a:p>
          <a:p>
            <a:pPr lvl="4"/>
            <a:r>
              <a:rPr lang="en-GB" sz="2800" dirty="0"/>
              <a:t>Sending data without establishing connection</a:t>
            </a:r>
          </a:p>
          <a:p>
            <a:pPr lvl="4"/>
            <a:r>
              <a:rPr lang="en-GB" sz="2800" dirty="0"/>
              <a:t>Fast but unreliable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at the </a:t>
            </a:r>
            <a:r>
              <a:rPr lang="en-GB" dirty="0" smtClean="0"/>
              <a:t>Internet </a:t>
            </a:r>
            <a:r>
              <a:rPr lang="en-GB" dirty="0"/>
              <a:t>layer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IP </a:t>
            </a:r>
          </a:p>
          <a:p>
            <a:pPr lvl="1"/>
            <a:r>
              <a:rPr lang="en-GB" sz="2800" dirty="0"/>
              <a:t>Path selection ,</a:t>
            </a:r>
          </a:p>
          <a:p>
            <a:pPr lvl="1"/>
            <a:r>
              <a:rPr lang="en-GB" sz="2800" dirty="0"/>
              <a:t>routing and addressing </a:t>
            </a:r>
          </a:p>
          <a:p>
            <a:r>
              <a:rPr lang="en-GB" sz="2800" dirty="0"/>
              <a:t>ICMP (</a:t>
            </a:r>
            <a:r>
              <a:rPr lang="en-US" sz="2800" dirty="0"/>
              <a:t>Internet Control Message Protocol </a:t>
            </a:r>
            <a:r>
              <a:rPr lang="en-GB" sz="2800" dirty="0"/>
              <a:t>)</a:t>
            </a:r>
          </a:p>
          <a:p>
            <a:pPr lvl="1"/>
            <a:r>
              <a:rPr lang="en-US" sz="2800" dirty="0"/>
              <a:t>sends error messages relying on IP</a:t>
            </a:r>
          </a:p>
          <a:p>
            <a:pPr lvl="2"/>
            <a:r>
              <a:rPr lang="en-US" sz="2800" dirty="0"/>
              <a:t>a requested service is not available </a:t>
            </a:r>
          </a:p>
          <a:p>
            <a:pPr lvl="2"/>
            <a:r>
              <a:rPr lang="en-US" sz="2800" dirty="0"/>
              <a:t>a host or router could not be reached </a:t>
            </a:r>
          </a:p>
          <a:p>
            <a:pPr lvl="2"/>
            <a:endParaRPr lang="en-GB" sz="28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lvl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Protocols at the </a:t>
            </a:r>
            <a:r>
              <a:rPr lang="en-GB" dirty="0" smtClean="0"/>
              <a:t>Network </a:t>
            </a:r>
            <a:r>
              <a:rPr lang="en-GB" dirty="0"/>
              <a:t>layer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Ethernet </a:t>
            </a:r>
          </a:p>
          <a:p>
            <a:pPr lvl="1"/>
            <a:r>
              <a:rPr lang="en-GB" dirty="0"/>
              <a:t>Uses  </a:t>
            </a:r>
            <a:r>
              <a:rPr lang="en-US" dirty="0"/>
              <a:t>CSMA/CD </a:t>
            </a:r>
          </a:p>
          <a:p>
            <a:r>
              <a:rPr lang="en-GB" dirty="0"/>
              <a:t>Token Ring </a:t>
            </a:r>
          </a:p>
          <a:p>
            <a:pPr lvl="1">
              <a:buFontTx/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Formats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819400" y="2133600"/>
            <a:ext cx="36576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Application data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286000" y="3048000"/>
            <a:ext cx="9906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data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676400" y="3048000"/>
            <a:ext cx="6096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TCP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343400" y="3048000"/>
            <a:ext cx="9906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data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733800" y="3048000"/>
            <a:ext cx="6096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TCP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324600" y="3048000"/>
            <a:ext cx="9906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data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5715000" y="3048000"/>
            <a:ext cx="6096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TCP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4343400" y="3962400"/>
            <a:ext cx="9906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data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3733800" y="3962400"/>
            <a:ext cx="6096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TCP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24200" y="3962400"/>
            <a:ext cx="609600" cy="38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IP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4343400" y="4876800"/>
            <a:ext cx="9906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data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733800" y="4876800"/>
            <a:ext cx="6096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TCP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3124200" y="4876800"/>
            <a:ext cx="609600" cy="38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IP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2286000" y="4876800"/>
            <a:ext cx="838200" cy="381000"/>
          </a:xfrm>
          <a:prstGeom prst="rect">
            <a:avLst/>
          </a:prstGeom>
          <a:solidFill>
            <a:srgbClr val="99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Ethernet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header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334000" y="4876800"/>
            <a:ext cx="838200" cy="381000"/>
          </a:xfrm>
          <a:prstGeom prst="rect">
            <a:avLst/>
          </a:prstGeom>
          <a:solidFill>
            <a:srgbClr val="99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Ethernet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200">
                <a:latin typeface="Tahoma" pitchFamily="34" charset="0"/>
              </a:rPr>
              <a:t>trailer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0" y="2276475"/>
            <a:ext cx="1172309" cy="5355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 smtClean="0">
                <a:latin typeface="Tahoma" pitchFamily="34" charset="0"/>
              </a:rPr>
              <a:t>Application</a:t>
            </a:r>
            <a:endParaRPr lang="en-US" sz="1600" dirty="0">
              <a:latin typeface="Tahoma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>
                <a:latin typeface="Tahoma" pitchFamily="34" charset="0"/>
              </a:rPr>
              <a:t>layer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219075" y="2973388"/>
            <a:ext cx="1037335" cy="5355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 smtClean="0">
                <a:latin typeface="Tahoma" pitchFamily="34" charset="0"/>
              </a:rPr>
              <a:t>Transport</a:t>
            </a:r>
            <a:endParaRPr lang="en-US" sz="1600" dirty="0">
              <a:latin typeface="Tahoma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>
                <a:latin typeface="Tahoma" pitchFamily="34" charset="0"/>
              </a:rPr>
              <a:t>layer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274638" y="3887788"/>
            <a:ext cx="914610" cy="5355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 smtClean="0">
                <a:latin typeface="Tahoma" pitchFamily="34" charset="0"/>
              </a:rPr>
              <a:t>Internet</a:t>
            </a:r>
            <a:endParaRPr lang="en-US" sz="1600" dirty="0">
              <a:latin typeface="Tahoma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>
                <a:latin typeface="Tahoma" pitchFamily="34" charset="0"/>
              </a:rPr>
              <a:t>layer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282575" y="4802188"/>
            <a:ext cx="1668470" cy="5355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 smtClean="0">
                <a:latin typeface="Tahoma" pitchFamily="34" charset="0"/>
              </a:rPr>
              <a:t>Network  Access</a:t>
            </a:r>
            <a:endParaRPr lang="en-US" sz="1600" dirty="0">
              <a:latin typeface="Tahoma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dirty="0">
                <a:latin typeface="Tahoma" pitchFamily="34" charset="0"/>
              </a:rPr>
              <a:t>layer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7794625" y="2151063"/>
            <a:ext cx="968375" cy="2873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i="1">
                <a:latin typeface="Tahoma" pitchFamily="34" charset="0"/>
              </a:rPr>
              <a:t>message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7783513" y="3065463"/>
            <a:ext cx="952500" cy="2873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i="1">
                <a:latin typeface="Tahoma" pitchFamily="34" charset="0"/>
              </a:rPr>
              <a:t>segment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7904163" y="3979863"/>
            <a:ext cx="773112" cy="2873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i="1">
                <a:latin typeface="Tahoma" pitchFamily="34" charset="0"/>
              </a:rPr>
              <a:t>packet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7959725" y="4894263"/>
            <a:ext cx="706438" cy="2873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600" i="1">
                <a:latin typeface="Tahoma" pitchFamily="34" charset="0"/>
              </a:rPr>
              <a:t>frame</a:t>
            </a:r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 flipH="1">
            <a:off x="2286000" y="25146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H="1">
            <a:off x="3276600" y="25146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4114800" y="251460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 flipH="1">
            <a:off x="5334000" y="2514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5334000" y="2514600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6477000" y="25146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3733800" y="3429000"/>
            <a:ext cx="0" cy="5508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5334000" y="3429000"/>
            <a:ext cx="0" cy="5508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5334000" y="4325938"/>
            <a:ext cx="0" cy="550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>
            <a:off x="3124200" y="4325938"/>
            <a:ext cx="0" cy="550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example: </a:t>
            </a:r>
            <a:r>
              <a:rPr lang="en-US">
                <a:solidFill>
                  <a:schemeClr val="accent2"/>
                </a:solidFill>
              </a:rPr>
              <a:t>E-mail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219200"/>
            <a:ext cx="6886575" cy="5130800"/>
            <a:chOff x="521" y="1434"/>
            <a:chExt cx="4338" cy="3232"/>
          </a:xfrm>
        </p:grpSpPr>
        <p:pic>
          <p:nvPicPr>
            <p:cNvPr id="1157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1" y="1434"/>
              <a:ext cx="2981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571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1" y="1962"/>
              <a:ext cx="2882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5718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67" y="2838"/>
              <a:ext cx="3743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5719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3" y="3306"/>
              <a:ext cx="429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5720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29" y="2442"/>
              <a:ext cx="330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5721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39" y="3756"/>
              <a:ext cx="4320" cy="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518400" cy="952500"/>
          </a:xfrm>
        </p:spPr>
        <p:txBody>
          <a:bodyPr/>
          <a:lstStyle/>
          <a:p>
            <a:r>
              <a:rPr lang="en-GB" smtClean="0"/>
              <a:t>Protocol Layering Equivalent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6EF5A-698E-464C-AC72-6081A70A454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33400" y="19050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Application Layer</a:t>
            </a:r>
            <a:endParaRPr lang="en-US" sz="2000">
              <a:latin typeface="Arial" charset="0"/>
            </a:endParaRP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533400" y="2921000"/>
            <a:ext cx="20574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Transport Layer</a:t>
            </a:r>
            <a:endParaRPr lang="en-US" sz="2000">
              <a:latin typeface="Arial" charset="0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533400" y="38862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Internet Layer</a:t>
            </a:r>
            <a:endParaRPr lang="en-US" sz="2000">
              <a:latin typeface="Arial" charset="0"/>
            </a:endParaRP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533400" y="48768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Network Interface</a:t>
            </a:r>
            <a:endParaRPr lang="en-US" sz="2000">
              <a:latin typeface="Arial" charset="0"/>
            </a:endParaRPr>
          </a:p>
        </p:txBody>
      </p:sp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2133600" y="5791200"/>
            <a:ext cx="2057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Physical Network</a:t>
            </a:r>
            <a:endParaRPr lang="en-US" sz="2000">
              <a:latin typeface="Arial" charset="0"/>
            </a:endParaRP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600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1600200" y="3352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16002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1600200" y="53340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6553200" y="19050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Application Layer</a:t>
            </a:r>
            <a:endParaRPr lang="en-US" sz="2000">
              <a:latin typeface="Arial" charset="0"/>
            </a:endParaRP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6553200" y="2921000"/>
            <a:ext cx="20574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Transport Layer</a:t>
            </a:r>
            <a:endParaRPr lang="en-US" sz="2000">
              <a:latin typeface="Arial" charset="0"/>
            </a:endParaRPr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6553200" y="38862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Internet Layer</a:t>
            </a:r>
            <a:endParaRPr lang="en-US" sz="2000">
              <a:latin typeface="Arial" charset="0"/>
            </a:endParaRP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6553200" y="48768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Network Interface</a:t>
            </a:r>
            <a:endParaRPr lang="en-US" sz="2000">
              <a:latin typeface="Arial" charset="0"/>
            </a:endParaRP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76200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7620000" y="3352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>
            <a:off x="76200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 flipH="1">
            <a:off x="6934200" y="5334000"/>
            <a:ext cx="6858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>
            <a:off x="1752600" y="2590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V="1">
            <a:off x="1828800" y="35052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>
            <a:off x="1752600" y="46482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2133600" y="5562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3460750" y="2284413"/>
            <a:ext cx="2224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latin typeface="Arial" charset="0"/>
              </a:rPr>
              <a:t>Application Layer PDU</a:t>
            </a:r>
            <a:endParaRPr lang="en-US" sz="1600">
              <a:latin typeface="Arial" charset="0"/>
            </a:endParaRP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3513138" y="3122613"/>
            <a:ext cx="21034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latin typeface="Arial" charset="0"/>
              </a:rPr>
              <a:t>Transport Layer PDU</a:t>
            </a:r>
            <a:endParaRPr lang="en-US" sz="1600">
              <a:latin typeface="Arial" charset="0"/>
            </a:endParaRPr>
          </a:p>
        </p:txBody>
      </p:sp>
      <p:sp>
        <p:nvSpPr>
          <p:cNvPr id="57371" name="Line 26"/>
          <p:cNvSpPr>
            <a:spLocks noChangeShapeType="1"/>
          </p:cNvSpPr>
          <p:nvPr/>
        </p:nvSpPr>
        <p:spPr bwMode="auto">
          <a:xfrm>
            <a:off x="5486400" y="5562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72" name="Text Box 27"/>
          <p:cNvSpPr txBox="1">
            <a:spLocks noChangeArrowheads="1"/>
          </p:cNvSpPr>
          <p:nvPr/>
        </p:nvSpPr>
        <p:spPr bwMode="auto">
          <a:xfrm>
            <a:off x="2601913" y="5027613"/>
            <a:ext cx="9525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latin typeface="Arial" charset="0"/>
              </a:rPr>
              <a:t>Ethernet</a:t>
            </a:r>
          </a:p>
          <a:p>
            <a:pPr algn="ctr" eaLnBrk="0" hangingPunct="0"/>
            <a:r>
              <a:rPr lang="en-GB" sz="1600">
                <a:latin typeface="Arial" charset="0"/>
              </a:rPr>
              <a:t>Frame</a:t>
            </a:r>
            <a:endParaRPr lang="en-US" sz="1600">
              <a:latin typeface="Arial" charset="0"/>
            </a:endParaRPr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5626100" y="5027613"/>
            <a:ext cx="9525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latin typeface="Arial" charset="0"/>
              </a:rPr>
              <a:t>Ethernet</a:t>
            </a:r>
          </a:p>
          <a:p>
            <a:pPr algn="ctr" eaLnBrk="0" hangingPunct="0"/>
            <a:r>
              <a:rPr lang="en-GB" sz="1600">
                <a:latin typeface="Arial" charset="0"/>
              </a:rPr>
              <a:t>Frame</a:t>
            </a:r>
            <a:endParaRPr lang="en-US" sz="1600">
              <a:latin typeface="Arial" charset="0"/>
            </a:endParaRPr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2403475" y="4341813"/>
            <a:ext cx="13255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latin typeface="Arial" charset="0"/>
              </a:rPr>
              <a:t>IP Datagram</a:t>
            </a:r>
            <a:endParaRPr lang="en-US" sz="1600">
              <a:latin typeface="Arial" charset="0"/>
            </a:endParaRP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5527675" y="4341813"/>
            <a:ext cx="13255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latin typeface="Arial" charset="0"/>
              </a:rPr>
              <a:t>IP Datagram</a:t>
            </a:r>
            <a:endParaRPr lang="en-US" sz="1600">
              <a:latin typeface="Arial" charset="0"/>
            </a:endParaRP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auto">
          <a:xfrm>
            <a:off x="3581400" y="38862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Internet Layer</a:t>
            </a:r>
            <a:endParaRPr lang="en-US" sz="2000">
              <a:latin typeface="Arial" charset="0"/>
            </a:endParaRPr>
          </a:p>
        </p:txBody>
      </p:sp>
      <p:sp>
        <p:nvSpPr>
          <p:cNvPr id="57377" name="Rectangle 32"/>
          <p:cNvSpPr>
            <a:spLocks noChangeArrowheads="1"/>
          </p:cNvSpPr>
          <p:nvPr/>
        </p:nvSpPr>
        <p:spPr bwMode="auto">
          <a:xfrm>
            <a:off x="3581400" y="4876800"/>
            <a:ext cx="2057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Network Interface</a:t>
            </a:r>
            <a:endParaRPr lang="en-US" sz="2000">
              <a:latin typeface="Arial" charset="0"/>
            </a:endParaRPr>
          </a:p>
        </p:txBody>
      </p:sp>
      <p:sp>
        <p:nvSpPr>
          <p:cNvPr id="57378" name="Line 33"/>
          <p:cNvSpPr>
            <a:spLocks noChangeShapeType="1"/>
          </p:cNvSpPr>
          <p:nvPr/>
        </p:nvSpPr>
        <p:spPr bwMode="auto">
          <a:xfrm>
            <a:off x="41148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79" name="Line 34"/>
          <p:cNvSpPr>
            <a:spLocks noChangeShapeType="1"/>
          </p:cNvSpPr>
          <p:nvPr/>
        </p:nvSpPr>
        <p:spPr bwMode="auto">
          <a:xfrm flipH="1">
            <a:off x="3886200" y="53340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80" name="Oval 35"/>
          <p:cNvSpPr>
            <a:spLocks noChangeArrowheads="1"/>
          </p:cNvSpPr>
          <p:nvPr/>
        </p:nvSpPr>
        <p:spPr bwMode="auto">
          <a:xfrm>
            <a:off x="5181600" y="5791200"/>
            <a:ext cx="2057400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GB" sz="2000">
                <a:latin typeface="Arial" charset="0"/>
              </a:rPr>
              <a:t>Physical Network</a:t>
            </a:r>
            <a:endParaRPr lang="en-US" sz="2000">
              <a:latin typeface="Arial" charset="0"/>
            </a:endParaRPr>
          </a:p>
        </p:txBody>
      </p:sp>
      <p:sp>
        <p:nvSpPr>
          <p:cNvPr id="57381" name="Line 36"/>
          <p:cNvSpPr>
            <a:spLocks noChangeShapeType="1"/>
          </p:cNvSpPr>
          <p:nvPr/>
        </p:nvSpPr>
        <p:spPr bwMode="auto">
          <a:xfrm flipH="1" flipV="1">
            <a:off x="5181600" y="53340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82" name="Line 37"/>
          <p:cNvSpPr>
            <a:spLocks noChangeShapeType="1"/>
          </p:cNvSpPr>
          <p:nvPr/>
        </p:nvSpPr>
        <p:spPr bwMode="auto">
          <a:xfrm>
            <a:off x="5410200" y="46482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4219575" y="3578225"/>
            <a:ext cx="946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latin typeface="Arial" charset="0"/>
              </a:rPr>
              <a:t>Router</a:t>
            </a:r>
            <a:endParaRPr lang="en-US" sz="2000">
              <a:latin typeface="Arial" charset="0"/>
            </a:endParaRPr>
          </a:p>
        </p:txBody>
      </p:sp>
      <p:sp>
        <p:nvSpPr>
          <p:cNvPr id="57384" name="Line 39"/>
          <p:cNvSpPr>
            <a:spLocks noChangeShapeType="1"/>
          </p:cNvSpPr>
          <p:nvPr/>
        </p:nvSpPr>
        <p:spPr bwMode="auto">
          <a:xfrm>
            <a:off x="51816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lide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AutoShap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924800" cy="576263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 pitchFamily="80" charset="-128"/>
              </a:rPr>
              <a:t/>
            </a:r>
            <a:br>
              <a:rPr lang="ja-JP" altLang="en-US">
                <a:ea typeface="ＭＳ Ｐゴシック" pitchFamily="80" charset="-128"/>
              </a:rPr>
            </a:br>
            <a:r>
              <a:rPr lang="ja-JP" altLang="en-US">
                <a:ea typeface="ＭＳ Ｐゴシック" pitchFamily="80" charset="-128"/>
              </a:rPr>
              <a:t> </a:t>
            </a:r>
            <a:r>
              <a:rPr lang="en-US"/>
              <a:t>Comparing TCP/IP with OSI</a:t>
            </a:r>
            <a:endParaRPr lang="en-US" altLang="ja-JP">
              <a:ea typeface="ＭＳ Ｐゴシック" pitchFamily="80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981075"/>
            <a:ext cx="8077200" cy="4248150"/>
            <a:chOff x="192" y="960"/>
            <a:chExt cx="5088" cy="2676"/>
          </a:xfrm>
        </p:grpSpPr>
        <p:pic>
          <p:nvPicPr>
            <p:cNvPr id="162821" name="Picture 5" descr="fig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</p:spPr>
        </p:pic>
        <p:sp>
          <p:nvSpPr>
            <p:cNvPr id="162822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OSI Model</a:t>
              </a:r>
            </a:p>
          </p:txBody>
        </p:sp>
        <p:sp>
          <p:nvSpPr>
            <p:cNvPr id="162823" name="Text Box 7"/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TCP/IP Hierarchy</a:t>
              </a:r>
            </a:p>
          </p:txBody>
        </p:sp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Protocols</a:t>
              </a:r>
            </a:p>
          </p:txBody>
        </p:sp>
        <p:sp>
          <p:nvSpPr>
            <p:cNvPr id="162825" name="Text Box 9"/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7</a:t>
              </a:r>
              <a:r>
                <a:rPr kumimoji="1" lang="en-US" altLang="ja-JP" sz="1200" b="1" baseline="30000">
                  <a:latin typeface="Tahoma" pitchFamily="34" charset="0"/>
                  <a:ea typeface="ＭＳ Ｐゴシック" pitchFamily="80" charset="-128"/>
                </a:rPr>
                <a:t>th</a:t>
              </a:r>
            </a:p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Application Layer</a:t>
              </a: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6</a:t>
              </a:r>
              <a:r>
                <a:rPr kumimoji="1" lang="en-US" altLang="ja-JP" sz="1200" b="1" baseline="30000">
                  <a:latin typeface="Tahoma" pitchFamily="34" charset="0"/>
                  <a:ea typeface="ＭＳ Ｐゴシック" pitchFamily="80" charset="-128"/>
                </a:rPr>
                <a:t>th</a:t>
              </a:r>
            </a:p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Presentation Layer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5</a:t>
              </a:r>
              <a:r>
                <a:rPr kumimoji="1" lang="en-US" altLang="ja-JP" sz="1200" b="1" baseline="30000">
                  <a:latin typeface="Tahoma" pitchFamily="34" charset="0"/>
                  <a:ea typeface="ＭＳ Ｐゴシック" pitchFamily="80" charset="-128"/>
                </a:rPr>
                <a:t>th</a:t>
              </a:r>
            </a:p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Session Layer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4</a:t>
              </a:r>
              <a:r>
                <a:rPr kumimoji="1" lang="en-US" altLang="ja-JP" sz="1200" b="1" baseline="30000">
                  <a:latin typeface="Tahoma" pitchFamily="34" charset="0"/>
                  <a:ea typeface="ＭＳ Ｐゴシック" pitchFamily="80" charset="-128"/>
                </a:rPr>
                <a:t>th</a:t>
              </a:r>
            </a:p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Transport Layer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3</a:t>
              </a:r>
              <a:r>
                <a:rPr kumimoji="1" lang="en-US" altLang="ja-JP" sz="1200" b="1" baseline="30000">
                  <a:latin typeface="Tahoma" pitchFamily="34" charset="0"/>
                  <a:ea typeface="ＭＳ Ｐゴシック" pitchFamily="80" charset="-128"/>
                </a:rPr>
                <a:t>rd</a:t>
              </a:r>
            </a:p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Network Layer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 dirty="0">
                  <a:latin typeface="Tahoma" pitchFamily="34" charset="0"/>
                  <a:ea typeface="ＭＳ Ｐゴシック" pitchFamily="80" charset="-128"/>
                </a:rPr>
                <a:t>2</a:t>
              </a:r>
              <a:r>
                <a:rPr kumimoji="1" lang="en-US" altLang="ja-JP" sz="1200" b="1" baseline="30000" dirty="0">
                  <a:latin typeface="Tahoma" pitchFamily="34" charset="0"/>
                  <a:ea typeface="ＭＳ Ｐゴシック" pitchFamily="80" charset="-128"/>
                </a:rPr>
                <a:t>nd</a:t>
              </a:r>
            </a:p>
            <a:p>
              <a:pPr algn="ctr" eaLnBrk="1" hangingPunct="1"/>
              <a:r>
                <a:rPr kumimoji="1" lang="en-US" altLang="ja-JP" sz="1200" b="1" dirty="0">
                  <a:latin typeface="Tahoma" pitchFamily="34" charset="0"/>
                  <a:ea typeface="ＭＳ Ｐゴシック" pitchFamily="80" charset="-128"/>
                </a:rPr>
                <a:t>Link Layer</a:t>
              </a:r>
            </a:p>
          </p:txBody>
        </p:sp>
        <p:sp>
          <p:nvSpPr>
            <p:cNvPr id="162831" name="Text Box 15"/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1</a:t>
              </a:r>
              <a:r>
                <a:rPr kumimoji="1" lang="en-US" altLang="ja-JP" sz="1200" b="1" baseline="30000">
                  <a:latin typeface="Tahoma" pitchFamily="34" charset="0"/>
                  <a:ea typeface="ＭＳ Ｐゴシック" pitchFamily="80" charset="-128"/>
                </a:rPr>
                <a:t>st</a:t>
              </a:r>
            </a:p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Physical Layer</a:t>
              </a:r>
            </a:p>
          </p:txBody>
        </p:sp>
        <p:sp>
          <p:nvSpPr>
            <p:cNvPr id="162832" name="Text Box 16"/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Application Layer</a:t>
              </a:r>
            </a:p>
          </p:txBody>
        </p:sp>
        <p:sp>
          <p:nvSpPr>
            <p:cNvPr id="162833" name="Text Box 17"/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/>
              <a:r>
                <a:rPr kumimoji="1" lang="en-US" altLang="ja-JP" sz="1200" b="1">
                  <a:latin typeface="Tahoma" pitchFamily="34" charset="0"/>
                  <a:ea typeface="ＭＳ Ｐゴシック" pitchFamily="80" charset="-128"/>
                </a:rPr>
                <a:t>Transport Layer</a:t>
              </a:r>
            </a:p>
          </p:txBody>
        </p: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/>
              <a:r>
                <a:rPr kumimoji="1" lang="en-US" altLang="ja-JP" sz="1200" b="1" dirty="0" smtClean="0">
                  <a:latin typeface="Tahoma" pitchFamily="34" charset="0"/>
                  <a:ea typeface="ＭＳ Ｐゴシック" pitchFamily="80" charset="-128"/>
                </a:rPr>
                <a:t>Internet </a:t>
              </a:r>
              <a:r>
                <a:rPr kumimoji="1" lang="en-US" altLang="ja-JP" sz="1200" b="1" dirty="0">
                  <a:latin typeface="Tahoma" pitchFamily="34" charset="0"/>
                  <a:ea typeface="ＭＳ Ｐゴシック" pitchFamily="80" charset="-128"/>
                </a:rPr>
                <a:t>Layer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3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 eaLnBrk="1" hangingPunct="1"/>
              <a:r>
                <a:rPr kumimoji="1" lang="en-US" altLang="ja-JP" sz="1200" b="1" dirty="0" smtClean="0">
                  <a:latin typeface="Tahoma" pitchFamily="34" charset="0"/>
                  <a:ea typeface="ＭＳ Ｐゴシック" pitchFamily="80" charset="-128"/>
                </a:rPr>
                <a:t>Network Access </a:t>
              </a:r>
              <a:r>
                <a:rPr kumimoji="1" lang="en-US" altLang="ja-JP" sz="1200" b="1" dirty="0">
                  <a:latin typeface="Tahoma" pitchFamily="34" charset="0"/>
                  <a:ea typeface="ＭＳ Ｐゴシック" pitchFamily="80" charset="-128"/>
                </a:rPr>
                <a:t>Layer</a:t>
              </a:r>
            </a:p>
          </p:txBody>
        </p:sp>
      </p:grp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900113" y="5373688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dirty="0" smtClean="0">
                <a:latin typeface="Tahoma" pitchFamily="34" charset="0"/>
                <a:ea typeface="ＭＳ Ｐゴシック" pitchFamily="80" charset="-128"/>
              </a:rPr>
              <a:t>Net. Access Layer : </a:t>
            </a:r>
            <a:r>
              <a:rPr kumimoji="1" lang="en-US" altLang="ja-JP" dirty="0">
                <a:latin typeface="Tahoma" pitchFamily="34" charset="0"/>
                <a:ea typeface="ＭＳ Ｐゴシック" pitchFamily="80" charset="-128"/>
              </a:rPr>
              <a:t>includes device driver and network interface card</a:t>
            </a:r>
          </a:p>
          <a:p>
            <a:pPr eaLnBrk="1" hangingPunct="1"/>
            <a:r>
              <a:rPr kumimoji="1" lang="en-US" altLang="ja-JP" dirty="0" smtClean="0">
                <a:latin typeface="Tahoma" pitchFamily="34" charset="0"/>
                <a:ea typeface="ＭＳ Ｐゴシック" pitchFamily="80" charset="-128"/>
              </a:rPr>
              <a:t>Internet Layer      : </a:t>
            </a:r>
            <a:r>
              <a:rPr kumimoji="1" lang="en-US" altLang="ja-JP" dirty="0">
                <a:latin typeface="Tahoma" pitchFamily="34" charset="0"/>
                <a:ea typeface="ＭＳ Ｐゴシック" pitchFamily="80" charset="-128"/>
              </a:rPr>
              <a:t>handles the movement of packets, i.e. Routing</a:t>
            </a:r>
          </a:p>
          <a:p>
            <a:pPr eaLnBrk="1" hangingPunct="1"/>
            <a:r>
              <a:rPr kumimoji="1" lang="en-US" altLang="ja-JP" dirty="0">
                <a:latin typeface="Tahoma" pitchFamily="34" charset="0"/>
                <a:ea typeface="ＭＳ Ｐゴシック" pitchFamily="80" charset="-128"/>
              </a:rPr>
              <a:t>Transport Layer  </a:t>
            </a:r>
            <a:r>
              <a:rPr kumimoji="1" lang="en-US" altLang="ja-JP" dirty="0" smtClean="0">
                <a:latin typeface="Tahoma" pitchFamily="34" charset="0"/>
                <a:ea typeface="ＭＳ Ｐゴシック" pitchFamily="80" charset="-128"/>
              </a:rPr>
              <a:t>  </a:t>
            </a:r>
            <a:r>
              <a:rPr kumimoji="1" lang="en-US" altLang="ja-JP" dirty="0">
                <a:latin typeface="Tahoma" pitchFamily="34" charset="0"/>
                <a:ea typeface="ＭＳ Ｐゴシック" pitchFamily="80" charset="-128"/>
              </a:rPr>
              <a:t>: provides a reliable flow of data between two hosts</a:t>
            </a:r>
          </a:p>
          <a:p>
            <a:pPr eaLnBrk="1" hangingPunct="1"/>
            <a:r>
              <a:rPr kumimoji="1" lang="en-US" altLang="ja-JP" dirty="0">
                <a:latin typeface="Tahoma" pitchFamily="34" charset="0"/>
                <a:ea typeface="ＭＳ Ｐゴシック" pitchFamily="80" charset="-128"/>
              </a:rPr>
              <a:t>Application Layer </a:t>
            </a:r>
            <a:r>
              <a:rPr kumimoji="1" lang="en-US" altLang="ja-JP" dirty="0" smtClean="0">
                <a:latin typeface="Tahoma" pitchFamily="34" charset="0"/>
                <a:ea typeface="ＭＳ Ｐゴシック" pitchFamily="80" charset="-128"/>
              </a:rPr>
              <a:t> : </a:t>
            </a:r>
            <a:r>
              <a:rPr kumimoji="1" lang="en-US" altLang="ja-JP" dirty="0">
                <a:latin typeface="Tahoma" pitchFamily="34" charset="0"/>
                <a:ea typeface="ＭＳ Ｐゴシック" pitchFamily="80" charset="-128"/>
              </a:rPr>
              <a:t>handles the details of the particular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Protocols (review)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area of computer communication, a </a:t>
            </a:r>
            <a:r>
              <a:rPr lang="en-US" i="1" dirty="0" smtClean="0">
                <a:solidFill>
                  <a:srgbClr val="FF0000"/>
                </a:solidFill>
              </a:rPr>
              <a:t>Protocol </a:t>
            </a:r>
            <a:r>
              <a:rPr lang="en-US" dirty="0" smtClean="0"/>
              <a:t>is a formal set of rules that describe how computers transmit data and communicate across a network.</a:t>
            </a:r>
          </a:p>
          <a:p>
            <a:r>
              <a:rPr lang="en-US" dirty="0" smtClean="0"/>
              <a:t>The Protocol defines the </a:t>
            </a:r>
            <a:r>
              <a:rPr lang="en-US" i="1" dirty="0" smtClean="0">
                <a:solidFill>
                  <a:srgbClr val="FF0000"/>
                </a:solidFill>
              </a:rPr>
              <a:t>message format </a:t>
            </a:r>
            <a:r>
              <a:rPr lang="en-US" dirty="0" smtClean="0"/>
              <a:t>and the </a:t>
            </a:r>
            <a:r>
              <a:rPr lang="en-US" i="1" dirty="0" smtClean="0">
                <a:solidFill>
                  <a:srgbClr val="FF0000"/>
                </a:solidFill>
              </a:rPr>
              <a:t>rules for exchanging </a:t>
            </a:r>
            <a:r>
              <a:rPr lang="en-US" dirty="0" smtClean="0"/>
              <a:t>the messages.</a:t>
            </a:r>
          </a:p>
          <a:p>
            <a:r>
              <a:rPr lang="en-US" dirty="0" smtClean="0"/>
              <a:t>This allows a computer to receive a series of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s and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s and to be able to interpret them into something meaningful.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85720" y="571480"/>
          <a:ext cx="8577262" cy="6100763"/>
        </p:xfrm>
        <a:graphic>
          <a:graphicData uri="http://schemas.openxmlformats.org/presentationml/2006/ole">
            <p:oleObj spid="_x0000_s4098" name="Worksheet" r:id="rId4" imgW="7619891" imgH="5419726" progId="Excel.Sheet.8">
              <p:embed/>
            </p:oleObj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81000" y="0"/>
            <a:ext cx="822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How the OSI and TCP/IP Models Relate in a Networking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r>
              <a:rPr lang="en-GB" smtClean="0"/>
              <a:t>Ports in Action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0525E-13E4-4391-B672-90A6B275295F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 flipH="1" flipV="1">
            <a:off x="1219200" y="2362200"/>
            <a:ext cx="289560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 flipV="1">
            <a:off x="4419600" y="2438400"/>
            <a:ext cx="403860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-5010">
            <a:off x="3657600" y="5410200"/>
            <a:ext cx="1981200" cy="914400"/>
            <a:chOff x="2256" y="3312"/>
            <a:chExt cx="1248" cy="576"/>
          </a:xfrm>
        </p:grpSpPr>
        <p:sp>
          <p:nvSpPr>
            <p:cNvPr id="73752" name="Rectangle 6"/>
            <p:cNvSpPr>
              <a:spLocks noChangeArrowheads="1"/>
            </p:cNvSpPr>
            <p:nvPr/>
          </p:nvSpPr>
          <p:spPr bwMode="auto">
            <a:xfrm>
              <a:off x="2256" y="3312"/>
              <a:ext cx="1248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3753" name="Line 7"/>
            <p:cNvSpPr>
              <a:spLocks noChangeShapeType="1"/>
            </p:cNvSpPr>
            <p:nvPr/>
          </p:nvSpPr>
          <p:spPr bwMode="auto">
            <a:xfrm>
              <a:off x="2544" y="3696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8"/>
            <p:cNvSpPr>
              <a:spLocks noChangeShapeType="1"/>
            </p:cNvSpPr>
            <p:nvPr/>
          </p:nvSpPr>
          <p:spPr bwMode="auto">
            <a:xfrm flipV="1">
              <a:off x="2544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Line 9"/>
            <p:cNvSpPr>
              <a:spLocks noChangeShapeType="1"/>
            </p:cNvSpPr>
            <p:nvPr/>
          </p:nvSpPr>
          <p:spPr bwMode="auto">
            <a:xfrm flipV="1">
              <a:off x="2640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Line 10"/>
            <p:cNvSpPr>
              <a:spLocks noChangeShapeType="1"/>
            </p:cNvSpPr>
            <p:nvPr/>
          </p:nvSpPr>
          <p:spPr bwMode="auto">
            <a:xfrm flipV="1">
              <a:off x="2736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Line 11"/>
            <p:cNvSpPr>
              <a:spLocks noChangeShapeType="1"/>
            </p:cNvSpPr>
            <p:nvPr/>
          </p:nvSpPr>
          <p:spPr bwMode="auto">
            <a:xfrm flipV="1">
              <a:off x="2832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Line 12"/>
            <p:cNvSpPr>
              <a:spLocks noChangeShapeType="1"/>
            </p:cNvSpPr>
            <p:nvPr/>
          </p:nvSpPr>
          <p:spPr bwMode="auto">
            <a:xfrm flipV="1">
              <a:off x="2928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9" name="Line 13"/>
            <p:cNvSpPr>
              <a:spLocks noChangeShapeType="1"/>
            </p:cNvSpPr>
            <p:nvPr/>
          </p:nvSpPr>
          <p:spPr bwMode="auto">
            <a:xfrm flipV="1">
              <a:off x="3024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0" name="Line 14"/>
            <p:cNvSpPr>
              <a:spLocks noChangeShapeType="1"/>
            </p:cNvSpPr>
            <p:nvPr/>
          </p:nvSpPr>
          <p:spPr bwMode="auto">
            <a:xfrm flipV="1">
              <a:off x="3120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1" name="Line 15"/>
            <p:cNvSpPr>
              <a:spLocks noChangeShapeType="1"/>
            </p:cNvSpPr>
            <p:nvPr/>
          </p:nvSpPr>
          <p:spPr bwMode="auto">
            <a:xfrm flipV="1">
              <a:off x="3216" y="3312"/>
              <a:ext cx="1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5" name="Text Box 16"/>
          <p:cNvSpPr txBox="1">
            <a:spLocks noChangeArrowheads="1"/>
          </p:cNvSpPr>
          <p:nvPr/>
        </p:nvSpPr>
        <p:spPr bwMode="auto">
          <a:xfrm>
            <a:off x="4724400" y="5943600"/>
            <a:ext cx="8905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1"/>
                </a:solidFill>
                <a:latin typeface="Arial" charset="0"/>
              </a:rPr>
              <a:t>switch</a:t>
            </a:r>
            <a:endParaRPr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73736" name="tower"/>
          <p:cNvSpPr>
            <a:spLocks noEditPoints="1" noChangeArrowheads="1"/>
          </p:cNvSpPr>
          <p:nvPr/>
        </p:nvSpPr>
        <p:spPr bwMode="auto">
          <a:xfrm>
            <a:off x="8229600" y="2133600"/>
            <a:ext cx="457200" cy="533400"/>
          </a:xfrm>
          <a:custGeom>
            <a:avLst/>
            <a:gdLst>
              <a:gd name="T0" fmla="*/ 0 w 21600"/>
              <a:gd name="T1" fmla="*/ 1331845 h 21600"/>
              <a:gd name="T2" fmla="*/ 2985664 w 21600"/>
              <a:gd name="T3" fmla="*/ 0 h 21600"/>
              <a:gd name="T4" fmla="*/ 4838700 w 21600"/>
              <a:gd name="T5" fmla="*/ 0 h 21600"/>
              <a:gd name="T6" fmla="*/ 9677399 w 21600"/>
              <a:gd name="T7" fmla="*/ 0 h 21600"/>
              <a:gd name="T8" fmla="*/ 9677399 w 21600"/>
              <a:gd name="T9" fmla="*/ 7103753 h 21600"/>
              <a:gd name="T10" fmla="*/ 9677399 w 21600"/>
              <a:gd name="T11" fmla="*/ 11840170 h 21600"/>
              <a:gd name="T12" fmla="*/ 6794797 w 21600"/>
              <a:gd name="T13" fmla="*/ 13172018 h 21600"/>
              <a:gd name="T14" fmla="*/ 4735660 w 21600"/>
              <a:gd name="T15" fmla="*/ 13172018 h 21600"/>
              <a:gd name="T16" fmla="*/ 0 w 21600"/>
              <a:gd name="T17" fmla="*/ 13172018 h 21600"/>
              <a:gd name="T18" fmla="*/ 0 w 21600"/>
              <a:gd name="T19" fmla="*/ 702996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3737" name="computr2"/>
          <p:cNvSpPr>
            <a:spLocks noEditPoints="1" noChangeArrowheads="1"/>
          </p:cNvSpPr>
          <p:nvPr/>
        </p:nvSpPr>
        <p:spPr bwMode="auto">
          <a:xfrm>
            <a:off x="609600" y="2133600"/>
            <a:ext cx="825500" cy="609600"/>
          </a:xfrm>
          <a:custGeom>
            <a:avLst/>
            <a:gdLst>
              <a:gd name="T0" fmla="*/ 15774310 w 21600"/>
              <a:gd name="T1" fmla="*/ 0 h 21600"/>
              <a:gd name="T2" fmla="*/ 15774310 w 21600"/>
              <a:gd name="T3" fmla="*/ 17204267 h 21600"/>
              <a:gd name="T4" fmla="*/ 25306085 w 21600"/>
              <a:gd name="T5" fmla="*/ 0 h 21600"/>
              <a:gd name="T6" fmla="*/ 6242538 w 21600"/>
              <a:gd name="T7" fmla="*/ 0 h 21600"/>
              <a:gd name="T8" fmla="*/ 6242538 w 21600"/>
              <a:gd name="T9" fmla="*/ 9264029 h 21600"/>
              <a:gd name="T10" fmla="*/ 25306085 w 21600"/>
              <a:gd name="T11" fmla="*/ 9264029 h 21600"/>
              <a:gd name="T12" fmla="*/ 6242538 w 21600"/>
              <a:gd name="T13" fmla="*/ 4632396 h 21600"/>
              <a:gd name="T14" fmla="*/ 25306085 w 21600"/>
              <a:gd name="T15" fmla="*/ 4632396 h 21600"/>
              <a:gd name="T16" fmla="*/ 27499889 w 21600"/>
              <a:gd name="T17" fmla="*/ 12572660 h 21600"/>
              <a:gd name="T18" fmla="*/ 4048733 w 21600"/>
              <a:gd name="T19" fmla="*/ 1257266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1676400" y="12192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HTTP message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GET index.html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www.localserver.org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1676400" y="20574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TCP Packet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 Port: 2076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 Port: 80</a:t>
            </a: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1676400" y="28956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IP datagram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Src: 192.168.0.20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Dest: 192.168.0.40</a:t>
            </a: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5334000" y="12192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HTTP message</a:t>
            </a:r>
          </a:p>
          <a:p>
            <a:pPr marL="457200" indent="-457200" algn="ctr" eaLnBrk="0" hangingPunct="0">
              <a:defRPr/>
            </a:pPr>
            <a:r>
              <a:rPr lang="en-GB" sz="1600" i="1">
                <a:latin typeface="Verdana" pitchFamily="34" charset="0"/>
              </a:rPr>
              <a:t>Contents of </a:t>
            </a:r>
          </a:p>
          <a:p>
            <a:pPr marL="457200" indent="-457200" algn="ctr" eaLnBrk="0" hangingPunct="0">
              <a:defRPr/>
            </a:pPr>
            <a:r>
              <a:rPr lang="en-GB" sz="1600" i="1">
                <a:latin typeface="Verdana" pitchFamily="34" charset="0"/>
              </a:rPr>
              <a:t>index.html</a:t>
            </a: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5334000" y="20574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TCP Packet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 Port: 80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 Port: 2076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5334000" y="28956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IP datagram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Src: 192.168.0.40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Dest: 192.168.0.20</a:t>
            </a:r>
          </a:p>
        </p:txBody>
      </p:sp>
      <p:sp>
        <p:nvSpPr>
          <p:cNvPr id="73744" name="Text Box 25"/>
          <p:cNvSpPr txBox="1">
            <a:spLocks noChangeArrowheads="1"/>
          </p:cNvSpPr>
          <p:nvPr/>
        </p:nvSpPr>
        <p:spPr bwMode="auto">
          <a:xfrm>
            <a:off x="228600" y="1752600"/>
            <a:ext cx="13938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accent1"/>
                </a:solidFill>
                <a:latin typeface="Verdana" pitchFamily="34" charset="0"/>
              </a:rPr>
              <a:t>192.168.0.20</a:t>
            </a:r>
          </a:p>
        </p:txBody>
      </p:sp>
      <p:sp>
        <p:nvSpPr>
          <p:cNvPr id="73745" name="Text Box 26"/>
          <p:cNvSpPr txBox="1">
            <a:spLocks noChangeArrowheads="1"/>
          </p:cNvSpPr>
          <p:nvPr/>
        </p:nvSpPr>
        <p:spPr bwMode="auto">
          <a:xfrm>
            <a:off x="7543800" y="1752600"/>
            <a:ext cx="13938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accent1"/>
                </a:solidFill>
                <a:latin typeface="Verdana" pitchFamily="34" charset="0"/>
              </a:rPr>
              <a:t>192.168.0.40</a:t>
            </a:r>
          </a:p>
        </p:txBody>
      </p:sp>
      <p:sp>
        <p:nvSpPr>
          <p:cNvPr id="117787" name="Rectangle 27"/>
          <p:cNvSpPr>
            <a:spLocks noChangeArrowheads="1"/>
          </p:cNvSpPr>
          <p:nvPr/>
        </p:nvSpPr>
        <p:spPr bwMode="auto">
          <a:xfrm>
            <a:off x="990600" y="39624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TELNET message</a:t>
            </a:r>
          </a:p>
        </p:txBody>
      </p:sp>
      <p:sp>
        <p:nvSpPr>
          <p:cNvPr id="117788" name="Rectangle 28"/>
          <p:cNvSpPr>
            <a:spLocks noChangeArrowheads="1"/>
          </p:cNvSpPr>
          <p:nvPr/>
        </p:nvSpPr>
        <p:spPr bwMode="auto">
          <a:xfrm>
            <a:off x="990600" y="48006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TCP Packet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 Port: 2077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 Port: 23</a:t>
            </a:r>
          </a:p>
        </p:txBody>
      </p:sp>
      <p:sp>
        <p:nvSpPr>
          <p:cNvPr id="117789" name="Rectangle 29"/>
          <p:cNvSpPr>
            <a:spLocks noChangeArrowheads="1"/>
          </p:cNvSpPr>
          <p:nvPr/>
        </p:nvSpPr>
        <p:spPr bwMode="auto">
          <a:xfrm>
            <a:off x="990600" y="56388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IP datagram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Src: 192.168.0.20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Dest: 192.168.0.40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248400" y="39624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TELNET message</a:t>
            </a:r>
            <a:endParaRPr lang="en-GB" sz="1600" i="1">
              <a:latin typeface="Verdana" pitchFamily="34" charset="0"/>
            </a:endParaRPr>
          </a:p>
        </p:txBody>
      </p:sp>
      <p:sp>
        <p:nvSpPr>
          <p:cNvPr id="117791" name="Rectangle 31"/>
          <p:cNvSpPr>
            <a:spLocks noChangeArrowheads="1"/>
          </p:cNvSpPr>
          <p:nvPr/>
        </p:nvSpPr>
        <p:spPr bwMode="auto">
          <a:xfrm>
            <a:off x="6248400" y="48006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TCP Packet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 Port: 23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 Port: 2077</a:t>
            </a:r>
          </a:p>
        </p:txBody>
      </p:sp>
      <p:sp>
        <p:nvSpPr>
          <p:cNvPr id="117792" name="Rectangle 32"/>
          <p:cNvSpPr>
            <a:spLocks noChangeArrowheads="1"/>
          </p:cNvSpPr>
          <p:nvPr/>
        </p:nvSpPr>
        <p:spPr bwMode="auto">
          <a:xfrm>
            <a:off x="6248400" y="5638800"/>
            <a:ext cx="2209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IP datagram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Src: 192.168.0.40</a:t>
            </a:r>
          </a:p>
          <a:p>
            <a:pPr marL="457200" indent="-457200" algn="ctr" eaLnBrk="0" hangingPunct="0">
              <a:defRPr/>
            </a:pPr>
            <a:r>
              <a:rPr lang="en-GB" sz="1600">
                <a:latin typeface="Verdana" pitchFamily="34" charset="0"/>
              </a:rPr>
              <a:t>Dest: 192.168.0.20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9" grpId="0" animBg="1" autoUpdateAnimBg="0"/>
      <p:bldP spid="117780" grpId="0" animBg="1" autoUpdateAnimBg="0"/>
      <p:bldP spid="117781" grpId="0" animBg="1" autoUpdateAnimBg="0"/>
      <p:bldP spid="117782" grpId="0" animBg="1" autoUpdateAnimBg="0"/>
      <p:bldP spid="117783" grpId="0" animBg="1" autoUpdateAnimBg="0"/>
      <p:bldP spid="117784" grpId="0" animBg="1" autoUpdateAnimBg="0"/>
      <p:bldP spid="117787" grpId="0" animBg="1" autoUpdateAnimBg="0"/>
      <p:bldP spid="117788" grpId="0" animBg="1" autoUpdateAnimBg="0"/>
      <p:bldP spid="117789" grpId="0" animBg="1" autoUpdateAnimBg="0"/>
      <p:bldP spid="117790" grpId="0" animBg="1" autoUpdateAnimBg="0"/>
      <p:bldP spid="117791" grpId="0" animBg="1" autoUpdateAnimBg="0"/>
      <p:bldP spid="11779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4267200" y="477838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 flipH="1">
            <a:off x="3852863" y="1066800"/>
            <a:ext cx="381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67200" y="-85726"/>
            <a:ext cx="4508500" cy="2600326"/>
            <a:chOff x="2688" y="799"/>
            <a:chExt cx="2840" cy="1638"/>
          </a:xfrm>
        </p:grpSpPr>
        <p:graphicFrame>
          <p:nvGraphicFramePr>
            <p:cNvPr id="160771" name="Object 3"/>
            <p:cNvGraphicFramePr>
              <a:graphicFrameLocks noChangeAspect="1"/>
            </p:cNvGraphicFramePr>
            <p:nvPr/>
          </p:nvGraphicFramePr>
          <p:xfrm>
            <a:off x="3560" y="799"/>
            <a:ext cx="1968" cy="1638"/>
          </p:xfrm>
          <a:graphic>
            <a:graphicData uri="http://schemas.openxmlformats.org/presentationml/2006/ole">
              <p:oleObj spid="_x0000_s3074" name="Clip" r:id="rId4" imgW="1305000" imgH="1085760" progId="">
                <p:embed/>
              </p:oleObj>
            </a:graphicData>
          </a:graphic>
        </p:graphicFrame>
        <p:sp>
          <p:nvSpPr>
            <p:cNvPr id="160772" name="Text Box 4"/>
            <p:cNvSpPr txBox="1">
              <a:spLocks noChangeArrowheads="1"/>
            </p:cNvSpPr>
            <p:nvPr/>
          </p:nvSpPr>
          <p:spPr bwMode="auto">
            <a:xfrm>
              <a:off x="2928" y="1104"/>
              <a:ext cx="1008" cy="253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Port 0</a:t>
              </a:r>
            </a:p>
          </p:txBody>
        </p:sp>
        <p:sp>
          <p:nvSpPr>
            <p:cNvPr id="160773" name="Text Box 5"/>
            <p:cNvSpPr txBox="1">
              <a:spLocks noChangeArrowheads="1"/>
            </p:cNvSpPr>
            <p:nvPr/>
          </p:nvSpPr>
          <p:spPr bwMode="auto">
            <a:xfrm>
              <a:off x="2928" y="1392"/>
              <a:ext cx="1008" cy="253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</a:rPr>
                <a:t>Port 1</a:t>
              </a:r>
            </a:p>
          </p:txBody>
        </p:sp>
        <p:sp>
          <p:nvSpPr>
            <p:cNvPr id="160774" name="Text Box 6"/>
            <p:cNvSpPr txBox="1">
              <a:spLocks noChangeArrowheads="1"/>
            </p:cNvSpPr>
            <p:nvPr/>
          </p:nvSpPr>
          <p:spPr bwMode="auto">
            <a:xfrm>
              <a:off x="2928" y="1968"/>
              <a:ext cx="960" cy="253"/>
            </a:xfrm>
            <a:prstGeom prst="rect">
              <a:avLst/>
            </a:prstGeom>
            <a:solidFill>
              <a:srgbClr val="FFFFFF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Port 65535</a:t>
              </a:r>
            </a:p>
          </p:txBody>
        </p:sp>
        <p:grpSp>
          <p:nvGrpSpPr>
            <p:cNvPr id="3" name="Group 7"/>
            <p:cNvGrpSpPr>
              <a:grpSpLocks noChangeAspect="1"/>
            </p:cNvGrpSpPr>
            <p:nvPr/>
          </p:nvGrpSpPr>
          <p:grpSpPr bwMode="auto">
            <a:xfrm>
              <a:off x="3456" y="1680"/>
              <a:ext cx="58" cy="233"/>
              <a:chOff x="4656" y="1776"/>
              <a:chExt cx="96" cy="384"/>
            </a:xfrm>
          </p:grpSpPr>
          <p:sp>
            <p:nvSpPr>
              <p:cNvPr id="160776" name="Oval 8"/>
              <p:cNvSpPr>
                <a:spLocks noChangeAspect="1" noChangeArrowheads="1"/>
              </p:cNvSpPr>
              <p:nvPr/>
            </p:nvSpPr>
            <p:spPr bwMode="auto">
              <a:xfrm>
                <a:off x="4656" y="177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7" name="Oval 9"/>
              <p:cNvSpPr>
                <a:spLocks noChangeAspect="1" noChangeArrowheads="1"/>
              </p:cNvSpPr>
              <p:nvPr/>
            </p:nvSpPr>
            <p:spPr bwMode="auto">
              <a:xfrm>
                <a:off x="4656" y="192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8" name="Oval 10"/>
              <p:cNvSpPr>
                <a:spLocks noChangeAspect="1" noChangeArrowheads="1"/>
              </p:cNvSpPr>
              <p:nvPr/>
            </p:nvSpPr>
            <p:spPr bwMode="auto">
              <a:xfrm>
                <a:off x="4656" y="206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60781" name="AutoShape 13"/>
            <p:cNvCxnSpPr>
              <a:cxnSpLocks noChangeShapeType="1"/>
              <a:stCxn id="160773" idx="1"/>
            </p:cNvCxnSpPr>
            <p:nvPr/>
          </p:nvCxnSpPr>
          <p:spPr bwMode="auto">
            <a:xfrm rot="10800000">
              <a:off x="2688" y="1516"/>
              <a:ext cx="240" cy="3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2688" y="1429"/>
              <a:ext cx="0" cy="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 flipH="1">
              <a:off x="2688" y="1248"/>
              <a:ext cx="24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5" name="Line 17"/>
            <p:cNvSpPr>
              <a:spLocks noChangeShapeType="1"/>
            </p:cNvSpPr>
            <p:nvPr/>
          </p:nvSpPr>
          <p:spPr bwMode="auto">
            <a:xfrm flipH="1">
              <a:off x="2688" y="2064"/>
              <a:ext cx="24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3505200" y="3810000"/>
            <a:ext cx="525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800">
              <a:latin typeface="Comic Sans MS" pitchFamily="66" charset="0"/>
            </a:endParaRPr>
          </a:p>
        </p:txBody>
      </p:sp>
      <p:sp>
        <p:nvSpPr>
          <p:cNvPr id="160787" name="Rectangle 19"/>
          <p:cNvSpPr>
            <a:spLocks noChangeArrowheads="1"/>
          </p:cNvSpPr>
          <p:nvPr/>
        </p:nvSpPr>
        <p:spPr bwMode="auto">
          <a:xfrm>
            <a:off x="685800" y="2209800"/>
            <a:ext cx="647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GB" sz="28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GB" sz="2800" dirty="0">
                <a:latin typeface="Comic Sans MS" pitchFamily="66" charset="0"/>
              </a:rPr>
              <a:t>Each host has 65,536 ports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800" dirty="0"/>
              <a:t>20,21: FTP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800" dirty="0"/>
              <a:t>23: Telnet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800" dirty="0"/>
              <a:t>80: HTTP</a:t>
            </a:r>
            <a:endParaRPr lang="en-US" sz="28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800" dirty="0">
                <a:latin typeface="Comic Sans MS" pitchFamily="66" charset="0"/>
              </a:rPr>
              <a:t>A socket provides an interface to send data to/from the network through a port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GB" smtClean="0"/>
              <a:t>Port Assignments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772400" cy="411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Well known ports from </a:t>
            </a:r>
            <a:r>
              <a:rPr lang="en-GB" dirty="0" smtClean="0">
                <a:solidFill>
                  <a:srgbClr val="FF0000"/>
                </a:solidFill>
              </a:rPr>
              <a:t>0 to 1023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>
                <a:solidFill>
                  <a:srgbClr val="0070C0"/>
                </a:solidFill>
              </a:rPr>
              <a:t>http=port 80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err="1" smtClean="0">
                <a:solidFill>
                  <a:srgbClr val="0070C0"/>
                </a:solidFill>
              </a:rPr>
              <a:t>smtp</a:t>
            </a:r>
            <a:r>
              <a:rPr lang="en-GB" dirty="0" smtClean="0">
                <a:solidFill>
                  <a:srgbClr val="0070C0"/>
                </a:solidFill>
              </a:rPr>
              <a:t>=port 25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err="1" smtClean="0">
                <a:solidFill>
                  <a:srgbClr val="0070C0"/>
                </a:solidFill>
              </a:rPr>
              <a:t>syslog</a:t>
            </a:r>
            <a:r>
              <a:rPr lang="en-GB" dirty="0" smtClean="0">
                <a:solidFill>
                  <a:srgbClr val="0070C0"/>
                </a:solidFill>
              </a:rPr>
              <a:t>=port 514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>
                <a:solidFill>
                  <a:srgbClr val="0070C0"/>
                </a:solidFill>
              </a:rPr>
              <a:t>telnet=23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err="1" smtClean="0">
                <a:solidFill>
                  <a:srgbClr val="0070C0"/>
                </a:solidFill>
              </a:rPr>
              <a:t>ssh</a:t>
            </a:r>
            <a:r>
              <a:rPr lang="en-GB" dirty="0" smtClean="0">
                <a:solidFill>
                  <a:srgbClr val="0070C0"/>
                </a:solidFill>
              </a:rPr>
              <a:t>=22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>
                <a:solidFill>
                  <a:srgbClr val="0070C0"/>
                </a:solidFill>
              </a:rPr>
              <a:t>ftp=21 </a:t>
            </a:r>
            <a:r>
              <a:rPr lang="en-GB" dirty="0" smtClean="0"/>
              <a:t>+ more…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Registered ports from </a:t>
            </a:r>
            <a:r>
              <a:rPr lang="en-GB" dirty="0" smtClean="0">
                <a:solidFill>
                  <a:srgbClr val="FF0000"/>
                </a:solidFill>
              </a:rPr>
              <a:t>1024 to 49151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Dynamic or private ports from </a:t>
            </a:r>
            <a:r>
              <a:rPr lang="en-GB" dirty="0" smtClean="0">
                <a:solidFill>
                  <a:srgbClr val="FF0000"/>
                </a:solidFill>
              </a:rPr>
              <a:t>49152 to 65535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C9BD-5A27-47A8-9502-551226D038FE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http://farm4.staticflickr.com/3174/2911722074_2b4679463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532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OSI Layers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Function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Protocols or standards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 7</a:t>
                      </a:r>
                      <a:r>
                        <a:rPr lang="en-US" sz="1700" baseline="0" dirty="0" smtClean="0"/>
                        <a:t> : Application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Provides services such as e-mail, file transfers, and file server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HTTP, FTP, DNS, TFTP, SMTP, SFTP, SNMP, Rlogin, </a:t>
                      </a:r>
                      <a:r>
                        <a:rPr lang="en-US" sz="1700" baseline="0" dirty="0" smtClean="0"/>
                        <a:t>MIME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 6 : Presentation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Provides encryption, code conversion, and data</a:t>
                      </a:r>
                      <a:r>
                        <a:rPr lang="en-US" sz="1700" baseline="0" dirty="0" smtClean="0"/>
                        <a:t> formatting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MPEG, JPEG, TIFF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 5 : Session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Negotiates</a:t>
                      </a:r>
                      <a:r>
                        <a:rPr lang="en-US" sz="1700" baseline="0" dirty="0" smtClean="0"/>
                        <a:t> and establishes a connection with another computer</a:t>
                      </a:r>
                      <a:endParaRPr 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SQL, X-Window, ASP, DNA SCP, NFS, RPC.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 4 : Transport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Support end-to-end</a:t>
                      </a:r>
                      <a:r>
                        <a:rPr lang="en-US" sz="1700" baseline="0" dirty="0" smtClean="0"/>
                        <a:t> delivery of data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TCP, UDP, SPX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 3 : Network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Performs packet routing across network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IP, OSPF, ICMP, RIP, ARP, RARP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 2 : Data Link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Provide error checking,</a:t>
                      </a:r>
                      <a:r>
                        <a:rPr lang="en-US" sz="1700" baseline="0" dirty="0" smtClean="0"/>
                        <a:t> and transfer of message frames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Ethernet,</a:t>
                      </a:r>
                      <a:r>
                        <a:rPr lang="en-US" sz="1700" baseline="0" dirty="0" smtClean="0"/>
                        <a:t> Token Ring, 802.11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Layer1 : Physical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Interfaces with transmission</a:t>
                      </a:r>
                      <a:r>
                        <a:rPr lang="en-US" sz="1700" baseline="0" dirty="0" smtClean="0"/>
                        <a:t> medium and send data over the network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EIA RS-232, EIA RS-449, IEEE 802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Application Layer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89037"/>
            <a:ext cx="8229600" cy="5364163"/>
          </a:xfrm>
        </p:spPr>
        <p:txBody>
          <a:bodyPr/>
          <a:lstStyle/>
          <a:p>
            <a:r>
              <a:rPr lang="en-US" dirty="0" smtClean="0"/>
              <a:t>The Application Layer, is the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to user and provides services that deal with the communication portion of an application.</a:t>
            </a:r>
          </a:p>
          <a:p>
            <a:r>
              <a:rPr lang="en-US" dirty="0" smtClean="0"/>
              <a:t>Protocols associated with application layer include the following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 Transfer protocols (FTP) – provides for authenticated transfer of files between two computers and accessing directories.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Trivial File Transfer Protocol (TFTP) – Reduced version of FTP (does not provide authentication or accessing of directories)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Domain Name Service (DNS) – A distributed database system that matches host name to IP address.  A popular DNS implementation is BIND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Simple Mail Transfer Protocol (SMTP) – Support the transmission and reception of e-mail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Secure File Transfer Protocol (SFTP) – SFTP is a client that similar to FTP and uses SSH or SSH-2 to provide secure transfer.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Simple Network Management Protocol (SMNP) – support the exchange of management information among network devices through a management entity that polls these devices.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Remote Login (Rlogin) – a command in UNIX that begins a terminal session between an authorized user and a remote host on a network.  Rlogin is similar to telnet command.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Multipurpose Internet Mail Extensions (MIME) – enables to use of non-US-ASCII textual messages, non textual messages, multipart messages bodies, and non-US-ASCII information in message headers in Internet mail.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Application 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Presentation Layer performs encryption, decryption, compression and decompression function, as well as translating codes such as Extended Binary-coded Decimal Interchange Code (EBCDIC) or American Standard Code for Information Interchange (ASCII)</a:t>
            </a:r>
          </a:p>
          <a:p>
            <a:r>
              <a:rPr lang="en-US" sz="2400" dirty="0" smtClean="0"/>
              <a:t>Standards associated  with layer 6 include the following :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Motion Picture Expert Group (MPEG) – The Motion Picture Expert Group standard compression and coding of motion video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Joint Photographic Expert Group (JPEG) – Standard for graphics defined by the Joint Photographic Expert Group 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 smtClean="0"/>
              <a:t>Tagged Image File Format (TIFF) – A public domain raster file graphics format.  TIFF is platform independent and was designed for use with printers and scanners.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OSI Layers : </a:t>
            </a:r>
            <a:r>
              <a:rPr lang="en-US" sz="2800" dirty="0" smtClean="0"/>
              <a:t>Presentation Layer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2262</Words>
  <Application>Microsoft Office PowerPoint</Application>
  <PresentationFormat>On-screen Show (4:3)</PresentationFormat>
  <Paragraphs>408</Paragraphs>
  <Slides>43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Office Theme</vt:lpstr>
      <vt:lpstr>Origin</vt:lpstr>
      <vt:lpstr>Flow</vt:lpstr>
      <vt:lpstr>Bitmap Image</vt:lpstr>
      <vt:lpstr>Worksheet</vt:lpstr>
      <vt:lpstr>Clip</vt:lpstr>
      <vt:lpstr>Computer Network Fundamentals</vt:lpstr>
      <vt:lpstr>Slide 2</vt:lpstr>
      <vt:lpstr>Slide 3</vt:lpstr>
      <vt:lpstr>Network Protocols (review) </vt:lpstr>
      <vt:lpstr>Slide 5</vt:lpstr>
      <vt:lpstr>OSI Layers</vt:lpstr>
      <vt:lpstr>OSI Layers : Application Layer</vt:lpstr>
      <vt:lpstr>OSI Layers : Application Layer</vt:lpstr>
      <vt:lpstr>OSI Layers : Presentation Layer</vt:lpstr>
      <vt:lpstr>OSI Layers : Session Layer</vt:lpstr>
      <vt:lpstr>OSI Layers : Transport Layer</vt:lpstr>
      <vt:lpstr>OSI Layers : Transport Layer</vt:lpstr>
      <vt:lpstr>OSI Layers : Network Layer</vt:lpstr>
      <vt:lpstr>OSI Layers : Network Layer</vt:lpstr>
      <vt:lpstr>OSI Layers : Data Link Layer</vt:lpstr>
      <vt:lpstr>Physical Layer</vt:lpstr>
      <vt:lpstr>Slide 17</vt:lpstr>
      <vt:lpstr>Physical Layer (cont’d)</vt:lpstr>
      <vt:lpstr>How Does It All Work Together?</vt:lpstr>
      <vt:lpstr>Encapsulation</vt:lpstr>
      <vt:lpstr>TCP/IP</vt:lpstr>
      <vt:lpstr>TCP/IP model development</vt:lpstr>
      <vt:lpstr>4 layers of the TCP/IP model</vt:lpstr>
      <vt:lpstr>The Network Access layer</vt:lpstr>
      <vt:lpstr>The Internet layer</vt:lpstr>
      <vt:lpstr>The Transport layer</vt:lpstr>
      <vt:lpstr>The Transport layer</vt:lpstr>
      <vt:lpstr>The Application layer</vt:lpstr>
      <vt:lpstr>TCP/IP protocol stack</vt:lpstr>
      <vt:lpstr>TCP/IP Reference Model</vt:lpstr>
      <vt:lpstr>Protocols at the Application layer</vt:lpstr>
      <vt:lpstr>Protocols at the Transport layer</vt:lpstr>
      <vt:lpstr>Protocol at the Internet layer</vt:lpstr>
      <vt:lpstr>Protocols at the Network layer</vt:lpstr>
      <vt:lpstr>Data Formats </vt:lpstr>
      <vt:lpstr>Encapsulation example: E-mail</vt:lpstr>
      <vt:lpstr>Protocol Layering Equivalent</vt:lpstr>
      <vt:lpstr>Slide 38</vt:lpstr>
      <vt:lpstr>  Comparing TCP/IP with OSI</vt:lpstr>
      <vt:lpstr>Slide 40</vt:lpstr>
      <vt:lpstr>Ports in Action</vt:lpstr>
      <vt:lpstr>Ports</vt:lpstr>
      <vt:lpstr>Port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dublut</dc:creator>
  <cp:lastModifiedBy>dublut</cp:lastModifiedBy>
  <cp:revision>43</cp:revision>
  <dcterms:created xsi:type="dcterms:W3CDTF">2013-09-25T21:35:43Z</dcterms:created>
  <dcterms:modified xsi:type="dcterms:W3CDTF">2014-09-26T01:51:24Z</dcterms:modified>
</cp:coreProperties>
</file>