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Lst>
  <p:notesMasterIdLst>
    <p:notesMasterId r:id="rId45"/>
  </p:notesMasterIdLst>
  <p:handoutMasterIdLst>
    <p:handoutMasterId r:id="rId46"/>
  </p:handoutMasterIdLst>
  <p:sldIdLst>
    <p:sldId id="256" r:id="rId3"/>
    <p:sldId id="276" r:id="rId4"/>
    <p:sldId id="277" r:id="rId5"/>
    <p:sldId id="278" r:id="rId6"/>
    <p:sldId id="279" r:id="rId7"/>
    <p:sldId id="280"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5" r:id="rId21"/>
    <p:sldId id="281" r:id="rId22"/>
    <p:sldId id="282" r:id="rId23"/>
    <p:sldId id="295" r:id="rId24"/>
    <p:sldId id="296" r:id="rId25"/>
    <p:sldId id="297"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8" r:id="rId39"/>
    <p:sldId id="299" r:id="rId40"/>
    <p:sldId id="300" r:id="rId41"/>
    <p:sldId id="301" r:id="rId42"/>
    <p:sldId id="302" r:id="rId43"/>
    <p:sldId id="303"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30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266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266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266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44B1E07C-67DE-4B28-B129-68918691A8F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2355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24A3824B-23BB-428B-A1B9-7FEA2FBE5D6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8C6189A-9B6E-4409-993D-6EFF96F961AA}" type="slidenum">
              <a:rPr lang="en-US" smtClean="0"/>
              <a:pPr/>
              <a:t>40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4236CF7-989C-4B52-973D-D6E8A0131390}"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DE32969-7A7F-4F39-B084-0325277FA9F5}"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F20A20F-A0D3-4FAC-9CE4-4F6F846BF872}"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C4236CF7-989C-4B52-973D-D6E8A0131390}"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77D4FD9-47D6-4DDF-AEAF-9C5E2956C1EB}"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972148F-9A3F-4006-AC31-7575407205AA}"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70B5E0B-ABCA-4E70-9E11-8AA1D21079FB}"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5E9746B7-A2F7-4277-8C70-2C008B33121B}" type="slidenum">
              <a:rPr lang="en-US" smtClean="0"/>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6D8B01A-B298-43ED-A522-E978DABFADEE}"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BE6C189-3DEF-4C1E-811B-D47EC3CE9254}"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A62B544-08D1-483D-B039-48D00CCC9CA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77D4FD9-47D6-4DDF-AEAF-9C5E2956C1EB}"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2076D9E4-446F-4A4E-BC64-147B6031E990}"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DE32969-7A7F-4F39-B084-0325277FA9F5}"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F20A20F-A0D3-4FAC-9CE4-4F6F846BF872}"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972148F-9A3F-4006-AC31-7575407205AA}"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70B5E0B-ABCA-4E70-9E11-8AA1D21079FB}"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5E9746B7-A2F7-4277-8C70-2C008B33121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6D8B01A-B298-43ED-A522-E978DABFADEE}"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BE6C189-3DEF-4C1E-811B-D47EC3CE925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A62B544-08D1-483D-B039-48D00CCC9CA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076D9E4-446F-4A4E-BC64-147B6031E99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506B0AE-E1C6-4B28-97BA-0390F9085A8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D506B0AE-E1C6-4B28-97BA-0390F9085A80}"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9600000" scaled="0"/>
          <a:tileRect r="-100000" b="-100000"/>
        </a:gra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solidFill>
                  <a:schemeClr val="bg1"/>
                </a:solidFill>
                <a:effectLst/>
              </a:rPr>
              <a:t>Pengamanan Sistem Informasi</a:t>
            </a:r>
            <a:endParaRPr lang="en-US">
              <a:solidFill>
                <a:schemeClr val="bg1"/>
              </a:solidFill>
              <a:effectLst/>
            </a:endParaRPr>
          </a:p>
        </p:txBody>
      </p:sp>
      <p:sp>
        <p:nvSpPr>
          <p:cNvPr id="4" name="Rectangle 6"/>
          <p:cNvSpPr>
            <a:spLocks noGrp="1" noChangeArrowheads="1"/>
          </p:cNvSpPr>
          <p:nvPr>
            <p:ph type="sldNum" sz="quarter" idx="12"/>
          </p:nvPr>
        </p:nvSpPr>
        <p:spPr/>
        <p:txBody>
          <a:bodyPr/>
          <a:lstStyle/>
          <a:p>
            <a:pPr>
              <a:defRPr/>
            </a:pPr>
            <a:fld id="{5897A3DA-1C24-4764-8362-913AE01078CE}"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9F37ADB3-DF3F-46BC-B722-A85FF33311DD}" type="slidenum">
              <a:rPr lang="en-US"/>
              <a:pPr>
                <a:defRPr/>
              </a:pPr>
              <a:t>10</a:t>
            </a:fld>
            <a:endParaRPr lang="en-US"/>
          </a:p>
        </p:txBody>
      </p:sp>
      <p:sp>
        <p:nvSpPr>
          <p:cNvPr id="12291" name="Rectangle 2"/>
          <p:cNvSpPr>
            <a:spLocks noChangeArrowheads="1"/>
          </p:cNvSpPr>
          <p:nvPr/>
        </p:nvSpPr>
        <p:spPr bwMode="auto">
          <a:xfrm>
            <a:off x="762000" y="685800"/>
            <a:ext cx="8077200" cy="523220"/>
          </a:xfrm>
          <a:prstGeom prst="rect">
            <a:avLst/>
          </a:prstGeom>
          <a:noFill/>
          <a:ln w="9525">
            <a:noFill/>
            <a:miter lim="800000"/>
            <a:headEnd/>
            <a:tailEnd/>
          </a:ln>
        </p:spPr>
        <p:txBody>
          <a:bodyPr wrap="square">
            <a:spAutoFit/>
          </a:bodyPr>
          <a:lstStyle/>
          <a:p>
            <a:r>
              <a:rPr lang="en-US" sz="2800" b="1">
                <a:solidFill>
                  <a:srgbClr val="000000"/>
                </a:solidFill>
              </a:rPr>
              <a:t>3. Keamanan Telekomunikasi dan Jaringan</a:t>
            </a:r>
          </a:p>
        </p:txBody>
      </p:sp>
      <p:sp>
        <p:nvSpPr>
          <p:cNvPr id="12292" name="Rectangle 3"/>
          <p:cNvSpPr>
            <a:spLocks noChangeArrowheads="1"/>
          </p:cNvSpPr>
          <p:nvPr/>
        </p:nvSpPr>
        <p:spPr bwMode="auto">
          <a:xfrm>
            <a:off x="762000" y="1600200"/>
            <a:ext cx="7467600" cy="1800225"/>
          </a:xfrm>
          <a:prstGeom prst="rect">
            <a:avLst/>
          </a:prstGeom>
          <a:noFill/>
          <a:ln w="9525">
            <a:noFill/>
            <a:miter lim="800000"/>
            <a:headEnd/>
            <a:tailEnd/>
          </a:ln>
        </p:spPr>
        <p:txBody>
          <a:bodyPr>
            <a:spAutoFit/>
          </a:bodyPr>
          <a:lstStyle/>
          <a:p>
            <a:r>
              <a:rPr lang="en-US" sz="2800" smtClean="0">
                <a:solidFill>
                  <a:srgbClr val="000000"/>
                </a:solidFill>
              </a:rPr>
              <a:t>Cakupan :</a:t>
            </a:r>
            <a:endParaRPr lang="en-US" sz="2800">
              <a:solidFill>
                <a:srgbClr val="000000"/>
              </a:solidFill>
            </a:endParaRPr>
          </a:p>
          <a:p>
            <a:r>
              <a:rPr lang="en-US" sz="2800">
                <a:solidFill>
                  <a:srgbClr val="000000"/>
                </a:solidFill>
              </a:rPr>
              <a:t>– teknologi dan protokol jaringan</a:t>
            </a:r>
          </a:p>
          <a:p>
            <a:r>
              <a:rPr lang="en-US" sz="2800">
                <a:solidFill>
                  <a:srgbClr val="000000"/>
                </a:solidFill>
              </a:rPr>
              <a:t>– perangkat jaringan terkait</a:t>
            </a:r>
          </a:p>
          <a:p>
            <a:r>
              <a:rPr lang="en-US" sz="2800">
                <a:solidFill>
                  <a:srgbClr val="000000"/>
                </a:solidFill>
              </a:rPr>
              <a:t>– aspek keamanan terkait yang terkait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83D26C0E-34C0-4D3D-B31F-F4EA2B36DFC1}" type="slidenum">
              <a:rPr lang="en-US"/>
              <a:pPr>
                <a:defRPr/>
              </a:pPr>
              <a:t>11</a:t>
            </a:fld>
            <a:endParaRPr lang="en-US"/>
          </a:p>
        </p:txBody>
      </p:sp>
      <p:sp>
        <p:nvSpPr>
          <p:cNvPr id="13315" name="Rectangle 2"/>
          <p:cNvSpPr>
            <a:spLocks noChangeArrowheads="1"/>
          </p:cNvSpPr>
          <p:nvPr/>
        </p:nvSpPr>
        <p:spPr bwMode="auto">
          <a:xfrm>
            <a:off x="685800" y="914400"/>
            <a:ext cx="7772400" cy="1800225"/>
          </a:xfrm>
          <a:prstGeom prst="rect">
            <a:avLst/>
          </a:prstGeom>
          <a:noFill/>
          <a:ln w="9525">
            <a:noFill/>
            <a:miter lim="800000"/>
            <a:headEnd/>
            <a:tailEnd/>
          </a:ln>
        </p:spPr>
        <p:txBody>
          <a:bodyPr>
            <a:spAutoFit/>
          </a:bodyPr>
          <a:lstStyle/>
          <a:p>
            <a:r>
              <a:rPr lang="en-US" sz="2800" b="1">
                <a:solidFill>
                  <a:srgbClr val="000000"/>
                </a:solidFill>
              </a:rPr>
              <a:t>4. Kriptografi </a:t>
            </a:r>
          </a:p>
          <a:p>
            <a:endParaRPr lang="en-US" sz="2800">
              <a:solidFill>
                <a:srgbClr val="000000"/>
              </a:solidFill>
            </a:endParaRPr>
          </a:p>
          <a:p>
            <a:r>
              <a:rPr lang="en-US" sz="2800">
                <a:solidFill>
                  <a:srgbClr val="000000"/>
                </a:solidFill>
              </a:rPr>
              <a:t>Mempelajari:</a:t>
            </a:r>
          </a:p>
          <a:p>
            <a:r>
              <a:rPr lang="en-US" sz="2800">
                <a:solidFill>
                  <a:srgbClr val="000000"/>
                </a:solidFill>
              </a:rPr>
              <a:t>– metoda dan teknik penyembunyian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BB103924-CBB4-4D87-9986-DA98EA0CE3C6}" type="slidenum">
              <a:rPr lang="en-US"/>
              <a:pPr>
                <a:defRPr/>
              </a:pPr>
              <a:t>12</a:t>
            </a:fld>
            <a:endParaRPr lang="en-US"/>
          </a:p>
        </p:txBody>
      </p:sp>
      <p:sp>
        <p:nvSpPr>
          <p:cNvPr id="14339" name="Rectangle 2"/>
          <p:cNvSpPr>
            <a:spLocks noChangeArrowheads="1"/>
          </p:cNvSpPr>
          <p:nvPr/>
        </p:nvSpPr>
        <p:spPr bwMode="auto">
          <a:xfrm>
            <a:off x="685800" y="685800"/>
            <a:ext cx="7848600" cy="4789488"/>
          </a:xfrm>
          <a:prstGeom prst="rect">
            <a:avLst/>
          </a:prstGeom>
          <a:noFill/>
          <a:ln w="9525">
            <a:noFill/>
            <a:miter lim="800000"/>
            <a:headEnd/>
            <a:tailEnd/>
          </a:ln>
        </p:spPr>
        <p:txBody>
          <a:bodyPr>
            <a:spAutoFit/>
          </a:bodyPr>
          <a:lstStyle/>
          <a:p>
            <a:r>
              <a:rPr lang="en-US" sz="2800" b="1">
                <a:solidFill>
                  <a:srgbClr val="000000"/>
                </a:solidFill>
              </a:rPr>
              <a:t>5. Model dan Arsitektur Keamanan </a:t>
            </a:r>
          </a:p>
          <a:p>
            <a:endParaRPr lang="en-US" sz="2800" b="1">
              <a:solidFill>
                <a:srgbClr val="000000"/>
              </a:solidFill>
            </a:endParaRPr>
          </a:p>
          <a:p>
            <a:r>
              <a:rPr lang="en-US" sz="2800">
                <a:solidFill>
                  <a:srgbClr val="000000"/>
                </a:solidFill>
              </a:rPr>
              <a:t>Prinsip-prinsip</a:t>
            </a:r>
          </a:p>
          <a:p>
            <a:r>
              <a:rPr lang="en-US" sz="2800">
                <a:solidFill>
                  <a:srgbClr val="000000"/>
                </a:solidFill>
              </a:rPr>
              <a:t>– hak minimum </a:t>
            </a:r>
            <a:r>
              <a:rPr lang="en-US" sz="2800" i="1">
                <a:solidFill>
                  <a:srgbClr val="000000"/>
                </a:solidFill>
              </a:rPr>
              <a:t>(least previlage</a:t>
            </a:r>
            <a:r>
              <a:rPr lang="en-US" sz="2800">
                <a:solidFill>
                  <a:srgbClr val="000000"/>
                </a:solidFill>
              </a:rPr>
              <a:t>)</a:t>
            </a:r>
          </a:p>
          <a:p>
            <a:r>
              <a:rPr lang="en-US" sz="2800">
                <a:solidFill>
                  <a:srgbClr val="000000"/>
                </a:solidFill>
              </a:rPr>
              <a:t>– pertahanan berlapis (</a:t>
            </a:r>
            <a:r>
              <a:rPr lang="en-US" sz="2800" i="1">
                <a:solidFill>
                  <a:srgbClr val="000000"/>
                </a:solidFill>
              </a:rPr>
              <a:t>defense in depth</a:t>
            </a:r>
            <a:r>
              <a:rPr lang="en-US" sz="2800">
                <a:solidFill>
                  <a:srgbClr val="000000"/>
                </a:solidFill>
              </a:rPr>
              <a:t>)</a:t>
            </a:r>
          </a:p>
          <a:p>
            <a:r>
              <a:rPr lang="en-US" sz="2800">
                <a:solidFill>
                  <a:srgbClr val="000000"/>
                </a:solidFill>
              </a:rPr>
              <a:t>– pembatasan gerbang (</a:t>
            </a:r>
            <a:r>
              <a:rPr lang="en-US" sz="2800" i="1">
                <a:solidFill>
                  <a:srgbClr val="000000"/>
                </a:solidFill>
              </a:rPr>
              <a:t>choke point</a:t>
            </a:r>
            <a:r>
              <a:rPr lang="en-US" sz="2800">
                <a:solidFill>
                  <a:srgbClr val="000000"/>
                </a:solidFill>
              </a:rPr>
              <a:t>)</a:t>
            </a:r>
          </a:p>
          <a:p>
            <a:r>
              <a:rPr lang="en-US" sz="2800">
                <a:solidFill>
                  <a:srgbClr val="000000"/>
                </a:solidFill>
              </a:rPr>
              <a:t>– titik terlemah (</a:t>
            </a:r>
            <a:r>
              <a:rPr lang="en-US" sz="2800" i="1">
                <a:solidFill>
                  <a:srgbClr val="000000"/>
                </a:solidFill>
              </a:rPr>
              <a:t>weakest link</a:t>
            </a:r>
            <a:r>
              <a:rPr lang="en-US" sz="2800">
                <a:solidFill>
                  <a:srgbClr val="000000"/>
                </a:solidFill>
              </a:rPr>
              <a:t>)</a:t>
            </a:r>
          </a:p>
          <a:p>
            <a:r>
              <a:rPr lang="en-US" sz="2800">
                <a:solidFill>
                  <a:srgbClr val="000000"/>
                </a:solidFill>
              </a:rPr>
              <a:t>– pengamanan kegagalan (</a:t>
            </a:r>
            <a:r>
              <a:rPr lang="en-US" sz="2800" i="1">
                <a:solidFill>
                  <a:srgbClr val="000000"/>
                </a:solidFill>
              </a:rPr>
              <a:t>fail-safe stance</a:t>
            </a:r>
            <a:r>
              <a:rPr lang="en-US" sz="2800">
                <a:solidFill>
                  <a:srgbClr val="000000"/>
                </a:solidFill>
              </a:rPr>
              <a:t>)</a:t>
            </a:r>
          </a:p>
          <a:p>
            <a:r>
              <a:rPr lang="en-US" sz="2800">
                <a:solidFill>
                  <a:srgbClr val="000000"/>
                </a:solidFill>
              </a:rPr>
              <a:t>– partisipasi total (</a:t>
            </a:r>
            <a:r>
              <a:rPr lang="en-US" sz="2800" i="1">
                <a:solidFill>
                  <a:srgbClr val="000000"/>
                </a:solidFill>
              </a:rPr>
              <a:t>universal participation</a:t>
            </a:r>
            <a:r>
              <a:rPr lang="en-US" sz="2800">
                <a:solidFill>
                  <a:srgbClr val="000000"/>
                </a:solidFill>
              </a:rPr>
              <a:t>)</a:t>
            </a:r>
          </a:p>
          <a:p>
            <a:r>
              <a:rPr lang="en-US" sz="2800">
                <a:solidFill>
                  <a:srgbClr val="000000"/>
                </a:solidFill>
              </a:rPr>
              <a:t>– aneka pertahanan (</a:t>
            </a:r>
            <a:r>
              <a:rPr lang="en-US" sz="2800" i="1">
                <a:solidFill>
                  <a:srgbClr val="000000"/>
                </a:solidFill>
              </a:rPr>
              <a:t>diversity of defense</a:t>
            </a:r>
            <a:r>
              <a:rPr lang="en-US" sz="2800">
                <a:solidFill>
                  <a:srgbClr val="000000"/>
                </a:solidFill>
              </a:rPr>
              <a:t>)</a:t>
            </a:r>
          </a:p>
          <a:p>
            <a:r>
              <a:rPr lang="en-US" sz="2800">
                <a:solidFill>
                  <a:srgbClr val="000000"/>
                </a:solidFill>
              </a:rPr>
              <a:t>– kesederhanaan (</a:t>
            </a:r>
            <a:r>
              <a:rPr lang="en-US" sz="2800" i="1">
                <a:solidFill>
                  <a:srgbClr val="000000"/>
                </a:solidFill>
              </a:rPr>
              <a:t>simplicity</a:t>
            </a:r>
            <a:r>
              <a:rPr lang="en-US" sz="2800">
                <a:solidFill>
                  <a:srgbClr val="000000"/>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587CAF8E-11D8-4038-8DD8-9309EC834296}" type="slidenum">
              <a:rPr lang="en-US"/>
              <a:pPr>
                <a:defRPr/>
              </a:pPr>
              <a:t>13</a:t>
            </a:fld>
            <a:endParaRPr lang="en-US"/>
          </a:p>
        </p:txBody>
      </p:sp>
      <p:sp>
        <p:nvSpPr>
          <p:cNvPr id="15363" name="Rectangle 2"/>
          <p:cNvSpPr>
            <a:spLocks noChangeArrowheads="1"/>
          </p:cNvSpPr>
          <p:nvPr/>
        </p:nvSpPr>
        <p:spPr bwMode="auto">
          <a:xfrm>
            <a:off x="609600" y="609600"/>
            <a:ext cx="7924800" cy="4789488"/>
          </a:xfrm>
          <a:prstGeom prst="rect">
            <a:avLst/>
          </a:prstGeom>
          <a:noFill/>
          <a:ln w="9525">
            <a:noFill/>
            <a:miter lim="800000"/>
            <a:headEnd/>
            <a:tailEnd/>
          </a:ln>
        </p:spPr>
        <p:txBody>
          <a:bodyPr>
            <a:spAutoFit/>
          </a:bodyPr>
          <a:lstStyle/>
          <a:p>
            <a:r>
              <a:rPr lang="en-US" sz="2800" b="1">
                <a:solidFill>
                  <a:srgbClr val="000000"/>
                </a:solidFill>
              </a:rPr>
              <a:t>6. Keamanan Pengoperasian </a:t>
            </a:r>
          </a:p>
          <a:p>
            <a:endParaRPr lang="en-US" sz="2800" b="1">
              <a:solidFill>
                <a:srgbClr val="000000"/>
              </a:solidFill>
            </a:endParaRPr>
          </a:p>
          <a:p>
            <a:r>
              <a:rPr lang="en-US" sz="2800">
                <a:solidFill>
                  <a:srgbClr val="000000"/>
                </a:solidFill>
              </a:rPr>
              <a:t>Cakupan</a:t>
            </a:r>
          </a:p>
          <a:p>
            <a:r>
              <a:rPr lang="en-US" sz="2800">
                <a:solidFill>
                  <a:srgbClr val="000000"/>
                </a:solidFill>
              </a:rPr>
              <a:t>– pemisahan tugas dan wewenang</a:t>
            </a:r>
          </a:p>
          <a:p>
            <a:r>
              <a:rPr lang="en-US" sz="2800">
                <a:solidFill>
                  <a:srgbClr val="000000"/>
                </a:solidFill>
              </a:rPr>
              <a:t>– alur pertanggung-jawaban (</a:t>
            </a:r>
            <a:r>
              <a:rPr lang="en-US" sz="2800" i="1">
                <a:solidFill>
                  <a:srgbClr val="000000"/>
                </a:solidFill>
              </a:rPr>
              <a:t>accountability</a:t>
            </a:r>
            <a:r>
              <a:rPr lang="en-US" sz="2800">
                <a:solidFill>
                  <a:srgbClr val="000000"/>
                </a:solidFill>
              </a:rPr>
              <a:t>)</a:t>
            </a:r>
          </a:p>
          <a:p>
            <a:r>
              <a:rPr lang="en-US" sz="2800">
                <a:solidFill>
                  <a:srgbClr val="000000"/>
                </a:solidFill>
              </a:rPr>
              <a:t>– perekrutan Sumber Daya Manusia</a:t>
            </a:r>
          </a:p>
          <a:p>
            <a:r>
              <a:rPr lang="en-US" sz="2800">
                <a:solidFill>
                  <a:srgbClr val="000000"/>
                </a:solidFill>
              </a:rPr>
              <a:t>– pengendalian keluaran/masukan</a:t>
            </a:r>
          </a:p>
          <a:p>
            <a:r>
              <a:rPr lang="en-US" sz="2800">
                <a:solidFill>
                  <a:srgbClr val="000000"/>
                </a:solidFill>
              </a:rPr>
              <a:t>– pengendalian pengelolaan perubahan</a:t>
            </a:r>
          </a:p>
          <a:p>
            <a:r>
              <a:rPr lang="en-US" sz="2800">
                <a:solidFill>
                  <a:srgbClr val="000000"/>
                </a:solidFill>
              </a:rPr>
              <a:t>– penyerangan (</a:t>
            </a:r>
            <a:r>
              <a:rPr lang="en-US" sz="2800" i="1">
                <a:solidFill>
                  <a:srgbClr val="000000"/>
                </a:solidFill>
              </a:rPr>
              <a:t>attack</a:t>
            </a:r>
            <a:r>
              <a:rPr lang="en-US" sz="2800">
                <a:solidFill>
                  <a:srgbClr val="000000"/>
                </a:solidFill>
              </a:rPr>
              <a:t>)</a:t>
            </a:r>
          </a:p>
          <a:p>
            <a:r>
              <a:rPr lang="en-US" sz="2800">
                <a:solidFill>
                  <a:srgbClr val="000000"/>
                </a:solidFill>
              </a:rPr>
              <a:t>– penyusupan (</a:t>
            </a:r>
            <a:r>
              <a:rPr lang="en-US" sz="2800" i="1">
                <a:solidFill>
                  <a:srgbClr val="000000"/>
                </a:solidFill>
              </a:rPr>
              <a:t>intrusion</a:t>
            </a:r>
            <a:r>
              <a:rPr lang="en-US" sz="2800">
                <a:solidFill>
                  <a:srgbClr val="000000"/>
                </a:solidFill>
              </a:rPr>
              <a:t>)</a:t>
            </a:r>
          </a:p>
          <a:p>
            <a:r>
              <a:rPr lang="en-US" sz="2800">
                <a:solidFill>
                  <a:srgbClr val="000000"/>
                </a:solidFill>
              </a:rPr>
              <a:t>– penanggulangan virus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EFAA6687-CE73-41DC-B256-ABA1748C0D8C}" type="slidenum">
              <a:rPr lang="en-US"/>
              <a:pPr>
                <a:defRPr/>
              </a:pPr>
              <a:t>14</a:t>
            </a:fld>
            <a:endParaRPr lang="en-US"/>
          </a:p>
        </p:txBody>
      </p:sp>
      <p:sp>
        <p:nvSpPr>
          <p:cNvPr id="16387" name="Rectangle 2"/>
          <p:cNvSpPr>
            <a:spLocks noChangeArrowheads="1"/>
          </p:cNvSpPr>
          <p:nvPr/>
        </p:nvSpPr>
        <p:spPr bwMode="auto">
          <a:xfrm>
            <a:off x="533400" y="609600"/>
            <a:ext cx="7924800" cy="4789488"/>
          </a:xfrm>
          <a:prstGeom prst="rect">
            <a:avLst/>
          </a:prstGeom>
          <a:noFill/>
          <a:ln w="9525">
            <a:noFill/>
            <a:miter lim="800000"/>
            <a:headEnd/>
            <a:tailEnd/>
          </a:ln>
        </p:spPr>
        <p:txBody>
          <a:bodyPr>
            <a:spAutoFit/>
          </a:bodyPr>
          <a:lstStyle/>
          <a:p>
            <a:r>
              <a:rPr lang="en-US" sz="2800" b="1">
                <a:solidFill>
                  <a:srgbClr val="000000"/>
                </a:solidFill>
              </a:rPr>
              <a:t>7. Keamanan Aplikasi dan Pengembangan Sistem </a:t>
            </a:r>
          </a:p>
          <a:p>
            <a:endParaRPr lang="en-US" sz="2800">
              <a:solidFill>
                <a:srgbClr val="000000"/>
              </a:solidFill>
            </a:endParaRPr>
          </a:p>
          <a:p>
            <a:r>
              <a:rPr lang="en-US" sz="2800">
                <a:solidFill>
                  <a:srgbClr val="000000"/>
                </a:solidFill>
              </a:rPr>
              <a:t>Cakupan:</a:t>
            </a:r>
          </a:p>
          <a:p>
            <a:r>
              <a:rPr lang="en-US" sz="2800">
                <a:solidFill>
                  <a:srgbClr val="000000"/>
                </a:solidFill>
              </a:rPr>
              <a:t>– Tingkatan Kerumitan Fungsi dan Aplikasi</a:t>
            </a:r>
          </a:p>
          <a:p>
            <a:r>
              <a:rPr lang="en-US" sz="2800">
                <a:solidFill>
                  <a:srgbClr val="000000"/>
                </a:solidFill>
              </a:rPr>
              <a:t>– Data</a:t>
            </a:r>
          </a:p>
          <a:p>
            <a:r>
              <a:rPr lang="en-US" sz="2800">
                <a:solidFill>
                  <a:srgbClr val="000000"/>
                </a:solidFill>
              </a:rPr>
              <a:t>– Pengelolaan Keamanan BasisData</a:t>
            </a:r>
          </a:p>
          <a:p>
            <a:r>
              <a:rPr lang="en-US" sz="2800">
                <a:solidFill>
                  <a:srgbClr val="000000"/>
                </a:solidFill>
              </a:rPr>
              <a:t>– SDLC: Systems Development Life Cycle</a:t>
            </a:r>
          </a:p>
          <a:p>
            <a:r>
              <a:rPr lang="en-US" sz="2800">
                <a:solidFill>
                  <a:srgbClr val="000000"/>
                </a:solidFill>
              </a:rPr>
              <a:t>– metodology pengembangan aplikasi</a:t>
            </a:r>
          </a:p>
          <a:p>
            <a:r>
              <a:rPr lang="en-US" sz="2800">
                <a:solidFill>
                  <a:srgbClr val="000000"/>
                </a:solidFill>
              </a:rPr>
              <a:t>– pengendalian perubahan perangkat lunak</a:t>
            </a:r>
          </a:p>
          <a:p>
            <a:r>
              <a:rPr lang="en-US" sz="2800">
                <a:solidFill>
                  <a:srgbClr val="000000"/>
                </a:solidFill>
              </a:rPr>
              <a:t>– program bermasalah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528EAB18-A4CD-408A-8339-6AF9632F18EB}" type="slidenum">
              <a:rPr lang="en-US"/>
              <a:pPr>
                <a:defRPr/>
              </a:pPr>
              <a:t>15</a:t>
            </a:fld>
            <a:endParaRPr lang="en-US"/>
          </a:p>
        </p:txBody>
      </p:sp>
      <p:sp>
        <p:nvSpPr>
          <p:cNvPr id="17411" name="Rectangle 2"/>
          <p:cNvSpPr>
            <a:spLocks noChangeArrowheads="1"/>
          </p:cNvSpPr>
          <p:nvPr/>
        </p:nvSpPr>
        <p:spPr bwMode="auto">
          <a:xfrm>
            <a:off x="685800" y="533400"/>
            <a:ext cx="7620000" cy="4789488"/>
          </a:xfrm>
          <a:prstGeom prst="rect">
            <a:avLst/>
          </a:prstGeom>
          <a:noFill/>
          <a:ln w="9525">
            <a:noFill/>
            <a:miter lim="800000"/>
            <a:headEnd/>
            <a:tailEnd/>
          </a:ln>
        </p:spPr>
        <p:txBody>
          <a:bodyPr>
            <a:spAutoFit/>
          </a:bodyPr>
          <a:lstStyle/>
          <a:p>
            <a:r>
              <a:rPr lang="en-US" sz="2800" b="1">
                <a:solidFill>
                  <a:srgbClr val="000000"/>
                </a:solidFill>
              </a:rPr>
              <a:t>8. Rencana Kesinambungan Usaha dan Pemulihan Bencana </a:t>
            </a:r>
          </a:p>
          <a:p>
            <a:r>
              <a:rPr lang="en-US" sz="2800">
                <a:solidFill>
                  <a:srgbClr val="000000"/>
                </a:solidFill>
              </a:rPr>
              <a:t>Cakupan:</a:t>
            </a:r>
          </a:p>
          <a:p>
            <a:r>
              <a:rPr lang="en-US" sz="2800">
                <a:solidFill>
                  <a:srgbClr val="000000"/>
                </a:solidFill>
              </a:rPr>
              <a:t>– Indentifikasi Sumber Daya Bisnis</a:t>
            </a:r>
          </a:p>
          <a:p>
            <a:r>
              <a:rPr lang="en-US" sz="2800">
                <a:solidFill>
                  <a:srgbClr val="000000"/>
                </a:solidFill>
              </a:rPr>
              <a:t>– Penentuan Nilai Bisnis</a:t>
            </a:r>
          </a:p>
          <a:p>
            <a:r>
              <a:rPr lang="en-US" sz="2800">
                <a:solidFill>
                  <a:srgbClr val="000000"/>
                </a:solidFill>
              </a:rPr>
              <a:t>– Analisa Kegagalan (</a:t>
            </a:r>
            <a:r>
              <a:rPr lang="en-US" sz="2800" i="1">
                <a:solidFill>
                  <a:srgbClr val="000000"/>
                </a:solidFill>
              </a:rPr>
              <a:t>impact</a:t>
            </a:r>
            <a:r>
              <a:rPr lang="en-US" sz="2800">
                <a:solidFill>
                  <a:srgbClr val="000000"/>
                </a:solidFill>
              </a:rPr>
              <a:t>) Bisnis (BIA)</a:t>
            </a:r>
          </a:p>
          <a:p>
            <a:r>
              <a:rPr lang="en-US" sz="2800">
                <a:solidFill>
                  <a:srgbClr val="000000"/>
                </a:solidFill>
              </a:rPr>
              <a:t>– Analisa Kerugian</a:t>
            </a:r>
          </a:p>
          <a:p>
            <a:r>
              <a:rPr lang="en-US" sz="2800">
                <a:solidFill>
                  <a:srgbClr val="000000"/>
                </a:solidFill>
              </a:rPr>
              <a:t>– Pengelolaan Prioritas dan Krisis</a:t>
            </a:r>
          </a:p>
          <a:p>
            <a:r>
              <a:rPr lang="en-US" sz="2800">
                <a:solidFill>
                  <a:srgbClr val="000000"/>
                </a:solidFill>
              </a:rPr>
              <a:t>– Rencana Pengembangan</a:t>
            </a:r>
          </a:p>
          <a:p>
            <a:r>
              <a:rPr lang="en-US" sz="2800">
                <a:solidFill>
                  <a:srgbClr val="000000"/>
                </a:solidFill>
              </a:rPr>
              <a:t>– Rencana Implementasi</a:t>
            </a:r>
          </a:p>
          <a:p>
            <a:r>
              <a:rPr lang="en-US" sz="2800">
                <a:solidFill>
                  <a:srgbClr val="000000"/>
                </a:solidFill>
              </a:rPr>
              <a:t>– Rencana Pemeliharaan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D7C3854D-BE71-4699-80E9-72D2E6415EDC}" type="slidenum">
              <a:rPr lang="en-US"/>
              <a:pPr>
                <a:defRPr/>
              </a:pPr>
              <a:t>16</a:t>
            </a:fld>
            <a:endParaRPr lang="en-US"/>
          </a:p>
        </p:txBody>
      </p:sp>
      <p:sp>
        <p:nvSpPr>
          <p:cNvPr id="18435" name="Rectangle 2"/>
          <p:cNvSpPr>
            <a:spLocks noChangeArrowheads="1"/>
          </p:cNvSpPr>
          <p:nvPr/>
        </p:nvSpPr>
        <p:spPr bwMode="auto">
          <a:xfrm>
            <a:off x="609600" y="762000"/>
            <a:ext cx="7924800" cy="4362450"/>
          </a:xfrm>
          <a:prstGeom prst="rect">
            <a:avLst/>
          </a:prstGeom>
          <a:noFill/>
          <a:ln w="9525">
            <a:noFill/>
            <a:miter lim="800000"/>
            <a:headEnd/>
            <a:tailEnd/>
          </a:ln>
        </p:spPr>
        <p:txBody>
          <a:bodyPr>
            <a:spAutoFit/>
          </a:bodyPr>
          <a:lstStyle/>
          <a:p>
            <a:r>
              <a:rPr lang="en-US" sz="2800" b="1">
                <a:solidFill>
                  <a:srgbClr val="000000"/>
                </a:solidFill>
              </a:rPr>
              <a:t>9. Hukum, Investigasi, dan Etika </a:t>
            </a:r>
          </a:p>
          <a:p>
            <a:endParaRPr lang="en-US" sz="2800" b="1">
              <a:solidFill>
                <a:srgbClr val="000000"/>
              </a:solidFill>
            </a:endParaRPr>
          </a:p>
          <a:p>
            <a:r>
              <a:rPr lang="en-US" sz="2800">
                <a:solidFill>
                  <a:srgbClr val="000000"/>
                </a:solidFill>
              </a:rPr>
              <a:t>Cakupan:</a:t>
            </a:r>
          </a:p>
          <a:p>
            <a:r>
              <a:rPr lang="en-US" sz="2800">
                <a:solidFill>
                  <a:srgbClr val="000000"/>
                </a:solidFill>
              </a:rPr>
              <a:t>– Hukum, Aturan, dan Etika</a:t>
            </a:r>
          </a:p>
          <a:p>
            <a:r>
              <a:rPr lang="en-US" sz="2800">
                <a:solidFill>
                  <a:srgbClr val="000000"/>
                </a:solidFill>
              </a:rPr>
              <a:t>– Transaksi Elektronis</a:t>
            </a:r>
          </a:p>
          <a:p>
            <a:r>
              <a:rPr lang="en-US" sz="2800">
                <a:solidFill>
                  <a:srgbClr val="000000"/>
                </a:solidFill>
              </a:rPr>
              <a:t>– Hak Kekayaan Intelektual</a:t>
            </a:r>
          </a:p>
          <a:p>
            <a:r>
              <a:rPr lang="en-US" sz="2800">
                <a:solidFill>
                  <a:srgbClr val="000000"/>
                </a:solidFill>
              </a:rPr>
              <a:t>– Pembajakan</a:t>
            </a:r>
          </a:p>
          <a:p>
            <a:r>
              <a:rPr lang="en-US" sz="2800">
                <a:solidFill>
                  <a:srgbClr val="000000"/>
                </a:solidFill>
              </a:rPr>
              <a:t>– Undang-undang keamanan dan eksport</a:t>
            </a:r>
          </a:p>
          <a:p>
            <a:r>
              <a:rPr lang="en-US" sz="2800">
                <a:solidFill>
                  <a:srgbClr val="000000"/>
                </a:solidFill>
              </a:rPr>
              <a:t>– Penyelidikan Kejahatan Komputer</a:t>
            </a:r>
          </a:p>
          <a:p>
            <a:r>
              <a:rPr lang="en-US" sz="2800">
                <a:solidFill>
                  <a:srgbClr val="000000"/>
                </a:solidFill>
              </a:rPr>
              <a:t>– Privasi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6AA8CE50-CAE0-461E-9EA7-C57E54502B9F}" type="slidenum">
              <a:rPr lang="en-US"/>
              <a:pPr>
                <a:defRPr/>
              </a:pPr>
              <a:t>17</a:t>
            </a:fld>
            <a:endParaRPr lang="en-US"/>
          </a:p>
        </p:txBody>
      </p:sp>
      <p:sp>
        <p:nvSpPr>
          <p:cNvPr id="19459" name="Rectangle 2"/>
          <p:cNvSpPr>
            <a:spLocks noChangeArrowheads="1"/>
          </p:cNvSpPr>
          <p:nvPr/>
        </p:nvSpPr>
        <p:spPr bwMode="auto">
          <a:xfrm>
            <a:off x="762000" y="914400"/>
            <a:ext cx="7543800" cy="4362450"/>
          </a:xfrm>
          <a:prstGeom prst="rect">
            <a:avLst/>
          </a:prstGeom>
          <a:noFill/>
          <a:ln w="9525">
            <a:noFill/>
            <a:miter lim="800000"/>
            <a:headEnd/>
            <a:tailEnd/>
          </a:ln>
        </p:spPr>
        <p:txBody>
          <a:bodyPr>
            <a:spAutoFit/>
          </a:bodyPr>
          <a:lstStyle/>
          <a:p>
            <a:r>
              <a:rPr lang="en-US" sz="2800" b="1">
                <a:solidFill>
                  <a:srgbClr val="000000"/>
                </a:solidFill>
              </a:rPr>
              <a:t>10. Keamanan Fisik</a:t>
            </a:r>
          </a:p>
          <a:p>
            <a:r>
              <a:rPr lang="en-US" sz="2800">
                <a:solidFill>
                  <a:srgbClr val="000000"/>
                </a:solidFill>
              </a:rPr>
              <a:t>Cakupan:</a:t>
            </a:r>
          </a:p>
          <a:p>
            <a:r>
              <a:rPr lang="en-US" sz="2800">
                <a:solidFill>
                  <a:srgbClr val="000000"/>
                </a:solidFill>
              </a:rPr>
              <a:t>– Kawasan Terbatas</a:t>
            </a:r>
          </a:p>
          <a:p>
            <a:r>
              <a:rPr lang="en-US" sz="2800">
                <a:solidFill>
                  <a:srgbClr val="000000"/>
                </a:solidFill>
              </a:rPr>
              <a:t>– Kamera Pemantau dan Detektor Pergerakan</a:t>
            </a:r>
          </a:p>
          <a:p>
            <a:r>
              <a:rPr lang="en-US" sz="2800">
                <a:solidFill>
                  <a:srgbClr val="000000"/>
                </a:solidFill>
              </a:rPr>
              <a:t>– Bunker (dalam tanah)</a:t>
            </a:r>
          </a:p>
          <a:p>
            <a:r>
              <a:rPr lang="en-US" sz="2800">
                <a:solidFill>
                  <a:srgbClr val="000000"/>
                </a:solidFill>
              </a:rPr>
              <a:t>– Pencegahan dan Pemadaman Api</a:t>
            </a:r>
          </a:p>
          <a:p>
            <a:r>
              <a:rPr lang="en-US" sz="2800">
                <a:solidFill>
                  <a:srgbClr val="000000"/>
                </a:solidFill>
              </a:rPr>
              <a:t>– Pemagaran</a:t>
            </a:r>
          </a:p>
          <a:p>
            <a:r>
              <a:rPr lang="en-US" sz="2800">
                <a:solidFill>
                  <a:srgbClr val="000000"/>
                </a:solidFill>
              </a:rPr>
              <a:t>– Peralatan Keamaman</a:t>
            </a:r>
          </a:p>
          <a:p>
            <a:r>
              <a:rPr lang="en-US" sz="2800">
                <a:solidFill>
                  <a:srgbClr val="000000"/>
                </a:solidFill>
              </a:rPr>
              <a:t>– Alarm</a:t>
            </a:r>
          </a:p>
          <a:p>
            <a:r>
              <a:rPr lang="en-US" sz="2800">
                <a:solidFill>
                  <a:srgbClr val="000000"/>
                </a:solidFill>
              </a:rPr>
              <a:t>– Kunci Pintu</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2EE68B12-AEA2-415C-9FCD-303ADAF24693}" type="slidenum">
              <a:rPr lang="en-US"/>
              <a:pPr>
                <a:defRPr/>
              </a:pPr>
              <a:t>18</a:t>
            </a:fld>
            <a:endParaRPr lang="en-US"/>
          </a:p>
        </p:txBody>
      </p:sp>
      <p:sp>
        <p:nvSpPr>
          <p:cNvPr id="20483" name="Rectangle 2"/>
          <p:cNvSpPr>
            <a:spLocks noChangeArrowheads="1"/>
          </p:cNvSpPr>
          <p:nvPr/>
        </p:nvSpPr>
        <p:spPr bwMode="auto">
          <a:xfrm>
            <a:off x="1066800" y="914400"/>
            <a:ext cx="6553200" cy="4362450"/>
          </a:xfrm>
          <a:prstGeom prst="rect">
            <a:avLst/>
          </a:prstGeom>
          <a:noFill/>
          <a:ln w="9525">
            <a:noFill/>
            <a:miter lim="800000"/>
            <a:headEnd/>
            <a:tailEnd/>
          </a:ln>
        </p:spPr>
        <p:txBody>
          <a:bodyPr>
            <a:spAutoFit/>
          </a:bodyPr>
          <a:lstStyle/>
          <a:p>
            <a:r>
              <a:rPr lang="en-US" sz="2800" b="1">
                <a:solidFill>
                  <a:srgbClr val="000000"/>
                </a:solidFill>
              </a:rPr>
              <a:t>11. Audit </a:t>
            </a:r>
          </a:p>
          <a:p>
            <a:endParaRPr lang="en-US" sz="2800" b="1">
              <a:solidFill>
                <a:srgbClr val="000000"/>
              </a:solidFill>
            </a:endParaRPr>
          </a:p>
          <a:p>
            <a:r>
              <a:rPr lang="en-US" sz="2800">
                <a:solidFill>
                  <a:srgbClr val="000000"/>
                </a:solidFill>
              </a:rPr>
              <a:t>Cakupan:</a:t>
            </a:r>
          </a:p>
          <a:p>
            <a:r>
              <a:rPr lang="en-US" sz="2800">
                <a:solidFill>
                  <a:srgbClr val="000000"/>
                </a:solidFill>
              </a:rPr>
              <a:t>– Rencana Audit</a:t>
            </a:r>
          </a:p>
          <a:p>
            <a:r>
              <a:rPr lang="en-US" sz="2800">
                <a:solidFill>
                  <a:srgbClr val="000000"/>
                </a:solidFill>
              </a:rPr>
              <a:t>– Kendali</a:t>
            </a:r>
          </a:p>
          <a:p>
            <a:r>
              <a:rPr lang="en-US" sz="2800">
                <a:solidFill>
                  <a:srgbClr val="000000"/>
                </a:solidFill>
              </a:rPr>
              <a:t>– Tujuan Kendali</a:t>
            </a:r>
          </a:p>
          <a:p>
            <a:r>
              <a:rPr lang="en-US" sz="2800">
                <a:solidFill>
                  <a:srgbClr val="000000"/>
                </a:solidFill>
              </a:rPr>
              <a:t>– Metoda Audit</a:t>
            </a:r>
          </a:p>
          <a:p>
            <a:r>
              <a:rPr lang="en-US" sz="2800">
                <a:solidFill>
                  <a:srgbClr val="000000"/>
                </a:solidFill>
              </a:rPr>
              <a:t>– Testing</a:t>
            </a:r>
          </a:p>
          <a:p>
            <a:r>
              <a:rPr lang="en-US" sz="2800">
                <a:solidFill>
                  <a:srgbClr val="000000"/>
                </a:solidFill>
              </a:rPr>
              <a:t>– Pengumpulan Bukti</a:t>
            </a:r>
          </a:p>
          <a:p>
            <a:r>
              <a:rPr lang="en-US" sz="2800">
                <a:solidFill>
                  <a:srgbClr val="000000"/>
                </a:solidFill>
              </a:rPr>
              <a:t>– Teknik Audit Berbantuan Komputer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B6CE395F-ACC5-4C62-8D6D-D635E26DEE8C}" type="slidenum">
              <a:rPr lang="en-US"/>
              <a:pPr>
                <a:defRPr/>
              </a:pPr>
              <a:t>19</a:t>
            </a:fld>
            <a:endParaRPr lang="en-US"/>
          </a:p>
        </p:txBody>
      </p:sp>
      <p:sp>
        <p:nvSpPr>
          <p:cNvPr id="22531" name="Text Box 3"/>
          <p:cNvSpPr txBox="1">
            <a:spLocks noChangeArrowheads="1"/>
          </p:cNvSpPr>
          <p:nvPr/>
        </p:nvSpPr>
        <p:spPr bwMode="auto">
          <a:xfrm>
            <a:off x="2438400" y="2514600"/>
            <a:ext cx="4419600" cy="1555750"/>
          </a:xfrm>
          <a:prstGeom prst="rect">
            <a:avLst/>
          </a:prstGeom>
          <a:noFill/>
          <a:ln w="9525">
            <a:noFill/>
            <a:miter lim="800000"/>
            <a:headEnd/>
            <a:tailEnd/>
          </a:ln>
        </p:spPr>
        <p:txBody>
          <a:bodyPr>
            <a:spAutoFit/>
          </a:bodyPr>
          <a:lstStyle/>
          <a:p>
            <a:pPr algn="ctr">
              <a:spcBef>
                <a:spcPct val="50000"/>
              </a:spcBef>
            </a:pPr>
            <a:r>
              <a:rPr lang="en-US" sz="4800">
                <a:solidFill>
                  <a:srgbClr val="000000"/>
                </a:solidFill>
              </a:rPr>
              <a:t>ADA PERTANYAAN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09600" y="609600"/>
            <a:ext cx="7772400" cy="1143000"/>
          </a:xfrm>
        </p:spPr>
        <p:txBody>
          <a:bodyPr/>
          <a:lstStyle/>
          <a:p>
            <a:pPr eaLnBrk="1" hangingPunct="1"/>
            <a:r>
              <a:rPr lang="en-US" smtClean="0">
                <a:solidFill>
                  <a:schemeClr val="tx1"/>
                </a:solidFill>
                <a:latin typeface="Verdana" pitchFamily="34" charset="0"/>
              </a:rPr>
              <a:t>Pendahuluan</a:t>
            </a:r>
            <a:endParaRPr lang="en-US" smtClean="0">
              <a:solidFill>
                <a:schemeClr val="tx1"/>
              </a:solidFill>
            </a:endParaRPr>
          </a:p>
        </p:txBody>
      </p:sp>
      <p:sp>
        <p:nvSpPr>
          <p:cNvPr id="7171" name="Content Placeholder 2"/>
          <p:cNvSpPr>
            <a:spLocks noGrp="1"/>
          </p:cNvSpPr>
          <p:nvPr>
            <p:ph idx="1"/>
          </p:nvPr>
        </p:nvSpPr>
        <p:spPr/>
        <p:txBody>
          <a:bodyPr/>
          <a:lstStyle/>
          <a:p>
            <a:pPr eaLnBrk="1" hangingPunct="1"/>
            <a:r>
              <a:rPr lang="en-US" smtClean="0"/>
              <a:t>Survey Information Week (USA), 1271 system or network manager, hanya 22% yang menganggap keamanan sistem informasi sebagai komponen penting.</a:t>
            </a:r>
          </a:p>
          <a:p>
            <a:pPr eaLnBrk="1" hangingPunct="1"/>
            <a:r>
              <a:rPr lang="fi-FI" smtClean="0">
                <a:solidFill>
                  <a:srgbClr val="FF0000"/>
                </a:solidFill>
              </a:rPr>
              <a:t>Kesadaran akan masalah keamanan masih </a:t>
            </a:r>
            <a:r>
              <a:rPr lang="en-US" smtClean="0">
                <a:solidFill>
                  <a:srgbClr val="FF0000"/>
                </a:solidFill>
              </a:rPr>
              <a:t>rendah!</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990600" y="228600"/>
            <a:ext cx="7772400" cy="1143000"/>
          </a:xfrm>
        </p:spPr>
        <p:txBody>
          <a:bodyPr>
            <a:normAutofit fontScale="90000"/>
          </a:bodyPr>
          <a:lstStyle/>
          <a:p>
            <a:pPr eaLnBrk="1" hangingPunct="1"/>
            <a:r>
              <a:rPr lang="en-US" sz="4000" smtClean="0"/>
              <a:t>PENGENDALIAN KEAMANAN SISTEM INFORMASI</a:t>
            </a:r>
          </a:p>
        </p:txBody>
      </p:sp>
      <p:sp>
        <p:nvSpPr>
          <p:cNvPr id="3" name="Content Placeholder 2"/>
          <p:cNvSpPr>
            <a:spLocks noGrp="1"/>
          </p:cNvSpPr>
          <p:nvPr>
            <p:ph idx="1"/>
          </p:nvPr>
        </p:nvSpPr>
        <p:spPr>
          <a:xfrm>
            <a:off x="533400" y="1676400"/>
            <a:ext cx="8229600" cy="4419600"/>
          </a:xfrm>
        </p:spPr>
        <p:txBody>
          <a:bodyPr/>
          <a:lstStyle/>
          <a:p>
            <a:pPr marL="0" indent="0" algn="just" eaLnBrk="1" hangingPunct="1">
              <a:buFontTx/>
              <a:buNone/>
              <a:defRPr/>
            </a:pPr>
            <a:r>
              <a:rPr lang="en-US" sz="2800" dirty="0" err="1" smtClean="0"/>
              <a:t>Berkaitan</a:t>
            </a:r>
            <a:r>
              <a:rPr lang="en-US" sz="2800" dirty="0" smtClean="0"/>
              <a:t> </a:t>
            </a:r>
            <a:r>
              <a:rPr lang="en-US" sz="2800" dirty="0" err="1" smtClean="0"/>
              <a:t>dengan</a:t>
            </a:r>
            <a:r>
              <a:rPr lang="en-US" sz="2800" dirty="0" smtClean="0"/>
              <a:t> </a:t>
            </a:r>
            <a:r>
              <a:rPr lang="en-US" sz="2800" dirty="0" err="1" smtClean="0"/>
              <a:t>keamanan</a:t>
            </a:r>
            <a:r>
              <a:rPr lang="en-US" sz="2800" dirty="0" smtClean="0"/>
              <a:t> system </a:t>
            </a:r>
            <a:r>
              <a:rPr lang="en-US" sz="2800" dirty="0" err="1" smtClean="0"/>
              <a:t>informasi</a:t>
            </a:r>
            <a:r>
              <a:rPr lang="en-US" sz="2800" dirty="0" smtClean="0"/>
              <a:t>, </a:t>
            </a:r>
            <a:r>
              <a:rPr lang="en-US" sz="2800" dirty="0" err="1" smtClean="0"/>
              <a:t>diperlukan</a:t>
            </a:r>
            <a:r>
              <a:rPr lang="en-US" sz="2800" dirty="0" smtClean="0"/>
              <a:t> </a:t>
            </a:r>
            <a:r>
              <a:rPr lang="en-US" sz="2800" dirty="0" err="1" smtClean="0"/>
              <a:t>tindakan</a:t>
            </a:r>
            <a:r>
              <a:rPr lang="en-US" sz="2800" dirty="0" smtClean="0"/>
              <a:t> </a:t>
            </a:r>
            <a:r>
              <a:rPr lang="en-US" sz="2800" dirty="0" err="1" smtClean="0"/>
              <a:t>berupa</a:t>
            </a:r>
            <a:r>
              <a:rPr lang="en-US" sz="2800" dirty="0" smtClean="0"/>
              <a:t> </a:t>
            </a:r>
            <a:r>
              <a:rPr lang="en-US" sz="2800" dirty="0" err="1" smtClean="0"/>
              <a:t>pengendalian</a:t>
            </a:r>
            <a:r>
              <a:rPr lang="en-US" sz="2800" dirty="0" smtClean="0"/>
              <a:t> </a:t>
            </a:r>
            <a:r>
              <a:rPr lang="en-US" sz="2800" dirty="0" err="1" smtClean="0"/>
              <a:t>terhadap</a:t>
            </a:r>
            <a:r>
              <a:rPr lang="en-US" sz="2800" dirty="0" smtClean="0"/>
              <a:t> </a:t>
            </a:r>
            <a:r>
              <a:rPr lang="en-US" sz="2800" dirty="0" err="1" smtClean="0"/>
              <a:t>sistem</a:t>
            </a:r>
            <a:r>
              <a:rPr lang="en-US" sz="2800" dirty="0" smtClean="0"/>
              <a:t> </a:t>
            </a:r>
            <a:r>
              <a:rPr lang="en-US" sz="2800" dirty="0" err="1" smtClean="0"/>
              <a:t>informasi</a:t>
            </a:r>
            <a:r>
              <a:rPr lang="en-US" sz="2800" dirty="0" smtClean="0"/>
              <a:t>. </a:t>
            </a:r>
            <a:r>
              <a:rPr lang="en-US" sz="2800" dirty="0" err="1" smtClean="0"/>
              <a:t>Kontrol-kontrol</a:t>
            </a:r>
            <a:r>
              <a:rPr lang="en-US" sz="2800" dirty="0" smtClean="0"/>
              <a:t> </a:t>
            </a:r>
            <a:r>
              <a:rPr lang="en-US" sz="2800" dirty="0" err="1" smtClean="0"/>
              <a:t>untuk</a:t>
            </a:r>
            <a:r>
              <a:rPr lang="en-US" sz="2800" dirty="0" smtClean="0"/>
              <a:t> </a:t>
            </a:r>
            <a:r>
              <a:rPr lang="en-US" sz="2800" dirty="0" err="1" smtClean="0"/>
              <a:t>pengamanan</a:t>
            </a:r>
            <a:r>
              <a:rPr lang="en-US" sz="2800" dirty="0" smtClean="0"/>
              <a:t> </a:t>
            </a:r>
            <a:r>
              <a:rPr lang="en-US" sz="2800" dirty="0" err="1" smtClean="0"/>
              <a:t>sistem</a:t>
            </a:r>
            <a:r>
              <a:rPr lang="en-US" sz="2800" dirty="0" smtClean="0"/>
              <a:t> </a:t>
            </a:r>
            <a:r>
              <a:rPr lang="en-US" sz="2800" dirty="0" err="1" smtClean="0"/>
              <a:t>informasi</a:t>
            </a:r>
            <a:r>
              <a:rPr lang="en-US" sz="2800" dirty="0" smtClean="0"/>
              <a:t> </a:t>
            </a:r>
            <a:r>
              <a:rPr lang="en-US" sz="2800" dirty="0" err="1" smtClean="0"/>
              <a:t>antara</a:t>
            </a:r>
            <a:r>
              <a:rPr lang="en-US" sz="2800" dirty="0" smtClean="0"/>
              <a:t> lain:</a:t>
            </a:r>
          </a:p>
          <a:p>
            <a:pPr marL="514350" indent="-514350" algn="just" eaLnBrk="1" hangingPunct="1">
              <a:buFont typeface="+mj-lt"/>
              <a:buAutoNum type="arabicPeriod"/>
              <a:defRPr/>
            </a:pPr>
            <a:r>
              <a:rPr lang="en-US" sz="2800" dirty="0" err="1" smtClean="0"/>
              <a:t>Kontrol</a:t>
            </a:r>
            <a:r>
              <a:rPr lang="en-US" sz="2800" dirty="0" smtClean="0"/>
              <a:t> </a:t>
            </a:r>
            <a:r>
              <a:rPr lang="en-US" sz="2800" dirty="0" err="1" smtClean="0"/>
              <a:t>Administratif</a:t>
            </a:r>
            <a:endParaRPr lang="en-US" sz="2800" dirty="0" smtClean="0"/>
          </a:p>
          <a:p>
            <a:pPr marL="514350" indent="-514350" algn="just" eaLnBrk="1" hangingPunct="1">
              <a:buFont typeface="+mj-lt"/>
              <a:buAutoNum type="arabicPeriod"/>
              <a:defRPr/>
            </a:pPr>
            <a:r>
              <a:rPr lang="en-US" sz="2800" dirty="0" err="1" smtClean="0"/>
              <a:t>Kontrol</a:t>
            </a:r>
            <a:r>
              <a:rPr lang="en-US" sz="2800" dirty="0" smtClean="0"/>
              <a:t> </a:t>
            </a:r>
            <a:r>
              <a:rPr lang="en-US" sz="2800" dirty="0" err="1" smtClean="0"/>
              <a:t>Pengembangan</a:t>
            </a:r>
            <a:r>
              <a:rPr lang="en-US" sz="2800" dirty="0" smtClean="0"/>
              <a:t> </a:t>
            </a:r>
            <a:r>
              <a:rPr lang="en-US" sz="2800" dirty="0" err="1" smtClean="0"/>
              <a:t>dan</a:t>
            </a:r>
            <a:r>
              <a:rPr lang="en-US" sz="2800" dirty="0" smtClean="0"/>
              <a:t> </a:t>
            </a:r>
            <a:r>
              <a:rPr lang="en-US" sz="2800" dirty="0" err="1" smtClean="0"/>
              <a:t>Pemeliharaan</a:t>
            </a:r>
            <a:r>
              <a:rPr lang="en-US" sz="2800" dirty="0" smtClean="0"/>
              <a:t> </a:t>
            </a:r>
            <a:r>
              <a:rPr lang="en-US" sz="2800" dirty="0" err="1" smtClean="0"/>
              <a:t>Sistem</a:t>
            </a:r>
            <a:r>
              <a:rPr lang="en-US" sz="2800" dirty="0" smtClean="0"/>
              <a:t> </a:t>
            </a:r>
          </a:p>
          <a:p>
            <a:pPr marL="514350" indent="-514350" algn="just" eaLnBrk="1" hangingPunct="1">
              <a:buFont typeface="+mj-lt"/>
              <a:buAutoNum type="arabicPeriod"/>
              <a:defRPr/>
            </a:pPr>
            <a:r>
              <a:rPr lang="en-US" sz="2800" dirty="0" err="1" smtClean="0"/>
              <a:t>Kontrol</a:t>
            </a:r>
            <a:r>
              <a:rPr lang="en-US" sz="2800" dirty="0" smtClean="0"/>
              <a:t> </a:t>
            </a:r>
            <a:r>
              <a:rPr lang="en-US" sz="2800" dirty="0" err="1" smtClean="0"/>
              <a:t>Operasi</a:t>
            </a:r>
            <a:endParaRPr lang="en-US" sz="2800" dirty="0" smtClean="0"/>
          </a:p>
          <a:p>
            <a:pPr marL="514350" indent="-514350" algn="just" eaLnBrk="1" hangingPunct="1">
              <a:buFont typeface="+mj-lt"/>
              <a:buAutoNum type="arabicPeriod"/>
              <a:defRPr/>
            </a:pPr>
            <a:r>
              <a:rPr lang="en-US" sz="2800" dirty="0" err="1" smtClean="0"/>
              <a:t>Proteksi</a:t>
            </a:r>
            <a:r>
              <a:rPr lang="en-US" sz="2800" dirty="0" smtClean="0"/>
              <a:t> </a:t>
            </a:r>
            <a:r>
              <a:rPr lang="en-US" sz="2800" dirty="0" err="1" smtClean="0"/>
              <a:t>Fisik</a:t>
            </a:r>
            <a:r>
              <a:rPr lang="en-US" sz="2800" dirty="0" smtClean="0"/>
              <a:t> </a:t>
            </a:r>
            <a:r>
              <a:rPr lang="en-US" sz="2800" dirty="0" err="1" smtClean="0"/>
              <a:t>terhadap</a:t>
            </a:r>
            <a:r>
              <a:rPr lang="en-US" sz="2800" dirty="0" smtClean="0"/>
              <a:t> </a:t>
            </a:r>
            <a:r>
              <a:rPr lang="en-US" sz="2800" dirty="0" err="1" smtClean="0"/>
              <a:t>Pusat</a:t>
            </a:r>
            <a:r>
              <a:rPr lang="en-US" sz="2800" dirty="0" smtClean="0"/>
              <a:t> Data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990600" y="228600"/>
            <a:ext cx="7772400" cy="1143000"/>
          </a:xfrm>
        </p:spPr>
        <p:txBody>
          <a:bodyPr>
            <a:normAutofit fontScale="90000"/>
          </a:bodyPr>
          <a:lstStyle/>
          <a:p>
            <a:pPr eaLnBrk="1" hangingPunct="1"/>
            <a:r>
              <a:rPr lang="en-US" sz="4000" b="1" smtClean="0"/>
              <a:t>PENGENDALIAN KEAMANAN SISTEM INFORMASI</a:t>
            </a:r>
            <a:endParaRPr lang="en-US" sz="4000" smtClean="0"/>
          </a:p>
        </p:txBody>
      </p:sp>
      <p:sp>
        <p:nvSpPr>
          <p:cNvPr id="3" name="Content Placeholder 2"/>
          <p:cNvSpPr>
            <a:spLocks noGrp="1"/>
          </p:cNvSpPr>
          <p:nvPr>
            <p:ph idx="1"/>
          </p:nvPr>
        </p:nvSpPr>
        <p:spPr>
          <a:xfrm>
            <a:off x="685800" y="1752600"/>
            <a:ext cx="7772400" cy="4343400"/>
          </a:xfrm>
        </p:spPr>
        <p:txBody>
          <a:bodyPr/>
          <a:lstStyle/>
          <a:p>
            <a:pPr marL="514350" indent="-514350" eaLnBrk="1" hangingPunct="1">
              <a:buFont typeface="+mj-lt"/>
              <a:buAutoNum type="arabicPeriod" startAt="5"/>
              <a:defRPr/>
            </a:pPr>
            <a:r>
              <a:rPr lang="en-US" sz="2800" smtClean="0"/>
              <a:t>Kontrol </a:t>
            </a:r>
            <a:r>
              <a:rPr lang="en-US" sz="2800" dirty="0" err="1" smtClean="0"/>
              <a:t>Perangkat</a:t>
            </a:r>
            <a:r>
              <a:rPr lang="en-US" sz="2800" dirty="0" smtClean="0"/>
              <a:t> </a:t>
            </a:r>
            <a:r>
              <a:rPr lang="en-US" sz="2800" dirty="0" err="1" smtClean="0"/>
              <a:t>Keras</a:t>
            </a:r>
            <a:endParaRPr lang="en-US" sz="2800" dirty="0" smtClean="0"/>
          </a:p>
          <a:p>
            <a:pPr marL="514350" indent="-514350" eaLnBrk="1" hangingPunct="1">
              <a:buFont typeface="+mj-lt"/>
              <a:buAutoNum type="arabicPeriod" startAt="5"/>
              <a:defRPr/>
            </a:pPr>
            <a:r>
              <a:rPr lang="en-US" sz="2800" dirty="0" err="1" smtClean="0"/>
              <a:t>Kontrol</a:t>
            </a:r>
            <a:r>
              <a:rPr lang="en-US" sz="2800" dirty="0" smtClean="0"/>
              <a:t> </a:t>
            </a:r>
            <a:r>
              <a:rPr lang="en-US" sz="2800" dirty="0" err="1" smtClean="0"/>
              <a:t>Akses</a:t>
            </a:r>
            <a:r>
              <a:rPr lang="en-US" sz="2800" dirty="0" smtClean="0"/>
              <a:t> </a:t>
            </a:r>
            <a:r>
              <a:rPr lang="en-US" sz="2800" dirty="0" err="1" smtClean="0"/>
              <a:t>terhadap</a:t>
            </a:r>
            <a:r>
              <a:rPr lang="en-US" sz="2800" dirty="0" smtClean="0"/>
              <a:t> </a:t>
            </a:r>
            <a:r>
              <a:rPr lang="en-US" sz="2800" dirty="0" err="1" smtClean="0"/>
              <a:t>Sistem</a:t>
            </a:r>
            <a:r>
              <a:rPr lang="en-US" sz="2800" dirty="0" smtClean="0"/>
              <a:t> computer</a:t>
            </a:r>
          </a:p>
          <a:p>
            <a:pPr marL="514350" indent="-514350" eaLnBrk="1" hangingPunct="1">
              <a:buFont typeface="+mj-lt"/>
              <a:buAutoNum type="arabicPeriod" startAt="5"/>
              <a:defRPr/>
            </a:pPr>
            <a:r>
              <a:rPr lang="en-US" sz="2800" dirty="0" err="1" smtClean="0"/>
              <a:t>Kontrol</a:t>
            </a:r>
            <a:r>
              <a:rPr lang="en-US" sz="2800" dirty="0" smtClean="0"/>
              <a:t> </a:t>
            </a:r>
            <a:r>
              <a:rPr lang="en-US" sz="2800" dirty="0" err="1" smtClean="0"/>
              <a:t>terhadap</a:t>
            </a:r>
            <a:r>
              <a:rPr lang="en-US" sz="2800" dirty="0" smtClean="0"/>
              <a:t> </a:t>
            </a:r>
            <a:r>
              <a:rPr lang="en-US" sz="2800" dirty="0" err="1" smtClean="0"/>
              <a:t>Akses</a:t>
            </a:r>
            <a:r>
              <a:rPr lang="en-US" sz="2800" dirty="0" smtClean="0"/>
              <a:t> </a:t>
            </a:r>
            <a:r>
              <a:rPr lang="en-US" sz="2800" dirty="0" err="1" smtClean="0"/>
              <a:t>Informasi</a:t>
            </a:r>
            <a:endParaRPr lang="en-US" sz="2800" dirty="0" smtClean="0"/>
          </a:p>
          <a:p>
            <a:pPr marL="514350" indent="-514350" eaLnBrk="1" hangingPunct="1">
              <a:buFont typeface="+mj-lt"/>
              <a:buAutoNum type="arabicPeriod" startAt="5"/>
              <a:defRPr/>
            </a:pPr>
            <a:r>
              <a:rPr lang="en-US" sz="2800" dirty="0" err="1" smtClean="0"/>
              <a:t>Kontrol</a:t>
            </a:r>
            <a:r>
              <a:rPr lang="en-US" sz="2800" dirty="0" smtClean="0"/>
              <a:t> </a:t>
            </a:r>
            <a:r>
              <a:rPr lang="en-US" sz="2800" dirty="0" err="1" smtClean="0"/>
              <a:t>terhadap</a:t>
            </a:r>
            <a:r>
              <a:rPr lang="en-US" sz="2800" dirty="0" smtClean="0"/>
              <a:t> </a:t>
            </a:r>
            <a:r>
              <a:rPr lang="en-US" sz="2800" dirty="0" err="1" smtClean="0"/>
              <a:t>Bencana</a:t>
            </a:r>
            <a:endParaRPr lang="en-US" sz="2800" dirty="0" smtClean="0"/>
          </a:p>
          <a:p>
            <a:pPr marL="514350" indent="-514350" eaLnBrk="1" hangingPunct="1">
              <a:buFont typeface="+mj-lt"/>
              <a:buAutoNum type="arabicPeriod" startAt="5"/>
              <a:defRPr/>
            </a:pPr>
            <a:r>
              <a:rPr lang="en-US" sz="2800" dirty="0" err="1" smtClean="0"/>
              <a:t>Kontrol</a:t>
            </a:r>
            <a:r>
              <a:rPr lang="en-US" sz="2800" dirty="0" smtClean="0"/>
              <a:t> </a:t>
            </a:r>
            <a:r>
              <a:rPr lang="en-US" sz="2800" dirty="0" err="1" smtClean="0"/>
              <a:t>Terhadap</a:t>
            </a:r>
            <a:r>
              <a:rPr lang="en-US" sz="2800" dirty="0" smtClean="0"/>
              <a:t> </a:t>
            </a:r>
            <a:r>
              <a:rPr lang="en-US" sz="2800" dirty="0" err="1" smtClean="0"/>
              <a:t>Perlidungan</a:t>
            </a:r>
            <a:r>
              <a:rPr lang="en-US" sz="2800" dirty="0" smtClean="0"/>
              <a:t> </a:t>
            </a:r>
            <a:r>
              <a:rPr lang="en-US" sz="2800" dirty="0" err="1" smtClean="0"/>
              <a:t>Terakhir</a:t>
            </a:r>
            <a:endParaRPr lang="en-US" sz="2800" dirty="0" smtClean="0"/>
          </a:p>
          <a:p>
            <a:pPr marL="514350" indent="-514350" eaLnBrk="1" hangingPunct="1">
              <a:buFont typeface="+mj-lt"/>
              <a:buAutoNum type="arabicPeriod" startAt="5"/>
              <a:defRPr/>
            </a:pPr>
            <a:r>
              <a:rPr lang="en-US" sz="2800" dirty="0" err="1" smtClean="0"/>
              <a:t>Kontrol</a:t>
            </a:r>
            <a:r>
              <a:rPr lang="en-US" sz="2800" dirty="0" smtClean="0"/>
              <a:t> </a:t>
            </a:r>
            <a:r>
              <a:rPr lang="en-US" sz="2800" dirty="0" err="1" smtClean="0"/>
              <a:t>Aplikasi</a:t>
            </a:r>
            <a:endParaRPr lang="en-US" sz="2800"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990600" y="228600"/>
            <a:ext cx="7772400" cy="1143000"/>
          </a:xfrm>
        </p:spPr>
        <p:txBody>
          <a:bodyPr/>
          <a:lstStyle/>
          <a:p>
            <a:pPr eaLnBrk="1" hangingPunct="1"/>
            <a:r>
              <a:rPr lang="en-US" smtClean="0"/>
              <a:t>Kontrol Administratif</a:t>
            </a:r>
          </a:p>
        </p:txBody>
      </p:sp>
      <p:sp>
        <p:nvSpPr>
          <p:cNvPr id="3" name="Content Placeholder 2"/>
          <p:cNvSpPr>
            <a:spLocks noGrp="1"/>
          </p:cNvSpPr>
          <p:nvPr>
            <p:ph idx="1"/>
          </p:nvPr>
        </p:nvSpPr>
        <p:spPr>
          <a:xfrm>
            <a:off x="609600" y="1676400"/>
            <a:ext cx="8077200" cy="4419600"/>
          </a:xfrm>
        </p:spPr>
        <p:txBody>
          <a:bodyPr/>
          <a:lstStyle/>
          <a:p>
            <a:pPr marL="0" indent="0" eaLnBrk="1" hangingPunct="1">
              <a:buFontTx/>
              <a:buNone/>
              <a:defRPr/>
            </a:pPr>
            <a:r>
              <a:rPr lang="en-US" sz="2800" dirty="0" err="1" smtClean="0"/>
              <a:t>Kontrol</a:t>
            </a:r>
            <a:r>
              <a:rPr lang="en-US" sz="2800" dirty="0" smtClean="0"/>
              <a:t> </a:t>
            </a:r>
            <a:r>
              <a:rPr lang="en-US" sz="2800" dirty="0" err="1" smtClean="0"/>
              <a:t>administratif</a:t>
            </a:r>
            <a:r>
              <a:rPr lang="en-US" sz="2800" dirty="0" smtClean="0"/>
              <a:t> </a:t>
            </a:r>
            <a:r>
              <a:rPr lang="en-US" sz="2800" dirty="0" err="1" smtClean="0"/>
              <a:t>dimaksudkan</a:t>
            </a:r>
            <a:r>
              <a:rPr lang="en-US" sz="2800" dirty="0" smtClean="0"/>
              <a:t> </a:t>
            </a:r>
            <a:r>
              <a:rPr lang="en-US" sz="2800" dirty="0" err="1" smtClean="0"/>
              <a:t>untuk</a:t>
            </a:r>
            <a:r>
              <a:rPr lang="en-US" sz="2800" dirty="0" smtClean="0"/>
              <a:t> </a:t>
            </a:r>
            <a:r>
              <a:rPr lang="en-US" sz="2800" dirty="0" err="1" smtClean="0"/>
              <a:t>menjamin</a:t>
            </a:r>
            <a:r>
              <a:rPr lang="en-US" sz="2800" dirty="0" smtClean="0"/>
              <a:t> </a:t>
            </a:r>
            <a:r>
              <a:rPr lang="en-US" sz="2800" dirty="0" err="1" smtClean="0"/>
              <a:t>bahwa</a:t>
            </a:r>
            <a:r>
              <a:rPr lang="en-US" sz="2800" dirty="0" smtClean="0"/>
              <a:t> </a:t>
            </a:r>
            <a:r>
              <a:rPr lang="en-US" sz="2800" dirty="0" err="1" smtClean="0"/>
              <a:t>seluruh</a:t>
            </a:r>
            <a:r>
              <a:rPr lang="en-US" sz="2800" dirty="0" smtClean="0"/>
              <a:t> </a:t>
            </a:r>
            <a:r>
              <a:rPr lang="en-US" sz="2800" dirty="0" err="1" smtClean="0"/>
              <a:t>kerangka</a:t>
            </a:r>
            <a:r>
              <a:rPr lang="en-US" sz="2800" dirty="0" smtClean="0"/>
              <a:t> control </a:t>
            </a:r>
            <a:r>
              <a:rPr lang="en-US" sz="2800" dirty="0" err="1" smtClean="0"/>
              <a:t>dilaksanakan</a:t>
            </a:r>
            <a:r>
              <a:rPr lang="en-US" sz="2800" dirty="0" smtClean="0"/>
              <a:t> </a:t>
            </a:r>
            <a:r>
              <a:rPr lang="en-US" sz="2800" dirty="0" err="1" smtClean="0"/>
              <a:t>sepenuhnya</a:t>
            </a:r>
            <a:r>
              <a:rPr lang="en-US" sz="2800" dirty="0" smtClean="0"/>
              <a:t> </a:t>
            </a:r>
            <a:r>
              <a:rPr lang="en-US" sz="2800" dirty="0" err="1" smtClean="0"/>
              <a:t>dalam</a:t>
            </a:r>
            <a:r>
              <a:rPr lang="en-US" sz="2800" dirty="0" smtClean="0"/>
              <a:t> </a:t>
            </a:r>
            <a:r>
              <a:rPr lang="en-US" sz="2800" dirty="0" err="1" smtClean="0"/>
              <a:t>organisasi</a:t>
            </a:r>
            <a:r>
              <a:rPr lang="en-US" sz="2800" dirty="0" smtClean="0"/>
              <a:t> </a:t>
            </a:r>
            <a:r>
              <a:rPr lang="en-US" sz="2800" dirty="0" err="1" smtClean="0"/>
              <a:t>berdasarkan</a:t>
            </a:r>
            <a:r>
              <a:rPr lang="en-US" sz="2800" dirty="0" smtClean="0"/>
              <a:t> </a:t>
            </a:r>
            <a:r>
              <a:rPr lang="en-US" sz="2800" dirty="0" err="1" smtClean="0"/>
              <a:t>prosedur-prosedur</a:t>
            </a:r>
            <a:r>
              <a:rPr lang="en-US" sz="2800" dirty="0" smtClean="0"/>
              <a:t> yang </a:t>
            </a:r>
            <a:r>
              <a:rPr lang="en-US" sz="2800" dirty="0" err="1" smtClean="0"/>
              <a:t>jelas</a:t>
            </a:r>
            <a:r>
              <a:rPr lang="en-US" sz="2800" dirty="0" smtClean="0"/>
              <a:t>. </a:t>
            </a:r>
            <a:r>
              <a:rPr lang="en-US" sz="2800" dirty="0" err="1" smtClean="0"/>
              <a:t>Kontrol</a:t>
            </a:r>
            <a:r>
              <a:rPr lang="en-US" sz="2800" dirty="0" smtClean="0"/>
              <a:t> </a:t>
            </a:r>
            <a:r>
              <a:rPr lang="en-US" sz="2800" dirty="0" err="1" smtClean="0"/>
              <a:t>ini</a:t>
            </a:r>
            <a:r>
              <a:rPr lang="en-US" sz="2800" dirty="0" smtClean="0"/>
              <a:t> </a:t>
            </a:r>
            <a:r>
              <a:rPr lang="en-US" sz="2800" dirty="0" err="1" smtClean="0"/>
              <a:t>mencakup</a:t>
            </a:r>
            <a:r>
              <a:rPr lang="en-US" sz="2800" dirty="0" smtClean="0"/>
              <a:t> </a:t>
            </a:r>
            <a:r>
              <a:rPr lang="en-US" sz="2800" dirty="0" err="1" smtClean="0"/>
              <a:t>hal-hal</a:t>
            </a:r>
            <a:r>
              <a:rPr lang="en-US" sz="2800" dirty="0" smtClean="0"/>
              <a:t> </a:t>
            </a:r>
            <a:r>
              <a:rPr lang="en-US" sz="2800" dirty="0" err="1" smtClean="0"/>
              <a:t>berikut</a:t>
            </a:r>
            <a:r>
              <a:rPr lang="en-US" sz="2800" dirty="0" smtClean="0"/>
              <a:t>:</a:t>
            </a:r>
          </a:p>
          <a:p>
            <a:pPr marL="344488" indent="-344488" eaLnBrk="1" hangingPunct="1">
              <a:buFont typeface="Wingdings" pitchFamily="2" charset="2"/>
              <a:buChar char="Ø"/>
              <a:defRPr/>
            </a:pPr>
            <a:r>
              <a:rPr lang="en-US" sz="2800" dirty="0" err="1" smtClean="0"/>
              <a:t>Mempublikasikan</a:t>
            </a:r>
            <a:r>
              <a:rPr lang="en-US" sz="2800" dirty="0" smtClean="0"/>
              <a:t> </a:t>
            </a:r>
            <a:r>
              <a:rPr lang="en-US" sz="2800" dirty="0" err="1" smtClean="0"/>
              <a:t>kebijakan</a:t>
            </a:r>
            <a:r>
              <a:rPr lang="en-US" sz="2800" dirty="0" smtClean="0"/>
              <a:t> control yang </a:t>
            </a:r>
            <a:r>
              <a:rPr lang="en-US" sz="2800" dirty="0" err="1" smtClean="0"/>
              <a:t>membuat</a:t>
            </a:r>
            <a:r>
              <a:rPr lang="en-US" sz="2800" dirty="0" smtClean="0"/>
              <a:t> </a:t>
            </a:r>
            <a:r>
              <a:rPr lang="en-US" sz="2800" dirty="0" err="1" smtClean="0"/>
              <a:t>semua</a:t>
            </a:r>
            <a:r>
              <a:rPr lang="en-US" sz="2800" dirty="0" smtClean="0"/>
              <a:t> </a:t>
            </a:r>
            <a:r>
              <a:rPr lang="en-US" sz="2800" dirty="0" err="1" smtClean="0"/>
              <a:t>pengendalian</a:t>
            </a:r>
            <a:r>
              <a:rPr lang="en-US" sz="2800" dirty="0" smtClean="0"/>
              <a:t> </a:t>
            </a:r>
            <a:r>
              <a:rPr lang="en-US" sz="2800" dirty="0" err="1" smtClean="0"/>
              <a:t>sistem</a:t>
            </a:r>
            <a:r>
              <a:rPr lang="en-US" sz="2800" dirty="0" smtClean="0"/>
              <a:t> </a:t>
            </a:r>
            <a:r>
              <a:rPr lang="en-US" sz="2800" dirty="0" err="1" smtClean="0"/>
              <a:t>informasi</a:t>
            </a:r>
            <a:r>
              <a:rPr lang="en-US" sz="2800" dirty="0" smtClean="0"/>
              <a:t> </a:t>
            </a:r>
            <a:r>
              <a:rPr lang="en-US" sz="2800" dirty="0" err="1" smtClean="0"/>
              <a:t>dapat</a:t>
            </a:r>
            <a:r>
              <a:rPr lang="en-US" sz="2800" dirty="0" smtClean="0"/>
              <a:t> </a:t>
            </a:r>
            <a:r>
              <a:rPr lang="en-US" sz="2800" dirty="0" err="1" smtClean="0"/>
              <a:t>dilaksanakan</a:t>
            </a:r>
            <a:r>
              <a:rPr lang="en-US" sz="2800" dirty="0" smtClean="0"/>
              <a:t> </a:t>
            </a:r>
            <a:r>
              <a:rPr lang="en-US" sz="2800" dirty="0" err="1" smtClean="0"/>
              <a:t>dengan</a:t>
            </a:r>
            <a:r>
              <a:rPr lang="en-US" sz="2800" dirty="0" smtClean="0"/>
              <a:t> </a:t>
            </a:r>
            <a:r>
              <a:rPr lang="en-US" sz="2800" dirty="0" err="1" smtClean="0"/>
              <a:t>jelas</a:t>
            </a:r>
            <a:r>
              <a:rPr lang="en-US" sz="2800" dirty="0" smtClean="0"/>
              <a:t> </a:t>
            </a:r>
            <a:r>
              <a:rPr lang="en-US" sz="2800" dirty="0" err="1" smtClean="0"/>
              <a:t>dan</a:t>
            </a:r>
            <a:r>
              <a:rPr lang="en-US" sz="2800" dirty="0" smtClean="0"/>
              <a:t> </a:t>
            </a:r>
            <a:r>
              <a:rPr lang="en-US" sz="2800" dirty="0" err="1" smtClean="0"/>
              <a:t>serius</a:t>
            </a:r>
            <a:r>
              <a:rPr lang="en-US" sz="2800" dirty="0" smtClean="0"/>
              <a:t> </a:t>
            </a:r>
            <a:r>
              <a:rPr lang="en-US" sz="2800" dirty="0" err="1" smtClean="0"/>
              <a:t>oleh</a:t>
            </a:r>
            <a:r>
              <a:rPr lang="en-US" sz="2800" dirty="0" smtClean="0"/>
              <a:t> </a:t>
            </a:r>
            <a:r>
              <a:rPr lang="en-US" sz="2800" dirty="0" err="1" smtClean="0"/>
              <a:t>semua</a:t>
            </a:r>
            <a:r>
              <a:rPr lang="en-US" sz="2800" dirty="0" smtClean="0"/>
              <a:t> </a:t>
            </a:r>
            <a:r>
              <a:rPr lang="en-US" sz="2800" dirty="0" err="1" smtClean="0"/>
              <a:t>pihak</a:t>
            </a:r>
            <a:r>
              <a:rPr lang="en-US" sz="2800" dirty="0" smtClean="0"/>
              <a:t> </a:t>
            </a:r>
            <a:r>
              <a:rPr lang="en-US" sz="2800" dirty="0" err="1" smtClean="0"/>
              <a:t>dalam</a:t>
            </a:r>
            <a:r>
              <a:rPr lang="en-US" sz="2800" dirty="0" smtClean="0"/>
              <a:t> </a:t>
            </a:r>
            <a:r>
              <a:rPr lang="en-US" sz="2800" dirty="0" err="1" smtClean="0"/>
              <a:t>organisasi</a:t>
            </a:r>
            <a:r>
              <a:rPr lang="en-US" sz="2800" dirty="0" smtClean="0"/>
              <a:t>.</a:t>
            </a:r>
          </a:p>
          <a:p>
            <a:pPr marL="0" indent="0" eaLnBrk="1" hangingPunct="1">
              <a:buFontTx/>
              <a:buNone/>
              <a:defRPr/>
            </a:pPr>
            <a:endParaRPr lang="en-U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066800" y="304800"/>
            <a:ext cx="7772400" cy="1143000"/>
          </a:xfrm>
        </p:spPr>
        <p:txBody>
          <a:bodyPr/>
          <a:lstStyle/>
          <a:p>
            <a:pPr eaLnBrk="1" hangingPunct="1"/>
            <a:r>
              <a:rPr lang="en-US" smtClean="0"/>
              <a:t>Kontrol Administratif</a:t>
            </a:r>
          </a:p>
        </p:txBody>
      </p:sp>
      <p:sp>
        <p:nvSpPr>
          <p:cNvPr id="30723" name="Content Placeholder 2"/>
          <p:cNvSpPr>
            <a:spLocks noGrp="1"/>
          </p:cNvSpPr>
          <p:nvPr>
            <p:ph idx="1"/>
          </p:nvPr>
        </p:nvSpPr>
        <p:spPr>
          <a:xfrm>
            <a:off x="533400" y="1600200"/>
            <a:ext cx="7924800" cy="4495800"/>
          </a:xfrm>
        </p:spPr>
        <p:txBody>
          <a:bodyPr>
            <a:normAutofit lnSpcReduction="10000"/>
          </a:bodyPr>
          <a:lstStyle/>
          <a:p>
            <a:pPr eaLnBrk="1" hangingPunct="1">
              <a:buFont typeface="Wingdings" pitchFamily="2" charset="2"/>
              <a:buChar char="Ø"/>
            </a:pPr>
            <a:r>
              <a:rPr lang="en-US" smtClean="0"/>
              <a:t>Prosedur yang bersifat formal dan standar pengoperasian disosialisasikan dan dilaksanakan dengan tegas. Termasuk hal ini adalah proses pengembangan sistem, prosedur untuk </a:t>
            </a:r>
            <a:r>
              <a:rPr lang="en-US" i="1" smtClean="0"/>
              <a:t>backup</a:t>
            </a:r>
            <a:r>
              <a:rPr lang="en-US" smtClean="0"/>
              <a:t>, pemulihan data, dan manajemen pengarsipan data.</a:t>
            </a:r>
          </a:p>
          <a:p>
            <a:pPr eaLnBrk="1" hangingPunct="1">
              <a:buFont typeface="Wingdings" pitchFamily="2" charset="2"/>
              <a:buChar char="Ø"/>
            </a:pPr>
            <a:r>
              <a:rPr lang="en-US" smtClean="0"/>
              <a:t>Perekrutan pegawai secara berhati-hati yang diikuti dengan orientasi pembinaan, dan pelatihan yang diperlukan.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914400" y="228600"/>
            <a:ext cx="7772400" cy="1143000"/>
          </a:xfrm>
        </p:spPr>
        <p:txBody>
          <a:bodyPr>
            <a:normAutofit fontScale="90000"/>
          </a:bodyPr>
          <a:lstStyle/>
          <a:p>
            <a:pPr eaLnBrk="1" hangingPunct="1"/>
            <a:r>
              <a:rPr lang="en-US" sz="4000" smtClean="0"/>
              <a:t>Kontrol Pengembangan dan Pemeliharaan Sistem </a:t>
            </a:r>
          </a:p>
        </p:txBody>
      </p:sp>
      <p:sp>
        <p:nvSpPr>
          <p:cNvPr id="32771" name="Content Placeholder 2"/>
          <p:cNvSpPr>
            <a:spLocks noGrp="1"/>
          </p:cNvSpPr>
          <p:nvPr>
            <p:ph idx="1"/>
          </p:nvPr>
        </p:nvSpPr>
        <p:spPr>
          <a:xfrm>
            <a:off x="609600" y="1752600"/>
            <a:ext cx="7848600" cy="4343400"/>
          </a:xfrm>
        </p:spPr>
        <p:txBody>
          <a:bodyPr>
            <a:normAutofit lnSpcReduction="10000"/>
          </a:bodyPr>
          <a:lstStyle/>
          <a:p>
            <a:pPr marL="0" indent="0" eaLnBrk="1" hangingPunct="1">
              <a:buFontTx/>
              <a:buNone/>
            </a:pPr>
            <a:r>
              <a:rPr lang="en-US" smtClean="0"/>
              <a:t>Untuk melindungi kontrol ini, peran auditor sistem informasi sangatlah penting. Auditor sistem informasi harus dilibatkan dari masa pengembangan hingga pemeliharaan system, untuk memastikan bahwa system benar-benar terkendali, termasuk dalam hal otorisasi pemakai system. Aplikasi dilengkapi dengan </a:t>
            </a:r>
            <a:r>
              <a:rPr lang="en-US" i="1" smtClean="0"/>
              <a:t>audit trail</a:t>
            </a:r>
            <a:r>
              <a:rPr lang="en-US" smtClean="0"/>
              <a:t> sehingga kronologi transaksi mudah untuk ditelusuri</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990600" y="228600"/>
            <a:ext cx="7772400" cy="1143000"/>
          </a:xfrm>
        </p:spPr>
        <p:txBody>
          <a:bodyPr/>
          <a:lstStyle/>
          <a:p>
            <a:pPr eaLnBrk="1" hangingPunct="1"/>
            <a:r>
              <a:rPr lang="en-US" smtClean="0"/>
              <a:t>Kontrol Operasi</a:t>
            </a:r>
          </a:p>
        </p:txBody>
      </p:sp>
      <p:sp>
        <p:nvSpPr>
          <p:cNvPr id="3" name="Content Placeholder 2"/>
          <p:cNvSpPr>
            <a:spLocks noGrp="1"/>
          </p:cNvSpPr>
          <p:nvPr>
            <p:ph idx="1"/>
          </p:nvPr>
        </p:nvSpPr>
        <p:spPr>
          <a:xfrm>
            <a:off x="685800" y="1524000"/>
            <a:ext cx="7772400" cy="4724400"/>
          </a:xfrm>
        </p:spPr>
        <p:txBody>
          <a:bodyPr>
            <a:normAutofit lnSpcReduction="10000"/>
          </a:bodyPr>
          <a:lstStyle/>
          <a:p>
            <a:pPr marL="0" indent="0" eaLnBrk="1" hangingPunct="1">
              <a:buFontTx/>
              <a:buNone/>
              <a:defRPr/>
            </a:pPr>
            <a:r>
              <a:rPr lang="en-US" sz="2800" dirty="0" err="1" smtClean="0"/>
              <a:t>Kontrol</a:t>
            </a:r>
            <a:r>
              <a:rPr lang="en-US" sz="2800" dirty="0" smtClean="0"/>
              <a:t> </a:t>
            </a:r>
            <a:r>
              <a:rPr lang="en-US" sz="2800" dirty="0" err="1" smtClean="0"/>
              <a:t>operasi</a:t>
            </a:r>
            <a:r>
              <a:rPr lang="en-US" sz="2800" dirty="0" smtClean="0"/>
              <a:t> </a:t>
            </a:r>
            <a:r>
              <a:rPr lang="en-US" sz="2800" dirty="0" err="1" smtClean="0"/>
              <a:t>dimaksudkan</a:t>
            </a:r>
            <a:r>
              <a:rPr lang="en-US" sz="2800" dirty="0" smtClean="0"/>
              <a:t> agar system </a:t>
            </a:r>
            <a:r>
              <a:rPr lang="en-US" sz="2800" dirty="0" err="1" smtClean="0"/>
              <a:t>beroperasi</a:t>
            </a:r>
            <a:r>
              <a:rPr lang="en-US" sz="2800" dirty="0" smtClean="0"/>
              <a:t> </a:t>
            </a:r>
            <a:r>
              <a:rPr lang="en-US" sz="2800" dirty="0" err="1" smtClean="0"/>
              <a:t>sesuai</a:t>
            </a:r>
            <a:r>
              <a:rPr lang="en-US" sz="2800" dirty="0" smtClean="0"/>
              <a:t> </a:t>
            </a:r>
            <a:r>
              <a:rPr lang="en-US" sz="2800" dirty="0" err="1" smtClean="0"/>
              <a:t>dengan</a:t>
            </a:r>
            <a:r>
              <a:rPr lang="en-US" sz="2800" dirty="0" smtClean="0"/>
              <a:t> yang </a:t>
            </a:r>
            <a:r>
              <a:rPr lang="en-US" sz="2800" dirty="0" err="1" smtClean="0"/>
              <a:t>diharapkan</a:t>
            </a:r>
            <a:r>
              <a:rPr lang="en-US" sz="2800" dirty="0" smtClean="0"/>
              <a:t>. </a:t>
            </a:r>
            <a:r>
              <a:rPr lang="en-US" sz="2800" dirty="0" err="1" smtClean="0"/>
              <a:t>Termasuk</a:t>
            </a:r>
            <a:r>
              <a:rPr lang="en-US" sz="2800" dirty="0" smtClean="0"/>
              <a:t> </a:t>
            </a:r>
            <a:r>
              <a:rPr lang="en-US" sz="2800" dirty="0" err="1" smtClean="0"/>
              <a:t>dalam</a:t>
            </a:r>
            <a:r>
              <a:rPr lang="en-US" sz="2800" dirty="0" smtClean="0"/>
              <a:t> </a:t>
            </a:r>
            <a:r>
              <a:rPr lang="en-US" sz="2800" dirty="0" err="1" smtClean="0"/>
              <a:t>kontrol</a:t>
            </a:r>
            <a:r>
              <a:rPr lang="en-US" sz="2800" dirty="0" smtClean="0"/>
              <a:t> </a:t>
            </a:r>
            <a:r>
              <a:rPr lang="en-US" sz="2800" dirty="0" err="1" smtClean="0"/>
              <a:t>ini</a:t>
            </a:r>
            <a:r>
              <a:rPr lang="en-US" sz="2800" dirty="0" smtClean="0"/>
              <a:t>:</a:t>
            </a:r>
          </a:p>
          <a:p>
            <a:pPr marL="344488" indent="-344488" eaLnBrk="1" hangingPunct="1">
              <a:buFont typeface="Wingdings" pitchFamily="2" charset="2"/>
              <a:buChar char="Ø"/>
              <a:defRPr/>
            </a:pPr>
            <a:r>
              <a:rPr lang="en-US" sz="2800" dirty="0" err="1" smtClean="0"/>
              <a:t>Pembatasan</a:t>
            </a:r>
            <a:r>
              <a:rPr lang="en-US" sz="2800" dirty="0" smtClean="0"/>
              <a:t> </a:t>
            </a:r>
            <a:r>
              <a:rPr lang="en-US" sz="2800" dirty="0" err="1" smtClean="0"/>
              <a:t>akan</a:t>
            </a:r>
            <a:r>
              <a:rPr lang="en-US" sz="2800" dirty="0" smtClean="0"/>
              <a:t> </a:t>
            </a:r>
            <a:r>
              <a:rPr lang="en-US" sz="2800" dirty="0" err="1" smtClean="0"/>
              <a:t>akses</a:t>
            </a:r>
            <a:r>
              <a:rPr lang="en-US" sz="2800" dirty="0" smtClean="0"/>
              <a:t> </a:t>
            </a:r>
            <a:r>
              <a:rPr lang="en-US" sz="2800" dirty="0" err="1" smtClean="0"/>
              <a:t>terhadap</a:t>
            </a:r>
            <a:r>
              <a:rPr lang="en-US" sz="2800" dirty="0" smtClean="0"/>
              <a:t> data</a:t>
            </a:r>
          </a:p>
          <a:p>
            <a:pPr eaLnBrk="1" hangingPunct="1">
              <a:buFont typeface="Wingdings" pitchFamily="2" charset="2"/>
              <a:buChar char="Ø"/>
              <a:defRPr/>
            </a:pPr>
            <a:r>
              <a:rPr lang="en-US" sz="2800" dirty="0" err="1" smtClean="0"/>
              <a:t>Kontrol</a:t>
            </a:r>
            <a:r>
              <a:rPr lang="en-US" sz="2800" dirty="0" smtClean="0"/>
              <a:t> </a:t>
            </a:r>
            <a:r>
              <a:rPr lang="en-US" sz="2800" dirty="0" err="1" smtClean="0"/>
              <a:t>terhadap</a:t>
            </a:r>
            <a:r>
              <a:rPr lang="en-US" sz="2800" dirty="0" smtClean="0"/>
              <a:t> </a:t>
            </a:r>
            <a:r>
              <a:rPr lang="en-US" sz="2800" dirty="0" err="1" smtClean="0"/>
              <a:t>personel</a:t>
            </a:r>
            <a:r>
              <a:rPr lang="en-US" sz="2800" dirty="0" smtClean="0"/>
              <a:t> </a:t>
            </a:r>
            <a:r>
              <a:rPr lang="en-US" sz="2800" dirty="0" err="1" smtClean="0"/>
              <a:t>pengoperasi</a:t>
            </a:r>
            <a:endParaRPr lang="en-US" sz="2800" dirty="0" smtClean="0"/>
          </a:p>
          <a:p>
            <a:pPr eaLnBrk="1" hangingPunct="1">
              <a:buFont typeface="Wingdings" pitchFamily="2" charset="2"/>
              <a:buChar char="Ø"/>
              <a:defRPr/>
            </a:pPr>
            <a:r>
              <a:rPr lang="en-US" sz="2800" dirty="0" err="1" smtClean="0"/>
              <a:t>Kontrol</a:t>
            </a:r>
            <a:r>
              <a:rPr lang="en-US" sz="2800" dirty="0" smtClean="0"/>
              <a:t> </a:t>
            </a:r>
            <a:r>
              <a:rPr lang="en-US" sz="2800" dirty="0" err="1" smtClean="0"/>
              <a:t>terhadap</a:t>
            </a:r>
            <a:r>
              <a:rPr lang="en-US" sz="2800" dirty="0" smtClean="0"/>
              <a:t> </a:t>
            </a:r>
            <a:r>
              <a:rPr lang="en-US" sz="2800" dirty="0" err="1" smtClean="0"/>
              <a:t>peralatan</a:t>
            </a:r>
            <a:endParaRPr lang="en-US" sz="2800" dirty="0" smtClean="0"/>
          </a:p>
          <a:p>
            <a:pPr eaLnBrk="1" hangingPunct="1">
              <a:buFont typeface="Wingdings" pitchFamily="2" charset="2"/>
              <a:buChar char="Ø"/>
              <a:defRPr/>
            </a:pPr>
            <a:r>
              <a:rPr lang="en-US" sz="2800" dirty="0" err="1" smtClean="0"/>
              <a:t>Kontrol</a:t>
            </a:r>
            <a:r>
              <a:rPr lang="en-US" sz="2800" dirty="0" smtClean="0"/>
              <a:t> </a:t>
            </a:r>
            <a:r>
              <a:rPr lang="en-US" sz="2800" dirty="0" err="1" smtClean="0"/>
              <a:t>terhadap</a:t>
            </a:r>
            <a:r>
              <a:rPr lang="en-US" sz="2800" dirty="0" smtClean="0"/>
              <a:t> </a:t>
            </a:r>
            <a:r>
              <a:rPr lang="en-US" sz="2800" dirty="0" err="1" smtClean="0"/>
              <a:t>penyimpanan</a:t>
            </a:r>
            <a:r>
              <a:rPr lang="en-US" sz="2800" dirty="0" smtClean="0"/>
              <a:t> </a:t>
            </a:r>
            <a:r>
              <a:rPr lang="en-US" sz="2800" dirty="0" err="1" smtClean="0"/>
              <a:t>arsip</a:t>
            </a:r>
            <a:endParaRPr lang="en-US" sz="2800" dirty="0" smtClean="0"/>
          </a:p>
          <a:p>
            <a:pPr eaLnBrk="1" hangingPunct="1">
              <a:buFont typeface="Wingdings" pitchFamily="2" charset="2"/>
              <a:buChar char="Ø"/>
              <a:defRPr/>
            </a:pPr>
            <a:r>
              <a:rPr lang="en-US" sz="2800" dirty="0" err="1" smtClean="0"/>
              <a:t>Pengendalian</a:t>
            </a:r>
            <a:r>
              <a:rPr lang="en-US" sz="2800" dirty="0" smtClean="0"/>
              <a:t> </a:t>
            </a:r>
            <a:r>
              <a:rPr lang="en-US" sz="2800" dirty="0" err="1" smtClean="0"/>
              <a:t>terhadap</a:t>
            </a:r>
            <a:r>
              <a:rPr lang="en-US" sz="2800" dirty="0" smtClean="0"/>
              <a:t> virus</a:t>
            </a:r>
          </a:p>
          <a:p>
            <a:pPr marL="344488" indent="0" eaLnBrk="1" hangingPunct="1">
              <a:buFontTx/>
              <a:buNone/>
              <a:defRPr/>
            </a:pPr>
            <a:endParaRPr lang="en-US" sz="2000" smtClean="0"/>
          </a:p>
          <a:p>
            <a:pPr marL="344488" indent="0" eaLnBrk="1" hangingPunct="1">
              <a:buFontTx/>
              <a:buNone/>
              <a:defRPr/>
            </a:pPr>
            <a:r>
              <a:rPr lang="en-US" sz="2000" smtClean="0"/>
              <a:t>Untuk </a:t>
            </a:r>
            <a:r>
              <a:rPr lang="en-US" sz="2000" dirty="0" err="1" smtClean="0"/>
              <a:t>mengurangi</a:t>
            </a:r>
            <a:r>
              <a:rPr lang="en-US" sz="2000" dirty="0" smtClean="0"/>
              <a:t> </a:t>
            </a:r>
            <a:r>
              <a:rPr lang="en-US" sz="2000" dirty="0" err="1" smtClean="0"/>
              <a:t>terjangkitnya</a:t>
            </a:r>
            <a:r>
              <a:rPr lang="en-US" sz="2000" dirty="0" smtClean="0"/>
              <a:t> virus, administrator </a:t>
            </a:r>
            <a:r>
              <a:rPr lang="en-US" sz="2000" dirty="0" err="1" smtClean="0"/>
              <a:t>sistem</a:t>
            </a:r>
            <a:r>
              <a:rPr lang="en-US" sz="2000" dirty="0" smtClean="0"/>
              <a:t> </a:t>
            </a:r>
            <a:r>
              <a:rPr lang="en-US" sz="2000" dirty="0" err="1" smtClean="0"/>
              <a:t>harus</a:t>
            </a:r>
            <a:r>
              <a:rPr lang="en-US" sz="2000" dirty="0" smtClean="0"/>
              <a:t> </a:t>
            </a:r>
            <a:r>
              <a:rPr lang="en-US" sz="2000" dirty="0" err="1" smtClean="0"/>
              <a:t>melakukan</a:t>
            </a:r>
            <a:r>
              <a:rPr lang="en-US" sz="2000" dirty="0" smtClean="0"/>
              <a:t> </a:t>
            </a:r>
            <a:r>
              <a:rPr lang="en-US" sz="2000" dirty="0" err="1" smtClean="0"/>
              <a:t>tiga</a:t>
            </a:r>
            <a:r>
              <a:rPr lang="en-US" sz="2000" dirty="0" smtClean="0"/>
              <a:t> </a:t>
            </a:r>
            <a:r>
              <a:rPr lang="en-US" sz="2000" dirty="0" err="1" smtClean="0"/>
              <a:t>kontrol</a:t>
            </a:r>
            <a:r>
              <a:rPr lang="en-US" sz="2000" dirty="0" smtClean="0"/>
              <a:t> </a:t>
            </a:r>
            <a:r>
              <a:rPr lang="en-US" sz="2000" dirty="0" err="1" smtClean="0"/>
              <a:t>berupa</a:t>
            </a:r>
            <a:r>
              <a:rPr lang="en-US" sz="2000" dirty="0" smtClean="0"/>
              <a:t> </a:t>
            </a:r>
            <a:r>
              <a:rPr lang="en-US" sz="2000" b="1" dirty="0" err="1" smtClean="0"/>
              <a:t>preventif</a:t>
            </a:r>
            <a:r>
              <a:rPr lang="en-US" sz="2000" b="1" dirty="0" smtClean="0"/>
              <a:t>, </a:t>
            </a:r>
            <a:r>
              <a:rPr lang="en-US" sz="2000" b="1" dirty="0" err="1" smtClean="0"/>
              <a:t>detektif</a:t>
            </a:r>
            <a:r>
              <a:rPr lang="en-US" sz="2000" b="1" dirty="0" smtClean="0"/>
              <a:t>, </a:t>
            </a:r>
            <a:r>
              <a:rPr lang="en-US" sz="2000" b="1" dirty="0" err="1" smtClean="0"/>
              <a:t>dan</a:t>
            </a:r>
            <a:r>
              <a:rPr lang="en-US" sz="2000" b="1" dirty="0" smtClean="0"/>
              <a:t> </a:t>
            </a:r>
            <a:r>
              <a:rPr lang="en-US" sz="2000" b="1" dirty="0" err="1" smtClean="0"/>
              <a:t>korektif</a:t>
            </a:r>
            <a:r>
              <a:rPr lang="en-US" sz="2000" dirty="0" smtClean="0"/>
              <a:t>.</a:t>
            </a:r>
          </a:p>
          <a:p>
            <a:pPr marL="344488" indent="0" eaLnBrk="1" hangingPunct="1">
              <a:buFontTx/>
              <a:buNone/>
              <a:defRPr/>
            </a:pPr>
            <a:endParaRPr lang="en-US" sz="2800" dirty="0" smtClean="0"/>
          </a:p>
          <a:p>
            <a:pPr marL="344488" indent="-344488" eaLnBrk="1" hangingPunct="1">
              <a:buFontTx/>
              <a:buNone/>
              <a:defRPr/>
            </a:pPr>
            <a:endParaRPr lang="en-US" sz="2800" dirty="0" smtClean="0"/>
          </a:p>
          <a:p>
            <a:pPr marL="344488" indent="-344488" eaLnBrk="1" hangingPunct="1">
              <a:buFont typeface="Wingdings" pitchFamily="2" charset="2"/>
              <a:buChar char="Ø"/>
              <a:defRPr/>
            </a:pPr>
            <a:endParaRPr lang="en-US" sz="2800" dirty="0" smtClean="0"/>
          </a:p>
          <a:p>
            <a:pPr marL="0" indent="0" eaLnBrk="1" hangingPunct="1">
              <a:buFontTx/>
              <a:buNone/>
              <a:defRPr/>
            </a:pPr>
            <a:endParaRPr lang="en-US" sz="2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533400"/>
          <a:ext cx="8001000" cy="5684346"/>
        </p:xfrm>
        <a:graphic>
          <a:graphicData uri="http://schemas.openxmlformats.org/drawingml/2006/table">
            <a:tbl>
              <a:tblPr/>
              <a:tblGrid>
                <a:gridCol w="1346703"/>
                <a:gridCol w="6654297"/>
              </a:tblGrid>
              <a:tr h="231922">
                <a:tc>
                  <a:txBody>
                    <a:bodyPr/>
                    <a:lstStyle/>
                    <a:p>
                      <a:pPr marL="0" marR="0" algn="ctr">
                        <a:lnSpc>
                          <a:spcPct val="140000"/>
                        </a:lnSpc>
                        <a:spcBef>
                          <a:spcPts val="0"/>
                        </a:spcBef>
                        <a:spcAft>
                          <a:spcPts val="0"/>
                        </a:spcAft>
                      </a:pPr>
                      <a:r>
                        <a:rPr lang="en-US" sz="1400" b="1" dirty="0" err="1">
                          <a:solidFill>
                            <a:schemeClr val="tx1"/>
                          </a:solidFill>
                          <a:latin typeface="Arial"/>
                          <a:ea typeface="Times New Roman"/>
                        </a:rPr>
                        <a:t>Kontrol</a:t>
                      </a:r>
                      <a:endParaRPr lang="en-US" sz="1400" dirty="0">
                        <a:solidFill>
                          <a:schemeClr val="tx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40000"/>
                        </a:lnSpc>
                        <a:spcBef>
                          <a:spcPts val="0"/>
                        </a:spcBef>
                        <a:spcAft>
                          <a:spcPts val="0"/>
                        </a:spcAft>
                      </a:pPr>
                      <a:r>
                        <a:rPr lang="en-US" sz="1400" b="1">
                          <a:solidFill>
                            <a:schemeClr val="tx1"/>
                          </a:solidFill>
                          <a:latin typeface="Arial"/>
                          <a:ea typeface="Times New Roman"/>
                        </a:rPr>
                        <a:t>Contoh</a:t>
                      </a:r>
                      <a:endParaRPr lang="en-US" sz="1400">
                        <a:solidFill>
                          <a:schemeClr val="tx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3726">
                <a:tc>
                  <a:txBody>
                    <a:bodyPr/>
                    <a:lstStyle/>
                    <a:p>
                      <a:pPr marL="0" marR="0" algn="just">
                        <a:lnSpc>
                          <a:spcPct val="140000"/>
                        </a:lnSpc>
                        <a:spcBef>
                          <a:spcPts val="0"/>
                        </a:spcBef>
                        <a:spcAft>
                          <a:spcPts val="0"/>
                        </a:spcAft>
                      </a:pPr>
                      <a:r>
                        <a:rPr lang="en-US" sz="1400" b="1" dirty="0" err="1">
                          <a:solidFill>
                            <a:schemeClr val="tx1"/>
                          </a:solidFill>
                          <a:latin typeface="Arial"/>
                          <a:ea typeface="Times New Roman"/>
                        </a:rPr>
                        <a:t>Preventif</a:t>
                      </a:r>
                      <a:endParaRPr lang="en-US" sz="1400" b="1" dirty="0">
                        <a:solidFill>
                          <a:schemeClr val="tx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lvl="1" indent="-285750" algn="just">
                        <a:lnSpc>
                          <a:spcPct val="140000"/>
                        </a:lnSpc>
                        <a:spcBef>
                          <a:spcPts val="0"/>
                        </a:spcBef>
                        <a:spcAft>
                          <a:spcPts val="0"/>
                        </a:spcAft>
                        <a:buFont typeface="Courier New"/>
                        <a:buChar char="o"/>
                      </a:pPr>
                      <a:r>
                        <a:rPr lang="en-US" sz="1400" dirty="0" err="1">
                          <a:solidFill>
                            <a:schemeClr val="tx1"/>
                          </a:solidFill>
                          <a:latin typeface="Arial"/>
                          <a:ea typeface="Times New Roman"/>
                        </a:rPr>
                        <a:t>Menggunakan</a:t>
                      </a:r>
                      <a:r>
                        <a:rPr lang="en-US" sz="1400" dirty="0">
                          <a:solidFill>
                            <a:schemeClr val="tx1"/>
                          </a:solidFill>
                          <a:latin typeface="Arial"/>
                          <a:ea typeface="Times New Roman"/>
                        </a:rPr>
                        <a:t> </a:t>
                      </a:r>
                      <a:r>
                        <a:rPr lang="en-US" sz="1400" dirty="0" err="1">
                          <a:solidFill>
                            <a:schemeClr val="tx1"/>
                          </a:solidFill>
                          <a:latin typeface="Arial"/>
                          <a:ea typeface="Times New Roman"/>
                        </a:rPr>
                        <a:t>salinan</a:t>
                      </a:r>
                      <a:r>
                        <a:rPr lang="en-US" sz="1400" dirty="0">
                          <a:solidFill>
                            <a:schemeClr val="tx1"/>
                          </a:solidFill>
                          <a:latin typeface="Arial"/>
                          <a:ea typeface="Times New Roman"/>
                        </a:rPr>
                        <a:t> </a:t>
                      </a:r>
                      <a:r>
                        <a:rPr lang="en-US" sz="1400" dirty="0" err="1">
                          <a:solidFill>
                            <a:schemeClr val="tx1"/>
                          </a:solidFill>
                          <a:latin typeface="Arial"/>
                          <a:ea typeface="Times New Roman"/>
                        </a:rPr>
                        <a:t>perangkat</a:t>
                      </a:r>
                      <a:r>
                        <a:rPr lang="en-US" sz="1400" dirty="0">
                          <a:solidFill>
                            <a:schemeClr val="tx1"/>
                          </a:solidFill>
                          <a:latin typeface="Arial"/>
                          <a:ea typeface="Times New Roman"/>
                        </a:rPr>
                        <a:t> </a:t>
                      </a:r>
                      <a:r>
                        <a:rPr lang="en-US" sz="1400" dirty="0" err="1">
                          <a:solidFill>
                            <a:schemeClr val="tx1"/>
                          </a:solidFill>
                          <a:latin typeface="Arial"/>
                          <a:ea typeface="Times New Roman"/>
                        </a:rPr>
                        <a:t>lunak</a:t>
                      </a:r>
                      <a:r>
                        <a:rPr lang="en-US" sz="1400" dirty="0">
                          <a:solidFill>
                            <a:schemeClr val="tx1"/>
                          </a:solidFill>
                          <a:latin typeface="Arial"/>
                          <a:ea typeface="Times New Roman"/>
                        </a:rPr>
                        <a:t> </a:t>
                      </a:r>
                      <a:r>
                        <a:rPr lang="en-US" sz="1400" dirty="0" err="1">
                          <a:solidFill>
                            <a:schemeClr val="tx1"/>
                          </a:solidFill>
                          <a:latin typeface="Arial"/>
                          <a:ea typeface="Times New Roman"/>
                        </a:rPr>
                        <a:t>atau</a:t>
                      </a:r>
                      <a:r>
                        <a:rPr lang="en-US" sz="1400" dirty="0">
                          <a:solidFill>
                            <a:schemeClr val="tx1"/>
                          </a:solidFill>
                          <a:latin typeface="Arial"/>
                          <a:ea typeface="Times New Roman"/>
                        </a:rPr>
                        <a:t> </a:t>
                      </a:r>
                      <a:r>
                        <a:rPr lang="en-US" sz="1400" dirty="0" err="1">
                          <a:solidFill>
                            <a:schemeClr val="tx1"/>
                          </a:solidFill>
                          <a:latin typeface="Arial"/>
                          <a:ea typeface="Times New Roman"/>
                        </a:rPr>
                        <a:t>berkas</a:t>
                      </a:r>
                      <a:r>
                        <a:rPr lang="en-US" sz="1400" dirty="0">
                          <a:solidFill>
                            <a:schemeClr val="tx1"/>
                          </a:solidFill>
                          <a:latin typeface="Arial"/>
                          <a:ea typeface="Times New Roman"/>
                        </a:rPr>
                        <a:t> yang </a:t>
                      </a:r>
                      <a:r>
                        <a:rPr lang="en-US" sz="1400" dirty="0" err="1">
                          <a:solidFill>
                            <a:schemeClr val="tx1"/>
                          </a:solidFill>
                          <a:latin typeface="Arial"/>
                          <a:ea typeface="Times New Roman"/>
                        </a:rPr>
                        <a:t>berisi</a:t>
                      </a:r>
                      <a:r>
                        <a:rPr lang="en-US" sz="1400" dirty="0">
                          <a:solidFill>
                            <a:schemeClr val="tx1"/>
                          </a:solidFill>
                          <a:latin typeface="Arial"/>
                          <a:ea typeface="Times New Roman"/>
                        </a:rPr>
                        <a:t> </a:t>
                      </a:r>
                      <a:r>
                        <a:rPr lang="en-US" sz="1400" dirty="0" err="1">
                          <a:solidFill>
                            <a:schemeClr val="tx1"/>
                          </a:solidFill>
                          <a:latin typeface="Arial"/>
                          <a:ea typeface="Times New Roman"/>
                        </a:rPr>
                        <a:t>makro</a:t>
                      </a:r>
                      <a:r>
                        <a:rPr lang="en-US" sz="1400" dirty="0">
                          <a:solidFill>
                            <a:schemeClr val="tx1"/>
                          </a:solidFill>
                          <a:latin typeface="Arial"/>
                          <a:ea typeface="Times New Roman"/>
                        </a:rPr>
                        <a:t> yang </a:t>
                      </a:r>
                      <a:r>
                        <a:rPr lang="en-US" sz="1400" dirty="0" err="1">
                          <a:solidFill>
                            <a:schemeClr val="tx1"/>
                          </a:solidFill>
                          <a:latin typeface="Arial"/>
                          <a:ea typeface="Times New Roman"/>
                        </a:rPr>
                        <a:t>benar-benar</a:t>
                      </a:r>
                      <a:r>
                        <a:rPr lang="en-US" sz="1400" dirty="0">
                          <a:solidFill>
                            <a:schemeClr val="tx1"/>
                          </a:solidFill>
                          <a:latin typeface="Arial"/>
                          <a:ea typeface="Times New Roman"/>
                        </a:rPr>
                        <a:t> </a:t>
                      </a:r>
                      <a:r>
                        <a:rPr lang="en-US" sz="1400" dirty="0" err="1">
                          <a:solidFill>
                            <a:schemeClr val="tx1"/>
                          </a:solidFill>
                          <a:latin typeface="Arial"/>
                          <a:ea typeface="Times New Roman"/>
                        </a:rPr>
                        <a:t>bersih</a:t>
                      </a:r>
                      <a:r>
                        <a:rPr lang="en-US" sz="1400" dirty="0">
                          <a:solidFill>
                            <a:schemeClr val="tx1"/>
                          </a:solidFill>
                          <a:latin typeface="Arial"/>
                          <a:ea typeface="Times New Roman"/>
                        </a:rPr>
                        <a:t>.</a:t>
                      </a:r>
                      <a:endParaRPr lang="en-US" sz="1400" dirty="0">
                        <a:solidFill>
                          <a:schemeClr val="tx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tx1"/>
                          </a:solidFill>
                          <a:latin typeface="Arial"/>
                          <a:ea typeface="Times New Roman"/>
                        </a:rPr>
                        <a:t>Mengindari</a:t>
                      </a:r>
                      <a:r>
                        <a:rPr lang="en-US" sz="1400" dirty="0">
                          <a:solidFill>
                            <a:schemeClr val="tx1"/>
                          </a:solidFill>
                          <a:latin typeface="Arial"/>
                          <a:ea typeface="Times New Roman"/>
                        </a:rPr>
                        <a:t> </a:t>
                      </a:r>
                      <a:r>
                        <a:rPr lang="en-US" sz="1400" dirty="0" err="1">
                          <a:solidFill>
                            <a:schemeClr val="tx1"/>
                          </a:solidFill>
                          <a:latin typeface="Arial"/>
                          <a:ea typeface="Times New Roman"/>
                        </a:rPr>
                        <a:t>pemakaian</a:t>
                      </a:r>
                      <a:r>
                        <a:rPr lang="en-US" sz="1400" dirty="0">
                          <a:solidFill>
                            <a:schemeClr val="tx1"/>
                          </a:solidFill>
                          <a:latin typeface="Arial"/>
                          <a:ea typeface="Times New Roman"/>
                        </a:rPr>
                        <a:t> </a:t>
                      </a:r>
                      <a:r>
                        <a:rPr lang="en-US" sz="1400" dirty="0" err="1">
                          <a:solidFill>
                            <a:schemeClr val="tx1"/>
                          </a:solidFill>
                          <a:latin typeface="Arial"/>
                          <a:ea typeface="Times New Roman"/>
                        </a:rPr>
                        <a:t>perangkat</a:t>
                      </a:r>
                      <a:r>
                        <a:rPr lang="en-US" sz="1400" dirty="0">
                          <a:solidFill>
                            <a:schemeClr val="tx1"/>
                          </a:solidFill>
                          <a:latin typeface="Arial"/>
                          <a:ea typeface="Times New Roman"/>
                        </a:rPr>
                        <a:t> </a:t>
                      </a:r>
                      <a:r>
                        <a:rPr lang="en-US" sz="1400" dirty="0" err="1">
                          <a:solidFill>
                            <a:schemeClr val="tx1"/>
                          </a:solidFill>
                          <a:latin typeface="Arial"/>
                          <a:ea typeface="Times New Roman"/>
                        </a:rPr>
                        <a:t>lunak</a:t>
                      </a:r>
                      <a:r>
                        <a:rPr lang="en-US" sz="1400" dirty="0">
                          <a:solidFill>
                            <a:schemeClr val="tx1"/>
                          </a:solidFill>
                          <a:latin typeface="Arial"/>
                          <a:ea typeface="Times New Roman"/>
                        </a:rPr>
                        <a:t> </a:t>
                      </a:r>
                      <a:r>
                        <a:rPr lang="en-US" sz="1400" i="1" dirty="0">
                          <a:solidFill>
                            <a:schemeClr val="tx1"/>
                          </a:solidFill>
                          <a:latin typeface="Arial"/>
                          <a:ea typeface="Times New Roman"/>
                        </a:rPr>
                        <a:t>freeware </a:t>
                      </a:r>
                      <a:r>
                        <a:rPr lang="en-US" sz="1400" dirty="0" err="1">
                          <a:solidFill>
                            <a:schemeClr val="tx1"/>
                          </a:solidFill>
                          <a:latin typeface="Arial"/>
                          <a:ea typeface="Times New Roman"/>
                        </a:rPr>
                        <a:t>atau</a:t>
                      </a:r>
                      <a:r>
                        <a:rPr lang="en-US" sz="1400" dirty="0">
                          <a:solidFill>
                            <a:schemeClr val="tx1"/>
                          </a:solidFill>
                          <a:latin typeface="Arial"/>
                          <a:ea typeface="Times New Roman"/>
                        </a:rPr>
                        <a:t> </a:t>
                      </a:r>
                      <a:r>
                        <a:rPr lang="en-US" sz="1400" i="1" dirty="0">
                          <a:solidFill>
                            <a:schemeClr val="tx1"/>
                          </a:solidFill>
                          <a:latin typeface="Arial"/>
                          <a:ea typeface="Times New Roman"/>
                        </a:rPr>
                        <a:t>shareware</a:t>
                      </a:r>
                      <a:r>
                        <a:rPr lang="en-US" sz="1400" dirty="0">
                          <a:solidFill>
                            <a:schemeClr val="tx1"/>
                          </a:solidFill>
                          <a:latin typeface="Arial"/>
                          <a:ea typeface="Times New Roman"/>
                        </a:rPr>
                        <a:t> </a:t>
                      </a:r>
                      <a:r>
                        <a:rPr lang="en-US" sz="1400" dirty="0" err="1">
                          <a:solidFill>
                            <a:schemeClr val="tx1"/>
                          </a:solidFill>
                          <a:latin typeface="Arial"/>
                          <a:ea typeface="Times New Roman"/>
                        </a:rPr>
                        <a:t>dari</a:t>
                      </a:r>
                      <a:r>
                        <a:rPr lang="en-US" sz="1400" dirty="0">
                          <a:solidFill>
                            <a:schemeClr val="tx1"/>
                          </a:solidFill>
                          <a:latin typeface="Arial"/>
                          <a:ea typeface="Times New Roman"/>
                        </a:rPr>
                        <a:t> </a:t>
                      </a:r>
                      <a:r>
                        <a:rPr lang="en-US" sz="1400" dirty="0" err="1">
                          <a:solidFill>
                            <a:schemeClr val="tx1"/>
                          </a:solidFill>
                          <a:latin typeface="Arial"/>
                          <a:ea typeface="Times New Roman"/>
                        </a:rPr>
                        <a:t>sumber</a:t>
                      </a:r>
                      <a:r>
                        <a:rPr lang="en-US" sz="1400" dirty="0">
                          <a:solidFill>
                            <a:schemeClr val="tx1"/>
                          </a:solidFill>
                          <a:latin typeface="Arial"/>
                          <a:ea typeface="Times New Roman"/>
                        </a:rPr>
                        <a:t> yang </a:t>
                      </a:r>
                      <a:r>
                        <a:rPr lang="en-US" sz="1400" dirty="0" err="1">
                          <a:solidFill>
                            <a:schemeClr val="tx1"/>
                          </a:solidFill>
                          <a:latin typeface="Arial"/>
                          <a:ea typeface="Times New Roman"/>
                        </a:rPr>
                        <a:t>belum</a:t>
                      </a:r>
                      <a:r>
                        <a:rPr lang="en-US" sz="1400" dirty="0">
                          <a:solidFill>
                            <a:schemeClr val="tx1"/>
                          </a:solidFill>
                          <a:latin typeface="Arial"/>
                          <a:ea typeface="Times New Roman"/>
                        </a:rPr>
                        <a:t> </a:t>
                      </a:r>
                      <a:r>
                        <a:rPr lang="en-US" sz="1400" dirty="0" err="1">
                          <a:solidFill>
                            <a:schemeClr val="tx1"/>
                          </a:solidFill>
                          <a:latin typeface="Arial"/>
                          <a:ea typeface="Times New Roman"/>
                        </a:rPr>
                        <a:t>bisa</a:t>
                      </a:r>
                      <a:r>
                        <a:rPr lang="en-US" sz="1400" dirty="0">
                          <a:solidFill>
                            <a:schemeClr val="tx1"/>
                          </a:solidFill>
                          <a:latin typeface="Arial"/>
                          <a:ea typeface="Times New Roman"/>
                        </a:rPr>
                        <a:t> </a:t>
                      </a:r>
                      <a:r>
                        <a:rPr lang="en-US" sz="1400" dirty="0" err="1">
                          <a:solidFill>
                            <a:schemeClr val="tx1"/>
                          </a:solidFill>
                          <a:latin typeface="Arial"/>
                          <a:ea typeface="Times New Roman"/>
                        </a:rPr>
                        <a:t>dipercaya</a:t>
                      </a:r>
                      <a:r>
                        <a:rPr lang="en-US" sz="1400" dirty="0">
                          <a:solidFill>
                            <a:schemeClr val="tx1"/>
                          </a:solidFill>
                          <a:latin typeface="Arial"/>
                          <a:ea typeface="Times New Roman"/>
                        </a:rPr>
                        <a:t>.</a:t>
                      </a:r>
                      <a:endParaRPr lang="en-US" sz="1400" dirty="0">
                        <a:solidFill>
                          <a:schemeClr val="tx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tx1"/>
                          </a:solidFill>
                          <a:latin typeface="Arial"/>
                          <a:ea typeface="Times New Roman"/>
                        </a:rPr>
                        <a:t>Menghindari</a:t>
                      </a:r>
                      <a:r>
                        <a:rPr lang="en-US" sz="1400" dirty="0">
                          <a:solidFill>
                            <a:schemeClr val="tx1"/>
                          </a:solidFill>
                          <a:latin typeface="Arial"/>
                          <a:ea typeface="Times New Roman"/>
                        </a:rPr>
                        <a:t> </a:t>
                      </a:r>
                      <a:r>
                        <a:rPr lang="en-US" sz="1400" dirty="0" err="1">
                          <a:solidFill>
                            <a:schemeClr val="tx1"/>
                          </a:solidFill>
                          <a:latin typeface="Arial"/>
                          <a:ea typeface="Times New Roman"/>
                        </a:rPr>
                        <a:t>pengambilan</a:t>
                      </a:r>
                      <a:r>
                        <a:rPr lang="en-US" sz="1400" dirty="0">
                          <a:solidFill>
                            <a:schemeClr val="tx1"/>
                          </a:solidFill>
                          <a:latin typeface="Arial"/>
                          <a:ea typeface="Times New Roman"/>
                        </a:rPr>
                        <a:t> </a:t>
                      </a:r>
                      <a:r>
                        <a:rPr lang="en-US" sz="1400" dirty="0" err="1">
                          <a:solidFill>
                            <a:schemeClr val="tx1"/>
                          </a:solidFill>
                          <a:latin typeface="Arial"/>
                          <a:ea typeface="Times New Roman"/>
                        </a:rPr>
                        <a:t>berkas</a:t>
                      </a:r>
                      <a:r>
                        <a:rPr lang="en-US" sz="1400" dirty="0">
                          <a:solidFill>
                            <a:schemeClr val="tx1"/>
                          </a:solidFill>
                          <a:latin typeface="Arial"/>
                          <a:ea typeface="Times New Roman"/>
                        </a:rPr>
                        <a:t> yang </a:t>
                      </a:r>
                      <a:r>
                        <a:rPr lang="en-US" sz="1400" dirty="0" err="1">
                          <a:solidFill>
                            <a:schemeClr val="tx1"/>
                          </a:solidFill>
                          <a:latin typeface="Arial"/>
                          <a:ea typeface="Times New Roman"/>
                        </a:rPr>
                        <a:t>mengandung</a:t>
                      </a:r>
                      <a:r>
                        <a:rPr lang="en-US" sz="1400" dirty="0">
                          <a:solidFill>
                            <a:schemeClr val="tx1"/>
                          </a:solidFill>
                          <a:latin typeface="Arial"/>
                          <a:ea typeface="Times New Roman"/>
                        </a:rPr>
                        <a:t> </a:t>
                      </a:r>
                      <a:r>
                        <a:rPr lang="en-US" sz="1400" dirty="0" err="1">
                          <a:solidFill>
                            <a:schemeClr val="tx1"/>
                          </a:solidFill>
                          <a:latin typeface="Arial"/>
                          <a:ea typeface="Times New Roman"/>
                        </a:rPr>
                        <a:t>makro</a:t>
                      </a:r>
                      <a:r>
                        <a:rPr lang="en-US" sz="1400" dirty="0">
                          <a:solidFill>
                            <a:schemeClr val="tx1"/>
                          </a:solidFill>
                          <a:latin typeface="Arial"/>
                          <a:ea typeface="Times New Roman"/>
                        </a:rPr>
                        <a:t> </a:t>
                      </a:r>
                      <a:r>
                        <a:rPr lang="en-US" sz="1400" dirty="0" err="1">
                          <a:solidFill>
                            <a:schemeClr val="tx1"/>
                          </a:solidFill>
                          <a:latin typeface="Arial"/>
                          <a:ea typeface="Times New Roman"/>
                        </a:rPr>
                        <a:t>dari</a:t>
                      </a:r>
                      <a:r>
                        <a:rPr lang="en-US" sz="1400" dirty="0">
                          <a:solidFill>
                            <a:schemeClr val="tx1"/>
                          </a:solidFill>
                          <a:latin typeface="Arial"/>
                          <a:ea typeface="Times New Roman"/>
                        </a:rPr>
                        <a:t> </a:t>
                      </a:r>
                      <a:r>
                        <a:rPr lang="en-US" sz="1400" dirty="0" err="1">
                          <a:solidFill>
                            <a:schemeClr val="tx1"/>
                          </a:solidFill>
                          <a:latin typeface="Arial"/>
                          <a:ea typeface="Times New Roman"/>
                        </a:rPr>
                        <a:t>sembarang</a:t>
                      </a:r>
                      <a:r>
                        <a:rPr lang="en-US" sz="1400" dirty="0">
                          <a:solidFill>
                            <a:schemeClr val="tx1"/>
                          </a:solidFill>
                          <a:latin typeface="Arial"/>
                          <a:ea typeface="Times New Roman"/>
                        </a:rPr>
                        <a:t> </a:t>
                      </a:r>
                      <a:r>
                        <a:rPr lang="en-US" sz="1400" dirty="0" err="1">
                          <a:solidFill>
                            <a:schemeClr val="tx1"/>
                          </a:solidFill>
                          <a:latin typeface="Arial"/>
                          <a:ea typeface="Times New Roman"/>
                        </a:rPr>
                        <a:t>tempat</a:t>
                      </a:r>
                      <a:r>
                        <a:rPr lang="en-US" sz="1400" dirty="0">
                          <a:solidFill>
                            <a:schemeClr val="tx1"/>
                          </a:solidFill>
                          <a:latin typeface="Arial"/>
                          <a:ea typeface="Times New Roman"/>
                        </a:rPr>
                        <a:t>.</a:t>
                      </a:r>
                      <a:endParaRPr lang="en-US" sz="1400" dirty="0">
                        <a:solidFill>
                          <a:schemeClr val="tx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tx1"/>
                          </a:solidFill>
                          <a:latin typeface="Arial"/>
                          <a:ea typeface="Times New Roman"/>
                        </a:rPr>
                        <a:t>Memeriksa</a:t>
                      </a:r>
                      <a:r>
                        <a:rPr lang="en-US" sz="1400" dirty="0">
                          <a:solidFill>
                            <a:schemeClr val="tx1"/>
                          </a:solidFill>
                          <a:latin typeface="Arial"/>
                          <a:ea typeface="Times New Roman"/>
                        </a:rPr>
                        <a:t> program </a:t>
                      </a:r>
                      <a:r>
                        <a:rPr lang="en-US" sz="1400" dirty="0" err="1">
                          <a:solidFill>
                            <a:schemeClr val="tx1"/>
                          </a:solidFill>
                          <a:latin typeface="Arial"/>
                          <a:ea typeface="Times New Roman"/>
                        </a:rPr>
                        <a:t>baru</a:t>
                      </a:r>
                      <a:r>
                        <a:rPr lang="en-US" sz="1400" dirty="0">
                          <a:solidFill>
                            <a:schemeClr val="tx1"/>
                          </a:solidFill>
                          <a:latin typeface="Arial"/>
                          <a:ea typeface="Times New Roman"/>
                        </a:rPr>
                        <a:t> </a:t>
                      </a:r>
                      <a:r>
                        <a:rPr lang="en-US" sz="1400" dirty="0" err="1">
                          <a:solidFill>
                            <a:schemeClr val="tx1"/>
                          </a:solidFill>
                          <a:latin typeface="Arial"/>
                          <a:ea typeface="Times New Roman"/>
                        </a:rPr>
                        <a:t>atau</a:t>
                      </a:r>
                      <a:r>
                        <a:rPr lang="en-US" sz="1400" dirty="0">
                          <a:solidFill>
                            <a:schemeClr val="tx1"/>
                          </a:solidFill>
                          <a:latin typeface="Arial"/>
                          <a:ea typeface="Times New Roman"/>
                        </a:rPr>
                        <a:t> </a:t>
                      </a:r>
                      <a:r>
                        <a:rPr lang="en-US" sz="1400" dirty="0" err="1">
                          <a:solidFill>
                            <a:schemeClr val="tx1"/>
                          </a:solidFill>
                          <a:latin typeface="Arial"/>
                          <a:ea typeface="Times New Roman"/>
                        </a:rPr>
                        <a:t>berkas-berkas</a:t>
                      </a:r>
                      <a:r>
                        <a:rPr lang="en-US" sz="1400" dirty="0">
                          <a:solidFill>
                            <a:schemeClr val="tx1"/>
                          </a:solidFill>
                          <a:latin typeface="Arial"/>
                          <a:ea typeface="Times New Roman"/>
                        </a:rPr>
                        <a:t> </a:t>
                      </a:r>
                      <a:r>
                        <a:rPr lang="en-US" sz="1400" dirty="0" err="1">
                          <a:solidFill>
                            <a:schemeClr val="tx1"/>
                          </a:solidFill>
                          <a:latin typeface="Arial"/>
                          <a:ea typeface="Times New Roman"/>
                        </a:rPr>
                        <a:t>baru</a:t>
                      </a:r>
                      <a:r>
                        <a:rPr lang="en-US" sz="1400" dirty="0">
                          <a:solidFill>
                            <a:schemeClr val="tx1"/>
                          </a:solidFill>
                          <a:latin typeface="Arial"/>
                          <a:ea typeface="Times New Roman"/>
                        </a:rPr>
                        <a:t> yang </a:t>
                      </a:r>
                      <a:r>
                        <a:rPr lang="en-US" sz="1400" dirty="0" err="1">
                          <a:solidFill>
                            <a:schemeClr val="tx1"/>
                          </a:solidFill>
                          <a:latin typeface="Arial"/>
                          <a:ea typeface="Times New Roman"/>
                        </a:rPr>
                        <a:t>mengandung</a:t>
                      </a:r>
                      <a:r>
                        <a:rPr lang="en-US" sz="1400" dirty="0">
                          <a:solidFill>
                            <a:schemeClr val="tx1"/>
                          </a:solidFill>
                          <a:latin typeface="Arial"/>
                          <a:ea typeface="Times New Roman"/>
                        </a:rPr>
                        <a:t> </a:t>
                      </a:r>
                      <a:r>
                        <a:rPr lang="en-US" sz="1400" dirty="0" err="1">
                          <a:solidFill>
                            <a:schemeClr val="tx1"/>
                          </a:solidFill>
                          <a:latin typeface="Arial"/>
                          <a:ea typeface="Times New Roman"/>
                        </a:rPr>
                        <a:t>makro</a:t>
                      </a:r>
                      <a:r>
                        <a:rPr lang="en-US" sz="1400" dirty="0">
                          <a:solidFill>
                            <a:schemeClr val="tx1"/>
                          </a:solidFill>
                          <a:latin typeface="Arial"/>
                          <a:ea typeface="Times New Roman"/>
                        </a:rPr>
                        <a:t> </a:t>
                      </a:r>
                      <a:r>
                        <a:rPr lang="en-US" sz="1400" dirty="0" err="1">
                          <a:solidFill>
                            <a:schemeClr val="tx1"/>
                          </a:solidFill>
                          <a:latin typeface="Arial"/>
                          <a:ea typeface="Times New Roman"/>
                        </a:rPr>
                        <a:t>dengan</a:t>
                      </a:r>
                      <a:r>
                        <a:rPr lang="en-US" sz="1400" dirty="0">
                          <a:solidFill>
                            <a:schemeClr val="tx1"/>
                          </a:solidFill>
                          <a:latin typeface="Arial"/>
                          <a:ea typeface="Times New Roman"/>
                        </a:rPr>
                        <a:t> program anti virus </a:t>
                      </a:r>
                      <a:r>
                        <a:rPr lang="en-US" sz="1400" dirty="0" err="1">
                          <a:solidFill>
                            <a:schemeClr val="tx1"/>
                          </a:solidFill>
                          <a:latin typeface="Arial"/>
                          <a:ea typeface="Times New Roman"/>
                        </a:rPr>
                        <a:t>sebelum</a:t>
                      </a:r>
                      <a:r>
                        <a:rPr lang="en-US" sz="1400" dirty="0">
                          <a:solidFill>
                            <a:schemeClr val="tx1"/>
                          </a:solidFill>
                          <a:latin typeface="Arial"/>
                          <a:ea typeface="Times New Roman"/>
                        </a:rPr>
                        <a:t> </a:t>
                      </a:r>
                      <a:r>
                        <a:rPr lang="en-US" sz="1400" dirty="0" err="1">
                          <a:solidFill>
                            <a:schemeClr val="tx1"/>
                          </a:solidFill>
                          <a:latin typeface="Arial"/>
                          <a:ea typeface="Times New Roman"/>
                        </a:rPr>
                        <a:t>dipakai</a:t>
                      </a:r>
                      <a:r>
                        <a:rPr lang="en-US" sz="1400" dirty="0">
                          <a:solidFill>
                            <a:schemeClr val="tx1"/>
                          </a:solidFill>
                          <a:latin typeface="Arial"/>
                          <a:ea typeface="Times New Roman"/>
                        </a:rPr>
                        <a:t>.</a:t>
                      </a:r>
                      <a:endParaRPr lang="en-US" sz="1400" dirty="0">
                        <a:solidFill>
                          <a:schemeClr val="tx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fi-FI" sz="1400" dirty="0">
                          <a:solidFill>
                            <a:schemeClr val="tx1"/>
                          </a:solidFill>
                          <a:latin typeface="Arial"/>
                          <a:ea typeface="Times New Roman"/>
                        </a:rPr>
                        <a:t>Menyadarkan pada setiap pemakai untuk waspada terhadap virus.</a:t>
                      </a:r>
                      <a:endParaRPr lang="en-US" sz="1400" dirty="0">
                        <a:solidFill>
                          <a:schemeClr val="tx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9295">
                <a:tc>
                  <a:txBody>
                    <a:bodyPr/>
                    <a:lstStyle/>
                    <a:p>
                      <a:pPr marL="0" marR="0" algn="just">
                        <a:lnSpc>
                          <a:spcPct val="140000"/>
                        </a:lnSpc>
                        <a:spcBef>
                          <a:spcPts val="0"/>
                        </a:spcBef>
                        <a:spcAft>
                          <a:spcPts val="0"/>
                        </a:spcAft>
                      </a:pPr>
                      <a:r>
                        <a:rPr lang="en-US" sz="1400" b="1">
                          <a:solidFill>
                            <a:schemeClr val="tx1"/>
                          </a:solidFill>
                          <a:latin typeface="Arial"/>
                          <a:ea typeface="Times New Roman"/>
                        </a:rPr>
                        <a:t>Detektif</a:t>
                      </a:r>
                      <a:endParaRPr lang="en-US" sz="1400" b="1">
                        <a:solidFill>
                          <a:schemeClr val="tx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lvl="1" indent="-285750" algn="just">
                        <a:lnSpc>
                          <a:spcPct val="140000"/>
                        </a:lnSpc>
                        <a:spcBef>
                          <a:spcPts val="0"/>
                        </a:spcBef>
                        <a:spcAft>
                          <a:spcPts val="0"/>
                        </a:spcAft>
                        <a:buFont typeface="Courier New"/>
                        <a:buChar char="o"/>
                      </a:pPr>
                      <a:r>
                        <a:rPr lang="en-US" sz="1400" dirty="0" err="1">
                          <a:solidFill>
                            <a:schemeClr val="tx1"/>
                          </a:solidFill>
                          <a:latin typeface="Arial"/>
                          <a:ea typeface="Times New Roman"/>
                        </a:rPr>
                        <a:t>Secara</a:t>
                      </a:r>
                      <a:r>
                        <a:rPr lang="en-US" sz="1400" dirty="0">
                          <a:solidFill>
                            <a:schemeClr val="tx1"/>
                          </a:solidFill>
                          <a:latin typeface="Arial"/>
                          <a:ea typeface="Times New Roman"/>
                        </a:rPr>
                        <a:t> </a:t>
                      </a:r>
                      <a:r>
                        <a:rPr lang="en-US" sz="1400" dirty="0" err="1">
                          <a:solidFill>
                            <a:schemeClr val="tx1"/>
                          </a:solidFill>
                          <a:latin typeface="Arial"/>
                          <a:ea typeface="Times New Roman"/>
                        </a:rPr>
                        <a:t>rutin</a:t>
                      </a:r>
                      <a:r>
                        <a:rPr lang="en-US" sz="1400" dirty="0">
                          <a:solidFill>
                            <a:schemeClr val="tx1"/>
                          </a:solidFill>
                          <a:latin typeface="Arial"/>
                          <a:ea typeface="Times New Roman"/>
                        </a:rPr>
                        <a:t> </a:t>
                      </a:r>
                      <a:r>
                        <a:rPr lang="en-US" sz="1400" dirty="0" err="1">
                          <a:solidFill>
                            <a:schemeClr val="tx1"/>
                          </a:solidFill>
                          <a:latin typeface="Arial"/>
                          <a:ea typeface="Times New Roman"/>
                        </a:rPr>
                        <a:t>menjalankan</a:t>
                      </a:r>
                      <a:r>
                        <a:rPr lang="en-US" sz="1400" dirty="0">
                          <a:solidFill>
                            <a:schemeClr val="tx1"/>
                          </a:solidFill>
                          <a:latin typeface="Arial"/>
                          <a:ea typeface="Times New Roman"/>
                        </a:rPr>
                        <a:t> program antivirus </a:t>
                      </a:r>
                      <a:r>
                        <a:rPr lang="en-US" sz="1400" dirty="0" err="1">
                          <a:solidFill>
                            <a:schemeClr val="tx1"/>
                          </a:solidFill>
                          <a:latin typeface="Arial"/>
                          <a:ea typeface="Times New Roman"/>
                        </a:rPr>
                        <a:t>untuk</a:t>
                      </a:r>
                      <a:r>
                        <a:rPr lang="en-US" sz="1400" dirty="0">
                          <a:solidFill>
                            <a:schemeClr val="tx1"/>
                          </a:solidFill>
                          <a:latin typeface="Arial"/>
                          <a:ea typeface="Times New Roman"/>
                        </a:rPr>
                        <a:t> </a:t>
                      </a:r>
                      <a:r>
                        <a:rPr lang="en-US" sz="1400" dirty="0" err="1">
                          <a:solidFill>
                            <a:schemeClr val="tx1"/>
                          </a:solidFill>
                          <a:latin typeface="Arial"/>
                          <a:ea typeface="Times New Roman"/>
                        </a:rPr>
                        <a:t>mendeteksi</a:t>
                      </a:r>
                      <a:r>
                        <a:rPr lang="en-US" sz="1400" dirty="0">
                          <a:solidFill>
                            <a:schemeClr val="tx1"/>
                          </a:solidFill>
                          <a:latin typeface="Arial"/>
                          <a:ea typeface="Times New Roman"/>
                        </a:rPr>
                        <a:t> </a:t>
                      </a:r>
                      <a:r>
                        <a:rPr lang="en-US" sz="1400" dirty="0" err="1">
                          <a:solidFill>
                            <a:schemeClr val="tx1"/>
                          </a:solidFill>
                          <a:latin typeface="Arial"/>
                          <a:ea typeface="Times New Roman"/>
                        </a:rPr>
                        <a:t>infeksi</a:t>
                      </a:r>
                      <a:r>
                        <a:rPr lang="en-US" sz="1400" dirty="0">
                          <a:solidFill>
                            <a:schemeClr val="tx1"/>
                          </a:solidFill>
                          <a:latin typeface="Arial"/>
                          <a:ea typeface="Times New Roman"/>
                        </a:rPr>
                        <a:t> virus.</a:t>
                      </a:r>
                      <a:endParaRPr lang="en-US" sz="1400" dirty="0">
                        <a:solidFill>
                          <a:schemeClr val="tx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tx1"/>
                          </a:solidFill>
                          <a:latin typeface="Arial"/>
                          <a:ea typeface="Times New Roman"/>
                        </a:rPr>
                        <a:t>Melakukan</a:t>
                      </a:r>
                      <a:r>
                        <a:rPr lang="en-US" sz="1400" dirty="0">
                          <a:solidFill>
                            <a:schemeClr val="tx1"/>
                          </a:solidFill>
                          <a:latin typeface="Arial"/>
                          <a:ea typeface="Times New Roman"/>
                        </a:rPr>
                        <a:t> </a:t>
                      </a:r>
                      <a:r>
                        <a:rPr lang="en-US" sz="1400" dirty="0" err="1">
                          <a:solidFill>
                            <a:schemeClr val="tx1"/>
                          </a:solidFill>
                          <a:latin typeface="Arial"/>
                          <a:ea typeface="Times New Roman"/>
                        </a:rPr>
                        <a:t>pembandingan</a:t>
                      </a:r>
                      <a:r>
                        <a:rPr lang="en-US" sz="1400" dirty="0">
                          <a:solidFill>
                            <a:schemeClr val="tx1"/>
                          </a:solidFill>
                          <a:latin typeface="Arial"/>
                          <a:ea typeface="Times New Roman"/>
                        </a:rPr>
                        <a:t> </a:t>
                      </a:r>
                      <a:r>
                        <a:rPr lang="en-US" sz="1400" dirty="0" err="1">
                          <a:solidFill>
                            <a:schemeClr val="tx1"/>
                          </a:solidFill>
                          <a:latin typeface="Arial"/>
                          <a:ea typeface="Times New Roman"/>
                        </a:rPr>
                        <a:t>ukuran-ukuran</a:t>
                      </a:r>
                      <a:r>
                        <a:rPr lang="en-US" sz="1400" dirty="0">
                          <a:solidFill>
                            <a:schemeClr val="tx1"/>
                          </a:solidFill>
                          <a:latin typeface="Arial"/>
                          <a:ea typeface="Times New Roman"/>
                        </a:rPr>
                        <a:t> </a:t>
                      </a:r>
                      <a:r>
                        <a:rPr lang="en-US" sz="1400" dirty="0" err="1">
                          <a:solidFill>
                            <a:schemeClr val="tx1"/>
                          </a:solidFill>
                          <a:latin typeface="Arial"/>
                          <a:ea typeface="Times New Roman"/>
                        </a:rPr>
                        <a:t>berkas</a:t>
                      </a:r>
                      <a:r>
                        <a:rPr lang="en-US" sz="1400" dirty="0">
                          <a:solidFill>
                            <a:schemeClr val="tx1"/>
                          </a:solidFill>
                          <a:latin typeface="Arial"/>
                          <a:ea typeface="Times New Roman"/>
                        </a:rPr>
                        <a:t> </a:t>
                      </a:r>
                      <a:r>
                        <a:rPr lang="en-US" sz="1400" dirty="0" err="1">
                          <a:solidFill>
                            <a:schemeClr val="tx1"/>
                          </a:solidFill>
                          <a:latin typeface="Arial"/>
                          <a:ea typeface="Times New Roman"/>
                        </a:rPr>
                        <a:t>untuk</a:t>
                      </a:r>
                      <a:r>
                        <a:rPr lang="en-US" sz="1400" dirty="0">
                          <a:solidFill>
                            <a:schemeClr val="tx1"/>
                          </a:solidFill>
                          <a:latin typeface="Arial"/>
                          <a:ea typeface="Times New Roman"/>
                        </a:rPr>
                        <a:t> </a:t>
                      </a:r>
                      <a:r>
                        <a:rPr lang="en-US" sz="1400" dirty="0" err="1">
                          <a:solidFill>
                            <a:schemeClr val="tx1"/>
                          </a:solidFill>
                          <a:latin typeface="Arial"/>
                          <a:ea typeface="Times New Roman"/>
                        </a:rPr>
                        <a:t>mendeteksi</a:t>
                      </a:r>
                      <a:r>
                        <a:rPr lang="en-US" sz="1400" dirty="0">
                          <a:solidFill>
                            <a:schemeClr val="tx1"/>
                          </a:solidFill>
                          <a:latin typeface="Arial"/>
                          <a:ea typeface="Times New Roman"/>
                        </a:rPr>
                        <a:t> </a:t>
                      </a:r>
                      <a:r>
                        <a:rPr lang="en-US" sz="1400" dirty="0" err="1">
                          <a:solidFill>
                            <a:schemeClr val="tx1"/>
                          </a:solidFill>
                          <a:latin typeface="Arial"/>
                          <a:ea typeface="Times New Roman"/>
                        </a:rPr>
                        <a:t>perubahan</a:t>
                      </a:r>
                      <a:r>
                        <a:rPr lang="en-US" sz="1400" dirty="0">
                          <a:solidFill>
                            <a:schemeClr val="tx1"/>
                          </a:solidFill>
                          <a:latin typeface="Arial"/>
                          <a:ea typeface="Times New Roman"/>
                        </a:rPr>
                        <a:t> </a:t>
                      </a:r>
                      <a:r>
                        <a:rPr lang="en-US" sz="1400" dirty="0" err="1">
                          <a:solidFill>
                            <a:schemeClr val="tx1"/>
                          </a:solidFill>
                          <a:latin typeface="Arial"/>
                          <a:ea typeface="Times New Roman"/>
                        </a:rPr>
                        <a:t>ukuran</a:t>
                      </a:r>
                      <a:r>
                        <a:rPr lang="en-US" sz="1400" dirty="0">
                          <a:solidFill>
                            <a:schemeClr val="tx1"/>
                          </a:solidFill>
                          <a:latin typeface="Arial"/>
                          <a:ea typeface="Times New Roman"/>
                        </a:rPr>
                        <a:t> </a:t>
                      </a:r>
                      <a:r>
                        <a:rPr lang="en-US" sz="1400" dirty="0" err="1">
                          <a:solidFill>
                            <a:schemeClr val="tx1"/>
                          </a:solidFill>
                          <a:latin typeface="Arial"/>
                          <a:ea typeface="Times New Roman"/>
                        </a:rPr>
                        <a:t>pada</a:t>
                      </a:r>
                      <a:r>
                        <a:rPr lang="en-US" sz="1400" dirty="0">
                          <a:solidFill>
                            <a:schemeClr val="tx1"/>
                          </a:solidFill>
                          <a:latin typeface="Arial"/>
                          <a:ea typeface="Times New Roman"/>
                        </a:rPr>
                        <a:t> </a:t>
                      </a:r>
                      <a:r>
                        <a:rPr lang="en-US" sz="1400" dirty="0" err="1">
                          <a:solidFill>
                            <a:schemeClr val="tx1"/>
                          </a:solidFill>
                          <a:latin typeface="Arial"/>
                          <a:ea typeface="Times New Roman"/>
                        </a:rPr>
                        <a:t>berkas</a:t>
                      </a:r>
                      <a:endParaRPr lang="en-US" sz="1400" dirty="0">
                        <a:solidFill>
                          <a:schemeClr val="tx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tx1"/>
                          </a:solidFill>
                          <a:latin typeface="Arial"/>
                          <a:ea typeface="Times New Roman"/>
                        </a:rPr>
                        <a:t>Melakukan</a:t>
                      </a:r>
                      <a:r>
                        <a:rPr lang="en-US" sz="1400" dirty="0">
                          <a:solidFill>
                            <a:schemeClr val="tx1"/>
                          </a:solidFill>
                          <a:latin typeface="Arial"/>
                          <a:ea typeface="Times New Roman"/>
                        </a:rPr>
                        <a:t> </a:t>
                      </a:r>
                      <a:r>
                        <a:rPr lang="en-US" sz="1400" dirty="0" err="1">
                          <a:solidFill>
                            <a:schemeClr val="tx1"/>
                          </a:solidFill>
                          <a:latin typeface="Arial"/>
                          <a:ea typeface="Times New Roman"/>
                        </a:rPr>
                        <a:t>pembandingan</a:t>
                      </a:r>
                      <a:r>
                        <a:rPr lang="en-US" sz="1400" dirty="0">
                          <a:solidFill>
                            <a:schemeClr val="tx1"/>
                          </a:solidFill>
                          <a:latin typeface="Arial"/>
                          <a:ea typeface="Times New Roman"/>
                        </a:rPr>
                        <a:t> </a:t>
                      </a:r>
                      <a:r>
                        <a:rPr lang="en-US" sz="1400" dirty="0" err="1">
                          <a:solidFill>
                            <a:schemeClr val="tx1"/>
                          </a:solidFill>
                          <a:latin typeface="Arial"/>
                          <a:ea typeface="Times New Roman"/>
                        </a:rPr>
                        <a:t>tanggal</a:t>
                      </a:r>
                      <a:r>
                        <a:rPr lang="en-US" sz="1400" dirty="0">
                          <a:solidFill>
                            <a:schemeClr val="tx1"/>
                          </a:solidFill>
                          <a:latin typeface="Arial"/>
                          <a:ea typeface="Times New Roman"/>
                        </a:rPr>
                        <a:t> </a:t>
                      </a:r>
                      <a:r>
                        <a:rPr lang="en-US" sz="1400" dirty="0" err="1">
                          <a:solidFill>
                            <a:schemeClr val="tx1"/>
                          </a:solidFill>
                          <a:latin typeface="Arial"/>
                          <a:ea typeface="Times New Roman"/>
                        </a:rPr>
                        <a:t>berkas</a:t>
                      </a:r>
                      <a:r>
                        <a:rPr lang="en-US" sz="1400" dirty="0">
                          <a:solidFill>
                            <a:schemeClr val="tx1"/>
                          </a:solidFill>
                          <a:latin typeface="Arial"/>
                          <a:ea typeface="Times New Roman"/>
                        </a:rPr>
                        <a:t> </a:t>
                      </a:r>
                      <a:r>
                        <a:rPr lang="en-US" sz="1400" dirty="0" err="1">
                          <a:solidFill>
                            <a:schemeClr val="tx1"/>
                          </a:solidFill>
                          <a:latin typeface="Arial"/>
                          <a:ea typeface="Times New Roman"/>
                        </a:rPr>
                        <a:t>untuk</a:t>
                      </a:r>
                      <a:r>
                        <a:rPr lang="en-US" sz="1400" dirty="0">
                          <a:solidFill>
                            <a:schemeClr val="tx1"/>
                          </a:solidFill>
                          <a:latin typeface="Arial"/>
                          <a:ea typeface="Times New Roman"/>
                        </a:rPr>
                        <a:t> </a:t>
                      </a:r>
                      <a:r>
                        <a:rPr lang="en-US" sz="1400" dirty="0" err="1">
                          <a:solidFill>
                            <a:schemeClr val="tx1"/>
                          </a:solidFill>
                          <a:latin typeface="Arial"/>
                          <a:ea typeface="Times New Roman"/>
                        </a:rPr>
                        <a:t>mendeteksi</a:t>
                      </a:r>
                      <a:r>
                        <a:rPr lang="en-US" sz="1400" dirty="0">
                          <a:solidFill>
                            <a:schemeClr val="tx1"/>
                          </a:solidFill>
                          <a:latin typeface="Arial"/>
                          <a:ea typeface="Times New Roman"/>
                        </a:rPr>
                        <a:t> </a:t>
                      </a:r>
                      <a:r>
                        <a:rPr lang="en-US" sz="1400" dirty="0" err="1">
                          <a:solidFill>
                            <a:schemeClr val="tx1"/>
                          </a:solidFill>
                          <a:latin typeface="Arial"/>
                          <a:ea typeface="Times New Roman"/>
                        </a:rPr>
                        <a:t>perubahan</a:t>
                      </a:r>
                      <a:r>
                        <a:rPr lang="en-US" sz="1400" dirty="0">
                          <a:solidFill>
                            <a:schemeClr val="tx1"/>
                          </a:solidFill>
                          <a:latin typeface="Arial"/>
                          <a:ea typeface="Times New Roman"/>
                        </a:rPr>
                        <a:t> </a:t>
                      </a:r>
                      <a:r>
                        <a:rPr lang="en-US" sz="1400" dirty="0" err="1">
                          <a:solidFill>
                            <a:schemeClr val="tx1"/>
                          </a:solidFill>
                          <a:latin typeface="Arial"/>
                          <a:ea typeface="Times New Roman"/>
                        </a:rPr>
                        <a:t>tanggal</a:t>
                      </a:r>
                      <a:r>
                        <a:rPr lang="en-US" sz="1400" dirty="0">
                          <a:solidFill>
                            <a:schemeClr val="tx1"/>
                          </a:solidFill>
                          <a:latin typeface="Arial"/>
                          <a:ea typeface="Times New Roman"/>
                        </a:rPr>
                        <a:t> </a:t>
                      </a:r>
                      <a:r>
                        <a:rPr lang="en-US" sz="1400" dirty="0" err="1">
                          <a:solidFill>
                            <a:schemeClr val="tx1"/>
                          </a:solidFill>
                          <a:latin typeface="Arial"/>
                          <a:ea typeface="Times New Roman"/>
                        </a:rPr>
                        <a:t>berkas</a:t>
                      </a:r>
                      <a:r>
                        <a:rPr lang="en-US" sz="1400" dirty="0">
                          <a:solidFill>
                            <a:schemeClr val="tx1"/>
                          </a:solidFill>
                          <a:latin typeface="Arial"/>
                          <a:ea typeface="Times New Roman"/>
                        </a:rPr>
                        <a:t>.</a:t>
                      </a:r>
                      <a:endParaRPr lang="en-US" sz="1400" dirty="0">
                        <a:solidFill>
                          <a:schemeClr val="tx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5259">
                <a:tc>
                  <a:txBody>
                    <a:bodyPr/>
                    <a:lstStyle/>
                    <a:p>
                      <a:pPr marL="0" marR="0" algn="just">
                        <a:lnSpc>
                          <a:spcPct val="140000"/>
                        </a:lnSpc>
                        <a:spcBef>
                          <a:spcPts val="0"/>
                        </a:spcBef>
                        <a:spcAft>
                          <a:spcPts val="0"/>
                        </a:spcAft>
                      </a:pPr>
                      <a:r>
                        <a:rPr lang="en-US" sz="1400">
                          <a:solidFill>
                            <a:schemeClr val="tx1"/>
                          </a:solidFill>
                          <a:latin typeface="Arial"/>
                          <a:ea typeface="Times New Roman"/>
                        </a:rPr>
                        <a:t>Korektif</a:t>
                      </a:r>
                      <a:endParaRPr lang="en-US" sz="1400">
                        <a:solidFill>
                          <a:schemeClr val="tx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lvl="1" indent="-285750" algn="just">
                        <a:lnSpc>
                          <a:spcPct val="140000"/>
                        </a:lnSpc>
                        <a:spcBef>
                          <a:spcPts val="0"/>
                        </a:spcBef>
                        <a:spcAft>
                          <a:spcPts val="0"/>
                        </a:spcAft>
                        <a:buFont typeface="Courier New"/>
                        <a:buChar char="o"/>
                      </a:pPr>
                      <a:r>
                        <a:rPr lang="en-US" sz="1400" dirty="0" err="1">
                          <a:solidFill>
                            <a:schemeClr val="tx1"/>
                          </a:solidFill>
                          <a:latin typeface="Arial"/>
                          <a:ea typeface="Times New Roman"/>
                        </a:rPr>
                        <a:t>Memastikan</a:t>
                      </a:r>
                      <a:r>
                        <a:rPr lang="en-US" sz="1400" dirty="0">
                          <a:solidFill>
                            <a:schemeClr val="tx1"/>
                          </a:solidFill>
                          <a:latin typeface="Arial"/>
                          <a:ea typeface="Times New Roman"/>
                        </a:rPr>
                        <a:t> </a:t>
                      </a:r>
                      <a:r>
                        <a:rPr lang="en-US" sz="1400" dirty="0" err="1">
                          <a:solidFill>
                            <a:schemeClr val="tx1"/>
                          </a:solidFill>
                          <a:latin typeface="Arial"/>
                          <a:ea typeface="Times New Roman"/>
                        </a:rPr>
                        <a:t>pem</a:t>
                      </a:r>
                      <a:r>
                        <a:rPr lang="en-US" sz="1400" dirty="0">
                          <a:solidFill>
                            <a:schemeClr val="tx1"/>
                          </a:solidFill>
                          <a:latin typeface="Arial"/>
                          <a:ea typeface="Times New Roman"/>
                        </a:rPr>
                        <a:t>-</a:t>
                      </a:r>
                      <a:r>
                        <a:rPr lang="en-US" sz="1400" i="1" dirty="0">
                          <a:solidFill>
                            <a:schemeClr val="tx1"/>
                          </a:solidFill>
                          <a:latin typeface="Arial"/>
                          <a:ea typeface="Times New Roman"/>
                        </a:rPr>
                        <a:t>backup</a:t>
                      </a:r>
                      <a:r>
                        <a:rPr lang="en-US" sz="1400" dirty="0">
                          <a:solidFill>
                            <a:schemeClr val="tx1"/>
                          </a:solidFill>
                          <a:latin typeface="Arial"/>
                          <a:ea typeface="Times New Roman"/>
                        </a:rPr>
                        <a:t>-an yang </a:t>
                      </a:r>
                      <a:r>
                        <a:rPr lang="en-US" sz="1400" dirty="0" err="1">
                          <a:solidFill>
                            <a:schemeClr val="tx1"/>
                          </a:solidFill>
                          <a:latin typeface="Arial"/>
                          <a:ea typeface="Times New Roman"/>
                        </a:rPr>
                        <a:t>bersih</a:t>
                      </a:r>
                      <a:endParaRPr lang="en-US" sz="1400" dirty="0">
                        <a:solidFill>
                          <a:schemeClr val="tx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it-IT" sz="1400" dirty="0">
                          <a:solidFill>
                            <a:schemeClr val="tx1"/>
                          </a:solidFill>
                          <a:latin typeface="Arial"/>
                          <a:ea typeface="Times New Roman"/>
                        </a:rPr>
                        <a:t>Memiliki rencana terdokumentasi tentang pemulihan infeksi virus.</a:t>
                      </a:r>
                      <a:endParaRPr lang="en-US" sz="1400" dirty="0">
                        <a:solidFill>
                          <a:schemeClr val="tx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tx1"/>
                          </a:solidFill>
                          <a:latin typeface="Arial"/>
                          <a:ea typeface="Times New Roman"/>
                        </a:rPr>
                        <a:t>Menjalankan</a:t>
                      </a:r>
                      <a:r>
                        <a:rPr lang="en-US" sz="1400" dirty="0">
                          <a:solidFill>
                            <a:schemeClr val="tx1"/>
                          </a:solidFill>
                          <a:latin typeface="Arial"/>
                          <a:ea typeface="Times New Roman"/>
                        </a:rPr>
                        <a:t> program antivirus </a:t>
                      </a:r>
                      <a:r>
                        <a:rPr lang="en-US" sz="1400" dirty="0" err="1">
                          <a:solidFill>
                            <a:schemeClr val="tx1"/>
                          </a:solidFill>
                          <a:latin typeface="Arial"/>
                          <a:ea typeface="Times New Roman"/>
                        </a:rPr>
                        <a:t>untuk</a:t>
                      </a:r>
                      <a:r>
                        <a:rPr lang="en-US" sz="1400" dirty="0">
                          <a:solidFill>
                            <a:schemeClr val="tx1"/>
                          </a:solidFill>
                          <a:latin typeface="Arial"/>
                          <a:ea typeface="Times New Roman"/>
                        </a:rPr>
                        <a:t> </a:t>
                      </a:r>
                      <a:r>
                        <a:rPr lang="en-US" sz="1400" dirty="0" err="1">
                          <a:solidFill>
                            <a:schemeClr val="tx1"/>
                          </a:solidFill>
                          <a:latin typeface="Arial"/>
                          <a:ea typeface="Times New Roman"/>
                        </a:rPr>
                        <a:t>menghilangkan</a:t>
                      </a:r>
                      <a:r>
                        <a:rPr lang="en-US" sz="1400" dirty="0">
                          <a:solidFill>
                            <a:schemeClr val="tx1"/>
                          </a:solidFill>
                          <a:latin typeface="Arial"/>
                          <a:ea typeface="Times New Roman"/>
                        </a:rPr>
                        <a:t> virus </a:t>
                      </a:r>
                      <a:r>
                        <a:rPr lang="en-US" sz="1400" dirty="0" err="1">
                          <a:solidFill>
                            <a:schemeClr val="tx1"/>
                          </a:solidFill>
                          <a:latin typeface="Arial"/>
                          <a:ea typeface="Times New Roman"/>
                        </a:rPr>
                        <a:t>dan</a:t>
                      </a:r>
                      <a:r>
                        <a:rPr lang="en-US" sz="1400" dirty="0">
                          <a:solidFill>
                            <a:schemeClr val="tx1"/>
                          </a:solidFill>
                          <a:latin typeface="Arial"/>
                          <a:ea typeface="Times New Roman"/>
                        </a:rPr>
                        <a:t> program yang </a:t>
                      </a:r>
                      <a:r>
                        <a:rPr lang="en-US" sz="1400" dirty="0" err="1">
                          <a:solidFill>
                            <a:schemeClr val="tx1"/>
                          </a:solidFill>
                          <a:latin typeface="Arial"/>
                          <a:ea typeface="Times New Roman"/>
                        </a:rPr>
                        <a:t>tertular</a:t>
                      </a:r>
                      <a:r>
                        <a:rPr lang="en-US" sz="1400" dirty="0">
                          <a:solidFill>
                            <a:schemeClr val="tx1"/>
                          </a:solidFill>
                          <a:latin typeface="Arial"/>
                          <a:ea typeface="Times New Roman"/>
                        </a:rPr>
                        <a:t>.</a:t>
                      </a:r>
                      <a:endParaRPr lang="en-US" sz="1400" dirty="0">
                        <a:solidFill>
                          <a:schemeClr val="tx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4835"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990600" y="228600"/>
            <a:ext cx="7772400" cy="1143000"/>
          </a:xfrm>
        </p:spPr>
        <p:txBody>
          <a:bodyPr/>
          <a:lstStyle/>
          <a:p>
            <a:pPr eaLnBrk="1" hangingPunct="1"/>
            <a:r>
              <a:rPr lang="en-US" sz="4000" smtClean="0">
                <a:solidFill>
                  <a:srgbClr val="FFC000"/>
                </a:solidFill>
              </a:rPr>
              <a:t>Proteksi Fisik terhadap Pusat Data</a:t>
            </a:r>
          </a:p>
        </p:txBody>
      </p:sp>
      <p:sp>
        <p:nvSpPr>
          <p:cNvPr id="35843" name="Content Placeholder 2"/>
          <p:cNvSpPr>
            <a:spLocks noGrp="1"/>
          </p:cNvSpPr>
          <p:nvPr>
            <p:ph idx="1"/>
          </p:nvPr>
        </p:nvSpPr>
        <p:spPr>
          <a:xfrm>
            <a:off x="685800" y="1524000"/>
            <a:ext cx="7772400" cy="4572000"/>
          </a:xfrm>
        </p:spPr>
        <p:txBody>
          <a:bodyPr/>
          <a:lstStyle/>
          <a:p>
            <a:pPr eaLnBrk="1" hangingPunct="1">
              <a:buFont typeface="Wingdings" pitchFamily="2" charset="2"/>
              <a:buChar char="Ø"/>
            </a:pPr>
            <a:r>
              <a:rPr lang="en-US" smtClean="0"/>
              <a:t>Untuk menjaga hal-hal yang tidak diinginkan terhadap pusat data. </a:t>
            </a:r>
          </a:p>
          <a:p>
            <a:pPr eaLnBrk="1" hangingPunct="1">
              <a:buFont typeface="Wingdings" pitchFamily="2" charset="2"/>
              <a:buChar char="Ø"/>
            </a:pPr>
            <a:r>
              <a:rPr lang="en-US" smtClean="0"/>
              <a:t>Faktor lingkungan yang menyangkut suhu, kebersihan, kelembaban udara, bahaya banjir, dan keamanan fisik ruangan perlu diperhatikan dengan benar.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228600"/>
            <a:ext cx="7772400" cy="1143000"/>
          </a:xfrm>
        </p:spPr>
        <p:txBody>
          <a:bodyPr/>
          <a:lstStyle/>
          <a:p>
            <a:pPr eaLnBrk="1" hangingPunct="1"/>
            <a:r>
              <a:rPr lang="en-US" smtClean="0"/>
              <a:t>Kontrol Perangkat Keras</a:t>
            </a:r>
          </a:p>
        </p:txBody>
      </p:sp>
      <p:sp>
        <p:nvSpPr>
          <p:cNvPr id="36867" name="Content Placeholder 2"/>
          <p:cNvSpPr>
            <a:spLocks noGrp="1"/>
          </p:cNvSpPr>
          <p:nvPr>
            <p:ph idx="1"/>
          </p:nvPr>
        </p:nvSpPr>
        <p:spPr>
          <a:xfrm>
            <a:off x="685800" y="1447800"/>
            <a:ext cx="7772400" cy="4648200"/>
          </a:xfrm>
        </p:spPr>
        <p:txBody>
          <a:bodyPr>
            <a:normAutofit lnSpcReduction="10000"/>
          </a:bodyPr>
          <a:lstStyle/>
          <a:p>
            <a:pPr eaLnBrk="1" hangingPunct="1">
              <a:buFont typeface="Wingdings" pitchFamily="2" charset="2"/>
              <a:buChar char="Ø"/>
            </a:pPr>
            <a:r>
              <a:rPr lang="en-US" smtClean="0"/>
              <a:t>Untuk mengatisipasi kegagalan sistem komputer, terkadang organisasi menerapkan sistem komputer yang berbasis </a:t>
            </a:r>
            <a:r>
              <a:rPr lang="en-US" i="1" smtClean="0"/>
              <a:t>fault-tolerant </a:t>
            </a:r>
            <a:r>
              <a:rPr lang="en-US" smtClean="0"/>
              <a:t>(toleran terhadap kegagalan). </a:t>
            </a:r>
          </a:p>
          <a:p>
            <a:pPr eaLnBrk="1" hangingPunct="1">
              <a:buFont typeface="Wingdings" pitchFamily="2" charset="2"/>
              <a:buChar char="Ø"/>
            </a:pPr>
            <a:r>
              <a:rPr lang="en-US" smtClean="0"/>
              <a:t>Pada sistem ini, jika komponen dalam sistem mengalami kegagalan maka komponen cadangan atau kembarannya segera mengambil alih peran komponen yang rusak</a:t>
            </a:r>
          </a:p>
          <a:p>
            <a:pPr eaLnBrk="1" hangingPunct="1"/>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990600" y="228600"/>
            <a:ext cx="7772400" cy="1143000"/>
          </a:xfrm>
        </p:spPr>
        <p:txBody>
          <a:bodyPr/>
          <a:lstStyle/>
          <a:p>
            <a:pPr eaLnBrk="1" hangingPunct="1"/>
            <a:r>
              <a:rPr lang="en-US" smtClean="0"/>
              <a:t>Kontrol Perangkat Keras</a:t>
            </a:r>
          </a:p>
        </p:txBody>
      </p:sp>
      <p:sp>
        <p:nvSpPr>
          <p:cNvPr id="3" name="Content Placeholder 2"/>
          <p:cNvSpPr>
            <a:spLocks noGrp="1"/>
          </p:cNvSpPr>
          <p:nvPr>
            <p:ph idx="1"/>
          </p:nvPr>
        </p:nvSpPr>
        <p:spPr>
          <a:xfrm>
            <a:off x="533400" y="1447800"/>
            <a:ext cx="8153400" cy="4648200"/>
          </a:xfrm>
        </p:spPr>
        <p:txBody>
          <a:bodyPr>
            <a:normAutofit fontScale="92500" lnSpcReduction="10000"/>
          </a:bodyPr>
          <a:lstStyle/>
          <a:p>
            <a:pPr marL="0" indent="0" eaLnBrk="1" hangingPunct="1">
              <a:buFontTx/>
              <a:buNone/>
              <a:defRPr/>
            </a:pPr>
            <a:r>
              <a:rPr lang="en-US" dirty="0" err="1" smtClean="0"/>
              <a:t>Sistem</a:t>
            </a:r>
            <a:r>
              <a:rPr lang="en-US" dirty="0" smtClean="0"/>
              <a:t> </a:t>
            </a:r>
            <a:r>
              <a:rPr lang="en-US" i="1" dirty="0" smtClean="0"/>
              <a:t>fault-tolerant </a:t>
            </a:r>
            <a:r>
              <a:rPr lang="en-US" dirty="0" err="1" smtClean="0"/>
              <a:t>dapat</a:t>
            </a:r>
            <a:r>
              <a:rPr lang="en-US" dirty="0" smtClean="0"/>
              <a:t> </a:t>
            </a:r>
            <a:r>
              <a:rPr lang="en-US" dirty="0" err="1" smtClean="0"/>
              <a:t>diterapkan</a:t>
            </a:r>
            <a:r>
              <a:rPr lang="en-US" dirty="0" smtClean="0"/>
              <a:t> </a:t>
            </a:r>
            <a:r>
              <a:rPr lang="en-US" dirty="0" err="1" smtClean="0"/>
              <a:t>pada</a:t>
            </a:r>
            <a:r>
              <a:rPr lang="en-US" dirty="0" smtClean="0"/>
              <a:t> lima level, </a:t>
            </a:r>
            <a:r>
              <a:rPr lang="en-US" dirty="0" err="1" smtClean="0"/>
              <a:t>yaitu</a:t>
            </a:r>
            <a:r>
              <a:rPr lang="en-US" dirty="0" smtClean="0"/>
              <a:t> </a:t>
            </a:r>
            <a:r>
              <a:rPr lang="en-US" dirty="0" err="1" smtClean="0"/>
              <a:t>pada</a:t>
            </a:r>
            <a:r>
              <a:rPr lang="en-US" dirty="0" smtClean="0"/>
              <a:t> </a:t>
            </a:r>
          </a:p>
          <a:p>
            <a:pPr eaLnBrk="1" hangingPunct="1">
              <a:buFont typeface="Wingdings" pitchFamily="2" charset="2"/>
              <a:buChar char="Ø"/>
              <a:defRPr/>
            </a:pPr>
            <a:r>
              <a:rPr lang="en-US" dirty="0" err="1" smtClean="0"/>
              <a:t>komunikasi</a:t>
            </a:r>
            <a:r>
              <a:rPr lang="en-US" dirty="0" smtClean="0"/>
              <a:t> </a:t>
            </a:r>
            <a:r>
              <a:rPr lang="en-US" dirty="0" err="1" smtClean="0"/>
              <a:t>jaringan</a:t>
            </a:r>
            <a:r>
              <a:rPr lang="en-US" dirty="0" smtClean="0"/>
              <a:t>, </a:t>
            </a:r>
            <a:r>
              <a:rPr lang="en-US" dirty="0" err="1" smtClean="0"/>
              <a:t>toleransi</a:t>
            </a:r>
            <a:r>
              <a:rPr lang="en-US" dirty="0" smtClean="0"/>
              <a:t> </a:t>
            </a:r>
            <a:r>
              <a:rPr lang="en-US" dirty="0" err="1" smtClean="0"/>
              <a:t>kegagalan</a:t>
            </a:r>
            <a:r>
              <a:rPr lang="en-US" dirty="0" smtClean="0"/>
              <a:t> </a:t>
            </a:r>
            <a:r>
              <a:rPr lang="en-US" dirty="0" err="1" smtClean="0"/>
              <a:t>terhadap</a:t>
            </a:r>
            <a:r>
              <a:rPr lang="en-US" dirty="0" smtClean="0"/>
              <a:t> </a:t>
            </a:r>
            <a:r>
              <a:rPr lang="en-US" dirty="0" err="1" smtClean="0"/>
              <a:t>jaringan</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menduplikasi</a:t>
            </a:r>
            <a:r>
              <a:rPr lang="en-US" dirty="0" smtClean="0"/>
              <a:t> </a:t>
            </a:r>
            <a:r>
              <a:rPr lang="en-US" dirty="0" err="1" smtClean="0"/>
              <a:t>jalur</a:t>
            </a:r>
            <a:r>
              <a:rPr lang="en-US" dirty="0" smtClean="0"/>
              <a:t> </a:t>
            </a:r>
            <a:r>
              <a:rPr lang="en-US" dirty="0" err="1" smtClean="0"/>
              <a:t>komunikasi</a:t>
            </a:r>
            <a:r>
              <a:rPr lang="en-US" dirty="0" smtClean="0"/>
              <a:t> </a:t>
            </a:r>
            <a:r>
              <a:rPr lang="en-US" dirty="0" err="1" smtClean="0"/>
              <a:t>dan</a:t>
            </a:r>
            <a:r>
              <a:rPr lang="en-US" dirty="0" smtClean="0"/>
              <a:t> </a:t>
            </a:r>
            <a:r>
              <a:rPr lang="en-US" dirty="0" err="1" smtClean="0"/>
              <a:t>prosesor</a:t>
            </a:r>
            <a:r>
              <a:rPr lang="en-US" dirty="0" smtClean="0"/>
              <a:t> </a:t>
            </a:r>
            <a:r>
              <a:rPr lang="en-US" dirty="0" err="1" smtClean="0"/>
              <a:t>komunikasi</a:t>
            </a:r>
            <a:r>
              <a:rPr lang="en-US" dirty="0" smtClean="0"/>
              <a:t>. </a:t>
            </a:r>
          </a:p>
          <a:p>
            <a:pPr eaLnBrk="1" hangingPunct="1">
              <a:buFont typeface="Wingdings" pitchFamily="2" charset="2"/>
              <a:buChar char="Ø"/>
              <a:defRPr/>
            </a:pPr>
            <a:r>
              <a:rPr lang="en-US" dirty="0" err="1" smtClean="0"/>
              <a:t>prosesor</a:t>
            </a:r>
            <a:r>
              <a:rPr lang="en-US" dirty="0" smtClean="0"/>
              <a:t>, </a:t>
            </a:r>
            <a:r>
              <a:rPr lang="en-US" dirty="0" err="1" smtClean="0"/>
              <a:t>redundasi</a:t>
            </a:r>
            <a:r>
              <a:rPr lang="en-US" dirty="0" smtClean="0"/>
              <a:t> </a:t>
            </a:r>
            <a:r>
              <a:rPr lang="en-US" dirty="0" err="1" smtClean="0"/>
              <a:t>prosesor</a:t>
            </a:r>
            <a:r>
              <a:rPr lang="en-US" dirty="0" smtClean="0"/>
              <a:t> </a:t>
            </a:r>
            <a:r>
              <a:rPr lang="en-US" dirty="0" err="1" smtClean="0"/>
              <a:t>dilakukan</a:t>
            </a:r>
            <a:r>
              <a:rPr lang="en-US" dirty="0" smtClean="0"/>
              <a:t> </a:t>
            </a:r>
            <a:r>
              <a:rPr lang="en-US" dirty="0" err="1" smtClean="0"/>
              <a:t>antaralain</a:t>
            </a:r>
            <a:r>
              <a:rPr lang="en-US" dirty="0" smtClean="0"/>
              <a:t> </a:t>
            </a:r>
            <a:r>
              <a:rPr lang="en-US" dirty="0" err="1" smtClean="0"/>
              <a:t>dengan</a:t>
            </a:r>
            <a:r>
              <a:rPr lang="en-US" dirty="0" smtClean="0"/>
              <a:t> </a:t>
            </a:r>
            <a:r>
              <a:rPr lang="en-US" dirty="0" err="1" smtClean="0"/>
              <a:t>teknik</a:t>
            </a:r>
            <a:r>
              <a:rPr lang="en-US" dirty="0" smtClean="0"/>
              <a:t> </a:t>
            </a:r>
            <a:r>
              <a:rPr lang="en-US" i="1" dirty="0" smtClean="0"/>
              <a:t>watchdog processor</a:t>
            </a:r>
            <a:r>
              <a:rPr lang="en-US" dirty="0" smtClean="0"/>
              <a:t>, yang </a:t>
            </a:r>
            <a:r>
              <a:rPr lang="en-US" dirty="0" err="1" smtClean="0"/>
              <a:t>akan</a:t>
            </a:r>
            <a:r>
              <a:rPr lang="en-US" dirty="0" smtClean="0"/>
              <a:t> </a:t>
            </a:r>
            <a:r>
              <a:rPr lang="en-US" dirty="0" err="1" smtClean="0"/>
              <a:t>mengambil</a:t>
            </a:r>
            <a:r>
              <a:rPr lang="en-US" dirty="0" smtClean="0"/>
              <a:t> </a:t>
            </a:r>
            <a:r>
              <a:rPr lang="en-US" dirty="0" err="1" smtClean="0"/>
              <a:t>alih</a:t>
            </a:r>
            <a:r>
              <a:rPr lang="en-US" dirty="0" smtClean="0"/>
              <a:t> </a:t>
            </a:r>
            <a:r>
              <a:rPr lang="en-US" dirty="0" err="1" smtClean="0"/>
              <a:t>prosesor</a:t>
            </a:r>
            <a:r>
              <a:rPr lang="en-US" dirty="0" smtClean="0"/>
              <a:t> yang </a:t>
            </a:r>
            <a:r>
              <a:rPr lang="en-US" dirty="0" err="1" smtClean="0"/>
              <a:t>bermasalah</a:t>
            </a:r>
            <a:r>
              <a:rPr lang="en-US"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90600" y="228600"/>
            <a:ext cx="7772400" cy="1143000"/>
          </a:xfrm>
        </p:spPr>
        <p:txBody>
          <a:bodyPr/>
          <a:lstStyle/>
          <a:p>
            <a:pPr eaLnBrk="1" hangingPunct="1"/>
            <a:r>
              <a:rPr lang="en-US" smtClean="0">
                <a:solidFill>
                  <a:schemeClr val="tx1"/>
                </a:solidFill>
                <a:latin typeface="Verdana" pitchFamily="34" charset="0"/>
              </a:rPr>
              <a:t>Pendahuluan</a:t>
            </a:r>
            <a:endParaRPr lang="en-US" smtClean="0">
              <a:solidFill>
                <a:schemeClr val="tx1"/>
              </a:solidFill>
            </a:endParaRPr>
          </a:p>
        </p:txBody>
      </p:sp>
      <p:sp>
        <p:nvSpPr>
          <p:cNvPr id="8195" name="Content Placeholder 2"/>
          <p:cNvSpPr>
            <a:spLocks noGrp="1"/>
          </p:cNvSpPr>
          <p:nvPr>
            <p:ph idx="1"/>
          </p:nvPr>
        </p:nvSpPr>
        <p:spPr>
          <a:xfrm>
            <a:off x="457200" y="1447800"/>
            <a:ext cx="8001000" cy="4648200"/>
          </a:xfrm>
        </p:spPr>
        <p:txBody>
          <a:bodyPr/>
          <a:lstStyle/>
          <a:p>
            <a:r>
              <a:rPr lang="en-US" sz="2400" smtClean="0"/>
              <a:t>1988. Keamanan sistem mail </a:t>
            </a:r>
            <a:r>
              <a:rPr lang="en-US" sz="2400" i="1" smtClean="0"/>
              <a:t>sendmail  dieksploitasi oleh Robert </a:t>
            </a:r>
            <a:r>
              <a:rPr lang="en-US" sz="2400" smtClean="0"/>
              <a:t>Tapan Morris sehingga melumpuhkan sistem Internet. Kegiatan  ini dapat diklasifikasikan sebagai “</a:t>
            </a:r>
            <a:r>
              <a:rPr lang="en-US" sz="2400" i="1" smtClean="0"/>
              <a:t>denial of service attack”. </a:t>
            </a:r>
            <a:r>
              <a:rPr lang="en-US" sz="2400" smtClean="0"/>
              <a:t>Diperkirakan biaya yang digunakan untuk  memperbaiki dan hal-hal lain yang hilang adalah sekitar $100 juta. Di tahun 1990 Morris dihukum (convicted) dan hanya didenda $10.000.</a:t>
            </a:r>
          </a:p>
          <a:p>
            <a:pPr eaLnBrk="1" hangingPunct="1"/>
            <a:r>
              <a:rPr lang="sv-SE" sz="2400" smtClean="0"/>
              <a:t>10 Maret 1997. Seorang hacker dari Massachusetts berhasil </a:t>
            </a:r>
            <a:r>
              <a:rPr lang="en-US" sz="2400" smtClean="0"/>
              <a:t>mematikan sistem telekomunikasi sebuah airport lokal (Worcester, Mass.) sehingga memutuskan komunikasi di control tower dan menghalau pesawat yang hendak mendarat.</a:t>
            </a:r>
          </a:p>
          <a:p>
            <a:pPr eaLnBrk="1" hangingPunct="1"/>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990600" y="152400"/>
            <a:ext cx="7772400" cy="1143000"/>
          </a:xfrm>
        </p:spPr>
        <p:txBody>
          <a:bodyPr/>
          <a:lstStyle/>
          <a:p>
            <a:pPr eaLnBrk="1" hangingPunct="1"/>
            <a:r>
              <a:rPr lang="en-US" smtClean="0"/>
              <a:t>Kontrol Perangkat Keras</a:t>
            </a:r>
          </a:p>
        </p:txBody>
      </p:sp>
      <p:sp>
        <p:nvSpPr>
          <p:cNvPr id="38915" name="Content Placeholder 2"/>
          <p:cNvSpPr>
            <a:spLocks noGrp="1"/>
          </p:cNvSpPr>
          <p:nvPr>
            <p:ph idx="1"/>
          </p:nvPr>
        </p:nvSpPr>
        <p:spPr>
          <a:xfrm>
            <a:off x="685800" y="1524000"/>
            <a:ext cx="7772400" cy="4572000"/>
          </a:xfrm>
        </p:spPr>
        <p:txBody>
          <a:bodyPr/>
          <a:lstStyle/>
          <a:p>
            <a:pPr eaLnBrk="1" hangingPunct="1">
              <a:buFont typeface="Wingdings" pitchFamily="2" charset="2"/>
              <a:buChar char="Ø"/>
            </a:pPr>
            <a:r>
              <a:rPr lang="en-US" smtClean="0"/>
              <a:t>penyimpan eksternal,terhadap kegagalan pada penyimpan eksternal antara lain dilakukan melalui </a:t>
            </a:r>
            <a:r>
              <a:rPr lang="en-US" i="1" smtClean="0"/>
              <a:t>disk memoring </a:t>
            </a:r>
            <a:r>
              <a:rPr lang="en-US" smtClean="0"/>
              <a:t>atau </a:t>
            </a:r>
            <a:r>
              <a:rPr lang="en-US" i="1" smtClean="0"/>
              <a:t>disk shadowing</a:t>
            </a:r>
            <a:r>
              <a:rPr lang="en-US" smtClean="0"/>
              <a:t>, yang menggunakan teknik dengan menulis seluruh data ke dua </a:t>
            </a:r>
            <a:r>
              <a:rPr lang="en-US" i="1" smtClean="0"/>
              <a:t>disk </a:t>
            </a:r>
            <a:r>
              <a:rPr lang="en-US" smtClean="0"/>
              <a:t>secara pararel. Jika salah satu disk mengalami kegagalan, program aplikasi tetap bisa berjalan dengan menggunakan </a:t>
            </a:r>
            <a:r>
              <a:rPr lang="en-US" i="1" smtClean="0"/>
              <a:t>disk </a:t>
            </a:r>
            <a:r>
              <a:rPr lang="en-US" smtClean="0"/>
              <a:t>yang masih baik.</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990600" y="152400"/>
            <a:ext cx="7772400" cy="1143000"/>
          </a:xfrm>
        </p:spPr>
        <p:txBody>
          <a:bodyPr/>
          <a:lstStyle/>
          <a:p>
            <a:pPr eaLnBrk="1" hangingPunct="1"/>
            <a:r>
              <a:rPr lang="en-US" smtClean="0"/>
              <a:t>Kontrol Perangkat Keras</a:t>
            </a:r>
          </a:p>
        </p:txBody>
      </p:sp>
      <p:sp>
        <p:nvSpPr>
          <p:cNvPr id="39939" name="Content Placeholder 2"/>
          <p:cNvSpPr>
            <a:spLocks noGrp="1"/>
          </p:cNvSpPr>
          <p:nvPr>
            <p:ph idx="1"/>
          </p:nvPr>
        </p:nvSpPr>
        <p:spPr>
          <a:xfrm>
            <a:off x="685800" y="1524000"/>
            <a:ext cx="7772400" cy="4572000"/>
          </a:xfrm>
        </p:spPr>
        <p:txBody>
          <a:bodyPr>
            <a:normAutofit fontScale="92500" lnSpcReduction="10000"/>
          </a:bodyPr>
          <a:lstStyle/>
          <a:p>
            <a:pPr eaLnBrk="1" hangingPunct="1">
              <a:buFont typeface="Wingdings" pitchFamily="2" charset="2"/>
              <a:buChar char="Ø"/>
            </a:pPr>
            <a:r>
              <a:rPr lang="en-US" smtClean="0"/>
              <a:t>catu daya, toleransi kegagalan pada catu daya diatasi melalui UPS. </a:t>
            </a:r>
          </a:p>
          <a:p>
            <a:pPr eaLnBrk="1" hangingPunct="1">
              <a:buFont typeface="Wingdings" pitchFamily="2" charset="2"/>
              <a:buChar char="Ø"/>
            </a:pPr>
            <a:r>
              <a:rPr lang="en-US" smtClean="0"/>
              <a:t>transaksi, toleransi kegagalan pada level transaksi ditanganimelalui mekanisme basis data yang disebut </a:t>
            </a:r>
            <a:r>
              <a:rPr lang="en-US" i="1" smtClean="0"/>
              <a:t>rollback,</a:t>
            </a:r>
            <a:r>
              <a:rPr lang="en-US" smtClean="0"/>
              <a:t> yang akan mengembalikan ke keadaan semula yaitu keadaan seperti sebelum transaksi dimulai sekiranya di pertengahan pemrosesan transaksi terjadi kegagalan.</a:t>
            </a:r>
          </a:p>
          <a:p>
            <a:pPr eaLnBrk="1" hangingPunct="1">
              <a:buFontTx/>
              <a:buNone/>
            </a:pPr>
            <a:r>
              <a:rPr lang="en-US" smtClean="0"/>
              <a:t> </a:t>
            </a:r>
          </a:p>
          <a:p>
            <a:pPr eaLnBrk="1" hangingPunct="1"/>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990600" y="228600"/>
            <a:ext cx="7772400" cy="1143000"/>
          </a:xfrm>
        </p:spPr>
        <p:txBody>
          <a:bodyPr>
            <a:normAutofit fontScale="90000"/>
          </a:bodyPr>
          <a:lstStyle/>
          <a:p>
            <a:pPr eaLnBrk="1" hangingPunct="1"/>
            <a:r>
              <a:rPr lang="en-US" smtClean="0"/>
              <a:t>Kontrol Akses terhadap Sistem Komputer</a:t>
            </a:r>
          </a:p>
        </p:txBody>
      </p:sp>
      <p:sp>
        <p:nvSpPr>
          <p:cNvPr id="40963" name="Content Placeholder 2"/>
          <p:cNvSpPr>
            <a:spLocks noGrp="1"/>
          </p:cNvSpPr>
          <p:nvPr>
            <p:ph idx="1"/>
          </p:nvPr>
        </p:nvSpPr>
        <p:spPr>
          <a:xfrm>
            <a:off x="533400" y="1676400"/>
            <a:ext cx="8153400" cy="4419600"/>
          </a:xfrm>
        </p:spPr>
        <p:txBody>
          <a:bodyPr>
            <a:normAutofit lnSpcReduction="10000"/>
          </a:bodyPr>
          <a:lstStyle/>
          <a:p>
            <a:pPr eaLnBrk="1" hangingPunct="1">
              <a:buFont typeface="Wingdings" pitchFamily="2" charset="2"/>
              <a:buChar char="Ø"/>
            </a:pPr>
            <a:r>
              <a:rPr lang="en-US" sz="2800" smtClean="0"/>
              <a:t>untuk melakukan pembatasan akses terhadap sistem, setiap pemakai sistem diberi otorisasi yang berbeda-beda. Setiap pemakai dilengkapi dengan nama pemakai dan </a:t>
            </a:r>
            <a:r>
              <a:rPr lang="en-US" sz="2800" i="1" smtClean="0"/>
              <a:t>password</a:t>
            </a:r>
            <a:r>
              <a:rPr lang="en-US" sz="2800" smtClean="0"/>
              <a:t>.</a:t>
            </a:r>
          </a:p>
          <a:p>
            <a:pPr eaLnBrk="1" hangingPunct="1">
              <a:buFont typeface="Wingdings" pitchFamily="2" charset="2"/>
              <a:buChar char="Ø"/>
            </a:pPr>
            <a:r>
              <a:rPr lang="en-US" sz="2800" smtClean="0"/>
              <a:t>sistem-sistem yang lebih maju mengombinasikan dengan teknologi lain. Misalnya, mesin ATM menggunakan kartu magnetic atau bahkan kartu cerdas sebagai langkah awal untuk mengakses sistem dan kemudian baru diikuti dengan pemasukan PIN (</a:t>
            </a:r>
            <a:r>
              <a:rPr lang="en-US" sz="2800" i="1" smtClean="0"/>
              <a:t>personal identification number</a:t>
            </a:r>
            <a:r>
              <a:rPr lang="en-US" sz="2800" smtClean="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990600" y="152400"/>
            <a:ext cx="7772400" cy="1143000"/>
          </a:xfrm>
        </p:spPr>
        <p:txBody>
          <a:bodyPr>
            <a:normAutofit fontScale="90000"/>
          </a:bodyPr>
          <a:lstStyle/>
          <a:p>
            <a:pPr eaLnBrk="1" hangingPunct="1"/>
            <a:r>
              <a:rPr lang="en-US" smtClean="0"/>
              <a:t>Kontrol Akses terhadap Sistem Komputer</a:t>
            </a:r>
          </a:p>
        </p:txBody>
      </p:sp>
      <p:sp>
        <p:nvSpPr>
          <p:cNvPr id="41987" name="Content Placeholder 2"/>
          <p:cNvSpPr>
            <a:spLocks noGrp="1"/>
          </p:cNvSpPr>
          <p:nvPr>
            <p:ph idx="1"/>
          </p:nvPr>
        </p:nvSpPr>
        <p:spPr>
          <a:xfrm>
            <a:off x="533400" y="1676400"/>
            <a:ext cx="7924800" cy="4419600"/>
          </a:xfrm>
        </p:spPr>
        <p:txBody>
          <a:bodyPr/>
          <a:lstStyle/>
          <a:p>
            <a:pPr eaLnBrk="1" hangingPunct="1">
              <a:buFont typeface="Wingdings" pitchFamily="2" charset="2"/>
              <a:buChar char="Ø"/>
            </a:pPr>
            <a:r>
              <a:rPr lang="en-US" sz="2800" smtClean="0"/>
              <a:t>Teknologi yang lebih canggih menggunakan sifat-sifat biologis manusia yang bersifat unik, seperti sidik jari dan retina mata, sebagai kunci untuk mengakses sistem</a:t>
            </a:r>
          </a:p>
          <a:p>
            <a:pPr eaLnBrk="1" hangingPunct="1">
              <a:buFont typeface="Wingdings" pitchFamily="2" charset="2"/>
              <a:buChar char="Ø"/>
            </a:pPr>
            <a:r>
              <a:rPr lang="en-US" sz="2800" smtClean="0"/>
              <a:t>Pada sistem yang terhubung ke Internet, akses Intranet dari pemakai luar (via Internet) dapat dicegar dengan menggunakan </a:t>
            </a:r>
            <a:r>
              <a:rPr lang="en-US" sz="2800" i="1" smtClean="0"/>
              <a:t>firewall. Firewall </a:t>
            </a:r>
            <a:r>
              <a:rPr lang="en-US" sz="2800" smtClean="0"/>
              <a:t>dapat berupa program ataupun perangkat keras yang memblokir akses dari luar intranet.</a:t>
            </a:r>
          </a:p>
          <a:p>
            <a:pPr eaLnBrk="1" hangingPunct="1"/>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914400" y="152400"/>
            <a:ext cx="7772400" cy="1143000"/>
          </a:xfrm>
        </p:spPr>
        <p:txBody>
          <a:bodyPr/>
          <a:lstStyle/>
          <a:p>
            <a:pPr eaLnBrk="1" hangingPunct="1"/>
            <a:r>
              <a:rPr lang="en-US" smtClean="0"/>
              <a:t>Kontrol terhadap Akses Informasi</a:t>
            </a:r>
          </a:p>
        </p:txBody>
      </p:sp>
      <p:sp>
        <p:nvSpPr>
          <p:cNvPr id="43011" name="Content Placeholder 2"/>
          <p:cNvSpPr>
            <a:spLocks noGrp="1"/>
          </p:cNvSpPr>
          <p:nvPr>
            <p:ph idx="1"/>
          </p:nvPr>
        </p:nvSpPr>
        <p:spPr>
          <a:xfrm>
            <a:off x="533400" y="1600200"/>
            <a:ext cx="8077200" cy="4495800"/>
          </a:xfrm>
        </p:spPr>
        <p:txBody>
          <a:bodyPr/>
          <a:lstStyle/>
          <a:p>
            <a:pPr eaLnBrk="1" hangingPunct="1"/>
            <a:r>
              <a:rPr lang="en-US" smtClean="0"/>
              <a:t>Ada kemungkinan bahwa seseorang yang tak berhak terhadap suatu informasi berhasil membaca informasi tersebut melalui jaringan (dengan menggunakan teknik </a:t>
            </a:r>
            <a:r>
              <a:rPr lang="en-US" i="1" smtClean="0"/>
              <a:t>sniffer</a:t>
            </a:r>
            <a:r>
              <a:rPr lang="en-US" smtClean="0"/>
              <a:t>). Untuk mengantisipasi keadaan seperti ini, alangkah lebih baik sekiranya informasi tersebut dikodekan dalam bentuk yang hanya bisa dibaca oleh yang berhak</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mtClean="0"/>
              <a:t>Kontrol terhadap Akses Informasi</a:t>
            </a:r>
          </a:p>
        </p:txBody>
      </p:sp>
      <p:sp>
        <p:nvSpPr>
          <p:cNvPr id="44035" name="Content Placeholder 2"/>
          <p:cNvSpPr>
            <a:spLocks noGrp="1"/>
          </p:cNvSpPr>
          <p:nvPr>
            <p:ph idx="1"/>
          </p:nvPr>
        </p:nvSpPr>
        <p:spPr/>
        <p:txBody>
          <a:bodyPr/>
          <a:lstStyle/>
          <a:p>
            <a:pPr eaLnBrk="1" hangingPunct="1"/>
            <a:r>
              <a:rPr lang="en-US" sz="2800" smtClean="0"/>
              <a:t>Studi tentang cara mengubah suatu informasi ke dalam bentuk yang tak dapat dibaca oleh orang lain dikenal dengan istilah </a:t>
            </a:r>
            <a:r>
              <a:rPr lang="en-US" sz="2800" b="1" smtClean="0"/>
              <a:t>kriptografi</a:t>
            </a:r>
            <a:r>
              <a:rPr lang="en-US" sz="2800" smtClean="0"/>
              <a:t>. Adapun sistemnya disebut </a:t>
            </a:r>
            <a:r>
              <a:rPr lang="en-US" sz="2800" b="1" smtClean="0"/>
              <a:t>sistem kripto</a:t>
            </a:r>
            <a:r>
              <a:rPr lang="en-US" sz="2800" smtClean="0"/>
              <a:t>. Secara lebih khusus, proses untuk mengubah teks asli (</a:t>
            </a:r>
            <a:r>
              <a:rPr lang="en-US" sz="2800" i="1" smtClean="0"/>
              <a:t>cleartext </a:t>
            </a:r>
            <a:r>
              <a:rPr lang="en-US" sz="2800" smtClean="0"/>
              <a:t>atau </a:t>
            </a:r>
            <a:r>
              <a:rPr lang="en-US" sz="2800" i="1" smtClean="0"/>
              <a:t>plaintext</a:t>
            </a:r>
            <a:r>
              <a:rPr lang="en-US" sz="2800" smtClean="0"/>
              <a:t>) menjadi teks yang telah dilacak (</a:t>
            </a:r>
            <a:r>
              <a:rPr lang="en-US" sz="2800" i="1" smtClean="0"/>
              <a:t>cliphertext</a:t>
            </a:r>
            <a:r>
              <a:rPr lang="en-US" sz="2800" smtClean="0"/>
              <a:t>) dinamakan </a:t>
            </a:r>
            <a:r>
              <a:rPr lang="en-US" sz="2800" b="1" smtClean="0"/>
              <a:t>enskripsi, </a:t>
            </a:r>
            <a:r>
              <a:rPr lang="en-US" sz="2800" smtClean="0"/>
              <a:t>sedangkan proses kebalikannya, dari </a:t>
            </a:r>
            <a:r>
              <a:rPr lang="en-US" sz="2800" i="1" smtClean="0"/>
              <a:t>chiphertext </a:t>
            </a:r>
            <a:r>
              <a:rPr lang="en-US" sz="2800" smtClean="0"/>
              <a:t>menjadi </a:t>
            </a:r>
            <a:r>
              <a:rPr lang="en-US" sz="2800" i="1" smtClean="0"/>
              <a:t>cleratext, </a:t>
            </a:r>
            <a:r>
              <a:rPr lang="en-US" sz="2800" smtClean="0"/>
              <a:t>disebut </a:t>
            </a:r>
            <a:r>
              <a:rPr lang="en-US" sz="2800" b="1" smtClean="0"/>
              <a:t>dekrpisi.</a:t>
            </a:r>
            <a:endParaRPr lang="en-US" sz="2800" smtClean="0"/>
          </a:p>
          <a:p>
            <a:pPr eaLnBrk="1" hangingPunct="1"/>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990600" y="228600"/>
            <a:ext cx="7772400" cy="1143000"/>
          </a:xfrm>
        </p:spPr>
        <p:txBody>
          <a:bodyPr/>
          <a:lstStyle/>
          <a:p>
            <a:pPr eaLnBrk="1" hangingPunct="1"/>
            <a:r>
              <a:rPr lang="en-US" smtClean="0"/>
              <a:t>Kontrol terhadap Akses Informasi</a:t>
            </a:r>
          </a:p>
        </p:txBody>
      </p:sp>
      <p:sp>
        <p:nvSpPr>
          <p:cNvPr id="45059" name="Content Placeholder 2"/>
          <p:cNvSpPr>
            <a:spLocks noGrp="1"/>
          </p:cNvSpPr>
          <p:nvPr>
            <p:ph idx="1"/>
          </p:nvPr>
        </p:nvSpPr>
        <p:spPr>
          <a:xfrm>
            <a:off x="457200" y="1600200"/>
            <a:ext cx="8153400" cy="4495800"/>
          </a:xfrm>
        </p:spPr>
        <p:txBody>
          <a:bodyPr/>
          <a:lstStyle/>
          <a:p>
            <a:pPr eaLnBrk="1" hangingPunct="1">
              <a:buFontTx/>
              <a:buNone/>
            </a:pPr>
            <a:r>
              <a:rPr lang="en-US" sz="2800" smtClean="0"/>
              <a:t>Dua teknik yang popular untuk melakukan enskripsi yaitu DES dan </a:t>
            </a:r>
            <a:r>
              <a:rPr lang="en-US" sz="2800" i="1" smtClean="0"/>
              <a:t>public-key encryption</a:t>
            </a:r>
          </a:p>
          <a:p>
            <a:pPr eaLnBrk="1" hangingPunct="1">
              <a:buFontTx/>
              <a:buNone/>
            </a:pPr>
            <a:r>
              <a:rPr lang="en-US" sz="2800" smtClean="0"/>
              <a:t>DES merupakan teknik untuk melakukan enskripsi dan deskripsi yang dikembangkan oleh IBM  pada tahun 1970-an. Kunci yang digunakan berupa kunci privat yang bentuknya sama. Panjang kunci yang digunakan sebesar 64 bit. Algoritma yang digunakan mengonversi satu blok berukuran 64 bit (8karakter) menjadi blok data berukuran 64 bit</a:t>
            </a:r>
            <a:r>
              <a:rPr lang="en-US" smtClean="0"/>
              <a:t>.</a:t>
            </a:r>
          </a:p>
          <a:p>
            <a:pPr eaLnBrk="1" hangingPunct="1">
              <a:buFontTx/>
              <a:buNone/>
            </a:pPr>
            <a:endParaRPr lang="en-US" i="1" smtClean="0"/>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990600" y="228600"/>
            <a:ext cx="7772400" cy="1143000"/>
          </a:xfrm>
        </p:spPr>
        <p:txBody>
          <a:bodyPr/>
          <a:lstStyle/>
          <a:p>
            <a:pPr eaLnBrk="1" hangingPunct="1"/>
            <a:r>
              <a:rPr lang="en-US" smtClean="0"/>
              <a:t>Kontrol terhadap Akses Informasi</a:t>
            </a:r>
          </a:p>
        </p:txBody>
      </p:sp>
      <p:sp>
        <p:nvSpPr>
          <p:cNvPr id="46083" name="Content Placeholder 2"/>
          <p:cNvSpPr>
            <a:spLocks noGrp="1"/>
          </p:cNvSpPr>
          <p:nvPr>
            <p:ph idx="1"/>
          </p:nvPr>
        </p:nvSpPr>
        <p:spPr/>
        <p:txBody>
          <a:bodyPr/>
          <a:lstStyle/>
          <a:p>
            <a:pPr eaLnBrk="1" hangingPunct="1"/>
            <a:r>
              <a:rPr lang="en-US" smtClean="0"/>
              <a:t>Sistem DES yang menggunakan kunci privat memiliki kelemahan yang terletak pada keharusan untuk mendistribusikan kunci ini. Pendistribusian inilah yang menjadi titik rawan untuk diketahui oleh pihak penyadap.</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990600" y="228600"/>
            <a:ext cx="7772400" cy="1143000"/>
          </a:xfrm>
        </p:spPr>
        <p:txBody>
          <a:bodyPr/>
          <a:lstStyle/>
          <a:p>
            <a:pPr eaLnBrk="1" hangingPunct="1"/>
            <a:r>
              <a:rPr lang="en-US" smtClean="0"/>
              <a:t>Kontrol terhadap Akses Informasi</a:t>
            </a:r>
          </a:p>
        </p:txBody>
      </p:sp>
      <p:sp>
        <p:nvSpPr>
          <p:cNvPr id="47107" name="Content Placeholder 2"/>
          <p:cNvSpPr>
            <a:spLocks noGrp="1"/>
          </p:cNvSpPr>
          <p:nvPr>
            <p:ph idx="1"/>
          </p:nvPr>
        </p:nvSpPr>
        <p:spPr>
          <a:xfrm>
            <a:off x="533400" y="1600200"/>
            <a:ext cx="7924800" cy="4495800"/>
          </a:xfrm>
        </p:spPr>
        <p:txBody>
          <a:bodyPr/>
          <a:lstStyle/>
          <a:p>
            <a:pPr eaLnBrk="1" hangingPunct="1"/>
            <a:r>
              <a:rPr lang="en-US" sz="2800" smtClean="0"/>
              <a:t>Untuk mengatasi kelemahan sistem kripto simetrik, diperkenalkan teknik yang disebut kriptografi kunci publik. Sistem ini merupakan model sistem kripto asimetrik, yang menggunakan kunci enkripsi dan dekripsi yang berbeda. Caranya adalah dengan menggunakan kunci privat dan kunci publik. Sebagai gambaran, bila pengirim S mengirimkan pesan ke penerima R, ia menggunakan kunci publik R dan kemudian R melakukan dekripsi dengan menggunakan kunci privat R</a:t>
            </a:r>
            <a:r>
              <a:rPr lang="en-US" smtClean="0"/>
              <a:t>.</a:t>
            </a:r>
          </a:p>
          <a:p>
            <a:pPr eaLnBrk="1" hangingPunct="1"/>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990600" y="228600"/>
            <a:ext cx="7772400" cy="1143000"/>
          </a:xfrm>
        </p:spPr>
        <p:txBody>
          <a:bodyPr/>
          <a:lstStyle/>
          <a:p>
            <a:pPr eaLnBrk="1" hangingPunct="1"/>
            <a:r>
              <a:rPr lang="en-US" smtClean="0"/>
              <a:t>Kontrol Terhadap Bencana</a:t>
            </a:r>
          </a:p>
        </p:txBody>
      </p:sp>
      <p:sp>
        <p:nvSpPr>
          <p:cNvPr id="3" name="Content Placeholder 2"/>
          <p:cNvSpPr>
            <a:spLocks noGrp="1"/>
          </p:cNvSpPr>
          <p:nvPr>
            <p:ph idx="1"/>
          </p:nvPr>
        </p:nvSpPr>
        <p:spPr>
          <a:xfrm>
            <a:off x="533400" y="1524000"/>
            <a:ext cx="8077200" cy="4572000"/>
          </a:xfrm>
        </p:spPr>
        <p:txBody>
          <a:bodyPr>
            <a:normAutofit fontScale="92500"/>
          </a:bodyPr>
          <a:lstStyle/>
          <a:p>
            <a:pPr marL="0" indent="0" eaLnBrk="1" hangingPunct="1">
              <a:buFontTx/>
              <a:buNone/>
              <a:defRPr/>
            </a:pPr>
            <a:r>
              <a:rPr lang="en-US" dirty="0" err="1" smtClean="0"/>
              <a:t>Zwass</a:t>
            </a:r>
            <a:r>
              <a:rPr lang="en-US" dirty="0" smtClean="0"/>
              <a:t> (1998) </a:t>
            </a:r>
            <a:r>
              <a:rPr lang="en-US" dirty="0" err="1" smtClean="0"/>
              <a:t>membagi</a:t>
            </a:r>
            <a:r>
              <a:rPr lang="en-US" dirty="0" smtClean="0"/>
              <a:t> </a:t>
            </a:r>
            <a:r>
              <a:rPr lang="en-US" dirty="0" err="1" smtClean="0"/>
              <a:t>rencana</a:t>
            </a:r>
            <a:r>
              <a:rPr lang="en-US" dirty="0" smtClean="0"/>
              <a:t> </a:t>
            </a:r>
            <a:r>
              <a:rPr lang="en-US" dirty="0" err="1" smtClean="0"/>
              <a:t>pemulihan</a:t>
            </a:r>
            <a:r>
              <a:rPr lang="en-US" dirty="0" smtClean="0"/>
              <a:t> </a:t>
            </a:r>
            <a:r>
              <a:rPr lang="en-US" dirty="0" err="1" smtClean="0"/>
              <a:t>terhadap</a:t>
            </a:r>
            <a:r>
              <a:rPr lang="en-US" dirty="0" smtClean="0"/>
              <a:t> </a:t>
            </a:r>
            <a:r>
              <a:rPr lang="en-US" dirty="0" err="1" smtClean="0"/>
              <a:t>bencana</a:t>
            </a:r>
            <a:r>
              <a:rPr lang="en-US" dirty="0" smtClean="0"/>
              <a:t> </a:t>
            </a:r>
            <a:r>
              <a:rPr lang="en-US" dirty="0" err="1" smtClean="0"/>
              <a:t>ke</a:t>
            </a:r>
            <a:r>
              <a:rPr lang="en-US" dirty="0" smtClean="0"/>
              <a:t> </a:t>
            </a:r>
            <a:r>
              <a:rPr lang="en-US" dirty="0" err="1" smtClean="0"/>
              <a:t>dalam</a:t>
            </a:r>
            <a:r>
              <a:rPr lang="en-US" dirty="0" smtClean="0"/>
              <a:t> 4 </a:t>
            </a:r>
            <a:r>
              <a:rPr lang="en-US" dirty="0" err="1" smtClean="0"/>
              <a:t>komponen</a:t>
            </a:r>
            <a:r>
              <a:rPr lang="en-US" dirty="0" smtClean="0"/>
              <a:t>:</a:t>
            </a:r>
          </a:p>
          <a:p>
            <a:pPr eaLnBrk="1" hangingPunct="1">
              <a:defRPr/>
            </a:pPr>
            <a:r>
              <a:rPr lang="en-US" dirty="0" err="1" smtClean="0"/>
              <a:t>Rencana</a:t>
            </a:r>
            <a:r>
              <a:rPr lang="en-US" dirty="0" smtClean="0"/>
              <a:t> </a:t>
            </a:r>
            <a:r>
              <a:rPr lang="en-US" dirty="0" err="1" smtClean="0"/>
              <a:t>darurat</a:t>
            </a:r>
            <a:r>
              <a:rPr lang="en-US" dirty="0" smtClean="0"/>
              <a:t> (</a:t>
            </a:r>
            <a:r>
              <a:rPr lang="en-US" i="1" dirty="0" smtClean="0"/>
              <a:t>emergency plan)</a:t>
            </a:r>
            <a:r>
              <a:rPr lang="en-US" dirty="0" smtClean="0"/>
              <a:t> </a:t>
            </a:r>
            <a:r>
              <a:rPr lang="en-US" dirty="0" err="1" smtClean="0"/>
              <a:t>menentukan</a:t>
            </a:r>
            <a:r>
              <a:rPr lang="en-US" dirty="0" smtClean="0"/>
              <a:t> </a:t>
            </a:r>
            <a:r>
              <a:rPr lang="en-US" dirty="0" err="1" smtClean="0"/>
              <a:t>tidakan-tindakan</a:t>
            </a:r>
            <a:r>
              <a:rPr lang="en-US" dirty="0" smtClean="0"/>
              <a:t> yang </a:t>
            </a:r>
            <a:r>
              <a:rPr lang="en-US" dirty="0" err="1" smtClean="0"/>
              <a:t>harus</a:t>
            </a:r>
            <a:r>
              <a:rPr lang="en-US" dirty="0" smtClean="0"/>
              <a:t> </a:t>
            </a:r>
            <a:r>
              <a:rPr lang="en-US" dirty="0" err="1" smtClean="0"/>
              <a:t>dilakukan</a:t>
            </a:r>
            <a:r>
              <a:rPr lang="en-US" dirty="0" smtClean="0"/>
              <a:t> </a:t>
            </a:r>
            <a:r>
              <a:rPr lang="en-US" dirty="0" err="1" smtClean="0"/>
              <a:t>oleh</a:t>
            </a:r>
            <a:r>
              <a:rPr lang="en-US" dirty="0" smtClean="0"/>
              <a:t> </a:t>
            </a:r>
            <a:r>
              <a:rPr lang="en-US" dirty="0" err="1" smtClean="0"/>
              <a:t>para</a:t>
            </a:r>
            <a:r>
              <a:rPr lang="en-US" dirty="0" smtClean="0"/>
              <a:t> </a:t>
            </a:r>
            <a:r>
              <a:rPr lang="en-US" dirty="0" err="1" smtClean="0"/>
              <a:t>pegawai</a:t>
            </a:r>
            <a:r>
              <a:rPr lang="en-US" dirty="0" smtClean="0"/>
              <a:t> </a:t>
            </a:r>
            <a:r>
              <a:rPr lang="en-US" dirty="0" err="1" smtClean="0"/>
              <a:t>manakala</a:t>
            </a:r>
            <a:r>
              <a:rPr lang="en-US" dirty="0" smtClean="0"/>
              <a:t> </a:t>
            </a:r>
            <a:r>
              <a:rPr lang="en-US" dirty="0" err="1" smtClean="0"/>
              <a:t>bencana</a:t>
            </a:r>
            <a:r>
              <a:rPr lang="en-US" dirty="0" smtClean="0"/>
              <a:t> </a:t>
            </a:r>
            <a:r>
              <a:rPr lang="en-US" dirty="0" err="1" smtClean="0"/>
              <a:t>terjadi</a:t>
            </a:r>
            <a:r>
              <a:rPr lang="en-US" dirty="0" smtClean="0"/>
              <a:t>.</a:t>
            </a:r>
          </a:p>
          <a:p>
            <a:pPr eaLnBrk="1" hangingPunct="1">
              <a:defRPr/>
            </a:pPr>
            <a:r>
              <a:rPr lang="en-US" dirty="0" err="1" smtClean="0"/>
              <a:t>Rencana</a:t>
            </a:r>
            <a:r>
              <a:rPr lang="en-US" dirty="0" smtClean="0"/>
              <a:t> </a:t>
            </a:r>
            <a:r>
              <a:rPr lang="en-US" dirty="0" err="1" smtClean="0"/>
              <a:t>cadangan</a:t>
            </a:r>
            <a:r>
              <a:rPr lang="en-US" dirty="0" smtClean="0"/>
              <a:t> (</a:t>
            </a:r>
            <a:r>
              <a:rPr lang="en-US" i="1" dirty="0" smtClean="0"/>
              <a:t>backup plan</a:t>
            </a:r>
            <a:r>
              <a:rPr lang="en-US" dirty="0" smtClean="0"/>
              <a:t>) </a:t>
            </a:r>
            <a:r>
              <a:rPr lang="en-US" dirty="0" err="1" smtClean="0"/>
              <a:t>menentukan</a:t>
            </a:r>
            <a:r>
              <a:rPr lang="en-US" dirty="0" smtClean="0"/>
              <a:t> </a:t>
            </a:r>
            <a:r>
              <a:rPr lang="en-US" dirty="0" err="1" smtClean="0"/>
              <a:t>bagaimana</a:t>
            </a:r>
            <a:r>
              <a:rPr lang="en-US" dirty="0" smtClean="0"/>
              <a:t> </a:t>
            </a:r>
            <a:r>
              <a:rPr lang="en-US" dirty="0" err="1" smtClean="0"/>
              <a:t>pemrosesan</a:t>
            </a:r>
            <a:r>
              <a:rPr lang="en-US" dirty="0" smtClean="0"/>
              <a:t> </a:t>
            </a:r>
            <a:r>
              <a:rPr lang="en-US" dirty="0" err="1" smtClean="0"/>
              <a:t>informasi</a:t>
            </a:r>
            <a:r>
              <a:rPr lang="en-US" dirty="0" smtClean="0"/>
              <a:t> </a:t>
            </a:r>
            <a:r>
              <a:rPr lang="en-US" dirty="0" err="1" smtClean="0"/>
              <a:t>akan</a:t>
            </a:r>
            <a:r>
              <a:rPr lang="en-US" dirty="0" smtClean="0"/>
              <a:t> </a:t>
            </a:r>
            <a:r>
              <a:rPr lang="en-US" dirty="0" err="1" smtClean="0"/>
              <a:t>dilaksanakan</a:t>
            </a:r>
            <a:r>
              <a:rPr lang="en-US" dirty="0" smtClean="0"/>
              <a:t> </a:t>
            </a:r>
            <a:r>
              <a:rPr lang="en-US" dirty="0" err="1" smtClean="0"/>
              <a:t>selama</a:t>
            </a:r>
            <a:r>
              <a:rPr lang="en-US" dirty="0" smtClean="0"/>
              <a:t> </a:t>
            </a:r>
            <a:r>
              <a:rPr lang="en-US" dirty="0" err="1" smtClean="0"/>
              <a:t>masa</a:t>
            </a:r>
            <a:r>
              <a:rPr lang="en-US" dirty="0" smtClean="0"/>
              <a:t> </a:t>
            </a:r>
            <a:r>
              <a:rPr lang="en-US" dirty="0" err="1" smtClean="0"/>
              <a:t>darurat</a:t>
            </a:r>
            <a:r>
              <a:rPr lang="en-US" dirty="0" smtClean="0"/>
              <a:t>.</a:t>
            </a:r>
          </a:p>
          <a:p>
            <a:pPr eaLnBrk="1" hangingPunct="1">
              <a:defRP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90600" y="228600"/>
            <a:ext cx="7772400" cy="914400"/>
          </a:xfrm>
        </p:spPr>
        <p:txBody>
          <a:bodyPr/>
          <a:lstStyle/>
          <a:p>
            <a:r>
              <a:rPr lang="en-US" sz="4000" b="1" smtClean="0">
                <a:solidFill>
                  <a:schemeClr val="tx1"/>
                </a:solidFill>
              </a:rPr>
              <a:t>Pendahuluan</a:t>
            </a:r>
          </a:p>
        </p:txBody>
      </p:sp>
      <p:sp>
        <p:nvSpPr>
          <p:cNvPr id="3" name="Content Placeholder 2"/>
          <p:cNvSpPr>
            <a:spLocks noGrp="1"/>
          </p:cNvSpPr>
          <p:nvPr>
            <p:ph idx="1"/>
          </p:nvPr>
        </p:nvSpPr>
        <p:spPr>
          <a:xfrm>
            <a:off x="533400" y="1295400"/>
            <a:ext cx="8153400" cy="4800600"/>
          </a:xfrm>
        </p:spPr>
        <p:txBody>
          <a:bodyPr>
            <a:normAutofit fontScale="92500"/>
          </a:bodyPr>
          <a:lstStyle/>
          <a:p>
            <a:pPr marL="0" indent="0">
              <a:buFontTx/>
              <a:buNone/>
              <a:defRPr/>
            </a:pPr>
            <a:r>
              <a:rPr lang="en-US" sz="2800" dirty="0" err="1" smtClean="0"/>
              <a:t>Jumlah</a:t>
            </a:r>
            <a:r>
              <a:rPr lang="en-US" sz="2800" dirty="0" smtClean="0"/>
              <a:t> </a:t>
            </a:r>
            <a:r>
              <a:rPr lang="en-US" sz="2800" dirty="0" err="1" smtClean="0"/>
              <a:t>kejahatan</a:t>
            </a:r>
            <a:r>
              <a:rPr lang="en-US" sz="2800" dirty="0" smtClean="0"/>
              <a:t> </a:t>
            </a:r>
            <a:r>
              <a:rPr lang="en-US" sz="2800" dirty="0" err="1" smtClean="0"/>
              <a:t>komputer</a:t>
            </a:r>
            <a:r>
              <a:rPr lang="en-US" sz="2800" dirty="0" smtClean="0"/>
              <a:t> (</a:t>
            </a:r>
            <a:r>
              <a:rPr lang="en-US" sz="2800" i="1" dirty="0" smtClean="0"/>
              <a:t>computer crime), </a:t>
            </a:r>
            <a:r>
              <a:rPr lang="en-US" sz="2800" i="1" dirty="0" err="1" smtClean="0"/>
              <a:t>terutama</a:t>
            </a:r>
            <a:r>
              <a:rPr lang="en-US" sz="2800" i="1" dirty="0" smtClean="0"/>
              <a:t> yang </a:t>
            </a:r>
            <a:r>
              <a:rPr lang="en-US" sz="2800" dirty="0" err="1" smtClean="0"/>
              <a:t>berhubungan</a:t>
            </a:r>
            <a:r>
              <a:rPr lang="en-US" sz="2800" dirty="0" smtClean="0"/>
              <a:t> </a:t>
            </a:r>
            <a:r>
              <a:rPr lang="en-US" sz="2800" dirty="0" err="1" smtClean="0"/>
              <a:t>dengan</a:t>
            </a:r>
            <a:r>
              <a:rPr lang="en-US" sz="2800" dirty="0" smtClean="0"/>
              <a:t> </a:t>
            </a:r>
            <a:r>
              <a:rPr lang="en-US" sz="2800" dirty="0" err="1" smtClean="0"/>
              <a:t>sistem</a:t>
            </a:r>
            <a:r>
              <a:rPr lang="en-US" sz="2800" dirty="0" smtClean="0"/>
              <a:t> </a:t>
            </a:r>
            <a:r>
              <a:rPr lang="en-US" sz="2800" dirty="0" err="1" smtClean="0"/>
              <a:t>informasi</a:t>
            </a:r>
            <a:r>
              <a:rPr lang="en-US" sz="2800" dirty="0" smtClean="0"/>
              <a:t>, </a:t>
            </a:r>
            <a:r>
              <a:rPr lang="en-US" sz="2800" dirty="0" err="1" smtClean="0"/>
              <a:t>akan</a:t>
            </a:r>
            <a:r>
              <a:rPr lang="en-US" sz="2800" dirty="0" smtClean="0"/>
              <a:t> </a:t>
            </a:r>
            <a:r>
              <a:rPr lang="en-US" sz="2800" dirty="0" err="1" smtClean="0"/>
              <a:t>terus</a:t>
            </a:r>
            <a:r>
              <a:rPr lang="en-US" sz="2800" dirty="0" smtClean="0"/>
              <a:t> </a:t>
            </a:r>
            <a:r>
              <a:rPr lang="en-US" sz="2800" dirty="0" err="1" smtClean="0"/>
              <a:t>meningkat</a:t>
            </a:r>
            <a:r>
              <a:rPr lang="en-US" sz="2800" dirty="0" smtClean="0"/>
              <a:t> </a:t>
            </a:r>
            <a:r>
              <a:rPr lang="sv-SE" sz="2800" dirty="0" smtClean="0"/>
              <a:t>dikarenakan beberapa hal, antara lain:</a:t>
            </a:r>
          </a:p>
          <a:p>
            <a:pPr marL="341313" indent="-341313">
              <a:defRPr/>
            </a:pPr>
            <a:r>
              <a:rPr lang="en-US" sz="2800" dirty="0" err="1" smtClean="0"/>
              <a:t>Aplikasi</a:t>
            </a:r>
            <a:r>
              <a:rPr lang="en-US" sz="2800" dirty="0" smtClean="0"/>
              <a:t> </a:t>
            </a:r>
            <a:r>
              <a:rPr lang="en-US" sz="2800" dirty="0" err="1" smtClean="0"/>
              <a:t>bisnis</a:t>
            </a:r>
            <a:r>
              <a:rPr lang="en-US" sz="2800" dirty="0" smtClean="0"/>
              <a:t> yang </a:t>
            </a:r>
            <a:r>
              <a:rPr lang="en-US" sz="2800" dirty="0" err="1" smtClean="0"/>
              <a:t>menggunakan</a:t>
            </a:r>
            <a:r>
              <a:rPr lang="en-US" sz="2800" dirty="0" smtClean="0"/>
              <a:t> (</a:t>
            </a:r>
            <a:r>
              <a:rPr lang="en-US" sz="2800" dirty="0" err="1" smtClean="0"/>
              <a:t>berbasis</a:t>
            </a:r>
            <a:r>
              <a:rPr lang="en-US" sz="2800" dirty="0" smtClean="0"/>
              <a:t>) </a:t>
            </a:r>
            <a:r>
              <a:rPr lang="en-US" sz="2800" dirty="0" err="1" smtClean="0"/>
              <a:t>teknologi</a:t>
            </a:r>
            <a:r>
              <a:rPr lang="en-US" sz="2800" dirty="0" smtClean="0"/>
              <a:t> </a:t>
            </a:r>
            <a:r>
              <a:rPr lang="en-US" sz="2800" dirty="0" err="1" smtClean="0"/>
              <a:t>informasi</a:t>
            </a:r>
            <a:r>
              <a:rPr lang="en-US" sz="2800" dirty="0" smtClean="0"/>
              <a:t> </a:t>
            </a:r>
            <a:r>
              <a:rPr lang="en-US" sz="2800" dirty="0" err="1" smtClean="0"/>
              <a:t>dan</a:t>
            </a:r>
            <a:r>
              <a:rPr lang="en-US" sz="2800" dirty="0" smtClean="0"/>
              <a:t> </a:t>
            </a:r>
            <a:r>
              <a:rPr lang="en-US" sz="2800" dirty="0" err="1" smtClean="0"/>
              <a:t>jaringan</a:t>
            </a:r>
            <a:r>
              <a:rPr lang="en-US" sz="2800" dirty="0" smtClean="0"/>
              <a:t> </a:t>
            </a:r>
            <a:r>
              <a:rPr lang="en-US" sz="2800" dirty="0" err="1" smtClean="0"/>
              <a:t>komputer</a:t>
            </a:r>
            <a:r>
              <a:rPr lang="en-US" sz="2800" dirty="0" smtClean="0"/>
              <a:t> </a:t>
            </a:r>
            <a:r>
              <a:rPr lang="en-US" sz="2800" dirty="0" err="1" smtClean="0"/>
              <a:t>semakin</a:t>
            </a:r>
            <a:r>
              <a:rPr lang="en-US" sz="2800" dirty="0" smtClean="0"/>
              <a:t> </a:t>
            </a:r>
            <a:r>
              <a:rPr lang="en-US" sz="2800" dirty="0" err="1" smtClean="0"/>
              <a:t>meningkat</a:t>
            </a:r>
            <a:r>
              <a:rPr lang="en-US" sz="2800" dirty="0" smtClean="0"/>
              <a:t>.</a:t>
            </a:r>
          </a:p>
          <a:p>
            <a:pPr marL="341313" indent="-341313">
              <a:defRPr/>
            </a:pPr>
            <a:r>
              <a:rPr lang="en-US" sz="2800" dirty="0" err="1" smtClean="0"/>
              <a:t>Desentralisasi</a:t>
            </a:r>
            <a:r>
              <a:rPr lang="en-US" sz="2800" dirty="0" smtClean="0"/>
              <a:t> server </a:t>
            </a:r>
            <a:r>
              <a:rPr lang="en-US" sz="2800" dirty="0" err="1" smtClean="0"/>
              <a:t>sehingga</a:t>
            </a:r>
            <a:r>
              <a:rPr lang="en-US" sz="2800" dirty="0" smtClean="0"/>
              <a:t> </a:t>
            </a:r>
            <a:r>
              <a:rPr lang="en-US" sz="2800" dirty="0" err="1" smtClean="0"/>
              <a:t>lebih</a:t>
            </a:r>
            <a:r>
              <a:rPr lang="en-US" sz="2800" dirty="0" smtClean="0"/>
              <a:t> </a:t>
            </a:r>
            <a:r>
              <a:rPr lang="en-US" sz="2800" dirty="0" err="1" smtClean="0"/>
              <a:t>banyak</a:t>
            </a:r>
            <a:r>
              <a:rPr lang="en-US" sz="2800" dirty="0" smtClean="0"/>
              <a:t> </a:t>
            </a:r>
            <a:r>
              <a:rPr lang="en-US" sz="2800" dirty="0" err="1" smtClean="0"/>
              <a:t>sistem</a:t>
            </a:r>
            <a:r>
              <a:rPr lang="en-US" sz="2800" dirty="0" smtClean="0"/>
              <a:t> yang </a:t>
            </a:r>
            <a:r>
              <a:rPr lang="en-US" sz="2800" dirty="0" err="1" smtClean="0"/>
              <a:t>harus</a:t>
            </a:r>
            <a:r>
              <a:rPr lang="en-US" sz="2800" dirty="0" smtClean="0"/>
              <a:t> </a:t>
            </a:r>
            <a:r>
              <a:rPr lang="en-US" sz="2800" dirty="0" err="1" smtClean="0"/>
              <a:t>ditangani</a:t>
            </a:r>
            <a:r>
              <a:rPr lang="en-US" sz="2800" dirty="0" smtClean="0"/>
              <a:t> </a:t>
            </a:r>
            <a:r>
              <a:rPr lang="en-US" sz="2800" dirty="0" err="1" smtClean="0"/>
              <a:t>dan</a:t>
            </a:r>
            <a:r>
              <a:rPr lang="en-US" sz="2800" dirty="0" smtClean="0"/>
              <a:t> </a:t>
            </a:r>
            <a:r>
              <a:rPr lang="en-US" sz="2800" dirty="0" err="1" smtClean="0"/>
              <a:t>membutuhkan</a:t>
            </a:r>
            <a:r>
              <a:rPr lang="en-US" sz="2800" dirty="0" smtClean="0"/>
              <a:t> </a:t>
            </a:r>
            <a:r>
              <a:rPr lang="en-US" sz="2800" dirty="0" err="1" smtClean="0"/>
              <a:t>lebih</a:t>
            </a:r>
            <a:r>
              <a:rPr lang="en-US" sz="2800" dirty="0" smtClean="0"/>
              <a:t> </a:t>
            </a:r>
            <a:r>
              <a:rPr lang="en-US" sz="2800" dirty="0" err="1" smtClean="0"/>
              <a:t>banyak</a:t>
            </a:r>
            <a:r>
              <a:rPr lang="en-US" sz="2800" dirty="0" smtClean="0"/>
              <a:t> operator </a:t>
            </a:r>
            <a:r>
              <a:rPr lang="en-US" sz="2800" dirty="0" err="1" smtClean="0"/>
              <a:t>dan</a:t>
            </a:r>
            <a:r>
              <a:rPr lang="en-US" sz="2800" dirty="0" smtClean="0"/>
              <a:t> </a:t>
            </a:r>
            <a:r>
              <a:rPr lang="es-ES" sz="2800" dirty="0" err="1" smtClean="0"/>
              <a:t>administrator</a:t>
            </a:r>
            <a:r>
              <a:rPr lang="es-ES" sz="2800" dirty="0" smtClean="0"/>
              <a:t> yang </a:t>
            </a:r>
            <a:r>
              <a:rPr lang="es-ES" sz="2800" dirty="0" err="1" smtClean="0"/>
              <a:t>handal</a:t>
            </a:r>
            <a:r>
              <a:rPr lang="es-ES" sz="2800" dirty="0" smtClean="0"/>
              <a:t>. </a:t>
            </a:r>
            <a:r>
              <a:rPr lang="es-ES" sz="2800" dirty="0" err="1" smtClean="0"/>
              <a:t>Padahal</a:t>
            </a:r>
            <a:r>
              <a:rPr lang="es-ES" sz="2800" dirty="0" smtClean="0"/>
              <a:t> </a:t>
            </a:r>
            <a:r>
              <a:rPr lang="es-ES" sz="2800" dirty="0" err="1" smtClean="0"/>
              <a:t>mencari</a:t>
            </a:r>
            <a:r>
              <a:rPr lang="es-ES" sz="2800" dirty="0" smtClean="0"/>
              <a:t> </a:t>
            </a:r>
            <a:r>
              <a:rPr lang="es-ES" sz="2800" dirty="0" err="1" smtClean="0"/>
              <a:t>operator</a:t>
            </a:r>
            <a:r>
              <a:rPr lang="es-ES" sz="2800" dirty="0" smtClean="0"/>
              <a:t> dan </a:t>
            </a:r>
            <a:r>
              <a:rPr lang="en-US" sz="2800" dirty="0" smtClean="0"/>
              <a:t>administrator yang </a:t>
            </a:r>
            <a:r>
              <a:rPr lang="en-US" sz="2800" dirty="0" err="1" smtClean="0"/>
              <a:t>handal</a:t>
            </a:r>
            <a:r>
              <a:rPr lang="en-US" sz="2800" dirty="0" smtClean="0"/>
              <a:t> </a:t>
            </a:r>
            <a:r>
              <a:rPr lang="en-US" sz="2800" dirty="0" err="1" smtClean="0"/>
              <a:t>adalah</a:t>
            </a:r>
            <a:r>
              <a:rPr lang="en-US" sz="2800" dirty="0" smtClean="0"/>
              <a:t> </a:t>
            </a:r>
            <a:r>
              <a:rPr lang="en-US" sz="2800" dirty="0" err="1" smtClean="0"/>
              <a:t>sangat</a:t>
            </a:r>
            <a:r>
              <a:rPr lang="en-US" sz="2800" dirty="0" smtClean="0"/>
              <a:t> </a:t>
            </a:r>
            <a:r>
              <a:rPr lang="en-US" sz="2800" dirty="0" err="1" smtClean="0"/>
              <a:t>sulit</a:t>
            </a:r>
            <a:r>
              <a:rPr lang="en-US" sz="2800" dirty="0" smtClean="0"/>
              <a:t>.</a:t>
            </a:r>
          </a:p>
          <a:p>
            <a:pPr>
              <a:defRPr/>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990600" y="228600"/>
            <a:ext cx="7772400" cy="1143000"/>
          </a:xfrm>
        </p:spPr>
        <p:txBody>
          <a:bodyPr>
            <a:normAutofit fontScale="90000"/>
          </a:bodyPr>
          <a:lstStyle/>
          <a:p>
            <a:pPr eaLnBrk="1" hangingPunct="1"/>
            <a:r>
              <a:rPr lang="en-US" smtClean="0"/>
              <a:t>Kontrol Terhadap Perlidungan Terakhir</a:t>
            </a:r>
          </a:p>
        </p:txBody>
      </p:sp>
      <p:sp>
        <p:nvSpPr>
          <p:cNvPr id="3" name="Content Placeholder 2"/>
          <p:cNvSpPr>
            <a:spLocks noGrp="1"/>
          </p:cNvSpPr>
          <p:nvPr>
            <p:ph idx="1"/>
          </p:nvPr>
        </p:nvSpPr>
        <p:spPr>
          <a:xfrm>
            <a:off x="457200" y="1752600"/>
            <a:ext cx="8153400" cy="4343400"/>
          </a:xfrm>
        </p:spPr>
        <p:txBody>
          <a:bodyPr/>
          <a:lstStyle/>
          <a:p>
            <a:pPr marL="0" indent="0" eaLnBrk="1" hangingPunct="1">
              <a:buFontTx/>
              <a:buNone/>
              <a:defRPr/>
            </a:pPr>
            <a:r>
              <a:rPr lang="en-US" dirty="0" err="1" smtClean="0"/>
              <a:t>Kontrol</a:t>
            </a:r>
            <a:r>
              <a:rPr lang="en-US" dirty="0" smtClean="0"/>
              <a:t> </a:t>
            </a:r>
            <a:r>
              <a:rPr lang="en-US" dirty="0" err="1" smtClean="0"/>
              <a:t>terhadap</a:t>
            </a:r>
            <a:r>
              <a:rPr lang="en-US" dirty="0" smtClean="0"/>
              <a:t> </a:t>
            </a:r>
            <a:r>
              <a:rPr lang="en-US" dirty="0" err="1" smtClean="0"/>
              <a:t>perlindungan</a:t>
            </a:r>
            <a:r>
              <a:rPr lang="en-US" dirty="0" smtClean="0"/>
              <a:t> </a:t>
            </a:r>
            <a:r>
              <a:rPr lang="en-US" dirty="0" err="1" smtClean="0"/>
              <a:t>terakhir</a:t>
            </a:r>
            <a:r>
              <a:rPr lang="en-US" dirty="0" smtClean="0"/>
              <a:t> </a:t>
            </a:r>
            <a:r>
              <a:rPr lang="en-US" dirty="0" err="1" smtClean="0"/>
              <a:t>dapat</a:t>
            </a:r>
            <a:r>
              <a:rPr lang="en-US" dirty="0" smtClean="0"/>
              <a:t> </a:t>
            </a:r>
            <a:r>
              <a:rPr lang="en-US" dirty="0" err="1" smtClean="0"/>
              <a:t>berupa</a:t>
            </a:r>
            <a:r>
              <a:rPr lang="en-US" dirty="0" smtClean="0"/>
              <a:t>:</a:t>
            </a:r>
          </a:p>
          <a:p>
            <a:pPr eaLnBrk="1" hangingPunct="1">
              <a:defRPr/>
            </a:pPr>
            <a:r>
              <a:rPr lang="en-US" dirty="0" err="1" smtClean="0"/>
              <a:t>Rencana</a:t>
            </a:r>
            <a:r>
              <a:rPr lang="en-US" dirty="0" smtClean="0"/>
              <a:t> </a:t>
            </a:r>
            <a:r>
              <a:rPr lang="en-US" dirty="0" err="1" smtClean="0"/>
              <a:t>pemulihan</a:t>
            </a:r>
            <a:r>
              <a:rPr lang="en-US" dirty="0" smtClean="0"/>
              <a:t> </a:t>
            </a:r>
            <a:r>
              <a:rPr lang="en-US" dirty="0" err="1" smtClean="0"/>
              <a:t>terhadap</a:t>
            </a:r>
            <a:r>
              <a:rPr lang="en-US" dirty="0" smtClean="0"/>
              <a:t> </a:t>
            </a:r>
            <a:r>
              <a:rPr lang="en-US" dirty="0" err="1" smtClean="0"/>
              <a:t>bencana</a:t>
            </a:r>
            <a:r>
              <a:rPr lang="en-US" dirty="0" smtClean="0"/>
              <a:t>.</a:t>
            </a:r>
          </a:p>
          <a:p>
            <a:pPr eaLnBrk="1" hangingPunct="1">
              <a:defRPr/>
            </a:pPr>
            <a:r>
              <a:rPr lang="en-US" dirty="0" err="1" smtClean="0"/>
              <a:t>Asuransi</a:t>
            </a:r>
            <a:r>
              <a:rPr lang="en-US" dirty="0" smtClean="0"/>
              <a:t>.</a:t>
            </a:r>
          </a:p>
          <a:p>
            <a:pPr indent="1588" eaLnBrk="1" hangingPunct="1">
              <a:buFontTx/>
              <a:buNone/>
              <a:defRPr/>
            </a:pPr>
            <a:r>
              <a:rPr lang="fi-FI" sz="2400" dirty="0" smtClean="0"/>
              <a:t>Asuransi merupakan upaya untuk mengurangi kerugian sekiranya terjadi bencana. Itulah sebabnya, biasanya organisasi mengansurasikan gedung atau asset-aset tertentu dengan tujuan kalau bencana terjadi, klaim asuransi dapat digunakan untuk meringankan beban organisasi</a:t>
            </a:r>
            <a:endParaRPr lang="en-US" sz="24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990600" y="152400"/>
            <a:ext cx="7772400" cy="1143000"/>
          </a:xfrm>
        </p:spPr>
        <p:txBody>
          <a:bodyPr/>
          <a:lstStyle/>
          <a:p>
            <a:pPr eaLnBrk="1" hangingPunct="1"/>
            <a:r>
              <a:rPr lang="en-US" smtClean="0"/>
              <a:t>Kontrol Aplikasi</a:t>
            </a:r>
          </a:p>
        </p:txBody>
      </p:sp>
      <p:sp>
        <p:nvSpPr>
          <p:cNvPr id="3" name="Content Placeholder 2"/>
          <p:cNvSpPr>
            <a:spLocks noGrp="1"/>
          </p:cNvSpPr>
          <p:nvPr>
            <p:ph idx="1"/>
          </p:nvPr>
        </p:nvSpPr>
        <p:spPr>
          <a:xfrm>
            <a:off x="533400" y="1447800"/>
            <a:ext cx="7924800" cy="4648200"/>
          </a:xfrm>
        </p:spPr>
        <p:txBody>
          <a:bodyPr>
            <a:normAutofit lnSpcReduction="10000"/>
          </a:bodyPr>
          <a:lstStyle/>
          <a:p>
            <a:pPr marL="0" indent="0" eaLnBrk="1" hangingPunct="1">
              <a:buFontTx/>
              <a:buNone/>
              <a:defRPr/>
            </a:pPr>
            <a:r>
              <a:rPr lang="en-US" dirty="0" err="1" smtClean="0"/>
              <a:t>Kontrol</a:t>
            </a:r>
            <a:r>
              <a:rPr lang="en-US" dirty="0" smtClean="0"/>
              <a:t> </a:t>
            </a:r>
            <a:r>
              <a:rPr lang="en-US" dirty="0" err="1" smtClean="0"/>
              <a:t>aplikasi</a:t>
            </a:r>
            <a:r>
              <a:rPr lang="en-US" dirty="0" smtClean="0"/>
              <a:t> </a:t>
            </a:r>
            <a:r>
              <a:rPr lang="en-US" dirty="0" err="1" smtClean="0"/>
              <a:t>adalah</a:t>
            </a:r>
            <a:r>
              <a:rPr lang="en-US" dirty="0" smtClean="0"/>
              <a:t> </a:t>
            </a:r>
            <a:r>
              <a:rPr lang="en-US" dirty="0" err="1" smtClean="0"/>
              <a:t>kontrol</a:t>
            </a:r>
            <a:r>
              <a:rPr lang="en-US" dirty="0" smtClean="0"/>
              <a:t> yang </a:t>
            </a:r>
            <a:r>
              <a:rPr lang="en-US" dirty="0" err="1" smtClean="0"/>
              <a:t>diwujudkan</a:t>
            </a:r>
            <a:r>
              <a:rPr lang="en-US" dirty="0" smtClean="0"/>
              <a:t> </a:t>
            </a:r>
            <a:r>
              <a:rPr lang="en-US" dirty="0" err="1" smtClean="0"/>
              <a:t>secara</a:t>
            </a:r>
            <a:r>
              <a:rPr lang="en-US" dirty="0" smtClean="0"/>
              <a:t> </a:t>
            </a:r>
            <a:r>
              <a:rPr lang="en-US" dirty="0" err="1" smtClean="0"/>
              <a:t>sesifik</a:t>
            </a:r>
            <a:r>
              <a:rPr lang="en-US" dirty="0" smtClean="0"/>
              <a:t> </a:t>
            </a:r>
            <a:r>
              <a:rPr lang="en-US" dirty="0" err="1" smtClean="0"/>
              <a:t>dalam</a:t>
            </a:r>
            <a:r>
              <a:rPr lang="en-US" dirty="0" smtClean="0"/>
              <a:t> </a:t>
            </a:r>
            <a:r>
              <a:rPr lang="en-US" dirty="0" err="1" smtClean="0"/>
              <a:t>suatu</a:t>
            </a:r>
            <a:r>
              <a:rPr lang="en-US" dirty="0" smtClean="0"/>
              <a:t> </a:t>
            </a:r>
            <a:r>
              <a:rPr lang="en-US" dirty="0" err="1" smtClean="0"/>
              <a:t>aplikasi</a:t>
            </a:r>
            <a:r>
              <a:rPr lang="en-US" dirty="0" smtClean="0"/>
              <a:t> </a:t>
            </a:r>
            <a:r>
              <a:rPr lang="en-US" dirty="0" err="1" smtClean="0"/>
              <a:t>sistem</a:t>
            </a:r>
            <a:r>
              <a:rPr lang="en-US" dirty="0" smtClean="0"/>
              <a:t> </a:t>
            </a:r>
            <a:r>
              <a:rPr lang="en-US" dirty="0" err="1" smtClean="0"/>
              <a:t>informasi</a:t>
            </a:r>
            <a:r>
              <a:rPr lang="en-US" dirty="0" smtClean="0"/>
              <a:t>. Wilayah yang </a:t>
            </a:r>
            <a:r>
              <a:rPr lang="en-US" dirty="0" err="1" smtClean="0"/>
              <a:t>dicakup</a:t>
            </a:r>
            <a:r>
              <a:rPr lang="en-US" dirty="0" smtClean="0"/>
              <a:t> </a:t>
            </a:r>
            <a:r>
              <a:rPr lang="en-US" dirty="0" err="1" smtClean="0"/>
              <a:t>oleh</a:t>
            </a:r>
            <a:r>
              <a:rPr lang="en-US" dirty="0" smtClean="0"/>
              <a:t> </a:t>
            </a:r>
            <a:r>
              <a:rPr lang="en-US" dirty="0" err="1" smtClean="0"/>
              <a:t>kontrol</a:t>
            </a:r>
            <a:r>
              <a:rPr lang="en-US" dirty="0" smtClean="0"/>
              <a:t> </a:t>
            </a:r>
            <a:r>
              <a:rPr lang="en-US" dirty="0" err="1" smtClean="0"/>
              <a:t>ini</a:t>
            </a:r>
            <a:r>
              <a:rPr lang="en-US" dirty="0" smtClean="0"/>
              <a:t> </a:t>
            </a:r>
            <a:r>
              <a:rPr lang="en-US" dirty="0" err="1" smtClean="0"/>
              <a:t>meliputi</a:t>
            </a:r>
            <a:r>
              <a:rPr lang="en-US" dirty="0" smtClean="0"/>
              <a:t>: </a:t>
            </a:r>
          </a:p>
          <a:p>
            <a:pPr eaLnBrk="1" hangingPunct="1">
              <a:buFont typeface="Wingdings" pitchFamily="2" charset="2"/>
              <a:buChar char="Ø"/>
              <a:defRPr/>
            </a:pPr>
            <a:r>
              <a:rPr lang="en-US" dirty="0" err="1" smtClean="0"/>
              <a:t>Kontrol</a:t>
            </a:r>
            <a:r>
              <a:rPr lang="en-US" dirty="0" smtClean="0"/>
              <a:t> </a:t>
            </a:r>
            <a:r>
              <a:rPr lang="en-US" dirty="0" err="1" smtClean="0"/>
              <a:t>Masukan</a:t>
            </a:r>
            <a:endParaRPr lang="en-US" dirty="0" smtClean="0"/>
          </a:p>
          <a:p>
            <a:pPr eaLnBrk="1" hangingPunct="1">
              <a:buFont typeface="Wingdings" pitchFamily="2" charset="2"/>
              <a:buChar char="Ø"/>
              <a:defRPr/>
            </a:pPr>
            <a:r>
              <a:rPr lang="en-US" dirty="0" err="1" smtClean="0"/>
              <a:t>Kontrol</a:t>
            </a:r>
            <a:r>
              <a:rPr lang="en-US" dirty="0" smtClean="0"/>
              <a:t> </a:t>
            </a:r>
            <a:r>
              <a:rPr lang="en-US" dirty="0" err="1" smtClean="0"/>
              <a:t>Pemrosesan</a:t>
            </a:r>
            <a:endParaRPr lang="en-US" dirty="0" smtClean="0"/>
          </a:p>
          <a:p>
            <a:pPr eaLnBrk="1" hangingPunct="1">
              <a:buFont typeface="Wingdings" pitchFamily="2" charset="2"/>
              <a:buChar char="Ø"/>
              <a:defRPr/>
            </a:pPr>
            <a:r>
              <a:rPr lang="en-US" dirty="0" err="1" smtClean="0"/>
              <a:t>Kontrol</a:t>
            </a:r>
            <a:r>
              <a:rPr lang="en-US" dirty="0" smtClean="0"/>
              <a:t> </a:t>
            </a:r>
            <a:r>
              <a:rPr lang="en-US" dirty="0" err="1" smtClean="0"/>
              <a:t>Keluaran</a:t>
            </a:r>
            <a:endParaRPr lang="en-US" dirty="0" smtClean="0"/>
          </a:p>
          <a:p>
            <a:pPr eaLnBrk="1" hangingPunct="1">
              <a:buFont typeface="Wingdings" pitchFamily="2" charset="2"/>
              <a:buChar char="Ø"/>
              <a:defRPr/>
            </a:pPr>
            <a:r>
              <a:rPr lang="en-US" dirty="0" err="1" smtClean="0"/>
              <a:t>Kontrol</a:t>
            </a:r>
            <a:r>
              <a:rPr lang="en-US" dirty="0" smtClean="0"/>
              <a:t> Basis Data </a:t>
            </a:r>
          </a:p>
          <a:p>
            <a:pPr eaLnBrk="1" hangingPunct="1">
              <a:buFont typeface="Wingdings" pitchFamily="2" charset="2"/>
              <a:buChar char="Ø"/>
              <a:defRPr/>
            </a:pPr>
            <a:r>
              <a:rPr lang="en-US" dirty="0" err="1" smtClean="0"/>
              <a:t>Kontrol</a:t>
            </a:r>
            <a:r>
              <a:rPr lang="en-US" dirty="0" smtClean="0"/>
              <a:t> Telekomunikasi</a:t>
            </a:r>
          </a:p>
          <a:p>
            <a:pPr eaLnBrk="1" hangingPunct="1">
              <a:buFont typeface="Wingdings" pitchFamily="2" charset="2"/>
              <a:buChar char="Ø"/>
              <a:defRPr/>
            </a:pPr>
            <a:endParaRPr lang="en-US" dirty="0" smtClean="0"/>
          </a:p>
          <a:p>
            <a:pPr eaLnBrk="1" hangingPunct="1">
              <a:buFont typeface="Wingdings" pitchFamily="2" charset="2"/>
              <a:buChar char="Ø"/>
              <a:defRPr/>
            </a:pPr>
            <a:endParaRPr lang="en-US"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smtClean="0"/>
              <a:t>Kesimpulan</a:t>
            </a:r>
          </a:p>
        </p:txBody>
      </p:sp>
      <p:sp>
        <p:nvSpPr>
          <p:cNvPr id="52227" name="Content Placeholder 2"/>
          <p:cNvSpPr>
            <a:spLocks noGrp="1"/>
          </p:cNvSpPr>
          <p:nvPr>
            <p:ph idx="1"/>
          </p:nvPr>
        </p:nvSpPr>
        <p:spPr/>
        <p:txBody>
          <a:bodyPr/>
          <a:lstStyle/>
          <a:p>
            <a:pPr eaLnBrk="1" hangingPunct="1"/>
            <a:r>
              <a:rPr lang="en-US" smtClean="0"/>
              <a:t>Keamanan sistem informasi tidak dilihat hanya dari kaca mata timbulnya serangan dari virus, mallware, spy ware dan masalah lain, akan tetapi dilihat dari berbagai segi sesuai dengan domain keamanan sistem itu sendiri.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90600" y="228600"/>
            <a:ext cx="7772400" cy="1143000"/>
          </a:xfrm>
        </p:spPr>
        <p:txBody>
          <a:bodyPr/>
          <a:lstStyle/>
          <a:p>
            <a:r>
              <a:rPr lang="en-US" smtClean="0">
                <a:solidFill>
                  <a:schemeClr val="tx1"/>
                </a:solidFill>
                <a:latin typeface="Verdana" pitchFamily="34" charset="0"/>
              </a:rPr>
              <a:t>Pendahuluan</a:t>
            </a:r>
            <a:endParaRPr lang="en-US" smtClean="0">
              <a:solidFill>
                <a:schemeClr val="tx1"/>
              </a:solidFill>
            </a:endParaRPr>
          </a:p>
        </p:txBody>
      </p:sp>
      <p:sp>
        <p:nvSpPr>
          <p:cNvPr id="10243" name="Content Placeholder 2"/>
          <p:cNvSpPr>
            <a:spLocks noGrp="1"/>
          </p:cNvSpPr>
          <p:nvPr>
            <p:ph idx="1"/>
          </p:nvPr>
        </p:nvSpPr>
        <p:spPr>
          <a:xfrm>
            <a:off x="457200" y="1447800"/>
            <a:ext cx="8001000" cy="4648200"/>
          </a:xfrm>
        </p:spPr>
        <p:txBody>
          <a:bodyPr>
            <a:normAutofit lnSpcReduction="10000"/>
          </a:bodyPr>
          <a:lstStyle/>
          <a:p>
            <a:pPr marL="395288" indent="-395288"/>
            <a:r>
              <a:rPr lang="it-IT" sz="2800" smtClean="0"/>
              <a:t>Transisi dari single vendor ke multi-vendor sehingga lebih </a:t>
            </a:r>
            <a:r>
              <a:rPr lang="sv-SE" sz="2800" smtClean="0"/>
              <a:t>banyak yang harus  dimengerti dan masalah interoperability antar </a:t>
            </a:r>
            <a:r>
              <a:rPr lang="en-US" sz="2800" smtClean="0"/>
              <a:t>vendor yang lebih sulit ditangani.</a:t>
            </a:r>
          </a:p>
          <a:p>
            <a:pPr marL="395288" indent="-395288"/>
            <a:r>
              <a:rPr lang="en-US" sz="2800" smtClean="0"/>
              <a:t>Meningkatnya kemampuan pemakai di bidang komputer sehingga mulai banyak pemakai yang mencoba-coba bermain atau membongkar sistem yang digunakannya.</a:t>
            </a:r>
          </a:p>
          <a:p>
            <a:pPr marL="395288" indent="-395288"/>
            <a:r>
              <a:rPr lang="en-US" sz="2800" smtClean="0"/>
              <a:t>Kesulitan dari penegak hukum untuk mengejar kemajuan dunia komputer dan telekomunikasi yang sangat cepat.</a:t>
            </a:r>
          </a:p>
          <a:p>
            <a:pPr>
              <a:buFontTx/>
              <a:buNone/>
            </a:pPr>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990600" y="152400"/>
            <a:ext cx="7772400" cy="1143000"/>
          </a:xfrm>
        </p:spPr>
        <p:txBody>
          <a:bodyPr/>
          <a:lstStyle/>
          <a:p>
            <a:r>
              <a:rPr lang="en-US" smtClean="0">
                <a:solidFill>
                  <a:schemeClr val="tx1"/>
                </a:solidFill>
                <a:latin typeface="Verdana" pitchFamily="34" charset="0"/>
              </a:rPr>
              <a:t>Pendahuluan</a:t>
            </a:r>
            <a:endParaRPr lang="en-US" smtClean="0">
              <a:solidFill>
                <a:schemeClr val="tx1"/>
              </a:solidFill>
            </a:endParaRPr>
          </a:p>
        </p:txBody>
      </p:sp>
      <p:sp>
        <p:nvSpPr>
          <p:cNvPr id="11267" name="Content Placeholder 2"/>
          <p:cNvSpPr>
            <a:spLocks noGrp="1"/>
          </p:cNvSpPr>
          <p:nvPr>
            <p:ph idx="1"/>
          </p:nvPr>
        </p:nvSpPr>
        <p:spPr>
          <a:xfrm>
            <a:off x="457200" y="1371600"/>
            <a:ext cx="8305800" cy="4724400"/>
          </a:xfrm>
        </p:spPr>
        <p:txBody>
          <a:bodyPr/>
          <a:lstStyle/>
          <a:p>
            <a:r>
              <a:rPr lang="en-US" smtClean="0"/>
              <a:t>Semakin kompleksnya sistem yang digunakan, seperti semakin besarnya program (</a:t>
            </a:r>
            <a:r>
              <a:rPr lang="en-US" i="1" smtClean="0"/>
              <a:t>source code) yang digunakan sehingga </a:t>
            </a:r>
            <a:r>
              <a:rPr lang="en-US" smtClean="0"/>
              <a:t>semakin besar probabilitas terjadinya lubang keamanan.</a:t>
            </a:r>
          </a:p>
          <a:p>
            <a:r>
              <a:rPr lang="en-US" smtClean="0"/>
              <a:t>Semakin banyak perusahaan yang menghubungkan sistem informasinya dengan jaringan komputer yang global seperti Internet. Potensi sistem informasi yang dapat dijebol menjadi lebih besar.</a:t>
            </a:r>
          </a:p>
          <a:p>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31B9204D-219A-4A50-B6A0-8BF56767ADAC}" type="slidenum">
              <a:rPr lang="en-US"/>
              <a:pPr>
                <a:defRPr/>
              </a:pPr>
              <a:t>7</a:t>
            </a:fld>
            <a:endParaRPr lang="en-US"/>
          </a:p>
        </p:txBody>
      </p:sp>
      <p:sp>
        <p:nvSpPr>
          <p:cNvPr id="8195" name="Rectangle 2"/>
          <p:cNvSpPr>
            <a:spLocks noChangeArrowheads="1"/>
          </p:cNvSpPr>
          <p:nvPr/>
        </p:nvSpPr>
        <p:spPr bwMode="auto">
          <a:xfrm>
            <a:off x="609600" y="990600"/>
            <a:ext cx="8153400" cy="5632311"/>
          </a:xfrm>
          <a:prstGeom prst="rect">
            <a:avLst/>
          </a:prstGeom>
          <a:noFill/>
          <a:ln w="9525">
            <a:noFill/>
            <a:miter lim="800000"/>
            <a:headEnd/>
            <a:tailEnd/>
          </a:ln>
        </p:spPr>
        <p:txBody>
          <a:bodyPr wrap="square">
            <a:spAutoFit/>
          </a:bodyPr>
          <a:lstStyle/>
          <a:p>
            <a:pPr marL="514350" indent="-514350">
              <a:buFont typeface="+mj-lt"/>
              <a:buAutoNum type="arabicPeriod"/>
            </a:pPr>
            <a:r>
              <a:rPr lang="en-US" sz="2000" smtClean="0">
                <a:solidFill>
                  <a:srgbClr val="000000"/>
                </a:solidFill>
                <a:latin typeface="Georgia" pitchFamily="18" charset="0"/>
              </a:rPr>
              <a:t>Pelaksanaan </a:t>
            </a:r>
            <a:r>
              <a:rPr lang="en-US" sz="2000">
                <a:solidFill>
                  <a:srgbClr val="000000"/>
                </a:solidFill>
                <a:latin typeface="Georgia" pitchFamily="18" charset="0"/>
              </a:rPr>
              <a:t>Pengelolaan Keamanan </a:t>
            </a:r>
            <a:r>
              <a:rPr lang="en-US" sz="2000">
                <a:solidFill>
                  <a:srgbClr val="000000"/>
                </a:solidFill>
                <a:latin typeface="Georgia" pitchFamily="18" charset="0"/>
              </a:rPr>
              <a:t>(</a:t>
            </a:r>
            <a:r>
              <a:rPr lang="en-US" sz="2000" i="1" smtClean="0">
                <a:solidFill>
                  <a:srgbClr val="000000"/>
                </a:solidFill>
                <a:latin typeface="Georgia" pitchFamily="18" charset="0"/>
              </a:rPr>
              <a:t>Security Management </a:t>
            </a:r>
            <a:r>
              <a:rPr lang="en-US" sz="2000" i="1">
                <a:solidFill>
                  <a:srgbClr val="000000"/>
                </a:solidFill>
                <a:latin typeface="Georgia" pitchFamily="18" charset="0"/>
              </a:rPr>
              <a:t>Practices</a:t>
            </a:r>
            <a:r>
              <a:rPr lang="en-US" sz="2000" smtClean="0">
                <a:solidFill>
                  <a:srgbClr val="000000"/>
                </a:solidFill>
                <a:latin typeface="Georgia" pitchFamily="18" charset="0"/>
              </a:rPr>
              <a:t>).</a:t>
            </a:r>
          </a:p>
          <a:p>
            <a:pPr marL="514350" indent="-514350">
              <a:buFont typeface="+mj-lt"/>
              <a:buAutoNum type="arabicPeriod"/>
            </a:pPr>
            <a:r>
              <a:rPr lang="en-US" sz="2000" smtClean="0">
                <a:solidFill>
                  <a:srgbClr val="000000"/>
                </a:solidFill>
                <a:latin typeface="Georgia" pitchFamily="18" charset="0"/>
              </a:rPr>
              <a:t>Sistem </a:t>
            </a:r>
            <a:r>
              <a:rPr lang="en-US" sz="2000">
                <a:solidFill>
                  <a:srgbClr val="000000"/>
                </a:solidFill>
                <a:latin typeface="Georgia" pitchFamily="18" charset="0"/>
              </a:rPr>
              <a:t>dan Metodologi </a:t>
            </a:r>
            <a:r>
              <a:rPr lang="en-US" sz="2000">
                <a:solidFill>
                  <a:srgbClr val="000000"/>
                </a:solidFill>
                <a:latin typeface="Georgia" pitchFamily="18" charset="0"/>
              </a:rPr>
              <a:t>Pengendalian </a:t>
            </a:r>
            <a:r>
              <a:rPr lang="en-US" sz="2000" smtClean="0">
                <a:solidFill>
                  <a:srgbClr val="000000"/>
                </a:solidFill>
                <a:latin typeface="Georgia" pitchFamily="18" charset="0"/>
              </a:rPr>
              <a:t>Akses (</a:t>
            </a:r>
            <a:r>
              <a:rPr lang="en-US" sz="2000" i="1" smtClean="0">
                <a:solidFill>
                  <a:srgbClr val="000000"/>
                </a:solidFill>
                <a:latin typeface="Georgia" pitchFamily="18" charset="0"/>
              </a:rPr>
              <a:t>Access </a:t>
            </a:r>
            <a:r>
              <a:rPr lang="en-US" sz="2000" i="1">
                <a:solidFill>
                  <a:srgbClr val="000000"/>
                </a:solidFill>
                <a:latin typeface="Georgia" pitchFamily="18" charset="0"/>
              </a:rPr>
              <a:t>Control Systems and </a:t>
            </a:r>
            <a:r>
              <a:rPr lang="en-US" sz="2000" i="1">
                <a:solidFill>
                  <a:srgbClr val="000000"/>
                </a:solidFill>
                <a:latin typeface="Georgia" pitchFamily="18" charset="0"/>
              </a:rPr>
              <a:t>Methodology</a:t>
            </a:r>
            <a:r>
              <a:rPr lang="en-US" sz="2000" smtClean="0">
                <a:solidFill>
                  <a:srgbClr val="000000"/>
                </a:solidFill>
                <a:latin typeface="Georgia" pitchFamily="18" charset="0"/>
              </a:rPr>
              <a:t>).</a:t>
            </a:r>
          </a:p>
          <a:p>
            <a:pPr marL="514350" indent="-514350">
              <a:buFont typeface="+mj-lt"/>
              <a:buAutoNum type="arabicPeriod"/>
            </a:pPr>
            <a:r>
              <a:rPr lang="en-US" sz="2000" smtClean="0">
                <a:solidFill>
                  <a:srgbClr val="000000"/>
                </a:solidFill>
                <a:latin typeface="Georgia" pitchFamily="18" charset="0"/>
              </a:rPr>
              <a:t>Keamanan </a:t>
            </a:r>
            <a:r>
              <a:rPr lang="en-US" sz="2000">
                <a:solidFill>
                  <a:srgbClr val="000000"/>
                </a:solidFill>
                <a:latin typeface="Georgia" pitchFamily="18" charset="0"/>
              </a:rPr>
              <a:t>Telekomunikasi </a:t>
            </a:r>
            <a:r>
              <a:rPr lang="en-US" sz="2000">
                <a:solidFill>
                  <a:srgbClr val="000000"/>
                </a:solidFill>
                <a:latin typeface="Georgia" pitchFamily="18" charset="0"/>
              </a:rPr>
              <a:t>dan </a:t>
            </a:r>
            <a:r>
              <a:rPr lang="en-US" sz="2000" smtClean="0">
                <a:solidFill>
                  <a:srgbClr val="000000"/>
                </a:solidFill>
                <a:latin typeface="Georgia" pitchFamily="18" charset="0"/>
              </a:rPr>
              <a:t>Jaringan (</a:t>
            </a:r>
            <a:r>
              <a:rPr lang="en-US" sz="2000" i="1" smtClean="0">
                <a:solidFill>
                  <a:srgbClr val="000000"/>
                </a:solidFill>
                <a:latin typeface="Georgia" pitchFamily="18" charset="0"/>
              </a:rPr>
              <a:t>Telecommunications </a:t>
            </a:r>
            <a:r>
              <a:rPr lang="en-US" sz="2000" i="1">
                <a:solidFill>
                  <a:srgbClr val="000000"/>
                </a:solidFill>
                <a:latin typeface="Georgia" pitchFamily="18" charset="0"/>
              </a:rPr>
              <a:t>and </a:t>
            </a:r>
            <a:r>
              <a:rPr lang="en-US" sz="2000" i="1">
                <a:solidFill>
                  <a:srgbClr val="000000"/>
                </a:solidFill>
                <a:latin typeface="Georgia" pitchFamily="18" charset="0"/>
              </a:rPr>
              <a:t>Network </a:t>
            </a:r>
            <a:r>
              <a:rPr lang="en-US" sz="2000" i="1" smtClean="0">
                <a:solidFill>
                  <a:srgbClr val="000000"/>
                </a:solidFill>
                <a:latin typeface="Georgia" pitchFamily="18" charset="0"/>
              </a:rPr>
              <a:t>Security</a:t>
            </a:r>
            <a:r>
              <a:rPr lang="en-US" sz="2000" smtClean="0">
                <a:solidFill>
                  <a:srgbClr val="000000"/>
                </a:solidFill>
                <a:latin typeface="Georgia" pitchFamily="18" charset="0"/>
              </a:rPr>
              <a:t>)</a:t>
            </a:r>
          </a:p>
          <a:p>
            <a:pPr marL="514350" indent="-514350">
              <a:buFont typeface="+mj-lt"/>
              <a:buAutoNum type="arabicPeriod"/>
            </a:pPr>
            <a:r>
              <a:rPr lang="en-US" sz="2000" smtClean="0">
                <a:solidFill>
                  <a:srgbClr val="000000"/>
                </a:solidFill>
                <a:latin typeface="Georgia" pitchFamily="18" charset="0"/>
              </a:rPr>
              <a:t>Kriptografi </a:t>
            </a:r>
            <a:r>
              <a:rPr lang="en-US" sz="2000">
                <a:solidFill>
                  <a:srgbClr val="000000"/>
                </a:solidFill>
                <a:latin typeface="Georgia" pitchFamily="18" charset="0"/>
              </a:rPr>
              <a:t>(</a:t>
            </a:r>
            <a:r>
              <a:rPr lang="en-US" sz="2000" i="1">
                <a:solidFill>
                  <a:srgbClr val="000000"/>
                </a:solidFill>
                <a:latin typeface="Georgia" pitchFamily="18" charset="0"/>
              </a:rPr>
              <a:t>Cryptography</a:t>
            </a:r>
            <a:r>
              <a:rPr lang="en-US" sz="2000" smtClean="0">
                <a:solidFill>
                  <a:srgbClr val="000000"/>
                </a:solidFill>
                <a:latin typeface="Georgia" pitchFamily="18" charset="0"/>
              </a:rPr>
              <a:t>).</a:t>
            </a:r>
          </a:p>
          <a:p>
            <a:pPr marL="514350" indent="-514350">
              <a:buFont typeface="+mj-lt"/>
              <a:buAutoNum type="arabicPeriod"/>
            </a:pPr>
            <a:r>
              <a:rPr lang="en-US" sz="2000" smtClean="0">
                <a:solidFill>
                  <a:srgbClr val="000000"/>
                </a:solidFill>
                <a:latin typeface="Georgia" pitchFamily="18" charset="0"/>
              </a:rPr>
              <a:t>Model </a:t>
            </a:r>
            <a:r>
              <a:rPr lang="en-US" sz="2000">
                <a:solidFill>
                  <a:srgbClr val="000000"/>
                </a:solidFill>
                <a:latin typeface="Georgia" pitchFamily="18" charset="0"/>
              </a:rPr>
              <a:t>dan Arsitektur Keamanan </a:t>
            </a:r>
            <a:r>
              <a:rPr lang="en-US" sz="2000">
                <a:solidFill>
                  <a:srgbClr val="000000"/>
                </a:solidFill>
                <a:latin typeface="Georgia" pitchFamily="18" charset="0"/>
              </a:rPr>
              <a:t>(</a:t>
            </a:r>
            <a:r>
              <a:rPr lang="en-US" sz="2000" i="1" smtClean="0">
                <a:solidFill>
                  <a:srgbClr val="000000"/>
                </a:solidFill>
                <a:latin typeface="Georgia" pitchFamily="18" charset="0"/>
              </a:rPr>
              <a:t>Security Architecture </a:t>
            </a:r>
            <a:r>
              <a:rPr lang="en-US" sz="2000" i="1">
                <a:solidFill>
                  <a:srgbClr val="000000"/>
                </a:solidFill>
                <a:latin typeface="Georgia" pitchFamily="18" charset="0"/>
              </a:rPr>
              <a:t>&amp; </a:t>
            </a:r>
            <a:r>
              <a:rPr lang="en-US" sz="2000" i="1">
                <a:solidFill>
                  <a:srgbClr val="000000"/>
                </a:solidFill>
                <a:latin typeface="Georgia" pitchFamily="18" charset="0"/>
              </a:rPr>
              <a:t>Models</a:t>
            </a:r>
            <a:r>
              <a:rPr lang="en-US" sz="2000" smtClean="0">
                <a:solidFill>
                  <a:srgbClr val="000000"/>
                </a:solidFill>
                <a:latin typeface="Georgia" pitchFamily="18" charset="0"/>
              </a:rPr>
              <a:t>).</a:t>
            </a:r>
          </a:p>
          <a:p>
            <a:pPr marL="514350" indent="-514350">
              <a:buFont typeface="+mj-lt"/>
              <a:buAutoNum type="arabicPeriod" startAt="6"/>
            </a:pPr>
            <a:r>
              <a:rPr lang="en-US" sz="2000" smtClean="0">
                <a:solidFill>
                  <a:srgbClr val="000000"/>
                </a:solidFill>
                <a:latin typeface="Georgia" pitchFamily="18" charset="0"/>
              </a:rPr>
              <a:t>Keamanan Pengoperasian (</a:t>
            </a:r>
            <a:r>
              <a:rPr lang="en-US" sz="2000" i="1" smtClean="0">
                <a:solidFill>
                  <a:srgbClr val="000000"/>
                </a:solidFill>
                <a:latin typeface="Georgia" pitchFamily="18" charset="0"/>
              </a:rPr>
              <a:t>Operations Security</a:t>
            </a:r>
            <a:r>
              <a:rPr lang="en-US" sz="2000" smtClean="0">
                <a:solidFill>
                  <a:srgbClr val="000000"/>
                </a:solidFill>
                <a:latin typeface="Georgia" pitchFamily="18" charset="0"/>
              </a:rPr>
              <a:t>).</a:t>
            </a:r>
          </a:p>
          <a:p>
            <a:pPr marL="514350" indent="-514350">
              <a:buFont typeface="+mj-lt"/>
              <a:buAutoNum type="arabicPeriod" startAt="6"/>
            </a:pPr>
            <a:r>
              <a:rPr lang="en-US" sz="2000" smtClean="0">
                <a:solidFill>
                  <a:srgbClr val="000000"/>
                </a:solidFill>
                <a:latin typeface="Georgia" pitchFamily="18" charset="0"/>
              </a:rPr>
              <a:t>Keamanan Aplikasi dan Pengembangan Sistem (</a:t>
            </a:r>
            <a:r>
              <a:rPr lang="en-US" sz="2000" i="1" smtClean="0">
                <a:solidFill>
                  <a:srgbClr val="000000"/>
                </a:solidFill>
                <a:latin typeface="Georgia" pitchFamily="18" charset="0"/>
              </a:rPr>
              <a:t>Application and Systems Development Security</a:t>
            </a:r>
            <a:r>
              <a:rPr lang="en-US" sz="2000" smtClean="0">
                <a:solidFill>
                  <a:srgbClr val="000000"/>
                </a:solidFill>
                <a:latin typeface="Georgia" pitchFamily="18" charset="0"/>
              </a:rPr>
              <a:t>).</a:t>
            </a:r>
          </a:p>
          <a:p>
            <a:pPr marL="514350" indent="-514350">
              <a:buFont typeface="+mj-lt"/>
              <a:buAutoNum type="arabicPeriod" startAt="6"/>
            </a:pPr>
            <a:r>
              <a:rPr lang="en-US" sz="2000" smtClean="0">
                <a:solidFill>
                  <a:srgbClr val="000000"/>
                </a:solidFill>
                <a:latin typeface="Georgia" pitchFamily="18" charset="0"/>
              </a:rPr>
              <a:t>Rencana Kesinambungan Usaha dan Pemulihan Bencana (</a:t>
            </a:r>
            <a:r>
              <a:rPr lang="en-US" sz="2000" i="1" smtClean="0">
                <a:solidFill>
                  <a:srgbClr val="000000"/>
                </a:solidFill>
                <a:latin typeface="Georgia" pitchFamily="18" charset="0"/>
              </a:rPr>
              <a:t>Disaster Recovery and Business Continuity Plan -- DRP/BCP</a:t>
            </a:r>
            <a:r>
              <a:rPr lang="en-US" sz="2000" smtClean="0">
                <a:solidFill>
                  <a:srgbClr val="000000"/>
                </a:solidFill>
                <a:latin typeface="Georgia" pitchFamily="18" charset="0"/>
              </a:rPr>
              <a:t>).</a:t>
            </a:r>
          </a:p>
          <a:p>
            <a:pPr marL="514350" indent="-514350">
              <a:buFont typeface="+mj-lt"/>
              <a:buAutoNum type="arabicPeriod" startAt="6"/>
            </a:pPr>
            <a:r>
              <a:rPr lang="en-US" sz="2000" smtClean="0">
                <a:solidFill>
                  <a:srgbClr val="000000"/>
                </a:solidFill>
                <a:latin typeface="Georgia" pitchFamily="18" charset="0"/>
              </a:rPr>
              <a:t>Hukum, Investigasi, dan Etika (</a:t>
            </a:r>
            <a:r>
              <a:rPr lang="en-US" sz="2000" i="1" smtClean="0">
                <a:solidFill>
                  <a:srgbClr val="000000"/>
                </a:solidFill>
                <a:latin typeface="Georgia" pitchFamily="18" charset="0"/>
              </a:rPr>
              <a:t>Laws, Investigations and Ethics</a:t>
            </a:r>
            <a:r>
              <a:rPr lang="en-US" sz="2000" smtClean="0">
                <a:solidFill>
                  <a:srgbClr val="000000"/>
                </a:solidFill>
                <a:latin typeface="Georgia" pitchFamily="18" charset="0"/>
              </a:rPr>
              <a:t>).</a:t>
            </a:r>
          </a:p>
          <a:p>
            <a:pPr marL="514350" indent="-514350">
              <a:buFont typeface="+mj-lt"/>
              <a:buAutoNum type="arabicPeriod" startAt="6"/>
            </a:pPr>
            <a:r>
              <a:rPr lang="en-US" sz="2000" smtClean="0">
                <a:solidFill>
                  <a:srgbClr val="000000"/>
                </a:solidFill>
                <a:latin typeface="Georgia" pitchFamily="18" charset="0"/>
              </a:rPr>
              <a:t>Keamanan Fisik (</a:t>
            </a:r>
            <a:r>
              <a:rPr lang="en-US" sz="2000" i="1" smtClean="0">
                <a:solidFill>
                  <a:srgbClr val="000000"/>
                </a:solidFill>
                <a:latin typeface="Georgia" pitchFamily="18" charset="0"/>
              </a:rPr>
              <a:t>Physical Security</a:t>
            </a:r>
            <a:r>
              <a:rPr lang="en-US" sz="2000" smtClean="0">
                <a:solidFill>
                  <a:srgbClr val="000000"/>
                </a:solidFill>
                <a:latin typeface="Georgia" pitchFamily="18" charset="0"/>
              </a:rPr>
              <a:t>).</a:t>
            </a:r>
          </a:p>
          <a:p>
            <a:pPr marL="514350" indent="-514350">
              <a:buFont typeface="+mj-lt"/>
              <a:buAutoNum type="arabicPeriod" startAt="6"/>
            </a:pPr>
            <a:r>
              <a:rPr lang="en-US" sz="2000" smtClean="0">
                <a:solidFill>
                  <a:srgbClr val="C00000"/>
                </a:solidFill>
                <a:latin typeface="Georgia" pitchFamily="18" charset="0"/>
              </a:rPr>
              <a:t>Audit (</a:t>
            </a:r>
            <a:r>
              <a:rPr lang="en-US" sz="2000" i="1" smtClean="0">
                <a:solidFill>
                  <a:srgbClr val="C00000"/>
                </a:solidFill>
                <a:latin typeface="Georgia" pitchFamily="18" charset="0"/>
              </a:rPr>
              <a:t>Auditing</a:t>
            </a:r>
            <a:r>
              <a:rPr lang="en-US" sz="2000" smtClean="0">
                <a:solidFill>
                  <a:srgbClr val="000000"/>
                </a:solidFill>
                <a:latin typeface="Georgia" pitchFamily="18" charset="0"/>
              </a:rPr>
              <a:t>).</a:t>
            </a:r>
          </a:p>
          <a:p>
            <a:pPr marL="514350" indent="-514350">
              <a:buFont typeface="+mj-lt"/>
              <a:buAutoNum type="arabicPeriod"/>
            </a:pPr>
            <a:endParaRPr lang="en-US" sz="2000">
              <a:solidFill>
                <a:srgbClr val="000000"/>
              </a:solidFill>
              <a:latin typeface="Georgia" pitchFamily="18" charset="0"/>
            </a:endParaRPr>
          </a:p>
        </p:txBody>
      </p:sp>
      <p:sp>
        <p:nvSpPr>
          <p:cNvPr id="5" name="Rectangle 4"/>
          <p:cNvSpPr/>
          <p:nvPr/>
        </p:nvSpPr>
        <p:spPr>
          <a:xfrm>
            <a:off x="1905000" y="457200"/>
            <a:ext cx="5334000" cy="523220"/>
          </a:xfrm>
          <a:prstGeom prst="rect">
            <a:avLst/>
          </a:prstGeom>
        </p:spPr>
        <p:txBody>
          <a:bodyPr wrap="square">
            <a:spAutoFit/>
          </a:bodyPr>
          <a:lstStyle/>
          <a:p>
            <a:r>
              <a:rPr lang="en-US" sz="2800" b="1" smtClean="0">
                <a:solidFill>
                  <a:srgbClr val="000000"/>
                </a:solidFill>
              </a:rPr>
              <a:t>Domain Keamanan SI</a:t>
            </a:r>
            <a:endParaRPr lang="en-US" sz="2800" b="1">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0F9F0D26-3B65-4FDE-BC90-4F591A486A90}" type="slidenum">
              <a:rPr lang="en-US"/>
              <a:pPr>
                <a:defRPr/>
              </a:pPr>
              <a:t>8</a:t>
            </a:fld>
            <a:endParaRPr lang="en-US"/>
          </a:p>
        </p:txBody>
      </p:sp>
      <p:sp>
        <p:nvSpPr>
          <p:cNvPr id="10243" name="Rectangle 3"/>
          <p:cNvSpPr>
            <a:spLocks noChangeArrowheads="1"/>
          </p:cNvSpPr>
          <p:nvPr/>
        </p:nvSpPr>
        <p:spPr bwMode="auto">
          <a:xfrm>
            <a:off x="457200" y="1143000"/>
            <a:ext cx="8382000" cy="3539430"/>
          </a:xfrm>
          <a:prstGeom prst="rect">
            <a:avLst/>
          </a:prstGeom>
          <a:noFill/>
          <a:ln w="9525">
            <a:noFill/>
            <a:miter lim="800000"/>
            <a:headEnd/>
            <a:tailEnd/>
          </a:ln>
        </p:spPr>
        <p:txBody>
          <a:bodyPr wrap="square">
            <a:spAutoFit/>
          </a:bodyPr>
          <a:lstStyle/>
          <a:p>
            <a:r>
              <a:rPr lang="en-US" sz="2800" b="1">
                <a:solidFill>
                  <a:srgbClr val="000000"/>
                </a:solidFill>
              </a:rPr>
              <a:t>1. Pelaksanaan Pengelolaan Keamanan </a:t>
            </a:r>
          </a:p>
          <a:p>
            <a:r>
              <a:rPr lang="en-US" sz="2800" smtClean="0">
                <a:solidFill>
                  <a:srgbClr val="000000"/>
                </a:solidFill>
              </a:rPr>
              <a:t></a:t>
            </a:r>
            <a:endParaRPr lang="en-US" sz="2800">
              <a:solidFill>
                <a:srgbClr val="000000"/>
              </a:solidFill>
            </a:endParaRPr>
          </a:p>
          <a:p>
            <a:pPr marL="341313" indent="-341313">
              <a:buFont typeface="Wingdings" pitchFamily="2" charset="2"/>
              <a:buChar char="§"/>
            </a:pPr>
            <a:r>
              <a:rPr lang="en-US" sz="2800" smtClean="0">
                <a:solidFill>
                  <a:srgbClr val="000000"/>
                </a:solidFill>
              </a:rPr>
              <a:t>Mengidentifikasi </a:t>
            </a:r>
            <a:r>
              <a:rPr lang="en-US" sz="2800">
                <a:solidFill>
                  <a:srgbClr val="000000"/>
                </a:solidFill>
              </a:rPr>
              <a:t>asset (informasi) perusahaan</a:t>
            </a:r>
          </a:p>
          <a:p>
            <a:pPr marL="341313" indent="-341313">
              <a:buFont typeface="Wingdings" pitchFamily="2" charset="2"/>
              <a:buChar char="§"/>
            </a:pPr>
            <a:r>
              <a:rPr lang="en-US" sz="2800" smtClean="0">
                <a:solidFill>
                  <a:srgbClr val="000000"/>
                </a:solidFill>
              </a:rPr>
              <a:t>Menentukan   </a:t>
            </a:r>
            <a:r>
              <a:rPr lang="en-US" sz="2800">
                <a:solidFill>
                  <a:srgbClr val="000000"/>
                </a:solidFill>
              </a:rPr>
              <a:t>tingkat     </a:t>
            </a:r>
            <a:r>
              <a:rPr lang="en-US" sz="2800">
                <a:solidFill>
                  <a:srgbClr val="000000"/>
                </a:solidFill>
              </a:rPr>
              <a:t>pengamanan   </a:t>
            </a:r>
            <a:r>
              <a:rPr lang="en-US" sz="2800" smtClean="0">
                <a:solidFill>
                  <a:srgbClr val="000000"/>
                </a:solidFill>
              </a:rPr>
              <a:t>asset tersebut</a:t>
            </a:r>
            <a:endParaRPr lang="en-US" sz="2800">
              <a:solidFill>
                <a:srgbClr val="000000"/>
              </a:solidFill>
            </a:endParaRPr>
          </a:p>
          <a:p>
            <a:pPr marL="341313" indent="-341313">
              <a:buFont typeface="Wingdings" pitchFamily="2" charset="2"/>
              <a:buChar char="§"/>
            </a:pPr>
            <a:r>
              <a:rPr lang="en-US" sz="2800" smtClean="0">
                <a:solidFill>
                  <a:srgbClr val="000000"/>
                </a:solidFill>
              </a:rPr>
              <a:t>Menaksir </a:t>
            </a:r>
            <a:r>
              <a:rPr lang="en-US" sz="2800">
                <a:solidFill>
                  <a:srgbClr val="000000"/>
                </a:solidFill>
              </a:rPr>
              <a:t>anggaran keamanan yang diperlukan</a:t>
            </a:r>
          </a:p>
          <a:p>
            <a:pPr marL="341313" indent="-341313">
              <a:buFont typeface="Wingdings" pitchFamily="2" charset="2"/>
              <a:buChar char="§"/>
            </a:pPr>
            <a:r>
              <a:rPr lang="en-US" sz="2800" smtClean="0">
                <a:solidFill>
                  <a:srgbClr val="000000"/>
                </a:solidFill>
              </a:rPr>
              <a:t>Menyelaraskan </a:t>
            </a:r>
            <a:r>
              <a:rPr lang="en-US" sz="2800">
                <a:solidFill>
                  <a:srgbClr val="000000"/>
                </a:solidFill>
              </a:rPr>
              <a:t>antara anggaran </a:t>
            </a:r>
            <a:r>
              <a:rPr lang="en-US" sz="2800">
                <a:solidFill>
                  <a:srgbClr val="000000"/>
                </a:solidFill>
              </a:rPr>
              <a:t>yang </a:t>
            </a:r>
            <a:r>
              <a:rPr lang="en-US" sz="2800" smtClean="0">
                <a:solidFill>
                  <a:srgbClr val="000000"/>
                </a:solidFill>
              </a:rPr>
              <a:t>tersedia dengan </a:t>
            </a:r>
            <a:r>
              <a:rPr lang="en-US" sz="2800">
                <a:solidFill>
                  <a:srgbClr val="000000"/>
                </a:solidFill>
              </a:rPr>
              <a:t>asset yang akan dilindungi.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1EE87A5F-8F21-4095-A42E-F47628AB1A6F}" type="slidenum">
              <a:rPr lang="en-US"/>
              <a:pPr>
                <a:defRPr/>
              </a:pPr>
              <a:t>9</a:t>
            </a:fld>
            <a:endParaRPr lang="en-US"/>
          </a:p>
        </p:txBody>
      </p:sp>
      <p:sp>
        <p:nvSpPr>
          <p:cNvPr id="11267" name="Rectangle 2"/>
          <p:cNvSpPr>
            <a:spLocks noChangeArrowheads="1"/>
          </p:cNvSpPr>
          <p:nvPr/>
        </p:nvSpPr>
        <p:spPr bwMode="auto">
          <a:xfrm>
            <a:off x="1066800" y="1981200"/>
            <a:ext cx="7467600" cy="1384995"/>
          </a:xfrm>
          <a:prstGeom prst="rect">
            <a:avLst/>
          </a:prstGeom>
          <a:noFill/>
          <a:ln w="9525">
            <a:noFill/>
            <a:miter lim="800000"/>
            <a:headEnd/>
            <a:tailEnd/>
          </a:ln>
        </p:spPr>
        <p:txBody>
          <a:bodyPr>
            <a:spAutoFit/>
          </a:bodyPr>
          <a:lstStyle/>
          <a:p>
            <a:pPr marL="519113" indent="-519113">
              <a:buFont typeface="Wingdings" pitchFamily="2" charset="2"/>
              <a:buChar char="§"/>
            </a:pPr>
            <a:r>
              <a:rPr lang="en-US" sz="2800">
                <a:solidFill>
                  <a:srgbClr val="000000"/>
                </a:solidFill>
              </a:rPr>
              <a:t>M</a:t>
            </a:r>
            <a:r>
              <a:rPr lang="en-US" sz="2800" smtClean="0">
                <a:solidFill>
                  <a:srgbClr val="000000"/>
                </a:solidFill>
              </a:rPr>
              <a:t>ekanisme/metode </a:t>
            </a:r>
            <a:r>
              <a:rPr lang="en-US" sz="2800">
                <a:solidFill>
                  <a:srgbClr val="000000"/>
                </a:solidFill>
              </a:rPr>
              <a:t>pengendalian akses</a:t>
            </a:r>
          </a:p>
          <a:p>
            <a:pPr marL="519113" indent="-519113">
              <a:buFont typeface="Wingdings" pitchFamily="2" charset="2"/>
              <a:buChar char="§"/>
            </a:pPr>
            <a:r>
              <a:rPr lang="en-US" sz="2800">
                <a:solidFill>
                  <a:srgbClr val="000000"/>
                </a:solidFill>
              </a:rPr>
              <a:t>I</a:t>
            </a:r>
            <a:r>
              <a:rPr lang="en-US" sz="2800" smtClean="0">
                <a:solidFill>
                  <a:srgbClr val="000000"/>
                </a:solidFill>
              </a:rPr>
              <a:t>dentifikasi</a:t>
            </a:r>
            <a:r>
              <a:rPr lang="en-US" sz="2800">
                <a:solidFill>
                  <a:srgbClr val="000000"/>
                </a:solidFill>
              </a:rPr>
              <a:t>, otentifikasi dan otorisasi</a:t>
            </a:r>
          </a:p>
          <a:p>
            <a:pPr marL="519113" indent="-519113">
              <a:buFont typeface="Wingdings" pitchFamily="2" charset="2"/>
              <a:buChar char="§"/>
            </a:pPr>
            <a:r>
              <a:rPr lang="en-US" sz="2800">
                <a:solidFill>
                  <a:srgbClr val="000000"/>
                </a:solidFill>
              </a:rPr>
              <a:t>P</a:t>
            </a:r>
            <a:r>
              <a:rPr lang="en-US" sz="2800" smtClean="0">
                <a:solidFill>
                  <a:srgbClr val="000000"/>
                </a:solidFill>
              </a:rPr>
              <a:t>emantauan </a:t>
            </a:r>
            <a:r>
              <a:rPr lang="en-US" sz="2800">
                <a:solidFill>
                  <a:srgbClr val="000000"/>
                </a:solidFill>
              </a:rPr>
              <a:t>penggunaan sistem</a:t>
            </a:r>
          </a:p>
        </p:txBody>
      </p:sp>
      <p:sp>
        <p:nvSpPr>
          <p:cNvPr id="11268" name="Rectangle 3"/>
          <p:cNvSpPr>
            <a:spLocks noChangeArrowheads="1"/>
          </p:cNvSpPr>
          <p:nvPr/>
        </p:nvSpPr>
        <p:spPr bwMode="auto">
          <a:xfrm>
            <a:off x="914400" y="685800"/>
            <a:ext cx="7620000" cy="946150"/>
          </a:xfrm>
          <a:prstGeom prst="rect">
            <a:avLst/>
          </a:prstGeom>
          <a:noFill/>
          <a:ln w="9525">
            <a:noFill/>
            <a:miter lim="800000"/>
            <a:headEnd/>
            <a:tailEnd/>
          </a:ln>
        </p:spPr>
        <p:txBody>
          <a:bodyPr>
            <a:spAutoFit/>
          </a:bodyPr>
          <a:lstStyle/>
          <a:p>
            <a:pPr algn="just"/>
            <a:r>
              <a:rPr lang="en-US" sz="2800" b="1">
                <a:solidFill>
                  <a:srgbClr val="000000"/>
                </a:solidFill>
              </a:rPr>
              <a:t>2. Sistem dan Metodologi Pengendalian Akses</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115</TotalTime>
  <Words>2028</Words>
  <Application>Microsoft Office PowerPoint</Application>
  <PresentationFormat>On-screen Show (4:3)</PresentationFormat>
  <Paragraphs>237</Paragraphs>
  <Slides>42</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42</vt:i4>
      </vt:variant>
    </vt:vector>
  </HeadingPairs>
  <TitlesOfParts>
    <vt:vector size="47" baseType="lpstr">
      <vt:lpstr>Tahoma</vt:lpstr>
      <vt:lpstr>Arial</vt:lpstr>
      <vt:lpstr>Wingdings</vt:lpstr>
      <vt:lpstr>Office Theme</vt:lpstr>
      <vt:lpstr>Flow</vt:lpstr>
      <vt:lpstr>Pengamanan Sistem Informasi</vt:lpstr>
      <vt:lpstr>Pendahuluan</vt:lpstr>
      <vt:lpstr>Pendahuluan</vt:lpstr>
      <vt:lpstr>Pendahuluan</vt:lpstr>
      <vt:lpstr>Pendahuluan</vt:lpstr>
      <vt:lpstr>Pendahuluan</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PENGENDALIAN KEAMANAN SISTEM INFORMASI</vt:lpstr>
      <vt:lpstr>PENGENDALIAN KEAMANAN SISTEM INFORMASI</vt:lpstr>
      <vt:lpstr>Kontrol Administratif</vt:lpstr>
      <vt:lpstr>Kontrol Administratif</vt:lpstr>
      <vt:lpstr>Kontrol Pengembangan dan Pemeliharaan Sistem </vt:lpstr>
      <vt:lpstr>Kontrol Operasi</vt:lpstr>
      <vt:lpstr>Slide 26</vt:lpstr>
      <vt:lpstr>Proteksi Fisik terhadap Pusat Data</vt:lpstr>
      <vt:lpstr>Kontrol Perangkat Keras</vt:lpstr>
      <vt:lpstr>Kontrol Perangkat Keras</vt:lpstr>
      <vt:lpstr>Kontrol Perangkat Keras</vt:lpstr>
      <vt:lpstr>Kontrol Perangkat Keras</vt:lpstr>
      <vt:lpstr>Kontrol Akses terhadap Sistem Komputer</vt:lpstr>
      <vt:lpstr>Kontrol Akses terhadap Sistem Komputer</vt:lpstr>
      <vt:lpstr>Kontrol terhadap Akses Informasi</vt:lpstr>
      <vt:lpstr>Kontrol terhadap Akses Informasi</vt:lpstr>
      <vt:lpstr>Kontrol terhadap Akses Informasi</vt:lpstr>
      <vt:lpstr>Kontrol terhadap Akses Informasi</vt:lpstr>
      <vt:lpstr>Kontrol terhadap Akses Informasi</vt:lpstr>
      <vt:lpstr>Kontrol Terhadap Bencana</vt:lpstr>
      <vt:lpstr>Kontrol Terhadap Perlidungan Terakhir</vt:lpstr>
      <vt:lpstr>Kontrol Aplikasi</vt:lpstr>
      <vt:lpstr>Kesimpulan</vt:lpstr>
    </vt:vector>
  </TitlesOfParts>
  <Company>MDP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PENGAMANAN SISTEM INFORMASI</dc:title>
  <dc:creator>Inayat</dc:creator>
  <cp:lastModifiedBy>dublut</cp:lastModifiedBy>
  <cp:revision>32</cp:revision>
  <dcterms:created xsi:type="dcterms:W3CDTF">2008-04-17T20:56:35Z</dcterms:created>
  <dcterms:modified xsi:type="dcterms:W3CDTF">2015-04-06T09:54:25Z</dcterms:modified>
</cp:coreProperties>
</file>