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90" r:id="rId21"/>
    <p:sldId id="291" r:id="rId22"/>
    <p:sldId id="289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28"/>
    <a:srgbClr val="FF66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1176" autoAdjust="0"/>
  </p:normalViewPr>
  <p:slideViewPr>
    <p:cSldViewPr>
      <p:cViewPr varScale="1">
        <p:scale>
          <a:sx n="71" d="100"/>
          <a:sy n="71" d="100"/>
        </p:scale>
        <p:origin x="126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 stikom bali.png"/>
          <p:cNvPicPr>
            <a:picLocks noChangeAspect="1"/>
          </p:cNvPicPr>
          <p:nvPr/>
        </p:nvPicPr>
        <p:blipFill rotWithShape="1">
          <a:blip r:embed="rId2">
            <a:grayscl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10000" pencilSize="20"/>
                    </a14:imgEffect>
                    <a14:imgEffect>
                      <a14:sharpenSoften amount="10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36" r="16326" b="12846"/>
          <a:stretch/>
        </p:blipFill>
        <p:spPr>
          <a:xfrm>
            <a:off x="0" y="0"/>
            <a:ext cx="3576939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FFB-FFCD-4637-9038-81BCB6CCC9F5}" type="datetimeFigureOut">
              <a:rPr lang="en-US" smtClean="0"/>
              <a:t>04/02/2015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8052-CDA7-4AB1-B16E-E993AA5A5F1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4306" y="4359376"/>
            <a:ext cx="6063894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3513"/>
            <a:ext cx="7772400" cy="1540837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4071" y="424514"/>
            <a:ext cx="1174129" cy="15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5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 stikom bali.png"/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FFB-FFCD-4637-9038-81BCB6CCC9F5}" type="datetimeFigureOut">
              <a:rPr lang="en-US" smtClean="0"/>
              <a:t>04/02/2015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8052-CDA7-4AB1-B16E-E993AA5A5F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0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 stikom bali.png"/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FFB-FFCD-4637-9038-81BCB6CCC9F5}" type="datetimeFigureOut">
              <a:rPr lang="en-US" smtClean="0"/>
              <a:t>04/02/2015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8052-CDA7-4AB1-B16E-E993AA5A5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7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FFB-FFCD-4637-9038-81BCB6CCC9F5}" type="datetimeFigureOut">
              <a:rPr lang="en-US" smtClean="0"/>
              <a:t>04/02/2015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8052-CDA7-4AB1-B16E-E993AA5A5F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2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7158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1410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FFB-FFCD-4637-9038-81BCB6CCC9F5}" type="datetimeFigureOut">
              <a:rPr lang="en-US" smtClean="0"/>
              <a:t>04/02/2015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8052-CDA7-4AB1-B16E-E993AA5A5F1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logo stikom bali mini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799" y="406762"/>
            <a:ext cx="132580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7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FFB-FFCD-4637-9038-81BCB6CCC9F5}" type="datetimeFigureOut">
              <a:rPr lang="en-US" smtClean="0"/>
              <a:t>04/02/2015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8052-CDA7-4AB1-B16E-E993AA5A5F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3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FFB-FFCD-4637-9038-81BCB6CCC9F5}" type="datetimeFigureOut">
              <a:rPr lang="en-US" smtClean="0"/>
              <a:t>04/02/2015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8052-CDA7-4AB1-B16E-E993AA5A5F1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4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FFB-FFCD-4637-9038-81BCB6CCC9F5}" type="datetimeFigureOut">
              <a:rPr lang="en-US" smtClean="0"/>
              <a:t>04/02/2015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8052-CDA7-4AB1-B16E-E993AA5A5F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7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FFB-FFCD-4637-9038-81BCB6CCC9F5}" type="datetimeFigureOut">
              <a:rPr lang="en-US" smtClean="0"/>
              <a:t>04/02/2015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8052-CDA7-4AB1-B16E-E993AA5A5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7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61117"/>
            <a:ext cx="3008313" cy="45650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FFB-FFCD-4637-9038-81BCB6CCC9F5}" type="datetimeFigureOut">
              <a:rPr lang="en-US" smtClean="0"/>
              <a:t>04/02/2015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8052-CDA7-4AB1-B16E-E993AA5A5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8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FFB-FFCD-4637-9038-81BCB6CCC9F5}" type="datetimeFigureOut">
              <a:rPr lang="en-US" smtClean="0"/>
              <a:t>04/02/2015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8052-CDA7-4AB1-B16E-E993AA5A5F1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00600"/>
            <a:ext cx="103758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7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 stikom bali.png"/>
          <p:cNvPicPr>
            <a:picLocks noChangeAspect="1"/>
          </p:cNvPicPr>
          <p:nvPr/>
        </p:nvPicPr>
        <p:blipFill rotWithShape="1">
          <a:blip r:embed="rId13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>
            <a:off x="5861224" y="0"/>
            <a:ext cx="3282776" cy="685800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74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8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8DFFB-FFCD-4637-9038-81BCB6CCC9F5}" type="datetimeFigureOut">
              <a:rPr lang="en-US" smtClean="0"/>
              <a:t>04/02/2015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12071"/>
            <a:ext cx="2895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48052-CDA7-4AB1-B16E-E993AA5A5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2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Trajan Pro"/>
          <a:ea typeface="+mj-ea"/>
          <a:cs typeface="Trajan Pro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SzPct val="80000"/>
        <a:buFontTx/>
        <a:buBlip>
          <a:blip r:embed="rId15"/>
        </a:buBlip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800100" indent="-342900" algn="l" defTabSz="457200" rtl="0" eaLnBrk="1" latinLnBrk="0" hangingPunct="1">
        <a:spcBef>
          <a:spcPct val="20000"/>
        </a:spcBef>
        <a:buSzPct val="80000"/>
        <a:buFontTx/>
        <a:buBlip>
          <a:blip r:embed="rId16"/>
        </a:buBlip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257300" indent="-342900" algn="l" defTabSz="457200" rtl="0" eaLnBrk="1" latinLnBrk="0" hangingPunct="1">
        <a:spcBef>
          <a:spcPct val="20000"/>
        </a:spcBef>
        <a:buSzPct val="80000"/>
        <a:buFontTx/>
        <a:buBlip>
          <a:blip r:embed="rId17"/>
        </a:buBlip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57350" indent="-285750" algn="l" defTabSz="457200" rtl="0" eaLnBrk="1" latinLnBrk="0" hangingPunct="1">
        <a:spcBef>
          <a:spcPct val="20000"/>
        </a:spcBef>
        <a:buSzPct val="80000"/>
        <a:buFontTx/>
        <a:buBlip>
          <a:blip r:embed="rId18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114550" indent="-285750" algn="l" defTabSz="457200" rtl="0" eaLnBrk="1" latinLnBrk="0" hangingPunct="1">
        <a:spcBef>
          <a:spcPct val="20000"/>
        </a:spcBef>
        <a:buSzPct val="80000"/>
        <a:buFontTx/>
        <a:buBlip>
          <a:blip r:embed="rId19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624" y="4311128"/>
            <a:ext cx="8640960" cy="1782168"/>
          </a:xfrm>
        </p:spPr>
        <p:txBody>
          <a:bodyPr>
            <a:noAutofit/>
          </a:bodyPr>
          <a:lstStyle/>
          <a:p>
            <a:r>
              <a:rPr lang="id-ID" b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SIKLUS AKUNTANSI PERUSAHAAN JASA</a:t>
            </a:r>
          </a:p>
          <a:p>
            <a:r>
              <a:rPr lang="id-ID" b="1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TAHAP PENCATATAN</a:t>
            </a:r>
          </a:p>
          <a:p>
            <a:r>
              <a:rPr lang="id-ID" b="1" dirty="0" smtClean="0">
                <a:solidFill>
                  <a:srgbClr val="005828"/>
                </a:solidFill>
                <a:latin typeface="Arial Rounded MT Bold" panose="020F0704030504030204" pitchFamily="34" charset="0"/>
              </a:rPr>
              <a:t>JURNAL UMUM–BUKU BESAR–NERACA SALDO</a:t>
            </a:r>
            <a:endParaRPr lang="en-US" b="1" dirty="0">
              <a:solidFill>
                <a:srgbClr val="00582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3626" y="2176195"/>
            <a:ext cx="4536504" cy="1540837"/>
          </a:xfrm>
        </p:spPr>
        <p:txBody>
          <a:bodyPr>
            <a:noAutofit/>
          </a:bodyPr>
          <a:lstStyle/>
          <a:p>
            <a:pPr algn="ctr"/>
            <a:r>
              <a:rPr lang="id-ID" sz="5400" dirty="0" smtClean="0">
                <a:solidFill>
                  <a:srgbClr val="0070C0"/>
                </a:solidFill>
                <a:latin typeface="Berlin Sans FB Demi" pitchFamily="34" charset="0"/>
              </a:rPr>
              <a:t>BAB</a:t>
            </a:r>
            <a:r>
              <a:rPr lang="id-ID" sz="9600" dirty="0" smtClean="0">
                <a:solidFill>
                  <a:srgbClr val="0070C0"/>
                </a:solidFill>
                <a:latin typeface="Berlin Sans FB Demi" pitchFamily="34" charset="0"/>
              </a:rPr>
              <a:t> 2</a:t>
            </a:r>
            <a:endParaRPr lang="en-US" sz="9600" dirty="0">
              <a:solidFill>
                <a:srgbClr val="0070C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13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85242"/>
          </a:xfrm>
        </p:spPr>
        <p:txBody>
          <a:bodyPr/>
          <a:lstStyle/>
          <a:p>
            <a:r>
              <a:rPr lang="id-ID" b="1" dirty="0" smtClean="0">
                <a:latin typeface="Berlin Sans FB" pitchFamily="34" charset="0"/>
              </a:rPr>
              <a:t>HUTANG</a:t>
            </a:r>
            <a:endParaRPr lang="en-US" b="1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896544"/>
          </a:xfrm>
        </p:spPr>
        <p:txBody>
          <a:bodyPr>
            <a:normAutofit/>
          </a:bodyPr>
          <a:lstStyle/>
          <a:p>
            <a:r>
              <a:rPr lang="id-ID" dirty="0" smtClean="0"/>
              <a:t>Contoh Hutang Jangka Panjang :</a:t>
            </a:r>
          </a:p>
          <a:p>
            <a:pPr marL="64008" indent="0">
              <a:buNone/>
            </a:pPr>
            <a:endParaRPr lang="id-ID" dirty="0" smtClean="0"/>
          </a:p>
          <a:p>
            <a:pPr marL="537210" lvl="1" indent="0">
              <a:buNone/>
            </a:pPr>
            <a:r>
              <a:rPr lang="id-ID" dirty="0" smtClean="0"/>
              <a:t>1.	Hutang Hipotik : hutang jk. Pjg disertai 	jaminan aktiva tetap tak bergerak</a:t>
            </a:r>
          </a:p>
          <a:p>
            <a:pPr marL="537210" lvl="1" indent="0">
              <a:buNone/>
            </a:pPr>
            <a:endParaRPr lang="id-ID" dirty="0" smtClean="0"/>
          </a:p>
          <a:p>
            <a:pPr marL="537210" lvl="1" indent="0">
              <a:buNone/>
            </a:pPr>
            <a:r>
              <a:rPr lang="id-ID" dirty="0" smtClean="0"/>
              <a:t>2. Hutang Obligasi : hutang jk. Pjg yang 	disertai 	surat pengakuan hutang 	dengan membayar 	bunga setiap waktu 	yang telah ditentukan</a:t>
            </a:r>
          </a:p>
          <a:p>
            <a:pPr marL="537210" lvl="1" indent="0">
              <a:buNone/>
            </a:pPr>
            <a:endParaRPr lang="id-ID" dirty="0" smtClean="0"/>
          </a:p>
          <a:p>
            <a:pPr marL="537210" lvl="1" indent="0">
              <a:buNone/>
            </a:pPr>
            <a:r>
              <a:rPr lang="id-ID" dirty="0" smtClean="0"/>
              <a:t>3. Kredit Investasi yang lebih dari 1 tahun</a:t>
            </a:r>
          </a:p>
        </p:txBody>
      </p:sp>
    </p:spTree>
    <p:extLst>
      <p:ext uri="{BB962C8B-B14F-4D97-AF65-F5344CB8AC3E}">
        <p14:creationId xmlns:p14="http://schemas.microsoft.com/office/powerpoint/2010/main" val="17540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txBody>
          <a:bodyPr/>
          <a:lstStyle/>
          <a:p>
            <a:r>
              <a:rPr lang="id-ID" b="1" dirty="0" smtClean="0">
                <a:latin typeface="Berlin Sans FB" pitchFamily="34" charset="0"/>
              </a:rPr>
              <a:t>MODAL</a:t>
            </a:r>
            <a:endParaRPr lang="en-US" b="1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040560"/>
          </a:xfrm>
        </p:spPr>
        <p:txBody>
          <a:bodyPr>
            <a:noAutofit/>
          </a:bodyPr>
          <a:lstStyle/>
          <a:p>
            <a:r>
              <a:rPr lang="id-ID" sz="2300" dirty="0" smtClean="0"/>
              <a:t>Modal adalah hak para pemilik perusahaan yang ditanamkan ke dalam perusahaan</a:t>
            </a:r>
          </a:p>
          <a:p>
            <a:pPr marL="64008" indent="0">
              <a:buNone/>
            </a:pPr>
            <a:endParaRPr lang="id-ID" sz="2300" dirty="0" smtClean="0"/>
          </a:p>
          <a:p>
            <a:r>
              <a:rPr lang="id-ID" sz="2300" dirty="0" smtClean="0"/>
              <a:t>Pencatatan Modal dalam neraca :	</a:t>
            </a:r>
          </a:p>
          <a:p>
            <a:pPr marL="537210" lvl="1" indent="0">
              <a:buNone/>
            </a:pPr>
            <a:r>
              <a:rPr lang="id-ID" sz="1900" dirty="0" smtClean="0"/>
              <a:t>1. Perusahaan perseorangan</a:t>
            </a:r>
          </a:p>
          <a:p>
            <a:pPr marL="64008" indent="0">
              <a:buNone/>
            </a:pPr>
            <a:r>
              <a:rPr lang="id-ID" sz="2300" dirty="0" smtClean="0"/>
              <a:t>	Modal....</a:t>
            </a:r>
          </a:p>
          <a:p>
            <a:pPr marL="537210" lvl="1" indent="0">
              <a:buNone/>
            </a:pPr>
            <a:r>
              <a:rPr lang="id-ID" sz="1900" dirty="0" smtClean="0"/>
              <a:t>2. </a:t>
            </a:r>
            <a:r>
              <a:rPr lang="id-ID" sz="1900" dirty="0"/>
              <a:t>Perusahaan </a:t>
            </a:r>
            <a:r>
              <a:rPr lang="id-ID" sz="1900" dirty="0" smtClean="0"/>
              <a:t>persekutuan</a:t>
            </a:r>
            <a:endParaRPr lang="id-ID" sz="1900" dirty="0"/>
          </a:p>
          <a:p>
            <a:pPr marL="64008" indent="0">
              <a:buNone/>
            </a:pPr>
            <a:r>
              <a:rPr lang="id-ID" sz="2300" dirty="0"/>
              <a:t>	Modal</a:t>
            </a:r>
            <a:r>
              <a:rPr lang="id-ID" sz="2300" dirty="0" smtClean="0"/>
              <a:t>.....</a:t>
            </a:r>
          </a:p>
          <a:p>
            <a:pPr marL="64008" indent="0">
              <a:buNone/>
            </a:pPr>
            <a:r>
              <a:rPr lang="id-ID" sz="2300" dirty="0"/>
              <a:t>	</a:t>
            </a:r>
            <a:r>
              <a:rPr lang="id-ID" sz="2300" dirty="0" smtClean="0"/>
              <a:t>Modal.....</a:t>
            </a:r>
            <a:endParaRPr lang="id-ID" sz="2300" dirty="0"/>
          </a:p>
          <a:p>
            <a:pPr marL="537210" lvl="1" indent="0">
              <a:buNone/>
            </a:pPr>
            <a:r>
              <a:rPr lang="id-ID" sz="1900" dirty="0" smtClean="0"/>
              <a:t>3. </a:t>
            </a:r>
            <a:r>
              <a:rPr lang="id-ID" sz="1900" dirty="0"/>
              <a:t>Perusahaan </a:t>
            </a:r>
            <a:r>
              <a:rPr lang="id-ID" sz="1900" dirty="0" smtClean="0"/>
              <a:t>perseroan</a:t>
            </a:r>
          </a:p>
          <a:p>
            <a:pPr marL="537210" lvl="1" indent="0">
              <a:buNone/>
            </a:pPr>
            <a:r>
              <a:rPr lang="id-ID" sz="2300" dirty="0"/>
              <a:t>	</a:t>
            </a:r>
            <a:r>
              <a:rPr lang="id-ID" sz="2300" dirty="0" smtClean="0"/>
              <a:t>Modal saham.....</a:t>
            </a:r>
          </a:p>
          <a:p>
            <a:pPr marL="537210" lvl="1" indent="0">
              <a:buNone/>
            </a:pPr>
            <a:r>
              <a:rPr lang="id-ID" sz="2300" dirty="0"/>
              <a:t>	</a:t>
            </a:r>
            <a:r>
              <a:rPr lang="id-ID" sz="2300" dirty="0" smtClean="0"/>
              <a:t>Laba yang Ditahan</a:t>
            </a:r>
            <a:endParaRPr lang="id-ID" sz="2300" dirty="0"/>
          </a:p>
        </p:txBody>
      </p:sp>
    </p:spTree>
    <p:extLst>
      <p:ext uri="{BB962C8B-B14F-4D97-AF65-F5344CB8AC3E}">
        <p14:creationId xmlns:p14="http://schemas.microsoft.com/office/powerpoint/2010/main" val="25983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txBody>
          <a:bodyPr/>
          <a:lstStyle/>
          <a:p>
            <a:r>
              <a:rPr lang="id-ID" b="1" dirty="0" smtClean="0">
                <a:latin typeface="Berlin Sans FB" pitchFamily="34" charset="0"/>
              </a:rPr>
              <a:t>PENDAPATAN</a:t>
            </a:r>
            <a:endParaRPr lang="en-US" b="1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040560"/>
          </a:xfrm>
        </p:spPr>
        <p:txBody>
          <a:bodyPr>
            <a:noAutofit/>
          </a:bodyPr>
          <a:lstStyle/>
          <a:p>
            <a:r>
              <a:rPr lang="id-ID" sz="2300" dirty="0" smtClean="0"/>
              <a:t>Pendapatan adalah penghasilan yang diperoleh perusahaan selama 1 periode. </a:t>
            </a:r>
          </a:p>
          <a:p>
            <a:pPr marL="64008" indent="0">
              <a:buNone/>
            </a:pPr>
            <a:endParaRPr lang="id-ID" sz="2300" dirty="0" smtClean="0"/>
          </a:p>
          <a:p>
            <a:r>
              <a:rPr lang="id-ID" sz="2300" dirty="0" smtClean="0"/>
              <a:t>Pendapatan dibagi menjadi 2 :</a:t>
            </a:r>
          </a:p>
          <a:p>
            <a:pPr marL="64008" indent="0">
              <a:buNone/>
            </a:pPr>
            <a:r>
              <a:rPr lang="id-ID" sz="2300" dirty="0"/>
              <a:t>	</a:t>
            </a:r>
            <a:r>
              <a:rPr lang="id-ID" sz="2300" dirty="0" smtClean="0"/>
              <a:t>1. Pendapatan Usaha </a:t>
            </a:r>
          </a:p>
          <a:p>
            <a:pPr marL="64008" indent="0">
              <a:buNone/>
            </a:pPr>
            <a:r>
              <a:rPr lang="id-ID" sz="2300" dirty="0" smtClean="0"/>
              <a:t>	    adalah pendapatan yang benar-benar mrpk 	    pendapatan pokok (usaha)</a:t>
            </a:r>
          </a:p>
          <a:p>
            <a:pPr marL="64008" indent="0">
              <a:buNone/>
            </a:pPr>
            <a:endParaRPr lang="id-ID" sz="2300" dirty="0" smtClean="0"/>
          </a:p>
          <a:p>
            <a:pPr marL="64008" indent="0">
              <a:buNone/>
            </a:pPr>
            <a:r>
              <a:rPr lang="id-ID" sz="2300" dirty="0"/>
              <a:t>	</a:t>
            </a:r>
            <a:r>
              <a:rPr lang="id-ID" sz="2300" dirty="0" smtClean="0"/>
              <a:t>2. Pendapatan Non Usaha</a:t>
            </a:r>
          </a:p>
          <a:p>
            <a:pPr marL="64008" indent="0">
              <a:buNone/>
            </a:pPr>
            <a:r>
              <a:rPr lang="id-ID" sz="2300" dirty="0"/>
              <a:t>	 </a:t>
            </a:r>
            <a:r>
              <a:rPr lang="id-ID" sz="2300" dirty="0" smtClean="0"/>
              <a:t>   adalah pendapatan yg bukan berasal dari 	    pendapatan usaha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89605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txBody>
          <a:bodyPr/>
          <a:lstStyle/>
          <a:p>
            <a:r>
              <a:rPr lang="id-ID" b="1" dirty="0" smtClean="0">
                <a:latin typeface="Berlin Sans FB" pitchFamily="34" charset="0"/>
              </a:rPr>
              <a:t>BEBAN / BIAYA</a:t>
            </a:r>
            <a:endParaRPr lang="en-US" b="1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040560"/>
          </a:xfrm>
        </p:spPr>
        <p:txBody>
          <a:bodyPr>
            <a:noAutofit/>
          </a:bodyPr>
          <a:lstStyle/>
          <a:p>
            <a:r>
              <a:rPr lang="id-ID" sz="2300" dirty="0" smtClean="0"/>
              <a:t>Beban adalah pengorbanan ekonomis yang dikeluarkan selama 1 periode akuntansi. </a:t>
            </a:r>
          </a:p>
          <a:p>
            <a:pPr marL="64008" indent="0">
              <a:buNone/>
            </a:pPr>
            <a:endParaRPr lang="id-ID" sz="2300" dirty="0" smtClean="0"/>
          </a:p>
          <a:p>
            <a:r>
              <a:rPr lang="id-ID" sz="2300" dirty="0" smtClean="0"/>
              <a:t>Beban dibagi menjadi 2 :</a:t>
            </a:r>
          </a:p>
          <a:p>
            <a:pPr marL="64008" indent="0">
              <a:buNone/>
            </a:pPr>
            <a:r>
              <a:rPr lang="id-ID" sz="2300" dirty="0"/>
              <a:t>	</a:t>
            </a:r>
            <a:r>
              <a:rPr lang="id-ID" sz="2300" dirty="0" smtClean="0"/>
              <a:t>1. Beban Usaha </a:t>
            </a:r>
          </a:p>
          <a:p>
            <a:pPr marL="64008" indent="0">
              <a:buNone/>
            </a:pPr>
            <a:r>
              <a:rPr lang="id-ID" sz="2300" dirty="0" smtClean="0"/>
              <a:t>	    adalah beban yang dikeluarkan untuk 		    mendapatkan penghasilan pokok</a:t>
            </a:r>
          </a:p>
          <a:p>
            <a:pPr marL="64008" indent="0">
              <a:buNone/>
            </a:pPr>
            <a:endParaRPr lang="id-ID" sz="2300" dirty="0" smtClean="0"/>
          </a:p>
          <a:p>
            <a:pPr marL="64008" indent="0">
              <a:buNone/>
            </a:pPr>
            <a:r>
              <a:rPr lang="id-ID" sz="2300" dirty="0"/>
              <a:t>	</a:t>
            </a:r>
            <a:r>
              <a:rPr lang="id-ID" sz="2300" dirty="0" smtClean="0"/>
              <a:t>2. Beban Non Usaha</a:t>
            </a:r>
          </a:p>
          <a:p>
            <a:pPr marL="64008" indent="0">
              <a:buNone/>
            </a:pPr>
            <a:r>
              <a:rPr lang="id-ID" sz="2300" dirty="0"/>
              <a:t>	 </a:t>
            </a:r>
            <a:r>
              <a:rPr lang="id-ID" sz="2300" dirty="0" smtClean="0"/>
              <a:t>   adalah beban yg dikeluarkan bukan untuk 	    mendapatkan penghasilan pokok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98683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</p:spPr>
        <p:txBody>
          <a:bodyPr/>
          <a:lstStyle/>
          <a:p>
            <a:r>
              <a:rPr lang="id-ID" b="1" dirty="0" smtClean="0">
                <a:latin typeface="Berlin Sans FB Demi" pitchFamily="34" charset="0"/>
              </a:rPr>
              <a:t>BAGAN PERKIRAAN</a:t>
            </a:r>
            <a:endParaRPr lang="en-US" b="1" dirty="0"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dirty="0" smtClean="0"/>
              <a:t>Adalah daftar perkiraan dlm buku besar</a:t>
            </a:r>
          </a:p>
          <a:p>
            <a:pPr marL="64008" indent="0">
              <a:buNone/>
            </a:pPr>
            <a:endParaRPr lang="id-ID" dirty="0" smtClean="0"/>
          </a:p>
          <a:p>
            <a:r>
              <a:rPr lang="id-ID" dirty="0" smtClean="0"/>
              <a:t>Perkiraan tsb diberi nomor berurut untuk mempermudah pengkodean baik dlm buku besar maupun dlm referensi pembukuan.</a:t>
            </a:r>
          </a:p>
          <a:p>
            <a:endParaRPr lang="id-ID" dirty="0" smtClean="0"/>
          </a:p>
          <a:p>
            <a:r>
              <a:rPr lang="id-ID" dirty="0" smtClean="0"/>
              <a:t>Dimulai dari perkiraan Neraca ke Rugi laba:		</a:t>
            </a:r>
          </a:p>
          <a:p>
            <a:pPr>
              <a:buFont typeface="Wingdings" pitchFamily="2" charset="2"/>
              <a:buChar char="v"/>
            </a:pPr>
            <a:endParaRPr lang="id-ID" dirty="0" smtClean="0"/>
          </a:p>
          <a:p>
            <a:pPr marL="64008" indent="0">
              <a:buNone/>
            </a:pPr>
            <a:r>
              <a:rPr lang="id-ID" dirty="0" smtClean="0"/>
              <a:t>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7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</p:spPr>
        <p:txBody>
          <a:bodyPr/>
          <a:lstStyle/>
          <a:p>
            <a:r>
              <a:rPr lang="id-ID" b="1" dirty="0" smtClean="0">
                <a:latin typeface="Berlin Sans FB Demi" pitchFamily="34" charset="0"/>
              </a:rPr>
              <a:t>BAGAN PERKIRAAN</a:t>
            </a:r>
            <a:endParaRPr lang="en-US" b="1" dirty="0"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572000"/>
          </a:xfrm>
        </p:spPr>
        <p:txBody>
          <a:bodyPr>
            <a:normAutofit fontScale="92500"/>
          </a:bodyPr>
          <a:lstStyle/>
          <a:p>
            <a:endParaRPr lang="id-ID" dirty="0" smtClean="0"/>
          </a:p>
          <a:p>
            <a:r>
              <a:rPr lang="id-ID" dirty="0" smtClean="0"/>
              <a:t>Contoh cara menentukan nomer perkiraan :</a:t>
            </a:r>
          </a:p>
          <a:p>
            <a:pPr marL="64008" indent="0">
              <a:buNone/>
            </a:pPr>
            <a:endParaRPr lang="id-ID" dirty="0" smtClean="0"/>
          </a:p>
          <a:p>
            <a:pPr marL="64008" indent="0">
              <a:buNone/>
            </a:pPr>
            <a:r>
              <a:rPr lang="id-ID" sz="1700" dirty="0" smtClean="0"/>
              <a:t>Untuk perkiraan </a:t>
            </a:r>
            <a:r>
              <a:rPr lang="id-ID" sz="1700" b="1" dirty="0" smtClean="0">
                <a:solidFill>
                  <a:srgbClr val="FFFF00"/>
                </a:solidFill>
              </a:rPr>
              <a:t>ASET</a:t>
            </a:r>
            <a:r>
              <a:rPr lang="id-ID" sz="1700" dirty="0" smtClean="0"/>
              <a:t> dgn menggunkan angka pertama angka                     </a:t>
            </a:r>
            <a:r>
              <a:rPr lang="id-ID" sz="1700" b="1" dirty="0" smtClean="0">
                <a:solidFill>
                  <a:srgbClr val="FFFF00"/>
                </a:solidFill>
              </a:rPr>
              <a:t>1...s/d 199</a:t>
            </a:r>
          </a:p>
          <a:p>
            <a:pPr marL="64008" indent="0">
              <a:buNone/>
            </a:pPr>
            <a:r>
              <a:rPr lang="id-ID" sz="1700" dirty="0"/>
              <a:t>Untuk perkiraan </a:t>
            </a:r>
            <a:r>
              <a:rPr lang="id-ID" sz="1700" b="1" dirty="0" smtClean="0">
                <a:solidFill>
                  <a:srgbClr val="00B0F0"/>
                </a:solidFill>
              </a:rPr>
              <a:t>HUTANG</a:t>
            </a:r>
            <a:r>
              <a:rPr lang="id-ID" sz="1700" dirty="0" smtClean="0"/>
              <a:t> dgn menggunakan </a:t>
            </a:r>
            <a:r>
              <a:rPr lang="id-ID" sz="1700" dirty="0"/>
              <a:t>angka pertama angka      </a:t>
            </a:r>
            <a:r>
              <a:rPr lang="id-ID" sz="1700" dirty="0" smtClean="0"/>
              <a:t>      </a:t>
            </a:r>
            <a:r>
              <a:rPr lang="id-ID" sz="1700" b="1" dirty="0" smtClean="0">
                <a:solidFill>
                  <a:srgbClr val="00B0F0"/>
                </a:solidFill>
              </a:rPr>
              <a:t>2...</a:t>
            </a:r>
            <a:r>
              <a:rPr lang="id-ID" sz="1700" b="1" dirty="0">
                <a:solidFill>
                  <a:srgbClr val="00B0F0"/>
                </a:solidFill>
              </a:rPr>
              <a:t>s/d </a:t>
            </a:r>
            <a:r>
              <a:rPr lang="id-ID" sz="1700" b="1" dirty="0" smtClean="0">
                <a:solidFill>
                  <a:srgbClr val="00B0F0"/>
                </a:solidFill>
              </a:rPr>
              <a:t>299</a:t>
            </a:r>
            <a:r>
              <a:rPr lang="id-ID" sz="1700" b="1" dirty="0" smtClean="0"/>
              <a:t> </a:t>
            </a:r>
          </a:p>
          <a:p>
            <a:pPr marL="64008" indent="0">
              <a:buNone/>
            </a:pPr>
            <a:r>
              <a:rPr lang="id-ID" sz="1700" dirty="0" smtClean="0"/>
              <a:t>Untuk </a:t>
            </a:r>
            <a:r>
              <a:rPr lang="id-ID" sz="1700" dirty="0"/>
              <a:t>perkiraan </a:t>
            </a:r>
            <a:r>
              <a:rPr lang="id-ID" sz="1700" b="1" dirty="0" smtClean="0">
                <a:solidFill>
                  <a:schemeClr val="accent1">
                    <a:lumMod val="75000"/>
                  </a:schemeClr>
                </a:solidFill>
              </a:rPr>
              <a:t>MODAL</a:t>
            </a:r>
            <a:r>
              <a:rPr lang="id-ID" sz="1700" dirty="0" smtClean="0"/>
              <a:t> </a:t>
            </a:r>
            <a:r>
              <a:rPr lang="id-ID" sz="1700" dirty="0"/>
              <a:t>dgn </a:t>
            </a:r>
            <a:r>
              <a:rPr lang="id-ID" sz="1700" dirty="0" smtClean="0"/>
              <a:t>menggunakan </a:t>
            </a:r>
            <a:r>
              <a:rPr lang="id-ID" sz="1700" dirty="0"/>
              <a:t>angka pertama angka     </a:t>
            </a:r>
            <a:r>
              <a:rPr lang="id-ID" sz="1700" dirty="0" smtClean="0"/>
              <a:t>         </a:t>
            </a:r>
            <a:r>
              <a:rPr lang="id-ID" sz="1700" b="1" dirty="0" smtClean="0">
                <a:solidFill>
                  <a:schemeClr val="accent1">
                    <a:lumMod val="75000"/>
                  </a:schemeClr>
                </a:solidFill>
              </a:rPr>
              <a:t>3..s/d </a:t>
            </a:r>
            <a:r>
              <a:rPr lang="id-ID" sz="1700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id-ID" sz="1700" b="1" dirty="0" smtClean="0">
                <a:solidFill>
                  <a:schemeClr val="accent1">
                    <a:lumMod val="75000"/>
                  </a:schemeClr>
                </a:solidFill>
              </a:rPr>
              <a:t>99</a:t>
            </a:r>
          </a:p>
          <a:p>
            <a:pPr marL="64008" indent="0">
              <a:buNone/>
            </a:pPr>
            <a:r>
              <a:rPr lang="id-ID" sz="1700" dirty="0" smtClean="0"/>
              <a:t>Untuk </a:t>
            </a:r>
            <a:r>
              <a:rPr lang="id-ID" sz="1700" dirty="0"/>
              <a:t>perkiraan </a:t>
            </a:r>
            <a:r>
              <a:rPr lang="id-ID" sz="1700" b="1" dirty="0" smtClean="0">
                <a:solidFill>
                  <a:srgbClr val="00FF00"/>
                </a:solidFill>
              </a:rPr>
              <a:t>PENDAPATAN</a:t>
            </a:r>
            <a:r>
              <a:rPr lang="id-ID" sz="1700" dirty="0" smtClean="0"/>
              <a:t> </a:t>
            </a:r>
            <a:r>
              <a:rPr lang="id-ID" sz="1700" dirty="0"/>
              <a:t>dgn </a:t>
            </a:r>
            <a:r>
              <a:rPr lang="id-ID" sz="1700" dirty="0" smtClean="0"/>
              <a:t>menggunakan </a:t>
            </a:r>
            <a:r>
              <a:rPr lang="id-ID" sz="1700" dirty="0"/>
              <a:t>angka pertama angka </a:t>
            </a:r>
            <a:r>
              <a:rPr lang="id-ID" sz="1700" dirty="0" smtClean="0"/>
              <a:t>  </a:t>
            </a:r>
            <a:r>
              <a:rPr lang="id-ID" sz="1700" b="1" dirty="0" smtClean="0">
                <a:solidFill>
                  <a:srgbClr val="00FF00"/>
                </a:solidFill>
              </a:rPr>
              <a:t>4...s/d 499</a:t>
            </a:r>
          </a:p>
          <a:p>
            <a:pPr marL="64008" indent="0">
              <a:buNone/>
            </a:pPr>
            <a:r>
              <a:rPr lang="id-ID" sz="1700" dirty="0" smtClean="0"/>
              <a:t>Untuk </a:t>
            </a:r>
            <a:r>
              <a:rPr lang="id-ID" sz="1700" dirty="0"/>
              <a:t>perkiraan </a:t>
            </a:r>
            <a:r>
              <a:rPr lang="id-ID" sz="1700" b="1" dirty="0" smtClean="0">
                <a:solidFill>
                  <a:srgbClr val="FF6600"/>
                </a:solidFill>
              </a:rPr>
              <a:t>BEBAN</a:t>
            </a:r>
            <a:r>
              <a:rPr lang="id-ID" sz="1700" dirty="0" smtClean="0"/>
              <a:t> </a:t>
            </a:r>
            <a:r>
              <a:rPr lang="id-ID" sz="1700" dirty="0"/>
              <a:t>dgn </a:t>
            </a:r>
            <a:r>
              <a:rPr lang="id-ID" sz="1700" dirty="0" smtClean="0"/>
              <a:t>menggunakan </a:t>
            </a:r>
            <a:r>
              <a:rPr lang="id-ID" sz="1700" dirty="0"/>
              <a:t>angka pertama angka     </a:t>
            </a:r>
            <a:r>
              <a:rPr lang="id-ID" sz="1700" dirty="0" smtClean="0"/>
              <a:t>          </a:t>
            </a:r>
            <a:r>
              <a:rPr lang="id-ID" sz="1700" b="1" dirty="0" smtClean="0">
                <a:solidFill>
                  <a:srgbClr val="FFC000"/>
                </a:solidFill>
              </a:rPr>
              <a:t>5...</a:t>
            </a:r>
            <a:r>
              <a:rPr lang="id-ID" sz="1700" b="1" dirty="0">
                <a:solidFill>
                  <a:srgbClr val="FFC000"/>
                </a:solidFill>
              </a:rPr>
              <a:t>s/d </a:t>
            </a:r>
            <a:r>
              <a:rPr lang="id-ID" sz="1700" b="1" dirty="0" smtClean="0">
                <a:solidFill>
                  <a:srgbClr val="FFC000"/>
                </a:solidFill>
              </a:rPr>
              <a:t>599</a:t>
            </a:r>
            <a:r>
              <a:rPr lang="id-ID" sz="1700" b="1" dirty="0" smtClean="0"/>
              <a:t> </a:t>
            </a:r>
            <a:r>
              <a:rPr lang="id-ID" sz="2100" dirty="0" smtClean="0"/>
              <a:t>		</a:t>
            </a:r>
          </a:p>
          <a:p>
            <a:pPr>
              <a:buFont typeface="Wingdings" pitchFamily="2" charset="2"/>
              <a:buChar char="v"/>
            </a:pPr>
            <a:endParaRPr lang="id-ID" dirty="0" smtClean="0"/>
          </a:p>
          <a:p>
            <a:pPr marL="64008" indent="0">
              <a:buNone/>
            </a:pPr>
            <a:r>
              <a:rPr lang="id-ID" dirty="0" smtClean="0"/>
              <a:t>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4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latin typeface="Berlin Sans FB Demi" pitchFamily="34" charset="0"/>
              </a:rPr>
              <a:t>BAGAN PERKIRAAN</a:t>
            </a:r>
            <a:endParaRPr lang="en-US" b="1" dirty="0"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42792" cy="5450979"/>
          </a:xfrm>
        </p:spPr>
        <p:txBody>
          <a:bodyPr>
            <a:normAutofit fontScale="40000" lnSpcReduction="20000"/>
          </a:bodyPr>
          <a:lstStyle/>
          <a:p>
            <a:endParaRPr lang="id-ID" dirty="0" smtClean="0"/>
          </a:p>
          <a:p>
            <a:r>
              <a:rPr lang="id-ID" sz="4200" b="1" dirty="0" smtClean="0"/>
              <a:t>Contoh cara menentukan nomer perkiraan :</a:t>
            </a:r>
          </a:p>
          <a:p>
            <a:pPr marL="64008" indent="0">
              <a:buNone/>
            </a:pPr>
            <a:endParaRPr lang="id-ID" dirty="0" smtClean="0"/>
          </a:p>
          <a:p>
            <a:pPr marL="64008" indent="0">
              <a:buNone/>
            </a:pPr>
            <a:r>
              <a:rPr lang="id-ID" sz="4500" b="1" dirty="0" smtClean="0"/>
              <a:t>Aktiva Lancar (1..s/d 12):</a:t>
            </a:r>
          </a:p>
          <a:p>
            <a:pPr marL="64008" indent="0">
              <a:buNone/>
            </a:pPr>
            <a:r>
              <a:rPr lang="id-ID" sz="4500" dirty="0" smtClean="0"/>
              <a:t>101 Kas</a:t>
            </a:r>
          </a:p>
          <a:p>
            <a:pPr marL="64008" indent="0">
              <a:buNone/>
            </a:pPr>
            <a:r>
              <a:rPr lang="id-ID" sz="4500" dirty="0" smtClean="0"/>
              <a:t>102 Piutang</a:t>
            </a:r>
          </a:p>
          <a:p>
            <a:pPr marL="64008" indent="0">
              <a:buNone/>
            </a:pPr>
            <a:r>
              <a:rPr lang="id-ID" sz="4500" dirty="0" smtClean="0"/>
              <a:t>103 Persediaan</a:t>
            </a:r>
          </a:p>
          <a:p>
            <a:pPr marL="64008" indent="0">
              <a:buNone/>
            </a:pPr>
            <a:endParaRPr lang="id-ID" sz="4500" dirty="0"/>
          </a:p>
          <a:p>
            <a:pPr marL="64008" indent="0">
              <a:buNone/>
            </a:pPr>
            <a:r>
              <a:rPr lang="id-ID" sz="4500" b="1" dirty="0" smtClean="0"/>
              <a:t>Aktiva Tetap (12..s/d 199):</a:t>
            </a:r>
          </a:p>
          <a:p>
            <a:pPr marL="64008" indent="0">
              <a:buNone/>
            </a:pPr>
            <a:r>
              <a:rPr lang="id-ID" sz="4500" dirty="0" smtClean="0"/>
              <a:t>121 Peralatan</a:t>
            </a:r>
          </a:p>
          <a:p>
            <a:pPr marL="64008" indent="0">
              <a:buNone/>
            </a:pPr>
            <a:r>
              <a:rPr lang="id-ID" sz="4500" dirty="0" smtClean="0"/>
              <a:t>122 Akumulasi penyusutan Peralatan</a:t>
            </a:r>
          </a:p>
          <a:p>
            <a:pPr marL="64008" indent="0">
              <a:buNone/>
            </a:pPr>
            <a:r>
              <a:rPr lang="id-ID" sz="4500" dirty="0" smtClean="0"/>
              <a:t>123 Mesin</a:t>
            </a:r>
          </a:p>
          <a:p>
            <a:pPr marL="64008" indent="0">
              <a:buNone/>
            </a:pPr>
            <a:r>
              <a:rPr lang="id-ID" sz="4500" dirty="0" smtClean="0"/>
              <a:t>124 Akumulasi penyusutan mesin</a:t>
            </a:r>
          </a:p>
          <a:p>
            <a:pPr marL="64008" indent="0">
              <a:buNone/>
            </a:pPr>
            <a:endParaRPr lang="id-ID" sz="4500" dirty="0"/>
          </a:p>
          <a:p>
            <a:pPr marL="64008" indent="0">
              <a:buNone/>
            </a:pPr>
            <a:r>
              <a:rPr lang="id-ID" sz="4500" b="1" dirty="0" smtClean="0"/>
              <a:t>Hutang Lancar (2..s/d 22)</a:t>
            </a:r>
          </a:p>
          <a:p>
            <a:pPr marL="64008" indent="0">
              <a:buNone/>
            </a:pPr>
            <a:r>
              <a:rPr lang="id-ID" sz="4500" dirty="0" smtClean="0"/>
              <a:t>201 Hutang usaha</a:t>
            </a:r>
            <a:endParaRPr lang="id-ID" sz="3400" dirty="0" smtClean="0"/>
          </a:p>
          <a:p>
            <a:pPr marL="64008" indent="0">
              <a:buNone/>
            </a:pPr>
            <a:r>
              <a:rPr lang="id-ID" sz="4500" dirty="0" smtClean="0"/>
              <a:t>202 Hutang gaji</a:t>
            </a:r>
          </a:p>
          <a:p>
            <a:pPr marL="64008" indent="0">
              <a:buNone/>
            </a:pPr>
            <a:r>
              <a:rPr lang="id-ID" sz="2100" dirty="0" smtClean="0"/>
              <a:t>		</a:t>
            </a:r>
          </a:p>
          <a:p>
            <a:pPr>
              <a:buFont typeface="Wingdings" pitchFamily="2" charset="2"/>
              <a:buChar char="v"/>
            </a:pPr>
            <a:endParaRPr lang="id-ID" dirty="0" smtClean="0"/>
          </a:p>
          <a:p>
            <a:pPr marL="64008" indent="0">
              <a:buNone/>
            </a:pPr>
            <a:r>
              <a:rPr lang="id-ID" dirty="0" smtClean="0"/>
              <a:t>		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172272" cy="5955035"/>
          </a:xfrm>
        </p:spPr>
        <p:txBody>
          <a:bodyPr>
            <a:normAutofit fontScale="40000" lnSpcReduction="20000"/>
          </a:bodyPr>
          <a:lstStyle/>
          <a:p>
            <a:pPr marL="64008" indent="0">
              <a:buNone/>
            </a:pPr>
            <a:endParaRPr lang="id-ID" dirty="0" smtClean="0"/>
          </a:p>
          <a:p>
            <a:pPr marL="64008" indent="0">
              <a:buNone/>
            </a:pPr>
            <a:endParaRPr lang="id-ID" dirty="0" smtClean="0"/>
          </a:p>
          <a:p>
            <a:pPr marL="64008" indent="0">
              <a:buNone/>
            </a:pPr>
            <a:endParaRPr lang="id-ID" dirty="0"/>
          </a:p>
          <a:p>
            <a:pPr marL="64008" indent="0">
              <a:buNone/>
            </a:pPr>
            <a:endParaRPr lang="id-ID" dirty="0" smtClean="0"/>
          </a:p>
          <a:p>
            <a:pPr marL="64008" indent="0">
              <a:buNone/>
            </a:pPr>
            <a:endParaRPr lang="id-ID" dirty="0"/>
          </a:p>
          <a:p>
            <a:pPr marL="64008" indent="0">
              <a:buNone/>
            </a:pPr>
            <a:r>
              <a:rPr lang="id-ID" sz="4500" b="1" dirty="0" smtClean="0"/>
              <a:t>Hutang Jgk. Panjang (22..s/d 299) :</a:t>
            </a:r>
          </a:p>
          <a:p>
            <a:pPr marL="64008" indent="0">
              <a:buNone/>
            </a:pPr>
            <a:r>
              <a:rPr lang="id-ID" sz="4500" dirty="0" smtClean="0"/>
              <a:t>221 Hutang Obligasi</a:t>
            </a:r>
          </a:p>
          <a:p>
            <a:pPr marL="64008" indent="0">
              <a:buNone/>
            </a:pPr>
            <a:r>
              <a:rPr lang="id-ID" sz="4500" dirty="0" smtClean="0"/>
              <a:t>222 Hutang Hipotek</a:t>
            </a:r>
          </a:p>
          <a:p>
            <a:pPr marL="64008" indent="0">
              <a:buNone/>
            </a:pPr>
            <a:endParaRPr lang="id-ID" sz="4500" dirty="0"/>
          </a:p>
          <a:p>
            <a:pPr marL="64008" indent="0">
              <a:buNone/>
            </a:pPr>
            <a:r>
              <a:rPr lang="id-ID" sz="4500" b="1" dirty="0" smtClean="0"/>
              <a:t>Modal (3..s/d 399):</a:t>
            </a:r>
          </a:p>
          <a:p>
            <a:pPr marL="64008" indent="0">
              <a:buNone/>
            </a:pPr>
            <a:r>
              <a:rPr lang="id-ID" sz="4500" dirty="0" smtClean="0"/>
              <a:t>301 Modal Tn A</a:t>
            </a:r>
          </a:p>
          <a:p>
            <a:pPr marL="64008" indent="0">
              <a:buNone/>
            </a:pPr>
            <a:r>
              <a:rPr lang="id-ID" sz="4500" dirty="0" smtClean="0"/>
              <a:t>302 Modal Tn B</a:t>
            </a:r>
          </a:p>
          <a:p>
            <a:pPr marL="64008" indent="0">
              <a:buNone/>
            </a:pPr>
            <a:endParaRPr lang="id-ID" sz="4500" dirty="0"/>
          </a:p>
          <a:p>
            <a:pPr marL="64008" indent="0">
              <a:buNone/>
            </a:pPr>
            <a:r>
              <a:rPr lang="id-ID" sz="4500" b="1" dirty="0" smtClean="0"/>
              <a:t>Pendapatan (4..s/d 499) :</a:t>
            </a:r>
          </a:p>
          <a:p>
            <a:pPr marL="64008" indent="0">
              <a:buNone/>
            </a:pPr>
            <a:r>
              <a:rPr lang="id-ID" sz="4500" dirty="0" smtClean="0"/>
              <a:t>401 Pendapatan Jasa</a:t>
            </a:r>
          </a:p>
          <a:p>
            <a:pPr marL="64008" indent="0">
              <a:buNone/>
            </a:pPr>
            <a:r>
              <a:rPr lang="id-ID" sz="4500" dirty="0" smtClean="0"/>
              <a:t>402 Pendapatan Lain-lain</a:t>
            </a:r>
          </a:p>
          <a:p>
            <a:pPr marL="64008" indent="0">
              <a:buNone/>
            </a:pPr>
            <a:endParaRPr lang="id-ID" sz="4500" dirty="0"/>
          </a:p>
          <a:p>
            <a:pPr marL="64008" indent="0">
              <a:buNone/>
            </a:pPr>
            <a:r>
              <a:rPr lang="id-ID" sz="4500" b="1" dirty="0" smtClean="0"/>
              <a:t>Beban (5..s/d 599) :</a:t>
            </a:r>
          </a:p>
          <a:p>
            <a:pPr marL="64008" indent="0">
              <a:buNone/>
            </a:pPr>
            <a:r>
              <a:rPr lang="id-ID" sz="4500" dirty="0" smtClean="0"/>
              <a:t>501 Beban Gaji</a:t>
            </a:r>
          </a:p>
          <a:p>
            <a:pPr marL="64008" indent="0">
              <a:buNone/>
            </a:pPr>
            <a:r>
              <a:rPr lang="id-ID" sz="4500" dirty="0" smtClean="0"/>
              <a:t>502 Beban Listrik</a:t>
            </a:r>
          </a:p>
          <a:p>
            <a:pPr marL="64008" indent="0">
              <a:buNone/>
            </a:pPr>
            <a:endParaRPr lang="id-ID" dirty="0" smtClean="0"/>
          </a:p>
          <a:p>
            <a:pPr marL="6400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1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latin typeface="Berlin Sans FB Demi" pitchFamily="34" charset="0"/>
              </a:rPr>
              <a:t>Bentuk Perkiraan</a:t>
            </a:r>
            <a:endParaRPr lang="en-US" b="1" dirty="0">
              <a:latin typeface="Berlin Sans FB Dem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Bentuk Perkiraan ada 2 :</a:t>
            </a:r>
          </a:p>
          <a:p>
            <a:pPr marL="64008" indent="0">
              <a:buNone/>
            </a:pPr>
            <a:r>
              <a:rPr lang="id-ID" dirty="0"/>
              <a:t>	</a:t>
            </a:r>
            <a:r>
              <a:rPr lang="id-ID" dirty="0" smtClean="0"/>
              <a:t>1.	Bentuk Skontro </a:t>
            </a:r>
          </a:p>
          <a:p>
            <a:pPr marL="64008" indent="0">
              <a:buNone/>
            </a:pPr>
            <a:r>
              <a:rPr lang="id-ID" dirty="0"/>
              <a:t>	</a:t>
            </a:r>
            <a:r>
              <a:rPr lang="id-ID" dirty="0" smtClean="0"/>
              <a:t>	a. Skontro berlajur</a:t>
            </a:r>
          </a:p>
          <a:p>
            <a:pPr marL="64008" indent="0">
              <a:buNone/>
            </a:pPr>
            <a:r>
              <a:rPr lang="id-ID" dirty="0"/>
              <a:t>	</a:t>
            </a:r>
            <a:r>
              <a:rPr lang="id-ID" dirty="0" smtClean="0"/>
              <a:t>	b. Skontro T sederhana</a:t>
            </a:r>
          </a:p>
          <a:p>
            <a:pPr marL="64008" indent="0">
              <a:buNone/>
            </a:pPr>
            <a:endParaRPr lang="id-ID" dirty="0" smtClean="0"/>
          </a:p>
          <a:p>
            <a:pPr marL="64008" indent="0">
              <a:buNone/>
            </a:pPr>
            <a:r>
              <a:rPr lang="id-ID" dirty="0"/>
              <a:t>	</a:t>
            </a:r>
            <a:r>
              <a:rPr lang="id-ID" dirty="0" smtClean="0"/>
              <a:t>2.	Bentuk Staffel</a:t>
            </a:r>
          </a:p>
          <a:p>
            <a:pPr marL="64008" indent="0">
              <a:buNone/>
            </a:pPr>
            <a:r>
              <a:rPr lang="id-ID" dirty="0"/>
              <a:t>	</a:t>
            </a:r>
            <a:r>
              <a:rPr lang="id-ID" dirty="0" smtClean="0"/>
              <a:t>	a. Staffel bersaldo tunggal</a:t>
            </a:r>
          </a:p>
          <a:p>
            <a:pPr marL="64008" indent="0">
              <a:buNone/>
            </a:pPr>
            <a:r>
              <a:rPr lang="id-ID" dirty="0"/>
              <a:t>	</a:t>
            </a:r>
            <a:r>
              <a:rPr lang="id-ID" dirty="0" smtClean="0"/>
              <a:t>	b. Staffel berlajur  rangkap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3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latin typeface="Berlin Sans FB Demi" pitchFamily="34" charset="0"/>
              </a:rPr>
              <a:t>Bentuk Perkiraan</a:t>
            </a:r>
            <a:endParaRPr lang="en-US" b="1" dirty="0">
              <a:latin typeface="Berlin Sans FB Dem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70024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id-ID" dirty="0" smtClean="0"/>
              <a:t>a. Skontro berlajur</a:t>
            </a:r>
          </a:p>
          <a:p>
            <a:pPr marL="64008" indent="0">
              <a:buNone/>
            </a:pPr>
            <a:r>
              <a:rPr lang="id-ID" dirty="0"/>
              <a:t>	</a:t>
            </a:r>
            <a:r>
              <a:rPr lang="id-ID" dirty="0" smtClean="0"/>
              <a:t>	</a:t>
            </a:r>
          </a:p>
          <a:p>
            <a:pPr marL="64008" indent="0">
              <a:buNone/>
            </a:pPr>
            <a:endParaRPr lang="id-ID" dirty="0"/>
          </a:p>
          <a:p>
            <a:pPr marL="64008" indent="0">
              <a:buNone/>
            </a:pPr>
            <a:endParaRPr lang="id-ID" dirty="0" smtClean="0"/>
          </a:p>
          <a:p>
            <a:pPr marL="64008" indent="0">
              <a:buNone/>
            </a:pPr>
            <a:endParaRPr lang="id-ID" dirty="0" smtClean="0"/>
          </a:p>
          <a:p>
            <a:pPr marL="64008" indent="0">
              <a:buNone/>
            </a:pPr>
            <a:r>
              <a:rPr lang="id-ID" dirty="0" smtClean="0"/>
              <a:t>b. Skontro T sederhana</a:t>
            </a:r>
          </a:p>
          <a:p>
            <a:pPr marL="64008" indent="0">
              <a:buNone/>
            </a:pPr>
            <a:endParaRPr lang="id-ID" dirty="0" smtClean="0"/>
          </a:p>
          <a:p>
            <a:pPr marL="64008" indent="0">
              <a:buNone/>
            </a:pPr>
            <a:r>
              <a:rPr lang="id-ID" dirty="0"/>
              <a:t>	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611723"/>
              </p:ext>
            </p:extLst>
          </p:nvPr>
        </p:nvGraphicFramePr>
        <p:xfrm>
          <a:off x="1043608" y="2060848"/>
          <a:ext cx="7416823" cy="165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143"/>
                <a:gridCol w="1311073"/>
                <a:gridCol w="678806"/>
                <a:gridCol w="994940"/>
                <a:gridCol w="633143"/>
                <a:gridCol w="1293511"/>
                <a:gridCol w="576064"/>
                <a:gridCol w="1296143"/>
              </a:tblGrid>
              <a:tr h="914458">
                <a:tc>
                  <a:txBody>
                    <a:bodyPr/>
                    <a:lstStyle/>
                    <a:p>
                      <a:r>
                        <a:rPr lang="id-ID" dirty="0" smtClean="0"/>
                        <a:t>Tgl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Keterangan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Keterangan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Kredit</a:t>
                      </a:r>
                      <a:endParaRPr lang="en-US" dirty="0"/>
                    </a:p>
                  </a:txBody>
                  <a:tcPr/>
                </a:tc>
              </a:tr>
              <a:tr h="3708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947256"/>
              </p:ext>
            </p:extLst>
          </p:nvPr>
        </p:nvGraphicFramePr>
        <p:xfrm>
          <a:off x="1043608" y="4941168"/>
          <a:ext cx="7416824" cy="792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/>
                <a:gridCol w="3708412"/>
              </a:tblGrid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KREDIT</a:t>
                      </a:r>
                      <a:endParaRPr lang="en-US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37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latin typeface="Berlin Sans FB Demi" pitchFamily="34" charset="0"/>
              </a:rPr>
              <a:t>Bentuk Perkiraan</a:t>
            </a:r>
            <a:endParaRPr lang="en-US" b="1" dirty="0">
              <a:latin typeface="Berlin Sans FB Dem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70024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id-ID" dirty="0" smtClean="0"/>
              <a:t>a. Staffel Bersaldo Tunggal</a:t>
            </a:r>
          </a:p>
          <a:p>
            <a:pPr marL="64008" indent="0">
              <a:buNone/>
            </a:pPr>
            <a:r>
              <a:rPr lang="id-ID" dirty="0"/>
              <a:t>	</a:t>
            </a:r>
            <a:r>
              <a:rPr lang="id-ID" dirty="0" smtClean="0"/>
              <a:t>	</a:t>
            </a:r>
          </a:p>
          <a:p>
            <a:pPr marL="64008" indent="0">
              <a:buNone/>
            </a:pPr>
            <a:endParaRPr lang="id-ID" dirty="0"/>
          </a:p>
          <a:p>
            <a:pPr marL="64008" indent="0">
              <a:buNone/>
            </a:pPr>
            <a:endParaRPr lang="id-ID" dirty="0" smtClean="0"/>
          </a:p>
          <a:p>
            <a:pPr marL="64008" indent="0">
              <a:buNone/>
            </a:pPr>
            <a:endParaRPr lang="id-ID" dirty="0" smtClean="0"/>
          </a:p>
          <a:p>
            <a:pPr marL="64008" indent="0">
              <a:buNone/>
            </a:pPr>
            <a:r>
              <a:rPr lang="id-ID" dirty="0" smtClean="0"/>
              <a:t>b. Staffel Bersaldo Rangkap</a:t>
            </a:r>
          </a:p>
          <a:p>
            <a:pPr marL="64008" indent="0">
              <a:buNone/>
            </a:pPr>
            <a:endParaRPr lang="id-ID" dirty="0" smtClean="0"/>
          </a:p>
          <a:p>
            <a:pPr marL="64008" indent="0">
              <a:buNone/>
            </a:pPr>
            <a:r>
              <a:rPr lang="id-ID" dirty="0"/>
              <a:t>	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429404"/>
              </p:ext>
            </p:extLst>
          </p:nvPr>
        </p:nvGraphicFramePr>
        <p:xfrm>
          <a:off x="1043608" y="2060848"/>
          <a:ext cx="7344816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709"/>
                <a:gridCol w="1736746"/>
                <a:gridCol w="899198"/>
                <a:gridCol w="1205867"/>
                <a:gridCol w="1296144"/>
                <a:gridCol w="1368152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Keterangan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Kredit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SALDO</a:t>
                      </a:r>
                      <a:endParaRPr lang="en-US" sz="1400" dirty="0"/>
                    </a:p>
                  </a:txBody>
                  <a:tcPr/>
                </a:tc>
              </a:tr>
              <a:tr h="3869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51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253359"/>
              </p:ext>
            </p:extLst>
          </p:nvPr>
        </p:nvGraphicFramePr>
        <p:xfrm>
          <a:off x="1043608" y="4941168"/>
          <a:ext cx="7344813" cy="1235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1522454"/>
                <a:gridCol w="1049259"/>
                <a:gridCol w="1049259"/>
                <a:gridCol w="1049259"/>
                <a:gridCol w="1049259"/>
                <a:gridCol w="1049259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Keterangan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Kredit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SALDO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Kredit</a:t>
                      </a:r>
                      <a:endParaRPr 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07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txBody>
          <a:bodyPr/>
          <a:lstStyle/>
          <a:p>
            <a:r>
              <a:rPr lang="id-ID" b="1" dirty="0" smtClean="0">
                <a:latin typeface="Berlin Sans FB Demi" pitchFamily="34" charset="0"/>
              </a:rPr>
              <a:t>SIKLUS AKUNTANSI</a:t>
            </a:r>
            <a:endParaRPr lang="en-US" b="1" dirty="0">
              <a:latin typeface="Berlin Sans FB Demi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01700" y="5949280"/>
            <a:ext cx="1224136" cy="908720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131840" y="1196752"/>
            <a:ext cx="25922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Analisis Transaksi Keuangan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012160" y="1988840"/>
            <a:ext cx="24482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Jurnal Transaksi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6012160" y="3102496"/>
            <a:ext cx="24482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Posting ke Buku Besar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6012160" y="4149080"/>
            <a:ext cx="24482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NeracaSaldo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6012160" y="5170140"/>
            <a:ext cx="24482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Jurnal Penyesuaian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3275856" y="6093296"/>
            <a:ext cx="24482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Neraca Saldo Stlh Penyesuaian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524148" y="3102496"/>
            <a:ext cx="24482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Jurnal Penutup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539552" y="1988840"/>
            <a:ext cx="24482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Neraca Saldo Stlh Penutupan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524148" y="4077072"/>
            <a:ext cx="244827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Laporan Keuangan:</a:t>
            </a:r>
          </a:p>
          <a:p>
            <a:pPr marL="444500" indent="-266700" algn="ctr">
              <a:buFont typeface="Arial" pitchFamily="34" charset="0"/>
              <a:buChar char="•"/>
            </a:pPr>
            <a:r>
              <a:rPr lang="id-ID" b="1" dirty="0" smtClean="0"/>
              <a:t>Lap. </a:t>
            </a:r>
            <a:r>
              <a:rPr lang="id-ID" b="1" smtClean="0"/>
              <a:t>Rugi Laba</a:t>
            </a:r>
          </a:p>
          <a:p>
            <a:pPr marL="444500" indent="-266700" algn="ctr">
              <a:buFont typeface="Arial" pitchFamily="34" charset="0"/>
              <a:buChar char="•"/>
            </a:pPr>
            <a:r>
              <a:rPr lang="id-ID" b="1" smtClean="0"/>
              <a:t>Neraca</a:t>
            </a:r>
            <a:endParaRPr lang="id-ID" b="1" dirty="0" smtClean="0"/>
          </a:p>
          <a:p>
            <a:pPr marL="285750" indent="-285750" algn="ctr">
              <a:buFont typeface="Arial" pitchFamily="34" charset="0"/>
              <a:buChar char="•"/>
            </a:pPr>
            <a:r>
              <a:rPr lang="id-ID" b="1" dirty="0" smtClean="0"/>
              <a:t>Lap. Perubahan Modal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id-ID" b="1" dirty="0" smtClean="0"/>
              <a:t>Lap. Arus kas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7020272" y="2530996"/>
            <a:ext cx="216024" cy="50405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020272" y="3645024"/>
            <a:ext cx="216024" cy="50405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020272" y="4653136"/>
            <a:ext cx="216024" cy="50405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>
            <a:off x="1600746" y="3632324"/>
            <a:ext cx="234950" cy="444748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>
            <a:off x="1600746" y="2696220"/>
            <a:ext cx="234950" cy="444748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Bent-Up Arrow 2"/>
          <p:cNvSpPr/>
          <p:nvPr/>
        </p:nvSpPr>
        <p:spPr>
          <a:xfrm flipV="1">
            <a:off x="5856808" y="1371126"/>
            <a:ext cx="1379488" cy="473698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Bent-Up Arrow 22"/>
          <p:cNvSpPr/>
          <p:nvPr/>
        </p:nvSpPr>
        <p:spPr>
          <a:xfrm rot="16200000" flipV="1">
            <a:off x="2071712" y="934244"/>
            <a:ext cx="458540" cy="1218604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ent-Up Arrow 23"/>
          <p:cNvSpPr/>
          <p:nvPr/>
        </p:nvSpPr>
        <p:spPr>
          <a:xfrm rot="16200000" flipH="1">
            <a:off x="6264188" y="5409220"/>
            <a:ext cx="504056" cy="1440160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-Up Arrow 25"/>
          <p:cNvSpPr/>
          <p:nvPr/>
        </p:nvSpPr>
        <p:spPr>
          <a:xfrm flipH="1">
            <a:off x="1600746" y="5877272"/>
            <a:ext cx="1506132" cy="470787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3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13234"/>
          </a:xfrm>
        </p:spPr>
        <p:txBody>
          <a:bodyPr>
            <a:normAutofit/>
          </a:bodyPr>
          <a:lstStyle/>
          <a:p>
            <a:r>
              <a:rPr lang="en-US" dirty="0" smtClean="0"/>
              <a:t>BAGAN AKUN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235489"/>
              </p:ext>
            </p:extLst>
          </p:nvPr>
        </p:nvGraphicFramePr>
        <p:xfrm>
          <a:off x="77793" y="980728"/>
          <a:ext cx="9036495" cy="5968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804"/>
                <a:gridCol w="4223976"/>
                <a:gridCol w="3523715"/>
              </a:tblGrid>
              <a:tr h="1891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ELEMEN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KLASIFIKASI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NAMA AKUN</a:t>
                      </a:r>
                      <a:endParaRPr lang="en-US" sz="1400" dirty="0"/>
                    </a:p>
                  </a:txBody>
                  <a:tcPr/>
                </a:tc>
              </a:tr>
              <a:tr h="3331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ASET LANCAR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KAS</a:t>
                      </a:r>
                      <a:endParaRPr lang="en-US" sz="1400" dirty="0"/>
                    </a:p>
                  </a:txBody>
                  <a:tcPr/>
                </a:tc>
              </a:tr>
              <a:tr h="333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SURAT</a:t>
                      </a:r>
                      <a:r>
                        <a:rPr lang="id-ID" sz="1400" dirty="0" smtClean="0"/>
                        <a:t>-</a:t>
                      </a:r>
                      <a:r>
                        <a:rPr lang="en-US" sz="1400" dirty="0" smtClean="0"/>
                        <a:t>SURAT</a:t>
                      </a:r>
                      <a:r>
                        <a:rPr lang="en-US" sz="1400" baseline="0" dirty="0" smtClean="0"/>
                        <a:t> BERHARGA</a:t>
                      </a:r>
                      <a:endParaRPr lang="en-US" sz="1400" dirty="0"/>
                    </a:p>
                  </a:txBody>
                  <a:tcPr/>
                </a:tc>
              </a:tr>
              <a:tr h="333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PIUTANG USAHA</a:t>
                      </a:r>
                      <a:endParaRPr lang="en-US" sz="1400" dirty="0"/>
                    </a:p>
                  </a:txBody>
                  <a:tcPr/>
                </a:tc>
              </a:tr>
              <a:tr h="333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PERSEDIAAN</a:t>
                      </a:r>
                      <a:endParaRPr lang="en-US" sz="1400" dirty="0"/>
                    </a:p>
                  </a:txBody>
                  <a:tcPr/>
                </a:tc>
              </a:tr>
              <a:tr h="333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BIAYA DIBAYAR DIMUKA</a:t>
                      </a:r>
                      <a:endParaRPr lang="en-US" sz="1400" dirty="0"/>
                    </a:p>
                  </a:txBody>
                  <a:tcPr/>
                </a:tc>
              </a:tr>
              <a:tr h="333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INVESTASI JANGKA  PANJANG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SAHAM</a:t>
                      </a:r>
                      <a:endParaRPr lang="en-US" sz="1400" dirty="0"/>
                    </a:p>
                  </a:txBody>
                  <a:tcPr/>
                </a:tc>
              </a:tr>
              <a:tr h="333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OBLIGASI</a:t>
                      </a:r>
                      <a:endParaRPr lang="en-US" sz="1400" dirty="0"/>
                    </a:p>
                  </a:txBody>
                  <a:tcPr/>
                </a:tc>
              </a:tr>
              <a:tr h="333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ASET TETAP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TANAH</a:t>
                      </a:r>
                      <a:endParaRPr lang="en-US" sz="1400" dirty="0"/>
                    </a:p>
                  </a:txBody>
                  <a:tcPr/>
                </a:tc>
              </a:tr>
              <a:tr h="333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BANGUNAN</a:t>
                      </a:r>
                      <a:endParaRPr lang="en-US" sz="1400" dirty="0"/>
                    </a:p>
                  </a:txBody>
                  <a:tcPr/>
                </a:tc>
              </a:tr>
              <a:tr h="333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MESIN</a:t>
                      </a:r>
                      <a:endParaRPr lang="en-US" sz="1400" dirty="0"/>
                    </a:p>
                  </a:txBody>
                  <a:tcPr/>
                </a:tc>
              </a:tr>
              <a:tr h="333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KENDARAAN</a:t>
                      </a:r>
                      <a:endParaRPr lang="en-US" sz="1400" dirty="0"/>
                    </a:p>
                  </a:txBody>
                  <a:tcPr/>
                </a:tc>
              </a:tr>
              <a:tr h="333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PERALATAN KANTOR</a:t>
                      </a:r>
                      <a:endParaRPr lang="en-US" sz="1400" dirty="0"/>
                    </a:p>
                  </a:txBody>
                  <a:tcPr/>
                </a:tc>
              </a:tr>
              <a:tr h="333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ASET TAK BERWUJUD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GOODWILL</a:t>
                      </a:r>
                      <a:endParaRPr lang="en-US" sz="1400" dirty="0"/>
                    </a:p>
                  </a:txBody>
                  <a:tcPr/>
                </a:tc>
              </a:tr>
              <a:tr h="333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HAK PATEN</a:t>
                      </a:r>
                      <a:endParaRPr lang="en-US" sz="1400" dirty="0"/>
                    </a:p>
                  </a:txBody>
                  <a:tcPr/>
                </a:tc>
              </a:tr>
              <a:tr h="333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MERK DAGANG</a:t>
                      </a:r>
                      <a:endParaRPr lang="en-US" sz="1400" dirty="0"/>
                    </a:p>
                  </a:txBody>
                  <a:tcPr/>
                </a:tc>
              </a:tr>
              <a:tr h="333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ASET</a:t>
                      </a:r>
                      <a:r>
                        <a:rPr lang="en-US" sz="1400" baseline="0" dirty="0" smtClean="0"/>
                        <a:t> LAIN</a:t>
                      </a:r>
                      <a:r>
                        <a:rPr lang="id-ID" sz="1400" baseline="0" dirty="0" smtClean="0"/>
                        <a:t>-</a:t>
                      </a:r>
                      <a:r>
                        <a:rPr lang="en-US" sz="1400" baseline="0" dirty="0" smtClean="0"/>
                        <a:t>LAIN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GEDUNG DLM PROSES</a:t>
                      </a:r>
                      <a:endParaRPr lang="en-US" sz="1400" dirty="0"/>
                    </a:p>
                  </a:txBody>
                  <a:tcPr/>
                </a:tc>
              </a:tr>
              <a:tr h="333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ASET  PAJAK DITANGGUHKAN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3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13234"/>
          </a:xfrm>
        </p:spPr>
        <p:txBody>
          <a:bodyPr>
            <a:normAutofit/>
          </a:bodyPr>
          <a:lstStyle/>
          <a:p>
            <a:r>
              <a:rPr lang="en-US" dirty="0" smtClean="0"/>
              <a:t>BAGAN AKUN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429902"/>
              </p:ext>
            </p:extLst>
          </p:nvPr>
        </p:nvGraphicFramePr>
        <p:xfrm>
          <a:off x="77793" y="980728"/>
          <a:ext cx="9036495" cy="5877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863"/>
                <a:gridCol w="4114917"/>
                <a:gridCol w="3523715"/>
              </a:tblGrid>
              <a:tr h="3160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ELEMEN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KLASIFIKASI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NAMA AKUN</a:t>
                      </a:r>
                      <a:endParaRPr lang="en-US" sz="1400" dirty="0"/>
                    </a:p>
                  </a:txBody>
                  <a:tcPr/>
                </a:tc>
              </a:tr>
              <a:tr h="3454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KEWAJIBAN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KEWAJIBAN LANCAR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UTANG USAHA</a:t>
                      </a:r>
                      <a:endParaRPr lang="en-US" sz="1400" dirty="0"/>
                    </a:p>
                  </a:txBody>
                  <a:tcPr/>
                </a:tc>
              </a:tr>
              <a:tr h="34546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UTANG OBLIGASI</a:t>
                      </a:r>
                      <a:endParaRPr lang="en-US" sz="1400" dirty="0"/>
                    </a:p>
                  </a:txBody>
                  <a:tcPr/>
                </a:tc>
              </a:tr>
              <a:tr h="34546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UTANG</a:t>
                      </a:r>
                      <a:r>
                        <a:rPr lang="en-US" sz="1400" baseline="0" dirty="0" smtClean="0"/>
                        <a:t> BANK</a:t>
                      </a:r>
                      <a:endParaRPr lang="en-US" sz="1400" dirty="0"/>
                    </a:p>
                  </a:txBody>
                  <a:tcPr/>
                </a:tc>
              </a:tr>
              <a:tr h="37924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PENDAPATAN DITERIMA DIMUKA</a:t>
                      </a:r>
                      <a:endParaRPr lang="en-US" sz="1400" dirty="0"/>
                    </a:p>
                  </a:txBody>
                  <a:tcPr/>
                </a:tc>
              </a:tr>
              <a:tr h="34546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KEWAJIBAN JANGKA</a:t>
                      </a:r>
                      <a:r>
                        <a:rPr lang="en-US" sz="1400" baseline="0" dirty="0" smtClean="0"/>
                        <a:t> PANJANG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UTANG HIPOTIK</a:t>
                      </a:r>
                      <a:endParaRPr lang="en-US" sz="1400" dirty="0"/>
                    </a:p>
                  </a:txBody>
                  <a:tcPr/>
                </a:tc>
              </a:tr>
              <a:tr h="34546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UTANG OBLIGASI</a:t>
                      </a:r>
                      <a:endParaRPr lang="en-US" sz="1400" dirty="0"/>
                    </a:p>
                  </a:txBody>
                  <a:tcPr/>
                </a:tc>
              </a:tr>
              <a:tr h="34546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UTANG BANK</a:t>
                      </a:r>
                      <a:endParaRPr lang="en-US" sz="1400" dirty="0"/>
                    </a:p>
                  </a:txBody>
                  <a:tcPr/>
                </a:tc>
              </a:tr>
              <a:tr h="3454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PENDAPATAN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PENDAPATAN USAHA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PENDAPATAN JASA ANGKUTAN</a:t>
                      </a:r>
                      <a:endParaRPr lang="en-US" sz="1400" dirty="0"/>
                    </a:p>
                  </a:txBody>
                  <a:tcPr/>
                </a:tc>
              </a:tr>
              <a:tr h="34546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PENDAPATAN DI LUAR</a:t>
                      </a:r>
                      <a:r>
                        <a:rPr lang="en-US" sz="1400" baseline="0" dirty="0" smtClean="0"/>
                        <a:t> USAHA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PENDAPATAN BUNGA</a:t>
                      </a:r>
                      <a:endParaRPr lang="en-US" sz="1400" dirty="0"/>
                    </a:p>
                  </a:txBody>
                  <a:tcPr/>
                </a:tc>
              </a:tr>
              <a:tr h="34546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PENDAPATAN DEVIDEN</a:t>
                      </a:r>
                      <a:endParaRPr lang="en-US" sz="1400" dirty="0"/>
                    </a:p>
                  </a:txBody>
                  <a:tcPr/>
                </a:tc>
              </a:tr>
              <a:tr h="3454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BIAYA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BIAYA USAHA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HARGA POKOK PENJUALAN</a:t>
                      </a:r>
                      <a:endParaRPr lang="en-US" sz="1400" dirty="0"/>
                    </a:p>
                  </a:txBody>
                  <a:tcPr/>
                </a:tc>
              </a:tr>
              <a:tr h="34546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BIAYA ADMINISTRASI</a:t>
                      </a:r>
                      <a:endParaRPr lang="en-US" sz="1400" dirty="0"/>
                    </a:p>
                  </a:txBody>
                  <a:tcPr/>
                </a:tc>
              </a:tr>
              <a:tr h="34546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BIAYA PEMASARAN</a:t>
                      </a:r>
                      <a:endParaRPr lang="en-US" sz="1400" dirty="0"/>
                    </a:p>
                  </a:txBody>
                  <a:tcPr/>
                </a:tc>
              </a:tr>
              <a:tr h="34546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BIAYA DILUAR USAHA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BIAYA BUNGA</a:t>
                      </a:r>
                      <a:endParaRPr lang="en-US" sz="1400" dirty="0"/>
                    </a:p>
                  </a:txBody>
                  <a:tcPr/>
                </a:tc>
              </a:tr>
              <a:tr h="3454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EKUITAS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MODAL TUAN ……</a:t>
                      </a:r>
                      <a:endParaRPr lang="en-US" sz="1400" dirty="0"/>
                    </a:p>
                  </a:txBody>
                  <a:tcPr/>
                </a:tc>
              </a:tr>
              <a:tr h="3454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PRIVE TUAN …..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41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mengklasifikasi</a:t>
            </a:r>
            <a:r>
              <a:rPr lang="en-US" dirty="0" smtClean="0"/>
              <a:t> </a:t>
            </a:r>
            <a:r>
              <a:rPr lang="en-US" dirty="0" err="1" smtClean="0"/>
              <a:t>perkiraan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7865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Hak</a:t>
            </a:r>
            <a:r>
              <a:rPr lang="en-US" dirty="0" smtClean="0"/>
              <a:t> Paten 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Asuransi</a:t>
            </a:r>
            <a:r>
              <a:rPr lang="en-US" dirty="0" smtClean="0"/>
              <a:t> </a:t>
            </a:r>
            <a:r>
              <a:rPr lang="en-US" dirty="0" err="1" smtClean="0"/>
              <a:t>Dibayar</a:t>
            </a:r>
            <a:r>
              <a:rPr lang="en-US" dirty="0" smtClean="0"/>
              <a:t> </a:t>
            </a:r>
            <a:r>
              <a:rPr lang="en-US" dirty="0" err="1" smtClean="0"/>
              <a:t>Dimuka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 err="1" smtClean="0"/>
              <a:t>Sewa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endParaRPr lang="en-US" dirty="0" smtClean="0"/>
          </a:p>
          <a:p>
            <a:r>
              <a:rPr lang="en-US" dirty="0" smtClean="0"/>
              <a:t>4. </a:t>
            </a: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Bunga</a:t>
            </a:r>
            <a:endParaRPr lang="en-US" dirty="0" smtClean="0"/>
          </a:p>
          <a:p>
            <a:r>
              <a:rPr lang="en-US" dirty="0" smtClean="0"/>
              <a:t>5. Modal Tuan Jaya</a:t>
            </a:r>
          </a:p>
          <a:p>
            <a:r>
              <a:rPr lang="en-US" dirty="0" smtClean="0"/>
              <a:t>6.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Habis</a:t>
            </a:r>
            <a:r>
              <a:rPr lang="en-US" dirty="0" smtClean="0"/>
              <a:t> </a:t>
            </a:r>
            <a:r>
              <a:rPr lang="en-US" dirty="0" err="1" smtClean="0"/>
              <a:t>Pakai</a:t>
            </a:r>
            <a:endParaRPr lang="en-US" dirty="0" smtClean="0"/>
          </a:p>
          <a:p>
            <a:r>
              <a:rPr lang="en-US" dirty="0" smtClean="0"/>
              <a:t>7.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Berharga</a:t>
            </a:r>
            <a:r>
              <a:rPr lang="en-US" dirty="0" smtClean="0"/>
              <a:t>  </a:t>
            </a:r>
            <a:r>
              <a:rPr lang="en-US" dirty="0" err="1" smtClean="0"/>
              <a:t>Obligasi</a:t>
            </a:r>
            <a:r>
              <a:rPr lang="en-US" dirty="0" smtClean="0"/>
              <a:t> PT </a:t>
            </a:r>
            <a:r>
              <a:rPr lang="en-US" dirty="0" err="1" smtClean="0"/>
              <a:t>Marga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endParaRPr lang="en-US" dirty="0" smtClean="0"/>
          </a:p>
          <a:p>
            <a:r>
              <a:rPr lang="en-US" dirty="0" smtClean="0"/>
              <a:t>8. </a:t>
            </a:r>
            <a:r>
              <a:rPr lang="en-US" dirty="0" err="1" smtClean="0"/>
              <a:t>Persekot</a:t>
            </a:r>
            <a:r>
              <a:rPr lang="en-US" dirty="0" smtClean="0"/>
              <a:t> </a:t>
            </a:r>
            <a:r>
              <a:rPr lang="en-US" dirty="0" err="1" smtClean="0"/>
              <a:t>Advertensi</a:t>
            </a:r>
            <a:endParaRPr lang="en-US" dirty="0" smtClean="0"/>
          </a:p>
          <a:p>
            <a:r>
              <a:rPr lang="en-US" dirty="0" smtClean="0"/>
              <a:t>9. </a:t>
            </a:r>
            <a:r>
              <a:rPr lang="en-US" dirty="0" err="1" smtClean="0"/>
              <a:t>Kas</a:t>
            </a:r>
            <a:endParaRPr lang="en-US" dirty="0" smtClean="0"/>
          </a:p>
          <a:p>
            <a:r>
              <a:rPr lang="en-US" dirty="0" smtClean="0"/>
              <a:t>10. </a:t>
            </a:r>
            <a:r>
              <a:rPr lang="en-US" dirty="0" err="1" smtClean="0"/>
              <a:t>Penyusutan</a:t>
            </a:r>
            <a:r>
              <a:rPr lang="en-US" dirty="0" smtClean="0"/>
              <a:t> </a:t>
            </a:r>
            <a:r>
              <a:rPr lang="en-US" dirty="0" err="1" smtClean="0"/>
              <a:t>Kemdaraan</a:t>
            </a:r>
            <a:r>
              <a:rPr lang="en-US" dirty="0" smtClean="0"/>
              <a:t> </a:t>
            </a:r>
            <a:r>
              <a:rPr lang="en-US" dirty="0" err="1" smtClean="0"/>
              <a:t>Akumulasian</a:t>
            </a:r>
            <a:endParaRPr lang="en-US" dirty="0" smtClean="0"/>
          </a:p>
          <a:p>
            <a:r>
              <a:rPr lang="en-US" dirty="0" smtClean="0"/>
              <a:t>11. </a:t>
            </a:r>
            <a:r>
              <a:rPr lang="en-US" dirty="0" err="1" smtClean="0"/>
              <a:t>Kendaraan</a:t>
            </a:r>
            <a:endParaRPr lang="en-US" dirty="0" smtClean="0"/>
          </a:p>
          <a:p>
            <a:r>
              <a:rPr lang="en-US" dirty="0" smtClean="0"/>
              <a:t>12. </a:t>
            </a:r>
            <a:r>
              <a:rPr lang="en-US" dirty="0" err="1" smtClean="0"/>
              <a:t>Piutang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endParaRPr lang="en-US" dirty="0" smtClean="0"/>
          </a:p>
          <a:p>
            <a:r>
              <a:rPr lang="en-US" dirty="0" smtClean="0"/>
              <a:t>13. </a:t>
            </a:r>
            <a:r>
              <a:rPr lang="en-US" dirty="0" err="1" smtClean="0"/>
              <a:t>Prive</a:t>
            </a:r>
            <a:r>
              <a:rPr lang="en-US" dirty="0" smtClean="0"/>
              <a:t> Tuan Jaya </a:t>
            </a:r>
            <a:r>
              <a:rPr lang="en-US" dirty="0" err="1" smtClean="0"/>
              <a:t>Abadi</a:t>
            </a:r>
            <a:endParaRPr lang="en-US" dirty="0" smtClean="0"/>
          </a:p>
          <a:p>
            <a:r>
              <a:rPr lang="en-US" dirty="0" smtClean="0"/>
              <a:t>14. </a:t>
            </a:r>
            <a:r>
              <a:rPr lang="en-US" dirty="0" err="1" smtClean="0"/>
              <a:t>Sewa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Dibayar</a:t>
            </a:r>
            <a:endParaRPr lang="en-US" dirty="0" smtClean="0"/>
          </a:p>
          <a:p>
            <a:r>
              <a:rPr lang="en-US" dirty="0" smtClean="0"/>
              <a:t>15. </a:t>
            </a: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Beban</a:t>
            </a:r>
            <a:r>
              <a:rPr lang="en-US" dirty="0" smtClean="0"/>
              <a:t> </a:t>
            </a:r>
            <a:r>
              <a:rPr lang="en-US" dirty="0" err="1" smtClean="0"/>
              <a:t>Gaji</a:t>
            </a:r>
            <a:endParaRPr lang="en-US" dirty="0" smtClean="0"/>
          </a:p>
          <a:p>
            <a:r>
              <a:rPr lang="en-US" dirty="0" smtClean="0"/>
              <a:t>16. </a:t>
            </a:r>
            <a:r>
              <a:rPr lang="en-US" dirty="0" err="1" smtClean="0"/>
              <a:t>Pendapatan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Dimuka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4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</p:spPr>
        <p:txBody>
          <a:bodyPr/>
          <a:lstStyle/>
          <a:p>
            <a:r>
              <a:rPr lang="id-ID" b="1" dirty="0" smtClean="0">
                <a:latin typeface="Berlin Sans FB Demi" pitchFamily="34" charset="0"/>
              </a:rPr>
              <a:t>JURNAL UMUM</a:t>
            </a:r>
            <a:endParaRPr lang="en-US" b="1" dirty="0"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id-ID" dirty="0" smtClean="0"/>
              <a:t>Sesuai dengan siklus akuntansi, maka transaksi2 yg berdasarkan dokumen2 pembukuan dicatat dlm buku harian yg disebut jurnal, danlangsung diposting (dimasukkan) ke Buku Besar dan langkah selanjutnya seperti alur diatas. </a:t>
            </a:r>
          </a:p>
          <a:p>
            <a:endParaRPr lang="id-ID" dirty="0" smtClean="0"/>
          </a:p>
          <a:p>
            <a:r>
              <a:rPr lang="id-ID" dirty="0" smtClean="0"/>
              <a:t>Namun demikian, yang akan dipelajari terlebih dahulu adalah jurnal, buku besar, dan neraca saldo.</a:t>
            </a:r>
          </a:p>
          <a:p>
            <a:pPr marL="64008" indent="0">
              <a:buNone/>
            </a:pPr>
            <a:endParaRPr lang="id-ID" dirty="0" smtClean="0"/>
          </a:p>
          <a:p>
            <a:r>
              <a:rPr lang="id-ID" dirty="0" smtClean="0"/>
              <a:t>Ayat Jurnal adalah tempat untuk mencatat perkiraan yang harus didebet beserta jumlahnya , dan perkiraan kredit beserta jumlahnya, namun pencatatan yang dikredit agak menjorok ke kanan. Setiap ayat jurnal dicatat beserta keterangan singkat dan jelas, kemudian untuk mencatat jurnal berikutnya dilompati satu baris.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0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</p:spPr>
        <p:txBody>
          <a:bodyPr/>
          <a:lstStyle/>
          <a:p>
            <a:r>
              <a:rPr lang="id-ID" b="1" dirty="0" smtClean="0">
                <a:latin typeface="Berlin Sans FB Demi" pitchFamily="34" charset="0"/>
              </a:rPr>
              <a:t>JURNAL UMUM</a:t>
            </a:r>
            <a:endParaRPr lang="en-US" b="1" dirty="0"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832648"/>
          </a:xfrm>
        </p:spPr>
        <p:txBody>
          <a:bodyPr>
            <a:normAutofit fontScale="62500" lnSpcReduction="20000"/>
          </a:bodyPr>
          <a:lstStyle/>
          <a:p>
            <a:r>
              <a:rPr lang="id-ID" sz="3800" dirty="0" smtClean="0"/>
              <a:t>Contoh bentuk Jurnal Umum :</a:t>
            </a:r>
          </a:p>
          <a:p>
            <a:endParaRPr lang="id-ID" sz="3800" dirty="0"/>
          </a:p>
          <a:p>
            <a:pPr marL="64008" indent="0">
              <a:buNone/>
            </a:pPr>
            <a:endParaRPr lang="id-ID" sz="3800" dirty="0" smtClean="0"/>
          </a:p>
          <a:p>
            <a:pPr marL="64008" indent="0">
              <a:buNone/>
            </a:pPr>
            <a:endParaRPr lang="id-ID" sz="3800" dirty="0"/>
          </a:p>
          <a:p>
            <a:pPr marL="64008" indent="0">
              <a:buNone/>
            </a:pPr>
            <a:endParaRPr lang="id-ID" sz="3800" dirty="0"/>
          </a:p>
          <a:p>
            <a:r>
              <a:rPr lang="id-ID" sz="3800" dirty="0" smtClean="0"/>
              <a:t>Keterangan :</a:t>
            </a:r>
          </a:p>
          <a:p>
            <a:pPr lvl="1"/>
            <a:r>
              <a:rPr lang="id-ID" sz="3200" dirty="0" smtClean="0"/>
              <a:t>Lajur tanggal adalah untuk menctat tanggal terjadinya transaksi</a:t>
            </a:r>
          </a:p>
          <a:p>
            <a:pPr lvl="1"/>
            <a:r>
              <a:rPr lang="id-ID" sz="3200" dirty="0" smtClean="0"/>
              <a:t>Lajur perkiraan dan keterangan untuk mencatat perkiraan yg di debet dan perkiraan yg di kredit, perkiraan yg dikredit dicatat agak menjorok ke dalam.</a:t>
            </a:r>
          </a:p>
          <a:p>
            <a:pPr lvl="1"/>
            <a:r>
              <a:rPr lang="id-ID" sz="3200" dirty="0" smtClean="0"/>
              <a:t>Keterangan ditulis singkat dan jelas dari transaksi tsb</a:t>
            </a:r>
          </a:p>
          <a:p>
            <a:pPr lvl="1"/>
            <a:r>
              <a:rPr lang="id-ID" sz="3200" dirty="0" smtClean="0"/>
              <a:t>Lajur Ref (referensi) utk mengisi no. Perkiraan yg tlh dipindahkan (dibukukan) ke buku besar pd perkiraannya masing-masing yg dilakukan setiap tgl transaksi.</a:t>
            </a:r>
          </a:p>
          <a:p>
            <a:pPr lvl="1"/>
            <a:r>
              <a:rPr lang="id-ID" sz="3200" dirty="0" smtClean="0"/>
              <a:t>Lajur Debit dan Lajur Kredit adalah besarnya angka yang sembang antara debet dan kredit.</a:t>
            </a:r>
          </a:p>
          <a:p>
            <a:pPr lvl="1"/>
            <a:endParaRPr lang="id-ID" dirty="0" smtClean="0"/>
          </a:p>
          <a:p>
            <a:pPr marL="64008" indent="0">
              <a:buNone/>
            </a:pPr>
            <a:r>
              <a:rPr lang="id-ID" dirty="0"/>
              <a:t>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30197"/>
              </p:ext>
            </p:extLst>
          </p:nvPr>
        </p:nvGraphicFramePr>
        <p:xfrm>
          <a:off x="1115616" y="1844824"/>
          <a:ext cx="7344815" cy="75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2361862"/>
                <a:gridCol w="1468963"/>
                <a:gridCol w="1468963"/>
                <a:gridCol w="1468963"/>
              </a:tblGrid>
              <a:tr h="378042">
                <a:tc>
                  <a:txBody>
                    <a:bodyPr/>
                    <a:lstStyle/>
                    <a:p>
                      <a:r>
                        <a:rPr lang="id-ID" dirty="0" smtClean="0"/>
                        <a:t>Tgl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Keterangan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Kredit</a:t>
                      </a:r>
                      <a:endParaRPr 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6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</p:spPr>
        <p:txBody>
          <a:bodyPr>
            <a:normAutofit/>
          </a:bodyPr>
          <a:lstStyle/>
          <a:p>
            <a:r>
              <a:rPr lang="id-ID" b="1" dirty="0" smtClean="0">
                <a:latin typeface="Berlin Sans FB Demi" pitchFamily="34" charset="0"/>
              </a:rPr>
              <a:t>JURNAL UMUM</a:t>
            </a:r>
            <a:endParaRPr lang="en-US" b="1" dirty="0"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373616" cy="5832648"/>
          </a:xfrm>
        </p:spPr>
        <p:txBody>
          <a:bodyPr>
            <a:normAutofit/>
          </a:bodyPr>
          <a:lstStyle/>
          <a:p>
            <a:pPr marL="537210" lvl="1" indent="0">
              <a:buNone/>
            </a:pPr>
            <a:r>
              <a:rPr lang="id-ID" sz="3600" b="1" dirty="0" smtClean="0"/>
              <a:t>Rumus persamaan akuntansi :</a:t>
            </a:r>
          </a:p>
          <a:p>
            <a:pPr marL="537210" lvl="1" indent="0">
              <a:buNone/>
            </a:pPr>
            <a:endParaRPr lang="id-ID" dirty="0"/>
          </a:p>
          <a:p>
            <a:pPr marL="537210" lvl="1" indent="0">
              <a:buNone/>
            </a:pPr>
            <a:r>
              <a:rPr lang="id-ID" b="1" dirty="0" smtClean="0"/>
              <a:t>Asset + Biaya</a:t>
            </a:r>
            <a:r>
              <a:rPr lang="id-ID" dirty="0" smtClean="0"/>
              <a:t> = </a:t>
            </a:r>
            <a:r>
              <a:rPr lang="id-ID" b="1" dirty="0" smtClean="0"/>
              <a:t>Hutang + Modal + Pendapatan</a:t>
            </a:r>
          </a:p>
          <a:p>
            <a:pPr marL="64008" indent="0">
              <a:buNone/>
              <a:tabLst>
                <a:tab pos="1435100" algn="ctr"/>
                <a:tab pos="4838700" algn="ctr"/>
              </a:tabLst>
            </a:pPr>
            <a:r>
              <a:rPr lang="id-ID" dirty="0" smtClean="0"/>
              <a:t>	</a:t>
            </a:r>
            <a:r>
              <a:rPr lang="id-ID" b="1" dirty="0" smtClean="0"/>
              <a:t>+ DEBET</a:t>
            </a:r>
            <a:r>
              <a:rPr lang="id-ID" dirty="0" smtClean="0"/>
              <a:t>	+</a:t>
            </a:r>
            <a:r>
              <a:rPr lang="id-ID" b="1" dirty="0" smtClean="0"/>
              <a:t> KREDIT</a:t>
            </a:r>
          </a:p>
          <a:p>
            <a:pPr marL="64008" indent="0">
              <a:buNone/>
              <a:tabLst>
                <a:tab pos="1435100" algn="ctr"/>
                <a:tab pos="4838700" algn="ctr"/>
              </a:tabLst>
            </a:pPr>
            <a:r>
              <a:rPr lang="id-ID" dirty="0"/>
              <a:t>	</a:t>
            </a:r>
            <a:r>
              <a:rPr lang="id-ID" dirty="0" smtClean="0"/>
              <a:t>  </a:t>
            </a:r>
            <a:r>
              <a:rPr lang="id-ID" b="1" dirty="0" smtClean="0"/>
              <a:t>- KREDIT</a:t>
            </a:r>
            <a:r>
              <a:rPr lang="id-ID" dirty="0" smtClean="0"/>
              <a:t>	-</a:t>
            </a:r>
            <a:r>
              <a:rPr lang="id-ID" b="1" dirty="0" smtClean="0"/>
              <a:t> DEBET</a:t>
            </a:r>
          </a:p>
          <a:p>
            <a:pPr marL="64008" indent="0">
              <a:buNone/>
              <a:tabLst>
                <a:tab pos="1790700" algn="l"/>
                <a:tab pos="5029200" algn="l"/>
              </a:tabLst>
            </a:pPr>
            <a:endParaRPr lang="id-ID" dirty="0" smtClean="0"/>
          </a:p>
          <a:p>
            <a:pPr marL="64008" indent="0">
              <a:buNone/>
            </a:pPr>
            <a:r>
              <a:rPr lang="id-ID" dirty="0"/>
              <a:t>	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43608" y="2780928"/>
            <a:ext cx="20162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91880" y="2780928"/>
            <a:ext cx="48965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68" y="4221088"/>
            <a:ext cx="6437313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408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</p:spPr>
        <p:txBody>
          <a:bodyPr>
            <a:normAutofit/>
          </a:bodyPr>
          <a:lstStyle/>
          <a:p>
            <a:r>
              <a:rPr lang="id-ID" b="1" dirty="0" smtClean="0">
                <a:latin typeface="Berlin Sans FB Demi" pitchFamily="34" charset="0"/>
              </a:rPr>
              <a:t>JURNAL UMUM</a:t>
            </a:r>
            <a:endParaRPr lang="en-US" b="1" dirty="0"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373616" cy="5832648"/>
          </a:xfrm>
        </p:spPr>
        <p:txBody>
          <a:bodyPr>
            <a:normAutofit fontScale="85000" lnSpcReduction="10000"/>
          </a:bodyPr>
          <a:lstStyle/>
          <a:p>
            <a:pPr marL="537210" lvl="1" indent="0">
              <a:buNone/>
            </a:pPr>
            <a:r>
              <a:rPr lang="id-ID" b="1" dirty="0" smtClean="0"/>
              <a:t>Contoh soal :</a:t>
            </a:r>
          </a:p>
          <a:p>
            <a:pPr marL="537210" lvl="1" indent="0">
              <a:buNone/>
            </a:pPr>
            <a:endParaRPr lang="id-ID" dirty="0"/>
          </a:p>
          <a:p>
            <a:pPr marL="812800" lvl="1" indent="-457200">
              <a:buAutoNum type="arabicPeriod"/>
            </a:pPr>
            <a:r>
              <a:rPr lang="id-ID" dirty="0" smtClean="0"/>
              <a:t>Tgl 1 desember 199A Ny. Dewi menginvestasikan uang pribadinya sebesar Rp 5.000.000 ke perusahaannya</a:t>
            </a:r>
          </a:p>
          <a:p>
            <a:pPr marL="812800" lvl="1" indent="-276225">
              <a:buNone/>
            </a:pPr>
            <a:r>
              <a:rPr lang="id-ID" dirty="0"/>
              <a:t> </a:t>
            </a:r>
            <a:r>
              <a:rPr lang="id-ID" dirty="0" smtClean="0"/>
              <a:t>	menentukan debit dan kredit :</a:t>
            </a:r>
          </a:p>
          <a:p>
            <a:pPr marL="537210" lvl="1" indent="0">
              <a:buNone/>
            </a:pPr>
            <a:endParaRPr lang="id-ID" dirty="0"/>
          </a:p>
          <a:p>
            <a:pPr marL="812800" lvl="1" indent="-276225">
              <a:buNone/>
            </a:pPr>
            <a:r>
              <a:rPr lang="id-ID" dirty="0" smtClean="0"/>
              <a:t>	Kas (aktiva)...........bertambah Rp 5.000.000.......dicatat Debit</a:t>
            </a:r>
          </a:p>
          <a:p>
            <a:pPr marL="812800" lvl="1" indent="-276225">
              <a:buNone/>
            </a:pPr>
            <a:r>
              <a:rPr lang="id-ID" dirty="0"/>
              <a:t>	</a:t>
            </a:r>
            <a:r>
              <a:rPr lang="id-ID" dirty="0" smtClean="0"/>
              <a:t>Modal Ny. Dewi...bertambah Rp. 5.000.000......dicatat Kredit</a:t>
            </a:r>
          </a:p>
          <a:p>
            <a:pPr marL="812800" lvl="1" indent="-276225">
              <a:buNone/>
            </a:pPr>
            <a:endParaRPr lang="id-ID" dirty="0"/>
          </a:p>
          <a:p>
            <a:pPr marL="537210" lvl="1" indent="0">
              <a:buNone/>
            </a:pPr>
            <a:endParaRPr lang="id-ID" dirty="0" smtClean="0"/>
          </a:p>
          <a:p>
            <a:pPr marL="537210" lvl="1" indent="0">
              <a:buNone/>
            </a:pPr>
            <a:endParaRPr lang="id-ID" dirty="0"/>
          </a:p>
          <a:p>
            <a:pPr marL="537210" lvl="1" indent="0">
              <a:buNone/>
            </a:pPr>
            <a:endParaRPr lang="id-ID" dirty="0" smtClean="0"/>
          </a:p>
          <a:p>
            <a:pPr marL="537210" lvl="1" indent="0">
              <a:buNone/>
            </a:pPr>
            <a:endParaRPr lang="id-ID" dirty="0" smtClean="0"/>
          </a:p>
          <a:p>
            <a:pPr marL="358775" lvl="1" indent="0">
              <a:buNone/>
            </a:pPr>
            <a:endParaRPr lang="id-ID" b="1" dirty="0"/>
          </a:p>
          <a:p>
            <a:pPr marL="64008" indent="0">
              <a:buNone/>
              <a:tabLst>
                <a:tab pos="1790700" algn="l"/>
                <a:tab pos="5029200" algn="l"/>
              </a:tabLst>
            </a:pPr>
            <a:endParaRPr lang="id-ID" dirty="0" smtClean="0"/>
          </a:p>
          <a:p>
            <a:pPr marL="64008" indent="0">
              <a:buNone/>
            </a:pPr>
            <a:r>
              <a:rPr lang="id-ID" dirty="0"/>
              <a:t>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145385"/>
              </p:ext>
            </p:extLst>
          </p:nvPr>
        </p:nvGraphicFramePr>
        <p:xfrm>
          <a:off x="1259632" y="4005064"/>
          <a:ext cx="72728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2736304"/>
                <a:gridCol w="691278"/>
                <a:gridCol w="1454562"/>
                <a:gridCol w="1454562"/>
              </a:tblGrid>
              <a:tr h="360040">
                <a:tc>
                  <a:txBody>
                    <a:bodyPr/>
                    <a:lstStyle/>
                    <a:p>
                      <a:r>
                        <a:rPr lang="id-ID" dirty="0" smtClean="0"/>
                        <a:t>TGL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KETERANGAN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DEBIT (Rp)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KREDIT (Rp)</a:t>
                      </a:r>
                      <a:endParaRPr 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id-ID" dirty="0" smtClean="0"/>
                        <a:t>199A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id-ID" dirty="0" smtClean="0"/>
                        <a:t>Des</a:t>
                      </a:r>
                      <a:r>
                        <a:rPr lang="id-ID" baseline="0" dirty="0" smtClean="0"/>
                        <a:t> 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5.000.000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     Modal Ny. Dewi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5.000.000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0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</p:spPr>
        <p:txBody>
          <a:bodyPr>
            <a:normAutofit/>
          </a:bodyPr>
          <a:lstStyle/>
          <a:p>
            <a:r>
              <a:rPr lang="id-ID" b="1" dirty="0" smtClean="0">
                <a:latin typeface="Berlin Sans FB Demi" pitchFamily="34" charset="0"/>
              </a:rPr>
              <a:t>JURNAL UMUM</a:t>
            </a:r>
            <a:endParaRPr lang="en-US" b="1" dirty="0"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373616" cy="5832648"/>
          </a:xfrm>
        </p:spPr>
        <p:txBody>
          <a:bodyPr>
            <a:normAutofit fontScale="85000" lnSpcReduction="10000"/>
          </a:bodyPr>
          <a:lstStyle/>
          <a:p>
            <a:pPr marL="537210" lvl="1" indent="0">
              <a:buNone/>
            </a:pPr>
            <a:r>
              <a:rPr lang="id-ID" b="1" dirty="0" smtClean="0"/>
              <a:t>Contoh soal :</a:t>
            </a:r>
          </a:p>
          <a:p>
            <a:pPr marL="537210" lvl="1" indent="0">
              <a:buNone/>
            </a:pPr>
            <a:endParaRPr lang="id-ID" dirty="0"/>
          </a:p>
          <a:p>
            <a:pPr marL="622300" lvl="1" indent="-444500">
              <a:buNone/>
            </a:pPr>
            <a:r>
              <a:rPr lang="id-ID" dirty="0" smtClean="0"/>
              <a:t>2.	Tgl 3 desember 199A Ny. Dewi membeli perlengkapan secara tunai sebesar Rp. 150.000</a:t>
            </a:r>
          </a:p>
          <a:p>
            <a:pPr marL="812800" lvl="1" indent="-276225">
              <a:buNone/>
            </a:pPr>
            <a:r>
              <a:rPr lang="id-ID" dirty="0"/>
              <a:t> </a:t>
            </a:r>
            <a:r>
              <a:rPr lang="id-ID" dirty="0" smtClean="0"/>
              <a:t>	</a:t>
            </a:r>
          </a:p>
          <a:p>
            <a:pPr marL="812800" lvl="1" indent="-276225">
              <a:buNone/>
            </a:pPr>
            <a:r>
              <a:rPr lang="id-ID" dirty="0"/>
              <a:t>	</a:t>
            </a:r>
            <a:r>
              <a:rPr lang="id-ID" b="1" dirty="0" smtClean="0"/>
              <a:t>menentukan debit dan kredit :</a:t>
            </a:r>
          </a:p>
          <a:p>
            <a:pPr marL="537210" lvl="1" indent="0">
              <a:buNone/>
            </a:pPr>
            <a:endParaRPr lang="id-ID" dirty="0"/>
          </a:p>
          <a:p>
            <a:pPr marL="622300" lvl="1" indent="-457200">
              <a:buNone/>
            </a:pPr>
            <a:r>
              <a:rPr lang="id-ID" dirty="0" smtClean="0"/>
              <a:t>	Perlengkapan  (aktiva)..bertambah Rp 150.000..dicatat Debit</a:t>
            </a:r>
          </a:p>
          <a:p>
            <a:pPr marL="622300" lvl="1" indent="-85725">
              <a:buNone/>
            </a:pPr>
            <a:r>
              <a:rPr lang="id-ID" dirty="0"/>
              <a:t>	</a:t>
            </a:r>
            <a:r>
              <a:rPr lang="id-ID" dirty="0" smtClean="0"/>
              <a:t>Kas (aktiva).............bertambah Rp. 150.000.........dicatat Kredit</a:t>
            </a:r>
          </a:p>
          <a:p>
            <a:pPr marL="812800" lvl="1" indent="-276225">
              <a:buNone/>
            </a:pPr>
            <a:endParaRPr lang="id-ID" dirty="0"/>
          </a:p>
          <a:p>
            <a:pPr marL="537210" lvl="1" indent="0">
              <a:buNone/>
            </a:pPr>
            <a:endParaRPr lang="id-ID" dirty="0" smtClean="0"/>
          </a:p>
          <a:p>
            <a:pPr marL="537210" lvl="1" indent="0">
              <a:buNone/>
            </a:pPr>
            <a:endParaRPr lang="id-ID" dirty="0"/>
          </a:p>
          <a:p>
            <a:pPr marL="537210" lvl="1" indent="0">
              <a:buNone/>
            </a:pPr>
            <a:endParaRPr lang="id-ID" dirty="0" smtClean="0"/>
          </a:p>
          <a:p>
            <a:pPr marL="537210" lvl="1" indent="0">
              <a:buNone/>
            </a:pPr>
            <a:endParaRPr lang="id-ID" dirty="0" smtClean="0"/>
          </a:p>
          <a:p>
            <a:pPr marL="358775" lvl="1" indent="0">
              <a:buNone/>
            </a:pPr>
            <a:endParaRPr lang="id-ID" b="1" dirty="0"/>
          </a:p>
          <a:p>
            <a:pPr marL="64008" indent="0">
              <a:buNone/>
              <a:tabLst>
                <a:tab pos="1790700" algn="l"/>
                <a:tab pos="5029200" algn="l"/>
              </a:tabLst>
            </a:pPr>
            <a:endParaRPr lang="id-ID" dirty="0" smtClean="0"/>
          </a:p>
          <a:p>
            <a:pPr marL="64008" indent="0">
              <a:buNone/>
            </a:pPr>
            <a:r>
              <a:rPr lang="id-ID" dirty="0"/>
              <a:t>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127090"/>
              </p:ext>
            </p:extLst>
          </p:nvPr>
        </p:nvGraphicFramePr>
        <p:xfrm>
          <a:off x="1115616" y="4581128"/>
          <a:ext cx="72728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2736304"/>
                <a:gridCol w="691278"/>
                <a:gridCol w="1454562"/>
                <a:gridCol w="1454562"/>
              </a:tblGrid>
              <a:tr h="360040">
                <a:tc>
                  <a:txBody>
                    <a:bodyPr/>
                    <a:lstStyle/>
                    <a:p>
                      <a:r>
                        <a:rPr lang="id-ID" dirty="0" smtClean="0"/>
                        <a:t>TGL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KETERANGAN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DEBIT (Rp)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KREDIT (Rp)</a:t>
                      </a:r>
                      <a:endParaRPr 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id-ID" dirty="0" smtClean="0"/>
                        <a:t>199A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id-ID" dirty="0" smtClean="0"/>
                        <a:t>Des</a:t>
                      </a:r>
                      <a:r>
                        <a:rPr lang="id-ID" baseline="0" dirty="0" smtClean="0"/>
                        <a:t> 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Peralatan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150.000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     Kas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150.000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18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</p:spPr>
        <p:txBody>
          <a:bodyPr>
            <a:normAutofit/>
          </a:bodyPr>
          <a:lstStyle/>
          <a:p>
            <a:r>
              <a:rPr lang="id-ID" b="1" dirty="0" smtClean="0">
                <a:latin typeface="Berlin Sans FB Demi" pitchFamily="34" charset="0"/>
              </a:rPr>
              <a:t>JURNAL UMUM</a:t>
            </a:r>
            <a:endParaRPr lang="en-US" b="1" dirty="0"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373616" cy="5832648"/>
          </a:xfrm>
        </p:spPr>
        <p:txBody>
          <a:bodyPr>
            <a:normAutofit fontScale="85000" lnSpcReduction="10000"/>
          </a:bodyPr>
          <a:lstStyle/>
          <a:p>
            <a:pPr marL="537210" lvl="1" indent="0">
              <a:buNone/>
            </a:pPr>
            <a:r>
              <a:rPr lang="id-ID" b="1" dirty="0" smtClean="0"/>
              <a:t>Contoh soal :</a:t>
            </a:r>
          </a:p>
          <a:p>
            <a:pPr marL="537210" lvl="1" indent="0">
              <a:buNone/>
            </a:pPr>
            <a:endParaRPr lang="id-ID" dirty="0"/>
          </a:p>
          <a:p>
            <a:pPr marL="622300" lvl="1" indent="-444500">
              <a:buNone/>
            </a:pPr>
            <a:r>
              <a:rPr lang="id-ID" dirty="0" smtClean="0"/>
              <a:t>3.	Tgl 5 desember 199A Ny. Dewi membeli peralatan secara kredit dari Toko Mebel Indah sebesar Rp. 800.000</a:t>
            </a:r>
          </a:p>
          <a:p>
            <a:pPr marL="812800" lvl="1" indent="-276225">
              <a:buNone/>
            </a:pPr>
            <a:r>
              <a:rPr lang="id-ID" dirty="0"/>
              <a:t> </a:t>
            </a:r>
            <a:r>
              <a:rPr lang="id-ID" dirty="0" smtClean="0"/>
              <a:t>	</a:t>
            </a:r>
          </a:p>
          <a:p>
            <a:pPr marL="812800" lvl="1" indent="-276225">
              <a:buNone/>
            </a:pPr>
            <a:r>
              <a:rPr lang="id-ID" dirty="0"/>
              <a:t>	</a:t>
            </a:r>
            <a:r>
              <a:rPr lang="id-ID" b="1" dirty="0" smtClean="0"/>
              <a:t>menentukan debit dan kredit :</a:t>
            </a:r>
          </a:p>
          <a:p>
            <a:pPr marL="537210" lvl="1" indent="0">
              <a:buNone/>
            </a:pPr>
            <a:endParaRPr lang="id-ID" dirty="0"/>
          </a:p>
          <a:p>
            <a:pPr marL="622300" lvl="1" indent="-457200">
              <a:buNone/>
            </a:pPr>
            <a:r>
              <a:rPr lang="id-ID" dirty="0" smtClean="0"/>
              <a:t>	Peralatan  (aktiva)......bertambah Rp 800.000.....dicatat Debit</a:t>
            </a:r>
          </a:p>
          <a:p>
            <a:pPr marL="622300" lvl="1" indent="-85725">
              <a:buNone/>
            </a:pPr>
            <a:r>
              <a:rPr lang="id-ID" dirty="0"/>
              <a:t>	</a:t>
            </a:r>
            <a:r>
              <a:rPr lang="id-ID" dirty="0" smtClean="0"/>
              <a:t>Hutang (hutang)....bertambah Rp. 800.000.........dicatat Kredit</a:t>
            </a:r>
          </a:p>
          <a:p>
            <a:pPr marL="812800" lvl="1" indent="-276225">
              <a:buNone/>
            </a:pPr>
            <a:endParaRPr lang="id-ID" dirty="0"/>
          </a:p>
          <a:p>
            <a:pPr marL="537210" lvl="1" indent="0">
              <a:buNone/>
            </a:pPr>
            <a:endParaRPr lang="id-ID" dirty="0" smtClean="0"/>
          </a:p>
          <a:p>
            <a:pPr marL="537210" lvl="1" indent="0">
              <a:buNone/>
            </a:pPr>
            <a:endParaRPr lang="id-ID" dirty="0"/>
          </a:p>
          <a:p>
            <a:pPr marL="537210" lvl="1" indent="0">
              <a:buNone/>
            </a:pPr>
            <a:endParaRPr lang="id-ID" dirty="0" smtClean="0"/>
          </a:p>
          <a:p>
            <a:pPr marL="537210" lvl="1" indent="0">
              <a:buNone/>
            </a:pPr>
            <a:endParaRPr lang="id-ID" dirty="0" smtClean="0"/>
          </a:p>
          <a:p>
            <a:pPr marL="358775" lvl="1" indent="0">
              <a:buNone/>
            </a:pPr>
            <a:endParaRPr lang="id-ID" b="1" dirty="0"/>
          </a:p>
          <a:p>
            <a:pPr marL="64008" indent="0">
              <a:buNone/>
              <a:tabLst>
                <a:tab pos="1790700" algn="l"/>
                <a:tab pos="5029200" algn="l"/>
              </a:tabLst>
            </a:pPr>
            <a:endParaRPr lang="id-ID" dirty="0" smtClean="0"/>
          </a:p>
          <a:p>
            <a:pPr marL="64008" indent="0">
              <a:buNone/>
            </a:pPr>
            <a:r>
              <a:rPr lang="id-ID" dirty="0"/>
              <a:t>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440274"/>
              </p:ext>
            </p:extLst>
          </p:nvPr>
        </p:nvGraphicFramePr>
        <p:xfrm>
          <a:off x="1115616" y="4581128"/>
          <a:ext cx="72728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2736304"/>
                <a:gridCol w="691278"/>
                <a:gridCol w="1454562"/>
                <a:gridCol w="1454562"/>
              </a:tblGrid>
              <a:tr h="360040">
                <a:tc>
                  <a:txBody>
                    <a:bodyPr/>
                    <a:lstStyle/>
                    <a:p>
                      <a:r>
                        <a:rPr lang="id-ID" dirty="0" smtClean="0"/>
                        <a:t>TGL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KETERANGAN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DEBIT (Rp)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KREDIT (Rp)</a:t>
                      </a:r>
                      <a:endParaRPr 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id-ID" dirty="0" smtClean="0"/>
                        <a:t>199A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id-ID" dirty="0" smtClean="0"/>
                        <a:t>Des</a:t>
                      </a:r>
                      <a:r>
                        <a:rPr lang="id-ID" baseline="0" dirty="0" smtClean="0"/>
                        <a:t> 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Peralatan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800.000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     Hutang</a:t>
                      </a:r>
                      <a:r>
                        <a:rPr lang="id-ID" baseline="0" dirty="0" smtClean="0"/>
                        <a:t> Usaha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800.000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17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</p:spPr>
        <p:txBody>
          <a:bodyPr>
            <a:normAutofit/>
          </a:bodyPr>
          <a:lstStyle/>
          <a:p>
            <a:r>
              <a:rPr lang="id-ID" b="1" dirty="0" smtClean="0">
                <a:latin typeface="Berlin Sans FB Demi" pitchFamily="34" charset="0"/>
              </a:rPr>
              <a:t>JURNAL UMUM</a:t>
            </a:r>
            <a:endParaRPr lang="en-US" b="1" dirty="0"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373616" cy="5832648"/>
          </a:xfrm>
        </p:spPr>
        <p:txBody>
          <a:bodyPr>
            <a:normAutofit fontScale="85000" lnSpcReduction="10000"/>
          </a:bodyPr>
          <a:lstStyle/>
          <a:p>
            <a:pPr marL="537210" lvl="1" indent="0">
              <a:buNone/>
            </a:pPr>
            <a:r>
              <a:rPr lang="id-ID" b="1" dirty="0" smtClean="0"/>
              <a:t>Contoh soal :</a:t>
            </a:r>
          </a:p>
          <a:p>
            <a:pPr marL="537210" lvl="1" indent="0">
              <a:buNone/>
            </a:pPr>
            <a:endParaRPr lang="id-ID" dirty="0"/>
          </a:p>
          <a:p>
            <a:pPr marL="622300" lvl="1" indent="-444500">
              <a:buNone/>
            </a:pPr>
            <a:r>
              <a:rPr lang="id-ID" dirty="0" smtClean="0"/>
              <a:t>4.	Tgl 15 desember 199A menerima uang dari langganan selama seminggu sebesar Rp. 250.000</a:t>
            </a:r>
          </a:p>
          <a:p>
            <a:pPr marL="812800" lvl="1" indent="-276225">
              <a:buNone/>
            </a:pPr>
            <a:r>
              <a:rPr lang="id-ID" dirty="0"/>
              <a:t> </a:t>
            </a:r>
            <a:r>
              <a:rPr lang="id-ID" dirty="0" smtClean="0"/>
              <a:t>	</a:t>
            </a:r>
          </a:p>
          <a:p>
            <a:pPr marL="812800" lvl="1" indent="-276225">
              <a:buNone/>
            </a:pPr>
            <a:r>
              <a:rPr lang="id-ID" dirty="0"/>
              <a:t>	</a:t>
            </a:r>
            <a:r>
              <a:rPr lang="id-ID" b="1" dirty="0" smtClean="0"/>
              <a:t>menentukan debit dan kredit :</a:t>
            </a:r>
          </a:p>
          <a:p>
            <a:pPr marL="537210" lvl="1" indent="0">
              <a:buNone/>
            </a:pPr>
            <a:endParaRPr lang="id-ID" dirty="0"/>
          </a:p>
          <a:p>
            <a:pPr marL="622300" lvl="1" indent="-457200">
              <a:buNone/>
            </a:pPr>
            <a:r>
              <a:rPr lang="id-ID" dirty="0" smtClean="0"/>
              <a:t>	Kas  (aktiva)...........bertambah Rp 250.000..........dicatat Debit</a:t>
            </a:r>
          </a:p>
          <a:p>
            <a:pPr marL="622300" lvl="1" indent="-85725">
              <a:buNone/>
            </a:pPr>
            <a:r>
              <a:rPr lang="id-ID" dirty="0"/>
              <a:t>	</a:t>
            </a:r>
            <a:r>
              <a:rPr lang="id-ID" dirty="0" smtClean="0"/>
              <a:t>Pendapatan Jasa....bertambah Rp.250.000.......dicatat Kredit</a:t>
            </a:r>
          </a:p>
          <a:p>
            <a:pPr marL="812800" lvl="1" indent="-276225">
              <a:buNone/>
            </a:pPr>
            <a:endParaRPr lang="id-ID" dirty="0"/>
          </a:p>
          <a:p>
            <a:pPr marL="537210" lvl="1" indent="0">
              <a:buNone/>
            </a:pPr>
            <a:endParaRPr lang="id-ID" dirty="0" smtClean="0"/>
          </a:p>
          <a:p>
            <a:pPr marL="537210" lvl="1" indent="0">
              <a:buNone/>
            </a:pPr>
            <a:endParaRPr lang="id-ID" dirty="0"/>
          </a:p>
          <a:p>
            <a:pPr marL="537210" lvl="1" indent="0">
              <a:buNone/>
            </a:pPr>
            <a:endParaRPr lang="id-ID" dirty="0" smtClean="0"/>
          </a:p>
          <a:p>
            <a:pPr marL="537210" lvl="1" indent="0">
              <a:buNone/>
            </a:pPr>
            <a:endParaRPr lang="id-ID" dirty="0" smtClean="0"/>
          </a:p>
          <a:p>
            <a:pPr marL="358775" lvl="1" indent="0">
              <a:buNone/>
            </a:pPr>
            <a:endParaRPr lang="id-ID" b="1" dirty="0"/>
          </a:p>
          <a:p>
            <a:pPr marL="64008" indent="0">
              <a:buNone/>
              <a:tabLst>
                <a:tab pos="1790700" algn="l"/>
                <a:tab pos="5029200" algn="l"/>
              </a:tabLst>
            </a:pPr>
            <a:endParaRPr lang="id-ID" dirty="0" smtClean="0"/>
          </a:p>
          <a:p>
            <a:pPr marL="64008" indent="0">
              <a:buNone/>
            </a:pPr>
            <a:r>
              <a:rPr lang="id-ID" dirty="0"/>
              <a:t>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849128"/>
              </p:ext>
            </p:extLst>
          </p:nvPr>
        </p:nvGraphicFramePr>
        <p:xfrm>
          <a:off x="1115616" y="4581128"/>
          <a:ext cx="72728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2736304"/>
                <a:gridCol w="691278"/>
                <a:gridCol w="1454562"/>
                <a:gridCol w="1454562"/>
              </a:tblGrid>
              <a:tr h="360040">
                <a:tc>
                  <a:txBody>
                    <a:bodyPr/>
                    <a:lstStyle/>
                    <a:p>
                      <a:r>
                        <a:rPr lang="id-ID" dirty="0" smtClean="0"/>
                        <a:t>TGL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KETERANGAN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DEBIT (Rp)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KREDIT (Rp)</a:t>
                      </a:r>
                      <a:endParaRPr 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id-ID" dirty="0" smtClean="0"/>
                        <a:t>199A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id-ID" dirty="0" smtClean="0"/>
                        <a:t>Des</a:t>
                      </a:r>
                      <a:r>
                        <a:rPr lang="id-ID" baseline="0" dirty="0" smtClean="0"/>
                        <a:t> 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250.000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     Pendapatan Usaha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250.000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22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latin typeface="+mn-lt"/>
              </a:rPr>
              <a:t>KLASIFIKASI PERKIRAAN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5085184"/>
          </a:xfrm>
        </p:spPr>
        <p:txBody>
          <a:bodyPr>
            <a:normAutofit fontScale="70000" lnSpcReduction="20000"/>
          </a:bodyPr>
          <a:lstStyle/>
          <a:p>
            <a:r>
              <a:rPr lang="id-ID" sz="3500" dirty="0" smtClean="0"/>
              <a:t>Perkiraan disusun berurutan dari neraca ke rugi laba</a:t>
            </a:r>
          </a:p>
          <a:p>
            <a:pPr marL="64008" indent="0">
              <a:buNone/>
            </a:pPr>
            <a:endParaRPr lang="id-ID" sz="3500" dirty="0" smtClean="0"/>
          </a:p>
          <a:p>
            <a:r>
              <a:rPr lang="id-ID" sz="3500" dirty="0" smtClean="0"/>
              <a:t>Perkiraan Neraca :</a:t>
            </a:r>
          </a:p>
          <a:p>
            <a:pPr marL="64008" indent="0">
              <a:buNone/>
            </a:pPr>
            <a:r>
              <a:rPr lang="id-ID" sz="3500" dirty="0"/>
              <a:t> </a:t>
            </a:r>
            <a:r>
              <a:rPr lang="id-ID" sz="3500" dirty="0" smtClean="0"/>
              <a:t>   1. AKTIVA</a:t>
            </a:r>
          </a:p>
          <a:p>
            <a:pPr marL="64008" indent="0">
              <a:buNone/>
            </a:pPr>
            <a:r>
              <a:rPr lang="id-ID" sz="3500" dirty="0" smtClean="0"/>
              <a:t>    2. KEWAJIBAN</a:t>
            </a:r>
          </a:p>
          <a:p>
            <a:pPr marL="64008" indent="0">
              <a:buNone/>
            </a:pPr>
            <a:r>
              <a:rPr lang="id-ID" sz="3500" dirty="0"/>
              <a:t> </a:t>
            </a:r>
            <a:r>
              <a:rPr lang="id-ID" sz="3500" dirty="0" smtClean="0"/>
              <a:t>   3. MODAL</a:t>
            </a:r>
          </a:p>
          <a:p>
            <a:pPr marL="64008" indent="0">
              <a:buNone/>
            </a:pPr>
            <a:endParaRPr lang="id-ID" sz="3500" dirty="0" smtClean="0"/>
          </a:p>
          <a:p>
            <a:r>
              <a:rPr lang="id-ID" sz="3500" dirty="0" smtClean="0"/>
              <a:t>Perkiraan  Rugi Laba :</a:t>
            </a:r>
          </a:p>
          <a:p>
            <a:pPr marL="64008" indent="0">
              <a:buNone/>
            </a:pPr>
            <a:r>
              <a:rPr lang="id-ID" sz="3500" dirty="0"/>
              <a:t> </a:t>
            </a:r>
            <a:r>
              <a:rPr lang="id-ID" sz="3500" dirty="0" smtClean="0"/>
              <a:t>   1. PENDAPATAN</a:t>
            </a:r>
          </a:p>
          <a:p>
            <a:pPr marL="64008" indent="0">
              <a:buNone/>
            </a:pPr>
            <a:r>
              <a:rPr lang="id-ID" sz="3500" dirty="0"/>
              <a:t> </a:t>
            </a:r>
            <a:r>
              <a:rPr lang="id-ID" sz="3500" dirty="0" smtClean="0"/>
              <a:t>   2. BEBAN</a:t>
            </a:r>
          </a:p>
          <a:p>
            <a:pPr marL="64008" indent="0">
              <a:buNone/>
            </a:pPr>
            <a:endParaRPr lang="id-ID" dirty="0" smtClean="0"/>
          </a:p>
          <a:p>
            <a:pPr marL="64008" indent="0">
              <a:buNone/>
            </a:pPr>
            <a:r>
              <a:rPr lang="id-ID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4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</p:spPr>
        <p:txBody>
          <a:bodyPr>
            <a:normAutofit/>
          </a:bodyPr>
          <a:lstStyle/>
          <a:p>
            <a:r>
              <a:rPr lang="id-ID" b="1" dirty="0" smtClean="0">
                <a:latin typeface="Berlin Sans FB Demi" pitchFamily="34" charset="0"/>
              </a:rPr>
              <a:t>JURNAL UMUM</a:t>
            </a:r>
            <a:endParaRPr lang="en-US" b="1" dirty="0"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373616" cy="5832648"/>
          </a:xfrm>
        </p:spPr>
        <p:txBody>
          <a:bodyPr>
            <a:normAutofit fontScale="92500" lnSpcReduction="20000"/>
          </a:bodyPr>
          <a:lstStyle/>
          <a:p>
            <a:pPr marL="537210" lvl="1" indent="0">
              <a:buNone/>
            </a:pPr>
            <a:r>
              <a:rPr lang="id-ID" b="1" dirty="0" smtClean="0"/>
              <a:t>Contoh soal :</a:t>
            </a:r>
          </a:p>
          <a:p>
            <a:pPr marL="537210" lvl="1" indent="0">
              <a:buNone/>
            </a:pPr>
            <a:endParaRPr lang="id-ID" dirty="0"/>
          </a:p>
          <a:p>
            <a:pPr marL="692150" lvl="1" indent="-514350">
              <a:buAutoNum type="arabicPeriod" startAt="5"/>
            </a:pPr>
            <a:r>
              <a:rPr lang="id-ID" dirty="0" smtClean="0"/>
              <a:t>Tgl 20 desember 199A dibayar biaya listrik Rp 25.000</a:t>
            </a:r>
          </a:p>
          <a:p>
            <a:pPr marL="177800" lvl="1" indent="0">
              <a:buNone/>
            </a:pPr>
            <a:r>
              <a:rPr lang="id-ID" dirty="0" smtClean="0"/>
              <a:t> 	</a:t>
            </a:r>
          </a:p>
          <a:p>
            <a:pPr marL="812800" lvl="1" indent="-276225">
              <a:buNone/>
            </a:pPr>
            <a:r>
              <a:rPr lang="id-ID" dirty="0"/>
              <a:t>	</a:t>
            </a:r>
            <a:r>
              <a:rPr lang="id-ID" b="1" dirty="0" smtClean="0"/>
              <a:t>menentukan debit dan kredit :</a:t>
            </a:r>
          </a:p>
          <a:p>
            <a:pPr marL="537210" lvl="1" indent="0">
              <a:buNone/>
            </a:pPr>
            <a:endParaRPr lang="id-ID" dirty="0"/>
          </a:p>
          <a:p>
            <a:pPr marL="622300" lvl="1" indent="-457200">
              <a:buNone/>
            </a:pPr>
            <a:r>
              <a:rPr lang="id-ID" dirty="0" smtClean="0"/>
              <a:t>	Beban Listrik  .......bertambah Rp 25.000......dicatat Debit</a:t>
            </a:r>
          </a:p>
          <a:p>
            <a:pPr marL="622300" lvl="1" indent="-85725">
              <a:buNone/>
            </a:pPr>
            <a:r>
              <a:rPr lang="id-ID" dirty="0"/>
              <a:t>	</a:t>
            </a:r>
            <a:r>
              <a:rPr lang="id-ID" dirty="0" smtClean="0"/>
              <a:t>Kas.............bertambah Rp.25.000................dicatat Kredit</a:t>
            </a:r>
          </a:p>
          <a:p>
            <a:pPr marL="812800" lvl="1" indent="-276225">
              <a:buNone/>
            </a:pPr>
            <a:endParaRPr lang="id-ID" dirty="0"/>
          </a:p>
          <a:p>
            <a:pPr marL="537210" lvl="1" indent="0">
              <a:buNone/>
            </a:pPr>
            <a:endParaRPr lang="id-ID" dirty="0" smtClean="0"/>
          </a:p>
          <a:p>
            <a:pPr marL="537210" lvl="1" indent="0">
              <a:buNone/>
            </a:pPr>
            <a:endParaRPr lang="id-ID" dirty="0"/>
          </a:p>
          <a:p>
            <a:pPr marL="537210" lvl="1" indent="0">
              <a:buNone/>
            </a:pPr>
            <a:endParaRPr lang="id-ID" dirty="0" smtClean="0"/>
          </a:p>
          <a:p>
            <a:pPr marL="537210" lvl="1" indent="0">
              <a:buNone/>
            </a:pPr>
            <a:endParaRPr lang="id-ID" dirty="0" smtClean="0"/>
          </a:p>
          <a:p>
            <a:pPr marL="358775" lvl="1" indent="0">
              <a:buNone/>
            </a:pPr>
            <a:endParaRPr lang="id-ID" b="1" dirty="0"/>
          </a:p>
          <a:p>
            <a:pPr marL="64008" indent="0">
              <a:buNone/>
              <a:tabLst>
                <a:tab pos="1790700" algn="l"/>
                <a:tab pos="5029200" algn="l"/>
              </a:tabLst>
            </a:pPr>
            <a:endParaRPr lang="id-ID" dirty="0" smtClean="0"/>
          </a:p>
          <a:p>
            <a:pPr marL="64008" indent="0">
              <a:buNone/>
            </a:pPr>
            <a:r>
              <a:rPr lang="id-ID" dirty="0"/>
              <a:t>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296940"/>
              </p:ext>
            </p:extLst>
          </p:nvPr>
        </p:nvGraphicFramePr>
        <p:xfrm>
          <a:off x="1115616" y="4581128"/>
          <a:ext cx="72728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2736304"/>
                <a:gridCol w="691278"/>
                <a:gridCol w="1454562"/>
                <a:gridCol w="1454562"/>
              </a:tblGrid>
              <a:tr h="360040">
                <a:tc>
                  <a:txBody>
                    <a:bodyPr/>
                    <a:lstStyle/>
                    <a:p>
                      <a:r>
                        <a:rPr lang="id-ID" dirty="0" smtClean="0"/>
                        <a:t>TGL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KETERANGAN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DEBIT (Rp)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KREDIT (Rp)</a:t>
                      </a:r>
                      <a:endParaRPr 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id-ID" dirty="0" smtClean="0"/>
                        <a:t>199A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id-ID" dirty="0" smtClean="0"/>
                        <a:t>Des</a:t>
                      </a:r>
                      <a:r>
                        <a:rPr lang="id-ID" baseline="0" dirty="0" smtClean="0"/>
                        <a:t> 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Beban Listrik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25.000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     Kas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25.000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67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latin typeface="Berlin Sans FB" pitchFamily="34" charset="0"/>
              </a:rPr>
              <a:t>BUKU BESAR</a:t>
            </a:r>
            <a:endParaRPr lang="en-US" b="1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2032"/>
          </a:xfrm>
        </p:spPr>
        <p:txBody>
          <a:bodyPr>
            <a:normAutofit fontScale="92500" lnSpcReduction="10000"/>
          </a:bodyPr>
          <a:lstStyle/>
          <a:p>
            <a:r>
              <a:rPr lang="id-ID" dirty="0" smtClean="0"/>
              <a:t>Buku besar adalah kumpulan dari beberapa perkiraan yang dipakai dalam perusahaan .</a:t>
            </a:r>
          </a:p>
          <a:p>
            <a:r>
              <a:rPr lang="id-ID" dirty="0" smtClean="0"/>
              <a:t>Perkiraan-perkiraan dalam buku besar harus disusun secara teratur sesuai klasfikasi perkiraan.</a:t>
            </a:r>
          </a:p>
          <a:p>
            <a:r>
              <a:rPr lang="id-ID" dirty="0" smtClean="0"/>
              <a:t>Pemindahan (posting)</a:t>
            </a:r>
          </a:p>
          <a:p>
            <a:pPr marL="444500" indent="-381000">
              <a:buNone/>
            </a:pPr>
            <a:r>
              <a:rPr lang="id-ID" dirty="0"/>
              <a:t>	</a:t>
            </a:r>
            <a:r>
              <a:rPr lang="id-ID" dirty="0" smtClean="0"/>
              <a:t>adalah pemindahan perkiraan2 pd jurnal ke Buku Besar pada perkiraan2 masing2.</a:t>
            </a:r>
          </a:p>
          <a:p>
            <a:pPr marL="520700" indent="-457200"/>
            <a:r>
              <a:rPr lang="id-ID" dirty="0" smtClean="0"/>
              <a:t>Cara memindahkan perkiraan yg ada di jurnal , dilakukan setiap ayat jurnal dipindahkan pd perkiraan2 debetpd perkiraan masing2, dan perkiraan2 kredit pd perkiraan2 masing2.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8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latin typeface="Berlin Sans FB" pitchFamily="34" charset="0"/>
              </a:rPr>
              <a:t>BUKU BESAR</a:t>
            </a:r>
            <a:endParaRPr lang="en-US" b="1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2032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endParaRPr lang="id-ID" dirty="0" smtClean="0"/>
          </a:p>
          <a:p>
            <a:pPr marL="64008" indent="0">
              <a:buNone/>
            </a:pPr>
            <a:r>
              <a:rPr lang="id-ID" dirty="0" smtClean="0"/>
              <a:t>JURNAL UMUM</a:t>
            </a:r>
          </a:p>
          <a:p>
            <a:pPr marL="64008" indent="0">
              <a:buNone/>
            </a:pPr>
            <a:endParaRPr lang="id-ID" dirty="0"/>
          </a:p>
          <a:p>
            <a:pPr marL="64008" indent="0">
              <a:buNone/>
            </a:pPr>
            <a:endParaRPr lang="id-ID" dirty="0" smtClean="0"/>
          </a:p>
          <a:p>
            <a:pPr marL="64008" indent="0">
              <a:buNone/>
            </a:pPr>
            <a:endParaRPr lang="id-ID" dirty="0"/>
          </a:p>
          <a:p>
            <a:pPr marL="64008" indent="0">
              <a:buNone/>
            </a:pPr>
            <a:endParaRPr lang="id-ID" dirty="0" smtClean="0"/>
          </a:p>
          <a:p>
            <a:pPr marL="64008" indent="0">
              <a:buNone/>
            </a:pPr>
            <a:endParaRPr lang="id-ID" dirty="0"/>
          </a:p>
          <a:p>
            <a:pPr marL="64008" indent="0">
              <a:buNone/>
            </a:pPr>
            <a:endParaRPr lang="id-ID" dirty="0" smtClean="0"/>
          </a:p>
          <a:p>
            <a:pPr marL="64008" indent="0">
              <a:buNone/>
            </a:pPr>
            <a:r>
              <a:rPr lang="id-ID" dirty="0" smtClean="0"/>
              <a:t>Buku besar nya adalah sebagai berikut :</a:t>
            </a:r>
          </a:p>
          <a:p>
            <a:pPr marL="64008" indent="0">
              <a:buNone/>
            </a:pPr>
            <a:r>
              <a:rPr lang="id-ID" dirty="0" smtClean="0"/>
              <a:t>                                                                                                         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60602"/>
              </p:ext>
            </p:extLst>
          </p:nvPr>
        </p:nvGraphicFramePr>
        <p:xfrm>
          <a:off x="611560" y="2996952"/>
          <a:ext cx="79208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3312368"/>
                <a:gridCol w="1008112"/>
                <a:gridCol w="1368152"/>
                <a:gridCol w="1296144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TGL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KETERANGAN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KREDIT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Des,</a:t>
                      </a:r>
                      <a:r>
                        <a:rPr lang="id-ID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5.000.000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     Modal Ny.</a:t>
                      </a:r>
                      <a:r>
                        <a:rPr lang="id-ID" baseline="0" dirty="0" smtClean="0"/>
                        <a:t> Dewi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5.000.000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Des,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Peralatan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150.000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     Kas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150.000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Dibeli</a:t>
                      </a:r>
                      <a:r>
                        <a:rPr lang="id-ID" baseline="0" dirty="0" smtClean="0"/>
                        <a:t> perlengkapan tunai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0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latin typeface="Berlin Sans FB" pitchFamily="34" charset="0"/>
              </a:rPr>
              <a:t>BUKU BESAR</a:t>
            </a:r>
            <a:endParaRPr lang="en-US" b="1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616624"/>
          </a:xfrm>
        </p:spPr>
        <p:txBody>
          <a:bodyPr>
            <a:normAutofit fontScale="92500" lnSpcReduction="10000"/>
          </a:bodyPr>
          <a:lstStyle/>
          <a:p>
            <a:pPr marL="3949700" indent="-3886200">
              <a:buNone/>
            </a:pPr>
            <a:r>
              <a:rPr lang="id-ID" dirty="0" smtClean="0"/>
              <a:t>	Kas				101</a:t>
            </a:r>
          </a:p>
          <a:p>
            <a:pPr marL="64008" indent="0">
              <a:buNone/>
            </a:pPr>
            <a:endParaRPr lang="id-ID" dirty="0"/>
          </a:p>
          <a:p>
            <a:pPr marL="64008" indent="0">
              <a:buNone/>
            </a:pPr>
            <a:endParaRPr lang="id-ID" dirty="0" smtClean="0"/>
          </a:p>
          <a:p>
            <a:pPr marL="64008" indent="0">
              <a:buNone/>
            </a:pPr>
            <a:endParaRPr lang="id-ID" dirty="0"/>
          </a:p>
          <a:p>
            <a:pPr marL="64008" indent="0">
              <a:buNone/>
            </a:pPr>
            <a:endParaRPr lang="id-ID" dirty="0" smtClean="0"/>
          </a:p>
          <a:p>
            <a:pPr marL="64008" indent="0">
              <a:buNone/>
            </a:pPr>
            <a:r>
              <a:rPr lang="id-ID" dirty="0" smtClean="0"/>
              <a:t>			</a:t>
            </a:r>
            <a:r>
              <a:rPr lang="id-ID" dirty="0"/>
              <a:t>	</a:t>
            </a:r>
            <a:endParaRPr lang="id-ID" dirty="0" smtClean="0"/>
          </a:p>
          <a:p>
            <a:pPr marL="64008" indent="0">
              <a:buNone/>
            </a:pPr>
            <a:endParaRPr lang="id-ID" dirty="0"/>
          </a:p>
          <a:p>
            <a:pPr marL="64008" indent="0">
              <a:buNone/>
            </a:pPr>
            <a:r>
              <a:rPr lang="id-ID" dirty="0" smtClean="0"/>
              <a:t>			     Peralatan	</a:t>
            </a:r>
            <a:r>
              <a:rPr lang="id-ID" dirty="0"/>
              <a:t>	</a:t>
            </a:r>
            <a:r>
              <a:rPr lang="id-ID" dirty="0" smtClean="0"/>
              <a:t>	103</a:t>
            </a:r>
            <a:endParaRPr lang="id-ID" dirty="0"/>
          </a:p>
          <a:p>
            <a:pPr marL="64008" indent="0">
              <a:buNone/>
            </a:pPr>
            <a:endParaRPr lang="id-ID" dirty="0" smtClean="0"/>
          </a:p>
          <a:p>
            <a:pPr marL="64008" indent="0">
              <a:buNone/>
            </a:pPr>
            <a:endParaRPr lang="id-ID" dirty="0" smtClean="0"/>
          </a:p>
          <a:p>
            <a:pPr marL="64008" indent="0">
              <a:buNone/>
            </a:pPr>
            <a:endParaRPr lang="id-ID" dirty="0" smtClean="0"/>
          </a:p>
          <a:p>
            <a:pPr marL="64008" indent="0">
              <a:buNone/>
            </a:pPr>
            <a:r>
              <a:rPr lang="id-ID" dirty="0" smtClean="0"/>
              <a:t>                                                                                                          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520052"/>
              </p:ext>
            </p:extLst>
          </p:nvPr>
        </p:nvGraphicFramePr>
        <p:xfrm>
          <a:off x="899592" y="1988840"/>
          <a:ext cx="82089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634"/>
                <a:gridCol w="1873678"/>
                <a:gridCol w="648072"/>
                <a:gridCol w="1297549"/>
                <a:gridCol w="1090407"/>
                <a:gridCol w="1212444"/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TGL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KETERANGAN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KREDIT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BALANCE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KREDIT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199A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Des</a:t>
                      </a:r>
                      <a:r>
                        <a:rPr lang="id-ID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JU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5.000.000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5.000.000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 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JU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150.000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4.850.000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938562"/>
              </p:ext>
            </p:extLst>
          </p:nvPr>
        </p:nvGraphicFramePr>
        <p:xfrm>
          <a:off x="935088" y="4797152"/>
          <a:ext cx="82089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634"/>
                <a:gridCol w="1873678"/>
                <a:gridCol w="648072"/>
                <a:gridCol w="1297549"/>
                <a:gridCol w="1090407"/>
                <a:gridCol w="1212444"/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TGL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KETERANGAN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KREDIT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BALANCE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KREDIT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199A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Des</a:t>
                      </a:r>
                      <a:r>
                        <a:rPr lang="id-ID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JU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150.000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150.000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61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latin typeface="Berlin Sans FB" pitchFamily="34" charset="0"/>
              </a:rPr>
              <a:t>BUKU BESAR</a:t>
            </a:r>
            <a:endParaRPr lang="en-US" b="1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616624"/>
          </a:xfrm>
        </p:spPr>
        <p:txBody>
          <a:bodyPr>
            <a:normAutofit lnSpcReduction="10000"/>
          </a:bodyPr>
          <a:lstStyle/>
          <a:p>
            <a:pPr marL="2781300" indent="-2781300">
              <a:buNone/>
            </a:pPr>
            <a:r>
              <a:rPr lang="id-ID" dirty="0" smtClean="0"/>
              <a:t>	Modal Ny. Dewi		101</a:t>
            </a:r>
          </a:p>
          <a:p>
            <a:pPr marL="64008" indent="0">
              <a:buNone/>
            </a:pPr>
            <a:endParaRPr lang="id-ID" dirty="0"/>
          </a:p>
          <a:p>
            <a:pPr marL="64008" indent="0">
              <a:buNone/>
            </a:pPr>
            <a:endParaRPr lang="id-ID" dirty="0" smtClean="0"/>
          </a:p>
          <a:p>
            <a:pPr marL="64008" indent="0">
              <a:buNone/>
            </a:pPr>
            <a:endParaRPr lang="id-ID" dirty="0"/>
          </a:p>
          <a:p>
            <a:pPr marL="64008" indent="0">
              <a:buNone/>
            </a:pPr>
            <a:endParaRPr lang="id-ID" dirty="0" smtClean="0"/>
          </a:p>
          <a:p>
            <a:pPr marL="64008" indent="0">
              <a:buNone/>
            </a:pPr>
            <a:r>
              <a:rPr lang="id-ID" dirty="0" smtClean="0"/>
              <a:t>			</a:t>
            </a:r>
            <a:r>
              <a:rPr lang="id-ID" dirty="0"/>
              <a:t>	</a:t>
            </a:r>
            <a:endParaRPr lang="id-ID" dirty="0" smtClean="0"/>
          </a:p>
          <a:p>
            <a:pPr marL="64008" indent="0">
              <a:buNone/>
            </a:pPr>
            <a:endParaRPr lang="id-ID" dirty="0"/>
          </a:p>
          <a:p>
            <a:pPr marL="64008" indent="0">
              <a:buNone/>
            </a:pPr>
            <a:r>
              <a:rPr lang="id-ID" dirty="0" smtClean="0"/>
              <a:t>			</a:t>
            </a:r>
          </a:p>
          <a:p>
            <a:pPr marL="64008" indent="0">
              <a:buNone/>
            </a:pPr>
            <a:endParaRPr lang="id-ID" dirty="0" smtClean="0"/>
          </a:p>
          <a:p>
            <a:pPr marL="64008" indent="0">
              <a:buNone/>
            </a:pPr>
            <a:endParaRPr lang="id-ID" dirty="0" smtClean="0"/>
          </a:p>
          <a:p>
            <a:pPr marL="64008" indent="0">
              <a:buNone/>
            </a:pPr>
            <a:r>
              <a:rPr lang="id-ID" dirty="0" smtClean="0"/>
              <a:t>                                                                                                          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566258"/>
              </p:ext>
            </p:extLst>
          </p:nvPr>
        </p:nvGraphicFramePr>
        <p:xfrm>
          <a:off x="935088" y="2132856"/>
          <a:ext cx="820891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634"/>
                <a:gridCol w="1873678"/>
                <a:gridCol w="648072"/>
                <a:gridCol w="1116632"/>
                <a:gridCol w="1271324"/>
                <a:gridCol w="1104940"/>
                <a:gridCol w="1259632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TGL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KETERANGAN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KREDIT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BALANCE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KREDIT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199A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Des</a:t>
                      </a:r>
                      <a:r>
                        <a:rPr lang="id-ID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JU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5.000.000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5.000.000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latin typeface="Berlin Sans FB" pitchFamily="34" charset="0"/>
              </a:rPr>
              <a:t>NERACA SALDO</a:t>
            </a:r>
            <a:endParaRPr lang="en-US" b="1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Adalah kumpulan dar saldo-saldo perkiraan Buku Besar.</a:t>
            </a:r>
          </a:p>
          <a:p>
            <a:r>
              <a:rPr lang="id-ID" dirty="0" smtClean="0"/>
              <a:t>Neraca saldo ini biasanya disusun biasanya setiap akhir bulan atau setiap akhir periode akuntansi</a:t>
            </a:r>
          </a:p>
          <a:p>
            <a:r>
              <a:rPr lang="id-ID" smtClean="0"/>
              <a:t>Setelah neraca saldo </a:t>
            </a:r>
            <a:r>
              <a:rPr lang="id-ID" dirty="0" smtClean="0"/>
              <a:t>maka disusun Laporan Keuangan.</a:t>
            </a:r>
          </a:p>
          <a:p>
            <a:r>
              <a:rPr lang="id-ID" dirty="0" smtClean="0"/>
              <a:t>Cara menyusun neraca saldo sesuai dgn penyusunan Buku Besar dengan nomer urut dan teratur</a:t>
            </a:r>
          </a:p>
          <a:p>
            <a:r>
              <a:rPr lang="id-ID" dirty="0" smtClean="0"/>
              <a:t>Bila perkiraannya berbentuk saldo, cukup diambil saldonya masing2.</a:t>
            </a:r>
          </a:p>
          <a:p>
            <a:pPr marL="6400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2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txBody>
          <a:bodyPr/>
          <a:lstStyle/>
          <a:p>
            <a:r>
              <a:rPr lang="id-ID" b="1" dirty="0" smtClean="0">
                <a:latin typeface="Berlin Sans FB" pitchFamily="34" charset="0"/>
              </a:rPr>
              <a:t>AKTIVA</a:t>
            </a:r>
            <a:endParaRPr lang="en-US" b="1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040560"/>
          </a:xfrm>
        </p:spPr>
        <p:txBody>
          <a:bodyPr>
            <a:noAutofit/>
          </a:bodyPr>
          <a:lstStyle/>
          <a:p>
            <a:r>
              <a:rPr lang="id-ID" sz="2300" dirty="0" smtClean="0"/>
              <a:t>Aktiva atau asset </a:t>
            </a:r>
            <a:r>
              <a:rPr lang="id-ID" sz="2300" b="1" dirty="0" smtClean="0"/>
              <a:t>adalah</a:t>
            </a:r>
            <a:r>
              <a:rPr lang="id-ID" sz="2300" dirty="0" smtClean="0"/>
              <a:t> semua harta atau kekayaan yang dimiliki oleh perusahaan </a:t>
            </a:r>
          </a:p>
          <a:p>
            <a:pPr marL="64008" indent="0">
              <a:buNone/>
            </a:pPr>
            <a:endParaRPr lang="id-ID" sz="2300" dirty="0" smtClean="0"/>
          </a:p>
          <a:p>
            <a:r>
              <a:rPr lang="id-ID" sz="2300" dirty="0" smtClean="0"/>
              <a:t>Aktiva dibagi menjadi :</a:t>
            </a:r>
          </a:p>
          <a:p>
            <a:pPr marL="64008" indent="0">
              <a:buNone/>
            </a:pPr>
            <a:r>
              <a:rPr lang="id-ID" sz="2300" dirty="0"/>
              <a:t>	</a:t>
            </a:r>
            <a:r>
              <a:rPr lang="id-ID" sz="2300" dirty="0" smtClean="0"/>
              <a:t>1. Aktiva Lancar </a:t>
            </a:r>
          </a:p>
          <a:p>
            <a:pPr marL="64008" indent="0">
              <a:buNone/>
            </a:pPr>
            <a:r>
              <a:rPr lang="id-ID" sz="2300" dirty="0" smtClean="0"/>
              <a:t>	   adalah </a:t>
            </a:r>
            <a:r>
              <a:rPr lang="id-ID" sz="2300" dirty="0"/>
              <a:t>harta yang berupa uang, 	</a:t>
            </a:r>
            <a:r>
              <a:rPr lang="id-ID" sz="2300" dirty="0" smtClean="0"/>
              <a:t>   cepat </a:t>
            </a:r>
            <a:r>
              <a:rPr lang="id-ID" sz="2300" dirty="0"/>
              <a:t>	 </a:t>
            </a:r>
            <a:r>
              <a:rPr lang="id-ID" sz="2300" dirty="0" smtClean="0"/>
              <a:t>  </a:t>
            </a:r>
            <a:r>
              <a:rPr lang="en-US" sz="2300" dirty="0" smtClean="0"/>
              <a:t>		   </a:t>
            </a:r>
            <a:r>
              <a:rPr lang="id-ID" sz="2300" dirty="0" smtClean="0"/>
              <a:t>menjadi uang </a:t>
            </a:r>
            <a:r>
              <a:rPr lang="id-ID" sz="2300" dirty="0"/>
              <a:t>dlm 1 tahun.</a:t>
            </a:r>
          </a:p>
          <a:p>
            <a:pPr marL="64008" indent="0">
              <a:buNone/>
            </a:pPr>
            <a:endParaRPr lang="id-ID" sz="2300" dirty="0" smtClean="0"/>
          </a:p>
          <a:p>
            <a:pPr marL="64008" indent="0">
              <a:buNone/>
            </a:pPr>
            <a:r>
              <a:rPr lang="id-ID" sz="2300" dirty="0"/>
              <a:t>	</a:t>
            </a:r>
            <a:r>
              <a:rPr lang="id-ID" sz="2300" dirty="0" smtClean="0"/>
              <a:t>2. Aktiva Tetap</a:t>
            </a:r>
          </a:p>
          <a:p>
            <a:pPr marL="64008" indent="0">
              <a:buNone/>
            </a:pPr>
            <a:r>
              <a:rPr lang="id-ID" sz="2300" dirty="0"/>
              <a:t>	 </a:t>
            </a:r>
            <a:r>
              <a:rPr lang="id-ID" sz="2300" dirty="0" smtClean="0"/>
              <a:t>   adalah harta yang dimiliki  oleh perusahaan 	    </a:t>
            </a:r>
            <a:r>
              <a:rPr lang="en-US" sz="2300" dirty="0" smtClean="0"/>
              <a:t>		   </a:t>
            </a:r>
            <a:r>
              <a:rPr lang="id-ID" sz="2300" dirty="0" smtClean="0"/>
              <a:t>yang </a:t>
            </a:r>
            <a:r>
              <a:rPr lang="id-ID" sz="2300" dirty="0" smtClean="0"/>
              <a:t>dapat dipakai lebih dari 1 tahun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8766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85242"/>
          </a:xfrm>
        </p:spPr>
        <p:txBody>
          <a:bodyPr/>
          <a:lstStyle/>
          <a:p>
            <a:r>
              <a:rPr lang="id-ID" b="1" dirty="0" smtClean="0">
                <a:latin typeface="Berlin Sans FB" pitchFamily="34" charset="0"/>
              </a:rPr>
              <a:t>AKTIVA</a:t>
            </a:r>
            <a:endParaRPr lang="en-US" b="1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896544"/>
          </a:xfrm>
        </p:spPr>
        <p:txBody>
          <a:bodyPr>
            <a:normAutofit/>
          </a:bodyPr>
          <a:lstStyle/>
          <a:p>
            <a:r>
              <a:rPr lang="id-ID" dirty="0" smtClean="0"/>
              <a:t>Contoh Aktiva Lancar :</a:t>
            </a:r>
          </a:p>
          <a:p>
            <a:pPr marL="537210" lvl="1" indent="0">
              <a:buNone/>
            </a:pPr>
            <a:r>
              <a:rPr lang="id-ID" dirty="0" smtClean="0"/>
              <a:t>1. Kas (Cash)</a:t>
            </a:r>
          </a:p>
          <a:p>
            <a:pPr marL="537210" lvl="1" indent="0">
              <a:buNone/>
            </a:pPr>
            <a:r>
              <a:rPr lang="id-ID" dirty="0" smtClean="0"/>
              <a:t>2. Effek / Surat-surat Berharga</a:t>
            </a:r>
          </a:p>
          <a:p>
            <a:pPr marL="537210" lvl="1" indent="0">
              <a:buNone/>
            </a:pPr>
            <a:r>
              <a:rPr lang="id-ID" dirty="0" smtClean="0"/>
              <a:t>3. Piutang Dagang (Account Receivable): 	tagihan scr tertulis ttp tdk disertai perjanjian 	diatas wesel</a:t>
            </a:r>
          </a:p>
          <a:p>
            <a:pPr marL="537210" lvl="1" indent="0">
              <a:buNone/>
            </a:pPr>
            <a:r>
              <a:rPr lang="id-ID" dirty="0" smtClean="0"/>
              <a:t>4.	Piutang Wesel/Wesel Tagih (Notes 	Receivable): tagihan tertulis yg disertai 	perjanjian diatas wesel</a:t>
            </a:r>
          </a:p>
          <a:p>
            <a:pPr marL="537210" lvl="1" indent="0">
              <a:buNone/>
            </a:pPr>
            <a:r>
              <a:rPr lang="id-ID" dirty="0" smtClean="0"/>
              <a:t>5.	Persediaan Barang Dagangan</a:t>
            </a:r>
          </a:p>
        </p:txBody>
      </p:sp>
    </p:spTree>
    <p:extLst>
      <p:ext uri="{BB962C8B-B14F-4D97-AF65-F5344CB8AC3E}">
        <p14:creationId xmlns:p14="http://schemas.microsoft.com/office/powerpoint/2010/main" val="221279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85242"/>
          </a:xfrm>
        </p:spPr>
        <p:txBody>
          <a:bodyPr/>
          <a:lstStyle/>
          <a:p>
            <a:r>
              <a:rPr lang="id-ID" b="1" dirty="0" smtClean="0">
                <a:latin typeface="Berlin Sans FB" pitchFamily="34" charset="0"/>
              </a:rPr>
              <a:t>AKTIVA</a:t>
            </a:r>
            <a:endParaRPr lang="en-US" b="1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248472"/>
          </a:xfrm>
        </p:spPr>
        <p:txBody>
          <a:bodyPr>
            <a:normAutofit/>
          </a:bodyPr>
          <a:lstStyle/>
          <a:p>
            <a:r>
              <a:rPr lang="id-ID" dirty="0" smtClean="0"/>
              <a:t>Contoh Aktiva Lancar :</a:t>
            </a:r>
          </a:p>
          <a:p>
            <a:pPr marL="64008" indent="0">
              <a:buNone/>
            </a:pPr>
            <a:endParaRPr lang="id-ID" dirty="0" smtClean="0"/>
          </a:p>
          <a:p>
            <a:pPr marL="537210" lvl="1" indent="0">
              <a:buNone/>
            </a:pPr>
            <a:r>
              <a:rPr lang="id-ID" dirty="0" smtClean="0"/>
              <a:t>6.	Pendapatan yang Masih Harus Ditagih</a:t>
            </a:r>
          </a:p>
          <a:p>
            <a:pPr marL="537210" lvl="1" indent="0">
              <a:buNone/>
            </a:pPr>
            <a:r>
              <a:rPr lang="id-ID" dirty="0" smtClean="0"/>
              <a:t>7.	Biaya Dibayar Dimuka / Persekot biaya</a:t>
            </a:r>
          </a:p>
          <a:p>
            <a:pPr marL="537210" lvl="1" indent="0">
              <a:buNone/>
            </a:pPr>
            <a:r>
              <a:rPr lang="id-ID" dirty="0"/>
              <a:t>	</a:t>
            </a:r>
            <a:r>
              <a:rPr lang="id-ID" dirty="0" smtClean="0"/>
              <a:t>a. Sewa Dibayar Dimuka </a:t>
            </a:r>
          </a:p>
          <a:p>
            <a:pPr marL="537210" lvl="1" indent="0">
              <a:buNone/>
            </a:pPr>
            <a:r>
              <a:rPr lang="id-ID" dirty="0" smtClean="0"/>
              <a:t> </a:t>
            </a:r>
            <a:r>
              <a:rPr lang="id-ID" dirty="0"/>
              <a:t>	</a:t>
            </a:r>
            <a:r>
              <a:rPr lang="id-ID" dirty="0" smtClean="0"/>
              <a:t>b. Iklan Dibayar Dimuka </a:t>
            </a:r>
          </a:p>
          <a:p>
            <a:pPr marL="537210" lvl="1" indent="0">
              <a:buNone/>
            </a:pPr>
            <a:r>
              <a:rPr lang="id-ID" dirty="0"/>
              <a:t>	</a:t>
            </a:r>
            <a:r>
              <a:rPr lang="id-ID" dirty="0" smtClean="0"/>
              <a:t>c. Asuransi Dibayar Dimuka </a:t>
            </a:r>
          </a:p>
          <a:p>
            <a:pPr marL="537210" lvl="1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6668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85242"/>
          </a:xfrm>
        </p:spPr>
        <p:txBody>
          <a:bodyPr/>
          <a:lstStyle/>
          <a:p>
            <a:r>
              <a:rPr lang="id-ID" b="1" dirty="0" smtClean="0">
                <a:latin typeface="Berlin Sans FB" pitchFamily="34" charset="0"/>
              </a:rPr>
              <a:t>AKTIVA</a:t>
            </a:r>
            <a:endParaRPr lang="en-US" b="1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256584"/>
          </a:xfrm>
        </p:spPr>
        <p:txBody>
          <a:bodyPr>
            <a:normAutofit fontScale="85000" lnSpcReduction="20000"/>
          </a:bodyPr>
          <a:lstStyle/>
          <a:p>
            <a:r>
              <a:rPr lang="id-ID" dirty="0" smtClean="0"/>
              <a:t>Aktiva Tetap :</a:t>
            </a:r>
          </a:p>
          <a:p>
            <a:pPr marL="1051560" lvl="1" indent="-514350">
              <a:buAutoNum type="arabicPeriod"/>
            </a:pPr>
            <a:r>
              <a:rPr lang="id-ID" dirty="0" smtClean="0"/>
              <a:t>Investasi Jangka Panjang</a:t>
            </a:r>
          </a:p>
          <a:p>
            <a:pPr marL="537210" lvl="1" indent="0">
              <a:buNone/>
            </a:pPr>
            <a:r>
              <a:rPr lang="id-ID" dirty="0"/>
              <a:t>	</a:t>
            </a:r>
            <a:r>
              <a:rPr lang="id-ID" dirty="0" smtClean="0"/>
              <a:t>a. Investasi dalam saham PT AA</a:t>
            </a:r>
          </a:p>
          <a:p>
            <a:pPr marL="537210" lvl="1" indent="0">
              <a:buNone/>
            </a:pPr>
            <a:r>
              <a:rPr lang="id-ID" dirty="0"/>
              <a:t>	</a:t>
            </a:r>
            <a:r>
              <a:rPr lang="id-ID" dirty="0" smtClean="0"/>
              <a:t>b. Investasi dalam obligasi PT BB</a:t>
            </a:r>
          </a:p>
          <a:p>
            <a:pPr marL="537210" lvl="1" indent="0">
              <a:buNone/>
            </a:pPr>
            <a:endParaRPr lang="id-ID" dirty="0" smtClean="0"/>
          </a:p>
          <a:p>
            <a:pPr marL="1051560" lvl="1" indent="-514350">
              <a:buAutoNum type="arabicPeriod" startAt="2"/>
            </a:pPr>
            <a:r>
              <a:rPr lang="id-ID" dirty="0" smtClean="0"/>
              <a:t>Aktiva Tetap Berwujud</a:t>
            </a:r>
          </a:p>
          <a:p>
            <a:pPr marL="537210" lvl="1" indent="0">
              <a:buNone/>
            </a:pPr>
            <a:r>
              <a:rPr lang="id-ID" dirty="0"/>
              <a:t>	</a:t>
            </a:r>
            <a:r>
              <a:rPr lang="id-ID" dirty="0" smtClean="0"/>
              <a:t>a. Tanah</a:t>
            </a:r>
          </a:p>
          <a:p>
            <a:pPr marL="537210" lvl="1" indent="0">
              <a:buNone/>
            </a:pPr>
            <a:r>
              <a:rPr lang="id-ID" dirty="0"/>
              <a:t>	</a:t>
            </a:r>
            <a:r>
              <a:rPr lang="id-ID" dirty="0" smtClean="0"/>
              <a:t>b. Gedung</a:t>
            </a:r>
          </a:p>
          <a:p>
            <a:pPr marL="537210" lvl="1" indent="0">
              <a:buNone/>
            </a:pPr>
            <a:r>
              <a:rPr lang="id-ID" dirty="0"/>
              <a:t>	</a:t>
            </a:r>
            <a:r>
              <a:rPr lang="id-ID" dirty="0" smtClean="0"/>
              <a:t>c. Mesin-mesin</a:t>
            </a:r>
          </a:p>
          <a:p>
            <a:pPr marL="537210" lvl="1" indent="0">
              <a:buNone/>
            </a:pPr>
            <a:r>
              <a:rPr lang="id-ID" dirty="0"/>
              <a:t>	</a:t>
            </a:r>
            <a:r>
              <a:rPr lang="id-ID" dirty="0" smtClean="0"/>
              <a:t>d. Peralatan</a:t>
            </a:r>
          </a:p>
          <a:p>
            <a:pPr marL="537210" lvl="1" indent="0">
              <a:buNone/>
            </a:pPr>
            <a:r>
              <a:rPr lang="id-ID" dirty="0" smtClean="0"/>
              <a:t>	</a:t>
            </a:r>
          </a:p>
          <a:p>
            <a:pPr marL="1051560" lvl="1" indent="-514350">
              <a:buAutoNum type="arabicPeriod" startAt="3"/>
            </a:pPr>
            <a:r>
              <a:rPr lang="id-ID" dirty="0" smtClean="0"/>
              <a:t>Aktiva Tak Berwujud</a:t>
            </a:r>
          </a:p>
          <a:p>
            <a:pPr marL="537210" lvl="1" indent="0">
              <a:buNone/>
            </a:pPr>
            <a:r>
              <a:rPr lang="id-ID" dirty="0"/>
              <a:t>	</a:t>
            </a:r>
            <a:r>
              <a:rPr lang="id-ID" dirty="0" smtClean="0"/>
              <a:t>a. Goodwill</a:t>
            </a:r>
          </a:p>
          <a:p>
            <a:pPr marL="537210" lvl="1" indent="0">
              <a:buNone/>
            </a:pPr>
            <a:r>
              <a:rPr lang="id-ID" dirty="0"/>
              <a:t>	</a:t>
            </a:r>
            <a:r>
              <a:rPr lang="id-ID" dirty="0" smtClean="0"/>
              <a:t>b. Patent (hak yg diberikan pd pembuat pertama 		     produk)</a:t>
            </a:r>
          </a:p>
          <a:p>
            <a:pPr marL="537210" lvl="1" indent="0">
              <a:buNone/>
            </a:pPr>
            <a:r>
              <a:rPr lang="id-ID" dirty="0"/>
              <a:t>	</a:t>
            </a:r>
            <a:r>
              <a:rPr lang="id-ID" dirty="0" smtClean="0"/>
              <a:t>c. Merk dagang/trade mark (hak yg diberikan kpd 		    pemilik merk)</a:t>
            </a:r>
          </a:p>
        </p:txBody>
      </p:sp>
    </p:spTree>
    <p:extLst>
      <p:ext uri="{BB962C8B-B14F-4D97-AF65-F5344CB8AC3E}">
        <p14:creationId xmlns:p14="http://schemas.microsoft.com/office/powerpoint/2010/main" val="186916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txBody>
          <a:bodyPr/>
          <a:lstStyle/>
          <a:p>
            <a:r>
              <a:rPr lang="id-ID" b="1" dirty="0" smtClean="0">
                <a:latin typeface="Berlin Sans FB" pitchFamily="34" charset="0"/>
              </a:rPr>
              <a:t>KEWAJIBAN / HUTANG</a:t>
            </a:r>
            <a:endParaRPr lang="en-US" b="1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040560"/>
          </a:xfrm>
        </p:spPr>
        <p:txBody>
          <a:bodyPr>
            <a:noAutofit/>
          </a:bodyPr>
          <a:lstStyle/>
          <a:p>
            <a:r>
              <a:rPr lang="id-ID" sz="2300" dirty="0" smtClean="0"/>
              <a:t>Kewajiban / hutang adalah kewajiban atau hutang perusahaan kepada pihak lain yang harus dibayar.</a:t>
            </a:r>
          </a:p>
          <a:p>
            <a:pPr marL="64008" indent="0">
              <a:buNone/>
            </a:pPr>
            <a:endParaRPr lang="id-ID" sz="2300" dirty="0" smtClean="0"/>
          </a:p>
          <a:p>
            <a:r>
              <a:rPr lang="id-ID" sz="2300" dirty="0" smtClean="0"/>
              <a:t>Hutang dibagi menjadi 2 :</a:t>
            </a:r>
          </a:p>
          <a:p>
            <a:pPr marL="64008" indent="0">
              <a:buNone/>
            </a:pPr>
            <a:r>
              <a:rPr lang="id-ID" sz="2300" dirty="0"/>
              <a:t>	</a:t>
            </a:r>
            <a:r>
              <a:rPr lang="id-ID" sz="2300" dirty="0" smtClean="0"/>
              <a:t>1. Hutang Lancar </a:t>
            </a:r>
          </a:p>
          <a:p>
            <a:pPr marL="64008" indent="0">
              <a:buNone/>
            </a:pPr>
            <a:r>
              <a:rPr lang="id-ID" sz="2300" dirty="0" smtClean="0"/>
              <a:t>	   adalah hutang yang pembayarannya kurang 	   dari 1 tahun</a:t>
            </a:r>
          </a:p>
          <a:p>
            <a:pPr marL="64008" indent="0">
              <a:buNone/>
            </a:pPr>
            <a:r>
              <a:rPr lang="id-ID" sz="2300" dirty="0"/>
              <a:t>	</a:t>
            </a:r>
            <a:r>
              <a:rPr lang="id-ID" sz="2300" dirty="0" smtClean="0"/>
              <a:t>2. Hutang Jangka Panjang</a:t>
            </a:r>
          </a:p>
          <a:p>
            <a:pPr marL="64008" indent="0">
              <a:buNone/>
            </a:pPr>
            <a:r>
              <a:rPr lang="id-ID" sz="2300" dirty="0"/>
              <a:t>	 </a:t>
            </a:r>
            <a:r>
              <a:rPr lang="id-ID" sz="2300" dirty="0" smtClean="0"/>
              <a:t>   adalah hutang yang harus dilunasi dalam 	             	    waktunya lebih dari 1 tahun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9799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85242"/>
          </a:xfrm>
        </p:spPr>
        <p:txBody>
          <a:bodyPr/>
          <a:lstStyle/>
          <a:p>
            <a:r>
              <a:rPr lang="id-ID" b="1" dirty="0" smtClean="0">
                <a:latin typeface="Berlin Sans FB" pitchFamily="34" charset="0"/>
              </a:rPr>
              <a:t>HUTANG</a:t>
            </a:r>
            <a:endParaRPr lang="en-US" b="1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896544"/>
          </a:xfrm>
        </p:spPr>
        <p:txBody>
          <a:bodyPr>
            <a:normAutofit/>
          </a:bodyPr>
          <a:lstStyle/>
          <a:p>
            <a:r>
              <a:rPr lang="id-ID" dirty="0" smtClean="0"/>
              <a:t>Contoh Hutang Lancar :</a:t>
            </a:r>
          </a:p>
          <a:p>
            <a:pPr marL="537210" lvl="1" indent="0">
              <a:buNone/>
            </a:pPr>
            <a:r>
              <a:rPr lang="id-ID" dirty="0" smtClean="0"/>
              <a:t>1. Hutang Dagang : hutang scr tertulis tanpa 	perjanjian wesel</a:t>
            </a:r>
          </a:p>
          <a:p>
            <a:pPr marL="537210" lvl="1" indent="0">
              <a:buNone/>
            </a:pPr>
            <a:r>
              <a:rPr lang="id-ID" dirty="0" smtClean="0"/>
              <a:t>2. Hutang Wesel / wesel bayar : hutang tertulis 	diatas wesel</a:t>
            </a:r>
          </a:p>
          <a:p>
            <a:pPr marL="537210" lvl="1" indent="0">
              <a:buNone/>
            </a:pPr>
            <a:r>
              <a:rPr lang="id-ID" dirty="0" smtClean="0"/>
              <a:t>3. Biaya yang masih harus dibayar, misalnya:</a:t>
            </a:r>
          </a:p>
          <a:p>
            <a:pPr marL="537210" lvl="1" indent="0">
              <a:buNone/>
            </a:pPr>
            <a:r>
              <a:rPr lang="id-ID" dirty="0"/>
              <a:t>	</a:t>
            </a:r>
            <a:r>
              <a:rPr lang="id-ID" dirty="0" smtClean="0"/>
              <a:t>a. Listrik yang masih harus dibayar</a:t>
            </a:r>
          </a:p>
          <a:p>
            <a:pPr marL="537210" lvl="1" indent="0">
              <a:buNone/>
            </a:pPr>
            <a:r>
              <a:rPr lang="id-ID" dirty="0"/>
              <a:t>	</a:t>
            </a:r>
            <a:r>
              <a:rPr lang="id-ID" dirty="0" smtClean="0"/>
              <a:t>b. Gaji yang masih harus dibayar</a:t>
            </a:r>
          </a:p>
          <a:p>
            <a:pPr marL="537210" lvl="1" indent="0">
              <a:buNone/>
            </a:pPr>
            <a:r>
              <a:rPr lang="id-ID" dirty="0" smtClean="0"/>
              <a:t>4.	Pendapatan Diterima Dimuka, misalnya:</a:t>
            </a:r>
          </a:p>
          <a:p>
            <a:pPr marL="537210" lvl="1" indent="0">
              <a:buNone/>
            </a:pPr>
            <a:r>
              <a:rPr lang="id-ID" dirty="0" smtClean="0"/>
              <a:t>	a. Sewa diterima dimuka</a:t>
            </a:r>
          </a:p>
          <a:p>
            <a:pPr marL="537210" lvl="1" indent="0">
              <a:buNone/>
            </a:pPr>
            <a:r>
              <a:rPr lang="id-ID" dirty="0"/>
              <a:t>	</a:t>
            </a:r>
            <a:r>
              <a:rPr lang="id-ID" dirty="0" smtClean="0"/>
              <a:t>b. </a:t>
            </a:r>
            <a:r>
              <a:rPr lang="id-ID" smtClean="0"/>
              <a:t>Bunga diterima </a:t>
            </a:r>
            <a:r>
              <a:rPr lang="id-ID" dirty="0" smtClean="0"/>
              <a:t>dimuka</a:t>
            </a:r>
          </a:p>
          <a:p>
            <a:pPr marL="537210" lvl="1" indent="0">
              <a:buNone/>
            </a:pP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6393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IKOM Bali">
  <a:themeElements>
    <a:clrScheme name="STIKOM Bali 1">
      <a:dk1>
        <a:sysClr val="windowText" lastClr="000000"/>
      </a:dk1>
      <a:lt1>
        <a:sysClr val="window" lastClr="FFFFFF"/>
      </a:lt1>
      <a:dk2>
        <a:srgbClr val="0B283B"/>
      </a:dk2>
      <a:lt2>
        <a:srgbClr val="F5E98D"/>
      </a:lt2>
      <a:accent1>
        <a:srgbClr val="0D6B9F"/>
      </a:accent1>
      <a:accent2>
        <a:srgbClr val="D5AB1A"/>
      </a:accent2>
      <a:accent3>
        <a:srgbClr val="E62129"/>
      </a:accent3>
      <a:accent4>
        <a:srgbClr val="9AADCB"/>
      </a:accent4>
      <a:accent5>
        <a:srgbClr val="EAD21A"/>
      </a:accent5>
      <a:accent6>
        <a:srgbClr val="F29C79"/>
      </a:accent6>
      <a:hlink>
        <a:srgbClr val="165076"/>
      </a:hlink>
      <a:folHlink>
        <a:srgbClr val="A61F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presentasi STIKOM</Template>
  <TotalTime>1551</TotalTime>
  <Words>1261</Words>
  <Application>Microsoft Office PowerPoint</Application>
  <PresentationFormat>On-screen Show (4:3)</PresentationFormat>
  <Paragraphs>599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Arial Rounded MT Bold</vt:lpstr>
      <vt:lpstr>Berlin Sans FB</vt:lpstr>
      <vt:lpstr>Berlin Sans FB Demi</vt:lpstr>
      <vt:lpstr>Calibri</vt:lpstr>
      <vt:lpstr>Century Gothic</vt:lpstr>
      <vt:lpstr>Trajan Pro</vt:lpstr>
      <vt:lpstr>Wingdings</vt:lpstr>
      <vt:lpstr>STIKOM Bali</vt:lpstr>
      <vt:lpstr>BAB 2</vt:lpstr>
      <vt:lpstr>SIKLUS AKUNTANSI</vt:lpstr>
      <vt:lpstr>KLASIFIKASI PERKIRAAN</vt:lpstr>
      <vt:lpstr>AKTIVA</vt:lpstr>
      <vt:lpstr>AKTIVA</vt:lpstr>
      <vt:lpstr>AKTIVA</vt:lpstr>
      <vt:lpstr>AKTIVA</vt:lpstr>
      <vt:lpstr>KEWAJIBAN / HUTANG</vt:lpstr>
      <vt:lpstr>HUTANG</vt:lpstr>
      <vt:lpstr>HUTANG</vt:lpstr>
      <vt:lpstr>MODAL</vt:lpstr>
      <vt:lpstr>PENDAPATAN</vt:lpstr>
      <vt:lpstr>BEBAN / BIAYA</vt:lpstr>
      <vt:lpstr>BAGAN PERKIRAAN</vt:lpstr>
      <vt:lpstr>BAGAN PERKIRAAN</vt:lpstr>
      <vt:lpstr>BAGAN PERKIRAAN</vt:lpstr>
      <vt:lpstr>Bentuk Perkiraan</vt:lpstr>
      <vt:lpstr>Bentuk Perkiraan</vt:lpstr>
      <vt:lpstr>Bentuk Perkiraan</vt:lpstr>
      <vt:lpstr>BAGAN AKUN </vt:lpstr>
      <vt:lpstr>BAGAN AKUN </vt:lpstr>
      <vt:lpstr>Latihan mengklasifikasi perkiraan</vt:lpstr>
      <vt:lpstr>JURNAL UMUM</vt:lpstr>
      <vt:lpstr>JURNAL UMUM</vt:lpstr>
      <vt:lpstr>JURNAL UMUM</vt:lpstr>
      <vt:lpstr>JURNAL UMUM</vt:lpstr>
      <vt:lpstr>JURNAL UMUM</vt:lpstr>
      <vt:lpstr>JURNAL UMUM</vt:lpstr>
      <vt:lpstr>JURNAL UMUM</vt:lpstr>
      <vt:lpstr>JURNAL UMUM</vt:lpstr>
      <vt:lpstr>BUKU BESAR</vt:lpstr>
      <vt:lpstr>BUKU BESAR</vt:lpstr>
      <vt:lpstr>BUKU BESAR</vt:lpstr>
      <vt:lpstr>BUKU BESAR</vt:lpstr>
      <vt:lpstr>NERACA SALDO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2</dc:title>
  <dc:creator>ratna</dc:creator>
  <cp:lastModifiedBy>ratna</cp:lastModifiedBy>
  <cp:revision>125</cp:revision>
  <dcterms:created xsi:type="dcterms:W3CDTF">2011-10-01T14:35:28Z</dcterms:created>
  <dcterms:modified xsi:type="dcterms:W3CDTF">2015-04-02T09:59:11Z</dcterms:modified>
</cp:coreProperties>
</file>