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 stikom bali.png"/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 trans="10000" pencilSize="20"/>
                    </a14:imgEffect>
                    <a14:imgEffect>
                      <a14:sharpenSoften amount="1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6" r="16326" b="12846"/>
          <a:stretch/>
        </p:blipFill>
        <p:spPr>
          <a:xfrm>
            <a:off x="0" y="0"/>
            <a:ext cx="3576939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02/18/2014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4071" y="424514"/>
            <a:ext cx="1174129" cy="15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4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02/18/2014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 stikom bali.png"/>
          <p:cNvPicPr>
            <a:picLocks noChangeAspect="1"/>
          </p:cNvPicPr>
          <p:nvPr userDrawn="1"/>
        </p:nvPicPr>
        <p:blipFill rotWithShape="1">
          <a:blip r:embed="rId2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 rot="5400000">
            <a:off x="2383481" y="97483"/>
            <a:ext cx="4377035" cy="914400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02/18/2014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0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02/18/2014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7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02/18/2014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pic>
        <p:nvPicPr>
          <p:cNvPr id="12" name="Picture 11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799" y="406762"/>
            <a:ext cx="132580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02/18/2014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02/18/2014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02/18/2014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86382" y="1336934"/>
            <a:ext cx="8857618" cy="4571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02/18/2014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02/18/2014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2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74E-C789-E844-A58F-8A537194A7CF}" type="datetimeFigureOut">
              <a:t>02/18/2014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2205-BBE1-D442-A8CB-33065BDBE923}" type="slidenum">
              <a:t>‹#›</a:t>
            </a:fld>
            <a:endParaRPr lang="en-US"/>
          </a:p>
        </p:txBody>
      </p:sp>
      <p:pic>
        <p:nvPicPr>
          <p:cNvPr id="8" name="Picture 7" descr="logo stikom bali mini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00600"/>
            <a:ext cx="10375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0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 stikom bali.png"/>
          <p:cNvPicPr>
            <a:picLocks noChangeAspect="1"/>
          </p:cNvPicPr>
          <p:nvPr/>
        </p:nvPicPr>
        <p:blipFill rotWithShape="1">
          <a:blip r:embed="rId13" cstate="screen"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 trans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6778"/>
          <a:stretch/>
        </p:blipFill>
        <p:spPr>
          <a:xfrm>
            <a:off x="5861224" y="0"/>
            <a:ext cx="3282776" cy="6858001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0"/>
            <a:ext cx="277791" cy="6858000"/>
            <a:chOff x="0" y="0"/>
            <a:chExt cx="277791" cy="6858000"/>
          </a:xfrm>
          <a:effectLst/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597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597" y="0"/>
              <a:ext cx="92597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194" y="0"/>
              <a:ext cx="92597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87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9874E-C789-E844-A58F-8A537194A7CF}" type="datetimeFigureOut">
              <a:rPr lang="en-US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2071"/>
            <a:ext cx="2895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2071"/>
            <a:ext cx="2133600" cy="1965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2205-BBE1-D442-A8CB-33065BDBE9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Trajan Pro"/>
          <a:ea typeface="+mj-ea"/>
          <a:cs typeface="Trajan Pro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SzPct val="80000"/>
        <a:buFontTx/>
        <a:buBlip>
          <a:blip r:embed="rId15"/>
        </a:buBlip>
        <a:defRPr sz="28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800100" indent="-342900" algn="l" defTabSz="457200" rtl="0" eaLnBrk="1" latinLnBrk="0" hangingPunct="1">
        <a:spcBef>
          <a:spcPct val="20000"/>
        </a:spcBef>
        <a:buSzPct val="80000"/>
        <a:buFontTx/>
        <a:buBlip>
          <a:blip r:embed="rId16"/>
        </a:buBlip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257300" indent="-342900" algn="l" defTabSz="457200" rtl="0" eaLnBrk="1" latinLnBrk="0" hangingPunct="1">
        <a:spcBef>
          <a:spcPct val="20000"/>
        </a:spcBef>
        <a:buSzPct val="80000"/>
        <a:buFontTx/>
        <a:buBlip>
          <a:blip r:embed="rId17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57350" indent="-285750" algn="l" defTabSz="457200" rtl="0" eaLnBrk="1" latinLnBrk="0" hangingPunct="1">
        <a:spcBef>
          <a:spcPct val="20000"/>
        </a:spcBef>
        <a:buSzPct val="80000"/>
        <a:buFontTx/>
        <a:buBlip>
          <a:blip r:embed="rId18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114550" indent="-285750" algn="l" defTabSz="457200" rtl="0" eaLnBrk="1" latinLnBrk="0" hangingPunct="1">
        <a:spcBef>
          <a:spcPct val="20000"/>
        </a:spcBef>
        <a:buSzPct val="80000"/>
        <a:buFontTx/>
        <a:buBlip>
          <a:blip r:embed="rId19"/>
        </a:buBlip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Masalah" TargetMode="External"/><Relationship Id="rId2" Type="http://schemas.openxmlformats.org/officeDocument/2006/relationships/hyperlink" Target="http://id.wikipedia.org/wiki/Pekerja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Pertemuan </a:t>
            </a:r>
            <a:r>
              <a:rPr lang="en-US" dirty="0" smtClean="0"/>
              <a:t>2-3</a:t>
            </a:r>
          </a:p>
          <a:p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ERP</a:t>
            </a:r>
            <a:endParaRPr lang="id-ID" dirty="0"/>
          </a:p>
          <a:p>
            <a:r>
              <a:rPr lang="id-ID" dirty="0"/>
              <a:t>By : Ni Wayan Deriani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Enterprise Resource Planning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- </a:t>
            </a:r>
            <a:r>
              <a:rPr lang="en-US" dirty="0" err="1"/>
              <a:t>Jenis</a:t>
            </a:r>
            <a:r>
              <a:rPr lang="en-US" dirty="0"/>
              <a:t> Perusahaan </a:t>
            </a:r>
            <a:r>
              <a:rPr lang="en-US" dirty="0" err="1"/>
              <a:t>Manufactur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 Configure </a:t>
            </a:r>
            <a:r>
              <a:rPr lang="en-US" dirty="0"/>
              <a:t>To </a:t>
            </a:r>
            <a:r>
              <a:rPr lang="en-US" dirty="0" smtClean="0"/>
              <a:t>Order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/>
              <a:t>dipandang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penggabungan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/>
              <a:t>jenis</a:t>
            </a:r>
            <a:r>
              <a:rPr lang="en-US" dirty="0"/>
              <a:t> ATO (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terbatas</a:t>
            </a:r>
            <a:r>
              <a:rPr lang="en-US" dirty="0" smtClean="0"/>
              <a:t>)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ETO (</a:t>
            </a:r>
            <a:r>
              <a:rPr lang="en-US" dirty="0" err="1"/>
              <a:t>kebebasan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fitur</a:t>
            </a:r>
            <a:r>
              <a:rPr lang="en-US" dirty="0" smtClean="0"/>
              <a:t>). </a:t>
            </a:r>
            <a:r>
              <a:rPr lang="en-US" dirty="0" err="1" smtClean="0"/>
              <a:t>Penyederhanaan</a:t>
            </a:r>
            <a:r>
              <a:rPr lang="en-US" dirty="0" smtClean="0"/>
              <a:t> </a:t>
            </a:r>
            <a:r>
              <a:rPr lang="en-US" dirty="0"/>
              <a:t>proses </a:t>
            </a:r>
            <a:r>
              <a:rPr lang="en-US" dirty="0" smtClean="0"/>
              <a:t>	</a:t>
            </a:r>
            <a:r>
              <a:rPr lang="en-US" dirty="0" err="1" smtClean="0"/>
              <a:t>penerimaan</a:t>
            </a:r>
            <a:r>
              <a:rPr lang="en-US" dirty="0" smtClean="0"/>
              <a:t> </a:t>
            </a:r>
            <a:r>
              <a:rPr lang="en-US" dirty="0"/>
              <a:t>order,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/>
              <a:t>fleksibilitas</a:t>
            </a:r>
            <a:r>
              <a:rPr lang="en-US" dirty="0"/>
              <a:t> </a:t>
            </a:r>
            <a:r>
              <a:rPr lang="en-US" dirty="0" err="1" smtClean="0"/>
              <a:t>ETO,tanpa</a:t>
            </a:r>
            <a:r>
              <a:rPr lang="en-US" dirty="0" smtClean="0"/>
              <a:t> 	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menyimpan</a:t>
            </a:r>
            <a:r>
              <a:rPr lang="en-US" dirty="0"/>
              <a:t> material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6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Teknologi</a:t>
            </a:r>
            <a:r>
              <a:rPr lang="en-US" sz="2800" dirty="0"/>
              <a:t> Enterprise </a:t>
            </a:r>
            <a:r>
              <a:rPr lang="en-US" sz="2800" dirty="0" smtClean="0"/>
              <a:t>Resources </a:t>
            </a:r>
            <a:r>
              <a:rPr lang="en-US" sz="2800" dirty="0"/>
              <a:t>Planning (ERP)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Implementasi</a:t>
            </a:r>
            <a:r>
              <a:rPr lang="en-US" sz="2000" dirty="0" smtClean="0"/>
              <a:t> </a:t>
            </a:r>
            <a:r>
              <a:rPr lang="en-US" sz="2000" dirty="0"/>
              <a:t>ERP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 smtClean="0"/>
              <a:t>sendiri</a:t>
            </a:r>
            <a:r>
              <a:rPr lang="en-US" sz="2000" dirty="0" smtClean="0"/>
              <a:t> </a:t>
            </a:r>
            <a:r>
              <a:rPr lang="en-US" sz="2000" dirty="0" err="1" smtClean="0"/>
              <a:t>memiliki</a:t>
            </a:r>
            <a:r>
              <a:rPr lang="en-US" sz="2000" dirty="0" smtClean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resiko</a:t>
            </a:r>
            <a:r>
              <a:rPr lang="en-US" sz="2000" dirty="0"/>
              <a:t> yang </a:t>
            </a:r>
            <a:r>
              <a:rPr lang="en-US" sz="2000" dirty="0" err="1"/>
              <a:t>berkaitan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proyeknya</a:t>
            </a:r>
            <a:r>
              <a:rPr lang="en-US" sz="2000" dirty="0"/>
              <a:t>,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 smtClean="0"/>
              <a:t>teknologinya</a:t>
            </a:r>
            <a:r>
              <a:rPr lang="en-US" sz="2000" dirty="0" smtClean="0"/>
              <a:t>, </a:t>
            </a:r>
            <a:r>
              <a:rPr lang="en-US" sz="2000" dirty="0" err="1" smtClean="0"/>
              <a:t>struktur</a:t>
            </a:r>
            <a:r>
              <a:rPr lang="en-US" sz="2000" dirty="0"/>
              <a:t>, </a:t>
            </a:r>
            <a:r>
              <a:rPr lang="en-US" sz="2000" dirty="0" err="1"/>
              <a:t>stabilitas</a:t>
            </a:r>
            <a:r>
              <a:rPr lang="en-US" sz="2000" dirty="0"/>
              <a:t>, </a:t>
            </a:r>
            <a:r>
              <a:rPr lang="en-US" sz="2000" dirty="0" err="1"/>
              <a:t>strategi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penggunanya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/>
              <a:t>Adapun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yang </a:t>
            </a:r>
            <a:r>
              <a:rPr lang="en-US" sz="2000" dirty="0" err="1" smtClean="0"/>
              <a:t>mungkin</a:t>
            </a:r>
            <a:r>
              <a:rPr lang="en-US" sz="2000" dirty="0" smtClean="0"/>
              <a:t> </a:t>
            </a:r>
            <a:r>
              <a:rPr lang="en-US" sz="2000" dirty="0" err="1" smtClean="0"/>
              <a:t>termasuk</a:t>
            </a:r>
            <a:r>
              <a:rPr lang="en-US" sz="2000" dirty="0" smtClean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b="1" i="1" dirty="0"/>
              <a:t>replacement</a:t>
            </a:r>
            <a:r>
              <a:rPr lang="en-US" sz="2000" dirty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yang </a:t>
            </a:r>
            <a:r>
              <a:rPr lang="en-US" sz="2000" dirty="0"/>
              <a:t>lama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yang </a:t>
            </a:r>
            <a:r>
              <a:rPr lang="en-US" sz="2000" dirty="0" err="1"/>
              <a:t>baru</a:t>
            </a:r>
            <a:r>
              <a:rPr lang="en-US" sz="2000" dirty="0"/>
              <a:t>, </a:t>
            </a:r>
            <a:r>
              <a:rPr lang="en-US" sz="2000" dirty="0" err="1"/>
              <a:t>biaya</a:t>
            </a:r>
            <a:r>
              <a:rPr lang="en-US" sz="2000" dirty="0"/>
              <a:t> training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peningkatan</a:t>
            </a:r>
            <a:r>
              <a:rPr lang="en-US" sz="2000" dirty="0" smtClean="0"/>
              <a:t> </a:t>
            </a:r>
            <a:r>
              <a:rPr lang="en-US" sz="2000" dirty="0" err="1"/>
              <a:t>fasilitas</a:t>
            </a:r>
            <a:r>
              <a:rPr lang="en-US" sz="2000" dirty="0"/>
              <a:t>,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konsultan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tak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depresi</a:t>
            </a:r>
            <a:r>
              <a:rPr lang="en-US" sz="2000" dirty="0"/>
              <a:t> </a:t>
            </a:r>
            <a:r>
              <a:rPr lang="en-US" sz="2000" dirty="0" err="1" smtClean="0"/>
              <a:t>akibat</a:t>
            </a:r>
            <a:r>
              <a:rPr lang="id-ID" sz="2000" dirty="0" smtClean="0"/>
              <a:t> </a:t>
            </a:r>
            <a:r>
              <a:rPr lang="en-US" sz="2000" dirty="0" err="1" smtClean="0"/>
              <a:t>pergantian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060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Success Factor (CSF)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 err="1"/>
              <a:t>M</a:t>
            </a:r>
            <a:r>
              <a:rPr lang="en-US" sz="2000" dirty="0" err="1" smtClean="0"/>
              <a:t>erupakan</a:t>
            </a:r>
            <a:r>
              <a:rPr lang="en-US" sz="2000" dirty="0" smtClean="0"/>
              <a:t> </a:t>
            </a:r>
            <a:r>
              <a:rPr lang="en-US" sz="2000" dirty="0" err="1"/>
              <a:t>suatu</a:t>
            </a:r>
            <a:r>
              <a:rPr lang="en-US" sz="2000" dirty="0"/>
              <a:t> parameter </a:t>
            </a:r>
            <a:r>
              <a:rPr lang="en-US" sz="2000" dirty="0" err="1" smtClean="0"/>
              <a:t>pengukuran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/>
              <a:t>mengukur</a:t>
            </a:r>
            <a:r>
              <a:rPr lang="en-US" sz="2000" dirty="0"/>
              <a:t> </a:t>
            </a:r>
            <a:r>
              <a:rPr lang="en-US" sz="2000" dirty="0" err="1"/>
              <a:t>kinerja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ERP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. 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err="1" smtClean="0"/>
              <a:t>Asumsi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 smtClean="0"/>
              <a:t>dipergunakan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ERP yang </a:t>
            </a:r>
            <a:r>
              <a:rPr lang="en-US" sz="2000" dirty="0" err="1"/>
              <a:t>dikembangkan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o</a:t>
            </a:r>
            <a:r>
              <a:rPr lang="en-US" sz="2000" dirty="0" err="1" smtClean="0"/>
              <a:t>todidak</a:t>
            </a:r>
            <a:r>
              <a:rPr lang="en-US" sz="2000" dirty="0" smtClean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 smtClean="0"/>
              <a:t>tanpa</a:t>
            </a:r>
            <a:r>
              <a:rPr lang="en-US" sz="2000" dirty="0" smtClean="0"/>
              <a:t> </a:t>
            </a:r>
            <a:r>
              <a:rPr lang="en-US" sz="2000" dirty="0" err="1" smtClean="0"/>
              <a:t>melibatkan</a:t>
            </a:r>
            <a:r>
              <a:rPr lang="en-US" sz="2000" dirty="0" smtClean="0"/>
              <a:t> </a:t>
            </a:r>
            <a:r>
              <a:rPr lang="en-US" sz="2000" dirty="0" err="1"/>
              <a:t>konsultan</a:t>
            </a:r>
            <a:r>
              <a:rPr lang="en-US" sz="2000" dirty="0"/>
              <a:t> </a:t>
            </a:r>
            <a:r>
              <a:rPr lang="en-US" sz="2000" dirty="0" err="1"/>
              <a:t>ataupun</a:t>
            </a:r>
            <a:r>
              <a:rPr lang="en-US" sz="2000" dirty="0"/>
              <a:t> </a:t>
            </a:r>
            <a:r>
              <a:rPr lang="en-US" sz="2000" dirty="0" err="1"/>
              <a:t>pihak</a:t>
            </a:r>
            <a:r>
              <a:rPr lang="en-US" sz="2000" dirty="0"/>
              <a:t> </a:t>
            </a:r>
            <a:r>
              <a:rPr lang="en-US" sz="2000" dirty="0" err="1"/>
              <a:t>ketiga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dianggap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ERP.</a:t>
            </a:r>
          </a:p>
        </p:txBody>
      </p:sp>
    </p:spTree>
    <p:extLst>
      <p:ext uri="{BB962C8B-B14F-4D97-AF65-F5344CB8AC3E}">
        <p14:creationId xmlns:p14="http://schemas.microsoft.com/office/powerpoint/2010/main" val="943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CSF (Critical Success Factor), </a:t>
            </a:r>
            <a:r>
              <a:rPr lang="en-US" sz="2800" dirty="0" err="1"/>
              <a:t>faktor-faktor</a:t>
            </a:r>
            <a:r>
              <a:rPr lang="en-US" sz="2800" dirty="0"/>
              <a:t> </a:t>
            </a:r>
            <a:r>
              <a:rPr lang="en-US" sz="2800" dirty="0" err="1"/>
              <a:t>kesuksesan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ERP </a:t>
            </a:r>
            <a:r>
              <a:rPr lang="en-US" sz="2800" dirty="0" err="1" smtClean="0"/>
              <a:t>dibagi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/>
              <a:t>5 </a:t>
            </a:r>
            <a:r>
              <a:rPr lang="en-US" sz="2800" dirty="0" err="1"/>
              <a:t>kelompok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eriod"/>
            </a:pPr>
            <a:r>
              <a:rPr lang="fi-FI" sz="2000" dirty="0" smtClean="0"/>
              <a:t>Management/organisasi</a:t>
            </a:r>
            <a:r>
              <a:rPr lang="fi-FI" sz="2000" dirty="0"/>
              <a:t>; meliputi </a:t>
            </a:r>
            <a:r>
              <a:rPr lang="fi-FI" sz="2000" dirty="0" smtClean="0"/>
              <a:t> komitmen</a:t>
            </a:r>
            <a:r>
              <a:rPr lang="fi-FI" sz="2000" dirty="0"/>
              <a:t>, edukasi, keterlibatan, pemilihan tim, </a:t>
            </a:r>
            <a:r>
              <a:rPr lang="fi-FI" sz="2000" dirty="0" smtClean="0"/>
              <a:t>pelatihan,</a:t>
            </a:r>
            <a:r>
              <a:rPr lang="es-ES" sz="2000" dirty="0" err="1" smtClean="0"/>
              <a:t>serta</a:t>
            </a:r>
            <a:r>
              <a:rPr lang="es-ES" sz="2000" dirty="0" smtClean="0"/>
              <a:t> </a:t>
            </a:r>
            <a:r>
              <a:rPr lang="es-ES" sz="2000" dirty="0" err="1"/>
              <a:t>peran</a:t>
            </a:r>
            <a:r>
              <a:rPr lang="es-ES" sz="2000" dirty="0"/>
              <a:t> dan </a:t>
            </a:r>
            <a:r>
              <a:rPr lang="es-ES" sz="2000" dirty="0" err="1"/>
              <a:t>tanggung</a:t>
            </a:r>
            <a:r>
              <a:rPr lang="es-ES" sz="2000" dirty="0"/>
              <a:t> </a:t>
            </a:r>
            <a:r>
              <a:rPr lang="es-ES" sz="2000" dirty="0" err="1"/>
              <a:t>jawab</a:t>
            </a:r>
            <a:r>
              <a:rPr lang="es-ES" sz="2000" dirty="0" smtClean="0"/>
              <a:t>.</a:t>
            </a:r>
          </a:p>
          <a:p>
            <a:pPr algn="just">
              <a:buAutoNum type="arabicPeriod" startAt="2"/>
            </a:pPr>
            <a:r>
              <a:rPr lang="nb-NO" sz="2000" dirty="0" smtClean="0"/>
              <a:t>Proses</a:t>
            </a:r>
            <a:r>
              <a:rPr lang="nb-NO" sz="2000" dirty="0"/>
              <a:t>; meliputi </a:t>
            </a:r>
            <a:r>
              <a:rPr lang="nb-NO" sz="2000" i="1" dirty="0"/>
              <a:t>alignment</a:t>
            </a:r>
            <a:r>
              <a:rPr lang="nb-NO" sz="2000" dirty="0"/>
              <a:t>, dokumentasi, </a:t>
            </a:r>
            <a:r>
              <a:rPr lang="nb-NO" sz="2000" dirty="0" smtClean="0"/>
              <a:t>	integrasi</a:t>
            </a:r>
            <a:r>
              <a:rPr lang="nb-NO" sz="2000" dirty="0"/>
              <a:t>, dan </a:t>
            </a:r>
            <a:r>
              <a:rPr lang="nb-NO" sz="2000" dirty="0" smtClean="0"/>
              <a:t>redesain </a:t>
            </a:r>
            <a:r>
              <a:rPr lang="en-US" sz="2000" dirty="0" smtClean="0"/>
              <a:t>proses.</a:t>
            </a:r>
          </a:p>
          <a:p>
            <a:pPr algn="just">
              <a:buAutoNum type="arabicPeriod" startAt="2"/>
            </a:pPr>
            <a:r>
              <a:rPr lang="en-US" sz="2000" dirty="0" err="1"/>
              <a:t>Teknologi</a:t>
            </a:r>
            <a:r>
              <a:rPr lang="en-US" sz="2000" dirty="0"/>
              <a:t>; </a:t>
            </a:r>
            <a:r>
              <a:rPr lang="en-US" sz="2000" dirty="0" err="1"/>
              <a:t>meliputi</a:t>
            </a:r>
            <a:r>
              <a:rPr lang="en-US" sz="2000" dirty="0"/>
              <a:t> hardware, software, </a:t>
            </a:r>
            <a:r>
              <a:rPr lang="en-US" sz="2000" dirty="0" err="1"/>
              <a:t>manajemen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interface</a:t>
            </a:r>
            <a:r>
              <a:rPr lang="en-US" sz="2000" dirty="0" smtClean="0"/>
              <a:t>.</a:t>
            </a:r>
          </a:p>
          <a:p>
            <a:pPr algn="just">
              <a:buAutoNum type="arabicPeriod" startAt="2"/>
            </a:pPr>
            <a:r>
              <a:rPr lang="nn-NO" sz="2000" dirty="0"/>
              <a:t>Data; meliputi file utama, file transaksi, struktur data, dan maintenance dan integrasi data</a:t>
            </a:r>
            <a:r>
              <a:rPr lang="nn-NO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5. </a:t>
            </a:r>
            <a:r>
              <a:rPr lang="id-ID" sz="2000" dirty="0" smtClean="0"/>
              <a:t> </a:t>
            </a:r>
            <a:r>
              <a:rPr lang="en-US" sz="2000" dirty="0" err="1" smtClean="0"/>
              <a:t>Personel</a:t>
            </a:r>
            <a:r>
              <a:rPr lang="en-US" sz="2000" dirty="0"/>
              <a:t>; </a:t>
            </a:r>
            <a:r>
              <a:rPr lang="en-US" sz="2000" dirty="0" err="1"/>
              <a:t>meliputi</a:t>
            </a:r>
            <a:r>
              <a:rPr lang="en-US" sz="2000" dirty="0"/>
              <a:t> </a:t>
            </a:r>
            <a:r>
              <a:rPr lang="en-US" sz="2000" dirty="0" err="1"/>
              <a:t>edukasi</a:t>
            </a:r>
            <a:r>
              <a:rPr lang="en-US" sz="2000" dirty="0"/>
              <a:t>, </a:t>
            </a:r>
            <a:r>
              <a:rPr lang="en-US" sz="2000" dirty="0" err="1"/>
              <a:t>pelatihan</a:t>
            </a:r>
            <a:r>
              <a:rPr lang="en-US" sz="2000" dirty="0"/>
              <a:t>, </a:t>
            </a:r>
            <a:r>
              <a:rPr lang="en-US" sz="2000" dirty="0" err="1"/>
              <a:t>pengembangan</a:t>
            </a:r>
            <a:r>
              <a:rPr lang="en-US" sz="2000" dirty="0"/>
              <a:t> skill, </a:t>
            </a:r>
            <a:r>
              <a:rPr lang="en-US" sz="2000" dirty="0" smtClean="0"/>
              <a:t>	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pengembangan</a:t>
            </a:r>
            <a:r>
              <a:rPr lang="en-US" sz="2000" dirty="0" smtClean="0"/>
              <a:t> </a:t>
            </a:r>
            <a:r>
              <a:rPr lang="en-US" sz="2000" dirty="0" err="1" smtClean="0"/>
              <a:t>pengetahuan</a:t>
            </a:r>
            <a:r>
              <a:rPr lang="en-US" sz="2000" dirty="0"/>
              <a:t>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0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proses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manufactur</a:t>
            </a:r>
            <a:r>
              <a:rPr lang="en-US" sz="2000" dirty="0"/>
              <a:t> </a:t>
            </a:r>
            <a:r>
              <a:rPr lang="en-US" sz="2000" dirty="0" err="1"/>
              <a:t>digambarkan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pertambahan</a:t>
            </a:r>
            <a:r>
              <a:rPr lang="en-US" sz="2000" dirty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sv-SE" sz="2000" dirty="0" smtClean="0"/>
              <a:t>atas </a:t>
            </a:r>
            <a:r>
              <a:rPr lang="sv-SE" sz="2000" dirty="0"/>
              <a:t>bahan baku hingga menjadi produk</a:t>
            </a:r>
            <a:r>
              <a:rPr lang="sv-SE" sz="2000" dirty="0" smtClean="0"/>
              <a:t>.</a:t>
            </a:r>
          </a:p>
          <a:p>
            <a:r>
              <a:rPr lang="en-US" sz="2000" dirty="0"/>
              <a:t>Model </a:t>
            </a:r>
            <a:r>
              <a:rPr lang="en-US" sz="2000" dirty="0" err="1"/>
              <a:t>pertambahan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lazim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model </a:t>
            </a:r>
            <a:r>
              <a:rPr lang="en-US" sz="2000" dirty="0" err="1"/>
              <a:t>rantai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(value chain) </a:t>
            </a:r>
            <a:r>
              <a:rPr lang="en-US" sz="2000" dirty="0" smtClean="0"/>
              <a:t>yang </a:t>
            </a:r>
            <a:r>
              <a:rPr lang="en-US" sz="2000" dirty="0" err="1" smtClean="0"/>
              <a:t>dikemukakan</a:t>
            </a:r>
            <a:r>
              <a:rPr lang="en-US" sz="2000" dirty="0" smtClean="0"/>
              <a:t> </a:t>
            </a:r>
            <a:r>
              <a:rPr lang="en-US" sz="2000" dirty="0" err="1"/>
              <a:t>oleh</a:t>
            </a:r>
            <a:r>
              <a:rPr lang="en-US" sz="2000" dirty="0"/>
              <a:t> porter (1985</a:t>
            </a:r>
            <a:r>
              <a:rPr lang="en-US" sz="2000" dirty="0" smtClean="0"/>
              <a:t>).</a:t>
            </a:r>
          </a:p>
          <a:p>
            <a:pPr algn="just"/>
            <a:r>
              <a:rPr lang="sv-SE" sz="2000" dirty="0"/>
              <a:t>Semua aktivitas pada manufactur di identifikasi dan digambarkan sebagai </a:t>
            </a:r>
            <a:r>
              <a:rPr lang="sv-SE" sz="2000" dirty="0" smtClean="0"/>
              <a:t>rangkaian </a:t>
            </a:r>
            <a:r>
              <a:rPr lang="en-US" sz="2000" dirty="0" smtClean="0"/>
              <a:t>proses </a:t>
            </a:r>
            <a:r>
              <a:rPr lang="en-US" sz="2000" dirty="0"/>
              <a:t>yang </a:t>
            </a:r>
            <a:r>
              <a:rPr lang="en-US" sz="2000" dirty="0" err="1"/>
              <a:t>berkaitan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dukungan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aktivitas</a:t>
            </a:r>
            <a:r>
              <a:rPr lang="en-US" sz="2000" dirty="0"/>
              <a:t> </a:t>
            </a:r>
            <a:r>
              <a:rPr lang="en-US" sz="2000" dirty="0" err="1"/>
              <a:t>tsb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Model value chain </a:t>
            </a:r>
            <a:r>
              <a:rPr lang="en-US" sz="2000" dirty="0" err="1"/>
              <a:t>terbagi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: </a:t>
            </a:r>
            <a:r>
              <a:rPr lang="en-US" sz="2000" dirty="0" err="1"/>
              <a:t>aktivitas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aktivitas</a:t>
            </a:r>
            <a:r>
              <a:rPr lang="en-US" sz="2000" dirty="0"/>
              <a:t> </a:t>
            </a:r>
            <a:r>
              <a:rPr lang="en-US" sz="2000" dirty="0" err="1"/>
              <a:t>pendukung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/>
              <a:t>Aktivitas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</a:t>
            </a:r>
            <a:r>
              <a:rPr lang="en-US" sz="2000" dirty="0" err="1"/>
              <a:t>berhubungan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kegiatan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pertambahan</a:t>
            </a:r>
            <a:r>
              <a:rPr lang="en-US" sz="2000" dirty="0" smtClean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aktivitas</a:t>
            </a:r>
            <a:r>
              <a:rPr lang="en-US" sz="2000" dirty="0" smtClean="0"/>
              <a:t> </a:t>
            </a:r>
            <a:r>
              <a:rPr lang="en-US" sz="2000" dirty="0" err="1"/>
              <a:t>pendukung</a:t>
            </a:r>
            <a:r>
              <a:rPr lang="en-US" sz="2000" dirty="0"/>
              <a:t> </a:t>
            </a:r>
            <a:r>
              <a:rPr lang="en-US" sz="2000" dirty="0" err="1"/>
              <a:t>berhubungan</a:t>
            </a:r>
            <a:r>
              <a:rPr lang="en-US" sz="2000" dirty="0"/>
              <a:t> </a:t>
            </a:r>
            <a:r>
              <a:rPr lang="en-US" sz="2000" dirty="0" err="1"/>
              <a:t>dgn</a:t>
            </a:r>
            <a:r>
              <a:rPr lang="en-US" sz="2000" dirty="0"/>
              <a:t> </a:t>
            </a:r>
            <a:r>
              <a:rPr lang="en-US" sz="2000" dirty="0" err="1"/>
              <a:t>dukungan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</a:t>
            </a:r>
            <a:r>
              <a:rPr lang="en-US" sz="2000" dirty="0" err="1" smtClean="0"/>
              <a:t>aktivitas</a:t>
            </a:r>
            <a:r>
              <a:rPr lang="en-US" sz="2000" dirty="0" smtClean="0"/>
              <a:t> </a:t>
            </a:r>
            <a:r>
              <a:rPr lang="en-US" sz="2000" dirty="0" err="1"/>
              <a:t>utama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3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Chain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Model </a:t>
            </a:r>
            <a:r>
              <a:rPr lang="en-US" sz="2000" dirty="0" err="1"/>
              <a:t>rantai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alat</a:t>
            </a:r>
            <a:r>
              <a:rPr lang="en-US" sz="2000" dirty="0"/>
              <a:t> </a:t>
            </a:r>
            <a:r>
              <a:rPr lang="en-US" sz="2000" dirty="0" err="1"/>
              <a:t>analisis</a:t>
            </a:r>
            <a:r>
              <a:rPr lang="en-US" sz="2000" dirty="0"/>
              <a:t> yang </a:t>
            </a:r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 smtClean="0"/>
              <a:t>mendefinisikan</a:t>
            </a:r>
            <a:r>
              <a:rPr lang="en-US" sz="2000" dirty="0" smtClean="0"/>
              <a:t> </a:t>
            </a:r>
            <a:r>
              <a:rPr lang="en-US" sz="2000" dirty="0" err="1" smtClean="0"/>
              <a:t>kompetensi</a:t>
            </a:r>
            <a:r>
              <a:rPr lang="en-US" sz="2000" dirty="0" smtClean="0"/>
              <a:t> </a:t>
            </a:r>
            <a:r>
              <a:rPr lang="en-US" sz="2000" dirty="0" err="1"/>
              <a:t>inti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di </a:t>
            </a:r>
            <a:r>
              <a:rPr lang="en-US" sz="2000" dirty="0" err="1"/>
              <a:t>mana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mengejar</a:t>
            </a:r>
            <a:r>
              <a:rPr lang="en-US" sz="2000" dirty="0"/>
              <a:t> </a:t>
            </a:r>
            <a:r>
              <a:rPr lang="en-US" sz="2000" dirty="0" err="1"/>
              <a:t>keunggulan</a:t>
            </a:r>
            <a:r>
              <a:rPr lang="en-US" sz="2000" dirty="0"/>
              <a:t> </a:t>
            </a:r>
            <a:r>
              <a:rPr lang="en-US" sz="2000" dirty="0" err="1" smtClean="0"/>
              <a:t>kompetitif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</a:t>
            </a:r>
            <a:r>
              <a:rPr lang="en-US" sz="2000" dirty="0" err="1"/>
              <a:t>berikut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000" dirty="0" err="1"/>
              <a:t>Keunggulan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: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menekannya</a:t>
            </a:r>
            <a:r>
              <a:rPr lang="en-US" sz="2000" dirty="0"/>
              <a:t> </a:t>
            </a:r>
            <a:r>
              <a:rPr lang="en-US" sz="2000" dirty="0" err="1"/>
              <a:t>keluar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aktivitas</a:t>
            </a:r>
            <a:r>
              <a:rPr lang="en-US" sz="2000" dirty="0" smtClean="0"/>
              <a:t> </a:t>
            </a:r>
            <a:r>
              <a:rPr lang="en-US" sz="2000" dirty="0" err="1"/>
              <a:t>penambahan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/>
              <a:t>Differensiasi</a:t>
            </a:r>
            <a:r>
              <a:rPr lang="en-US" sz="2000" dirty="0"/>
              <a:t>: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berfokus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 smtClean="0"/>
              <a:t>aktivitas-aktivitas</a:t>
            </a:r>
            <a:r>
              <a:rPr lang="en-US" sz="2000" dirty="0" smtClean="0"/>
              <a:t> yang </a:t>
            </a:r>
            <a:r>
              <a:rPr lang="en-US" sz="2000" dirty="0" err="1"/>
              <a:t>berhubungan</a:t>
            </a:r>
            <a:r>
              <a:rPr lang="en-US" sz="2000" dirty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kompetensi</a:t>
            </a:r>
            <a:r>
              <a:rPr lang="en-US" sz="2000" dirty="0" smtClean="0"/>
              <a:t> </a:t>
            </a:r>
            <a:r>
              <a:rPr lang="en-US" sz="2000" dirty="0" err="1"/>
              <a:t>inti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kemampuan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melakukannya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daripada</a:t>
            </a:r>
            <a:r>
              <a:rPr lang="en-US" sz="2000" dirty="0"/>
              <a:t> </a:t>
            </a:r>
            <a:r>
              <a:rPr lang="en-US" sz="2000" dirty="0" err="1"/>
              <a:t>pesaing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47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1" y="1629508"/>
            <a:ext cx="7420707" cy="4173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4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smtClean="0"/>
              <a:t>Primer </a:t>
            </a:r>
            <a:r>
              <a:rPr lang="en-US" dirty="0" err="1" smtClean="0"/>
              <a:t>dalam</a:t>
            </a:r>
            <a:r>
              <a:rPr lang="en-US" dirty="0" smtClean="0"/>
              <a:t> Value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538" y="1600200"/>
            <a:ext cx="8229600" cy="4787733"/>
          </a:xfrm>
        </p:spPr>
        <p:txBody>
          <a:bodyPr>
            <a:normAutofit/>
          </a:bodyPr>
          <a:lstStyle/>
          <a:p>
            <a:pPr algn="just">
              <a:buAutoNum type="arabicPeriod"/>
            </a:pPr>
            <a:r>
              <a:rPr lang="en-US" sz="2000" dirty="0" smtClean="0"/>
              <a:t>Inbound </a:t>
            </a:r>
            <a:r>
              <a:rPr lang="en-US" sz="2000" dirty="0"/>
              <a:t>Logistics (</a:t>
            </a:r>
            <a:r>
              <a:rPr lang="en-US" sz="2000" dirty="0" err="1"/>
              <a:t>logistik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), </a:t>
            </a:r>
            <a:r>
              <a:rPr lang="en-US" sz="2000" dirty="0" smtClean="0"/>
              <a:t>	</a:t>
            </a:r>
            <a:r>
              <a:rPr lang="en-US" sz="2000" dirty="0" err="1" smtClean="0"/>
              <a:t>dihubungkan</a:t>
            </a:r>
            <a:r>
              <a:rPr lang="en-US" sz="2000" dirty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menerima</a:t>
            </a:r>
            <a:r>
              <a:rPr lang="en-US" sz="2000" dirty="0"/>
              <a:t>, </a:t>
            </a:r>
            <a:r>
              <a:rPr lang="en-US" sz="2000" dirty="0" smtClean="0"/>
              <a:t>	</a:t>
            </a:r>
            <a:r>
              <a:rPr lang="en-US" sz="2000" dirty="0" err="1" smtClean="0"/>
              <a:t>menyimpan</a:t>
            </a:r>
            <a:r>
              <a:rPr lang="en-US" sz="2000" dirty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menyebarkan</a:t>
            </a:r>
            <a:r>
              <a:rPr lang="en-US" sz="2000" dirty="0" smtClean="0"/>
              <a:t> input</a:t>
            </a:r>
            <a:r>
              <a:rPr lang="id-ID" sz="2000" dirty="0" smtClean="0"/>
              <a:t>-</a:t>
            </a:r>
            <a:r>
              <a:rPr lang="en-US" sz="2000" dirty="0" smtClean="0"/>
              <a:t>input </a:t>
            </a:r>
            <a:r>
              <a:rPr lang="sv-SE" sz="2000" dirty="0" smtClean="0"/>
              <a:t>ke </a:t>
            </a:r>
            <a:r>
              <a:rPr lang="sv-SE" sz="2000" dirty="0"/>
              <a:t>produk</a:t>
            </a:r>
            <a:r>
              <a:rPr lang="sv-SE" sz="2000" dirty="0" smtClean="0"/>
              <a:t>.</a:t>
            </a:r>
            <a:r>
              <a:rPr lang="id-ID" sz="2000" dirty="0" smtClean="0"/>
              <a:t> </a:t>
            </a:r>
            <a:r>
              <a:rPr lang="sv-SE" sz="2000" dirty="0" smtClean="0"/>
              <a:t> </a:t>
            </a:r>
            <a:r>
              <a:rPr lang="sv-SE" sz="2000" dirty="0"/>
              <a:t>Termasuk di dalamnya </a:t>
            </a:r>
            <a:r>
              <a:rPr lang="sv-SE" sz="2000" dirty="0" smtClean="0"/>
              <a:t>	penanganan</a:t>
            </a:r>
            <a:r>
              <a:rPr lang="id-ID" sz="2000" dirty="0" smtClean="0"/>
              <a:t> </a:t>
            </a:r>
            <a:r>
              <a:rPr lang="sv-SE" sz="2000" dirty="0" smtClean="0"/>
              <a:t>bahan baku,</a:t>
            </a:r>
            <a:r>
              <a:rPr lang="en-US" sz="2000" dirty="0" err="1" smtClean="0"/>
              <a:t>gudang</a:t>
            </a:r>
            <a:r>
              <a:rPr lang="en-US" sz="2000" dirty="0" smtClean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 smtClean="0"/>
              <a:t>kontrol</a:t>
            </a:r>
            <a:r>
              <a:rPr lang="en-US" sz="2000" dirty="0" smtClean="0"/>
              <a:t> </a:t>
            </a:r>
            <a:r>
              <a:rPr lang="en-US" sz="2000" dirty="0" err="1"/>
              <a:t>persediaan</a:t>
            </a:r>
            <a:r>
              <a:rPr lang="en-US" sz="2000" dirty="0" smtClean="0"/>
              <a:t>.</a:t>
            </a:r>
          </a:p>
          <a:p>
            <a:pPr>
              <a:buAutoNum type="arabicPeriod" startAt="2"/>
            </a:pPr>
            <a:r>
              <a:rPr lang="en-US" sz="2000" dirty="0" smtClean="0"/>
              <a:t>Operations </a:t>
            </a:r>
            <a:r>
              <a:rPr lang="en-US" sz="2000" dirty="0"/>
              <a:t>(</a:t>
            </a:r>
            <a:r>
              <a:rPr lang="en-US" sz="2000" dirty="0" err="1"/>
              <a:t>operasi</a:t>
            </a:r>
            <a:r>
              <a:rPr lang="en-US" sz="2000" dirty="0"/>
              <a:t>), </a:t>
            </a:r>
            <a:r>
              <a:rPr lang="en-US" sz="2000" dirty="0" err="1"/>
              <a:t>segala</a:t>
            </a:r>
            <a:r>
              <a:rPr lang="en-US" sz="2000" dirty="0"/>
              <a:t> </a:t>
            </a:r>
            <a:r>
              <a:rPr lang="en-US" sz="2000" dirty="0" err="1"/>
              <a:t>aktivitas</a:t>
            </a:r>
            <a:r>
              <a:rPr lang="en-US" sz="2000" dirty="0"/>
              <a:t> yang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 smtClean="0"/>
              <a:t>mengkonversi</a:t>
            </a:r>
            <a:r>
              <a:rPr lang="en-US" sz="2000" dirty="0" smtClean="0"/>
              <a:t> input</a:t>
            </a:r>
            <a:r>
              <a:rPr lang="id-ID" sz="2000" dirty="0" smtClean="0"/>
              <a:t>-</a:t>
            </a:r>
            <a:r>
              <a:rPr lang="en-US" sz="2000" dirty="0" smtClean="0"/>
              <a:t>input yang </a:t>
            </a:r>
            <a:r>
              <a:rPr lang="en-US" sz="2000" dirty="0" err="1"/>
              <a:t>disediakan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logistik</a:t>
            </a:r>
            <a:r>
              <a:rPr lang="en-US" sz="2000" dirty="0"/>
              <a:t>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. </a:t>
            </a:r>
            <a:r>
              <a:rPr lang="en-US" sz="2000" dirty="0" err="1"/>
              <a:t>Termasuk</a:t>
            </a:r>
            <a:r>
              <a:rPr lang="en-US" sz="2000" dirty="0"/>
              <a:t> di </a:t>
            </a:r>
            <a:r>
              <a:rPr lang="en-US" sz="2000" dirty="0" err="1" smtClean="0"/>
              <a:t>dalamnya</a:t>
            </a:r>
            <a:r>
              <a:rPr lang="en-US" sz="2000" dirty="0" smtClean="0"/>
              <a:t> </a:t>
            </a:r>
            <a:r>
              <a:rPr lang="fi-FI" sz="2000" dirty="0" smtClean="0"/>
              <a:t>permesinan</a:t>
            </a:r>
            <a:r>
              <a:rPr lang="fi-FI" sz="2000" dirty="0"/>
              <a:t>, </a:t>
            </a:r>
            <a:r>
              <a:rPr lang="fi-FI" sz="2000" dirty="0" smtClean="0"/>
              <a:t>pengemasan</a:t>
            </a:r>
            <a:r>
              <a:rPr lang="fi-FI" sz="2000" dirty="0"/>
              <a:t>, perakitan, dan pemeliharaan peralatan</a:t>
            </a:r>
            <a:r>
              <a:rPr lang="fi-FI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3. Outbound </a:t>
            </a:r>
            <a:r>
              <a:rPr lang="en-US" sz="2000" dirty="0" err="1"/>
              <a:t>Logistik</a:t>
            </a:r>
            <a:r>
              <a:rPr lang="en-US" sz="2000" dirty="0"/>
              <a:t> (</a:t>
            </a:r>
            <a:r>
              <a:rPr lang="en-US" sz="2000" dirty="0" err="1"/>
              <a:t>logistik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luar</a:t>
            </a:r>
            <a:r>
              <a:rPr lang="en-US" sz="2000" dirty="0" smtClean="0"/>
              <a:t>), </a:t>
            </a:r>
            <a:r>
              <a:rPr lang="en-US" sz="2000" dirty="0" err="1" smtClean="0"/>
              <a:t>aktivitasaktivitas</a:t>
            </a:r>
            <a:r>
              <a:rPr lang="en-US" sz="2000" dirty="0" smtClean="0"/>
              <a:t> yang 	</a:t>
            </a:r>
            <a:r>
              <a:rPr lang="en-US" sz="2000" dirty="0" err="1" smtClean="0"/>
              <a:t>melibatkan</a:t>
            </a:r>
            <a:r>
              <a:rPr lang="en-US" sz="2000" dirty="0" smtClean="0"/>
              <a:t> </a:t>
            </a:r>
            <a:r>
              <a:rPr lang="en-US" sz="2000" dirty="0" err="1"/>
              <a:t>pengumpulan</a:t>
            </a:r>
            <a:r>
              <a:rPr lang="en-US" sz="2000" dirty="0"/>
              <a:t>, </a:t>
            </a:r>
            <a:r>
              <a:rPr lang="en-US" sz="2000" dirty="0" err="1"/>
              <a:t>penyimpanan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pendistribusian</a:t>
            </a:r>
            <a:r>
              <a:rPr lang="en-US" sz="2000" dirty="0" smtClean="0"/>
              <a:t>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/>
              <a:t>fisik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final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pelanggan</a:t>
            </a:r>
            <a:r>
              <a:rPr lang="en-US" sz="2000" dirty="0"/>
              <a:t>. </a:t>
            </a:r>
            <a:r>
              <a:rPr lang="en-US" sz="2000" dirty="0" err="1"/>
              <a:t>Meliputi</a:t>
            </a: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penyimpanan</a:t>
            </a:r>
            <a:r>
              <a:rPr lang="en-US" sz="2000" dirty="0" smtClean="0"/>
              <a:t> </a:t>
            </a:r>
            <a:r>
              <a:rPr lang="en-US" sz="2000" dirty="0" err="1"/>
              <a:t>barang</a:t>
            </a:r>
            <a:r>
              <a:rPr lang="en-US" sz="2000" dirty="0"/>
              <a:t>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smtClean="0"/>
              <a:t>di </a:t>
            </a:r>
            <a:r>
              <a:rPr lang="en-US" sz="2000" dirty="0" err="1" smtClean="0"/>
              <a:t>gudang</a:t>
            </a:r>
            <a:r>
              <a:rPr lang="en-US" sz="2000" dirty="0"/>
              <a:t>, </a:t>
            </a:r>
            <a:r>
              <a:rPr lang="en-US" sz="2000" dirty="0" smtClean="0"/>
              <a:t>	</a:t>
            </a:r>
            <a:r>
              <a:rPr lang="en-US" sz="2000" dirty="0" err="1" smtClean="0"/>
              <a:t>penanganan</a:t>
            </a:r>
            <a:r>
              <a:rPr lang="en-US" sz="2000" dirty="0" smtClean="0"/>
              <a:t> </a:t>
            </a:r>
            <a:r>
              <a:rPr lang="en-US" sz="2000" dirty="0" err="1"/>
              <a:t>bahan</a:t>
            </a: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baku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pemrosesan</a:t>
            </a:r>
            <a:r>
              <a:rPr lang="en-US" sz="2000" dirty="0"/>
              <a:t> </a:t>
            </a:r>
            <a:r>
              <a:rPr lang="en-US" sz="2000" dirty="0" err="1"/>
              <a:t>pesanan</a:t>
            </a:r>
            <a:r>
              <a:rPr lang="en-US" sz="2000" dirty="0"/>
              <a:t>.</a:t>
            </a:r>
            <a:endParaRPr lang="fi-FI" sz="2000" dirty="0" smtClean="0"/>
          </a:p>
          <a:p>
            <a:pPr algn="just">
              <a:buAutoNum type="arabicPeriod" startAt="2"/>
            </a:pPr>
            <a:endParaRPr lang="en-US" sz="2000" dirty="0" smtClean="0"/>
          </a:p>
          <a:p>
            <a:pPr algn="just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287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smtClean="0"/>
              <a:t>Primer </a:t>
            </a:r>
            <a:r>
              <a:rPr lang="en-US" dirty="0" err="1" smtClean="0"/>
              <a:t>Lanjutan</a:t>
            </a:r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AutoNum type="arabicPeriod" startAt="4"/>
            </a:pPr>
            <a:r>
              <a:rPr lang="en-US" sz="2400" dirty="0" smtClean="0"/>
              <a:t>Marketing </a:t>
            </a:r>
            <a:r>
              <a:rPr lang="en-US" sz="2400" dirty="0"/>
              <a:t>and Sales (</a:t>
            </a:r>
            <a:r>
              <a:rPr lang="en-US" sz="2400" dirty="0" err="1"/>
              <a:t>pemasaran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penjualan</a:t>
            </a:r>
            <a:r>
              <a:rPr lang="en-US" sz="2400" dirty="0" smtClean="0"/>
              <a:t>),</a:t>
            </a:r>
            <a:r>
              <a:rPr lang="en-US" sz="2400" dirty="0" err="1" smtClean="0"/>
              <a:t>aktivitasaktivitas</a:t>
            </a:r>
            <a:r>
              <a:rPr lang="en-US" sz="2400" dirty="0" smtClean="0"/>
              <a:t> yang </a:t>
            </a:r>
            <a:r>
              <a:rPr lang="en-US" sz="2400" dirty="0" err="1"/>
              <a:t>diselesaikan</a:t>
            </a:r>
            <a:r>
              <a:rPr lang="en-US" sz="2400" dirty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	</a:t>
            </a:r>
            <a:r>
              <a:rPr lang="en-US" sz="2400" dirty="0" err="1" smtClean="0"/>
              <a:t>menyediakan</a:t>
            </a:r>
            <a:r>
              <a:rPr lang="en-US" sz="2400" dirty="0" smtClean="0"/>
              <a:t> </a:t>
            </a:r>
            <a:r>
              <a:rPr lang="en-US" sz="2400" dirty="0" err="1"/>
              <a:t>sarana</a:t>
            </a:r>
            <a:r>
              <a:rPr lang="en-US" sz="2400" dirty="0"/>
              <a:t> yang </a:t>
            </a:r>
            <a:r>
              <a:rPr lang="en-US" sz="2400" dirty="0" err="1"/>
              <a:t>melaluinya</a:t>
            </a:r>
            <a:r>
              <a:rPr lang="en-US" sz="2400" dirty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pelanggan</a:t>
            </a:r>
            <a:r>
              <a:rPr lang="en-US" sz="2400" dirty="0" smtClean="0"/>
              <a:t> 	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/>
              <a:t>membeli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mempengaruhi</a:t>
            </a:r>
            <a:r>
              <a:rPr lang="en-US" sz="2400" dirty="0" smtClean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membeli</a:t>
            </a:r>
            <a:r>
              <a:rPr lang="en-US" sz="2400" dirty="0" smtClean="0"/>
              <a:t>.</a:t>
            </a:r>
          </a:p>
          <a:p>
            <a:pPr algn="just">
              <a:buAutoNum type="arabicPeriod" startAt="5"/>
            </a:pPr>
            <a:r>
              <a:rPr lang="en-US" sz="2400" dirty="0" smtClean="0"/>
              <a:t>Service </a:t>
            </a:r>
            <a:r>
              <a:rPr lang="en-US" sz="2400" dirty="0"/>
              <a:t>(</a:t>
            </a:r>
            <a:r>
              <a:rPr lang="en-US" sz="2400" dirty="0" err="1"/>
              <a:t>pelayanan</a:t>
            </a:r>
            <a:r>
              <a:rPr lang="en-US" sz="2400" dirty="0" smtClean="0"/>
              <a:t>),</a:t>
            </a:r>
            <a:endParaRPr lang="id-ID" sz="2400" dirty="0" smtClean="0"/>
          </a:p>
          <a:p>
            <a:pPr marL="0" indent="0" algn="just">
              <a:buNone/>
            </a:pPr>
            <a:r>
              <a:rPr lang="id-ID" sz="2400" dirty="0"/>
              <a:t>	</a:t>
            </a:r>
            <a:r>
              <a:rPr lang="en-US" sz="2400" dirty="0" err="1" smtClean="0"/>
              <a:t>aktivitas</a:t>
            </a:r>
            <a:r>
              <a:rPr lang="id-ID" sz="2400" dirty="0" smtClean="0"/>
              <a:t> </a:t>
            </a:r>
            <a:r>
              <a:rPr lang="en-US" sz="2400" dirty="0" smtClean="0"/>
              <a:t>	yang </a:t>
            </a:r>
            <a:r>
              <a:rPr lang="en-US" sz="2400" dirty="0" err="1"/>
              <a:t>dirancang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id-ID" sz="2400" dirty="0" smtClean="0"/>
              <a:t>    	</a:t>
            </a:r>
            <a:r>
              <a:rPr lang="en-US" sz="2400" dirty="0" err="1" smtClean="0"/>
              <a:t>atau</a:t>
            </a:r>
            <a:r>
              <a:rPr lang="en-US" sz="2400" dirty="0" smtClean="0"/>
              <a:t> 	</a:t>
            </a:r>
            <a:r>
              <a:rPr lang="en-US" sz="2400" dirty="0" err="1" smtClean="0"/>
              <a:t>memelihara</a:t>
            </a:r>
            <a:r>
              <a:rPr lang="en-US" sz="2400" dirty="0" smtClean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 smtClean="0"/>
              <a:t>produk</a:t>
            </a:r>
            <a:r>
              <a:rPr lang="en-US" sz="2400" dirty="0" smtClean="0"/>
              <a:t>. Perusahaan </a:t>
            </a:r>
            <a:r>
              <a:rPr lang="en-US" sz="2400" dirty="0" err="1"/>
              <a:t>terlibat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</a:t>
            </a:r>
            <a:r>
              <a:rPr lang="en-US" sz="2400" dirty="0" err="1"/>
              <a:t>aktivitas</a:t>
            </a:r>
            <a:r>
              <a:rPr lang="en-US" sz="2400" dirty="0"/>
              <a:t> yang </a:t>
            </a:r>
            <a:r>
              <a:rPr lang="en-US" sz="2400" dirty="0" err="1"/>
              <a:t>berkaitan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jasa</a:t>
            </a:r>
            <a:r>
              <a:rPr lang="en-US" sz="2400" dirty="0"/>
              <a:t>, </a:t>
            </a:r>
            <a:r>
              <a:rPr lang="en-US" sz="2400" dirty="0" err="1" smtClean="0"/>
              <a:t>termasuk</a:t>
            </a:r>
            <a:r>
              <a:rPr lang="fi-FI" sz="2400" dirty="0" smtClean="0"/>
              <a:t>instalasi</a:t>
            </a:r>
            <a:r>
              <a:rPr lang="fi-FI" sz="2400" dirty="0"/>
              <a:t>, perbaikan, pelatihan, dan </a:t>
            </a:r>
            <a:r>
              <a:rPr lang="fi-FI" sz="2400" dirty="0" smtClean="0"/>
              <a:t>	penyesuaian</a:t>
            </a:r>
            <a:r>
              <a:rPr lang="fi-FI" sz="2400" dirty="0"/>
              <a:t>.</a:t>
            </a:r>
            <a:endParaRPr lang="en-US" sz="2400" dirty="0" smtClean="0"/>
          </a:p>
          <a:p>
            <a:pPr algn="just">
              <a:buAutoNum type="arabicPeriod" startAt="4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444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Pendukung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AutoNum type="arabicPeriod"/>
            </a:pPr>
            <a:r>
              <a:rPr lang="en-US" sz="2000" dirty="0" smtClean="0"/>
              <a:t>Procurement </a:t>
            </a:r>
            <a:r>
              <a:rPr lang="en-US" sz="2000" dirty="0"/>
              <a:t>(</a:t>
            </a:r>
            <a:r>
              <a:rPr lang="en-US" sz="2000" dirty="0" err="1"/>
              <a:t>pembelian</a:t>
            </a:r>
            <a:r>
              <a:rPr lang="en-US" sz="2000" dirty="0"/>
              <a:t>/</a:t>
            </a:r>
            <a:r>
              <a:rPr lang="en-US" sz="2000" dirty="0" err="1"/>
              <a:t>pengadaan</a:t>
            </a:r>
            <a:r>
              <a:rPr lang="en-US" sz="2000" dirty="0"/>
              <a:t>), </a:t>
            </a:r>
            <a:r>
              <a:rPr lang="en-US" sz="2000" dirty="0" smtClean="0"/>
              <a:t>	</a:t>
            </a:r>
            <a:r>
              <a:rPr lang="en-US" sz="2000" dirty="0" err="1" smtClean="0"/>
              <a:t>aktivitas</a:t>
            </a:r>
            <a:r>
              <a:rPr lang="id-ID" sz="2000" dirty="0" smtClean="0"/>
              <a:t>-</a:t>
            </a:r>
            <a:r>
              <a:rPr lang="en-US" sz="2000" dirty="0" err="1" smtClean="0"/>
              <a:t>aktivitas</a:t>
            </a:r>
            <a:r>
              <a:rPr lang="en-US" sz="2000" dirty="0" smtClean="0"/>
              <a:t> yang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membeli</a:t>
            </a:r>
            <a:r>
              <a:rPr lang="en-US" sz="2000" dirty="0" smtClean="0"/>
              <a:t> </a:t>
            </a:r>
            <a:r>
              <a:rPr lang="en-US" sz="2000" dirty="0" err="1" smtClean="0"/>
              <a:t>inputinput</a:t>
            </a:r>
            <a:r>
              <a:rPr lang="en-US" sz="2000" dirty="0" smtClean="0"/>
              <a:t> yang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	</a:t>
            </a:r>
            <a:r>
              <a:rPr lang="en-US" sz="2000" dirty="0" err="1" smtClean="0"/>
              <a:t>memperoduksi</a:t>
            </a:r>
            <a:r>
              <a:rPr lang="en-US" sz="2000" dirty="0" smtClean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. </a:t>
            </a:r>
            <a:r>
              <a:rPr lang="en-US" sz="2000" dirty="0" smtClean="0"/>
              <a:t>	Input</a:t>
            </a:r>
            <a:r>
              <a:rPr lang="id-ID" sz="2000" dirty="0" smtClean="0"/>
              <a:t>-</a:t>
            </a:r>
            <a:r>
              <a:rPr lang="en-US" sz="2000" dirty="0" smtClean="0"/>
              <a:t>input </a:t>
            </a:r>
            <a:r>
              <a:rPr lang="en-US" sz="2000" dirty="0" err="1" smtClean="0"/>
              <a:t>pembelian</a:t>
            </a:r>
            <a:r>
              <a:rPr lang="en-US" sz="2000" dirty="0" smtClean="0"/>
              <a:t> </a:t>
            </a:r>
            <a:r>
              <a:rPr lang="en-US" sz="2000" dirty="0" err="1"/>
              <a:t>meliputi</a:t>
            </a:r>
            <a:r>
              <a:rPr lang="en-US" sz="2000" dirty="0"/>
              <a:t> </a:t>
            </a:r>
            <a:r>
              <a:rPr lang="en-US" sz="2000" dirty="0" smtClean="0"/>
              <a:t>item</a:t>
            </a:r>
            <a:r>
              <a:rPr lang="id-ID" sz="2000" dirty="0" smtClean="0"/>
              <a:t>-</a:t>
            </a:r>
            <a:r>
              <a:rPr lang="en-US" sz="2000" dirty="0" smtClean="0"/>
              <a:t>item yang </a:t>
            </a:r>
            <a:r>
              <a:rPr lang="en-US" sz="2000" dirty="0" err="1"/>
              <a:t>semuanya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 smtClean="0"/>
              <a:t>selama</a:t>
            </a:r>
            <a:r>
              <a:rPr lang="en-US" sz="2000" dirty="0" smtClean="0"/>
              <a:t> </a:t>
            </a:r>
            <a:r>
              <a:rPr lang="en-US" sz="2000" dirty="0"/>
              <a:t>proses </a:t>
            </a:r>
            <a:r>
              <a:rPr lang="en-US" sz="2000" dirty="0" smtClean="0"/>
              <a:t>	</a:t>
            </a:r>
            <a:r>
              <a:rPr lang="en-US" sz="2000" dirty="0" err="1" smtClean="0"/>
              <a:t>manufaktur</a:t>
            </a:r>
            <a:r>
              <a:rPr lang="en-US" sz="2000" dirty="0" smtClean="0"/>
              <a:t> 	</a:t>
            </a:r>
            <a:r>
              <a:rPr lang="en-US" sz="2000" dirty="0" err="1" smtClean="0"/>
              <a:t>produk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2.	Technology </a:t>
            </a:r>
            <a:r>
              <a:rPr lang="en-US" sz="2000" dirty="0"/>
              <a:t>development (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), </a:t>
            </a:r>
            <a:r>
              <a:rPr lang="en-US" sz="2000" dirty="0" smtClean="0"/>
              <a:t>	</a:t>
            </a:r>
            <a:r>
              <a:rPr lang="en-US" sz="2000" dirty="0" err="1" smtClean="0"/>
              <a:t>aktivitas</a:t>
            </a:r>
            <a:r>
              <a:rPr lang="id-ID" sz="2000" dirty="0" smtClean="0"/>
              <a:t>-</a:t>
            </a:r>
            <a:r>
              <a:rPr lang="en-US" sz="2000" dirty="0" err="1" smtClean="0"/>
              <a:t>aktivitas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/>
              <a:t>memperbaiki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/>
              <a:t>proses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	</a:t>
            </a:r>
            <a:r>
              <a:rPr lang="en-US" sz="2000" dirty="0" err="1" smtClean="0"/>
              <a:t>memproduksinya</a:t>
            </a:r>
            <a:r>
              <a:rPr lang="en-US" sz="2000" dirty="0"/>
              <a:t>.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 smtClean="0"/>
              <a:t>bermacam</a:t>
            </a:r>
            <a:r>
              <a:rPr lang="en-US" sz="2000" dirty="0" smtClean="0"/>
              <a:t> </a:t>
            </a:r>
            <a:r>
              <a:rPr lang="en-US" sz="2000" dirty="0" err="1" smtClean="0"/>
              <a:t>macam</a:t>
            </a:r>
            <a:r>
              <a:rPr lang="en-US" sz="2000" dirty="0" smtClean="0"/>
              <a:t> </a:t>
            </a:r>
            <a:r>
              <a:rPr lang="en-US" sz="2000" dirty="0" err="1" smtClean="0"/>
              <a:t>bentuk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peralatan</a:t>
            </a:r>
            <a:r>
              <a:rPr lang="en-US" sz="2000" dirty="0" smtClean="0"/>
              <a:t> </a:t>
            </a:r>
            <a:r>
              <a:rPr lang="en-US" sz="2000" dirty="0"/>
              <a:t>proses, </a:t>
            </a:r>
            <a:r>
              <a:rPr lang="en-US" sz="2000" dirty="0" err="1"/>
              <a:t>desain</a:t>
            </a:r>
            <a:r>
              <a:rPr lang="en-US" sz="2000" dirty="0"/>
              <a:t> </a:t>
            </a:r>
            <a:r>
              <a:rPr lang="en-US" sz="2000" dirty="0" err="1"/>
              <a:t>riset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pengembangan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, </a:t>
            </a:r>
            <a:r>
              <a:rPr lang="en-US" sz="2000" dirty="0" smtClean="0"/>
              <a:t>	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prosedur</a:t>
            </a:r>
            <a:r>
              <a:rPr lang="en-US" sz="2000" dirty="0" smtClean="0"/>
              <a:t> </a:t>
            </a:r>
            <a:r>
              <a:rPr lang="en-US" sz="2000" dirty="0" err="1"/>
              <a:t>pemberian</a:t>
            </a:r>
            <a:r>
              <a:rPr lang="en-US" sz="2000" dirty="0"/>
              <a:t> </a:t>
            </a:r>
            <a:r>
              <a:rPr lang="en-US" sz="2000" dirty="0" err="1" smtClean="0"/>
              <a:t>servi</a:t>
            </a:r>
            <a:r>
              <a:rPr lang="id-ID" sz="2000" dirty="0" smtClean="0"/>
              <a:t>ce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079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PerusahaanManufactur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Supply Chain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Peranan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Terintegrasi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7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 smtClean="0"/>
              <a:t>Pendukung</a:t>
            </a:r>
            <a:r>
              <a:rPr lang="en-US" dirty="0" smtClean="0"/>
              <a:t>    (</a:t>
            </a:r>
            <a:r>
              <a:rPr lang="en-US" dirty="0" err="1" smtClean="0"/>
              <a:t>lanjutan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AutoNum type="arabicPeriod" startAt="3"/>
            </a:pPr>
            <a:r>
              <a:rPr lang="en-US" sz="2000" i="1" dirty="0" smtClean="0"/>
              <a:t>Human </a:t>
            </a:r>
            <a:r>
              <a:rPr lang="en-US" sz="2000" i="1" dirty="0"/>
              <a:t>resources management </a:t>
            </a:r>
            <a:r>
              <a:rPr lang="en-US" sz="2000" dirty="0" smtClean="0"/>
              <a:t>	(</a:t>
            </a:r>
            <a:r>
              <a:rPr lang="en-US" sz="2000" dirty="0" err="1" smtClean="0"/>
              <a:t>manajemen</a:t>
            </a:r>
            <a:r>
              <a:rPr lang="en-US" sz="2000" dirty="0" smtClean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</a:t>
            </a:r>
            <a:r>
              <a:rPr lang="en-US" sz="2000" dirty="0" err="1" smtClean="0"/>
              <a:t>manusia</a:t>
            </a:r>
            <a:r>
              <a:rPr lang="en-US" sz="2000" dirty="0"/>
              <a:t>), </a:t>
            </a:r>
            <a:r>
              <a:rPr lang="en-US" sz="2000" dirty="0" smtClean="0"/>
              <a:t>	</a:t>
            </a:r>
            <a:r>
              <a:rPr lang="en-US" sz="2000" dirty="0" err="1" smtClean="0"/>
              <a:t>aktivitasaktivitas</a:t>
            </a:r>
            <a:r>
              <a:rPr lang="en-US" sz="2000" dirty="0" smtClean="0"/>
              <a:t> yang </a:t>
            </a:r>
            <a:r>
              <a:rPr lang="en-US" sz="2000" dirty="0" err="1"/>
              <a:t>melibatkan</a:t>
            </a: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perekrutan</a:t>
            </a:r>
            <a:r>
              <a:rPr lang="en-US" sz="2000" dirty="0"/>
              <a:t>, </a:t>
            </a:r>
            <a:r>
              <a:rPr lang="en-US" sz="2000" dirty="0" err="1" smtClean="0"/>
              <a:t>pelatihan</a:t>
            </a:r>
            <a:r>
              <a:rPr lang="en-US" sz="2000" dirty="0"/>
              <a:t>, </a:t>
            </a:r>
            <a:r>
              <a:rPr lang="en-US" sz="2000" dirty="0" err="1"/>
              <a:t>pengembangan</a:t>
            </a:r>
            <a:r>
              <a:rPr lang="en-US" sz="2000" dirty="0"/>
              <a:t>, </a:t>
            </a:r>
            <a:r>
              <a:rPr lang="en-US" sz="2000" dirty="0" smtClean="0"/>
              <a:t>	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/>
              <a:t>pemberian</a:t>
            </a:r>
            <a:r>
              <a:rPr lang="en-US" sz="2000" dirty="0"/>
              <a:t> </a:t>
            </a:r>
            <a:r>
              <a:rPr lang="en-US" sz="2000" dirty="0" err="1" smtClean="0"/>
              <a:t>kompensasi</a:t>
            </a:r>
            <a:r>
              <a:rPr lang="en-US" sz="2000" dirty="0" smtClean="0"/>
              <a:t> </a:t>
            </a:r>
            <a:r>
              <a:rPr lang="en-US" sz="2000" dirty="0" err="1" smtClean="0"/>
              <a:t>kepada</a:t>
            </a:r>
            <a:r>
              <a:rPr lang="en-US" sz="2000" dirty="0" smtClean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personel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4. </a:t>
            </a:r>
            <a:r>
              <a:rPr lang="en-US" sz="2000" i="1" dirty="0" smtClean="0"/>
              <a:t>Firm </a:t>
            </a:r>
            <a:r>
              <a:rPr lang="en-US" sz="2000" i="1" dirty="0"/>
              <a:t>infrastructure </a:t>
            </a:r>
            <a:r>
              <a:rPr lang="en-US" sz="2000" dirty="0"/>
              <a:t>(</a:t>
            </a:r>
            <a:r>
              <a:rPr lang="en-US" sz="2000" dirty="0" err="1"/>
              <a:t>infrastruktur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) </a:t>
            </a:r>
            <a:r>
              <a:rPr lang="en-US" sz="2000" dirty="0" err="1"/>
              <a:t>atau</a:t>
            </a:r>
            <a:r>
              <a:rPr lang="en-US" sz="2000" dirty="0"/>
              <a:t> general </a:t>
            </a:r>
            <a:r>
              <a:rPr lang="en-US" sz="2000" dirty="0" smtClean="0"/>
              <a:t>	administration </a:t>
            </a:r>
            <a:r>
              <a:rPr lang="en-US" sz="2000" dirty="0"/>
              <a:t>(</a:t>
            </a:r>
            <a:r>
              <a:rPr lang="en-US" sz="2000" dirty="0" err="1" smtClean="0"/>
              <a:t>administrasi</a:t>
            </a:r>
            <a:r>
              <a:rPr lang="en-US" sz="2000" dirty="0" smtClean="0"/>
              <a:t> </a:t>
            </a:r>
            <a:r>
              <a:rPr lang="nn-NO" sz="2000" dirty="0" smtClean="0"/>
              <a:t>umum</a:t>
            </a:r>
            <a:r>
              <a:rPr lang="nn-NO" sz="2000" dirty="0"/>
              <a:t>), infrastruktur perusahaan </a:t>
            </a:r>
            <a:r>
              <a:rPr lang="nn-NO" sz="2000" dirty="0" smtClean="0"/>
              <a:t>	meliputi aktivitasaktivitas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general management</a:t>
            </a:r>
            <a:r>
              <a:rPr lang="en-US" sz="2000" dirty="0"/>
              <a:t>, </a:t>
            </a:r>
            <a:r>
              <a:rPr lang="en-US" sz="2000" dirty="0" smtClean="0"/>
              <a:t>	</a:t>
            </a:r>
            <a:r>
              <a:rPr lang="en-US" sz="2000" dirty="0" err="1" smtClean="0"/>
              <a:t>perencanaan</a:t>
            </a:r>
            <a:r>
              <a:rPr lang="en-US" sz="2000" dirty="0"/>
              <a:t>, </a:t>
            </a:r>
            <a:r>
              <a:rPr lang="en-US" sz="2000" dirty="0" err="1"/>
              <a:t>keuangan</a:t>
            </a:r>
            <a:r>
              <a:rPr lang="en-US" sz="2000" dirty="0"/>
              <a:t>, </a:t>
            </a:r>
            <a:r>
              <a:rPr lang="en-US" sz="2000" dirty="0" err="1"/>
              <a:t>akuntansi</a:t>
            </a:r>
            <a:r>
              <a:rPr lang="en-US" sz="2000" dirty="0"/>
              <a:t>, </a:t>
            </a:r>
            <a:r>
              <a:rPr lang="en-US" sz="2000" dirty="0" err="1"/>
              <a:t>hukum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relasi</a:t>
            </a: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pemerintah</a:t>
            </a:r>
            <a:r>
              <a:rPr lang="en-US" sz="2000" dirty="0"/>
              <a:t>, </a:t>
            </a:r>
            <a:r>
              <a:rPr lang="en-US" sz="2000" dirty="0" smtClean="0"/>
              <a:t>yang </a:t>
            </a:r>
            <a:r>
              <a:rPr lang="en-US" sz="2000" dirty="0" err="1" smtClean="0"/>
              <a:t>diperlukan</a:t>
            </a:r>
            <a:r>
              <a:rPr lang="en-US" sz="2000" dirty="0" smtClean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mendukung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rantai</a:t>
            </a:r>
            <a:r>
              <a:rPr lang="en-US" sz="2000" dirty="0" smtClean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infrastruktur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</a:t>
            </a: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484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Supply Chain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Supply chain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demand </a:t>
            </a:r>
            <a:r>
              <a:rPr lang="en-US" dirty="0" err="1"/>
              <a:t>dan</a:t>
            </a:r>
            <a:r>
              <a:rPr lang="en-US" dirty="0"/>
              <a:t> supply yang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mitra</a:t>
            </a:r>
            <a:r>
              <a:rPr lang="en-US" dirty="0"/>
              <a:t> </a:t>
            </a:r>
            <a:r>
              <a:rPr lang="en-US" dirty="0" err="1"/>
              <a:t>kerjanya</a:t>
            </a:r>
            <a:r>
              <a:rPr lang="en-US" dirty="0" smtClean="0"/>
              <a:t>.</a:t>
            </a:r>
          </a:p>
          <a:p>
            <a:r>
              <a:rPr lang="en-US" dirty="0" err="1"/>
              <a:t>Kelancaran</a:t>
            </a:r>
            <a:r>
              <a:rPr lang="en-US" dirty="0"/>
              <a:t> proses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supply chain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eskalasi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kelancaran</a:t>
            </a:r>
            <a:r>
              <a:rPr lang="en-US" dirty="0"/>
              <a:t> proses </a:t>
            </a:r>
            <a:r>
              <a:rPr lang="en-US" dirty="0" err="1" smtClean="0"/>
              <a:t>bisnis</a:t>
            </a:r>
            <a:r>
              <a:rPr lang="en-US" dirty="0" smtClean="0"/>
              <a:t> internal </a:t>
            </a:r>
            <a:r>
              <a:rPr lang="en-US" dirty="0"/>
              <a:t>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berpengaruh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 smtClean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system ERP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internal,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id-ID" dirty="0" smtClean="0"/>
              <a:t>i</a:t>
            </a:r>
            <a:r>
              <a:rPr lang="en-US" dirty="0" smtClean="0"/>
              <a:t>stem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id-ID" dirty="0" smtClean="0"/>
              <a:t> </a:t>
            </a:r>
            <a:r>
              <a:rPr lang="en-US" dirty="0" err="1" smtClean="0"/>
              <a:t>memperluas</a:t>
            </a:r>
            <a:r>
              <a:rPr lang="en-US" dirty="0" smtClean="0"/>
              <a:t> </a:t>
            </a:r>
            <a:r>
              <a:rPr lang="en-US" dirty="0" err="1"/>
              <a:t>manfaatnya</a:t>
            </a:r>
            <a:r>
              <a:rPr lang="en-US" dirty="0"/>
              <a:t> </a:t>
            </a:r>
            <a:r>
              <a:rPr lang="en-US" dirty="0" err="1"/>
              <a:t>dengn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id-ID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/>
              <a:t>pemasoknya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ERP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kelancaran</a:t>
            </a:r>
            <a:r>
              <a:rPr lang="en-US" dirty="0"/>
              <a:t> </a:t>
            </a:r>
            <a:r>
              <a:rPr lang="en-US" dirty="0" smtClean="0"/>
              <a:t>supply  chain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3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smtClean="0"/>
              <a:t>supply chain operation </a:t>
            </a:r>
            <a:r>
              <a:rPr lang="en-US" sz="2400" dirty="0" err="1" smtClean="0"/>
              <a:t>eference</a:t>
            </a:r>
            <a:r>
              <a:rPr lang="en-US" sz="2400" dirty="0" smtClean="0"/>
              <a:t> Model (SCOR</a:t>
            </a:r>
            <a:r>
              <a:rPr lang="en-US" sz="2400" dirty="0"/>
              <a:t>), SCM </a:t>
            </a:r>
            <a:r>
              <a:rPr lang="en-US" sz="2400" dirty="0" err="1"/>
              <a:t>memilki</a:t>
            </a:r>
            <a:r>
              <a:rPr lang="en-US" sz="2400" dirty="0"/>
              <a:t> lima </a:t>
            </a:r>
            <a:r>
              <a:rPr lang="en-US" sz="2400" dirty="0" err="1" smtClean="0"/>
              <a:t>komponen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sz="2200" dirty="0"/>
              <a:t>. </a:t>
            </a:r>
            <a:r>
              <a:rPr lang="en-US" sz="2200" dirty="0" smtClean="0"/>
              <a:t> Plan</a:t>
            </a:r>
            <a:r>
              <a:rPr lang="id-ID" sz="2200" dirty="0" smtClean="0"/>
              <a:t> </a:t>
            </a:r>
            <a:r>
              <a:rPr lang="en-US" sz="2200" dirty="0" smtClean="0"/>
              <a:t>Demand/supply </a:t>
            </a:r>
            <a:r>
              <a:rPr lang="en-US" sz="2200" dirty="0"/>
              <a:t>Planning and </a:t>
            </a:r>
            <a:r>
              <a:rPr lang="en-US" sz="2200" dirty="0" smtClean="0"/>
              <a:t>	 		 	Management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2. </a:t>
            </a:r>
            <a:r>
              <a:rPr lang="en-US" sz="2200" dirty="0" smtClean="0"/>
              <a:t>  Source</a:t>
            </a:r>
            <a:r>
              <a:rPr lang="id-ID" sz="2200" dirty="0" smtClean="0"/>
              <a:t> </a:t>
            </a:r>
            <a:r>
              <a:rPr lang="en-US" sz="2200" dirty="0" smtClean="0"/>
              <a:t>Sourcing</a:t>
            </a:r>
            <a:r>
              <a:rPr lang="id-ID" sz="2200" dirty="0" smtClean="0"/>
              <a:t> </a:t>
            </a:r>
            <a:r>
              <a:rPr lang="en-US" sz="2200" dirty="0" smtClean="0"/>
              <a:t>stocked</a:t>
            </a:r>
            <a:r>
              <a:rPr lang="en-US" sz="2200" dirty="0"/>
              <a:t>, </a:t>
            </a:r>
            <a:r>
              <a:rPr lang="en-US" sz="2200" dirty="0" smtClean="0"/>
              <a:t>Make</a:t>
            </a:r>
            <a:r>
              <a:rPr lang="id-ID" sz="2200" dirty="0" smtClean="0"/>
              <a:t> </a:t>
            </a:r>
            <a:r>
              <a:rPr lang="en-US" sz="2200" dirty="0" smtClean="0"/>
              <a:t>to</a:t>
            </a:r>
            <a:r>
              <a:rPr lang="id-ID" sz="2200" dirty="0" smtClean="0"/>
              <a:t> </a:t>
            </a:r>
            <a:r>
              <a:rPr lang="en-US" sz="2200" dirty="0" smtClean="0"/>
              <a:t>Order,</a:t>
            </a:r>
            <a:r>
              <a:rPr lang="id-ID" sz="2200" dirty="0" smtClean="0"/>
              <a:t> </a:t>
            </a:r>
            <a:r>
              <a:rPr lang="en-US" sz="2200" dirty="0" smtClean="0"/>
              <a:t>and   	</a:t>
            </a:r>
            <a:r>
              <a:rPr lang="en-US" sz="2200" dirty="0" err="1" smtClean="0"/>
              <a:t>ngineer</a:t>
            </a:r>
            <a:r>
              <a:rPr lang="id-ID" sz="2200" dirty="0" smtClean="0"/>
              <a:t>  </a:t>
            </a:r>
            <a:r>
              <a:rPr lang="en-US" sz="2200" dirty="0" smtClean="0"/>
              <a:t>to</a:t>
            </a:r>
            <a:r>
              <a:rPr lang="id-ID" sz="2200" dirty="0" smtClean="0"/>
              <a:t> </a:t>
            </a:r>
            <a:r>
              <a:rPr lang="en-US" sz="2200" dirty="0" smtClean="0"/>
              <a:t>Order</a:t>
            </a:r>
            <a:r>
              <a:rPr lang="id-ID" sz="2200" dirty="0" smtClean="0"/>
              <a:t> </a:t>
            </a:r>
            <a:r>
              <a:rPr lang="en-US" sz="2200" dirty="0" smtClean="0"/>
              <a:t>product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3. </a:t>
            </a:r>
            <a:r>
              <a:rPr lang="en-US" sz="2200" dirty="0" smtClean="0"/>
              <a:t>  Make </a:t>
            </a:r>
            <a:r>
              <a:rPr lang="en-US" sz="2200" dirty="0" err="1" smtClean="0"/>
              <a:t>Make</a:t>
            </a:r>
            <a:r>
              <a:rPr lang="id-ID" sz="2200" dirty="0" smtClean="0"/>
              <a:t> </a:t>
            </a:r>
            <a:r>
              <a:rPr lang="en-US" sz="2200" dirty="0" smtClean="0"/>
              <a:t>to</a:t>
            </a:r>
            <a:r>
              <a:rPr lang="id-ID" sz="2200" dirty="0" smtClean="0"/>
              <a:t> </a:t>
            </a:r>
            <a:r>
              <a:rPr lang="en-US" sz="2200" dirty="0" err="1" smtClean="0"/>
              <a:t>Order,Make</a:t>
            </a:r>
            <a:r>
              <a:rPr lang="id-ID" sz="2200" dirty="0" smtClean="0"/>
              <a:t> </a:t>
            </a:r>
            <a:r>
              <a:rPr lang="en-US" sz="2200" dirty="0" smtClean="0"/>
              <a:t>to</a:t>
            </a:r>
            <a:r>
              <a:rPr lang="id-ID" sz="2200" dirty="0" smtClean="0"/>
              <a:t> </a:t>
            </a:r>
            <a:r>
              <a:rPr lang="en-US" sz="2200" dirty="0" smtClean="0"/>
              <a:t>Stock, and 	Engineer</a:t>
            </a:r>
            <a:r>
              <a:rPr lang="id-ID" sz="2200" dirty="0" smtClean="0"/>
              <a:t> </a:t>
            </a:r>
            <a:r>
              <a:rPr lang="en-US" sz="2200" dirty="0" smtClean="0"/>
              <a:t>to</a:t>
            </a:r>
            <a:r>
              <a:rPr lang="id-ID" sz="2200" dirty="0" smtClean="0"/>
              <a:t> 	</a:t>
            </a:r>
            <a:r>
              <a:rPr lang="en-US" sz="2200" dirty="0" smtClean="0"/>
              <a:t>Order Product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4. </a:t>
            </a:r>
            <a:r>
              <a:rPr lang="en-US" sz="2200" dirty="0" smtClean="0"/>
              <a:t>  Deliver </a:t>
            </a:r>
            <a:r>
              <a:rPr lang="en-US" sz="2200" dirty="0" err="1" smtClean="0"/>
              <a:t>Order,warehouse</a:t>
            </a:r>
            <a:r>
              <a:rPr lang="en-US" sz="2200" dirty="0"/>
              <a:t>, transportation, and </a:t>
            </a:r>
            <a:r>
              <a:rPr lang="en-US" sz="2200" dirty="0" smtClean="0"/>
              <a:t>	Installation </a:t>
            </a:r>
            <a:r>
              <a:rPr lang="en-US" sz="2200" dirty="0"/>
              <a:t>management for </a:t>
            </a:r>
            <a:r>
              <a:rPr lang="en-US" sz="2200" dirty="0" smtClean="0"/>
              <a:t>	stocked,</a:t>
            </a:r>
            <a:r>
              <a:rPr lang="id-ID" sz="2200" dirty="0" smtClean="0"/>
              <a:t> </a:t>
            </a:r>
            <a:r>
              <a:rPr lang="en-US" sz="2200" dirty="0" smtClean="0"/>
              <a:t>Make</a:t>
            </a:r>
            <a:r>
              <a:rPr lang="id-ID" sz="2200" dirty="0" smtClean="0"/>
              <a:t> </a:t>
            </a:r>
            <a:r>
              <a:rPr lang="en-US" sz="2200" dirty="0" smtClean="0"/>
              <a:t>to</a:t>
            </a:r>
            <a:r>
              <a:rPr lang="id-ID" sz="2200" dirty="0" smtClean="0"/>
              <a:t> </a:t>
            </a:r>
            <a:r>
              <a:rPr lang="en-US" sz="2200" dirty="0" smtClean="0"/>
              <a:t>Order,    	and  Engineer</a:t>
            </a:r>
            <a:r>
              <a:rPr lang="id-ID" sz="2200" dirty="0" smtClean="0"/>
              <a:t> </a:t>
            </a:r>
            <a:r>
              <a:rPr lang="en-US" sz="2200" dirty="0" smtClean="0"/>
              <a:t>to</a:t>
            </a:r>
            <a:r>
              <a:rPr lang="id-ID" sz="2200" dirty="0" smtClean="0"/>
              <a:t> </a:t>
            </a:r>
            <a:r>
              <a:rPr lang="en-US" sz="2200" dirty="0" smtClean="0"/>
              <a:t>Order</a:t>
            </a:r>
            <a:r>
              <a:rPr lang="id-ID" sz="2200" dirty="0" smtClean="0"/>
              <a:t> </a:t>
            </a:r>
            <a:r>
              <a:rPr lang="en-US" sz="2200" dirty="0" smtClean="0"/>
              <a:t>Product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5. </a:t>
            </a:r>
            <a:r>
              <a:rPr lang="en-US" sz="2200" dirty="0" smtClean="0"/>
              <a:t>  Return</a:t>
            </a:r>
            <a:r>
              <a:rPr lang="id-ID" sz="2200" dirty="0" smtClean="0"/>
              <a:t> </a:t>
            </a:r>
            <a:r>
              <a:rPr lang="en-US" sz="2200" dirty="0" smtClean="0"/>
              <a:t>Return</a:t>
            </a:r>
            <a:r>
              <a:rPr lang="id-ID" sz="2200" dirty="0" smtClean="0"/>
              <a:t> </a:t>
            </a:r>
            <a:r>
              <a:rPr lang="en-US" sz="2200" dirty="0" smtClean="0"/>
              <a:t>of </a:t>
            </a:r>
            <a:r>
              <a:rPr lang="en-US" sz="2200" dirty="0"/>
              <a:t>Raw Materials and Receipt of </a:t>
            </a:r>
            <a:r>
              <a:rPr lang="en-US" sz="2200" dirty="0" smtClean="0"/>
              <a:t>	Returns 	of </a:t>
            </a:r>
            <a:r>
              <a:rPr lang="en-US" sz="2200" dirty="0"/>
              <a:t>Finished Goods</a:t>
            </a:r>
          </a:p>
        </p:txBody>
      </p:sp>
    </p:spTree>
    <p:extLst>
      <p:ext uri="{BB962C8B-B14F-4D97-AF65-F5344CB8AC3E}">
        <p14:creationId xmlns:p14="http://schemas.microsoft.com/office/powerpoint/2010/main" val="232311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Peranan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Terintegrasi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/>
              <a:t>Pendanaan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potensi</a:t>
            </a:r>
            <a:r>
              <a:rPr lang="en-US" sz="2000" dirty="0"/>
              <a:t> </a:t>
            </a:r>
            <a:r>
              <a:rPr lang="en-US" sz="2000" dirty="0" err="1"/>
              <a:t>keuntungan</a:t>
            </a:r>
            <a:r>
              <a:rPr lang="en-US" sz="2000" dirty="0"/>
              <a:t> </a:t>
            </a:r>
            <a:r>
              <a:rPr lang="en-US" sz="2000" dirty="0" err="1"/>
              <a:t>ataupun</a:t>
            </a:r>
            <a:r>
              <a:rPr lang="en-US" sz="2000" dirty="0"/>
              <a:t> </a:t>
            </a:r>
            <a:r>
              <a:rPr lang="en-US" sz="2000" dirty="0" err="1"/>
              <a:t>kerugian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 smtClean="0"/>
              <a:t>suatu</a:t>
            </a:r>
            <a:r>
              <a:rPr lang="id-ID" sz="2000" dirty="0" smtClean="0"/>
              <a:t> </a:t>
            </a:r>
            <a:r>
              <a:rPr lang="fi-FI" sz="2000" dirty="0" smtClean="0"/>
              <a:t>keputusan </a:t>
            </a:r>
            <a:r>
              <a:rPr lang="fi-FI" sz="2000" dirty="0"/>
              <a:t>bisnis merupakan kajian </a:t>
            </a:r>
            <a:r>
              <a:rPr lang="fi-FI" sz="2000" dirty="0" smtClean="0"/>
              <a:t>sehari</a:t>
            </a:r>
            <a:r>
              <a:rPr lang="id-ID" sz="2000" dirty="0"/>
              <a:t>-</a:t>
            </a:r>
            <a:r>
              <a:rPr lang="fi-FI" sz="2000" dirty="0" smtClean="0"/>
              <a:t>hari</a:t>
            </a:r>
            <a:r>
              <a:rPr lang="id-ID" sz="2000" dirty="0" smtClean="0"/>
              <a:t> </a:t>
            </a:r>
            <a:r>
              <a:rPr lang="en-US" sz="2000" dirty="0" smtClean="0"/>
              <a:t>yang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 smtClean="0"/>
              <a:t>komponen</a:t>
            </a:r>
            <a:r>
              <a:rPr lang="id-ID" sz="2000" dirty="0" smtClean="0"/>
              <a:t> </a:t>
            </a:r>
            <a:r>
              <a:rPr lang="en-US" sz="2000" dirty="0" err="1" smtClean="0"/>
              <a:t>manajemen</a:t>
            </a:r>
            <a:r>
              <a:rPr lang="en-US" sz="2000" dirty="0" smtClean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mengelola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 smtClean="0"/>
              <a:t>awal</a:t>
            </a:r>
            <a:r>
              <a:rPr lang="en-US" sz="2000" dirty="0"/>
              <a:t> </a:t>
            </a:r>
            <a:r>
              <a:rPr lang="en-US" sz="2000" dirty="0" err="1" smtClean="0"/>
              <a:t>kajian</a:t>
            </a:r>
            <a:r>
              <a:rPr lang="en-US" sz="2000" dirty="0"/>
              <a:t>,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pentingnya</a:t>
            </a:r>
            <a:r>
              <a:rPr lang="en-US" sz="2000" dirty="0"/>
              <a:t> </a:t>
            </a:r>
            <a:r>
              <a:rPr lang="en-US" sz="2000" dirty="0" err="1"/>
              <a:t>penerapan</a:t>
            </a:r>
            <a:r>
              <a:rPr lang="en-US" sz="2000" dirty="0"/>
              <a:t> </a:t>
            </a:r>
            <a:r>
              <a:rPr lang="en-US" sz="2000" i="1" dirty="0"/>
              <a:t>Enterprise Resource Planning </a:t>
            </a:r>
            <a:r>
              <a:rPr lang="en-US" sz="2000" dirty="0"/>
              <a:t>(</a:t>
            </a:r>
            <a:r>
              <a:rPr lang="en-US" sz="2000" dirty="0" smtClean="0"/>
              <a:t>ERP)</a:t>
            </a:r>
            <a:r>
              <a:rPr lang="id-ID" sz="2000" dirty="0" smtClean="0"/>
              <a:t> </a:t>
            </a:r>
            <a:r>
              <a:rPr lang="sv-SE" sz="2000" dirty="0" smtClean="0"/>
              <a:t>berbasis </a:t>
            </a:r>
            <a:r>
              <a:rPr lang="sv-SE" sz="2000" dirty="0"/>
              <a:t>teknologi informasi, akan dijumpai berbagai penolakan dari internal </a:t>
            </a:r>
            <a:r>
              <a:rPr lang="sv-SE" sz="2000" dirty="0" smtClean="0"/>
              <a:t>perusahaan</a:t>
            </a:r>
            <a:r>
              <a:rPr lang="id-ID" sz="2000" dirty="0" smtClean="0"/>
              <a:t> </a:t>
            </a:r>
            <a:r>
              <a:rPr lang="en-US" sz="2000" dirty="0" err="1" smtClean="0"/>
              <a:t>sendiri</a:t>
            </a:r>
            <a:r>
              <a:rPr lang="en-US" sz="2000" dirty="0"/>
              <a:t>. 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alasan</a:t>
            </a:r>
            <a:r>
              <a:rPr lang="en-US" sz="2000" dirty="0"/>
              <a:t> </a:t>
            </a:r>
            <a:r>
              <a:rPr lang="en-US" sz="2000" dirty="0" err="1" smtClean="0"/>
              <a:t>penolakan</a:t>
            </a:r>
            <a:r>
              <a:rPr lang="en-US" sz="2000" dirty="0" smtClean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 smtClean="0"/>
              <a:t>kepentingan</a:t>
            </a:r>
            <a:r>
              <a:rPr lang="id-ID" sz="2000" dirty="0" smtClean="0"/>
              <a:t>-</a:t>
            </a:r>
            <a:r>
              <a:rPr lang="en-US" sz="2000" dirty="0" err="1" smtClean="0"/>
              <a:t>kepentingan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id-ID" sz="2000" dirty="0" smtClean="0"/>
              <a:t> </a:t>
            </a:r>
            <a:r>
              <a:rPr lang="en-US" sz="2000" dirty="0" smtClean="0"/>
              <a:t>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tereliminasi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ERP </a:t>
            </a:r>
            <a:r>
              <a:rPr lang="en-US" sz="2000" dirty="0" err="1"/>
              <a:t>berbasis</a:t>
            </a:r>
            <a:r>
              <a:rPr lang="en-US" sz="2000" dirty="0"/>
              <a:t> </a:t>
            </a:r>
            <a:r>
              <a:rPr lang="en-US" sz="2000" dirty="0" err="1" smtClean="0"/>
              <a:t>teknologi</a:t>
            </a:r>
            <a:r>
              <a:rPr lang="en-US" sz="2000" dirty="0" smtClean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diterapkan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4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985" y="187474"/>
            <a:ext cx="8229600" cy="1143000"/>
          </a:xfrm>
        </p:spPr>
        <p:txBody>
          <a:bodyPr/>
          <a:lstStyle/>
          <a:p>
            <a:r>
              <a:rPr lang="en-US" dirty="0" err="1" smtClean="0"/>
              <a:t>Lanjutan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Agar ERP </a:t>
            </a:r>
            <a:r>
              <a:rPr lang="en-US" sz="2000" dirty="0" err="1"/>
              <a:t>berbasis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diterapkan</a:t>
            </a:r>
            <a:r>
              <a:rPr lang="en-US" sz="2000" dirty="0"/>
              <a:t>,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komitmen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 smtClean="0"/>
              <a:t>tiga</a:t>
            </a:r>
            <a:r>
              <a:rPr lang="en-US" sz="2000" dirty="0" smtClean="0"/>
              <a:t>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Rapat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Pemegang</a:t>
            </a:r>
            <a:r>
              <a:rPr lang="en-US" sz="2000" dirty="0"/>
              <a:t> </a:t>
            </a:r>
            <a:r>
              <a:rPr lang="en-US" sz="2000" dirty="0" err="1"/>
              <a:t>Saham</a:t>
            </a:r>
            <a:r>
              <a:rPr lang="en-US" sz="2000" dirty="0"/>
              <a:t>, </a:t>
            </a:r>
            <a:r>
              <a:rPr lang="en-US" sz="2000" dirty="0" err="1"/>
              <a:t>Dewan</a:t>
            </a:r>
            <a:r>
              <a:rPr lang="en-US" sz="2000" dirty="0"/>
              <a:t> </a:t>
            </a:r>
            <a:r>
              <a:rPr lang="en-US" sz="2000" dirty="0" err="1"/>
              <a:t>Komisaris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 smtClean="0"/>
              <a:t>Dewan</a:t>
            </a:r>
            <a:r>
              <a:rPr lang="id-ID" sz="2000" dirty="0" smtClean="0"/>
              <a:t> </a:t>
            </a:r>
            <a:r>
              <a:rPr lang="en-US" sz="2000" dirty="0" err="1" smtClean="0"/>
              <a:t>Direksi</a:t>
            </a:r>
            <a:r>
              <a:rPr lang="en-US" sz="2000" dirty="0" smtClean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tata</a:t>
            </a:r>
            <a:r>
              <a:rPr lang="en-US" sz="2000" dirty="0"/>
              <a:t> </a:t>
            </a:r>
            <a:r>
              <a:rPr lang="en-US" sz="2000" dirty="0" err="1"/>
              <a:t>kelola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yang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dicapai</a:t>
            </a:r>
            <a:r>
              <a:rPr lang="en-US" sz="2000" dirty="0"/>
              <a:t>,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smtClean="0"/>
              <a:t>lain</a:t>
            </a:r>
            <a:r>
              <a:rPr lang="id-ID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/>
              <a:t>penerapan</a:t>
            </a:r>
            <a:r>
              <a:rPr lang="en-US" sz="2000" dirty="0"/>
              <a:t> ERP </a:t>
            </a:r>
            <a:r>
              <a:rPr lang="en-US" sz="2000" dirty="0" err="1"/>
              <a:t>berbasis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err="1" smtClean="0"/>
              <a:t>Satu</a:t>
            </a:r>
            <a:r>
              <a:rPr lang="id-ID" sz="2000" dirty="0" smtClean="0"/>
              <a:t> </a:t>
            </a:r>
            <a:r>
              <a:rPr lang="en-US" sz="2000" dirty="0" err="1" smtClean="0"/>
              <a:t>satunya</a:t>
            </a:r>
            <a:r>
              <a:rPr lang="id-ID" sz="2000" dirty="0" smtClean="0"/>
              <a:t> </a:t>
            </a:r>
            <a:r>
              <a:rPr lang="en-US" sz="2000" dirty="0" err="1" smtClean="0"/>
              <a:t>kendala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dikaji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kemampuan</a:t>
            </a:r>
            <a:r>
              <a:rPr lang="en-US" sz="2000" dirty="0"/>
              <a:t> </a:t>
            </a:r>
            <a:r>
              <a:rPr lang="en-US" sz="2000" dirty="0" err="1"/>
              <a:t>keuangan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 smtClean="0"/>
              <a:t>dalam</a:t>
            </a:r>
            <a:r>
              <a:rPr lang="id-ID" sz="2000" dirty="0" smtClean="0"/>
              <a:t> </a:t>
            </a:r>
            <a:r>
              <a:rPr lang="en-US" sz="2000" dirty="0" err="1" smtClean="0"/>
              <a:t>pengembangan</a:t>
            </a:r>
            <a:r>
              <a:rPr lang="en-US" sz="2000" dirty="0" smtClean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ERP </a:t>
            </a:r>
            <a:r>
              <a:rPr lang="en-US" sz="2000" dirty="0" err="1"/>
              <a:t>berbasis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. </a:t>
            </a:r>
            <a:r>
              <a:rPr lang="en-US" sz="2000" dirty="0" err="1"/>
              <a:t>Kajian</a:t>
            </a:r>
            <a:r>
              <a:rPr lang="en-US" sz="2000" dirty="0"/>
              <a:t> </a:t>
            </a:r>
            <a:r>
              <a:rPr lang="en-US" sz="2000" dirty="0" err="1" smtClean="0"/>
              <a:t>keuangan</a:t>
            </a:r>
            <a:r>
              <a:rPr lang="id-ID" sz="2000" dirty="0" smtClean="0"/>
              <a:t> </a:t>
            </a:r>
            <a:r>
              <a:rPr lang="en-US" sz="2000" dirty="0" err="1" smtClean="0"/>
              <a:t>sebaiknya</a:t>
            </a:r>
            <a:r>
              <a:rPr lang="en-US" sz="2000" dirty="0" smtClean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positif</a:t>
            </a:r>
            <a:r>
              <a:rPr lang="en-US" sz="2000" dirty="0"/>
              <a:t> </a:t>
            </a:r>
            <a:r>
              <a:rPr lang="en-US" sz="2000" dirty="0" err="1"/>
              <a:t>investasi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metoda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b="1" dirty="0" smtClean="0"/>
              <a:t>Return </a:t>
            </a:r>
            <a:r>
              <a:rPr lang="en-US" sz="2000" b="1" dirty="0"/>
              <a:t>on Investment (ROI).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575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2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Bisnis</a:t>
            </a:r>
            <a:r>
              <a:rPr lang="en-US" dirty="0" smtClean="0"/>
              <a:t> Proses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kumpulan</a:t>
            </a:r>
            <a:r>
              <a:rPr lang="en-US" sz="2000" dirty="0"/>
              <a:t> </a:t>
            </a:r>
            <a:r>
              <a:rPr lang="en-US" sz="2000" dirty="0" err="1"/>
              <a:t>aktivitas</a:t>
            </a:r>
            <a:r>
              <a:rPr lang="en-US" sz="2000" dirty="0"/>
              <a:t> </a:t>
            </a:r>
            <a:r>
              <a:rPr lang="en-US" sz="2000" dirty="0" err="1" smtClean="0"/>
              <a:t>atau</a:t>
            </a:r>
            <a:r>
              <a:rPr lang="en-US" sz="2000" dirty="0"/>
              <a:t> </a:t>
            </a:r>
            <a:r>
              <a:rPr lang="en-US" sz="2000" dirty="0" err="1">
                <a:hlinkClick r:id="rId2" tooltip="Pekerjaan"/>
              </a:rPr>
              <a:t>pekerjaan</a:t>
            </a:r>
            <a:r>
              <a:rPr lang="en-US" sz="2000" dirty="0"/>
              <a:t> </a:t>
            </a:r>
            <a:r>
              <a:rPr lang="en-US" sz="2000" dirty="0" err="1"/>
              <a:t>terstruktur</a:t>
            </a:r>
            <a:r>
              <a:rPr lang="en-US" sz="2000" dirty="0"/>
              <a:t> yang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menyelesaikan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 </a:t>
            </a:r>
            <a:r>
              <a:rPr lang="en-US" sz="2000" dirty="0" err="1">
                <a:hlinkClick r:id="rId3" tooltip="Masalah"/>
              </a:rPr>
              <a:t>masalah</a:t>
            </a:r>
            <a:r>
              <a:rPr lang="en-US" sz="2000" dirty="0"/>
              <a:t> 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yang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(demi </a:t>
            </a:r>
            <a:r>
              <a:rPr lang="en-US" sz="2000" dirty="0" err="1"/>
              <a:t>meraih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 smtClean="0"/>
              <a:t>tertentu</a:t>
            </a:r>
            <a:r>
              <a:rPr lang="en-US" dirty="0" smtClean="0"/>
              <a:t>).</a:t>
            </a:r>
          </a:p>
          <a:p>
            <a:pPr algn="just"/>
            <a:r>
              <a:rPr lang="en-US" sz="2000" b="1" dirty="0" err="1"/>
              <a:t>Tipe</a:t>
            </a:r>
            <a:r>
              <a:rPr lang="en-US" sz="2000" b="1" dirty="0"/>
              <a:t> proses </a:t>
            </a:r>
            <a:r>
              <a:rPr lang="en-US" sz="2000" b="1" dirty="0" err="1"/>
              <a:t>bisnis</a:t>
            </a:r>
            <a:endParaRPr lang="en-US" sz="2000" b="1" dirty="0"/>
          </a:p>
          <a:p>
            <a:pPr>
              <a:buAutoNum type="arabicPeriod"/>
            </a:pPr>
            <a:r>
              <a:rPr lang="en-US" sz="2100" dirty="0" smtClean="0"/>
              <a:t>Proses </a:t>
            </a:r>
            <a:r>
              <a:rPr lang="en-US" sz="2100" dirty="0" err="1"/>
              <a:t>manajemen</a:t>
            </a:r>
            <a:r>
              <a:rPr lang="en-US" sz="2100" dirty="0"/>
              <a:t>, </a:t>
            </a:r>
            <a:r>
              <a:rPr lang="en-US" sz="2100" dirty="0" err="1"/>
              <a:t>yakni</a:t>
            </a:r>
            <a:r>
              <a:rPr lang="en-US" sz="2100" dirty="0"/>
              <a:t> proses yang </a:t>
            </a:r>
            <a:r>
              <a:rPr lang="en-US" sz="2100" dirty="0" err="1"/>
              <a:t>mengendalikan</a:t>
            </a:r>
            <a:r>
              <a:rPr lang="en-US" sz="2100" dirty="0"/>
              <a:t> </a:t>
            </a:r>
            <a:r>
              <a:rPr lang="en-US" sz="2100" dirty="0" err="1"/>
              <a:t>operasional</a:t>
            </a:r>
            <a:r>
              <a:rPr lang="en-US" sz="2100" dirty="0"/>
              <a:t> </a:t>
            </a:r>
            <a:r>
              <a:rPr lang="en-US" sz="2100" dirty="0" err="1"/>
              <a:t>dari</a:t>
            </a:r>
            <a:r>
              <a:rPr lang="en-US" sz="2100" dirty="0"/>
              <a:t> </a:t>
            </a:r>
            <a:r>
              <a:rPr lang="en-US" sz="2100" dirty="0" err="1"/>
              <a:t>sebuah</a:t>
            </a:r>
            <a:r>
              <a:rPr lang="en-US" sz="2100" dirty="0"/>
              <a:t> </a:t>
            </a:r>
            <a:r>
              <a:rPr lang="en-US" sz="2100" dirty="0" err="1"/>
              <a:t>sistem</a:t>
            </a:r>
            <a:r>
              <a:rPr lang="en-US" sz="2100" dirty="0"/>
              <a:t>. </a:t>
            </a:r>
            <a:r>
              <a:rPr lang="en-US" sz="2100" dirty="0" err="1"/>
              <a:t>Contohnya</a:t>
            </a:r>
            <a:r>
              <a:rPr lang="en-US" sz="2100" dirty="0"/>
              <a:t> </a:t>
            </a:r>
            <a:r>
              <a:rPr lang="en-US" sz="2100" dirty="0" err="1"/>
              <a:t>semisal</a:t>
            </a:r>
            <a:r>
              <a:rPr lang="en-US" sz="2100" dirty="0"/>
              <a:t> </a:t>
            </a:r>
            <a:r>
              <a:rPr lang="en-US" sz="2100" dirty="0" err="1"/>
              <a:t>Manajemen</a:t>
            </a:r>
            <a:r>
              <a:rPr lang="en-US" sz="2100" dirty="0"/>
              <a:t> </a:t>
            </a:r>
            <a:r>
              <a:rPr lang="en-US" sz="2100" dirty="0" err="1" smtClean="0"/>
              <a:t>Strategis</a:t>
            </a:r>
            <a:endParaRPr lang="en-US" sz="2100" dirty="0"/>
          </a:p>
          <a:p>
            <a:pPr>
              <a:buAutoNum type="arabicPeriod"/>
            </a:pPr>
            <a:r>
              <a:rPr lang="en-US" sz="2100" dirty="0" smtClean="0"/>
              <a:t>Proses </a:t>
            </a:r>
            <a:r>
              <a:rPr lang="en-US" sz="2100" dirty="0" err="1"/>
              <a:t>operasional</a:t>
            </a:r>
            <a:r>
              <a:rPr lang="en-US" sz="2100" dirty="0"/>
              <a:t>, </a:t>
            </a:r>
            <a:r>
              <a:rPr lang="en-US" sz="2100" dirty="0" err="1"/>
              <a:t>yakni</a:t>
            </a:r>
            <a:r>
              <a:rPr lang="en-US" sz="2100" dirty="0"/>
              <a:t> proses yang </a:t>
            </a:r>
            <a:r>
              <a:rPr lang="en-US" sz="2100" dirty="0" err="1"/>
              <a:t>meliputi</a:t>
            </a:r>
            <a:r>
              <a:rPr lang="en-US" sz="2100" dirty="0"/>
              <a:t> </a:t>
            </a:r>
            <a:r>
              <a:rPr lang="en-US" sz="2100" dirty="0" err="1"/>
              <a:t>bisnis</a:t>
            </a:r>
            <a:r>
              <a:rPr lang="en-US" sz="2100" dirty="0"/>
              <a:t> </a:t>
            </a:r>
            <a:r>
              <a:rPr lang="en-US" sz="2100" dirty="0" err="1"/>
              <a:t>inti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menciptakan</a:t>
            </a:r>
            <a:r>
              <a:rPr lang="en-US" sz="2100" dirty="0"/>
              <a:t> </a:t>
            </a:r>
            <a:r>
              <a:rPr lang="en-US" sz="2100" dirty="0" err="1"/>
              <a:t>aliran</a:t>
            </a:r>
            <a:r>
              <a:rPr lang="en-US" sz="2100" dirty="0"/>
              <a:t> </a:t>
            </a:r>
            <a:r>
              <a:rPr lang="en-US" sz="2100" dirty="0" err="1"/>
              <a:t>nilai</a:t>
            </a:r>
            <a:r>
              <a:rPr lang="en-US" sz="2100" dirty="0"/>
              <a:t> </a:t>
            </a:r>
            <a:r>
              <a:rPr lang="en-US" sz="2100" dirty="0" err="1"/>
              <a:t>utama</a:t>
            </a:r>
            <a:r>
              <a:rPr lang="en-US" sz="2100" dirty="0"/>
              <a:t>. </a:t>
            </a:r>
            <a:r>
              <a:rPr lang="en-US" sz="2100" dirty="0" err="1"/>
              <a:t>Contohnya</a:t>
            </a:r>
            <a:r>
              <a:rPr lang="en-US" sz="2100" dirty="0"/>
              <a:t> </a:t>
            </a:r>
            <a:r>
              <a:rPr lang="en-US" sz="2100" dirty="0" err="1"/>
              <a:t>semisal</a:t>
            </a:r>
            <a:r>
              <a:rPr lang="en-US" sz="2100" dirty="0"/>
              <a:t> proses </a:t>
            </a:r>
            <a:r>
              <a:rPr lang="en-US" sz="2100" dirty="0" err="1"/>
              <a:t>pembelian</a:t>
            </a:r>
            <a:r>
              <a:rPr lang="en-US" sz="2100" dirty="0"/>
              <a:t>, </a:t>
            </a:r>
            <a:r>
              <a:rPr lang="en-US" sz="2100" dirty="0" err="1"/>
              <a:t>manufaktur</a:t>
            </a:r>
            <a:r>
              <a:rPr lang="en-US" sz="2100" dirty="0"/>
              <a:t>, </a:t>
            </a:r>
            <a:r>
              <a:rPr lang="en-US" sz="2100" dirty="0" err="1"/>
              <a:t>pengiklanan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pemasaran</a:t>
            </a:r>
            <a:r>
              <a:rPr lang="en-US" sz="2100" dirty="0"/>
              <a:t>, </a:t>
            </a:r>
            <a:r>
              <a:rPr lang="en-US" sz="2100" dirty="0" err="1"/>
              <a:t>dan</a:t>
            </a:r>
            <a:r>
              <a:rPr lang="en-US" sz="2100" dirty="0"/>
              <a:t> </a:t>
            </a:r>
            <a:r>
              <a:rPr lang="en-US" sz="2100" dirty="0" err="1"/>
              <a:t>penjualan</a:t>
            </a:r>
            <a:r>
              <a:rPr lang="en-US" sz="2100" dirty="0" smtClean="0"/>
              <a:t>.</a:t>
            </a:r>
          </a:p>
          <a:p>
            <a:pPr>
              <a:buFontTx/>
              <a:buAutoNum type="arabicPeriod"/>
            </a:pPr>
            <a:r>
              <a:rPr lang="en-US" sz="2100" dirty="0"/>
              <a:t>Proses </a:t>
            </a:r>
            <a:r>
              <a:rPr lang="en-US" sz="2100" dirty="0" err="1"/>
              <a:t>pendukung</a:t>
            </a:r>
            <a:r>
              <a:rPr lang="en-US" sz="2100" dirty="0"/>
              <a:t>, yang </a:t>
            </a:r>
            <a:r>
              <a:rPr lang="en-US" sz="2100" dirty="0" err="1"/>
              <a:t>mendukung</a:t>
            </a:r>
            <a:r>
              <a:rPr lang="en-US" sz="2100" dirty="0"/>
              <a:t> proses </a:t>
            </a:r>
            <a:r>
              <a:rPr lang="en-US" sz="2100" dirty="0" err="1"/>
              <a:t>inti</a:t>
            </a:r>
            <a:r>
              <a:rPr lang="en-US" sz="2100" dirty="0"/>
              <a:t>. </a:t>
            </a:r>
            <a:r>
              <a:rPr lang="en-US" sz="2100" dirty="0" err="1"/>
              <a:t>Contohnya</a:t>
            </a:r>
            <a:r>
              <a:rPr lang="en-US" sz="2100" dirty="0"/>
              <a:t> </a:t>
            </a:r>
            <a:r>
              <a:rPr lang="en-US" sz="2100" dirty="0" err="1"/>
              <a:t>semisal</a:t>
            </a:r>
            <a:r>
              <a:rPr lang="en-US" sz="2100" dirty="0"/>
              <a:t> </a:t>
            </a:r>
            <a:r>
              <a:rPr lang="en-US" sz="2100" dirty="0" err="1"/>
              <a:t>akunting</a:t>
            </a:r>
            <a:r>
              <a:rPr lang="en-US" sz="2100" dirty="0"/>
              <a:t>, </a:t>
            </a:r>
            <a:r>
              <a:rPr lang="en-US" sz="2100" dirty="0" err="1"/>
              <a:t>rekruitmen</a:t>
            </a:r>
            <a:r>
              <a:rPr lang="en-US" sz="2100" dirty="0"/>
              <a:t>, </a:t>
            </a:r>
            <a:r>
              <a:rPr lang="en-US" sz="2100" dirty="0" err="1"/>
              <a:t>pusat</a:t>
            </a:r>
            <a:r>
              <a:rPr lang="en-US" sz="2100" dirty="0"/>
              <a:t> </a:t>
            </a:r>
            <a:r>
              <a:rPr lang="en-US" sz="2100" dirty="0" err="1"/>
              <a:t>bantuan</a:t>
            </a:r>
            <a:r>
              <a:rPr lang="en-US" sz="2100" dirty="0"/>
              <a:t>.</a:t>
            </a:r>
          </a:p>
          <a:p>
            <a:pPr marL="0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955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Perusahaan </a:t>
            </a:r>
            <a:r>
              <a:rPr lang="en-US" dirty="0" err="1" smtClean="0"/>
              <a:t>Manufactur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manufaktur</a:t>
            </a:r>
            <a:r>
              <a:rPr lang="en-US" dirty="0"/>
              <a:t> : </a:t>
            </a:r>
            <a:r>
              <a:rPr lang="en-US" dirty="0" err="1"/>
              <a:t>industri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mentah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lainya</a:t>
            </a:r>
            <a:r>
              <a:rPr lang="en-US" dirty="0"/>
              <a:t> 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 smtClean="0"/>
              <a:t>manusia,yang</a:t>
            </a:r>
            <a:r>
              <a:rPr lang="en-US" dirty="0" smtClean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sistematis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822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187474"/>
            <a:ext cx="8124092" cy="1143000"/>
          </a:xfrm>
        </p:spPr>
        <p:txBody>
          <a:bodyPr/>
          <a:lstStyle/>
          <a:p>
            <a:r>
              <a:rPr lang="en-US" dirty="0" smtClean="0"/>
              <a:t>Perusahaan </a:t>
            </a:r>
            <a:r>
              <a:rPr lang="en-US" dirty="0" err="1" smtClean="0"/>
              <a:t>Manufactur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manufaktur</a:t>
            </a:r>
            <a:r>
              <a:rPr lang="en-US" dirty="0"/>
              <a:t> :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, </a:t>
            </a:r>
            <a:r>
              <a:rPr lang="en-US" dirty="0" err="1"/>
              <a:t>pesawat</a:t>
            </a:r>
            <a:r>
              <a:rPr lang="en-US" dirty="0"/>
              <a:t>, </a:t>
            </a:r>
            <a:r>
              <a:rPr lang="en-US" dirty="0" err="1"/>
              <a:t>pakaian</a:t>
            </a:r>
            <a:r>
              <a:rPr lang="en-US" dirty="0"/>
              <a:t>,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 smtClean="0"/>
              <a:t>kimia</a:t>
            </a:r>
            <a:r>
              <a:rPr lang="en-US" dirty="0" smtClean="0"/>
              <a:t>,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/>
              <a:t>elektronik</a:t>
            </a:r>
            <a:r>
              <a:rPr lang="en-US" dirty="0"/>
              <a:t>,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tangga</a:t>
            </a:r>
            <a:r>
              <a:rPr lang="en-US" dirty="0"/>
              <a:t>,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9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Perusahaan </a:t>
            </a:r>
            <a:r>
              <a:rPr lang="en-US" dirty="0" err="1"/>
              <a:t>Manufaktur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Make </a:t>
            </a:r>
            <a:r>
              <a:rPr lang="en-US" dirty="0"/>
              <a:t>To Order (MTO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sv-SE" sz="2000" dirty="0"/>
              <a:t>Perusahaan yang memulai mengolah material dan menghasilkan komponen </a:t>
            </a:r>
            <a:r>
              <a:rPr lang="sv-SE" sz="2000" dirty="0" smtClean="0"/>
              <a:t>atau produk </a:t>
            </a:r>
            <a:r>
              <a:rPr lang="sv-SE" sz="2000" dirty="0"/>
              <a:t>setelah menerima order dari konsumen</a:t>
            </a:r>
            <a:r>
              <a:rPr lang="sv-SE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yang </a:t>
            </a:r>
            <a:r>
              <a:rPr lang="en-US" sz="2000" dirty="0" err="1"/>
              <a:t>fokus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kustomisasi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melayani</a:t>
            </a:r>
            <a:r>
              <a:rPr lang="en-US" sz="2000" dirty="0"/>
              <a:t> </a:t>
            </a:r>
            <a:r>
              <a:rPr lang="en-US" sz="2000" dirty="0" err="1" smtClean="0"/>
              <a:t>konsumen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/>
              <a:t>menyediakan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yang </a:t>
            </a:r>
            <a:r>
              <a:rPr lang="en-US" sz="2000" dirty="0" err="1"/>
              <a:t>unik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 smtClean="0"/>
              <a:t>khusus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Perusahaan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bergantung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perencanaan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pemberi</a:t>
            </a:r>
            <a:r>
              <a:rPr lang="en-US" sz="2000" dirty="0"/>
              <a:t> </a:t>
            </a:r>
            <a:r>
              <a:rPr lang="en-US" sz="2000" dirty="0" smtClean="0"/>
              <a:t>order.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bervariasi</a:t>
            </a:r>
            <a:r>
              <a:rPr lang="en-US" sz="2000" dirty="0"/>
              <a:t>,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pembuatanya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lama,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produksi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0659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Perusahaan </a:t>
            </a:r>
            <a:r>
              <a:rPr lang="en-US" dirty="0" err="1"/>
              <a:t>Manufaktur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dirty="0" smtClean="0"/>
              <a:t> </a:t>
            </a:r>
            <a:r>
              <a:rPr lang="en-US" dirty="0"/>
              <a:t>Make To Stock (MTS)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gudang</a:t>
            </a:r>
            <a:r>
              <a:rPr lang="en-US" sz="2000" dirty="0"/>
              <a:t> </a:t>
            </a:r>
            <a:r>
              <a:rPr lang="en-US" sz="2000" dirty="0" err="1"/>
              <a:t>penyimpanan</a:t>
            </a:r>
            <a:r>
              <a:rPr lang="en-US" sz="2000" dirty="0"/>
              <a:t> (warehouse)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menerima</a:t>
            </a:r>
            <a:r>
              <a:rPr lang="en-US" sz="2000" dirty="0" smtClean="0"/>
              <a:t> </a:t>
            </a:r>
            <a:r>
              <a:rPr lang="en-US" sz="2000" dirty="0" err="1" smtClean="0"/>
              <a:t>pesanan</a:t>
            </a:r>
            <a:r>
              <a:rPr lang="en-US" sz="2000" dirty="0" smtClean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konsumenya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Konsumen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membeli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gudang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outlet </a:t>
            </a:r>
            <a:r>
              <a:rPr lang="en-US" sz="2000" dirty="0" err="1"/>
              <a:t>ritel</a:t>
            </a:r>
            <a:r>
              <a:rPr lang="en-US" sz="20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mengirimkan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pabrik</a:t>
            </a:r>
            <a:r>
              <a:rPr lang="en-US" sz="2000" dirty="0"/>
              <a:t> lain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distributornya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Perusahaan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tergantung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pasar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perkiraan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perencanaan</a:t>
            </a:r>
            <a:r>
              <a:rPr lang="en-US" sz="2000" dirty="0" smtClean="0"/>
              <a:t> </a:t>
            </a:r>
            <a:r>
              <a:rPr lang="en-US" sz="2000" dirty="0"/>
              <a:t>proses </a:t>
            </a:r>
            <a:r>
              <a:rPr lang="en-US" sz="2000" dirty="0" err="1"/>
              <a:t>produksinya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Varian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,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berpengalaman</a:t>
            </a:r>
            <a:r>
              <a:rPr lang="en-US" sz="2000" dirty="0" smtClean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sisi</a:t>
            </a:r>
            <a:r>
              <a:rPr lang="en-US" sz="2000" dirty="0"/>
              <a:t> </a:t>
            </a:r>
            <a:r>
              <a:rPr lang="en-US" sz="2000" dirty="0" err="1"/>
              <a:t>harga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murah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71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- </a:t>
            </a:r>
            <a:r>
              <a:rPr lang="en-US" dirty="0" err="1" smtClean="0"/>
              <a:t>Jenis</a:t>
            </a:r>
            <a:r>
              <a:rPr lang="en-US" dirty="0" smtClean="0"/>
              <a:t> Perusahaan </a:t>
            </a:r>
            <a:r>
              <a:rPr lang="en-US" dirty="0" err="1" smtClean="0"/>
              <a:t>Manufactur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dirty="0" smtClean="0"/>
              <a:t>Assembly </a:t>
            </a:r>
            <a:r>
              <a:rPr lang="en-US" dirty="0"/>
              <a:t>to Order (ATO</a:t>
            </a:r>
            <a:r>
              <a:rPr lang="en-US" dirty="0" smtClean="0"/>
              <a:t>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Order </a:t>
            </a:r>
            <a:r>
              <a:rPr lang="en-US" sz="2000" dirty="0" err="1"/>
              <a:t>dikerjakan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proses </a:t>
            </a:r>
            <a:r>
              <a:rPr lang="en-US" sz="2000" dirty="0" err="1"/>
              <a:t>perakitan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</a:t>
            </a:r>
            <a:r>
              <a:rPr lang="en-US" sz="2000" dirty="0" err="1" smtClean="0"/>
              <a:t>komponen-komponen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 smtClean="0"/>
              <a:t>dipesan</a:t>
            </a:r>
            <a:r>
              <a:rPr lang="en-US" sz="2000" dirty="0" smtClean="0"/>
              <a:t>.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/>
              <a:t>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standar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pilihan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variasi</a:t>
            </a:r>
            <a:r>
              <a:rPr lang="en-US" sz="2000" dirty="0"/>
              <a:t> yang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distandarkan</a:t>
            </a:r>
            <a:r>
              <a:rPr lang="en-US" sz="20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klasik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, </a:t>
            </a:r>
            <a:r>
              <a:rPr lang="en-US" sz="2000" dirty="0" err="1"/>
              <a:t>merakit</a:t>
            </a:r>
            <a:r>
              <a:rPr lang="en-US" sz="2000" dirty="0"/>
              <a:t> </a:t>
            </a:r>
            <a:r>
              <a:rPr lang="en-US" sz="2000" dirty="0" err="1"/>
              <a:t>mobil</a:t>
            </a:r>
            <a:r>
              <a:rPr lang="en-US" sz="2000" dirty="0"/>
              <a:t> </a:t>
            </a:r>
            <a:r>
              <a:rPr lang="en-US" sz="2000" dirty="0" err="1"/>
              <a:t>jenis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spesifikasi</a:t>
            </a:r>
            <a:r>
              <a:rPr lang="en-US" sz="2000" dirty="0" smtClean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pesanan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dealernya</a:t>
            </a:r>
            <a:r>
              <a:rPr lang="en-US" sz="2000" dirty="0" smtClean="0"/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err="1" smtClean="0"/>
              <a:t>Komponen</a:t>
            </a:r>
            <a:r>
              <a:rPr lang="en-US" sz="2000" dirty="0" smtClean="0"/>
              <a:t> </a:t>
            </a:r>
            <a:r>
              <a:rPr lang="en-US" sz="2000" dirty="0" err="1"/>
              <a:t>baru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dipesan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order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 smtClean="0"/>
              <a:t>mempersingkat</a:t>
            </a:r>
            <a:r>
              <a:rPr lang="en-US" sz="2000" dirty="0" smtClean="0"/>
              <a:t> </a:t>
            </a:r>
            <a:r>
              <a:rPr lang="en-US" sz="2000" dirty="0" err="1" smtClean="0"/>
              <a:t>penerimaan</a:t>
            </a:r>
            <a:r>
              <a:rPr lang="en-US" sz="2000" dirty="0" smtClean="0"/>
              <a:t> </a:t>
            </a:r>
            <a:r>
              <a:rPr lang="en-US" sz="2000" dirty="0"/>
              <a:t>order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penyerahan</a:t>
            </a:r>
            <a:r>
              <a:rPr lang="en-US" sz="2000" dirty="0"/>
              <a:t> </a:t>
            </a:r>
            <a:r>
              <a:rPr lang="en-US" sz="2000" dirty="0" err="1" smtClean="0"/>
              <a:t>produk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774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- </a:t>
            </a:r>
            <a:r>
              <a:rPr lang="en-US" dirty="0" err="1"/>
              <a:t>Jenis</a:t>
            </a:r>
            <a:r>
              <a:rPr lang="en-US" dirty="0"/>
              <a:t> Perusahaan </a:t>
            </a:r>
            <a:r>
              <a:rPr lang="en-US" dirty="0" err="1"/>
              <a:t>Manufactur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4. Engineering To Order (ETO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Perusahaan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kostumisasi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variasi</a:t>
            </a:r>
            <a:r>
              <a:rPr lang="en-US" dirty="0"/>
              <a:t>, </a:t>
            </a:r>
            <a:r>
              <a:rPr lang="en-US" dirty="0" err="1"/>
              <a:t>kostumisasi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fleksibilitas</a:t>
            </a:r>
            <a:r>
              <a:rPr lang="en-US" dirty="0" smtClean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ordernya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order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dan</a:t>
            </a:r>
            <a:r>
              <a:rPr lang="en-US" dirty="0" smtClean="0"/>
              <a:t> 	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pakaian</a:t>
            </a:r>
            <a:r>
              <a:rPr lang="en-US" dirty="0" smtClean="0"/>
              <a:t> 	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bersifat</a:t>
            </a:r>
            <a:r>
              <a:rPr lang="en-US" dirty="0"/>
              <a:t> “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busana</a:t>
            </a:r>
            <a:r>
              <a:rPr lang="en-US" dirty="0"/>
              <a:t>” </a:t>
            </a:r>
            <a:r>
              <a:rPr lang="en-US" dirty="0" smtClean="0"/>
              <a:t>	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smtClean="0"/>
              <a:t>item	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rancanganya</a:t>
            </a:r>
            <a:r>
              <a:rPr lang="en-US" dirty="0" smtClean="0"/>
              <a:t>. </a:t>
            </a:r>
            <a:r>
              <a:rPr lang="en-US" dirty="0" err="1" smtClean="0"/>
              <a:t>Tidak</a:t>
            </a:r>
            <a:r>
              <a:rPr lang="en-US" dirty="0" smtClean="0"/>
              <a:t> 	</a:t>
            </a:r>
            <a:r>
              <a:rPr lang="en-US" dirty="0" err="1" smtClean="0"/>
              <a:t>menyimpan</a:t>
            </a:r>
            <a:r>
              <a:rPr lang="en-US" dirty="0" smtClean="0"/>
              <a:t> 	</a:t>
            </a:r>
            <a:r>
              <a:rPr lang="en-US" dirty="0" err="1" smtClean="0"/>
              <a:t>bahan</a:t>
            </a:r>
            <a:r>
              <a:rPr lang="en-US" dirty="0" smtClean="0"/>
              <a:t> 	</a:t>
            </a:r>
            <a:r>
              <a:rPr lang="en-US" dirty="0" err="1" smtClean="0"/>
              <a:t>baku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/>
              <a:t>tinggi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TIKOM Bali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Tamplate Power Point</Template>
  <TotalTime>1586</TotalTime>
  <Words>986</Words>
  <Application>Microsoft Office PowerPoint</Application>
  <PresentationFormat>On-screen Show (4:3)</PresentationFormat>
  <Paragraphs>104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STIKOM Bali</vt:lpstr>
      <vt:lpstr>         Enterprise Resource Planning          </vt:lpstr>
      <vt:lpstr>Materi</vt:lpstr>
      <vt:lpstr>Bisnis Proses </vt:lpstr>
      <vt:lpstr>Proses Bisnis pada Perusahaan Manufactur </vt:lpstr>
      <vt:lpstr>Perusahaan Manufactur</vt:lpstr>
      <vt:lpstr>Jenis Perusahaan Manufaktur</vt:lpstr>
      <vt:lpstr>Jenis Perusahaan Manufaktur</vt:lpstr>
      <vt:lpstr>Jenis - Jenis Perusahaan Manufactur</vt:lpstr>
      <vt:lpstr>Jenis- Jenis Perusahaan Manufactur</vt:lpstr>
      <vt:lpstr>Jenis- Jenis Perusahaan Manufactur</vt:lpstr>
      <vt:lpstr>Teknologi Enterprise Resources Planning (ERP) </vt:lpstr>
      <vt:lpstr>Critical Success Factor (CSF)</vt:lpstr>
      <vt:lpstr>Berdasarkan metode CSF (Critical Success Factor), faktor-faktor kesuksesan dalam ERP dibagi menjadi 5 kelompok yaitu:</vt:lpstr>
      <vt:lpstr>Value Chain</vt:lpstr>
      <vt:lpstr>Value Chain </vt:lpstr>
      <vt:lpstr>Value Chain</vt:lpstr>
      <vt:lpstr>A. Aktivitas Primer dalam Value Chain</vt:lpstr>
      <vt:lpstr>Aktivitas Primer Lanjutan……</vt:lpstr>
      <vt:lpstr>B. Aktivitas Pendukung</vt:lpstr>
      <vt:lpstr>B. Aktivitas Pendukung    (lanjutan…)</vt:lpstr>
      <vt:lpstr>Supply Chain Management</vt:lpstr>
      <vt:lpstr>Berdasarkan supply chain operation eference Model (SCOR), SCM memilki lima komponen dasar, yaitu:</vt:lpstr>
      <vt:lpstr>Peranan Sistem Terintegrasi</vt:lpstr>
      <vt:lpstr>Lanjutan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</dc:title>
  <dc:creator>ratna</dc:creator>
  <cp:lastModifiedBy>Sekretariat</cp:lastModifiedBy>
  <cp:revision>58</cp:revision>
  <dcterms:created xsi:type="dcterms:W3CDTF">2014-02-18T06:49:58Z</dcterms:created>
  <dcterms:modified xsi:type="dcterms:W3CDTF">2016-03-07T08:22:04Z</dcterms:modified>
</cp:coreProperties>
</file>