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8" r:id="rId3"/>
    <p:sldId id="257" r:id="rId4"/>
    <p:sldId id="258" r:id="rId5"/>
    <p:sldId id="269" r:id="rId6"/>
    <p:sldId id="25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3" r:id="rId15"/>
    <p:sldId id="264" r:id="rId16"/>
    <p:sldId id="265" r:id="rId17"/>
    <p:sldId id="277" r:id="rId18"/>
    <p:sldId id="278" r:id="rId19"/>
    <p:sldId id="279" r:id="rId20"/>
    <p:sldId id="280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7FEE1-D027-42C5-BBB0-757FFF4A1A0E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79C08-2FE1-4AA7-B596-D0ED10D79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0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79C08-2FE1-4AA7-B596-D0ED10D798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3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 stikom bali.png"/>
          <p:cNvPicPr>
            <a:picLocks noChangeAspect="1"/>
          </p:cNvPicPr>
          <p:nvPr/>
        </p:nvPicPr>
        <p:blipFill rotWithShape="1">
          <a:blip r:embed="rId2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10000" pencilSize="20"/>
                    </a14:imgEffect>
                    <a14:imgEffect>
                      <a14:sharpenSoften amount="1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36" r="16326" b="12846"/>
          <a:stretch/>
        </p:blipFill>
        <p:spPr>
          <a:xfrm>
            <a:off x="0" y="0"/>
            <a:ext cx="3576939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01D6-0D90-4D89-B0D3-30D36544C4F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0D9D-8671-46F1-88ED-0942D764FA4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4306" y="4359376"/>
            <a:ext cx="6063894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513"/>
            <a:ext cx="7772400" cy="1540837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4071" y="424514"/>
            <a:ext cx="1174129" cy="15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4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 stikom bali.png"/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01D6-0D90-4D89-B0D3-30D36544C4F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0D9D-8671-46F1-88ED-0942D764FA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1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 stikom bali.png"/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01D6-0D90-4D89-B0D3-30D36544C4F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0D9D-8671-46F1-88ED-0942D764F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0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7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01D6-0D90-4D89-B0D3-30D36544C4F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0D9D-8671-46F1-88ED-0942D764FA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1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7158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410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01D6-0D90-4D89-B0D3-30D36544C4F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0D9D-8671-46F1-88ED-0942D764FA4C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logo stikom bali mini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799" y="406762"/>
            <a:ext cx="132580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01D6-0D90-4D89-B0D3-30D36544C4F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0D9D-8671-46F1-88ED-0942D764FA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5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01D6-0D90-4D89-B0D3-30D36544C4F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0D9D-8671-46F1-88ED-0942D764FA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2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01D6-0D90-4D89-B0D3-30D36544C4F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0D9D-8671-46F1-88ED-0942D764FA4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01D6-0D90-4D89-B0D3-30D36544C4F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0D9D-8671-46F1-88ED-0942D764F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9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61117"/>
            <a:ext cx="3008313" cy="45650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01D6-0D90-4D89-B0D3-30D36544C4F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0D9D-8671-46F1-88ED-0942D764F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2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01D6-0D90-4D89-B0D3-30D36544C4F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20D9D-8671-46F1-88ED-0942D764FA4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00600"/>
            <a:ext cx="103758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0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 stikom bali.png"/>
          <p:cNvPicPr>
            <a:picLocks noChangeAspect="1"/>
          </p:cNvPicPr>
          <p:nvPr/>
        </p:nvPicPr>
        <p:blipFill rotWithShape="1">
          <a:blip r:embed="rId13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>
            <a:off x="5861224" y="0"/>
            <a:ext cx="3282776" cy="68580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4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8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E01D6-0D90-4D89-B0D3-30D36544C4F1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2071"/>
            <a:ext cx="2895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20D9D-8671-46F1-88ED-0942D764F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6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rajan Pro"/>
          <a:ea typeface="+mj-ea"/>
          <a:cs typeface="Trajan Pro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800100" indent="-342900" algn="l" defTabSz="4572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257300" indent="-342900" algn="l" defTabSz="457200" rtl="0" eaLnBrk="1" latinLnBrk="0" hangingPunct="1">
        <a:spcBef>
          <a:spcPct val="20000"/>
        </a:spcBef>
        <a:buSzPct val="80000"/>
        <a:buFontTx/>
        <a:buBlip>
          <a:blip r:embed="rId17"/>
        </a:buBlip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57350" indent="-285750" algn="l" defTabSz="457200" rtl="0" eaLnBrk="1" latinLnBrk="0" hangingPunct="1">
        <a:spcBef>
          <a:spcPct val="20000"/>
        </a:spcBef>
        <a:buSzPct val="80000"/>
        <a:buFontTx/>
        <a:buBlip>
          <a:blip r:embed="rId18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114550" indent="-285750" algn="l" defTabSz="457200" rtl="0" eaLnBrk="1" latinLnBrk="0" hangingPunct="1">
        <a:spcBef>
          <a:spcPct val="20000"/>
        </a:spcBef>
        <a:buSzPct val="80000"/>
        <a:buFontTx/>
        <a:buBlip>
          <a:blip r:embed="rId19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w Cen MT Condensed Extra Bold" pitchFamily="34" charset="0"/>
              </a:rPr>
              <a:t>Strategi</a:t>
            </a:r>
            <a:r>
              <a:rPr lang="en-US" dirty="0">
                <a:latin typeface="Tw Cen MT Condensed Extra Bold" pitchFamily="34" charset="0"/>
              </a:rPr>
              <a:t> </a:t>
            </a:r>
            <a:r>
              <a:rPr lang="en-US" dirty="0" err="1">
                <a:latin typeface="Tw Cen MT Condensed Extra Bold" pitchFamily="34" charset="0"/>
              </a:rPr>
              <a:t>Evaluasi</a:t>
            </a:r>
            <a:r>
              <a:rPr lang="en-US" dirty="0">
                <a:latin typeface="Tw Cen MT Condensed Extra Bold" pitchFamily="34" charset="0"/>
              </a:rPr>
              <a:t> </a:t>
            </a:r>
            <a:r>
              <a:rPr lang="en-US" dirty="0" err="1">
                <a:latin typeface="Tw Cen MT Condensed Extra Bold" pitchFamily="34" charset="0"/>
              </a:rPr>
              <a:t>dan</a:t>
            </a:r>
            <a:r>
              <a:rPr lang="en-US" dirty="0">
                <a:latin typeface="Tw Cen MT Condensed Extra Bold" pitchFamily="34" charset="0"/>
              </a:rPr>
              <a:t> </a:t>
            </a:r>
            <a:r>
              <a:rPr lang="en-US" dirty="0" err="1">
                <a:latin typeface="Tw Cen MT Condensed Extra Bold" pitchFamily="34" charset="0"/>
              </a:rPr>
              <a:t>Pemilihan</a:t>
            </a:r>
            <a:r>
              <a:rPr lang="en-US" dirty="0">
                <a:latin typeface="Tw Cen MT Condensed Extra Bold" pitchFamily="34" charset="0"/>
              </a:rPr>
              <a:t> </a:t>
            </a:r>
            <a:r>
              <a:rPr lang="en-US" dirty="0" err="1">
                <a:latin typeface="Tw Cen MT Condensed Extra Bold" pitchFamily="34" charset="0"/>
              </a:rPr>
              <a:t>Paket</a:t>
            </a:r>
            <a:r>
              <a:rPr lang="en-US" dirty="0">
                <a:latin typeface="Tw Cen MT Condensed Extra Bold" pitchFamily="34" charset="0"/>
              </a:rPr>
              <a:t> ERP</a:t>
            </a:r>
          </a:p>
        </p:txBody>
      </p:sp>
    </p:spTree>
    <p:extLst>
      <p:ext uri="{BB962C8B-B14F-4D97-AF65-F5344CB8AC3E}">
        <p14:creationId xmlns:p14="http://schemas.microsoft.com/office/powerpoint/2010/main" val="88919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Fase-fase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ERP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2000" b="1" dirty="0" err="1" smtClean="0"/>
              <a:t>Fase</a:t>
            </a:r>
            <a:r>
              <a:rPr lang="en-US" sz="2000" b="1" dirty="0" smtClean="0"/>
              <a:t> </a:t>
            </a:r>
            <a:r>
              <a:rPr lang="en-US" sz="2000" b="1" dirty="0" err="1"/>
              <a:t>inisiasi</a:t>
            </a:r>
            <a:r>
              <a:rPr lang="en-US" sz="2000" b="1" dirty="0"/>
              <a:t> </a:t>
            </a:r>
            <a:r>
              <a:rPr lang="en-US" dirty="0"/>
              <a:t>: </a:t>
            </a:r>
            <a:endParaRPr lang="en-US" dirty="0" smtClean="0"/>
          </a:p>
          <a:p>
            <a:pPr marL="914400" indent="-398463">
              <a:buFont typeface="Wingdings" pitchFamily="2" charset="2"/>
              <a:buChar char="Ø"/>
            </a:pP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dimulai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tawaran</a:t>
            </a:r>
            <a:r>
              <a:rPr lang="en-US" sz="2000" dirty="0"/>
              <a:t> vendor, </a:t>
            </a:r>
            <a:r>
              <a:rPr lang="en-US" sz="2000" dirty="0" err="1"/>
              <a:t>pergerakan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kompetitor</a:t>
            </a:r>
            <a:r>
              <a:rPr lang="en-US" sz="2000" dirty="0"/>
              <a:t>, </a:t>
            </a:r>
            <a:r>
              <a:rPr lang="en-US" sz="2000" dirty="0" err="1"/>
              <a:t>pergerakan</a:t>
            </a:r>
            <a:r>
              <a:rPr lang="en-US" sz="2000" dirty="0"/>
              <a:t> </a:t>
            </a:r>
            <a:r>
              <a:rPr lang="en-US" sz="2000" dirty="0" err="1"/>
              <a:t>industri</a:t>
            </a:r>
            <a:r>
              <a:rPr lang="en-US" sz="2000" dirty="0"/>
              <a:t>, </a:t>
            </a:r>
            <a:r>
              <a:rPr lang="en-US" sz="2000" dirty="0" err="1"/>
              <a:t>peningkatan</a:t>
            </a:r>
            <a:r>
              <a:rPr lang="en-US" sz="2000" dirty="0"/>
              <a:t> </a:t>
            </a:r>
            <a:r>
              <a:rPr lang="en-US" sz="2000" dirty="0" err="1"/>
              <a:t>kualitas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pemanfaatan</a:t>
            </a:r>
            <a:r>
              <a:rPr lang="en-US" sz="2000" dirty="0"/>
              <a:t> </a:t>
            </a:r>
            <a:r>
              <a:rPr lang="en-US" sz="2000" dirty="0" err="1"/>
              <a:t>anggaran</a:t>
            </a:r>
            <a:r>
              <a:rPr lang="en-US" sz="2000" dirty="0"/>
              <a:t> TI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 smtClean="0"/>
              <a:t>.</a:t>
            </a:r>
          </a:p>
          <a:p>
            <a:pPr marL="514350" indent="-514350">
              <a:buAutoNum type="arabicPeriod" startAt="2"/>
            </a:pPr>
            <a:r>
              <a:rPr lang="en-US" sz="2000" b="1" dirty="0" err="1" smtClean="0"/>
              <a:t>Fase</a:t>
            </a:r>
            <a:r>
              <a:rPr lang="en-US" sz="2000" b="1" dirty="0" smtClean="0"/>
              <a:t> </a:t>
            </a:r>
            <a:r>
              <a:rPr lang="en-US" sz="2000" b="1" dirty="0" err="1"/>
              <a:t>evaluasi</a:t>
            </a:r>
            <a:r>
              <a:rPr lang="en-US" sz="2000" b="1" dirty="0"/>
              <a:t> </a:t>
            </a:r>
            <a:r>
              <a:rPr lang="en-US" sz="2000" b="1" dirty="0" smtClean="0"/>
              <a:t>:</a:t>
            </a:r>
          </a:p>
          <a:p>
            <a:pPr marL="914400" indent="-398463">
              <a:buFont typeface="Wingdings" pitchFamily="2" charset="2"/>
              <a:buChar char="Ø"/>
            </a:pPr>
            <a:r>
              <a:rPr lang="en-US" sz="2000" dirty="0" err="1"/>
              <a:t>evaluasi</a:t>
            </a:r>
            <a:r>
              <a:rPr lang="en-US" sz="2000" dirty="0"/>
              <a:t> proses </a:t>
            </a:r>
            <a:r>
              <a:rPr lang="en-US" sz="2000" dirty="0" err="1"/>
              <a:t>bisnis</a:t>
            </a:r>
            <a:r>
              <a:rPr lang="en-US" sz="2000" dirty="0"/>
              <a:t>, </a:t>
            </a:r>
            <a:r>
              <a:rPr lang="en-US" sz="2000" dirty="0" err="1"/>
              <a:t>analisis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, </a:t>
            </a:r>
            <a:r>
              <a:rPr lang="en-US" sz="2000" dirty="0" err="1"/>
              <a:t>pencarian</a:t>
            </a:r>
            <a:r>
              <a:rPr lang="en-US" sz="2000" dirty="0"/>
              <a:t> vendor yang </a:t>
            </a:r>
            <a:r>
              <a:rPr lang="en-US" sz="2000" dirty="0" err="1"/>
              <a:t>potensial</a:t>
            </a:r>
            <a:r>
              <a:rPr lang="en-US" sz="2000" dirty="0"/>
              <a:t>, </a:t>
            </a:r>
            <a:r>
              <a:rPr lang="en-US" sz="2000" dirty="0" err="1"/>
              <a:t>evaluasi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.</a:t>
            </a:r>
            <a:endParaRPr lang="en-US" sz="2000" b="1" dirty="0" smtClean="0"/>
          </a:p>
          <a:p>
            <a:pPr marL="914400" indent="-398463">
              <a:buFont typeface="Wingdings" pitchFamily="2" charset="2"/>
              <a:buChar char="Ø"/>
            </a:pPr>
            <a:r>
              <a:rPr lang="en-US" sz="2000" dirty="0"/>
              <a:t>Proses </a:t>
            </a:r>
            <a:r>
              <a:rPr lang="en-US" sz="2000" dirty="0" err="1"/>
              <a:t>evaluasi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berlangsung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rentang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smtClean="0"/>
              <a:t>yang </a:t>
            </a:r>
            <a:r>
              <a:rPr lang="en-US" sz="2000" dirty="0" err="1"/>
              <a:t>cukup</a:t>
            </a:r>
            <a:r>
              <a:rPr lang="en-US" sz="2000" dirty="0"/>
              <a:t> lama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5937">
              <a:buAutoNum type="arabicPeriod" startAt="3"/>
            </a:pPr>
            <a:r>
              <a:rPr lang="en-US" sz="2000" b="1" dirty="0" err="1" smtClean="0"/>
              <a:t>Fase</a:t>
            </a:r>
            <a:r>
              <a:rPr lang="en-US" sz="2000" b="1" dirty="0" smtClean="0"/>
              <a:t> </a:t>
            </a:r>
            <a:r>
              <a:rPr lang="en-US" sz="2000" b="1" dirty="0"/>
              <a:t>Selection</a:t>
            </a:r>
            <a:r>
              <a:rPr lang="en-US" sz="2000" b="1" dirty="0" smtClean="0"/>
              <a:t>,</a:t>
            </a:r>
          </a:p>
          <a:p>
            <a:pPr marL="914400" indent="-398463">
              <a:buFont typeface="Wingdings" pitchFamily="2" charset="2"/>
              <a:buChar char="Ø"/>
            </a:pPr>
            <a:r>
              <a:rPr lang="sv-SE" sz="2000" dirty="0"/>
              <a:t>dalam beberapa kasus manajemen harus memperhati kan berbagai kriteria seleksi secara simultan. Setelah persetujuan ditandatangani maka project dapat dimulai. </a:t>
            </a:r>
            <a:endParaRPr lang="en-US" sz="2000" b="1" dirty="0" smtClean="0"/>
          </a:p>
          <a:p>
            <a:pPr marL="914400" indent="-398463">
              <a:buFont typeface="Wingdings" pitchFamily="2" charset="2"/>
              <a:buChar char="Ø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1632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Fase-fase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ERP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AutoNum type="arabicPeriod" startAt="4"/>
            </a:pPr>
            <a:r>
              <a:rPr lang="en-US" sz="2000" b="1" dirty="0" err="1" smtClean="0"/>
              <a:t>Fase</a:t>
            </a:r>
            <a:r>
              <a:rPr lang="en-US" sz="2000" b="1" dirty="0" smtClean="0"/>
              <a:t> </a:t>
            </a:r>
            <a:r>
              <a:rPr lang="en-US" sz="2000" b="1" dirty="0"/>
              <a:t>Modification </a:t>
            </a:r>
            <a:r>
              <a:rPr lang="en-US" sz="2000" b="1" dirty="0" smtClean="0"/>
              <a:t>: </a:t>
            </a:r>
            <a:r>
              <a:rPr lang="en-US" sz="2000" dirty="0" err="1"/>
              <a:t>modifikasi</a:t>
            </a:r>
            <a:r>
              <a:rPr lang="en-US" sz="2000" dirty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/>
              <a:t>ERP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 smtClean="0"/>
              <a:t>organisasi</a:t>
            </a:r>
            <a:r>
              <a:rPr lang="en-US" sz="2000" dirty="0" smtClean="0"/>
              <a:t>.</a:t>
            </a:r>
          </a:p>
          <a:p>
            <a:pPr marL="796925" indent="-339725">
              <a:buFont typeface="Wingdings" pitchFamily="2" charset="2"/>
              <a:buChar char="Ø"/>
            </a:pP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literatur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kustomisasi</a:t>
            </a:r>
            <a:r>
              <a:rPr lang="en-US" sz="2000" dirty="0"/>
              <a:t> </a:t>
            </a:r>
            <a:r>
              <a:rPr lang="en-US" sz="2000" dirty="0" err="1"/>
              <a:t>tergantung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organisasi</a:t>
            </a:r>
            <a:r>
              <a:rPr lang="en-US" sz="2000" dirty="0"/>
              <a:t>. </a:t>
            </a:r>
            <a:endParaRPr lang="en-US" sz="2000" dirty="0" smtClean="0"/>
          </a:p>
          <a:p>
            <a:pPr marL="796925" indent="-339725">
              <a:buFont typeface="Wingdings" pitchFamily="2" charset="2"/>
              <a:buChar char="Ø"/>
            </a:pPr>
            <a:r>
              <a:rPr lang="en-US" sz="2000" dirty="0"/>
              <a:t>Proses </a:t>
            </a:r>
            <a:r>
              <a:rPr lang="en-US" sz="2000" dirty="0" err="1"/>
              <a:t>modifikasi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: </a:t>
            </a:r>
            <a:endParaRPr lang="en-US" sz="2000" dirty="0" smtClean="0"/>
          </a:p>
          <a:p>
            <a:pPr marL="796925" indent="-339725">
              <a:buFont typeface="Wingdings" pitchFamily="2" charset="2"/>
              <a:buChar char="Ø"/>
            </a:pPr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modifikasi</a:t>
            </a:r>
            <a:r>
              <a:rPr lang="en-US" sz="2000" dirty="0"/>
              <a:t> yang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rangkaian</a:t>
            </a:r>
            <a:r>
              <a:rPr lang="en-US" sz="2000" dirty="0"/>
              <a:t> proses </a:t>
            </a:r>
            <a:r>
              <a:rPr lang="en-US" sz="2000" dirty="0" err="1"/>
              <a:t>analisis-konfigurasi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pengujian</a:t>
            </a:r>
            <a:r>
              <a:rPr lang="en-US" sz="2000" dirty="0"/>
              <a:t> </a:t>
            </a:r>
            <a:r>
              <a:rPr lang="en-US" sz="2000" dirty="0" err="1"/>
              <a:t>hingga</a:t>
            </a:r>
            <a:r>
              <a:rPr lang="en-US" sz="2000" dirty="0"/>
              <a:t> </a:t>
            </a:r>
            <a:r>
              <a:rPr lang="en-US" sz="2000" dirty="0" err="1"/>
              <a:t>didapatkan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yang </a:t>
            </a:r>
            <a:r>
              <a:rPr lang="en-US" sz="2000" dirty="0" err="1"/>
              <a:t>diinginkan</a:t>
            </a:r>
            <a:r>
              <a:rPr lang="en-US" sz="2000" dirty="0" smtClean="0"/>
              <a:t>.</a:t>
            </a:r>
          </a:p>
          <a:p>
            <a:pPr marL="796925" indent="-339725">
              <a:buFont typeface="Wingdings" pitchFamily="2" charset="2"/>
              <a:buChar char="Ø"/>
            </a:pPr>
            <a:r>
              <a:rPr lang="en-US" sz="2000" dirty="0" err="1"/>
              <a:t>Kedua</a:t>
            </a:r>
            <a:r>
              <a:rPr lang="en-US" sz="2000" dirty="0"/>
              <a:t> </a:t>
            </a:r>
            <a:r>
              <a:rPr lang="en-US" sz="2000" dirty="0" err="1"/>
              <a:t>modifikasi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status target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menetapkan</a:t>
            </a:r>
            <a:r>
              <a:rPr lang="en-US" sz="2000" dirty="0"/>
              <a:t> </a:t>
            </a:r>
            <a:r>
              <a:rPr lang="en-US" sz="2000" dirty="0" err="1"/>
              <a:t>pengukuran</a:t>
            </a:r>
            <a:r>
              <a:rPr lang="en-US" sz="2000" dirty="0"/>
              <a:t> </a:t>
            </a:r>
            <a:r>
              <a:rPr lang="en-US" sz="2000" dirty="0" err="1"/>
              <a:t>tas</a:t>
            </a:r>
            <a:r>
              <a:rPr lang="en-US" sz="2000" dirty="0"/>
              <a:t> </a:t>
            </a:r>
            <a:r>
              <a:rPr lang="en-US" sz="2000" dirty="0" err="1"/>
              <a:t>pencapaian</a:t>
            </a:r>
            <a:r>
              <a:rPr lang="en-US" sz="2000" dirty="0"/>
              <a:t> target </a:t>
            </a:r>
            <a:r>
              <a:rPr lang="en-US" sz="2000" dirty="0" err="1"/>
              <a:t>tersebut</a:t>
            </a:r>
            <a:r>
              <a:rPr lang="en-US" sz="2000" dirty="0" smtClean="0"/>
              <a:t>.</a:t>
            </a:r>
          </a:p>
          <a:p>
            <a:pPr marL="796925" indent="-339725">
              <a:buFont typeface="Wingdings" pitchFamily="2" charset="2"/>
              <a:buChar char="Ø"/>
            </a:pPr>
            <a:r>
              <a:rPr lang="en-US" sz="2000" dirty="0" err="1"/>
              <a:t>Diakhir</a:t>
            </a:r>
            <a:r>
              <a:rPr lang="en-US" sz="2000" dirty="0"/>
              <a:t> </a:t>
            </a:r>
            <a:r>
              <a:rPr lang="en-US" sz="2000" dirty="0" err="1"/>
              <a:t>fase</a:t>
            </a:r>
            <a:r>
              <a:rPr lang="en-US" sz="2000" dirty="0"/>
              <a:t> </a:t>
            </a:r>
            <a:r>
              <a:rPr lang="en-US" sz="2000" dirty="0" err="1"/>
              <a:t>modifikasi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tahapan</a:t>
            </a:r>
            <a:r>
              <a:rPr lang="en-US" sz="2000" dirty="0"/>
              <a:t> </a:t>
            </a:r>
            <a:r>
              <a:rPr lang="en-US" sz="2000" dirty="0" err="1"/>
              <a:t>pelatihan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. </a:t>
            </a:r>
            <a:endParaRPr lang="en-US" sz="2000" b="1" dirty="0" smtClean="0"/>
          </a:p>
          <a:p>
            <a:pPr>
              <a:buAutoNum type="arabicPeriod" startAt="4"/>
            </a:pPr>
            <a:endParaRPr lang="en-US" sz="2000" b="1" dirty="0" smtClean="0"/>
          </a:p>
          <a:p>
            <a:pPr>
              <a:buFont typeface="Wingdings" pitchFamily="2" charset="2"/>
              <a:buChar char="Ø"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2544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Fase-fase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ERP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5. </a:t>
            </a:r>
            <a:r>
              <a:rPr lang="en-US" sz="2000" b="1" dirty="0" smtClean="0"/>
              <a:t>  </a:t>
            </a:r>
            <a:r>
              <a:rPr lang="en-US" sz="2000" b="1" dirty="0" err="1" smtClean="0"/>
              <a:t>Fase</a:t>
            </a:r>
            <a:r>
              <a:rPr lang="en-US" sz="2000" b="1" dirty="0" smtClean="0"/>
              <a:t> </a:t>
            </a:r>
            <a:r>
              <a:rPr lang="en-US" sz="2000" b="1" dirty="0"/>
              <a:t>Go-Live </a:t>
            </a:r>
            <a:r>
              <a:rPr lang="en-US" sz="2000" b="1" dirty="0" smtClean="0"/>
              <a:t>:</a:t>
            </a:r>
          </a:p>
          <a:p>
            <a:pPr marL="855663" indent="-398463" algn="just">
              <a:buFont typeface="Wingdings" pitchFamily="2" charset="2"/>
              <a:buChar char="Ø"/>
            </a:pP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penuh</a:t>
            </a:r>
            <a:r>
              <a:rPr lang="en-US" sz="2000" dirty="0"/>
              <a:t> yang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aktivitas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faktor</a:t>
            </a:r>
            <a:r>
              <a:rPr lang="en-US" sz="2000" dirty="0"/>
              <a:t> </a:t>
            </a:r>
            <a:r>
              <a:rPr lang="en-US" sz="2000" dirty="0" err="1"/>
              <a:t>penentu</a:t>
            </a:r>
            <a:r>
              <a:rPr lang="en-US" sz="2000" dirty="0"/>
              <a:t> </a:t>
            </a:r>
            <a:r>
              <a:rPr lang="en-US" sz="2000" dirty="0" err="1"/>
              <a:t>keberhasilan</a:t>
            </a:r>
            <a:r>
              <a:rPr lang="en-US" sz="2000" dirty="0"/>
              <a:t> ERP</a:t>
            </a:r>
            <a:r>
              <a:rPr lang="en-US" sz="2000" dirty="0" smtClean="0"/>
              <a:t>.</a:t>
            </a:r>
          </a:p>
          <a:p>
            <a:pPr marL="855663" indent="-398463" algn="just">
              <a:buFont typeface="Wingdings" pitchFamily="2" charset="2"/>
              <a:buChar char="Ø"/>
            </a:pPr>
            <a:r>
              <a:rPr lang="en-US" sz="2000" dirty="0" err="1"/>
              <a:t>Tahapan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meliputi</a:t>
            </a:r>
            <a:r>
              <a:rPr lang="en-US" sz="2000" dirty="0"/>
              <a:t> </a:t>
            </a:r>
            <a:r>
              <a:rPr lang="en-US" sz="2000" dirty="0" err="1"/>
              <a:t>garansi</a:t>
            </a:r>
            <a:r>
              <a:rPr lang="en-US" sz="2000" dirty="0"/>
              <a:t>, </a:t>
            </a:r>
            <a:r>
              <a:rPr lang="en-US" sz="2000" dirty="0" err="1"/>
              <a:t>periode</a:t>
            </a:r>
            <a:r>
              <a:rPr lang="en-US" sz="2000" dirty="0"/>
              <a:t> </a:t>
            </a:r>
            <a:r>
              <a:rPr lang="en-US" sz="2000" dirty="0" err="1"/>
              <a:t>pemeliharaan</a:t>
            </a:r>
            <a:r>
              <a:rPr lang="en-US" sz="2000" dirty="0"/>
              <a:t>, </a:t>
            </a:r>
            <a:r>
              <a:rPr lang="en-US" sz="2000" dirty="0" err="1"/>
              <a:t>deteksi</a:t>
            </a:r>
            <a:r>
              <a:rPr lang="en-US" sz="2000" dirty="0"/>
              <a:t> </a:t>
            </a:r>
            <a:r>
              <a:rPr lang="en-US" sz="2000" dirty="0" err="1"/>
              <a:t>kegagalan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. </a:t>
            </a:r>
            <a:endParaRPr lang="en-US" sz="2000" b="1" dirty="0" smtClean="0"/>
          </a:p>
          <a:p>
            <a:pPr algn="just">
              <a:buAutoNum type="arabicPeriod" startAt="6"/>
            </a:pPr>
            <a:r>
              <a:rPr lang="en-US" sz="2000" b="1" dirty="0" err="1" smtClean="0"/>
              <a:t>Fase</a:t>
            </a:r>
            <a:r>
              <a:rPr lang="en-US" sz="2000" b="1" dirty="0" smtClean="0"/>
              <a:t> </a:t>
            </a:r>
            <a:r>
              <a:rPr lang="en-US" sz="2000" b="1" dirty="0"/>
              <a:t>Terminating : </a:t>
            </a:r>
            <a:endParaRPr lang="en-US" sz="2000" b="1" dirty="0" smtClean="0"/>
          </a:p>
          <a:p>
            <a:pPr marL="914400" algn="just">
              <a:buFont typeface="Wingdings" pitchFamily="2" charset="2"/>
              <a:buChar char="Ø"/>
            </a:pP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berjalan</a:t>
            </a:r>
            <a:r>
              <a:rPr lang="en-US" sz="2000" dirty="0"/>
              <a:t> </a:t>
            </a:r>
            <a:r>
              <a:rPr lang="en-US" sz="2000" dirty="0" err="1"/>
              <a:t>lancar</a:t>
            </a:r>
            <a:r>
              <a:rPr lang="en-US" sz="2000" dirty="0"/>
              <a:t> </a:t>
            </a:r>
            <a:r>
              <a:rPr lang="en-US" sz="2000" dirty="0" err="1"/>
              <a:t>konsumen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melunasi</a:t>
            </a:r>
            <a:r>
              <a:rPr lang="en-US" sz="2000" dirty="0"/>
              <a:t> </a:t>
            </a:r>
            <a:r>
              <a:rPr lang="en-US" sz="2000" dirty="0" err="1"/>
              <a:t>pembayaran</a:t>
            </a:r>
            <a:r>
              <a:rPr lang="en-US" sz="2000" dirty="0"/>
              <a:t> (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kontrak</a:t>
            </a:r>
            <a:r>
              <a:rPr lang="en-US" sz="2000" dirty="0"/>
              <a:t>)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tahapan</a:t>
            </a:r>
            <a:r>
              <a:rPr lang="en-US" sz="2000" dirty="0"/>
              <a:t> </a:t>
            </a:r>
            <a:r>
              <a:rPr lang="en-US" sz="2000" dirty="0" err="1"/>
              <a:t>penyelesaian</a:t>
            </a:r>
            <a:r>
              <a:rPr lang="en-US" sz="2000" dirty="0"/>
              <a:t> (terminating</a:t>
            </a:r>
            <a:r>
              <a:rPr lang="en-US" sz="2000" dirty="0" smtClean="0"/>
              <a:t>).</a:t>
            </a:r>
          </a:p>
          <a:p>
            <a:pPr marL="914400" algn="just">
              <a:buFont typeface="Wingdings" pitchFamily="2" charset="2"/>
              <a:buChar char="Ø"/>
            </a:pP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pelajaran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pengalaman</a:t>
            </a:r>
            <a:r>
              <a:rPr lang="en-US" sz="2000" dirty="0"/>
              <a:t> </a:t>
            </a:r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dirty="0" err="1"/>
              <a:t>implementasi</a:t>
            </a:r>
            <a:r>
              <a:rPr lang="en-US" sz="2000" dirty="0" smtClean="0"/>
              <a:t>.</a:t>
            </a:r>
          </a:p>
          <a:p>
            <a:pPr marL="914400" algn="just">
              <a:buFont typeface="Wingdings" pitchFamily="2" charset="2"/>
              <a:buChar char="Ø"/>
            </a:pPr>
            <a:r>
              <a:rPr lang="en-US" sz="2000" dirty="0"/>
              <a:t>Tim </a:t>
            </a:r>
            <a:r>
              <a:rPr lang="en-US" sz="2000" dirty="0" err="1"/>
              <a:t>proyek</a:t>
            </a:r>
            <a:r>
              <a:rPr lang="en-US" sz="2000" dirty="0"/>
              <a:t> </a:t>
            </a:r>
            <a:r>
              <a:rPr lang="en-US" sz="2000" dirty="0" err="1"/>
              <a:t>dibubarkan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orang-</a:t>
            </a:r>
            <a:r>
              <a:rPr lang="en-US" sz="2000" dirty="0" err="1"/>
              <a:t>orangnya</a:t>
            </a:r>
            <a:r>
              <a:rPr lang="en-US" sz="2000" dirty="0"/>
              <a:t> </a:t>
            </a:r>
            <a:r>
              <a:rPr lang="en-US" sz="2000" dirty="0" err="1"/>
              <a:t>dikembalikan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semula</a:t>
            </a:r>
            <a:r>
              <a:rPr lang="en-US" sz="2000" dirty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762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Fase-fase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ERP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5938" indent="-515938" algn="just">
              <a:buAutoNum type="arabicPeriod" startAt="7"/>
              <a:tabLst>
                <a:tab pos="515938" algn="l"/>
              </a:tabLst>
            </a:pPr>
            <a:r>
              <a:rPr lang="en-US" sz="2000" b="1" dirty="0" err="1" smtClean="0"/>
              <a:t>Fase</a:t>
            </a:r>
            <a:r>
              <a:rPr lang="en-US" sz="2000" b="1" dirty="0" smtClean="0"/>
              <a:t> </a:t>
            </a:r>
            <a:r>
              <a:rPr lang="en-US" sz="2000" b="1" dirty="0" err="1"/>
              <a:t>Eksploitasi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Pengembangan</a:t>
            </a:r>
            <a:r>
              <a:rPr lang="en-US" sz="2000" b="1" dirty="0"/>
              <a:t> </a:t>
            </a:r>
            <a:r>
              <a:rPr lang="en-US" sz="2000" dirty="0"/>
              <a:t>: </a:t>
            </a:r>
            <a:r>
              <a:rPr lang="en-US" sz="2000" dirty="0" err="1" smtClean="0"/>
              <a:t>perusahaan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memotivasi</a:t>
            </a:r>
            <a:r>
              <a:rPr lang="en-US" sz="2000" dirty="0" smtClean="0"/>
              <a:t> </a:t>
            </a:r>
            <a:r>
              <a:rPr lang="en-US" sz="2000" dirty="0" err="1"/>
              <a:t>karyawanya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dirty="0" err="1"/>
              <a:t>kualitas</a:t>
            </a:r>
            <a:r>
              <a:rPr lang="en-US" sz="2000" dirty="0"/>
              <a:t> </a:t>
            </a:r>
            <a:r>
              <a:rPr lang="en-US" sz="2000" dirty="0" err="1"/>
              <a:t>pemanfaatan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endParaRPr lang="en-US" sz="2000" dirty="0" smtClean="0"/>
          </a:p>
          <a:p>
            <a:pPr marL="1150938" indent="-576263" algn="just">
              <a:buFont typeface="Wingdings" pitchFamily="2" charset="2"/>
              <a:buChar char="Ø"/>
              <a:tabLst>
                <a:tab pos="515938" algn="l"/>
              </a:tabLst>
            </a:pPr>
            <a:r>
              <a:rPr lang="en-US" sz="2000" dirty="0" err="1"/>
              <a:t>Diantara</a:t>
            </a:r>
            <a:r>
              <a:rPr lang="en-US" sz="2000" dirty="0"/>
              <a:t> </a:t>
            </a:r>
            <a:r>
              <a:rPr lang="en-US" sz="2000" dirty="0" err="1"/>
              <a:t>tahapan</a:t>
            </a:r>
            <a:r>
              <a:rPr lang="en-US" sz="2000" dirty="0"/>
              <a:t> </a:t>
            </a:r>
            <a:r>
              <a:rPr lang="en-US" sz="2000" dirty="0" err="1"/>
              <a:t>diatas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tahapan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: </a:t>
            </a:r>
            <a:endParaRPr lang="en-US" sz="2000" dirty="0" smtClean="0"/>
          </a:p>
          <a:p>
            <a:pPr marL="1150938" indent="-576263" algn="just">
              <a:buFont typeface="Wingdings" pitchFamily="2" charset="2"/>
              <a:buChar char="Ø"/>
              <a:tabLst>
                <a:tab pos="515938" algn="l"/>
              </a:tabLst>
            </a:pPr>
            <a:r>
              <a:rPr lang="en-US" sz="2000" dirty="0"/>
              <a:t>Business Process </a:t>
            </a:r>
            <a:r>
              <a:rPr lang="en-US" sz="2000" dirty="0" err="1"/>
              <a:t>Rengineering</a:t>
            </a:r>
            <a:r>
              <a:rPr lang="en-US" sz="2000" dirty="0"/>
              <a:t> (BPR</a:t>
            </a:r>
            <a:r>
              <a:rPr lang="en-US" sz="2000" dirty="0" smtClean="0"/>
              <a:t>)</a:t>
            </a:r>
          </a:p>
          <a:p>
            <a:pPr marL="1150938" indent="-576263" algn="just">
              <a:buFont typeface="Wingdings" pitchFamily="2" charset="2"/>
              <a:buChar char="Ø"/>
              <a:tabLst>
                <a:tab pos="515938" algn="l"/>
              </a:tabLst>
            </a:pPr>
            <a:r>
              <a:rPr lang="en-US" sz="2000" dirty="0" err="1"/>
              <a:t>Konversi</a:t>
            </a:r>
            <a:r>
              <a:rPr lang="en-US" sz="2000" dirty="0"/>
              <a:t> Data. </a:t>
            </a:r>
            <a:endParaRPr lang="en-US" sz="2000" dirty="0" smtClean="0"/>
          </a:p>
          <a:p>
            <a:pPr marL="1150938" indent="-576263" algn="just">
              <a:buFont typeface="Wingdings" pitchFamily="2" charset="2"/>
              <a:buChar char="Ø"/>
              <a:tabLst>
                <a:tab pos="515938" algn="l"/>
              </a:tabLst>
            </a:pPr>
            <a:r>
              <a:rPr lang="en-US" sz="2000" dirty="0" err="1"/>
              <a:t>Pendekatan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implementasi</a:t>
            </a:r>
            <a:r>
              <a:rPr lang="en-US" sz="2000" dirty="0"/>
              <a:t> ERP </a:t>
            </a:r>
            <a:r>
              <a:rPr lang="en-US" sz="2000" dirty="0" err="1"/>
              <a:t>adalah</a:t>
            </a:r>
            <a:r>
              <a:rPr lang="en-US" sz="2000" dirty="0"/>
              <a:t> big-bang (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menyeluruh</a:t>
            </a:r>
            <a:r>
              <a:rPr lang="en-US" sz="2000" dirty="0"/>
              <a:t>) </a:t>
            </a:r>
            <a:r>
              <a:rPr lang="en-US" sz="2000" dirty="0" err="1"/>
              <a:t>dan</a:t>
            </a:r>
            <a:r>
              <a:rPr lang="en-US" sz="2000" dirty="0"/>
              <a:t> incremental (</a:t>
            </a:r>
            <a:r>
              <a:rPr lang="en-US" sz="2000" dirty="0" err="1"/>
              <a:t>bertahap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sub </a:t>
            </a:r>
            <a:r>
              <a:rPr lang="en-US" sz="2000" dirty="0" err="1"/>
              <a:t>proyek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7450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Evaluasi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err="1" smtClean="0"/>
              <a:t>Modul</a:t>
            </a:r>
            <a:endParaRPr lang="en-US" sz="2000" b="1" dirty="0"/>
          </a:p>
          <a:p>
            <a:pPr marL="1090613" indent="-574675">
              <a:buFont typeface="Wingdings" pitchFamily="2" charset="2"/>
              <a:buChar char="Ø"/>
            </a:pPr>
            <a:r>
              <a:rPr lang="en-US" sz="2000" dirty="0" err="1" smtClean="0"/>
              <a:t>Memilih</a:t>
            </a:r>
            <a:r>
              <a:rPr lang="en-US" sz="2000" dirty="0" smtClean="0"/>
              <a:t> </a:t>
            </a:r>
            <a:r>
              <a:rPr lang="en-US" sz="2000" dirty="0" err="1" smtClean="0"/>
              <a:t>modul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 smtClean="0"/>
              <a:t>tersedia</a:t>
            </a:r>
            <a:endParaRPr lang="en-US" sz="2000" dirty="0" smtClean="0"/>
          </a:p>
          <a:p>
            <a:pPr marL="1090613" indent="-574675">
              <a:buFont typeface="Wingdings" pitchFamily="2" charset="2"/>
              <a:buChar char="Ø"/>
            </a:pPr>
            <a:r>
              <a:rPr lang="it-IT" sz="2000" dirty="0"/>
              <a:t>Membuat </a:t>
            </a:r>
            <a:r>
              <a:rPr lang="it-IT" sz="2000" dirty="0" smtClean="0"/>
              <a:t>sendiri modul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b="1" dirty="0" err="1" smtClean="0"/>
              <a:t>Fleksibilitas</a:t>
            </a:r>
            <a:endParaRPr lang="en-US" sz="2000" b="1" dirty="0" smtClean="0"/>
          </a:p>
          <a:p>
            <a:pPr marL="1090613" indent="-515938">
              <a:buFont typeface="Wingdings" pitchFamily="2" charset="2"/>
              <a:buChar char="Ø"/>
            </a:pPr>
            <a:r>
              <a:rPr lang="en-US" sz="2000" dirty="0" err="1" smtClean="0"/>
              <a:t>Kemungkinan</a:t>
            </a:r>
            <a:r>
              <a:rPr lang="en-US" sz="2000" dirty="0" smtClean="0"/>
              <a:t> </a:t>
            </a:r>
            <a:r>
              <a:rPr lang="en-US" sz="2000" dirty="0" err="1" smtClean="0"/>
              <a:t>pengembangan</a:t>
            </a:r>
            <a:endParaRPr lang="en-US" sz="2000" dirty="0" smtClean="0"/>
          </a:p>
          <a:p>
            <a:pPr marL="1090613" indent="-515938">
              <a:buFont typeface="Wingdings" pitchFamily="2" charset="2"/>
              <a:buChar char="Ø"/>
            </a:pPr>
            <a:r>
              <a:rPr lang="pt-BR" sz="2000" dirty="0"/>
              <a:t>Fokus pada satu sistem atau alternatif </a:t>
            </a:r>
            <a:r>
              <a:rPr lang="pt-BR" sz="2000" dirty="0" smtClean="0"/>
              <a:t>sistem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err="1"/>
              <a:t>Metode</a:t>
            </a:r>
            <a:r>
              <a:rPr lang="en-US" sz="2000" b="1" dirty="0"/>
              <a:t> </a:t>
            </a:r>
            <a:r>
              <a:rPr lang="en-US" sz="2000" b="1" dirty="0" err="1"/>
              <a:t>Implementasi</a:t>
            </a:r>
            <a:r>
              <a:rPr lang="en-US" sz="2000" b="1" dirty="0"/>
              <a:t> </a:t>
            </a:r>
            <a:endParaRPr lang="en-US" sz="2000" b="1" dirty="0" smtClean="0"/>
          </a:p>
          <a:p>
            <a:pPr marL="1031875">
              <a:buFont typeface="Wingdings" pitchFamily="2" charset="2"/>
              <a:buChar char="Ø"/>
            </a:pPr>
            <a:r>
              <a:rPr lang="en-US" sz="2000" dirty="0" err="1"/>
              <a:t>Pencarian</a:t>
            </a:r>
            <a:r>
              <a:rPr lang="en-US" sz="2000" dirty="0"/>
              <a:t> </a:t>
            </a:r>
            <a:r>
              <a:rPr lang="en-US" sz="2000" dirty="0" err="1"/>
              <a:t>solusi</a:t>
            </a:r>
            <a:r>
              <a:rPr lang="en-US" sz="2000" dirty="0"/>
              <a:t> yang ideal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membangun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 </a:t>
            </a:r>
            <a:r>
              <a:rPr lang="en-US" sz="2000" dirty="0" err="1" smtClean="0"/>
              <a:t>seluruhnya</a:t>
            </a:r>
            <a:r>
              <a:rPr lang="en-US" sz="2000" dirty="0" smtClean="0"/>
              <a:t> </a:t>
            </a:r>
            <a:r>
              <a:rPr lang="pt-BR" sz="2000" dirty="0" smtClean="0"/>
              <a:t>atau </a:t>
            </a:r>
            <a:r>
              <a:rPr lang="pt-BR" sz="2000" dirty="0"/>
              <a:t>mengadopsi penuh sistem dari vendor </a:t>
            </a:r>
            <a:r>
              <a:rPr lang="pt-BR" sz="2000" dirty="0" smtClean="0"/>
              <a:t>ERP.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6173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Evaluasi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4493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Functional </a:t>
            </a:r>
            <a:r>
              <a:rPr lang="en-US" dirty="0" smtClean="0"/>
              <a:t>Fit</a:t>
            </a:r>
            <a:endParaRPr lang="en-US" dirty="0"/>
          </a:p>
          <a:p>
            <a:r>
              <a:rPr lang="en-US" dirty="0" smtClean="0"/>
              <a:t>Flexibility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 </a:t>
            </a:r>
            <a:r>
              <a:rPr lang="en-US" dirty="0" err="1"/>
              <a:t>Kustomisasi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 </a:t>
            </a:r>
            <a:r>
              <a:rPr lang="en-US" dirty="0"/>
              <a:t>Upgrade</a:t>
            </a:r>
          </a:p>
          <a:p>
            <a:pPr marL="0" indent="0">
              <a:buNone/>
            </a:pPr>
            <a:r>
              <a:rPr lang="en-US" dirty="0" smtClean="0"/>
              <a:t>	 </a:t>
            </a:r>
            <a:r>
              <a:rPr lang="en-US" dirty="0" err="1"/>
              <a:t>Internasionalisasi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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 </a:t>
            </a:r>
            <a:r>
              <a:rPr lang="en-US" dirty="0" err="1"/>
              <a:t>Arsitektur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 </a:t>
            </a:r>
            <a:r>
              <a:rPr lang="en-US" dirty="0" err="1"/>
              <a:t>Skalabilitas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 </a:t>
            </a:r>
            <a:r>
              <a:rPr lang="en-US" dirty="0" err="1"/>
              <a:t>Keamanan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 </a:t>
            </a:r>
            <a:r>
              <a:rPr lang="en-US" dirty="0" err="1"/>
              <a:t>Antarmuka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 </a:t>
            </a:r>
            <a:r>
              <a:rPr lang="en-US" dirty="0" err="1"/>
              <a:t>Kebebasan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 </a:t>
            </a:r>
            <a:r>
              <a:rPr lang="en-US" dirty="0"/>
              <a:t>Database </a:t>
            </a:r>
            <a:r>
              <a:rPr lang="en-US" dirty="0" smtClean="0"/>
              <a:t>independence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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99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9733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Support)</a:t>
            </a:r>
          </a:p>
          <a:p>
            <a:pPr marL="0" indent="0">
              <a:buNone/>
            </a:pPr>
            <a:r>
              <a:rPr lang="en-US" dirty="0" smtClean="0"/>
              <a:t>	 </a:t>
            </a:r>
            <a:r>
              <a:rPr lang="en-US" dirty="0" err="1"/>
              <a:t>Infrastruktur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 </a:t>
            </a:r>
            <a:r>
              <a:rPr lang="en-US" dirty="0" err="1"/>
              <a:t>Pelatihan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 </a:t>
            </a:r>
            <a:r>
              <a:rPr lang="en-US" dirty="0" err="1"/>
              <a:t>Dokumentasi</a:t>
            </a:r>
            <a:endParaRPr lang="en-US" dirty="0"/>
          </a:p>
          <a:p>
            <a:r>
              <a:rPr lang="en-US" dirty="0" err="1" smtClean="0"/>
              <a:t>Kontinuitas</a:t>
            </a:r>
            <a:endParaRPr lang="en-US" dirty="0"/>
          </a:p>
          <a:p>
            <a:r>
              <a:rPr lang="en-US" dirty="0" err="1" smtClean="0"/>
              <a:t>Partisipasi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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proyek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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 smtClean="0"/>
              <a:t>komunitas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 </a:t>
            </a:r>
            <a:r>
              <a:rPr lang="en-US" dirty="0" err="1"/>
              <a:t>Transparansi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 </a:t>
            </a:r>
            <a:r>
              <a:rPr lang="en-US" dirty="0" err="1" smtClean="0"/>
              <a:t>Frekuensi</a:t>
            </a:r>
            <a:r>
              <a:rPr lang="en-US" dirty="0" smtClean="0"/>
              <a:t> update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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smtClean="0"/>
              <a:t>lock-in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Kematangan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maturity)</a:t>
            </a:r>
          </a:p>
          <a:p>
            <a:pPr marL="0" indent="0">
              <a:buNone/>
            </a:pPr>
            <a:r>
              <a:rPr lang="en-US" dirty="0" smtClean="0"/>
              <a:t>	 </a:t>
            </a:r>
            <a:r>
              <a:rPr lang="en-US" dirty="0"/>
              <a:t>Status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 </a:t>
            </a:r>
            <a:r>
              <a:rPr lang="en-US" dirty="0" err="1"/>
              <a:t>Situs</a:t>
            </a:r>
            <a:r>
              <a:rPr lang="en-US" dirty="0"/>
              <a:t> </a:t>
            </a:r>
            <a:r>
              <a:rPr lang="en-US" dirty="0" err="1"/>
              <a:t>referen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57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sz="2000" b="1" dirty="0" err="1" smtClean="0"/>
              <a:t>Fase</a:t>
            </a:r>
            <a:r>
              <a:rPr lang="en-US" sz="2000" b="1" dirty="0" smtClean="0"/>
              <a:t> </a:t>
            </a:r>
            <a:r>
              <a:rPr lang="en-US" sz="2000" b="1" dirty="0"/>
              <a:t>I – </a:t>
            </a:r>
            <a:r>
              <a:rPr lang="en-US" sz="2000" b="1" dirty="0" smtClean="0"/>
              <a:t>Basic ERP</a:t>
            </a:r>
          </a:p>
          <a:p>
            <a:pPr marL="914400" algn="just">
              <a:buFont typeface="Wingdings" pitchFamily="2" charset="2"/>
              <a:buChar char="Ø"/>
            </a:pPr>
            <a:r>
              <a:rPr lang="en-US" sz="2000" dirty="0" err="1" smtClean="0"/>
              <a:t>Modul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diimplentasikan</a:t>
            </a:r>
            <a:r>
              <a:rPr lang="en-US" sz="2000" dirty="0"/>
              <a:t> </a:t>
            </a:r>
            <a:r>
              <a:rPr lang="en-US" sz="2000" dirty="0" err="1"/>
              <a:t>meliputi</a:t>
            </a:r>
            <a:r>
              <a:rPr lang="en-US" sz="2000" dirty="0"/>
              <a:t> Sales &amp; Operations Planning, </a:t>
            </a:r>
            <a:r>
              <a:rPr lang="en-US" sz="2000" dirty="0" smtClean="0"/>
              <a:t>Demand Management, Capacity </a:t>
            </a:r>
            <a:r>
              <a:rPr lang="en-US" sz="2000" dirty="0"/>
              <a:t>Planning, Master Scheduling, </a:t>
            </a:r>
            <a:r>
              <a:rPr lang="en-US" sz="2000" dirty="0" smtClean="0"/>
              <a:t>MRP (Material Requirement Planning</a:t>
            </a:r>
            <a:r>
              <a:rPr lang="en-US" sz="2000" dirty="0" smtClean="0">
                <a:cs typeface="Century Gothic" pitchFamily="34" charset="0"/>
              </a:rPr>
              <a:t>) </a:t>
            </a:r>
            <a:r>
              <a:rPr lang="en-US" sz="2000" dirty="0" err="1" smtClean="0"/>
              <a:t>dan</a:t>
            </a:r>
            <a:r>
              <a:rPr lang="en-US" sz="2000" dirty="0" smtClean="0"/>
              <a:t> Plant Scheduling.</a:t>
            </a:r>
          </a:p>
          <a:p>
            <a:pPr marL="914400" algn="just">
              <a:buFont typeface="Wingdings" pitchFamily="2" charset="2"/>
              <a:buChar char="Ø"/>
            </a:pP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praktis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dibutuhkan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akuntansi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 smtClean="0"/>
              <a:t>keuangan,ditambah</a:t>
            </a:r>
            <a:r>
              <a:rPr lang="en-US" sz="2000" dirty="0" smtClean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 yang </a:t>
            </a:r>
            <a:r>
              <a:rPr lang="en-US" sz="2000" dirty="0" err="1"/>
              <a:t>diperlukan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mendukung</a:t>
            </a:r>
            <a:r>
              <a:rPr lang="en-US" sz="2000" dirty="0"/>
              <a:t> </a:t>
            </a:r>
            <a:r>
              <a:rPr lang="en-US" sz="2000" dirty="0" err="1"/>
              <a:t>keakurantan</a:t>
            </a:r>
            <a:r>
              <a:rPr lang="en-US" sz="2000" dirty="0"/>
              <a:t> </a:t>
            </a:r>
            <a:r>
              <a:rPr lang="en-US" sz="2000" dirty="0" err="1" smtClean="0"/>
              <a:t>inventory,keakuran</a:t>
            </a:r>
            <a:r>
              <a:rPr lang="en-US" sz="2000" dirty="0" smtClean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bill of material,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aktivitas</a:t>
            </a:r>
            <a:r>
              <a:rPr lang="en-US" sz="2000" dirty="0"/>
              <a:t> </a:t>
            </a:r>
            <a:r>
              <a:rPr lang="en-US" sz="2000" dirty="0" err="1"/>
              <a:t>umpan</a:t>
            </a:r>
            <a:r>
              <a:rPr lang="en-US" sz="2000" dirty="0"/>
              <a:t> </a:t>
            </a:r>
            <a:r>
              <a:rPr lang="en-US" sz="2000" dirty="0" err="1"/>
              <a:t>balik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 smtClean="0"/>
              <a:t>bagianmanufaktur</a:t>
            </a:r>
            <a:r>
              <a:rPr lang="en-US" sz="2000" dirty="0" smtClean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 smtClean="0"/>
              <a:t>pengadaan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0031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2. </a:t>
            </a:r>
            <a:r>
              <a:rPr lang="en-US" sz="2000" b="1" dirty="0" err="1"/>
              <a:t>Fase</a:t>
            </a:r>
            <a:r>
              <a:rPr lang="en-US" sz="2000" b="1" dirty="0"/>
              <a:t> II – </a:t>
            </a:r>
            <a:r>
              <a:rPr lang="en-US" sz="2000" b="1" dirty="0" err="1"/>
              <a:t>Integrasi</a:t>
            </a:r>
            <a:r>
              <a:rPr lang="en-US" sz="2000" b="1" dirty="0"/>
              <a:t> Supply </a:t>
            </a:r>
            <a:r>
              <a:rPr lang="en-US" sz="2000" b="1" dirty="0" smtClean="0"/>
              <a:t>Chain</a:t>
            </a:r>
          </a:p>
          <a:p>
            <a:pPr marL="0" indent="0">
              <a:buNone/>
            </a:pPr>
            <a:endParaRPr lang="en-US" sz="2000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Proses yang </a:t>
            </a:r>
            <a:r>
              <a:rPr lang="en-US" sz="2000" dirty="0" err="1"/>
              <a:t>termasuk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fase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r>
              <a:rPr lang="en-US" sz="2000" dirty="0"/>
              <a:t> ERP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arah</a:t>
            </a:r>
            <a:r>
              <a:rPr lang="en-US" sz="2000" dirty="0"/>
              <a:t> </a:t>
            </a:r>
            <a:r>
              <a:rPr lang="en-US" sz="2000" dirty="0" err="1" smtClean="0"/>
              <a:t>depan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/>
              <a:t>belakang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membangun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rantai</a:t>
            </a:r>
            <a:r>
              <a:rPr lang="en-US" sz="2000" dirty="0"/>
              <a:t> </a:t>
            </a:r>
            <a:r>
              <a:rPr lang="en-US" sz="2000" dirty="0" err="1"/>
              <a:t>pasok</a:t>
            </a:r>
            <a:r>
              <a:rPr lang="en-US" sz="2000" dirty="0"/>
              <a:t> (supply chain</a:t>
            </a:r>
            <a:r>
              <a:rPr lang="en-US" sz="2000" dirty="0" smtClean="0"/>
              <a:t>). </a:t>
            </a:r>
            <a:r>
              <a:rPr lang="en-US" sz="2000" dirty="0" err="1" smtClean="0"/>
              <a:t>Pengembangan</a:t>
            </a:r>
            <a:r>
              <a:rPr lang="en-US" sz="2000" dirty="0" smtClean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arah</a:t>
            </a:r>
            <a:r>
              <a:rPr lang="en-US" sz="2000" dirty="0"/>
              <a:t> </a:t>
            </a:r>
            <a:r>
              <a:rPr lang="en-US" sz="2000" dirty="0" err="1"/>
              <a:t>belakang</a:t>
            </a:r>
            <a:r>
              <a:rPr lang="en-US" sz="2000" dirty="0"/>
              <a:t> </a:t>
            </a:r>
            <a:r>
              <a:rPr lang="en-US" sz="2000" dirty="0" err="1"/>
              <a:t>meliputi</a:t>
            </a:r>
            <a:r>
              <a:rPr lang="en-US" sz="2000" dirty="0"/>
              <a:t> proses </a:t>
            </a:r>
            <a:r>
              <a:rPr lang="en-US" sz="2000" dirty="0" err="1" smtClean="0"/>
              <a:t>engadaan</a:t>
            </a:r>
            <a:r>
              <a:rPr lang="en-US" sz="2000" dirty="0" smtClean="0"/>
              <a:t> </a:t>
            </a:r>
            <a:r>
              <a:rPr lang="en-US" sz="2000" dirty="0" err="1"/>
              <a:t>barang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smtClean="0"/>
              <a:t>supplier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(</a:t>
            </a:r>
            <a:r>
              <a:rPr lang="en-US" sz="2000" dirty="0" err="1"/>
              <a:t>produk</a:t>
            </a:r>
            <a:r>
              <a:rPr lang="en-US" sz="2000" dirty="0"/>
              <a:t>)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penjadwalan</a:t>
            </a:r>
            <a:r>
              <a:rPr lang="en-US" sz="2000" dirty="0"/>
              <a:t> </a:t>
            </a:r>
            <a:r>
              <a:rPr lang="en-US" sz="2000" dirty="0" err="1" smtClean="0"/>
              <a:t>pasokan</a:t>
            </a:r>
            <a:r>
              <a:rPr lang="en-US" sz="2000" dirty="0" smtClean="0"/>
              <a:t> </a:t>
            </a:r>
            <a:r>
              <a:rPr lang="en-US" sz="2000" dirty="0" err="1" smtClean="0"/>
              <a:t>barang</a:t>
            </a:r>
            <a:r>
              <a:rPr lang="en-US" sz="2000" dirty="0" smtClean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 smtClean="0"/>
              <a:t>ecommercemelalui</a:t>
            </a:r>
            <a:r>
              <a:rPr lang="en-US" sz="2000" dirty="0" smtClean="0"/>
              <a:t> </a:t>
            </a:r>
            <a:r>
              <a:rPr lang="en-US" sz="2000" dirty="0"/>
              <a:t>web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Lama </a:t>
            </a:r>
            <a:r>
              <a:rPr lang="en-US" sz="2000" dirty="0" err="1"/>
              <a:t>fase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memerlukan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smtClean="0"/>
              <a:t>3-6 </a:t>
            </a:r>
            <a:r>
              <a:rPr lang="en-US" sz="2000" dirty="0" err="1" smtClean="0"/>
              <a:t>bulan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24971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87733"/>
          </a:xfrm>
        </p:spPr>
        <p:txBody>
          <a:bodyPr/>
          <a:lstStyle/>
          <a:p>
            <a:pPr marL="515938" indent="-515938">
              <a:buAutoNum type="arabicPeriod" startAt="3"/>
            </a:pPr>
            <a:r>
              <a:rPr lang="en-US" sz="2000" b="1" dirty="0" err="1" smtClean="0"/>
              <a:t>Fase</a:t>
            </a:r>
            <a:r>
              <a:rPr lang="en-US" sz="2000" b="1" dirty="0" smtClean="0"/>
              <a:t> </a:t>
            </a:r>
            <a:r>
              <a:rPr lang="en-US" sz="2000" b="1" dirty="0"/>
              <a:t>III – </a:t>
            </a:r>
            <a:r>
              <a:rPr lang="en-US" sz="2000" b="1" dirty="0" err="1"/>
              <a:t>Perluasan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Pengembangan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Mendukung</a:t>
            </a:r>
            <a:r>
              <a:rPr lang="en-US" sz="2000" b="1" dirty="0"/>
              <a:t> </a:t>
            </a:r>
            <a:r>
              <a:rPr lang="en-US" sz="2000" b="1" dirty="0" err="1"/>
              <a:t>Strategi</a:t>
            </a:r>
            <a:r>
              <a:rPr lang="en-US" sz="2000" b="1" dirty="0"/>
              <a:t> </a:t>
            </a:r>
            <a:r>
              <a:rPr lang="en-US" sz="2000" b="1" dirty="0" smtClean="0"/>
              <a:t>Perusahaan.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914400" algn="just">
              <a:buFont typeface="Wingdings" pitchFamily="2" charset="2"/>
              <a:buChar char="Ø"/>
            </a:pPr>
            <a:r>
              <a:rPr lang="en-US" sz="2000" dirty="0" err="1"/>
              <a:t>Perluasan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berati</a:t>
            </a:r>
            <a:r>
              <a:rPr lang="en-US" sz="2000" dirty="0"/>
              <a:t> </a:t>
            </a:r>
            <a:r>
              <a:rPr lang="en-US" sz="2000" dirty="0" err="1"/>
              <a:t>implementasi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 smtClean="0"/>
              <a:t>modul</a:t>
            </a:r>
            <a:r>
              <a:rPr lang="en-US" sz="2000" dirty="0" smtClean="0"/>
              <a:t>- </a:t>
            </a:r>
            <a:r>
              <a:rPr lang="en-US" sz="2000" dirty="0" err="1" smtClean="0"/>
              <a:t>modul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belum</a:t>
            </a:r>
            <a:r>
              <a:rPr lang="en-US" sz="2000" dirty="0" smtClean="0"/>
              <a:t> </a:t>
            </a:r>
            <a:r>
              <a:rPr lang="en-US" sz="2000" dirty="0" err="1" smtClean="0"/>
              <a:t>diterapkan</a:t>
            </a:r>
            <a:r>
              <a:rPr lang="en-US" sz="2000" dirty="0" smtClean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lengkap</a:t>
            </a:r>
            <a:r>
              <a:rPr lang="en-US" sz="2000" dirty="0"/>
              <a:t> </a:t>
            </a:r>
            <a:r>
              <a:rPr lang="en-US" sz="2000" dirty="0" err="1" smtClean="0"/>
              <a:t>atau</a:t>
            </a:r>
            <a:r>
              <a:rPr lang="en-US" sz="2000" dirty="0"/>
              <a:t> </a:t>
            </a:r>
            <a:r>
              <a:rPr lang="en-US" sz="2000" dirty="0" err="1" smtClean="0"/>
              <a:t>menyambungkan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</a:t>
            </a:r>
            <a:r>
              <a:rPr lang="en-US" sz="2000" dirty="0" smtClean="0"/>
              <a:t> unit </a:t>
            </a:r>
            <a:r>
              <a:rPr lang="en-US" sz="2000" dirty="0" err="1" smtClean="0"/>
              <a:t>bisnis</a:t>
            </a:r>
            <a:r>
              <a:rPr lang="en-US" sz="2000" dirty="0" smtClean="0"/>
              <a:t>, </a:t>
            </a:r>
            <a:r>
              <a:rPr lang="en-US" sz="2000" dirty="0" err="1" smtClean="0"/>
              <a:t>mengimplementasikan</a:t>
            </a:r>
            <a:r>
              <a:rPr lang="en-US" sz="2000" dirty="0" smtClean="0"/>
              <a:t>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pendukung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SDM, </a:t>
            </a:r>
            <a:r>
              <a:rPr lang="en-US" sz="2000" dirty="0" err="1" smtClean="0"/>
              <a:t>pemeliharaan</a:t>
            </a:r>
            <a:r>
              <a:rPr lang="en-US" sz="2000" dirty="0" smtClean="0"/>
              <a:t>, </a:t>
            </a:r>
            <a:r>
              <a:rPr lang="en-US" sz="2000" dirty="0" err="1" smtClean="0"/>
              <a:t>pengembangan</a:t>
            </a:r>
            <a:r>
              <a:rPr lang="en-US" sz="2000" dirty="0" smtClean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dsb</a:t>
            </a:r>
            <a:r>
              <a:rPr lang="en-US" sz="2000" dirty="0" smtClean="0"/>
              <a:t>.</a:t>
            </a:r>
          </a:p>
          <a:p>
            <a:pPr indent="0" algn="just">
              <a:buNone/>
            </a:pPr>
            <a:endParaRPr lang="en-US" sz="2000" dirty="0" smtClean="0"/>
          </a:p>
          <a:p>
            <a:pPr marL="914400" algn="just">
              <a:buFont typeface="Wingdings" pitchFamily="2" charset="2"/>
              <a:buChar char="Ø"/>
            </a:pPr>
            <a:r>
              <a:rPr lang="en-US" sz="2000" dirty="0" err="1"/>
              <a:t>Waktu</a:t>
            </a:r>
            <a:r>
              <a:rPr lang="en-US" sz="2000" dirty="0"/>
              <a:t> yang </a:t>
            </a:r>
            <a:r>
              <a:rPr lang="en-US" sz="2000" dirty="0" err="1"/>
              <a:t>diperlukan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fase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bervariasi</a:t>
            </a:r>
            <a:r>
              <a:rPr lang="en-US" sz="2000" dirty="0"/>
              <a:t> </a:t>
            </a:r>
            <a:r>
              <a:rPr lang="en-US" sz="2000" dirty="0" err="1"/>
              <a:t>mulai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bulan</a:t>
            </a:r>
            <a:r>
              <a:rPr lang="en-US" sz="2000" dirty="0"/>
              <a:t> </a:t>
            </a:r>
            <a:r>
              <a:rPr lang="en-US" sz="2000" dirty="0" err="1" smtClean="0"/>
              <a:t>hingga</a:t>
            </a:r>
            <a:r>
              <a:rPr lang="en-US" sz="2000" dirty="0" smtClean="0"/>
              <a:t> </a:t>
            </a:r>
            <a:r>
              <a:rPr lang="sv-SE" sz="2000" dirty="0" smtClean="0"/>
              <a:t>satu </a:t>
            </a:r>
            <a:r>
              <a:rPr lang="sv-SE" sz="2000" dirty="0"/>
              <a:t>tahun, tergantung sejauh mana sistem akan diperluas dan dikembangkan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1566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ERP </a:t>
            </a:r>
            <a:endParaRPr lang="en-US" dirty="0" smtClean="0"/>
          </a:p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endParaRPr lang="en-US" dirty="0" smtClean="0"/>
          </a:p>
          <a:p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Evaluasi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sz="2000" b="1" dirty="0" err="1" smtClean="0"/>
              <a:t>Sudut</a:t>
            </a:r>
            <a:r>
              <a:rPr lang="en-US" sz="2000" b="1" dirty="0" smtClean="0"/>
              <a:t> </a:t>
            </a:r>
            <a:r>
              <a:rPr lang="en-US" sz="2000" b="1" dirty="0" err="1"/>
              <a:t>pandang</a:t>
            </a:r>
            <a:r>
              <a:rPr lang="en-US" sz="2000" b="1" dirty="0"/>
              <a:t> </a:t>
            </a:r>
            <a:r>
              <a:rPr lang="en-US" sz="2000" b="1" dirty="0" err="1" smtClean="0"/>
              <a:t>keuangan</a:t>
            </a:r>
            <a:endParaRPr lang="en-US" sz="2000" b="1" dirty="0" smtClean="0"/>
          </a:p>
          <a:p>
            <a:pPr marL="855663" indent="-398463" algn="just">
              <a:buFont typeface="Wingdings" pitchFamily="2" charset="2"/>
              <a:buChar char="Ø"/>
            </a:pPr>
            <a:r>
              <a:rPr lang="en-US" sz="2000" dirty="0" err="1"/>
              <a:t>Menekankan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identifikasi</a:t>
            </a:r>
            <a:r>
              <a:rPr lang="en-US" sz="2000" dirty="0"/>
              <a:t> </a:t>
            </a:r>
            <a:r>
              <a:rPr lang="en-US" sz="2000" dirty="0" err="1"/>
              <a:t>penyimpangan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anggaran</a:t>
            </a:r>
            <a:r>
              <a:rPr lang="en-US" sz="2000" dirty="0"/>
              <a:t> yang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ditetapkan</a:t>
            </a:r>
            <a:r>
              <a:rPr lang="en-US" sz="2000" dirty="0" smtClean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aktual</a:t>
            </a:r>
            <a:r>
              <a:rPr lang="en-US" sz="2000" dirty="0"/>
              <a:t> yang </a:t>
            </a:r>
            <a:r>
              <a:rPr lang="en-US" sz="2000" dirty="0" err="1"/>
              <a:t>dikeluarkan</a:t>
            </a:r>
            <a:r>
              <a:rPr lang="en-US" sz="2000" dirty="0"/>
              <a:t>.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meliputi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smtClean="0"/>
              <a:t>yang </a:t>
            </a:r>
            <a:r>
              <a:rPr lang="en-US" sz="2000" dirty="0" err="1" smtClean="0"/>
              <a:t>dikeluarkan</a:t>
            </a:r>
            <a:r>
              <a:rPr lang="en-US" sz="2000" dirty="0" smtClean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kali (</a:t>
            </a:r>
            <a:r>
              <a:rPr lang="en-US" sz="2000" i="1" dirty="0"/>
              <a:t>one time cos</a:t>
            </a:r>
            <a:r>
              <a:rPr lang="en-US" sz="2000" dirty="0"/>
              <a:t>t)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rutin</a:t>
            </a:r>
            <a:r>
              <a:rPr lang="en-US" sz="2000" dirty="0"/>
              <a:t> </a:t>
            </a:r>
            <a:r>
              <a:rPr lang="en-US" sz="2000" dirty="0" err="1" smtClean="0"/>
              <a:t>tahunan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i="1" dirty="0"/>
              <a:t>on going cost</a:t>
            </a:r>
            <a:r>
              <a:rPr lang="en-US" sz="2000" dirty="0" smtClean="0"/>
              <a:t>).</a:t>
            </a:r>
            <a:endParaRPr lang="en-US" sz="2000" b="1" dirty="0" smtClean="0"/>
          </a:p>
          <a:p>
            <a:pPr algn="just">
              <a:buAutoNum type="arabicPeriod" startAt="2"/>
            </a:pPr>
            <a:r>
              <a:rPr lang="en-US" sz="2000" b="1" dirty="0" err="1" smtClean="0"/>
              <a:t>Sudut</a:t>
            </a:r>
            <a:r>
              <a:rPr lang="en-US" sz="2000" b="1" dirty="0" smtClean="0"/>
              <a:t> </a:t>
            </a:r>
            <a:r>
              <a:rPr lang="en-US" sz="2000" b="1" dirty="0" err="1"/>
              <a:t>pandang</a:t>
            </a:r>
            <a:r>
              <a:rPr lang="en-US" sz="2000" b="1" dirty="0"/>
              <a:t> </a:t>
            </a:r>
            <a:r>
              <a:rPr lang="en-US" sz="2000" b="1" dirty="0" err="1" smtClean="0"/>
              <a:t>teknis</a:t>
            </a:r>
            <a:endParaRPr lang="en-US" sz="2000" b="1" dirty="0" smtClean="0"/>
          </a:p>
          <a:p>
            <a:pPr marL="855663" indent="-398463" algn="just">
              <a:buFont typeface="Wingdings" pitchFamily="2" charset="2"/>
              <a:buChar char="Ø"/>
            </a:pPr>
            <a:r>
              <a:rPr lang="en-US" sz="2000" dirty="0" err="1" smtClean="0"/>
              <a:t>Berfokus</a:t>
            </a:r>
            <a:r>
              <a:rPr lang="en-US" sz="2000" dirty="0" smtClean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kriteria</a:t>
            </a:r>
            <a:r>
              <a:rPr lang="en-US" sz="2000" dirty="0"/>
              <a:t> </a:t>
            </a:r>
            <a:r>
              <a:rPr lang="en-US" sz="2000" dirty="0" err="1"/>
              <a:t>teknis</a:t>
            </a:r>
            <a:r>
              <a:rPr lang="en-US" sz="2000" dirty="0"/>
              <a:t> </a:t>
            </a:r>
            <a:r>
              <a:rPr lang="en-US" sz="2000" dirty="0" err="1"/>
              <a:t>misalnya</a:t>
            </a:r>
            <a:r>
              <a:rPr lang="en-US" sz="2000" dirty="0"/>
              <a:t> MIPS (</a:t>
            </a:r>
            <a:r>
              <a:rPr lang="en-US" sz="2000" i="1" dirty="0"/>
              <a:t>Million instructions per second</a:t>
            </a:r>
            <a:r>
              <a:rPr lang="en-US" sz="2000" dirty="0"/>
              <a:t>) </a:t>
            </a:r>
            <a:r>
              <a:rPr lang="en-US" sz="2000" dirty="0" smtClean="0"/>
              <a:t>yang </a:t>
            </a:r>
            <a:r>
              <a:rPr lang="en-US" sz="2000" dirty="0" err="1" smtClean="0"/>
              <a:t>berhasil</a:t>
            </a:r>
            <a:r>
              <a:rPr lang="en-US" sz="2000" dirty="0" smtClean="0"/>
              <a:t> </a:t>
            </a:r>
            <a:r>
              <a:rPr lang="en-US" sz="2000" dirty="0" err="1"/>
              <a:t>dilaksanakan</a:t>
            </a:r>
            <a:r>
              <a:rPr lang="en-US" sz="2000" dirty="0"/>
              <a:t>. </a:t>
            </a:r>
            <a:r>
              <a:rPr lang="en-US" sz="2000" dirty="0" err="1"/>
              <a:t>Properti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yang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teknikal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relatif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 smtClean="0"/>
              <a:t>mudah</a:t>
            </a:r>
            <a:r>
              <a:rPr lang="en-US" sz="2000" dirty="0" smtClean="0"/>
              <a:t> </a:t>
            </a:r>
            <a:r>
              <a:rPr lang="en-US" sz="2000" dirty="0" err="1" smtClean="0"/>
              <a:t>diukur</a:t>
            </a:r>
            <a:r>
              <a:rPr lang="en-US" sz="2000" dirty="0" smtClean="0"/>
              <a:t>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erat</a:t>
            </a:r>
            <a:r>
              <a:rPr lang="en-US" sz="2000" dirty="0"/>
              <a:t> </a:t>
            </a:r>
            <a:r>
              <a:rPr lang="en-US" sz="2000" dirty="0" err="1"/>
              <a:t>kaitannya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dampak</a:t>
            </a:r>
            <a:r>
              <a:rPr lang="en-US" sz="2000" dirty="0"/>
              <a:t> </a:t>
            </a:r>
            <a:r>
              <a:rPr lang="en-US" sz="2000" dirty="0" err="1"/>
              <a:t>bisnis</a:t>
            </a:r>
            <a:r>
              <a:rPr lang="en-US" sz="2000" dirty="0"/>
              <a:t> </a:t>
            </a:r>
            <a:r>
              <a:rPr lang="en-US" sz="2000" dirty="0" err="1" smtClean="0"/>
              <a:t>implementasi</a:t>
            </a:r>
            <a:r>
              <a:rPr lang="en-US" sz="2000" dirty="0" smtClean="0"/>
              <a:t> ERP</a:t>
            </a:r>
            <a:r>
              <a:rPr lang="en-US" sz="2000" dirty="0"/>
              <a:t>.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76901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 err="1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2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Sistem</a:t>
            </a:r>
            <a:r>
              <a:rPr lang="en-US" dirty="0"/>
              <a:t> ERP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dilepaskan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aspek</a:t>
            </a:r>
            <a:r>
              <a:rPr lang="en-US" dirty="0"/>
              <a:t> “</a:t>
            </a:r>
            <a:r>
              <a:rPr lang="en-US" dirty="0" smtClean="0"/>
              <a:t>best practices”</a:t>
            </a:r>
          </a:p>
          <a:p>
            <a:pPr algn="just"/>
            <a:r>
              <a:rPr lang="en-US" dirty="0"/>
              <a:t>ERP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menjembatani</a:t>
            </a:r>
            <a:r>
              <a:rPr lang="en-US" dirty="0"/>
              <a:t> </a:t>
            </a:r>
            <a:r>
              <a:rPr lang="en-US" dirty="0" err="1" smtClean="0"/>
              <a:t>keterkaitan</a:t>
            </a:r>
            <a:r>
              <a:rPr lang="en-US" dirty="0" smtClean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cermat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software, ERP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emplementasi</a:t>
            </a:r>
            <a:r>
              <a:rPr lang="en-US" dirty="0" smtClean="0"/>
              <a:t>  software.</a:t>
            </a:r>
          </a:p>
          <a:p>
            <a:pPr algn="just"/>
            <a:r>
              <a:rPr lang="en-US" dirty="0" err="1"/>
              <a:t>Aspek</a:t>
            </a:r>
            <a:r>
              <a:rPr lang="en-US" dirty="0"/>
              <a:t> yang </a:t>
            </a:r>
            <a:r>
              <a:rPr lang="en-US" dirty="0" err="1"/>
              <a:t>dikaji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/>
              <a:t>, </a:t>
            </a:r>
            <a:r>
              <a:rPr lang="en-US" dirty="0" err="1" smtClean="0"/>
              <a:t>teknis</a:t>
            </a:r>
            <a:r>
              <a:rPr lang="en-US" dirty="0"/>
              <a:t>,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5938">
              <a:buNone/>
            </a:pPr>
            <a:r>
              <a:rPr lang="en-US" sz="2200" b="1" dirty="0" smtClean="0"/>
              <a:t>1.   </a:t>
            </a:r>
            <a:r>
              <a:rPr lang="en-US" sz="2200" b="1" dirty="0" err="1" smtClean="0"/>
              <a:t>Identifikasi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perumusan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masalah</a:t>
            </a:r>
            <a:r>
              <a:rPr lang="en-US" sz="2200" dirty="0" smtClean="0"/>
              <a:t>, </a:t>
            </a:r>
            <a:r>
              <a:rPr lang="en-US" sz="2200" dirty="0" err="1" smtClean="0"/>
              <a:t>mulai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membuat</a:t>
            </a:r>
            <a:r>
              <a:rPr lang="en-US" sz="2200" dirty="0" smtClean="0"/>
              <a:t>    </a:t>
            </a:r>
            <a:r>
              <a:rPr lang="en-US" sz="2200" dirty="0" err="1" smtClean="0"/>
              <a:t>pernyataan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sasaran</a:t>
            </a:r>
            <a:r>
              <a:rPr lang="en-US" sz="2200" dirty="0" smtClean="0"/>
              <a:t> yang </a:t>
            </a:r>
            <a:r>
              <a:rPr lang="en-US" sz="2200" dirty="0" err="1" smtClean="0"/>
              <a:t>ingin</a:t>
            </a:r>
            <a:r>
              <a:rPr lang="en-US" sz="2200" dirty="0" smtClean="0"/>
              <a:t> </a:t>
            </a:r>
            <a:r>
              <a:rPr lang="en-US" sz="2200" dirty="0" err="1" smtClean="0"/>
              <a:t>dicapai</a:t>
            </a:r>
            <a:r>
              <a:rPr lang="en-US" sz="2200" dirty="0" smtClean="0"/>
              <a:t>.</a:t>
            </a:r>
          </a:p>
          <a:p>
            <a:pPr>
              <a:buNone/>
            </a:pPr>
            <a:r>
              <a:rPr lang="en-US" sz="2200" b="1" dirty="0" smtClean="0"/>
              <a:t>2.   </a:t>
            </a:r>
            <a:r>
              <a:rPr lang="en-US" sz="2200" b="1" dirty="0" err="1" smtClean="0"/>
              <a:t>Koleksi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Informasi</a:t>
            </a:r>
            <a:r>
              <a:rPr lang="en-US" sz="2200" b="1" dirty="0" smtClean="0"/>
              <a:t>, </a:t>
            </a:r>
            <a:r>
              <a:rPr lang="en-US" sz="2200" dirty="0" err="1" smtClean="0"/>
              <a:t>mengumpulkan</a:t>
            </a:r>
            <a:r>
              <a:rPr lang="en-US" sz="2200" dirty="0" smtClean="0"/>
              <a:t> </a:t>
            </a:r>
            <a:r>
              <a:rPr lang="en-US" sz="2200" dirty="0" err="1" smtClean="0"/>
              <a:t>informasi</a:t>
            </a:r>
            <a:r>
              <a:rPr lang="en-US" sz="2200" dirty="0" smtClean="0"/>
              <a:t> yang </a:t>
            </a:r>
            <a:r>
              <a:rPr lang="en-US" sz="2200" dirty="0" err="1" smtClean="0"/>
              <a:t>relevan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masalah</a:t>
            </a:r>
            <a:r>
              <a:rPr lang="en-US" sz="2200" dirty="0" smtClean="0"/>
              <a:t>, </a:t>
            </a:r>
            <a:r>
              <a:rPr lang="en-US" sz="2200" dirty="0" err="1" smtClean="0"/>
              <a:t>informasi</a:t>
            </a:r>
            <a:r>
              <a:rPr lang="en-US" sz="2200" dirty="0" smtClean="0"/>
              <a:t> </a:t>
            </a:r>
            <a:r>
              <a:rPr lang="en-US" sz="2200" dirty="0" err="1" smtClean="0"/>
              <a:t>ini</a:t>
            </a:r>
            <a:r>
              <a:rPr lang="en-US" sz="2200" dirty="0" smtClean="0"/>
              <a:t> </a:t>
            </a:r>
            <a:r>
              <a:rPr lang="en-US" sz="2200" dirty="0" err="1" smtClean="0"/>
              <a:t>dpt</a:t>
            </a:r>
            <a:r>
              <a:rPr lang="en-US" sz="2200" dirty="0" smtClean="0"/>
              <a:t> </a:t>
            </a:r>
            <a:r>
              <a:rPr lang="en-US" sz="2200" dirty="0" err="1" smtClean="0"/>
              <a:t>digunakan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 </a:t>
            </a:r>
            <a:r>
              <a:rPr lang="en-US" sz="2200" dirty="0" err="1" smtClean="0"/>
              <a:t>memeperbaiki</a:t>
            </a:r>
            <a:r>
              <a:rPr lang="en-US" sz="2200" dirty="0" smtClean="0"/>
              <a:t> </a:t>
            </a:r>
            <a:r>
              <a:rPr lang="en-US" sz="2200" dirty="0" err="1" smtClean="0"/>
              <a:t>perumusan</a:t>
            </a:r>
            <a:r>
              <a:rPr lang="en-US" sz="2200" dirty="0" smtClean="0"/>
              <a:t>.</a:t>
            </a:r>
          </a:p>
          <a:p>
            <a:pPr>
              <a:buAutoNum type="arabicPeriod" startAt="3"/>
            </a:pPr>
            <a:r>
              <a:rPr lang="en-US" sz="2200" b="1" dirty="0" err="1" smtClean="0"/>
              <a:t>Mendefinisikan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alternatif</a:t>
            </a:r>
            <a:r>
              <a:rPr lang="en-US" sz="2200" dirty="0" smtClean="0"/>
              <a:t>,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fase</a:t>
            </a:r>
            <a:r>
              <a:rPr lang="en-US" sz="2200" dirty="0" smtClean="0"/>
              <a:t> </a:t>
            </a:r>
            <a:r>
              <a:rPr lang="en-US" sz="2200" dirty="0" err="1" smtClean="0"/>
              <a:t>ini</a:t>
            </a:r>
            <a:r>
              <a:rPr lang="en-US" sz="2200" dirty="0" smtClean="0"/>
              <a:t>, </a:t>
            </a:r>
            <a:r>
              <a:rPr lang="en-US" sz="2200" dirty="0" err="1" smtClean="0"/>
              <a:t>semua</a:t>
            </a:r>
            <a:r>
              <a:rPr lang="en-US" sz="2200" dirty="0" smtClean="0"/>
              <a:t> </a:t>
            </a:r>
            <a:r>
              <a:rPr lang="en-US" sz="2200" dirty="0" err="1" smtClean="0"/>
              <a:t>alternatif</a:t>
            </a:r>
            <a:r>
              <a:rPr lang="en-US" sz="2200" dirty="0" smtClean="0"/>
              <a:t> </a:t>
            </a:r>
            <a:r>
              <a:rPr lang="en-US" sz="2200" dirty="0" err="1" smtClean="0"/>
              <a:t>solusi</a:t>
            </a:r>
            <a:r>
              <a:rPr lang="en-US" sz="2200" dirty="0" smtClean="0"/>
              <a:t> yang </a:t>
            </a:r>
            <a:r>
              <a:rPr lang="en-US" sz="2200" dirty="0" err="1" smtClean="0"/>
              <a:t>relevan</a:t>
            </a:r>
            <a:r>
              <a:rPr lang="en-US" sz="2200" dirty="0" smtClean="0"/>
              <a:t> </a:t>
            </a:r>
            <a:r>
              <a:rPr lang="en-US" sz="2200" dirty="0" err="1" smtClean="0"/>
              <a:t>didefinisikan</a:t>
            </a:r>
            <a:r>
              <a:rPr lang="en-US" sz="2200" dirty="0" smtClean="0"/>
              <a:t>.</a:t>
            </a:r>
            <a:endParaRPr lang="en-US" sz="2200" dirty="0"/>
          </a:p>
          <a:p>
            <a:pPr>
              <a:buAutoNum type="arabicPeriod" startAt="3"/>
            </a:pPr>
            <a:r>
              <a:rPr lang="en-US" sz="2200" b="1" dirty="0" err="1" smtClean="0"/>
              <a:t>Evaluasi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perbandingan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alternatif</a:t>
            </a:r>
            <a:r>
              <a:rPr lang="en-US" sz="2200" dirty="0" smtClean="0"/>
              <a:t>, </a:t>
            </a:r>
            <a:r>
              <a:rPr lang="en-US" sz="2200" dirty="0" err="1" smtClean="0"/>
              <a:t>melakukan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analisis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perbandingan</a:t>
            </a:r>
            <a:r>
              <a:rPr lang="en-US" sz="2200" dirty="0" smtClean="0"/>
              <a:t> </a:t>
            </a:r>
            <a:r>
              <a:rPr lang="en-US" sz="2200" dirty="0" err="1" smtClean="0"/>
              <a:t>setiap</a:t>
            </a:r>
            <a:r>
              <a:rPr lang="en-US" sz="2200" dirty="0" smtClean="0"/>
              <a:t> </a:t>
            </a:r>
            <a:r>
              <a:rPr lang="en-US" sz="2200" dirty="0" err="1" smtClean="0"/>
              <a:t>alternatif</a:t>
            </a:r>
            <a:r>
              <a:rPr lang="en-US" sz="2200" dirty="0" smtClean="0"/>
              <a:t> </a:t>
            </a:r>
            <a:r>
              <a:rPr lang="en-US" sz="2200" dirty="0" err="1" smtClean="0"/>
              <a:t>solusi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/>
              <a:t>5</a:t>
            </a:r>
            <a:r>
              <a:rPr lang="en-US" sz="2200" dirty="0" smtClean="0"/>
              <a:t>.   </a:t>
            </a:r>
            <a:r>
              <a:rPr lang="en-US" sz="2200" b="1" dirty="0" err="1" smtClean="0"/>
              <a:t>Memilih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salah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satu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solusi</a:t>
            </a:r>
            <a:endParaRPr lang="en-US" sz="2200" b="1" dirty="0" smtClean="0"/>
          </a:p>
          <a:p>
            <a:pPr marL="0" indent="0">
              <a:buNone/>
            </a:pPr>
            <a:r>
              <a:rPr lang="en-US" sz="2200" b="1" dirty="0" smtClean="0"/>
              <a:t>6</a:t>
            </a:r>
            <a:r>
              <a:rPr lang="en-US" sz="2200" dirty="0" smtClean="0"/>
              <a:t>.   </a:t>
            </a:r>
            <a:r>
              <a:rPr lang="en-US" sz="2200" b="1" dirty="0" err="1" smtClean="0"/>
              <a:t>Implementasi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solusi</a:t>
            </a:r>
            <a:r>
              <a:rPr lang="en-US" sz="2200" b="1" dirty="0" smtClean="0"/>
              <a:t> yang </a:t>
            </a:r>
            <a:r>
              <a:rPr lang="en-US" sz="2200" b="1" dirty="0" err="1" smtClean="0"/>
              <a:t>sudah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dipilih</a:t>
            </a:r>
            <a:endParaRPr lang="en-US" sz="2200" b="1" dirty="0" smtClean="0"/>
          </a:p>
          <a:p>
            <a:pPr indent="0">
              <a:buNone/>
            </a:pPr>
            <a:r>
              <a:rPr lang="en-US" sz="2200" dirty="0" err="1" smtClean="0"/>
              <a:t>Mengevaluasi</a:t>
            </a:r>
            <a:r>
              <a:rPr lang="en-US" sz="2200" dirty="0" smtClean="0"/>
              <a:t> </a:t>
            </a:r>
            <a:r>
              <a:rPr lang="en-US" sz="2200" dirty="0" err="1" smtClean="0"/>
              <a:t>implemantasi</a:t>
            </a:r>
            <a:r>
              <a:rPr lang="en-US" sz="2200" dirty="0" smtClean="0"/>
              <a:t> </a:t>
            </a:r>
            <a:r>
              <a:rPr lang="en-US" sz="2200" dirty="0" err="1" smtClean="0"/>
              <a:t>solusi</a:t>
            </a:r>
            <a:r>
              <a:rPr lang="en-US" sz="2200" dirty="0" smtClean="0"/>
              <a:t>,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membandingkan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masalah</a:t>
            </a:r>
            <a:r>
              <a:rPr lang="en-US" sz="2200" dirty="0" smtClean="0"/>
              <a:t> yang </a:t>
            </a:r>
            <a:r>
              <a:rPr lang="en-US" sz="2200" dirty="0" err="1" smtClean="0"/>
              <a:t>ingin</a:t>
            </a:r>
            <a:r>
              <a:rPr lang="en-US" sz="2200" dirty="0" smtClean="0"/>
              <a:t> </a:t>
            </a:r>
            <a:r>
              <a:rPr lang="en-US" sz="2200" dirty="0" err="1" smtClean="0"/>
              <a:t>diselesaikan</a:t>
            </a:r>
            <a:r>
              <a:rPr lang="en-US" sz="22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8463" indent="-398463">
              <a:buNone/>
            </a:pPr>
            <a:r>
              <a:rPr lang="en-US" sz="2000" dirty="0" smtClean="0"/>
              <a:t>7</a:t>
            </a:r>
            <a:r>
              <a:rPr lang="en-US" dirty="0" smtClean="0"/>
              <a:t>. </a:t>
            </a:r>
            <a:r>
              <a:rPr lang="en-US" sz="2000" b="1" dirty="0" err="1"/>
              <a:t>Mengevaluasi</a:t>
            </a:r>
            <a:r>
              <a:rPr lang="en-US" sz="2000" b="1" dirty="0"/>
              <a:t> </a:t>
            </a:r>
            <a:r>
              <a:rPr lang="en-US" sz="2000" b="1" dirty="0" err="1"/>
              <a:t>implemantasi</a:t>
            </a:r>
            <a:r>
              <a:rPr lang="en-US" sz="2000" b="1" dirty="0"/>
              <a:t> </a:t>
            </a:r>
            <a:r>
              <a:rPr lang="en-US" sz="2000" b="1" dirty="0" err="1"/>
              <a:t>solusi</a:t>
            </a:r>
            <a:r>
              <a:rPr lang="en-US" sz="2000" b="1" dirty="0"/>
              <a:t>,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membandingkan</a:t>
            </a:r>
            <a:r>
              <a:rPr lang="en-US" sz="2000" b="1" dirty="0" smtClean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masalah</a:t>
            </a:r>
            <a:r>
              <a:rPr lang="en-US" sz="2000" b="1" dirty="0"/>
              <a:t> yang </a:t>
            </a:r>
            <a:r>
              <a:rPr lang="en-US" sz="2000" b="1" dirty="0" err="1"/>
              <a:t>ingin</a:t>
            </a:r>
            <a:r>
              <a:rPr lang="en-US" sz="2000" b="1" dirty="0"/>
              <a:t> </a:t>
            </a:r>
            <a:r>
              <a:rPr lang="en-US" sz="2000" b="1" dirty="0" err="1"/>
              <a:t>diselesaikan</a:t>
            </a:r>
            <a:r>
              <a:rPr lang="en-US" sz="2000" dirty="0" smtClean="0"/>
              <a:t>.</a:t>
            </a:r>
          </a:p>
          <a:p>
            <a:pPr marL="398463" indent="-398463">
              <a:buNone/>
            </a:pPr>
            <a:endParaRPr lang="en-US" sz="2000" dirty="0" smtClean="0"/>
          </a:p>
          <a:p>
            <a:pPr marL="973138" indent="-574675">
              <a:buFont typeface="Wingdings" pitchFamily="2" charset="2"/>
              <a:buChar char="Ø"/>
            </a:pP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kaitanya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ERP, proses </a:t>
            </a:r>
            <a:r>
              <a:rPr lang="en-US" sz="2000" dirty="0" err="1"/>
              <a:t>pengambilan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dikelompokkan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aspek</a:t>
            </a:r>
            <a:r>
              <a:rPr lang="en-US" sz="2000" dirty="0"/>
              <a:t> </a:t>
            </a:r>
            <a:r>
              <a:rPr lang="en-US" sz="2000" dirty="0" err="1"/>
              <a:t>teknis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organisasional</a:t>
            </a:r>
            <a:r>
              <a:rPr lang="en-US" sz="2000" dirty="0" smtClean="0"/>
              <a:t>.</a:t>
            </a:r>
          </a:p>
          <a:p>
            <a:pPr marL="398463" indent="0">
              <a:buNone/>
            </a:pPr>
            <a:endParaRPr lang="en-US" sz="2000" dirty="0" smtClean="0"/>
          </a:p>
          <a:p>
            <a:pPr marL="973138" indent="-633413">
              <a:buFont typeface="Wingdings" pitchFamily="2" charset="2"/>
              <a:buChar char="Ø"/>
            </a:pPr>
            <a:r>
              <a:rPr lang="en-US" sz="2000" dirty="0" err="1"/>
              <a:t>Aspek</a:t>
            </a:r>
            <a:r>
              <a:rPr lang="en-US" sz="2000" dirty="0"/>
              <a:t> </a:t>
            </a:r>
            <a:r>
              <a:rPr lang="en-US" sz="2000" dirty="0" err="1"/>
              <a:t>teknis</a:t>
            </a:r>
            <a:r>
              <a:rPr lang="en-US" sz="2000" dirty="0"/>
              <a:t> </a:t>
            </a:r>
            <a:r>
              <a:rPr lang="en-US" sz="2000" dirty="0" err="1"/>
              <a:t>menyangkut</a:t>
            </a:r>
            <a:r>
              <a:rPr lang="en-US" sz="2000" dirty="0"/>
              <a:t> </a:t>
            </a:r>
            <a:r>
              <a:rPr lang="en-US" sz="2000" dirty="0" err="1"/>
              <a:t>pemilihan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perbandingan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hardware </a:t>
            </a:r>
            <a:r>
              <a:rPr lang="en-US" sz="2000" dirty="0" err="1"/>
              <a:t>dan</a:t>
            </a:r>
            <a:r>
              <a:rPr lang="en-US" sz="2000" dirty="0"/>
              <a:t> software</a:t>
            </a:r>
            <a:r>
              <a:rPr lang="en-US" sz="2000" dirty="0" smtClean="0"/>
              <a:t>.</a:t>
            </a:r>
          </a:p>
          <a:p>
            <a:pPr marL="339725" indent="0">
              <a:buNone/>
            </a:pPr>
            <a:endParaRPr lang="en-US" sz="2000" dirty="0" smtClean="0"/>
          </a:p>
          <a:p>
            <a:pPr marL="914400" indent="-574675">
              <a:buFont typeface="Wingdings" pitchFamily="2" charset="2"/>
              <a:buChar char="Ø"/>
            </a:pPr>
            <a:r>
              <a:rPr lang="en-US" sz="2000" dirty="0" err="1"/>
              <a:t>Aspek</a:t>
            </a:r>
            <a:r>
              <a:rPr lang="en-US" sz="2000" dirty="0"/>
              <a:t> </a:t>
            </a:r>
            <a:r>
              <a:rPr lang="en-US" sz="2000" dirty="0" err="1"/>
              <a:t>organisasional</a:t>
            </a:r>
            <a:r>
              <a:rPr lang="en-US" sz="2000" dirty="0"/>
              <a:t> </a:t>
            </a:r>
            <a:r>
              <a:rPr lang="en-US" sz="2000" dirty="0" err="1"/>
              <a:t>menyangkut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yang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organisasi</a:t>
            </a:r>
            <a:r>
              <a:rPr lang="en-US" sz="2000" dirty="0"/>
              <a:t>.</a:t>
            </a:r>
          </a:p>
          <a:p>
            <a:pPr marL="914400" indent="-91440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ERP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16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1. </a:t>
            </a:r>
            <a:r>
              <a:rPr lang="en-US" sz="2400" b="1" dirty="0" err="1" smtClean="0"/>
              <a:t>Membangun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Sendiri</a:t>
            </a:r>
            <a:r>
              <a:rPr lang="en-US" sz="2400" b="1" dirty="0" smtClean="0"/>
              <a:t> (In House)</a:t>
            </a:r>
          </a:p>
          <a:p>
            <a:pPr marL="855663" indent="-398463">
              <a:buFont typeface="Wingdings" pitchFamily="2" charset="2"/>
              <a:buChar char="Ø"/>
            </a:pPr>
            <a:r>
              <a:rPr lang="en-US" sz="2400" dirty="0" smtClean="0"/>
              <a:t>Paling </a:t>
            </a:r>
            <a:r>
              <a:rPr lang="en-US" sz="2400" dirty="0" err="1" smtClean="0"/>
              <a:t>sesui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endParaRPr lang="en-US" sz="2400" dirty="0" smtClean="0"/>
          </a:p>
          <a:p>
            <a:pPr indent="58738"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 err="1" smtClean="0"/>
              <a:t>Sulit</a:t>
            </a:r>
            <a:r>
              <a:rPr lang="en-US" sz="2400" dirty="0" smtClean="0"/>
              <a:t>, </a:t>
            </a:r>
            <a:r>
              <a:rPr lang="en-US" sz="2400" dirty="0" err="1" smtClean="0"/>
              <a:t>mahal</a:t>
            </a:r>
            <a:r>
              <a:rPr lang="en-US" sz="2400" dirty="0" smtClean="0"/>
              <a:t>, lama.</a:t>
            </a:r>
          </a:p>
          <a:p>
            <a:pPr indent="0">
              <a:buNone/>
            </a:pPr>
            <a:endParaRPr lang="en-US" sz="2400" dirty="0" smtClean="0"/>
          </a:p>
          <a:p>
            <a:pPr marL="398463" indent="-398463">
              <a:buNone/>
            </a:pPr>
            <a:r>
              <a:rPr lang="en-US" sz="2400" b="1" dirty="0" smtClean="0"/>
              <a:t>2. </a:t>
            </a:r>
            <a:r>
              <a:rPr lang="en-US" sz="2400" b="1" dirty="0" err="1" smtClean="0"/>
              <a:t>Membangun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sendiri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tambahan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 vendor</a:t>
            </a:r>
            <a:r>
              <a:rPr lang="en-US" sz="2400" dirty="0" smtClean="0"/>
              <a:t>.</a:t>
            </a:r>
          </a:p>
          <a:p>
            <a:pPr marL="914400">
              <a:buFont typeface="Wingdings" pitchFamily="2" charset="2"/>
              <a:buChar char="Ø"/>
            </a:pPr>
            <a:r>
              <a:rPr lang="en-US" sz="2400" dirty="0" err="1" smtClean="0"/>
              <a:t>Menggabungkan</a:t>
            </a:r>
            <a:r>
              <a:rPr lang="en-US" sz="2400" dirty="0" smtClean="0"/>
              <a:t> </a:t>
            </a:r>
            <a:r>
              <a:rPr lang="en-US" sz="2400" dirty="0" err="1" smtClean="0"/>
              <a:t>Manfaat</a:t>
            </a:r>
            <a:r>
              <a:rPr lang="en-US" sz="2400" dirty="0" smtClean="0"/>
              <a:t> </a:t>
            </a:r>
            <a:r>
              <a:rPr lang="en-US" sz="2400" dirty="0" err="1" smtClean="0"/>
              <a:t>Komersial</a:t>
            </a:r>
            <a:r>
              <a:rPr lang="en-US" sz="2400" dirty="0" smtClean="0"/>
              <a:t> 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perusahaan</a:t>
            </a:r>
            <a:endParaRPr lang="en-US" sz="2400" dirty="0" smtClean="0"/>
          </a:p>
          <a:p>
            <a:pPr indent="58738">
              <a:buFont typeface="Wingdings" pitchFamily="2" charset="2"/>
              <a:buChar char="Ø"/>
            </a:pPr>
            <a:r>
              <a:rPr lang="en-US" sz="2400" dirty="0" smtClean="0"/>
              <a:t>   </a:t>
            </a:r>
            <a:r>
              <a:rPr lang="en-US" sz="2400" dirty="0" err="1" smtClean="0"/>
              <a:t>Sulit</a:t>
            </a:r>
            <a:r>
              <a:rPr lang="en-US" sz="2400" dirty="0" smtClean="0"/>
              <a:t>, lama, </a:t>
            </a:r>
            <a:r>
              <a:rPr lang="en-US" sz="2400" dirty="0" err="1" smtClean="0"/>
              <a:t>mahal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320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467"/>
            <a:ext cx="8229600" cy="4787733"/>
          </a:xfrm>
        </p:spPr>
        <p:txBody>
          <a:bodyPr>
            <a:normAutofit fontScale="92500" lnSpcReduction="10000"/>
          </a:bodyPr>
          <a:lstStyle/>
          <a:p>
            <a:pPr marL="398463" indent="-398463">
              <a:buNone/>
            </a:pPr>
            <a:r>
              <a:rPr lang="en-US" b="1" dirty="0" smtClean="0"/>
              <a:t>3</a:t>
            </a:r>
            <a:r>
              <a:rPr lang="en-US" dirty="0" smtClean="0"/>
              <a:t>. </a:t>
            </a:r>
            <a:r>
              <a:rPr lang="en-US" b="1" dirty="0"/>
              <a:t>Best-of-breed (</a:t>
            </a:r>
            <a:r>
              <a:rPr lang="en-US" b="1" dirty="0" err="1"/>
              <a:t>kombinasi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berbagai</a:t>
            </a: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tawaran</a:t>
            </a:r>
            <a:r>
              <a:rPr lang="en-US" b="1" dirty="0" smtClean="0"/>
              <a:t> </a:t>
            </a:r>
            <a:r>
              <a:rPr lang="en-US" b="1" dirty="0"/>
              <a:t>vendor)</a:t>
            </a:r>
          </a:p>
          <a:p>
            <a:pPr marL="1031875" indent="-633413">
              <a:buFont typeface="Wingdings" pitchFamily="2" charset="2"/>
              <a:buChar char="Ø"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teoritis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baik</a:t>
            </a:r>
            <a:endParaRPr lang="en-US" dirty="0"/>
          </a:p>
          <a:p>
            <a:pPr marL="1031875" indent="-633413">
              <a:buFont typeface="Wingdings" pitchFamily="2" charset="2"/>
              <a:buChar char="Ø"/>
            </a:pP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lama, </a:t>
            </a:r>
            <a:r>
              <a:rPr lang="en-US" dirty="0" err="1"/>
              <a:t>berpotensi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it-IT" b="1" dirty="0" smtClean="0"/>
              <a:t>4. Modifikasi </a:t>
            </a:r>
            <a:r>
              <a:rPr lang="it-IT" b="1" dirty="0"/>
              <a:t>sistem dari vendor</a:t>
            </a:r>
            <a:endParaRPr lang="en-US" b="1" dirty="0"/>
          </a:p>
          <a:p>
            <a:pPr marL="1090613" indent="-692150">
              <a:buFont typeface="Wingdings" pitchFamily="2" charset="2"/>
              <a:buChar char="Ø"/>
            </a:pP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fleksibilitas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vendor.</a:t>
            </a:r>
          </a:p>
          <a:p>
            <a:pPr marL="1090613" indent="-692150">
              <a:buFont typeface="Wingdings" pitchFamily="2" charset="2"/>
              <a:buChar char="Ø"/>
            </a:pP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/>
              <a:t>lama</a:t>
            </a:r>
          </a:p>
          <a:p>
            <a:pPr marL="1090613" indent="-1090613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9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787733"/>
          </a:xfrm>
        </p:spPr>
        <p:txBody>
          <a:bodyPr>
            <a:normAutofit fontScale="92500" lnSpcReduction="10000"/>
          </a:bodyPr>
          <a:lstStyle/>
          <a:p>
            <a:pPr marL="398463" indent="-398463">
              <a:buNone/>
            </a:pPr>
            <a:r>
              <a:rPr lang="en-US" b="1" dirty="0" smtClean="0"/>
              <a:t>5</a:t>
            </a:r>
            <a:r>
              <a:rPr lang="en-US" dirty="0" smtClean="0"/>
              <a:t>. </a:t>
            </a:r>
            <a:r>
              <a:rPr lang="en-US" b="1" dirty="0" err="1" smtClean="0"/>
              <a:t>Memilih</a:t>
            </a:r>
            <a:r>
              <a:rPr lang="en-US" b="1" dirty="0" smtClean="0"/>
              <a:t> </a:t>
            </a:r>
            <a:r>
              <a:rPr lang="en-US" b="1" dirty="0" err="1"/>
              <a:t>Memilih</a:t>
            </a:r>
            <a:r>
              <a:rPr lang="en-US" b="1" dirty="0"/>
              <a:t> </a:t>
            </a:r>
            <a:r>
              <a:rPr lang="en-US" b="1" dirty="0" err="1"/>
              <a:t>modul-modul</a:t>
            </a:r>
            <a:r>
              <a:rPr lang="en-US" b="1" dirty="0"/>
              <a:t> </a:t>
            </a:r>
            <a:r>
              <a:rPr lang="en-US" b="1" dirty="0" err="1"/>
              <a:t>tertentu</a:t>
            </a:r>
            <a:r>
              <a:rPr lang="en-US" b="1" dirty="0"/>
              <a:t> </a:t>
            </a:r>
            <a:r>
              <a:rPr lang="en-US" b="1" dirty="0" err="1"/>
              <a:t>tertentu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vendor</a:t>
            </a:r>
            <a:r>
              <a:rPr lang="en-US" dirty="0"/>
              <a:t>.</a:t>
            </a:r>
          </a:p>
          <a:p>
            <a:pPr marL="1031875" indent="-633413">
              <a:buFont typeface="Wingdings" pitchFamily="2" charset="2"/>
              <a:buChar char="Ø"/>
            </a:pP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,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.</a:t>
            </a:r>
          </a:p>
          <a:p>
            <a:pPr marL="1031875" indent="-633413" algn="just">
              <a:buFont typeface="Wingdings" pitchFamily="2" charset="2"/>
              <a:buChar char="Ø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mendatang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lama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mahal</a:t>
            </a:r>
            <a:endParaRPr lang="en-US" dirty="0"/>
          </a:p>
          <a:p>
            <a:pPr marL="0" indent="0" algn="just">
              <a:buNone/>
            </a:pPr>
            <a:r>
              <a:rPr lang="en-US" b="1" dirty="0" smtClean="0"/>
              <a:t>6</a:t>
            </a:r>
            <a:r>
              <a:rPr lang="en-US" dirty="0" smtClean="0"/>
              <a:t>.  </a:t>
            </a:r>
            <a:r>
              <a:rPr lang="en-US" b="1" dirty="0" err="1" smtClean="0"/>
              <a:t>Menerapkan</a:t>
            </a:r>
            <a:r>
              <a:rPr lang="en-US" b="1" dirty="0" smtClean="0"/>
              <a:t> </a:t>
            </a:r>
            <a:r>
              <a:rPr lang="en-US" b="1" dirty="0" err="1"/>
              <a:t>sistem</a:t>
            </a:r>
            <a:r>
              <a:rPr lang="en-US" b="1" dirty="0"/>
              <a:t> vendor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lengkap</a:t>
            </a:r>
            <a:r>
              <a:rPr lang="en-US" b="1" dirty="0"/>
              <a:t>.</a:t>
            </a:r>
          </a:p>
          <a:p>
            <a:pPr marL="1031875" indent="-574675" algn="just">
              <a:buFont typeface="Wingdings" pitchFamily="2" charset="2"/>
              <a:buChar char="Ø"/>
            </a:pP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endParaRPr lang="en-US" dirty="0"/>
          </a:p>
          <a:p>
            <a:pPr marL="1031875" indent="-574675" algn="just">
              <a:buFont typeface="Wingdings" pitchFamily="2" charset="2"/>
              <a:buChar char="Ø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fleksibel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9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7.  </a:t>
            </a:r>
            <a:r>
              <a:rPr lang="en-US" b="1" dirty="0" smtClean="0"/>
              <a:t>Application </a:t>
            </a:r>
            <a:r>
              <a:rPr lang="en-US" b="1" dirty="0"/>
              <a:t>service provider</a:t>
            </a:r>
          </a:p>
          <a:p>
            <a:pPr marL="1254125" indent="-679450">
              <a:buFont typeface="Wingdings" pitchFamily="2" charset="2"/>
              <a:buChar char="Ø"/>
            </a:pP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.</a:t>
            </a:r>
          </a:p>
          <a:p>
            <a:pPr marL="1254125" indent="-679450">
              <a:buFont typeface="Wingdings" pitchFamily="2" charset="2"/>
              <a:buChar char="Ø"/>
            </a:pP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6557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TIKOM Bali 1">
      <a:dk1>
        <a:sysClr val="windowText" lastClr="000000"/>
      </a:dk1>
      <a:lt1>
        <a:sysClr val="window" lastClr="FFFFFF"/>
      </a:lt1>
      <a:dk2>
        <a:srgbClr val="0B283B"/>
      </a:dk2>
      <a:lt2>
        <a:srgbClr val="F5E98D"/>
      </a:lt2>
      <a:accent1>
        <a:srgbClr val="0D6B9F"/>
      </a:accent1>
      <a:accent2>
        <a:srgbClr val="D5AB1A"/>
      </a:accent2>
      <a:accent3>
        <a:srgbClr val="E62129"/>
      </a:accent3>
      <a:accent4>
        <a:srgbClr val="9AADCB"/>
      </a:accent4>
      <a:accent5>
        <a:srgbClr val="EAD21A"/>
      </a:accent5>
      <a:accent6>
        <a:srgbClr val="F29C79"/>
      </a:accent6>
      <a:hlink>
        <a:srgbClr val="165076"/>
      </a:hlink>
      <a:folHlink>
        <a:srgbClr val="A61F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763</TotalTime>
  <Words>1076</Words>
  <Application>Microsoft Office PowerPoint</Application>
  <PresentationFormat>On-screen Show (4:3)</PresentationFormat>
  <Paragraphs>148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Theme1</vt:lpstr>
      <vt:lpstr>Strategi Evaluasi dan Pemilihan Paket ERP</vt:lpstr>
      <vt:lpstr>Materi</vt:lpstr>
      <vt:lpstr>Pendahuluan</vt:lpstr>
      <vt:lpstr>Mekanisme pengambilan Keputusan</vt:lpstr>
      <vt:lpstr>Mekanisme pengambilan Keputusan</vt:lpstr>
      <vt:lpstr>Metode Pengembangan Sistem ERP</vt:lpstr>
      <vt:lpstr>Metode Pengembangan Sistem ERP</vt:lpstr>
      <vt:lpstr>Metode Pengembangan Sistem ERP</vt:lpstr>
      <vt:lpstr>Metode Pengembangan Sistem ERP</vt:lpstr>
      <vt:lpstr>Fase-fase Implementasi Sistem ERP </vt:lpstr>
      <vt:lpstr>Fase-fase Implementasi Sistem ERP </vt:lpstr>
      <vt:lpstr>Fase-fase Implementasi Sistem ERP </vt:lpstr>
      <vt:lpstr>Fase-fase Implementasi Sistem ERP </vt:lpstr>
      <vt:lpstr>Aspek Evaluasi</vt:lpstr>
      <vt:lpstr>Kriteria Evaluasi</vt:lpstr>
      <vt:lpstr>Kriteria Evaluasi ….</vt:lpstr>
      <vt:lpstr>Strategi Implementasi</vt:lpstr>
      <vt:lpstr>Strategi Implementasi</vt:lpstr>
      <vt:lpstr>Strategi Implementasi</vt:lpstr>
      <vt:lpstr>Evaluasi kinerja Sistem ERP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 Evaluasi dan Pemilihan Paket ERP</dc:title>
  <dc:creator>user</dc:creator>
  <cp:lastModifiedBy>Sekretariat</cp:lastModifiedBy>
  <cp:revision>39</cp:revision>
  <dcterms:created xsi:type="dcterms:W3CDTF">2014-10-28T16:06:32Z</dcterms:created>
  <dcterms:modified xsi:type="dcterms:W3CDTF">2016-03-21T08:58:56Z</dcterms:modified>
</cp:coreProperties>
</file>