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9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80" r:id="rId12"/>
    <p:sldId id="281" r:id="rId13"/>
    <p:sldId id="270" r:id="rId14"/>
    <p:sldId id="282" r:id="rId15"/>
    <p:sldId id="271" r:id="rId16"/>
    <p:sldId id="294" r:id="rId17"/>
    <p:sldId id="295" r:id="rId18"/>
    <p:sldId id="296" r:id="rId19"/>
    <p:sldId id="297" r:id="rId20"/>
    <p:sldId id="298" r:id="rId21"/>
    <p:sldId id="283" r:id="rId22"/>
    <p:sldId id="284" r:id="rId23"/>
    <p:sldId id="285" r:id="rId24"/>
    <p:sldId id="286" r:id="rId25"/>
    <p:sldId id="287" r:id="rId26"/>
    <p:sldId id="288" r:id="rId27"/>
    <p:sldId id="291" r:id="rId28"/>
    <p:sldId id="290" r:id="rId29"/>
    <p:sldId id="289" r:id="rId30"/>
    <p:sldId id="292" r:id="rId31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74" d="100"/>
          <a:sy n="74" d="100"/>
        </p:scale>
        <p:origin x="1284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B2211-87F1-41B6-9599-9012C262458D}" type="datetimeFigureOut">
              <a:rPr lang="id-ID" smtClean="0"/>
              <a:pPr/>
              <a:t>25/03/2016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37D2C-3F24-4304-B1B8-903F34FB692A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B2211-87F1-41B6-9599-9012C262458D}" type="datetimeFigureOut">
              <a:rPr lang="id-ID" smtClean="0"/>
              <a:pPr/>
              <a:t>25/03/2016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37D2C-3F24-4304-B1B8-903F34FB692A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B2211-87F1-41B6-9599-9012C262458D}" type="datetimeFigureOut">
              <a:rPr lang="id-ID" smtClean="0"/>
              <a:pPr/>
              <a:t>25/03/2016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37D2C-3F24-4304-B1B8-903F34FB692A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B2211-87F1-41B6-9599-9012C262458D}" type="datetimeFigureOut">
              <a:rPr lang="id-ID" smtClean="0"/>
              <a:pPr/>
              <a:t>25/03/2016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37D2C-3F24-4304-B1B8-903F34FB692A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B2211-87F1-41B6-9599-9012C262458D}" type="datetimeFigureOut">
              <a:rPr lang="id-ID" smtClean="0"/>
              <a:pPr/>
              <a:t>25/03/2016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37D2C-3F24-4304-B1B8-903F34FB692A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B2211-87F1-41B6-9599-9012C262458D}" type="datetimeFigureOut">
              <a:rPr lang="id-ID" smtClean="0"/>
              <a:pPr/>
              <a:t>25/03/2016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37D2C-3F24-4304-B1B8-903F34FB692A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B2211-87F1-41B6-9599-9012C262458D}" type="datetimeFigureOut">
              <a:rPr lang="id-ID" smtClean="0"/>
              <a:pPr/>
              <a:t>25/03/2016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37D2C-3F24-4304-B1B8-903F34FB692A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B2211-87F1-41B6-9599-9012C262458D}" type="datetimeFigureOut">
              <a:rPr lang="id-ID" smtClean="0"/>
              <a:pPr/>
              <a:t>25/03/2016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37D2C-3F24-4304-B1B8-903F34FB692A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B2211-87F1-41B6-9599-9012C262458D}" type="datetimeFigureOut">
              <a:rPr lang="id-ID" smtClean="0"/>
              <a:pPr/>
              <a:t>25/03/2016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37D2C-3F24-4304-B1B8-903F34FB692A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B2211-87F1-41B6-9599-9012C262458D}" type="datetimeFigureOut">
              <a:rPr lang="id-ID" smtClean="0"/>
              <a:pPr/>
              <a:t>25/03/2016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37D2C-3F24-4304-B1B8-903F34FB692A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B2211-87F1-41B6-9599-9012C262458D}" type="datetimeFigureOut">
              <a:rPr lang="id-ID" smtClean="0"/>
              <a:pPr/>
              <a:t>25/03/2016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37D2C-3F24-4304-B1B8-903F34FB692A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4B2211-87F1-41B6-9599-9012C262458D}" type="datetimeFigureOut">
              <a:rPr lang="id-ID" smtClean="0"/>
              <a:pPr/>
              <a:t>25/03/2016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D37D2C-3F24-4304-B1B8-903F34FB692A}" type="slidenum">
              <a:rPr lang="id-ID" smtClean="0"/>
              <a:pPr/>
              <a:t>‹#›</a:t>
            </a:fld>
            <a:endParaRPr 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9268" y="498568"/>
            <a:ext cx="7550331" cy="1578428"/>
          </a:xfrm>
        </p:spPr>
        <p:txBody>
          <a:bodyPr/>
          <a:lstStyle/>
          <a:p>
            <a:pPr algn="l"/>
            <a:r>
              <a:rPr lang="id-ID" dirty="0" smtClean="0"/>
              <a:t>Modul – Modul Dalam ERP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9931" y="3433354"/>
            <a:ext cx="7846423" cy="2222863"/>
          </a:xfrm>
        </p:spPr>
        <p:txBody>
          <a:bodyPr>
            <a:noAutofit/>
          </a:bodyPr>
          <a:lstStyle/>
          <a:p>
            <a:pPr algn="l"/>
            <a:r>
              <a:rPr lang="id-ID" sz="2000" dirty="0" smtClean="0">
                <a:solidFill>
                  <a:schemeClr val="tx1"/>
                </a:solidFill>
              </a:rPr>
              <a:t>Kelompok III</a:t>
            </a:r>
          </a:p>
          <a:p>
            <a:pPr algn="l"/>
            <a:endParaRPr lang="id-ID" sz="2000" dirty="0" smtClean="0">
              <a:solidFill>
                <a:schemeClr val="tx1"/>
              </a:solidFill>
            </a:endParaRPr>
          </a:p>
          <a:p>
            <a:pPr algn="l"/>
            <a:r>
              <a:rPr lang="id-ID" sz="2000" dirty="0" smtClean="0">
                <a:solidFill>
                  <a:schemeClr val="tx1"/>
                </a:solidFill>
              </a:rPr>
              <a:t>I Gede Arya Wardana Pratama	(130030676)</a:t>
            </a:r>
          </a:p>
          <a:p>
            <a:pPr algn="l"/>
            <a:endParaRPr lang="id-ID" sz="2000" dirty="0" smtClean="0">
              <a:solidFill>
                <a:schemeClr val="tx1"/>
              </a:solidFill>
            </a:endParaRPr>
          </a:p>
          <a:p>
            <a:pPr algn="l"/>
            <a:r>
              <a:rPr lang="id-ID" sz="2000" dirty="0" smtClean="0">
                <a:solidFill>
                  <a:schemeClr val="tx1"/>
                </a:solidFill>
              </a:rPr>
              <a:t>Putu Okky Maheswara		(130030)</a:t>
            </a:r>
          </a:p>
          <a:p>
            <a:pPr algn="l"/>
            <a:endParaRPr lang="id-ID" sz="2000" dirty="0" smtClean="0">
              <a:solidFill>
                <a:schemeClr val="tx1"/>
              </a:solidFill>
            </a:endParaRPr>
          </a:p>
          <a:p>
            <a:pPr algn="l"/>
            <a:r>
              <a:rPr lang="id-ID" sz="2000" dirty="0" smtClean="0">
                <a:solidFill>
                  <a:schemeClr val="tx1"/>
                </a:solidFill>
              </a:rPr>
              <a:t>I Wayan Aris Setiawan		(130030499)</a:t>
            </a:r>
          </a:p>
        </p:txBody>
      </p:sp>
    </p:spTree>
    <p:extLst>
      <p:ext uri="{BB962C8B-B14F-4D97-AF65-F5344CB8AC3E}">
        <p14:creationId xmlns:p14="http://schemas.microsoft.com/office/powerpoint/2010/main" val="7718158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8093"/>
            <a:ext cx="7886700" cy="873874"/>
          </a:xfrm>
        </p:spPr>
        <p:txBody>
          <a:bodyPr/>
          <a:lstStyle/>
          <a:p>
            <a:r>
              <a:rPr lang="id-ID" dirty="0"/>
              <a:t>Modul finansial dan akuntasi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04523"/>
            <a:ext cx="7886700" cy="1504171"/>
          </a:xfrm>
        </p:spPr>
        <p:txBody>
          <a:bodyPr>
            <a:normAutofit fontScale="92500" lnSpcReduction="20000"/>
          </a:bodyPr>
          <a:lstStyle/>
          <a:p>
            <a:r>
              <a:rPr lang="id-ID" dirty="0" smtClean="0"/>
              <a:t>Financial accounting</a:t>
            </a:r>
          </a:p>
          <a:p>
            <a:pPr lvl="1"/>
            <a:r>
              <a:rPr lang="id-ID" dirty="0"/>
              <a:t>Menyediakan kendali atas seluruh perusahaan dan integrasi informasi keuangan yang sangat penting bagi pengambil keputusan. </a:t>
            </a:r>
            <a:endParaRPr lang="id-ID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0150923"/>
              </p:ext>
            </p:extLst>
          </p:nvPr>
        </p:nvGraphicFramePr>
        <p:xfrm>
          <a:off x="429063" y="2708694"/>
          <a:ext cx="8573218" cy="41493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4183"/>
                <a:gridCol w="2109085"/>
                <a:gridCol w="5869950"/>
              </a:tblGrid>
              <a:tr h="404810"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Nama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Modul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Deskripsi</a:t>
                      </a:r>
                      <a:endParaRPr lang="en-US" dirty="0"/>
                    </a:p>
                  </a:txBody>
                  <a:tcPr/>
                </a:tc>
              </a:tr>
              <a:tr h="708418">
                <a:tc>
                  <a:txBody>
                    <a:bodyPr/>
                    <a:lstStyle/>
                    <a:p>
                      <a:pPr marL="514350" indent="-514350"/>
                      <a:r>
                        <a:rPr lang="en-US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514350" indent="-514350"/>
                      <a:r>
                        <a:rPr lang="en-US" dirty="0" smtClean="0"/>
                        <a:t>General Ledger (GL)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baseline="0" dirty="0" smtClean="0"/>
                        <a:t> </a:t>
                      </a:r>
                      <a:r>
                        <a:rPr lang="en-US" dirty="0" err="1" smtClean="0"/>
                        <a:t>Jurnal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umum</a:t>
                      </a:r>
                      <a:endParaRPr lang="en-US" dirty="0" smtClean="0"/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baseline="0" dirty="0" smtClean="0"/>
                        <a:t> </a:t>
                      </a:r>
                      <a:r>
                        <a:rPr lang="en-US" dirty="0" err="1" smtClean="0"/>
                        <a:t>Berfungsi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untuk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mencatat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semua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transaksi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di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perusahaan</a:t>
                      </a:r>
                      <a:endParaRPr lang="en-US" dirty="0"/>
                    </a:p>
                  </a:txBody>
                  <a:tcPr/>
                </a:tc>
              </a:tr>
              <a:tr h="1315634">
                <a:tc>
                  <a:txBody>
                    <a:bodyPr/>
                    <a:lstStyle/>
                    <a:p>
                      <a:pPr marL="514350" indent="-514350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Account Receivable </a:t>
                      </a:r>
                      <a:r>
                        <a:rPr lang="en-US" dirty="0" err="1" smtClean="0"/>
                        <a:t>dan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Account Payable (AR/AP)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09538" indent="-109538"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 AR (</a:t>
                      </a:r>
                      <a:r>
                        <a:rPr lang="en-US" dirty="0" err="1" smtClean="0"/>
                        <a:t>piutang</a:t>
                      </a:r>
                      <a:r>
                        <a:rPr lang="en-US" dirty="0" smtClean="0"/>
                        <a:t>) </a:t>
                      </a:r>
                      <a:r>
                        <a:rPr lang="en-US" dirty="0" err="1" smtClean="0"/>
                        <a:t>dan</a:t>
                      </a:r>
                      <a:r>
                        <a:rPr lang="en-US" baseline="0" dirty="0" smtClean="0"/>
                        <a:t> AP (</a:t>
                      </a:r>
                      <a:r>
                        <a:rPr lang="en-US" baseline="0" dirty="0" err="1" smtClean="0"/>
                        <a:t>Hutang</a:t>
                      </a:r>
                      <a:r>
                        <a:rPr lang="en-US" baseline="0" dirty="0" smtClean="0"/>
                        <a:t>)</a:t>
                      </a:r>
                    </a:p>
                    <a:p>
                      <a:pPr marL="109538" indent="-109538">
                        <a:buFont typeface="Arial" pitchFamily="34" charset="0"/>
                        <a:buChar char="•"/>
                      </a:pP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Mengelola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transaksi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bisnis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perusahaan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dan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mitra</a:t>
                      </a:r>
                      <a:endParaRPr lang="en-US" baseline="0" dirty="0" smtClean="0"/>
                    </a:p>
                    <a:p>
                      <a:pPr marL="109538" indent="-109538">
                        <a:buFont typeface="Arial" pitchFamily="34" charset="0"/>
                        <a:buChar char="•"/>
                      </a:pP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integrasi</a:t>
                      </a:r>
                      <a:r>
                        <a:rPr lang="en-US" baseline="0" dirty="0" smtClean="0"/>
                        <a:t> dg </a:t>
                      </a:r>
                      <a:r>
                        <a:rPr lang="en-US" baseline="0" dirty="0" err="1" smtClean="0"/>
                        <a:t>modul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GL,dan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semua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modul</a:t>
                      </a:r>
                      <a:r>
                        <a:rPr lang="en-US" baseline="0" dirty="0" smtClean="0"/>
                        <a:t> yang </a:t>
                      </a:r>
                      <a:r>
                        <a:rPr lang="en-US" baseline="0" dirty="0" err="1" smtClean="0"/>
                        <a:t>berhubugan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dengan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keuangan</a:t>
                      </a:r>
                      <a:endParaRPr lang="en-US" dirty="0"/>
                    </a:p>
                  </a:txBody>
                  <a:tcPr/>
                </a:tc>
              </a:tr>
              <a:tr h="1012026">
                <a:tc>
                  <a:txBody>
                    <a:bodyPr/>
                    <a:lstStyle/>
                    <a:p>
                      <a:pPr marL="514350" indent="-514350"/>
                      <a:r>
                        <a:rPr lang="en-US" dirty="0" smtClean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514350" indent="-514350"/>
                      <a:r>
                        <a:rPr lang="en-US" dirty="0" smtClean="0"/>
                        <a:t>Asset Accounting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mengelolal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kekayaan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tetap</a:t>
                      </a:r>
                      <a:r>
                        <a:rPr lang="en-US" baseline="0" dirty="0" smtClean="0"/>
                        <a:t> (fixed asset)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dirty="0" err="1" smtClean="0"/>
                        <a:t>informasi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rinci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transaksi</a:t>
                      </a:r>
                      <a:r>
                        <a:rPr lang="en-US" baseline="0" dirty="0" smtClean="0"/>
                        <a:t> yang </a:t>
                      </a:r>
                      <a:r>
                        <a:rPr lang="en-US" baseline="0" dirty="0" err="1" smtClean="0"/>
                        <a:t>berhubungan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dengan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aset</a:t>
                      </a:r>
                      <a:endParaRPr lang="en-US" dirty="0"/>
                    </a:p>
                  </a:txBody>
                  <a:tcPr/>
                </a:tc>
              </a:tr>
              <a:tr h="70841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Legal Consolidation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memungkinkan</a:t>
                      </a:r>
                      <a:r>
                        <a:rPr lang="en-US" baseline="0" dirty="0" smtClean="0"/>
                        <a:t> transfer data </a:t>
                      </a:r>
                      <a:r>
                        <a:rPr lang="en-US" baseline="0" dirty="0" err="1" smtClean="0"/>
                        <a:t>langsung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dari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pernyataan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secara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individu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ke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laporan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konsolidasi</a:t>
                      </a:r>
                      <a:r>
                        <a:rPr lang="en-US" baseline="0" dirty="0" smtClean="0"/>
                        <a:t> (</a:t>
                      </a:r>
                      <a:r>
                        <a:rPr lang="en-US" baseline="0" dirty="0" err="1" smtClean="0"/>
                        <a:t>otomatisasi</a:t>
                      </a:r>
                      <a:r>
                        <a:rPr lang="en-US" baseline="0" dirty="0" smtClean="0"/>
                        <a:t>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54901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145" y="462652"/>
            <a:ext cx="7886700" cy="1159115"/>
          </a:xfrm>
        </p:spPr>
        <p:txBody>
          <a:bodyPr>
            <a:normAutofit fontScale="85000" lnSpcReduction="20000"/>
          </a:bodyPr>
          <a:lstStyle/>
          <a:p>
            <a:r>
              <a:rPr lang="id-ID" dirty="0"/>
              <a:t>Controling</a:t>
            </a:r>
          </a:p>
          <a:p>
            <a:pPr lvl="1"/>
            <a:r>
              <a:rPr lang="id-ID" dirty="0"/>
              <a:t>Menyediakan dukungan informasi umum yang digunakan dalam proses kendali keunangan.</a:t>
            </a:r>
          </a:p>
          <a:p>
            <a:endParaRPr lang="id-ID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4845615"/>
              </p:ext>
            </p:extLst>
          </p:nvPr>
        </p:nvGraphicFramePr>
        <p:xfrm>
          <a:off x="232195" y="1621767"/>
          <a:ext cx="8610600" cy="51206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1"/>
                <a:gridCol w="2286000"/>
                <a:gridCol w="5791199"/>
              </a:tblGrid>
              <a:tr h="418831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NO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Nama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Modul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Deskripsi</a:t>
                      </a:r>
                      <a:endParaRPr lang="en-US" sz="1600" dirty="0"/>
                    </a:p>
                  </a:txBody>
                  <a:tcPr/>
                </a:tc>
              </a:tr>
              <a:tr h="647971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Overhead cost controlling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1600" dirty="0" smtClean="0"/>
                        <a:t> monitoring </a:t>
                      </a:r>
                      <a:r>
                        <a:rPr lang="en-US" sz="1600" dirty="0" err="1" smtClean="0"/>
                        <a:t>peningkatan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biaya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tidak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langsung</a:t>
                      </a:r>
                      <a:r>
                        <a:rPr lang="en-US" sz="1600" baseline="0" dirty="0" smtClean="0"/>
                        <a:t> ,ex : </a:t>
                      </a:r>
                      <a:r>
                        <a:rPr lang="en-US" sz="1600" baseline="0" dirty="0" err="1" smtClean="0"/>
                        <a:t>pada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proses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produksi</a:t>
                      </a:r>
                      <a:endParaRPr lang="en-US" sz="1600" baseline="0" dirty="0" smtClean="0"/>
                    </a:p>
                  </a:txBody>
                  <a:tcPr/>
                </a:tc>
              </a:tr>
              <a:tr h="610857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Cost center controlling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menganalisa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adanya</a:t>
                      </a:r>
                      <a:r>
                        <a:rPr lang="en-US" sz="1600" dirty="0" smtClean="0"/>
                        <a:t> overhead </a:t>
                      </a:r>
                      <a:r>
                        <a:rPr lang="en-US" sz="1600" dirty="0" err="1" smtClean="0"/>
                        <a:t>dlm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organisasi</a:t>
                      </a:r>
                      <a:r>
                        <a:rPr lang="en-US" sz="1600" dirty="0" smtClean="0"/>
                        <a:t>, </a:t>
                      </a:r>
                      <a:r>
                        <a:rPr lang="en-US" sz="1600" dirty="0" err="1" smtClean="0"/>
                        <a:t>dapat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menelusuri</a:t>
                      </a:r>
                      <a:r>
                        <a:rPr lang="en-US" sz="1600" dirty="0" smtClean="0"/>
                        <a:t> subarea </a:t>
                      </a:r>
                      <a:r>
                        <a:rPr lang="en-US" sz="1600" dirty="0" err="1" smtClean="0"/>
                        <a:t>penyebab</a:t>
                      </a:r>
                      <a:r>
                        <a:rPr lang="en-US" sz="1600" dirty="0" smtClean="0"/>
                        <a:t> overhead</a:t>
                      </a:r>
                      <a:endParaRPr lang="en-US" sz="1600" dirty="0"/>
                    </a:p>
                  </a:txBody>
                  <a:tcPr/>
                </a:tc>
              </a:tr>
              <a:tr h="608343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Overhead order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1600" dirty="0" smtClean="0"/>
                        <a:t> u/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mengumpulkan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dan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menganalisa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biaya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berdasarkan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individu</a:t>
                      </a:r>
                      <a:r>
                        <a:rPr lang="en-US" sz="1600" baseline="0" dirty="0" smtClean="0"/>
                        <a:t> internal</a:t>
                      </a:r>
                      <a:endParaRPr lang="en-US" sz="1600" dirty="0"/>
                    </a:p>
                  </a:txBody>
                  <a:tcPr/>
                </a:tc>
              </a:tr>
              <a:tr h="60960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Activity based costing (ABC)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1600" dirty="0" smtClean="0"/>
                        <a:t> dg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modul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ini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biaya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dapat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dilihat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dari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berbagai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sudut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pandang</a:t>
                      </a:r>
                      <a:endParaRPr lang="en-US" sz="1600" dirty="0"/>
                    </a:p>
                  </a:txBody>
                  <a:tcPr/>
                </a:tc>
              </a:tr>
              <a:tr h="418831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Product cost controlling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1600" dirty="0" smtClean="0"/>
                        <a:t>  </a:t>
                      </a:r>
                      <a:r>
                        <a:rPr lang="en-US" sz="1600" dirty="0" err="1" smtClean="0"/>
                        <a:t>menentukan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biaya</a:t>
                      </a:r>
                      <a:r>
                        <a:rPr lang="en-US" sz="1600" dirty="0" smtClean="0"/>
                        <a:t> yang </a:t>
                      </a:r>
                      <a:r>
                        <a:rPr lang="en-US" sz="1600" dirty="0" err="1" smtClean="0"/>
                        <a:t>ditimbulkan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dari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pembuatan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sebuah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produk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atau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layanan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tertentu</a:t>
                      </a:r>
                      <a:endParaRPr lang="en-US" sz="1600" baseline="0" dirty="0" smtClean="0"/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dapat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digunakan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untuk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menentukan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harga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terendah</a:t>
                      </a:r>
                      <a:endParaRPr lang="en-US" sz="1600" dirty="0"/>
                    </a:p>
                  </a:txBody>
                  <a:tcPr/>
                </a:tc>
              </a:tr>
              <a:tr h="418831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Cost object controlling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membantu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memonitor</a:t>
                      </a:r>
                      <a:r>
                        <a:rPr lang="en-US" sz="1600" dirty="0" smtClean="0"/>
                        <a:t> order </a:t>
                      </a:r>
                      <a:r>
                        <a:rPr lang="en-US" sz="1600" dirty="0" err="1" smtClean="0"/>
                        <a:t>di</a:t>
                      </a:r>
                      <a:r>
                        <a:rPr lang="en-US" sz="1600" dirty="0" smtClean="0"/>
                        <a:t> area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produksi</a:t>
                      </a:r>
                      <a:endParaRPr lang="en-US" sz="1600" baseline="0" dirty="0" smtClean="0"/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dapat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menyajikan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biaya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aktual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atas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objek</a:t>
                      </a:r>
                      <a:endParaRPr lang="en-US" sz="1600" dirty="0"/>
                    </a:p>
                  </a:txBody>
                  <a:tcPr/>
                </a:tc>
              </a:tr>
              <a:tr h="41883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Profitability analysis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digunakan</a:t>
                      </a:r>
                      <a:r>
                        <a:rPr lang="en-US" sz="1600" baseline="0" dirty="0" smtClean="0"/>
                        <a:t> u/ </a:t>
                      </a:r>
                      <a:r>
                        <a:rPr lang="en-US" sz="1600" baseline="0" dirty="0" err="1" smtClean="0"/>
                        <a:t>mempelajari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sumber-sumber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pengembalian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biaya,sumber</a:t>
                      </a:r>
                      <a:r>
                        <a:rPr lang="en-US" sz="1600" baseline="0" dirty="0" smtClean="0"/>
                        <a:t> info </a:t>
                      </a:r>
                      <a:r>
                        <a:rPr lang="en-US" sz="1600" baseline="0" dirty="0" err="1" smtClean="0"/>
                        <a:t>utk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penentuan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harga</a:t>
                      </a:r>
                      <a:r>
                        <a:rPr lang="en-US" sz="1600" baseline="0" dirty="0" smtClean="0"/>
                        <a:t>, </a:t>
                      </a:r>
                      <a:r>
                        <a:rPr lang="en-US" sz="1600" baseline="0" dirty="0" err="1" smtClean="0"/>
                        <a:t>pemilihan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konsumen,membangun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kondisi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distribusi</a:t>
                      </a:r>
                      <a:r>
                        <a:rPr lang="en-US" sz="1600" baseline="0" dirty="0" smtClean="0"/>
                        <a:t>, </a:t>
                      </a:r>
                      <a:r>
                        <a:rPr lang="en-US" sz="1600" baseline="0" dirty="0" err="1" smtClean="0"/>
                        <a:t>pemilihan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jalur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distribusi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05199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Investment management</a:t>
            </a:r>
          </a:p>
          <a:p>
            <a:pPr lvl="1"/>
            <a:r>
              <a:rPr lang="id-ID" dirty="0"/>
              <a:t>Perencaraan dan pengelolaan distribusi modal.</a:t>
            </a:r>
          </a:p>
          <a:p>
            <a:pPr lvl="1"/>
            <a:r>
              <a:rPr lang="id-ID" dirty="0"/>
              <a:t>Melakukan dan perencanaan dan perhitungan pengurangan nilai investasi berdasarkan ukuran tertentu</a:t>
            </a:r>
            <a:r>
              <a:rPr lang="id-ID" dirty="0" smtClean="0"/>
              <a:t>.</a:t>
            </a:r>
            <a:endParaRPr lang="id-ID" dirty="0"/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4740772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5903" y="134847"/>
            <a:ext cx="7886700" cy="1573183"/>
          </a:xfrm>
        </p:spPr>
        <p:txBody>
          <a:bodyPr>
            <a:normAutofit/>
          </a:bodyPr>
          <a:lstStyle/>
          <a:p>
            <a:r>
              <a:rPr lang="id-ID" dirty="0" smtClean="0"/>
              <a:t>Treasury (perbendaharaan)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3852456"/>
              </p:ext>
            </p:extLst>
          </p:nvPr>
        </p:nvGraphicFramePr>
        <p:xfrm>
          <a:off x="398252" y="1966823"/>
          <a:ext cx="8382002" cy="45806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0931"/>
                <a:gridCol w="2467069"/>
                <a:gridCol w="5334002"/>
              </a:tblGrid>
              <a:tr h="508958"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Nama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Modul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Deskripsi</a:t>
                      </a:r>
                      <a:endParaRPr lang="en-US" dirty="0"/>
                    </a:p>
                  </a:txBody>
                  <a:tcPr/>
                </a:tc>
              </a:tr>
              <a:tr h="1017917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Cash Management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 u/ </a:t>
                      </a:r>
                      <a:r>
                        <a:rPr lang="en-US" dirty="0" err="1" smtClean="0"/>
                        <a:t>menganalisa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transaksi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keuangan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untuk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periode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tertentu</a:t>
                      </a:r>
                      <a:r>
                        <a:rPr lang="en-US" dirty="0" smtClean="0"/>
                        <a:t>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termasuk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sumber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biaya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dan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penggunaan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biaya</a:t>
                      </a:r>
                      <a:endParaRPr lang="en-US" dirty="0" smtClean="0"/>
                    </a:p>
                  </a:txBody>
                  <a:tcPr/>
                </a:tc>
              </a:tr>
              <a:tr h="1017917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Treasury management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 u/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mengelola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posisi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dan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perjanjian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keuangan</a:t>
                      </a:r>
                      <a:r>
                        <a:rPr lang="en-US" baseline="0" dirty="0" smtClean="0"/>
                        <a:t>, </a:t>
                      </a:r>
                      <a:r>
                        <a:rPr lang="en-US" baseline="0" dirty="0" err="1" smtClean="0"/>
                        <a:t>dari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proses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transaksi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penjualan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hingga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ke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bagian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akuntansi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keuangan</a:t>
                      </a:r>
                      <a:endParaRPr lang="en-US" dirty="0"/>
                    </a:p>
                  </a:txBody>
                  <a:tcPr/>
                </a:tc>
              </a:tr>
              <a:tr h="712542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Market Risk Management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koleksi</a:t>
                      </a:r>
                      <a:r>
                        <a:rPr lang="en-US" dirty="0" smtClean="0"/>
                        <a:t> data, </a:t>
                      </a:r>
                      <a:r>
                        <a:rPr lang="en-US" dirty="0" err="1" smtClean="0"/>
                        <a:t>pengukuran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risiko</a:t>
                      </a:r>
                      <a:r>
                        <a:rPr lang="en-US" dirty="0" smtClean="0"/>
                        <a:t>,</a:t>
                      </a:r>
                      <a:endParaRPr lang="en-US" dirty="0"/>
                    </a:p>
                  </a:txBody>
                  <a:tcPr/>
                </a:tc>
              </a:tr>
              <a:tr h="1323292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Fund Management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 u/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mendukung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pengelolaan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proses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pendanaan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mulai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dari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anggaran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hingga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ke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pembayaran</a:t>
                      </a:r>
                      <a:r>
                        <a:rPr lang="en-US" baseline="0" dirty="0" smtClean="0"/>
                        <a:t>, </a:t>
                      </a:r>
                      <a:r>
                        <a:rPr lang="en-US" baseline="0" dirty="0" err="1" smtClean="0"/>
                        <a:t>termasuk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memonitor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pengeluaran</a:t>
                      </a:r>
                      <a:r>
                        <a:rPr lang="en-US" baseline="0" dirty="0" smtClean="0"/>
                        <a:t>, </a:t>
                      </a:r>
                      <a:r>
                        <a:rPr lang="en-US" baseline="0" dirty="0" err="1" smtClean="0"/>
                        <a:t>aktifitas</a:t>
                      </a:r>
                      <a:r>
                        <a:rPr lang="en-US" baseline="0" dirty="0" smtClean="0"/>
                        <a:t>, </a:t>
                      </a:r>
                      <a:r>
                        <a:rPr lang="en-US" baseline="0" dirty="0" err="1" smtClean="0"/>
                        <a:t>sumber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daya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dan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pendapatan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20997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5903" y="203859"/>
            <a:ext cx="7886700" cy="2625605"/>
          </a:xfrm>
        </p:spPr>
        <p:txBody>
          <a:bodyPr>
            <a:normAutofit/>
          </a:bodyPr>
          <a:lstStyle/>
          <a:p>
            <a:r>
              <a:rPr lang="id-ID" dirty="0"/>
              <a:t>Enterprise controling</a:t>
            </a:r>
          </a:p>
          <a:p>
            <a:pPr lvl="1"/>
            <a:r>
              <a:rPr lang="id-ID" dirty="0"/>
              <a:t>pengendalian atas organisasi. </a:t>
            </a:r>
          </a:p>
          <a:p>
            <a:pPr lvl="1"/>
            <a:r>
              <a:rPr lang="id-ID" dirty="0" smtClean="0"/>
              <a:t>Menydiakan </a:t>
            </a:r>
            <a:r>
              <a:rPr lang="id-ID" dirty="0"/>
              <a:t>dukungan untuk unit bisnis atau group untuk menghitung target  bisnis </a:t>
            </a:r>
          </a:p>
          <a:p>
            <a:endParaRPr lang="id-ID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2794001"/>
              </p:ext>
            </p:extLst>
          </p:nvPr>
        </p:nvGraphicFramePr>
        <p:xfrm>
          <a:off x="322052" y="2611120"/>
          <a:ext cx="8534401" cy="424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1493"/>
                <a:gridCol w="2456508"/>
                <a:gridCol w="5486400"/>
              </a:tblGrid>
              <a:tr h="424455"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Nama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Modul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Deskripsi</a:t>
                      </a:r>
                      <a:endParaRPr lang="en-US" dirty="0"/>
                    </a:p>
                  </a:txBody>
                  <a:tcPr/>
                </a:tc>
              </a:tr>
              <a:tr h="1886945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Executive Information System (EIS)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menyediakan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informasi</a:t>
                      </a:r>
                      <a:r>
                        <a:rPr lang="en-US" dirty="0" smtClean="0"/>
                        <a:t> (overview/resume)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err="1" smtClean="0"/>
                        <a:t>yg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diperlukan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untuk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mengelola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organisasi</a:t>
                      </a:r>
                      <a:endParaRPr lang="en-US" dirty="0" smtClean="0"/>
                    </a:p>
                  </a:txBody>
                  <a:tcPr/>
                </a:tc>
              </a:tr>
              <a:tr h="129540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Business Planning and </a:t>
                      </a:r>
                      <a:r>
                        <a:rPr lang="en-US" dirty="0" err="1" smtClean="0"/>
                        <a:t>budgetting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membantu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tim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manajemen</a:t>
                      </a:r>
                      <a:r>
                        <a:rPr lang="en-US" baseline="0" dirty="0" smtClean="0"/>
                        <a:t> unit </a:t>
                      </a:r>
                      <a:r>
                        <a:rPr lang="en-US" baseline="0" dirty="0" err="1" smtClean="0"/>
                        <a:t>bisnis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untuk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menghitung</a:t>
                      </a:r>
                      <a:r>
                        <a:rPr lang="en-US" baseline="0" dirty="0" smtClean="0"/>
                        <a:t> target </a:t>
                      </a:r>
                      <a:r>
                        <a:rPr lang="en-US" baseline="0" dirty="0" err="1" smtClean="0"/>
                        <a:t>bisnis</a:t>
                      </a:r>
                      <a:endParaRPr lang="en-US" baseline="0" dirty="0" smtClean="0"/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meliputi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perhitungan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pencairan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investasi</a:t>
                      </a:r>
                      <a:r>
                        <a:rPr lang="en-US" baseline="0" dirty="0" smtClean="0"/>
                        <a:t>, </a:t>
                      </a:r>
                      <a:r>
                        <a:rPr lang="en-US" baseline="0" dirty="0" err="1" smtClean="0"/>
                        <a:t>perencanaan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investasi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utama</a:t>
                      </a:r>
                      <a:r>
                        <a:rPr lang="en-US" baseline="0" dirty="0" smtClean="0"/>
                        <a:t>, </a:t>
                      </a:r>
                      <a:r>
                        <a:rPr lang="en-US" baseline="0" dirty="0" err="1" smtClean="0"/>
                        <a:t>pencairan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anggaran</a:t>
                      </a:r>
                      <a:endParaRPr lang="en-US" dirty="0"/>
                    </a:p>
                  </a:txBody>
                  <a:tcPr/>
                </a:tc>
              </a:tr>
              <a:tr h="424455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Profit</a:t>
                      </a:r>
                      <a:r>
                        <a:rPr lang="en-US" baseline="0" dirty="0" smtClean="0"/>
                        <a:t> Center Accounting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 u/ </a:t>
                      </a:r>
                      <a:r>
                        <a:rPr lang="en-US" dirty="0" err="1" smtClean="0"/>
                        <a:t>menganalisis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keuntungan</a:t>
                      </a:r>
                      <a:r>
                        <a:rPr lang="en-US" baseline="0" dirty="0" smtClean="0"/>
                        <a:t> yang </a:t>
                      </a:r>
                      <a:r>
                        <a:rPr lang="en-US" baseline="0" dirty="0" err="1" smtClean="0"/>
                        <a:t>mungkin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didapatkan</a:t>
                      </a:r>
                      <a:r>
                        <a:rPr lang="en-US" baseline="0" dirty="0" smtClean="0"/>
                        <a:t> unit </a:t>
                      </a:r>
                      <a:r>
                        <a:rPr lang="en-US" baseline="0" dirty="0" err="1" smtClean="0"/>
                        <a:t>bisnis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tertentu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34094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Modul sumber daya manusia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lvl="0"/>
            <a:r>
              <a:rPr lang="id-ID" dirty="0"/>
              <a:t>Personnel Management mengatur, merencanakan dan juga mengendalikan diri sendiri. </a:t>
            </a:r>
          </a:p>
          <a:p>
            <a:pPr lvl="0"/>
            <a:r>
              <a:rPr lang="id-ID" dirty="0"/>
              <a:t>Personnel Time Management : pengelolaan waktu bagi karyawan.</a:t>
            </a:r>
          </a:p>
          <a:p>
            <a:pPr lvl="0"/>
            <a:r>
              <a:rPr lang="id-ID" dirty="0"/>
              <a:t>Payroll : pengajian bagi perusahaan – perusahaan dalam mengelola karyawan</a:t>
            </a:r>
          </a:p>
          <a:p>
            <a:r>
              <a:rPr lang="id-ID" dirty="0"/>
              <a:t>Training and Event Management , mengadakan Pelatihan terhadap </a:t>
            </a:r>
            <a:r>
              <a:rPr lang="id-ID" dirty="0" smtClean="0"/>
              <a:t>karyawan.</a:t>
            </a:r>
          </a:p>
          <a:p>
            <a:pPr lvl="0"/>
            <a:r>
              <a:rPr lang="id-ID" dirty="0"/>
              <a:t>Organizational   Management   , </a:t>
            </a:r>
            <a:r>
              <a:rPr lang="id-ID" dirty="0" smtClean="0"/>
              <a:t> mengelola   </a:t>
            </a:r>
            <a:r>
              <a:rPr lang="id-ID" dirty="0"/>
              <a:t>secara profesional   fungsi   SDM   </a:t>
            </a:r>
            <a:r>
              <a:rPr lang="id-ID" dirty="0" smtClean="0"/>
              <a:t>bersama – sama  </a:t>
            </a:r>
            <a:r>
              <a:rPr lang="id-ID" dirty="0"/>
              <a:t>dengan   </a:t>
            </a:r>
            <a:r>
              <a:rPr lang="id-ID" dirty="0" smtClean="0"/>
              <a:t>manajer.</a:t>
            </a:r>
          </a:p>
          <a:p>
            <a:pPr lvl="0"/>
            <a:r>
              <a:rPr lang="id-ID" dirty="0"/>
              <a:t>Travel   Management  , pengelolaan   di   mana   manajemen </a:t>
            </a:r>
            <a:r>
              <a:rPr lang="id-ID" dirty="0" smtClean="0"/>
              <a:t>mengadakan perjalanan.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0541380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Pengertian MRP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4030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id-ID" dirty="0"/>
              <a:t>Material Requirement Planning (MRP) merupakan semua aktifitas yang dibutuhkan untuk mengatur aliran bahan baku (material) dari supplier melalui aktifitas perusahaan menjadi produk jadi yang sampai pada pelanggan. </a:t>
            </a:r>
            <a:endParaRPr lang="id-ID" dirty="0" smtClean="0"/>
          </a:p>
          <a:p>
            <a:pPr algn="just"/>
            <a:r>
              <a:rPr lang="id-ID" dirty="0" smtClean="0"/>
              <a:t>Material Requirement Planning (MRP) adalah suatu konsep dalam</a:t>
            </a:r>
            <a:r>
              <a:rPr lang="en-US" dirty="0" smtClean="0"/>
              <a:t> </a:t>
            </a:r>
            <a:r>
              <a:rPr lang="id-ID" dirty="0" smtClean="0"/>
              <a:t>manajemen produksi yang membahas cara yang tepat dalam</a:t>
            </a:r>
            <a:r>
              <a:rPr lang="en-US" dirty="0" smtClean="0"/>
              <a:t> </a:t>
            </a:r>
            <a:r>
              <a:rPr lang="id-ID" dirty="0" smtClean="0"/>
              <a:t>perencanaan kebutuhan produk dalam proses produksi, sehingga</a:t>
            </a:r>
            <a:r>
              <a:rPr lang="en-US" dirty="0" smtClean="0"/>
              <a:t> </a:t>
            </a:r>
            <a:r>
              <a:rPr lang="id-ID" dirty="0" smtClean="0"/>
              <a:t>barang yang dibutuhkan dapat tersedia sesuai dengan kebutuhan</a:t>
            </a:r>
            <a:r>
              <a:rPr lang="en-US" dirty="0" smtClean="0"/>
              <a:t> </a:t>
            </a:r>
            <a:r>
              <a:rPr lang="id-ID" dirty="0" smtClean="0"/>
              <a:t>(Yudha Astana, 2007)..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1804574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Bagian</a:t>
            </a:r>
            <a:r>
              <a:rPr lang="en-US" dirty="0" smtClean="0"/>
              <a:t> - </a:t>
            </a:r>
            <a:r>
              <a:rPr lang="en-US" dirty="0" err="1" smtClean="0"/>
              <a:t>Bagian</a:t>
            </a:r>
            <a:r>
              <a:rPr lang="id-ID" dirty="0" smtClean="0"/>
              <a:t> MRP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id-ID" dirty="0" smtClean="0"/>
              <a:t>Pre purchasing</a:t>
            </a:r>
          </a:p>
          <a:p>
            <a:pPr algn="just"/>
            <a:r>
              <a:rPr lang="id-ID" dirty="0" smtClean="0"/>
              <a:t>Purchasing</a:t>
            </a:r>
            <a:endParaRPr lang="en-US" dirty="0" smtClean="0"/>
          </a:p>
          <a:p>
            <a:pPr algn="just"/>
            <a:r>
              <a:rPr lang="id-ID" dirty="0" smtClean="0"/>
              <a:t>Vendor Evaluation</a:t>
            </a:r>
          </a:p>
          <a:p>
            <a:pPr algn="just"/>
            <a:r>
              <a:rPr lang="id-ID" dirty="0" smtClean="0"/>
              <a:t>Inventory Management</a:t>
            </a:r>
            <a:endParaRPr lang="en-US" dirty="0" smtClean="0"/>
          </a:p>
          <a:p>
            <a:pPr algn="just"/>
            <a:r>
              <a:rPr lang="id-ID" dirty="0" smtClean="0"/>
              <a:t>Invoice verification and Material Inspection</a:t>
            </a:r>
            <a:endParaRPr lang="id-ID" dirty="0"/>
          </a:p>
          <a:p>
            <a:pPr lvl="2" algn="just"/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3379537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Fungsi dan </a:t>
            </a:r>
            <a:r>
              <a:rPr lang="en-US" dirty="0" smtClean="0"/>
              <a:t>T</a:t>
            </a:r>
            <a:r>
              <a:rPr lang="id-ID" dirty="0" smtClean="0"/>
              <a:t>ujuan MRP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id-ID" dirty="0" smtClean="0"/>
              <a:t>Fungsi </a:t>
            </a:r>
            <a:r>
              <a:rPr lang="id-ID" dirty="0"/>
              <a:t>MRP</a:t>
            </a:r>
          </a:p>
          <a:p>
            <a:pPr lvl="1" algn="just"/>
            <a:r>
              <a:rPr lang="id-ID" dirty="0" smtClean="0"/>
              <a:t>Pengendalian </a:t>
            </a:r>
            <a:r>
              <a:rPr lang="id-ID" dirty="0"/>
              <a:t>persediaan material (bahan baku).</a:t>
            </a:r>
          </a:p>
          <a:p>
            <a:pPr lvl="1" algn="just"/>
            <a:r>
              <a:rPr lang="id-ID" dirty="0" smtClean="0"/>
              <a:t>Sistem </a:t>
            </a:r>
            <a:r>
              <a:rPr lang="id-ID" dirty="0"/>
              <a:t>perencanaan dan pengendalian produksi.</a:t>
            </a:r>
          </a:p>
          <a:p>
            <a:pPr algn="just"/>
            <a:r>
              <a:rPr lang="id-ID" dirty="0" smtClean="0"/>
              <a:t>Tujuan </a:t>
            </a:r>
            <a:r>
              <a:rPr lang="id-ID" dirty="0"/>
              <a:t>MRP</a:t>
            </a:r>
          </a:p>
          <a:p>
            <a:pPr lvl="1" algn="just"/>
            <a:r>
              <a:rPr lang="id-ID" dirty="0" smtClean="0"/>
              <a:t>Meminimalkan persediaan.</a:t>
            </a:r>
          </a:p>
          <a:p>
            <a:pPr lvl="1" algn="just"/>
            <a:r>
              <a:rPr lang="id-ID" dirty="0" smtClean="0"/>
              <a:t>Mengurangi </a:t>
            </a:r>
            <a:r>
              <a:rPr lang="id-ID" dirty="0"/>
              <a:t>resiko karena keterlambatan produksi dan pengiriman. </a:t>
            </a:r>
          </a:p>
          <a:p>
            <a:pPr lvl="1" algn="just"/>
            <a:r>
              <a:rPr lang="id-ID" dirty="0" smtClean="0"/>
              <a:t>Komitmen </a:t>
            </a:r>
            <a:r>
              <a:rPr lang="id-ID" dirty="0"/>
              <a:t>yang realistis. </a:t>
            </a:r>
          </a:p>
          <a:p>
            <a:pPr lvl="1" algn="just"/>
            <a:r>
              <a:rPr lang="id-ID" dirty="0" smtClean="0"/>
              <a:t>Meningkatkan </a:t>
            </a:r>
            <a:r>
              <a:rPr lang="id-ID" dirty="0"/>
              <a:t>efisiensi</a:t>
            </a:r>
            <a:r>
              <a:rPr lang="id-ID" dirty="0" smtClean="0"/>
              <a:t>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1747369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dirty="0" smtClean="0"/>
              <a:t>Kelebihan </a:t>
            </a:r>
            <a:r>
              <a:rPr lang="en-US" dirty="0" smtClean="0"/>
              <a:t>d</a:t>
            </a:r>
            <a:r>
              <a:rPr lang="id-ID" dirty="0" smtClean="0"/>
              <a:t>an </a:t>
            </a:r>
            <a:r>
              <a:rPr lang="id-ID" dirty="0"/>
              <a:t>Kelemahan Material Requirement Planning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id-ID" dirty="0" smtClean="0"/>
              <a:t>Kelebihan </a:t>
            </a:r>
            <a:r>
              <a:rPr lang="id-ID" dirty="0"/>
              <a:t>MRP</a:t>
            </a:r>
          </a:p>
          <a:p>
            <a:pPr lvl="1" algn="just"/>
            <a:r>
              <a:rPr lang="id-ID" dirty="0" smtClean="0"/>
              <a:t>Kemampuan </a:t>
            </a:r>
            <a:r>
              <a:rPr lang="id-ID" dirty="0"/>
              <a:t>memberi harga lebih kompetitif</a:t>
            </a:r>
          </a:p>
          <a:p>
            <a:pPr lvl="1" algn="just"/>
            <a:r>
              <a:rPr lang="id-ID" dirty="0" smtClean="0"/>
              <a:t>Mengurangi </a:t>
            </a:r>
            <a:r>
              <a:rPr lang="id-ID" dirty="0"/>
              <a:t>harga penjualan</a:t>
            </a:r>
          </a:p>
          <a:p>
            <a:pPr lvl="1" algn="just"/>
            <a:r>
              <a:rPr lang="id-ID" dirty="0" smtClean="0"/>
              <a:t>Mengurangi </a:t>
            </a:r>
            <a:r>
              <a:rPr lang="id-ID" dirty="0"/>
              <a:t>Inventori</a:t>
            </a:r>
          </a:p>
          <a:p>
            <a:pPr lvl="1" algn="just"/>
            <a:r>
              <a:rPr lang="id-ID" dirty="0" smtClean="0"/>
              <a:t>Pelayanan </a:t>
            </a:r>
            <a:r>
              <a:rPr lang="id-ID" dirty="0"/>
              <a:t>pelanggan yang lebih baik</a:t>
            </a:r>
          </a:p>
          <a:p>
            <a:pPr lvl="1" algn="just"/>
            <a:r>
              <a:rPr lang="id-ID" dirty="0" smtClean="0"/>
              <a:t>Respon </a:t>
            </a:r>
            <a:r>
              <a:rPr lang="id-ID" dirty="0"/>
              <a:t>terhadap permintaan pasar lebih baik</a:t>
            </a:r>
          </a:p>
          <a:p>
            <a:pPr lvl="1" algn="just"/>
            <a:r>
              <a:rPr lang="id-ID" dirty="0" smtClean="0"/>
              <a:t>Kemampuan </a:t>
            </a:r>
            <a:r>
              <a:rPr lang="id-ID" dirty="0"/>
              <a:t>mengubah jadwal induk</a:t>
            </a:r>
          </a:p>
          <a:p>
            <a:pPr lvl="1" algn="just"/>
            <a:r>
              <a:rPr lang="id-ID" dirty="0" smtClean="0"/>
              <a:t>Mengurangi </a:t>
            </a:r>
            <a:r>
              <a:rPr lang="id-ID" dirty="0"/>
              <a:t>biaya setup</a:t>
            </a:r>
          </a:p>
          <a:p>
            <a:pPr lvl="1" algn="just"/>
            <a:r>
              <a:rPr lang="id-ID" dirty="0" smtClean="0"/>
              <a:t>Mengurangi </a:t>
            </a:r>
            <a:r>
              <a:rPr lang="id-ID" dirty="0"/>
              <a:t>waktu menganggur</a:t>
            </a:r>
          </a:p>
          <a:p>
            <a:pPr algn="just"/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517900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Modul – modul ERP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dirty="0" smtClean="0"/>
              <a:t>Terdiri dari atas sekumpulan modul – modul untuk berbagai fungsi dan proses perusahaan.</a:t>
            </a:r>
          </a:p>
          <a:p>
            <a:r>
              <a:rPr lang="id-ID" dirty="0"/>
              <a:t>Mulai dari permintan konsumen, pembuatan produk, penagihan dan layanan penjualan. </a:t>
            </a:r>
            <a:endParaRPr lang="id-ID" dirty="0" smtClean="0"/>
          </a:p>
          <a:p>
            <a:r>
              <a:rPr lang="id-ID" dirty="0"/>
              <a:t>Modul – modul ERP dirancang untuk mendukung proses tersebut dengan cara mengintegrasikan data pada setiap tahapan pada proses tersebut. </a:t>
            </a:r>
            <a:endParaRPr lang="id-ID" dirty="0" smtClean="0"/>
          </a:p>
        </p:txBody>
      </p:sp>
    </p:spTree>
    <p:extLst>
      <p:ext uri="{BB962C8B-B14F-4D97-AF65-F5344CB8AC3E}">
        <p14:creationId xmlns:p14="http://schemas.microsoft.com/office/powerpoint/2010/main" val="38948539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dirty="0"/>
              <a:t>Kelebihan </a:t>
            </a:r>
            <a:r>
              <a:rPr lang="en-US" dirty="0" smtClean="0"/>
              <a:t>d</a:t>
            </a:r>
            <a:r>
              <a:rPr lang="id-ID" dirty="0" smtClean="0"/>
              <a:t>an </a:t>
            </a:r>
            <a:r>
              <a:rPr lang="id-ID" dirty="0"/>
              <a:t>Kelemahan Material Requirement Planning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id-ID" dirty="0" smtClean="0"/>
              <a:t>Kelemahan </a:t>
            </a:r>
            <a:r>
              <a:rPr lang="id-ID" dirty="0"/>
              <a:t>MRP</a:t>
            </a:r>
          </a:p>
          <a:p>
            <a:pPr lvl="1" algn="just"/>
            <a:r>
              <a:rPr lang="id-ID" dirty="0"/>
              <a:t>Problem utama penggunaan sistem MRP adalah integritas data. Jika terdapat data salah pada data </a:t>
            </a:r>
            <a:r>
              <a:rPr lang="id-ID" dirty="0" smtClean="0"/>
              <a:t>persediaan</a:t>
            </a:r>
            <a:r>
              <a:rPr lang="en-US" dirty="0" smtClean="0"/>
              <a:t> </a:t>
            </a:r>
            <a:r>
              <a:rPr lang="id-ID" dirty="0" smtClean="0"/>
              <a:t>master </a:t>
            </a:r>
            <a:r>
              <a:rPr lang="id-ID" dirty="0"/>
              <a:t>schedule kemudian juga akan menghasilkan data salah. </a:t>
            </a:r>
            <a:endParaRPr lang="id-ID" dirty="0" smtClean="0"/>
          </a:p>
          <a:p>
            <a:pPr lvl="1" algn="just"/>
            <a:r>
              <a:rPr lang="id-ID" dirty="0" smtClean="0"/>
              <a:t>Problem </a:t>
            </a:r>
            <a:r>
              <a:rPr lang="id-ID" dirty="0"/>
              <a:t>utama lainnya adalah MRP systems membutuhkan data spesifik berapa lama perusahaan menggunakan berbagai komponen dalam memproduksi produk tertentu (asumsi semua variable</a:t>
            </a:r>
            <a:r>
              <a:rPr lang="id-ID" dirty="0" smtClean="0"/>
              <a:t>).</a:t>
            </a:r>
            <a:endParaRPr lang="id-ID" dirty="0"/>
          </a:p>
          <a:p>
            <a:pPr algn="just"/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342768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5131" y="253536"/>
            <a:ext cx="9078686" cy="1143000"/>
          </a:xfrm>
        </p:spPr>
        <p:txBody>
          <a:bodyPr>
            <a:normAutofit/>
          </a:bodyPr>
          <a:lstStyle/>
          <a:p>
            <a:pPr algn="l"/>
            <a:r>
              <a:rPr lang="en-US" dirty="0" err="1" smtClean="0"/>
              <a:t>Pemeliharaan</a:t>
            </a:r>
            <a:r>
              <a:rPr lang="id-ID" dirty="0" smtClean="0"/>
              <a:t> </a:t>
            </a:r>
            <a:r>
              <a:rPr lang="en-US" dirty="0" smtClean="0"/>
              <a:t>(plant</a:t>
            </a:r>
            <a:r>
              <a:rPr lang="id-ID" dirty="0" smtClean="0"/>
              <a:t> </a:t>
            </a:r>
            <a:r>
              <a:rPr lang="en-US" dirty="0" smtClean="0"/>
              <a:t>maintenance)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Preventive Maintenance Control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Equipment Tracking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Component Tracking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Plant Maintenance Calibration </a:t>
            </a:r>
            <a:r>
              <a:rPr lang="en-US" dirty="0" err="1" smtClean="0"/>
              <a:t>Trancking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Plant </a:t>
            </a:r>
            <a:r>
              <a:rPr lang="en-US" dirty="0" err="1" smtClean="0"/>
              <a:t>Maintanance</a:t>
            </a:r>
            <a:r>
              <a:rPr lang="en-US" dirty="0" smtClean="0"/>
              <a:t> Warranty Claim Tracking</a:t>
            </a:r>
          </a:p>
          <a:p>
            <a:endParaRPr lang="en-US" dirty="0" smtClean="0"/>
          </a:p>
          <a:p>
            <a:endParaRPr lang="id-ID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Preventive Maintenance Control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dirty="0" err="1" smtClean="0"/>
              <a:t>Menyediakan</a:t>
            </a:r>
            <a:r>
              <a:rPr lang="en-US" dirty="0" smtClean="0"/>
              <a:t> </a:t>
            </a:r>
            <a:r>
              <a:rPr lang="en-US" dirty="0" err="1" smtClean="0"/>
              <a:t>perencanaan</a:t>
            </a:r>
            <a:r>
              <a:rPr lang="en-US" dirty="0" smtClean="0"/>
              <a:t>, </a:t>
            </a:r>
            <a:r>
              <a:rPr lang="en-US" dirty="0" err="1" smtClean="0"/>
              <a:t>penjadwalan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kontrol</a:t>
            </a:r>
            <a:r>
              <a:rPr lang="en-US" dirty="0" smtClean="0"/>
              <a:t> </a:t>
            </a:r>
            <a:r>
              <a:rPr lang="en-US" dirty="0" err="1" smtClean="0"/>
              <a:t>atas</a:t>
            </a:r>
            <a:r>
              <a:rPr lang="en-US" dirty="0" smtClean="0"/>
              <a:t> </a:t>
            </a:r>
            <a:r>
              <a:rPr lang="en-US" dirty="0" err="1" smtClean="0"/>
              <a:t>fasilitas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peralatan</a:t>
            </a:r>
            <a:r>
              <a:rPr lang="id-ID" dirty="0" smtClean="0"/>
              <a:t> yang dimiliki perusahaan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Program </a:t>
            </a:r>
            <a:r>
              <a:rPr lang="en-US" dirty="0" err="1" smtClean="0"/>
              <a:t>pemeliharaan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ditelusuri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setiap</a:t>
            </a:r>
            <a:r>
              <a:rPr lang="en-US" dirty="0" smtClean="0"/>
              <a:t> </a:t>
            </a:r>
            <a:r>
              <a:rPr lang="en-US" dirty="0" err="1" smtClean="0"/>
              <a:t>mesin</a:t>
            </a:r>
            <a:r>
              <a:rPr lang="en-US" dirty="0" smtClean="0"/>
              <a:t>,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bagian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peralatan</a:t>
            </a:r>
            <a:endParaRPr lang="id-ID" dirty="0" smtClean="0"/>
          </a:p>
          <a:p>
            <a:pPr algn="just"/>
            <a:endParaRPr lang="en-US" dirty="0" smtClean="0"/>
          </a:p>
          <a:p>
            <a:pPr algn="just"/>
            <a:r>
              <a:rPr lang="en-US" dirty="0" err="1" smtClean="0"/>
              <a:t>Membantu</a:t>
            </a:r>
            <a:r>
              <a:rPr lang="en-US" dirty="0" smtClean="0"/>
              <a:t> </a:t>
            </a:r>
            <a:r>
              <a:rPr lang="en-US" dirty="0" err="1" smtClean="0"/>
              <a:t>meminimalkan</a:t>
            </a:r>
            <a:r>
              <a:rPr lang="en-US" dirty="0" smtClean="0"/>
              <a:t> </a:t>
            </a:r>
            <a:r>
              <a:rPr lang="en-US" dirty="0" err="1" smtClean="0"/>
              <a:t>biaya</a:t>
            </a:r>
            <a:r>
              <a:rPr lang="en-US" dirty="0" smtClean="0"/>
              <a:t> </a:t>
            </a:r>
            <a:r>
              <a:rPr lang="en-US" dirty="0" err="1" smtClean="0"/>
              <a:t>perbaikan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menghindari</a:t>
            </a:r>
            <a:r>
              <a:rPr lang="en-US" dirty="0" smtClean="0"/>
              <a:t> downtime</a:t>
            </a:r>
            <a:r>
              <a:rPr lang="id-ID" dirty="0" smtClean="0"/>
              <a:t>(penghentian).</a:t>
            </a:r>
            <a:endParaRPr lang="en-US" dirty="0" smtClean="0"/>
          </a:p>
          <a:p>
            <a:pPr algn="just"/>
            <a:endParaRPr lang="en-US" dirty="0" smtClean="0"/>
          </a:p>
          <a:p>
            <a:pPr algn="just"/>
            <a:endParaRPr lang="id-ID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Equipment Tracking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 err="1" smtClean="0"/>
              <a:t>Menyediakan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</a:t>
            </a:r>
            <a:r>
              <a:rPr lang="en-US" dirty="0" err="1" smtClean="0"/>
              <a:t>mengenai</a:t>
            </a:r>
            <a:r>
              <a:rPr lang="en-US" dirty="0" smtClean="0"/>
              <a:t> </a:t>
            </a:r>
            <a:r>
              <a:rPr lang="en-US" dirty="0" err="1" smtClean="0"/>
              <a:t>alokasi</a:t>
            </a:r>
            <a:r>
              <a:rPr lang="en-US" dirty="0" smtClean="0"/>
              <a:t> </a:t>
            </a:r>
            <a:r>
              <a:rPr lang="en-US" dirty="0" err="1" smtClean="0"/>
              <a:t>peralatan</a:t>
            </a:r>
            <a:r>
              <a:rPr lang="en-US" dirty="0" smtClean="0"/>
              <a:t> , </a:t>
            </a:r>
            <a:r>
              <a:rPr lang="en-US" dirty="0" err="1" smtClean="0"/>
              <a:t>utilitas</a:t>
            </a:r>
            <a:r>
              <a:rPr lang="en-US" dirty="0" smtClean="0"/>
              <a:t>, </a:t>
            </a:r>
            <a:r>
              <a:rPr lang="en-US" dirty="0" err="1" smtClean="0"/>
              <a:t>akuisisi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disposisi</a:t>
            </a:r>
            <a:r>
              <a:rPr lang="en-US" dirty="0" smtClean="0"/>
              <a:t> </a:t>
            </a:r>
            <a:r>
              <a:rPr lang="en-US" dirty="0" err="1" smtClean="0"/>
              <a:t>peralatan</a:t>
            </a:r>
            <a:endParaRPr lang="id-ID" dirty="0" smtClean="0"/>
          </a:p>
          <a:p>
            <a:pPr algn="just"/>
            <a:endParaRPr lang="en-US" dirty="0" smtClean="0"/>
          </a:p>
          <a:p>
            <a:pPr algn="just"/>
            <a:r>
              <a:rPr lang="en-US" dirty="0" err="1" smtClean="0"/>
              <a:t>Informasi</a:t>
            </a:r>
            <a:r>
              <a:rPr lang="en-US" dirty="0" smtClean="0"/>
              <a:t> lain yang </a:t>
            </a:r>
            <a:r>
              <a:rPr lang="en-US" dirty="0" err="1" smtClean="0"/>
              <a:t>penting</a:t>
            </a:r>
            <a:r>
              <a:rPr lang="en-US" dirty="0" smtClean="0"/>
              <a:t> </a:t>
            </a:r>
            <a:r>
              <a:rPr lang="en-US" dirty="0" err="1" smtClean="0"/>
              <a:t>yaitu</a:t>
            </a:r>
            <a:r>
              <a:rPr lang="en-US" dirty="0" smtClean="0"/>
              <a:t> </a:t>
            </a:r>
            <a:r>
              <a:rPr lang="en-US" dirty="0" err="1" smtClean="0"/>
              <a:t>jumlah</a:t>
            </a:r>
            <a:r>
              <a:rPr lang="en-US" dirty="0" smtClean="0"/>
              <a:t> </a:t>
            </a:r>
            <a:r>
              <a:rPr lang="en-US" dirty="0" err="1" smtClean="0"/>
              <a:t>operasi</a:t>
            </a:r>
            <a:r>
              <a:rPr lang="en-US" dirty="0" smtClean="0"/>
              <a:t> unit </a:t>
            </a:r>
            <a:r>
              <a:rPr lang="en-US" dirty="0" err="1" smtClean="0"/>
              <a:t>pertanggal</a:t>
            </a:r>
            <a:r>
              <a:rPr lang="en-US" dirty="0" smtClean="0"/>
              <a:t> </a:t>
            </a:r>
            <a:r>
              <a:rPr lang="en-US" dirty="0" err="1" smtClean="0"/>
              <a:t>tertentu</a:t>
            </a:r>
            <a:endParaRPr lang="id-ID" dirty="0" smtClean="0"/>
          </a:p>
          <a:p>
            <a:pPr algn="just"/>
            <a:endParaRPr lang="en-US" dirty="0" smtClean="0"/>
          </a:p>
          <a:p>
            <a:pPr algn="just"/>
            <a:r>
              <a:rPr lang="en-US" dirty="0" err="1" smtClean="0"/>
              <a:t>Setiap</a:t>
            </a:r>
            <a:r>
              <a:rPr lang="en-US" dirty="0" smtClean="0"/>
              <a:t> </a:t>
            </a:r>
            <a:r>
              <a:rPr lang="en-US" dirty="0" err="1" smtClean="0"/>
              <a:t>elemen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didata</a:t>
            </a:r>
            <a:r>
              <a:rPr lang="en-US" dirty="0" smtClean="0"/>
              <a:t> </a:t>
            </a:r>
            <a:r>
              <a:rPr lang="en-US" dirty="0" err="1" smtClean="0"/>
              <a:t>berdasarkan</a:t>
            </a:r>
            <a:r>
              <a:rPr lang="en-US" dirty="0" smtClean="0"/>
              <a:t> model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nomer</a:t>
            </a:r>
            <a:r>
              <a:rPr lang="en-US" dirty="0" smtClean="0"/>
              <a:t> serial</a:t>
            </a:r>
          </a:p>
          <a:p>
            <a:pPr algn="just"/>
            <a:endParaRPr lang="en-US" dirty="0" smtClean="0"/>
          </a:p>
          <a:p>
            <a:pPr algn="just"/>
            <a:endParaRPr lang="id-ID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 Tracking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err="1" smtClean="0"/>
              <a:t>Membantu</a:t>
            </a:r>
            <a:r>
              <a:rPr lang="en-US" dirty="0" smtClean="0"/>
              <a:t> </a:t>
            </a:r>
            <a:r>
              <a:rPr lang="en-US" dirty="0" err="1" smtClean="0"/>
              <a:t>mengidentifikasi</a:t>
            </a:r>
            <a:r>
              <a:rPr lang="en-US" dirty="0" smtClean="0"/>
              <a:t> manager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mengidentifikasi</a:t>
            </a:r>
            <a:r>
              <a:rPr lang="en-US" dirty="0" smtClean="0"/>
              <a:t> </a:t>
            </a:r>
            <a:r>
              <a:rPr lang="en-US" dirty="0" err="1" smtClean="0"/>
              <a:t>komponen</a:t>
            </a:r>
            <a:r>
              <a:rPr lang="en-US" dirty="0" smtClean="0"/>
              <a:t> </a:t>
            </a:r>
            <a:r>
              <a:rPr lang="en-US" dirty="0" err="1" smtClean="0"/>
              <a:t>mana</a:t>
            </a:r>
            <a:r>
              <a:rPr lang="en-US" dirty="0" smtClean="0"/>
              <a:t> yang </a:t>
            </a:r>
            <a:r>
              <a:rPr lang="en-US" dirty="0" err="1" smtClean="0"/>
              <a:t>perlu</a:t>
            </a:r>
            <a:r>
              <a:rPr lang="en-US" dirty="0" smtClean="0"/>
              <a:t> </a:t>
            </a:r>
            <a:r>
              <a:rPr lang="en-US" dirty="0" err="1" smtClean="0"/>
              <a:t>diperbaiki</a:t>
            </a:r>
            <a:endParaRPr lang="id-ID" dirty="0" smtClean="0"/>
          </a:p>
          <a:p>
            <a:pPr algn="just"/>
            <a:endParaRPr lang="en-US" dirty="0" smtClean="0"/>
          </a:p>
          <a:p>
            <a:pPr algn="just"/>
            <a:r>
              <a:rPr lang="en-US" dirty="0" err="1" smtClean="0"/>
              <a:t>Termasuk</a:t>
            </a:r>
            <a:r>
              <a:rPr lang="en-US" dirty="0" smtClean="0"/>
              <a:t> </a:t>
            </a:r>
            <a:r>
              <a:rPr lang="en-US" dirty="0" err="1" smtClean="0"/>
              <a:t>mengidentifikasi</a:t>
            </a:r>
            <a:r>
              <a:rPr lang="en-US" dirty="0" smtClean="0"/>
              <a:t> </a:t>
            </a:r>
            <a:r>
              <a:rPr lang="en-US" dirty="0" err="1" smtClean="0"/>
              <a:t>apakah</a:t>
            </a:r>
            <a:r>
              <a:rPr lang="en-US" dirty="0" smtClean="0"/>
              <a:t> </a:t>
            </a:r>
            <a:r>
              <a:rPr lang="en-US" dirty="0" err="1" smtClean="0"/>
              <a:t>perbaikan</a:t>
            </a:r>
            <a:r>
              <a:rPr lang="en-US" dirty="0" smtClean="0"/>
              <a:t> </a:t>
            </a:r>
            <a:r>
              <a:rPr lang="en-US" dirty="0" err="1" smtClean="0"/>
              <a:t>dijamin</a:t>
            </a:r>
            <a:r>
              <a:rPr lang="en-US" dirty="0" smtClean="0"/>
              <a:t> </a:t>
            </a:r>
            <a:r>
              <a:rPr lang="en-US" dirty="0" err="1" smtClean="0"/>
              <a:t>garansi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endParaRPr lang="en-US" dirty="0" smtClean="0"/>
          </a:p>
          <a:p>
            <a:pPr algn="just">
              <a:buNone/>
            </a:pPr>
            <a:endParaRPr lang="id-ID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Plant Maintenance Calibration </a:t>
            </a:r>
            <a:r>
              <a:rPr lang="en-US" dirty="0" err="1" smtClean="0"/>
              <a:t>Trancking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err="1" smtClean="0"/>
              <a:t>Membantu</a:t>
            </a:r>
            <a:r>
              <a:rPr lang="en-US" dirty="0" smtClean="0"/>
              <a:t> </a:t>
            </a:r>
            <a:r>
              <a:rPr lang="en-US" dirty="0" err="1" smtClean="0"/>
              <a:t>perusahaan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mengoptimasi</a:t>
            </a:r>
            <a:r>
              <a:rPr lang="en-US" dirty="0" smtClean="0"/>
              <a:t> </a:t>
            </a:r>
            <a:r>
              <a:rPr lang="en-US" dirty="0" err="1" smtClean="0"/>
              <a:t>investasi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menyediakan</a:t>
            </a:r>
            <a:r>
              <a:rPr lang="en-US" dirty="0" smtClean="0"/>
              <a:t> </a:t>
            </a:r>
            <a:r>
              <a:rPr lang="en-US" dirty="0" err="1" smtClean="0"/>
              <a:t>penelusuran</a:t>
            </a:r>
            <a:r>
              <a:rPr lang="en-US" dirty="0" smtClean="0"/>
              <a:t> </a:t>
            </a:r>
            <a:r>
              <a:rPr lang="en-US" dirty="0" err="1" smtClean="0"/>
              <a:t>kaliberasi</a:t>
            </a:r>
            <a:r>
              <a:rPr lang="en-US" dirty="0" smtClean="0"/>
              <a:t> </a:t>
            </a:r>
            <a:r>
              <a:rPr lang="en-US" dirty="0" err="1" smtClean="0"/>
              <a:t>peralatan</a:t>
            </a:r>
            <a:r>
              <a:rPr lang="en-US" dirty="0" smtClean="0"/>
              <a:t> </a:t>
            </a:r>
            <a:r>
              <a:rPr lang="en-US" dirty="0" err="1" smtClean="0"/>
              <a:t>sesuai</a:t>
            </a:r>
            <a:r>
              <a:rPr lang="en-US" dirty="0" smtClean="0"/>
              <a:t> </a:t>
            </a:r>
            <a:r>
              <a:rPr lang="en-US" dirty="0" err="1" smtClean="0"/>
              <a:t>standar</a:t>
            </a:r>
            <a:r>
              <a:rPr lang="en-US" dirty="0" smtClean="0"/>
              <a:t> </a:t>
            </a:r>
            <a:r>
              <a:rPr lang="en-US" dirty="0" err="1" smtClean="0"/>
              <a:t>tertentu</a:t>
            </a:r>
            <a:r>
              <a:rPr lang="en-US" dirty="0" smtClean="0"/>
              <a:t> (</a:t>
            </a:r>
            <a:r>
              <a:rPr lang="en-US" dirty="0" err="1" smtClean="0"/>
              <a:t>misal</a:t>
            </a:r>
            <a:r>
              <a:rPr lang="en-US" dirty="0" smtClean="0"/>
              <a:t> ISO 9000)</a:t>
            </a:r>
          </a:p>
          <a:p>
            <a:pPr algn="just"/>
            <a:endParaRPr lang="id-ID" dirty="0" smtClean="0"/>
          </a:p>
          <a:p>
            <a:pPr algn="just">
              <a:buNone/>
            </a:pPr>
            <a:endParaRPr lang="id-ID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Plant </a:t>
            </a:r>
            <a:r>
              <a:rPr lang="en-US" dirty="0" err="1" smtClean="0"/>
              <a:t>Maintanance</a:t>
            </a:r>
            <a:r>
              <a:rPr lang="en-US" dirty="0" smtClean="0"/>
              <a:t> Warranty Claim Tracking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err="1" smtClean="0"/>
              <a:t>Berupa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administrasi</a:t>
            </a:r>
            <a:r>
              <a:rPr lang="en-US" dirty="0" smtClean="0"/>
              <a:t> yang </a:t>
            </a:r>
            <a:r>
              <a:rPr lang="en-US" dirty="0" err="1" smtClean="0"/>
              <a:t>dirancang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menyediakan</a:t>
            </a:r>
            <a:r>
              <a:rPr lang="en-US" dirty="0" smtClean="0"/>
              <a:t> </a:t>
            </a:r>
            <a:r>
              <a:rPr lang="en-US" dirty="0" err="1" smtClean="0"/>
              <a:t>kontrol</a:t>
            </a:r>
            <a:r>
              <a:rPr lang="en-US" dirty="0" smtClean="0"/>
              <a:t> </a:t>
            </a:r>
            <a:r>
              <a:rPr lang="en-US" dirty="0" err="1" smtClean="0"/>
              <a:t>atas</a:t>
            </a:r>
            <a:r>
              <a:rPr lang="en-US" dirty="0" smtClean="0"/>
              <a:t> item-item yang </a:t>
            </a:r>
            <a:r>
              <a:rPr lang="en-US" dirty="0" err="1" smtClean="0"/>
              <a:t>dicakup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garansi</a:t>
            </a:r>
            <a:r>
              <a:rPr lang="en-US" dirty="0" smtClean="0"/>
              <a:t> </a:t>
            </a:r>
            <a:r>
              <a:rPr lang="en-US" dirty="0" err="1" smtClean="0"/>
              <a:t>pabrik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pemasoknya</a:t>
            </a:r>
            <a:endParaRPr lang="id-ID" dirty="0" smtClean="0"/>
          </a:p>
          <a:p>
            <a:pPr algn="just"/>
            <a:endParaRPr lang="en-US" dirty="0" smtClean="0"/>
          </a:p>
          <a:p>
            <a:pPr algn="just"/>
            <a:r>
              <a:rPr lang="en-US" dirty="0" err="1" smtClean="0"/>
              <a:t>Fitur</a:t>
            </a:r>
            <a:r>
              <a:rPr lang="en-US" dirty="0" smtClean="0"/>
              <a:t> yang </a:t>
            </a:r>
            <a:r>
              <a:rPr lang="en-US" dirty="0" err="1" smtClean="0"/>
              <a:t>disediakan</a:t>
            </a:r>
            <a:r>
              <a:rPr lang="en-US" dirty="0" smtClean="0"/>
              <a:t> </a:t>
            </a:r>
            <a:r>
              <a:rPr lang="en-US" dirty="0" err="1" smtClean="0"/>
              <a:t>meliputi</a:t>
            </a:r>
            <a:r>
              <a:rPr lang="en-US" dirty="0" smtClean="0"/>
              <a:t> </a:t>
            </a:r>
            <a:r>
              <a:rPr lang="en-US" dirty="0" err="1" smtClean="0"/>
              <a:t>kemampuan</a:t>
            </a:r>
            <a:r>
              <a:rPr lang="en-US" dirty="0" smtClean="0"/>
              <a:t> </a:t>
            </a:r>
            <a:r>
              <a:rPr lang="en-US" dirty="0" err="1" smtClean="0"/>
              <a:t>menetapkan</a:t>
            </a:r>
            <a:r>
              <a:rPr lang="en-US" dirty="0" smtClean="0"/>
              <a:t> </a:t>
            </a:r>
            <a:r>
              <a:rPr lang="en-US" dirty="0" err="1" smtClean="0"/>
              <a:t>jenis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panjang</a:t>
            </a:r>
            <a:r>
              <a:rPr lang="en-US" dirty="0" smtClean="0"/>
              <a:t> </a:t>
            </a:r>
            <a:r>
              <a:rPr lang="en-US" dirty="0" err="1" smtClean="0"/>
              <a:t>garansi</a:t>
            </a:r>
            <a:r>
              <a:rPr lang="en-US" dirty="0" smtClean="0"/>
              <a:t>, </a:t>
            </a:r>
            <a:r>
              <a:rPr lang="en-US" dirty="0" err="1" smtClean="0"/>
              <a:t>misal</a:t>
            </a:r>
            <a:r>
              <a:rPr lang="en-US" dirty="0" smtClean="0"/>
              <a:t> </a:t>
            </a:r>
            <a:r>
              <a:rPr lang="en-US" dirty="0" err="1" smtClean="0"/>
              <a:t>waktu</a:t>
            </a:r>
            <a:r>
              <a:rPr lang="en-US" dirty="0" smtClean="0"/>
              <a:t> </a:t>
            </a:r>
            <a:r>
              <a:rPr lang="en-US" dirty="0" err="1" smtClean="0"/>
              <a:t>tertentu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kondisi</a:t>
            </a:r>
            <a:r>
              <a:rPr lang="en-US" dirty="0" smtClean="0"/>
              <a:t> </a:t>
            </a:r>
            <a:r>
              <a:rPr lang="en-US" dirty="0" err="1" smtClean="0"/>
              <a:t>tertentu</a:t>
            </a:r>
            <a:endParaRPr lang="en-US" dirty="0" smtClean="0"/>
          </a:p>
          <a:p>
            <a:pPr algn="just"/>
            <a:endParaRPr lang="id-ID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02440"/>
          </a:xfrm>
        </p:spPr>
        <p:txBody>
          <a:bodyPr>
            <a:noAutofit/>
          </a:bodyPr>
          <a:lstStyle/>
          <a:p>
            <a:r>
              <a:rPr lang="id-ID" sz="2000" dirty="0"/>
              <a:t>Alur dari modul tersebut digambarkan seperti pada gambar berikut </a:t>
            </a:r>
            <a:r>
              <a:rPr lang="id-ID" sz="2000" dirty="0" smtClean="0"/>
              <a:t>:</a:t>
            </a:r>
            <a:endParaRPr lang="id-ID" sz="2000" dirty="0"/>
          </a:p>
        </p:txBody>
      </p:sp>
      <p:pic>
        <p:nvPicPr>
          <p:cNvPr id="4" name="Picture 3" descr="siklus proses bisni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052" y="642232"/>
            <a:ext cx="8648026" cy="62157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8194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48" y="558840"/>
            <a:ext cx="8719930" cy="6214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73933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id-ID" sz="9600" dirty="0" smtClean="0"/>
              <a:t>Terimakasih</a:t>
            </a:r>
            <a:endParaRPr lang="id-ID" sz="9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Modul ERP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id-ID" dirty="0" smtClean="0"/>
              <a:t>Modul ERP terbagi menjadi 2 yaitu :</a:t>
            </a:r>
          </a:p>
          <a:p>
            <a:pPr lvl="1"/>
            <a:r>
              <a:rPr lang="id-ID" dirty="0" smtClean="0"/>
              <a:t>Modul Operasi</a:t>
            </a:r>
          </a:p>
          <a:p>
            <a:pPr lvl="2"/>
            <a:r>
              <a:rPr lang="id-ID" dirty="0" smtClean="0"/>
              <a:t>General logistics</a:t>
            </a:r>
          </a:p>
          <a:p>
            <a:pPr lvl="2"/>
            <a:r>
              <a:rPr lang="id-ID" dirty="0" smtClean="0"/>
              <a:t>Sales and distribution</a:t>
            </a:r>
          </a:p>
          <a:p>
            <a:pPr lvl="2"/>
            <a:r>
              <a:rPr lang="id-ID" dirty="0" smtClean="0"/>
              <a:t>Material management</a:t>
            </a:r>
          </a:p>
          <a:p>
            <a:pPr lvl="2"/>
            <a:r>
              <a:rPr lang="id-ID" dirty="0" smtClean="0"/>
              <a:t>Logistic execution</a:t>
            </a:r>
          </a:p>
          <a:p>
            <a:pPr lvl="2"/>
            <a:r>
              <a:rPr lang="id-ID" dirty="0" smtClean="0"/>
              <a:t>Quaity management</a:t>
            </a:r>
          </a:p>
          <a:p>
            <a:pPr lvl="2"/>
            <a:r>
              <a:rPr lang="id-ID" dirty="0" smtClean="0"/>
              <a:t>Plant maintance</a:t>
            </a:r>
          </a:p>
          <a:p>
            <a:pPr lvl="2"/>
            <a:r>
              <a:rPr lang="id-ID" dirty="0" smtClean="0"/>
              <a:t>Custemer service</a:t>
            </a:r>
          </a:p>
          <a:p>
            <a:pPr lvl="2"/>
            <a:r>
              <a:rPr lang="id-ID" dirty="0" smtClean="0"/>
              <a:t>Production planing and control</a:t>
            </a:r>
          </a:p>
          <a:p>
            <a:pPr lvl="2"/>
            <a:r>
              <a:rPr lang="id-ID" dirty="0" smtClean="0"/>
              <a:t>Project enviroment management</a:t>
            </a:r>
          </a:p>
          <a:p>
            <a:pPr lvl="2"/>
            <a:r>
              <a:rPr lang="id-ID" dirty="0" smtClean="0"/>
              <a:t>Project system</a:t>
            </a:r>
          </a:p>
        </p:txBody>
      </p:sp>
    </p:spTree>
    <p:extLst>
      <p:ext uri="{BB962C8B-B14F-4D97-AF65-F5344CB8AC3E}">
        <p14:creationId xmlns:p14="http://schemas.microsoft.com/office/powerpoint/2010/main" val="7335861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id-ID" sz="2400" dirty="0"/>
              <a:t>Keterkaitan modul erp dengan fungsi penting perusahaan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417638"/>
            <a:ext cx="8229600" cy="5580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1306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Modul ERP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1"/>
            <a:r>
              <a:rPr lang="id-ID" dirty="0"/>
              <a:t>Modul finansial dan akuntasi serta sumber daya manusia</a:t>
            </a:r>
          </a:p>
          <a:p>
            <a:pPr lvl="2"/>
            <a:r>
              <a:rPr lang="id-ID" dirty="0" smtClean="0"/>
              <a:t>General and financial accounting</a:t>
            </a:r>
          </a:p>
          <a:p>
            <a:pPr lvl="2"/>
            <a:r>
              <a:rPr lang="id-ID" dirty="0" smtClean="0"/>
              <a:t>Controling</a:t>
            </a:r>
          </a:p>
          <a:p>
            <a:pPr lvl="2"/>
            <a:r>
              <a:rPr lang="id-ID" dirty="0" smtClean="0"/>
              <a:t>Investment management</a:t>
            </a:r>
          </a:p>
          <a:p>
            <a:pPr lvl="2"/>
            <a:r>
              <a:rPr lang="id-ID" dirty="0" smtClean="0"/>
              <a:t>Treasury</a:t>
            </a:r>
          </a:p>
          <a:p>
            <a:pPr lvl="2"/>
            <a:r>
              <a:rPr lang="id-ID" dirty="0" smtClean="0"/>
              <a:t>Enterpise controling</a:t>
            </a:r>
          </a:p>
          <a:p>
            <a:pPr lvl="2"/>
            <a:r>
              <a:rPr lang="id-ID" dirty="0" smtClean="0"/>
              <a:t>Personel management</a:t>
            </a:r>
          </a:p>
          <a:p>
            <a:pPr lvl="2"/>
            <a:r>
              <a:rPr lang="id-ID" dirty="0" smtClean="0"/>
              <a:t>Personel time management</a:t>
            </a:r>
          </a:p>
          <a:p>
            <a:pPr lvl="2"/>
            <a:r>
              <a:rPr lang="id-ID" dirty="0" smtClean="0"/>
              <a:t>Payroll</a:t>
            </a:r>
          </a:p>
          <a:p>
            <a:pPr lvl="2"/>
            <a:r>
              <a:rPr lang="id-ID" dirty="0" smtClean="0"/>
              <a:t>Training and event management</a:t>
            </a:r>
          </a:p>
          <a:p>
            <a:pPr lvl="2"/>
            <a:r>
              <a:rPr lang="id-ID" dirty="0" smtClean="0"/>
              <a:t>Organizational management</a:t>
            </a:r>
          </a:p>
          <a:p>
            <a:pPr lvl="2"/>
            <a:r>
              <a:rPr lang="id-ID" dirty="0" smtClean="0"/>
              <a:t>Travel management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406152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Modul operasi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dirty="0" smtClean="0"/>
              <a:t>General Logistic</a:t>
            </a:r>
          </a:p>
          <a:p>
            <a:pPr lvl="1"/>
            <a:r>
              <a:rPr lang="id-ID" dirty="0" smtClean="0"/>
              <a:t>berfungsi </a:t>
            </a:r>
            <a:r>
              <a:rPr lang="id-ID" dirty="0"/>
              <a:t>untuk pengaturan logistik dari masa purchasing hingga distribusi, dari purchase requestion hingga delivery.</a:t>
            </a:r>
          </a:p>
          <a:p>
            <a:r>
              <a:rPr lang="id-ID" dirty="0" smtClean="0"/>
              <a:t>Sales and distribution</a:t>
            </a:r>
          </a:p>
          <a:p>
            <a:pPr lvl="1"/>
            <a:r>
              <a:rPr lang="id-ID" dirty="0" smtClean="0"/>
              <a:t>Membuat struktur, merekam, menganalis dan mengontrol aktivitas untuk memberikan kepuasan pada pelanggan.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9675543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Modul operasi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d-ID" dirty="0" smtClean="0"/>
              <a:t>Material management</a:t>
            </a:r>
          </a:p>
          <a:p>
            <a:pPr lvl="1"/>
            <a:r>
              <a:rPr lang="id-ID" dirty="0"/>
              <a:t>mengoptimasi semua proses yang terkait dengan perencanaan, pengadaan, pembelian hingga penyimpanan material</a:t>
            </a:r>
            <a:r>
              <a:rPr lang="id-ID" dirty="0" smtClean="0"/>
              <a:t>.</a:t>
            </a:r>
          </a:p>
          <a:p>
            <a:r>
              <a:rPr lang="id-ID" dirty="0" smtClean="0"/>
              <a:t>Logistics Execution</a:t>
            </a:r>
          </a:p>
          <a:p>
            <a:pPr lvl="1"/>
            <a:r>
              <a:rPr lang="id-ID" dirty="0"/>
              <a:t>pengaturan logistik dari masa purchasing hingga distribusi</a:t>
            </a:r>
            <a:r>
              <a:rPr lang="id-ID" dirty="0" smtClean="0"/>
              <a:t>.</a:t>
            </a:r>
            <a:endParaRPr lang="id-ID" dirty="0"/>
          </a:p>
          <a:p>
            <a:r>
              <a:rPr lang="id-ID" dirty="0" smtClean="0"/>
              <a:t>Quality Management</a:t>
            </a:r>
          </a:p>
          <a:p>
            <a:pPr lvl="1"/>
            <a:r>
              <a:rPr lang="id-ID" dirty="0"/>
              <a:t>untuk menyediakan master data yang dibutuhkan berdasarkan rekomendasi dari ISO 9000 series.</a:t>
            </a:r>
          </a:p>
        </p:txBody>
      </p:sp>
    </p:spTree>
    <p:extLst>
      <p:ext uri="{BB962C8B-B14F-4D97-AF65-F5344CB8AC3E}">
        <p14:creationId xmlns:p14="http://schemas.microsoft.com/office/powerpoint/2010/main" val="42822212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Modul operasi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d-ID" dirty="0" smtClean="0"/>
              <a:t>Plant </a:t>
            </a:r>
            <a:r>
              <a:rPr lang="id-ID" dirty="0"/>
              <a:t>Maintenance (PM)</a:t>
            </a:r>
          </a:p>
          <a:p>
            <a:pPr lvl="1"/>
            <a:r>
              <a:rPr lang="id-ID" dirty="0" smtClean="0"/>
              <a:t>untuk </a:t>
            </a:r>
            <a:r>
              <a:rPr lang="id-ID" dirty="0"/>
              <a:t>mendukung dan mengontrol pemeliharaan peralatan dan bangunan secara </a:t>
            </a:r>
            <a:r>
              <a:rPr lang="id-ID" dirty="0" smtClean="0"/>
              <a:t>efektif, mengintegrasilan data komponen peralatan.</a:t>
            </a:r>
          </a:p>
          <a:p>
            <a:r>
              <a:rPr lang="id-ID" dirty="0" smtClean="0"/>
              <a:t>Costumer services</a:t>
            </a:r>
          </a:p>
          <a:p>
            <a:pPr lvl="1"/>
            <a:r>
              <a:rPr lang="id-ID" dirty="0"/>
              <a:t>untuk memproses perkiraan penjualan, pesanan perusahaan, dan jadwal rencana pengiriman.</a:t>
            </a:r>
          </a:p>
          <a:p>
            <a:r>
              <a:rPr lang="id-ID" dirty="0" smtClean="0"/>
              <a:t>Production </a:t>
            </a:r>
            <a:r>
              <a:rPr lang="id-ID" dirty="0"/>
              <a:t>Planning and Control (PP)</a:t>
            </a:r>
          </a:p>
          <a:p>
            <a:pPr lvl="1"/>
            <a:r>
              <a:rPr lang="id-ID" dirty="0" smtClean="0"/>
              <a:t>merencanakan </a:t>
            </a:r>
            <a:r>
              <a:rPr lang="id-ID" dirty="0"/>
              <a:t>dan  mengendalikan  jalannya  material  sampai kepada proses pengiriman produk.</a:t>
            </a: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2415101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Modul operasi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dirty="0" smtClean="0"/>
              <a:t>Project environment management</a:t>
            </a:r>
          </a:p>
          <a:p>
            <a:pPr lvl="1"/>
            <a:r>
              <a:rPr lang="id-ID" dirty="0"/>
              <a:t>untuk membuktikan kepatuhan dengan mandat pemerintah, bersaing untuk bisnis dalam permintaan untuk proses informasi</a:t>
            </a:r>
            <a:r>
              <a:rPr lang="id-ID" dirty="0" smtClean="0"/>
              <a:t>,</a:t>
            </a:r>
          </a:p>
          <a:p>
            <a:r>
              <a:rPr lang="id-ID" dirty="0" smtClean="0"/>
              <a:t>Project sistem</a:t>
            </a:r>
          </a:p>
          <a:p>
            <a:pPr lvl="1"/>
            <a:r>
              <a:rPr lang="id-ID" dirty="0"/>
              <a:t>Perencanaan terhadap waktu dan nilai;</a:t>
            </a:r>
          </a:p>
          <a:p>
            <a:pPr lvl="1"/>
            <a:r>
              <a:rPr lang="id-ID" dirty="0" smtClean="0"/>
              <a:t>Penutupan </a:t>
            </a:r>
            <a:r>
              <a:rPr lang="id-ID" dirty="0"/>
              <a:t>proyek dengan analisis hasil dan perbaikan</a:t>
            </a:r>
          </a:p>
          <a:p>
            <a:pPr lvl="1"/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9013917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Modul finansial dan akuntasi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Menyediakan  fasilitas  untuk  menjalankan  fungsi  manajemen  keuangan  dan  dukungan analisis berbagai lokasi bisnis. </a:t>
            </a:r>
            <a:endParaRPr lang="id-ID" dirty="0" smtClean="0"/>
          </a:p>
          <a:p>
            <a:pPr lvl="1"/>
            <a:r>
              <a:rPr lang="id-ID" dirty="0" smtClean="0"/>
              <a:t>Financial accunting</a:t>
            </a:r>
          </a:p>
          <a:p>
            <a:pPr lvl="1"/>
            <a:r>
              <a:rPr lang="id-ID" dirty="0" smtClean="0"/>
              <a:t>Controling</a:t>
            </a:r>
          </a:p>
          <a:p>
            <a:pPr lvl="1"/>
            <a:r>
              <a:rPr lang="id-ID" dirty="0" smtClean="0"/>
              <a:t>Investmen management</a:t>
            </a:r>
          </a:p>
          <a:p>
            <a:pPr lvl="1"/>
            <a:r>
              <a:rPr lang="id-ID" dirty="0" smtClean="0"/>
              <a:t>Trasury</a:t>
            </a:r>
          </a:p>
          <a:p>
            <a:pPr lvl="1"/>
            <a:r>
              <a:rPr lang="id-ID" dirty="0" smtClean="0"/>
              <a:t>Enterprise controling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5794771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184</TotalTime>
  <Words>1194</Words>
  <Application>Microsoft Office PowerPoint</Application>
  <PresentationFormat>On-screen Show (4:3)</PresentationFormat>
  <Paragraphs>225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3" baseType="lpstr">
      <vt:lpstr>Arial</vt:lpstr>
      <vt:lpstr>Calibri</vt:lpstr>
      <vt:lpstr>Office Theme</vt:lpstr>
      <vt:lpstr>Modul – Modul Dalam ERP</vt:lpstr>
      <vt:lpstr>Modul – modul ERP</vt:lpstr>
      <vt:lpstr>Modul ERP</vt:lpstr>
      <vt:lpstr>Modul ERP</vt:lpstr>
      <vt:lpstr>Modul operasi</vt:lpstr>
      <vt:lpstr>Modul operasi</vt:lpstr>
      <vt:lpstr>Modul operasi</vt:lpstr>
      <vt:lpstr>Modul operasi</vt:lpstr>
      <vt:lpstr>Modul finansial dan akuntasi</vt:lpstr>
      <vt:lpstr>Modul finansial dan akuntasi</vt:lpstr>
      <vt:lpstr>PowerPoint Presentation</vt:lpstr>
      <vt:lpstr>PowerPoint Presentation</vt:lpstr>
      <vt:lpstr>PowerPoint Presentation</vt:lpstr>
      <vt:lpstr>PowerPoint Presentation</vt:lpstr>
      <vt:lpstr>Modul sumber daya manusia</vt:lpstr>
      <vt:lpstr>Pengertian MRP</vt:lpstr>
      <vt:lpstr>Bagian - Bagian MRP</vt:lpstr>
      <vt:lpstr>Fungsi dan Tujuan MRP</vt:lpstr>
      <vt:lpstr>Kelebihan dan Kelemahan Material Requirement Planning</vt:lpstr>
      <vt:lpstr>Kelebihan dan Kelemahan Material Requirement Planning</vt:lpstr>
      <vt:lpstr>Pemeliharaan (plant maintenance)</vt:lpstr>
      <vt:lpstr>Preventive Maintenance Control</vt:lpstr>
      <vt:lpstr>Equipment Tracking</vt:lpstr>
      <vt:lpstr>Component Tracking</vt:lpstr>
      <vt:lpstr>Plant Maintenance Calibration Trancking</vt:lpstr>
      <vt:lpstr>Plant Maintanance Warranty Claim Tracking</vt:lpstr>
      <vt:lpstr>Alur dari modul tersebut digambarkan seperti pada gambar berikut :</vt:lpstr>
      <vt:lpstr>PowerPoint Presentation</vt:lpstr>
      <vt:lpstr>PowerPoint Presentation</vt:lpstr>
      <vt:lpstr>Keterkaitan modul erp dengan fungsi penting perusahaan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 – modul dalam ERP</dc:title>
  <dc:creator>Aris Setiawan</dc:creator>
  <cp:lastModifiedBy>Aris Setiawan</cp:lastModifiedBy>
  <cp:revision>39</cp:revision>
  <dcterms:created xsi:type="dcterms:W3CDTF">2016-03-24T17:00:47Z</dcterms:created>
  <dcterms:modified xsi:type="dcterms:W3CDTF">2016-03-25T08:08:49Z</dcterms:modified>
</cp:coreProperties>
</file>