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310" r:id="rId4"/>
    <p:sldId id="259" r:id="rId5"/>
    <p:sldId id="260" r:id="rId6"/>
    <p:sldId id="275" r:id="rId7"/>
    <p:sldId id="276" r:id="rId8"/>
    <p:sldId id="277" r:id="rId9"/>
    <p:sldId id="278" r:id="rId10"/>
    <p:sldId id="279" r:id="rId11"/>
    <p:sldId id="261" r:id="rId12"/>
    <p:sldId id="262" r:id="rId13"/>
    <p:sldId id="282" r:id="rId14"/>
    <p:sldId id="280" r:id="rId15"/>
    <p:sldId id="281" r:id="rId16"/>
    <p:sldId id="283" r:id="rId17"/>
    <p:sldId id="284" r:id="rId18"/>
    <p:sldId id="285" r:id="rId19"/>
    <p:sldId id="286" r:id="rId20"/>
    <p:sldId id="287" r:id="rId21"/>
    <p:sldId id="288" r:id="rId22"/>
    <p:sldId id="263" r:id="rId23"/>
    <p:sldId id="264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65" r:id="rId35"/>
    <p:sldId id="266" r:id="rId36"/>
    <p:sldId id="267" r:id="rId37"/>
    <p:sldId id="268" r:id="rId38"/>
    <p:sldId id="299" r:id="rId39"/>
    <p:sldId id="300" r:id="rId40"/>
    <p:sldId id="301" r:id="rId41"/>
    <p:sldId id="302" r:id="rId42"/>
    <p:sldId id="303" r:id="rId43"/>
    <p:sldId id="269" r:id="rId44"/>
    <p:sldId id="304" r:id="rId45"/>
    <p:sldId id="271" r:id="rId46"/>
    <p:sldId id="272" r:id="rId47"/>
    <p:sldId id="305" r:id="rId48"/>
    <p:sldId id="306" r:id="rId49"/>
    <p:sldId id="307" r:id="rId50"/>
    <p:sldId id="308" r:id="rId51"/>
    <p:sldId id="309" r:id="rId52"/>
    <p:sldId id="31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ERP (Enterprise Resource Planning)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1.5. Enterprise 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Meliputi</a:t>
            </a:r>
            <a:r>
              <a:rPr lang="en-US" dirty="0" smtClean="0"/>
              <a:t> 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0999" y="1803400"/>
          <a:ext cx="8534401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3"/>
                <a:gridCol w="2456508"/>
                <a:gridCol w="5486400"/>
              </a:tblGrid>
              <a:tr h="424455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Modul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</a:tr>
              <a:tr h="188694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Executive Information System (EIS)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menyediakan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informasi</a:t>
                      </a:r>
                      <a:r>
                        <a:rPr lang="en-US" dirty="0" smtClean="0"/>
                        <a:t> (overview/resume)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yg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diperlukan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organisasi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mengintegrasikan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ERP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luar</a:t>
                      </a:r>
                      <a:r>
                        <a:rPr lang="en-US" dirty="0" smtClean="0"/>
                        <a:t> ERP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beruap</a:t>
                      </a:r>
                      <a:r>
                        <a:rPr lang="en-US" dirty="0" smtClean="0"/>
                        <a:t> drill-down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dapat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ditelusuri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global-</a:t>
                      </a:r>
                      <a:r>
                        <a:rPr lang="en-US" baseline="0" dirty="0" err="1" smtClean="0"/>
                        <a:t>rinci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Planning and </a:t>
                      </a:r>
                      <a:r>
                        <a:rPr lang="en-US" dirty="0" err="1" smtClean="0"/>
                        <a:t>budgetting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membantu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manajemen</a:t>
                      </a:r>
                      <a:r>
                        <a:rPr lang="en-US" baseline="0" dirty="0" smtClean="0"/>
                        <a:t> unit </a:t>
                      </a:r>
                      <a:r>
                        <a:rPr lang="en-US" baseline="0" dirty="0" err="1" smtClean="0"/>
                        <a:t>bisnis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menghitung</a:t>
                      </a:r>
                      <a:r>
                        <a:rPr lang="en-US" baseline="0" dirty="0" smtClean="0"/>
                        <a:t> target </a:t>
                      </a:r>
                      <a:r>
                        <a:rPr lang="en-US" baseline="0" dirty="0" err="1" smtClean="0"/>
                        <a:t>bisnis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meliputi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perhitungan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pencairan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investasi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perencanaan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investasi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utama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pencairan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anggaran</a:t>
                      </a:r>
                      <a:endParaRPr lang="en-US" dirty="0"/>
                    </a:p>
                  </a:txBody>
                  <a:tcPr/>
                </a:tc>
              </a:tr>
              <a:tr h="42445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</a:t>
                      </a:r>
                      <a:r>
                        <a:rPr lang="en-US" baseline="0" dirty="0" smtClean="0"/>
                        <a:t> Center Accounting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u/ </a:t>
                      </a:r>
                      <a:r>
                        <a:rPr lang="en-US" dirty="0" err="1" smtClean="0"/>
                        <a:t>menganalisis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keuntungan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mungkin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didapatkan</a:t>
                      </a:r>
                      <a:r>
                        <a:rPr lang="en-US" baseline="0" dirty="0" smtClean="0"/>
                        <a:t> unit </a:t>
                      </a:r>
                      <a:r>
                        <a:rPr lang="en-US" baseline="0" dirty="0" err="1" smtClean="0"/>
                        <a:t>bisnis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tertentu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Master data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Order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Warehouse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Shipping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Sales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Transportation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Foreign Trade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 Master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pemasoknya</a:t>
            </a:r>
            <a:endParaRPr lang="en-US" dirty="0" smtClean="0"/>
          </a:p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endParaRPr lang="en-US" dirty="0" smtClean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, </a:t>
            </a:r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penagihan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Order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Meliputi</a:t>
            </a:r>
            <a:r>
              <a:rPr lang="en-US" dirty="0" smtClean="0"/>
              <a:t> 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981200"/>
          <a:ext cx="8305801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49"/>
                <a:gridCol w="3536133"/>
                <a:gridCol w="41940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Modul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 Order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menggambarkan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siklus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interaksi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sangat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penting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antara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perusahaan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konsumen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u/ </a:t>
                      </a:r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operasi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penjualan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termasuk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pengelolaan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penawaran</a:t>
                      </a:r>
                      <a:r>
                        <a:rPr lang="en-US" dirty="0" smtClean="0"/>
                        <a:t>, order, </a:t>
                      </a:r>
                      <a:r>
                        <a:rPr lang="en-US" dirty="0" err="1" smtClean="0"/>
                        <a:t>kontrak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harga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diskon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Purchase Order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meliputi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pembuatan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permintaan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secara</a:t>
                      </a:r>
                      <a:r>
                        <a:rPr lang="en-US" dirty="0" smtClean="0"/>
                        <a:t> online,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manajemen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kontrak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terpusat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penjadwalan</a:t>
                      </a:r>
                      <a:r>
                        <a:rPr lang="en-US" baseline="0" dirty="0" smtClean="0"/>
                        <a:t> just in time, </a:t>
                      </a:r>
                      <a:r>
                        <a:rPr lang="en-US" baseline="0" dirty="0" err="1" smtClean="0"/>
                        <a:t>manajemen</a:t>
                      </a:r>
                      <a:r>
                        <a:rPr lang="en-US" baseline="0" dirty="0" smtClean="0"/>
                        <a:t> vendor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sistem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dapat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mengirimkan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penawaran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vendor </a:t>
                      </a:r>
                      <a:r>
                        <a:rPr lang="en-US" baseline="0" dirty="0" err="1" smtClean="0"/>
                        <a:t>secara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bersamaan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info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modul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dapat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digunakan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menilai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kinerja</a:t>
                      </a:r>
                      <a:r>
                        <a:rPr lang="en-US" baseline="0" dirty="0" smtClean="0"/>
                        <a:t> vendor </a:t>
                      </a:r>
                      <a:r>
                        <a:rPr lang="en-US" baseline="0" dirty="0" err="1" smtClean="0"/>
                        <a:t>pemasok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2.3. Warehouse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Meliputi</a:t>
            </a:r>
            <a:r>
              <a:rPr lang="en-US" dirty="0" smtClean="0"/>
              <a:t> 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752598"/>
          <a:ext cx="8610599" cy="4794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1981200"/>
                <a:gridCol w="6095999"/>
              </a:tblGrid>
              <a:tr h="4057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Nama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Modul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Deskripsi</a:t>
                      </a:r>
                      <a:endParaRPr lang="en-US" sz="1600" dirty="0"/>
                    </a:p>
                  </a:txBody>
                  <a:tcPr/>
                </a:tc>
              </a:tr>
              <a:tr h="5848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Inventory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u/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perencanaan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perpindahan</a:t>
                      </a:r>
                      <a:r>
                        <a:rPr lang="en-US" sz="1600" baseline="0" dirty="0" smtClean="0"/>
                        <a:t> inventory, </a:t>
                      </a:r>
                      <a:r>
                        <a:rPr lang="en-US" sz="1600" baseline="0" dirty="0" err="1" smtClean="0"/>
                        <a:t>jg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ada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fasilitas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utk</a:t>
                      </a:r>
                      <a:r>
                        <a:rPr lang="en-US" sz="1600" baseline="0" dirty="0" smtClean="0"/>
                        <a:t> hard allocation</a:t>
                      </a:r>
                      <a:endParaRPr lang="en-US" sz="1600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Inventory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u/ </a:t>
                      </a:r>
                      <a:r>
                        <a:rPr lang="en-US" sz="1600" dirty="0" err="1" smtClean="0"/>
                        <a:t>memonitor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semua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skenario</a:t>
                      </a:r>
                      <a:r>
                        <a:rPr lang="en-US" sz="1600" dirty="0" smtClean="0"/>
                        <a:t> order </a:t>
                      </a:r>
                      <a:r>
                        <a:rPr lang="en-US" sz="1600" dirty="0" err="1" smtClean="0"/>
                        <a:t>di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pergudangan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penerimaan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isu,transfer</a:t>
                      </a:r>
                      <a:r>
                        <a:rPr lang="en-US" sz="1600" baseline="0" dirty="0" smtClean="0"/>
                        <a:t> inventory)</a:t>
                      </a:r>
                      <a:endParaRPr lang="en-US" sz="1600" dirty="0"/>
                    </a:p>
                  </a:txBody>
                  <a:tcPr/>
                </a:tc>
              </a:tr>
              <a:tr h="7003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Intelligent Location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 u/ </a:t>
                      </a:r>
                      <a:r>
                        <a:rPr lang="en-US" sz="1600" baseline="0" dirty="0" err="1" smtClean="0"/>
                        <a:t>membuat</a:t>
                      </a:r>
                      <a:r>
                        <a:rPr lang="en-US" sz="1600" baseline="0" dirty="0" smtClean="0"/>
                        <a:t> intelligent storage list </a:t>
                      </a:r>
                      <a:r>
                        <a:rPr lang="en-US" sz="1600" baseline="0" dirty="0" err="1" smtClean="0"/>
                        <a:t>memungkinkan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utk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deteksi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lokasi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tertentu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berdasarkan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kriteria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misal</a:t>
                      </a:r>
                      <a:r>
                        <a:rPr lang="en-US" sz="1600" baseline="0" dirty="0" smtClean="0"/>
                        <a:t> item, </a:t>
                      </a:r>
                      <a:r>
                        <a:rPr lang="en-US" sz="1600" baseline="0" dirty="0" err="1" smtClean="0"/>
                        <a:t>kondisi</a:t>
                      </a:r>
                      <a:r>
                        <a:rPr lang="en-US" sz="1600" baseline="0" dirty="0" smtClean="0"/>
                        <a:t> packaging</a:t>
                      </a:r>
                      <a:endParaRPr lang="en-US" sz="1600" dirty="0"/>
                    </a:p>
                  </a:txBody>
                  <a:tcPr/>
                </a:tc>
              </a:tr>
              <a:tr h="4057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Inventory Reporting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memonitor</a:t>
                      </a:r>
                      <a:r>
                        <a:rPr lang="en-US" sz="1600" baseline="0" dirty="0" smtClean="0"/>
                        <a:t> inventory </a:t>
                      </a:r>
                      <a:r>
                        <a:rPr lang="en-US" sz="1600" baseline="0" dirty="0" err="1" smtClean="0"/>
                        <a:t>di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berbagai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lokasi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4057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Inventory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menganalisa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informasi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dari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aktifitas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wh</a:t>
                      </a:r>
                      <a:endParaRPr lang="en-US" sz="1600" dirty="0"/>
                    </a:p>
                  </a:txBody>
                  <a:tcPr/>
                </a:tc>
              </a:tr>
              <a:tr h="4057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Lot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u/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pelacakan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penelusuran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i="1" baseline="0" dirty="0" smtClean="0"/>
                        <a:t>lot </a:t>
                      </a:r>
                      <a:r>
                        <a:rPr lang="en-US" sz="1600" i="0" baseline="0" dirty="0" err="1" smtClean="0"/>
                        <a:t>sehingga</a:t>
                      </a:r>
                      <a:r>
                        <a:rPr lang="en-US" sz="1600" i="0" baseline="0" dirty="0" smtClean="0"/>
                        <a:t> </a:t>
                      </a:r>
                      <a:r>
                        <a:rPr lang="en-US" sz="1600" i="0" baseline="0" dirty="0" err="1" smtClean="0"/>
                        <a:t>perusahaan</a:t>
                      </a:r>
                      <a:r>
                        <a:rPr lang="en-US" sz="1600" i="0" baseline="0" dirty="0" smtClean="0"/>
                        <a:t> </a:t>
                      </a:r>
                      <a:r>
                        <a:rPr lang="en-US" sz="1600" i="0" baseline="0" dirty="0" err="1" smtClean="0"/>
                        <a:t>dapat</a:t>
                      </a:r>
                      <a:r>
                        <a:rPr lang="en-US" sz="1600" i="0" baseline="0" dirty="0" smtClean="0"/>
                        <a:t> </a:t>
                      </a:r>
                      <a:r>
                        <a:rPr lang="en-US" sz="1600" i="0" baseline="0" dirty="0" err="1" smtClean="0"/>
                        <a:t>menelusuri</a:t>
                      </a:r>
                      <a:r>
                        <a:rPr lang="en-US" sz="1600" i="0" baseline="0" dirty="0" smtClean="0"/>
                        <a:t> material </a:t>
                      </a:r>
                      <a:r>
                        <a:rPr lang="en-US" sz="1600" i="0" baseline="0" dirty="0" err="1" smtClean="0"/>
                        <a:t>dasar</a:t>
                      </a:r>
                      <a:r>
                        <a:rPr lang="en-US" sz="1600" i="0" baseline="0" dirty="0" smtClean="0"/>
                        <a:t> </a:t>
                      </a:r>
                      <a:r>
                        <a:rPr lang="en-US" sz="1600" i="0" baseline="0" dirty="0" err="1" smtClean="0"/>
                        <a:t>dan</a:t>
                      </a:r>
                      <a:r>
                        <a:rPr lang="en-US" sz="1600" i="0" baseline="0" dirty="0" smtClean="0"/>
                        <a:t> </a:t>
                      </a:r>
                      <a:r>
                        <a:rPr lang="en-US" sz="1600" i="0" baseline="0" dirty="0" err="1" smtClean="0"/>
                        <a:t>barang</a:t>
                      </a:r>
                      <a:r>
                        <a:rPr lang="en-US" sz="1600" i="0" baseline="0" dirty="0" smtClean="0"/>
                        <a:t> </a:t>
                      </a:r>
                      <a:r>
                        <a:rPr lang="en-US" sz="1600" i="0" baseline="0" dirty="0" err="1" smtClean="0"/>
                        <a:t>jadi</a:t>
                      </a:r>
                      <a:r>
                        <a:rPr lang="en-US" sz="1600" i="0" baseline="0" dirty="0" smtClean="0"/>
                        <a:t> yang </a:t>
                      </a:r>
                      <a:r>
                        <a:rPr lang="en-US" sz="1600" i="0" baseline="0" dirty="0" err="1" smtClean="0"/>
                        <a:t>menggunakan</a:t>
                      </a:r>
                      <a:r>
                        <a:rPr lang="en-US" sz="1600" i="0" baseline="0" dirty="0" smtClean="0"/>
                        <a:t> material </a:t>
                      </a:r>
                      <a:r>
                        <a:rPr lang="en-US" sz="1600" i="0" baseline="0" dirty="0" err="1" smtClean="0"/>
                        <a:t>tersebut</a:t>
                      </a:r>
                      <a:endParaRPr lang="en-US" sz="1600" i="1" dirty="0"/>
                    </a:p>
                  </a:txBody>
                  <a:tcPr/>
                </a:tc>
              </a:tr>
              <a:tr h="7003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Distribution 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mendukung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proses</a:t>
                      </a:r>
                      <a:r>
                        <a:rPr lang="en-US" sz="1600" dirty="0" smtClean="0"/>
                        <a:t> warehousing</a:t>
                      </a:r>
                      <a:r>
                        <a:rPr lang="en-US" sz="1600" baseline="0" dirty="0" smtClean="0"/>
                        <a:t> yang </a:t>
                      </a:r>
                      <a:r>
                        <a:rPr lang="en-US" sz="1600" baseline="0" dirty="0" err="1" smtClean="0"/>
                        <a:t>papaerless</a:t>
                      </a:r>
                      <a:r>
                        <a:rPr lang="en-US" sz="1600" baseline="0" dirty="0" smtClean="0"/>
                        <a:t> dg </a:t>
                      </a:r>
                      <a:r>
                        <a:rPr lang="en-US" sz="1600" baseline="0" dirty="0" err="1" smtClean="0"/>
                        <a:t>menyediakan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jalur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komunikasi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antara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sistem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pengiriman</a:t>
                      </a:r>
                      <a:r>
                        <a:rPr lang="en-US" sz="1600" baseline="0" dirty="0" smtClean="0"/>
                        <a:t>&amp; </a:t>
                      </a:r>
                      <a:r>
                        <a:rPr lang="en-US" sz="1600" baseline="0" dirty="0" err="1" smtClean="0"/>
                        <a:t>penyimpanan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peralatan</a:t>
                      </a:r>
                      <a:r>
                        <a:rPr lang="en-US" sz="1600" baseline="0" dirty="0" smtClean="0"/>
                        <a:t> warehousing </a:t>
                      </a:r>
                      <a:r>
                        <a:rPr lang="en-US" sz="1600" baseline="0" dirty="0" err="1" smtClean="0"/>
                        <a:t>sperti</a:t>
                      </a:r>
                      <a:r>
                        <a:rPr lang="en-US" sz="1600" baseline="0" dirty="0" smtClean="0"/>
                        <a:t> scanner barcode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Shipping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Monitor </a:t>
            </a:r>
            <a:r>
              <a:rPr lang="en-US" dirty="0" err="1" smtClean="0"/>
              <a:t>tanggal</a:t>
            </a:r>
            <a:r>
              <a:rPr lang="en-US" dirty="0" smtClean="0"/>
              <a:t> order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endParaRPr lang="en-US" dirty="0" smtClean="0"/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 smtClean="0"/>
          </a:p>
          <a:p>
            <a:pPr lvl="1"/>
            <a:r>
              <a:rPr lang="en-US" dirty="0" err="1" smtClean="0"/>
              <a:t>Merencanakan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monitoring </a:t>
            </a:r>
            <a:r>
              <a:rPr lang="en-US" dirty="0" err="1" smtClean="0"/>
              <a:t>aktifitas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endParaRPr lang="en-US" dirty="0" smtClean="0"/>
          </a:p>
          <a:p>
            <a:pPr lvl="1"/>
            <a:r>
              <a:rPr lang="en-US" dirty="0" smtClean="0"/>
              <a:t>Monitor </a:t>
            </a:r>
            <a:r>
              <a:rPr lang="en-US" dirty="0" err="1" smtClean="0"/>
              <a:t>ketersediaan</a:t>
            </a:r>
            <a:r>
              <a:rPr lang="en-US" dirty="0" smtClean="0"/>
              <a:t> material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order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 lvl="1"/>
            <a:r>
              <a:rPr lang="en-US" dirty="0" err="1" smtClean="0"/>
              <a:t>Penjemputan</a:t>
            </a:r>
            <a:r>
              <a:rPr lang="en-US" dirty="0" smtClean="0"/>
              <a:t> (</a:t>
            </a: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warehouse management system)</a:t>
            </a:r>
          </a:p>
          <a:p>
            <a:pPr lvl="1"/>
            <a:r>
              <a:rPr lang="en-US" dirty="0" err="1" smtClean="0"/>
              <a:t>Pengemasan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endParaRPr lang="en-US" dirty="0" smtClean="0"/>
          </a:p>
          <a:p>
            <a:pPr lvl="1"/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transportasi</a:t>
            </a:r>
            <a:endParaRPr lang="en-US" dirty="0" smtClean="0"/>
          </a:p>
          <a:p>
            <a:pPr lvl="1"/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asing</a:t>
            </a:r>
            <a:endParaRPr lang="en-US" dirty="0" smtClean="0"/>
          </a:p>
          <a:p>
            <a:pPr lvl="1"/>
            <a:r>
              <a:rPr lang="en-US" dirty="0" err="1" smtClean="0"/>
              <a:t>Pencetakan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endParaRPr lang="en-US" dirty="0" smtClean="0"/>
          </a:p>
          <a:p>
            <a:pPr lvl="1"/>
            <a:r>
              <a:rPr lang="en-US" dirty="0" err="1" smtClean="0"/>
              <a:t>Pembaruan</a:t>
            </a:r>
            <a:r>
              <a:rPr lang="en-US" dirty="0" smtClean="0"/>
              <a:t>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2.5. Billing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ERP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penagihan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invoice (</a:t>
            </a:r>
            <a:r>
              <a:rPr lang="en-US" dirty="0" err="1" smtClean="0"/>
              <a:t>penagihan</a:t>
            </a:r>
            <a:r>
              <a:rPr lang="en-US" dirty="0" smtClean="0"/>
              <a:t>)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</a:t>
            </a:r>
            <a:r>
              <a:rPr lang="en-US" dirty="0" err="1" smtClean="0"/>
              <a:t>dijual</a:t>
            </a:r>
            <a:endParaRPr lang="en-US" dirty="0" smtClean="0"/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debet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tagihan</a:t>
            </a:r>
            <a:endParaRPr lang="en-US" dirty="0" smtClean="0"/>
          </a:p>
          <a:p>
            <a:pPr lvl="1"/>
            <a:r>
              <a:rPr lang="en-US" dirty="0" err="1" smtClean="0"/>
              <a:t>Membatalkan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penagihan</a:t>
            </a:r>
            <a:endParaRPr lang="en-US" dirty="0" smtClean="0"/>
          </a:p>
          <a:p>
            <a:pPr lvl="1"/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tagihan</a:t>
            </a:r>
            <a:r>
              <a:rPr lang="en-US" dirty="0" smtClean="0"/>
              <a:t> (rebate)</a:t>
            </a:r>
          </a:p>
          <a:p>
            <a:pPr lvl="1"/>
            <a:r>
              <a:rPr lang="en-US" dirty="0" err="1" smtClean="0"/>
              <a:t>Mentransfer</a:t>
            </a:r>
            <a:r>
              <a:rPr lang="en-US" dirty="0" smtClean="0"/>
              <a:t> data </a:t>
            </a:r>
            <a:r>
              <a:rPr lang="en-US" dirty="0" err="1" smtClean="0"/>
              <a:t>penagihan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,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dsb</a:t>
            </a:r>
            <a:endParaRPr lang="en-US" dirty="0" smtClean="0"/>
          </a:p>
          <a:p>
            <a:pPr lvl="1"/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2.6.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(item), </a:t>
            </a:r>
          </a:p>
          <a:p>
            <a:pPr lvl="1"/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rinci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diskon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diskon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konsumen,dll</a:t>
            </a:r>
            <a:endParaRPr lang="en-US" dirty="0" smtClean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staf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2.7. sales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r>
              <a:rPr lang="en-US" dirty="0" smtClean="0"/>
              <a:t> (sales marketing – SM)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aktivitasnya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menghadapi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 smtClean="0"/>
          </a:p>
          <a:p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staff </a:t>
            </a:r>
            <a:r>
              <a:rPr lang="en-US" dirty="0" err="1" smtClean="0"/>
              <a:t>penjualan</a:t>
            </a:r>
            <a:r>
              <a:rPr lang="en-US" dirty="0" smtClean="0"/>
              <a:t> (</a:t>
            </a:r>
            <a:r>
              <a:rPr lang="en-US" dirty="0" err="1" smtClean="0"/>
              <a:t>kantor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endParaRPr lang="en-US" dirty="0" smtClean="0"/>
          </a:p>
          <a:p>
            <a:pPr lvl="1"/>
            <a:r>
              <a:rPr lang="en-US" dirty="0" err="1" smtClean="0"/>
              <a:t>Konsumen</a:t>
            </a:r>
            <a:endParaRPr lang="en-US" dirty="0" smtClean="0"/>
          </a:p>
          <a:p>
            <a:pPr lvl="1"/>
            <a:r>
              <a:rPr lang="en-US" dirty="0" err="1" smtClean="0"/>
              <a:t>Prospek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endParaRPr lang="en-US" dirty="0" smtClean="0"/>
          </a:p>
          <a:p>
            <a:pPr lvl="1"/>
            <a:r>
              <a:rPr lang="en-US" dirty="0" err="1" smtClean="0"/>
              <a:t>Kompetitor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produknya</a:t>
            </a:r>
            <a:endParaRPr lang="en-US" dirty="0" smtClean="0"/>
          </a:p>
          <a:p>
            <a:pPr lvl="1"/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en-US" dirty="0" err="1" smtClean="0"/>
              <a:t>Modul-modul</a:t>
            </a:r>
            <a:r>
              <a:rPr lang="en-US" dirty="0" smtClean="0"/>
              <a:t> ERP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Keuangan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Produksi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(plant Maintenance)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Manajemen</a:t>
            </a:r>
            <a:r>
              <a:rPr lang="en-US" dirty="0" smtClean="0"/>
              <a:t> Material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2.8. </a:t>
            </a:r>
            <a:r>
              <a:rPr lang="en-US" dirty="0" err="1" smtClean="0"/>
              <a:t>Transportasi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didukung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transportasi</a:t>
            </a:r>
            <a:endParaRPr lang="en-US" dirty="0" smtClean="0"/>
          </a:p>
          <a:p>
            <a:pPr lvl="1"/>
            <a:r>
              <a:rPr lang="en-US" dirty="0" err="1" smtClean="0"/>
              <a:t>Pengiriman</a:t>
            </a:r>
            <a:r>
              <a:rPr lang="en-US" dirty="0" smtClean="0"/>
              <a:t> internal (inbound)</a:t>
            </a:r>
          </a:p>
          <a:p>
            <a:pPr lvl="1"/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(outbound)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memonitor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transportasi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2.9. Foreign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perdagangan</a:t>
            </a:r>
            <a:r>
              <a:rPr lang="en-US" dirty="0" smtClean="0"/>
              <a:t> </a:t>
            </a:r>
            <a:r>
              <a:rPr lang="en-US" dirty="0" err="1" smtClean="0"/>
              <a:t>antarnegara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yang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Produksi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Produksi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and capacity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Shop Floor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Quality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Just In Time/Repetitive Manufacturing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Cost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Engineering data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Engineering change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Configuration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Seralization</a:t>
            </a:r>
            <a:r>
              <a:rPr lang="en-US" dirty="0" smtClean="0"/>
              <a:t> / Lot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tooling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Material </a:t>
            </a:r>
            <a:r>
              <a:rPr lang="en-US" dirty="0" err="1" smtClean="0"/>
              <a:t>dan</a:t>
            </a:r>
            <a:r>
              <a:rPr lang="en-US" dirty="0" smtClean="0"/>
              <a:t> Capacity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perancang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pereencanaan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dibeli</a:t>
            </a:r>
            <a:endParaRPr lang="en-US" dirty="0" smtClean="0"/>
          </a:p>
          <a:p>
            <a:r>
              <a:rPr lang="en-US" dirty="0" err="1" smtClean="0"/>
              <a:t>Teredian</a:t>
            </a:r>
            <a:r>
              <a:rPr lang="en-US" dirty="0" smtClean="0"/>
              <a:t> electronic planning board 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yang </a:t>
            </a:r>
            <a:r>
              <a:rPr lang="en-US" dirty="0" err="1" smtClean="0"/>
              <a:t>dijadwalkan</a:t>
            </a:r>
            <a:r>
              <a:rPr lang="en-US" dirty="0" smtClean="0"/>
              <a:t>, status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ketersediaan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material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Shop Floor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fleksibilitas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adaptasi</a:t>
            </a:r>
            <a:r>
              <a:rPr lang="en-US" dirty="0" smtClean="0"/>
              <a:t> yang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kendali</a:t>
            </a:r>
            <a:r>
              <a:rPr lang="en-US" dirty="0" smtClean="0"/>
              <a:t> shop floor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order shop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realokasi</a:t>
            </a:r>
            <a:r>
              <a:rPr lang="en-US" dirty="0" smtClean="0"/>
              <a:t> material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memonitor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kapabilitas</a:t>
            </a:r>
            <a:r>
              <a:rPr lang="en-US" dirty="0" smtClean="0"/>
              <a:t> shop order,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(</a:t>
            </a:r>
            <a:r>
              <a:rPr lang="en-US" dirty="0" err="1" smtClean="0"/>
              <a:t>penjadwalan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order)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 Quality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Meliputi</a:t>
            </a:r>
            <a:r>
              <a:rPr lang="en-US" dirty="0" smtClean="0"/>
              <a:t> 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1" y="1828800"/>
          <a:ext cx="8458201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9"/>
                <a:gridCol w="2590800"/>
                <a:gridCol w="5257802"/>
              </a:tblGrid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Modul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 Procurement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menyediakan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alat</a:t>
                      </a:r>
                      <a:r>
                        <a:rPr lang="en-US" dirty="0" smtClean="0"/>
                        <a:t> u/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menerapkan</a:t>
                      </a:r>
                      <a:r>
                        <a:rPr lang="en-US" baseline="0" dirty="0" smtClean="0"/>
                        <a:t> program Total Quality Management </a:t>
                      </a:r>
                      <a:r>
                        <a:rPr lang="en-US" baseline="0" dirty="0" err="1" smtClean="0"/>
                        <a:t>dlm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organisasi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 Inspection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mendukung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proses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supervisi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kontrol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terintegrasi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modul-modul</a:t>
                      </a:r>
                      <a:r>
                        <a:rPr lang="en-US" baseline="0" dirty="0" smtClean="0"/>
                        <a:t> lain </a:t>
                      </a:r>
                      <a:r>
                        <a:rPr lang="en-US" baseline="0" dirty="0" err="1" smtClean="0"/>
                        <a:t>seperti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pruchasing</a:t>
                      </a:r>
                      <a:r>
                        <a:rPr lang="en-US" baseline="0" dirty="0" smtClean="0"/>
                        <a:t>, inventory, shop floor control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 Disposition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menyediakan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fasilitas</a:t>
                      </a:r>
                      <a:r>
                        <a:rPr lang="en-US" dirty="0" smtClean="0"/>
                        <a:t> review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disposisi</a:t>
                      </a:r>
                      <a:r>
                        <a:rPr lang="en-US" baseline="0" dirty="0" smtClean="0"/>
                        <a:t> material.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meliputi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kemampuan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utk</a:t>
                      </a:r>
                      <a:r>
                        <a:rPr lang="en-US" baseline="0" dirty="0" smtClean="0"/>
                        <a:t> : review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persetujuan</a:t>
                      </a:r>
                      <a:r>
                        <a:rPr lang="en-US" baseline="0" dirty="0" smtClean="0"/>
                        <a:t> material </a:t>
                      </a:r>
                      <a:r>
                        <a:rPr lang="en-US" baseline="0" dirty="0" err="1" smtClean="0"/>
                        <a:t>otomatis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disposisi</a:t>
                      </a:r>
                      <a:r>
                        <a:rPr lang="en-US" baseline="0" dirty="0" smtClean="0"/>
                        <a:t> material, </a:t>
                      </a:r>
                      <a:r>
                        <a:rPr lang="en-US" baseline="0" dirty="0" err="1" smtClean="0"/>
                        <a:t>sublot</a:t>
                      </a:r>
                      <a:r>
                        <a:rPr lang="en-US" baseline="0" dirty="0" smtClean="0"/>
                        <a:t> control, </a:t>
                      </a:r>
                      <a:r>
                        <a:rPr lang="en-US" baseline="0" dirty="0" err="1" smtClean="0"/>
                        <a:t>alternatif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disposisi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pengujian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ulang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pemberian</a:t>
                      </a:r>
                      <a:r>
                        <a:rPr lang="en-US" baseline="0" dirty="0" smtClean="0"/>
                        <a:t> grade, </a:t>
                      </a:r>
                      <a:r>
                        <a:rPr lang="en-US" baseline="0" dirty="0" err="1" smtClean="0"/>
                        <a:t>dll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r>
                        <a:rPr lang="en-US" baseline="0" dirty="0" smtClean="0"/>
                        <a:t> Reporting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mendukung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proses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pelaporan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produksi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lengkap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baik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oleh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karyawan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atau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kru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pekerja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sehingga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dapat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melihat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efisiensi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pekerja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3.4. Just in Time/Repetitive Manufacturing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just in time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endParaRPr lang="en-US" dirty="0" smtClean="0"/>
          </a:p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discrete manufacturing </a:t>
            </a:r>
            <a:r>
              <a:rPr lang="en-US" dirty="0" err="1" smtClean="0"/>
              <a:t>ke</a:t>
            </a:r>
            <a:r>
              <a:rPr lang="en-US" dirty="0" smtClean="0"/>
              <a:t> JIT/Repetitive</a:t>
            </a:r>
          </a:p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Laporan</a:t>
            </a:r>
            <a:r>
              <a:rPr lang="en-US" dirty="0" smtClean="0"/>
              <a:t> history</a:t>
            </a:r>
          </a:p>
          <a:p>
            <a:pPr lvl="1"/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rencanan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/</a:t>
            </a:r>
            <a:r>
              <a:rPr lang="en-US" dirty="0" err="1" smtClean="0"/>
              <a:t>produksi</a:t>
            </a:r>
            <a:endParaRPr lang="en-US" dirty="0" smtClean="0"/>
          </a:p>
          <a:p>
            <a:pPr lvl="1"/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kumulatif</a:t>
            </a:r>
            <a:endParaRPr lang="en-US" dirty="0" smtClean="0"/>
          </a:p>
          <a:p>
            <a:pPr lvl="1"/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downtime</a:t>
            </a:r>
          </a:p>
          <a:p>
            <a:pPr lvl="1"/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anailsis</a:t>
            </a:r>
            <a:r>
              <a:rPr lang="en-US" dirty="0" smtClean="0"/>
              <a:t> quality control /reject</a:t>
            </a:r>
          </a:p>
          <a:p>
            <a:pPr lvl="1"/>
            <a:r>
              <a:rPr lang="en-US" dirty="0" err="1" smtClean="0"/>
              <a:t>Laporan</a:t>
            </a:r>
            <a:r>
              <a:rPr lang="en-US" dirty="0" smtClean="0"/>
              <a:t> lain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produktifitas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Cost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tingkatan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Mendukun</a:t>
            </a:r>
            <a:r>
              <a:rPr lang="en-US" dirty="0" smtClean="0"/>
              <a:t> </a:t>
            </a:r>
            <a:r>
              <a:rPr lang="en-US" dirty="0" err="1" smtClean="0"/>
              <a:t>gberbagai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inventory </a:t>
            </a:r>
            <a:r>
              <a:rPr lang="en-US" dirty="0" err="1" smtClean="0"/>
              <a:t>misal</a:t>
            </a:r>
            <a:r>
              <a:rPr lang="en-US" dirty="0" smtClean="0"/>
              <a:t> LIFO, FIFO, moving average, lot casting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melacat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material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job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3.6. Engineering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err="1" smtClean="0"/>
              <a:t>fungsi</a:t>
            </a:r>
            <a:r>
              <a:rPr lang="en-US" u="sng" dirty="0" smtClean="0"/>
              <a:t> :</a:t>
            </a:r>
          </a:p>
          <a:p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endParaRPr lang="en-US" dirty="0" smtClean="0"/>
          </a:p>
          <a:p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produktifitas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u="sng" dirty="0" err="1" smtClean="0"/>
              <a:t>dengan</a:t>
            </a:r>
            <a:r>
              <a:rPr lang="en-US" u="sng" dirty="0" smtClean="0"/>
              <a:t> </a:t>
            </a:r>
            <a:r>
              <a:rPr lang="en-US" u="sng" dirty="0" err="1" smtClean="0"/>
              <a:t>cara</a:t>
            </a:r>
            <a:endParaRPr lang="en-US" u="sng" dirty="0" smtClean="0"/>
          </a:p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keterkaitan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data engineering (</a:t>
            </a:r>
            <a:r>
              <a:rPr lang="en-US" dirty="0" err="1" smtClean="0"/>
              <a:t>desain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data </a:t>
            </a:r>
            <a:r>
              <a:rPr lang="en-US" dirty="0" err="1" smtClean="0"/>
              <a:t>produksi</a:t>
            </a:r>
            <a:endParaRPr lang="en-US" dirty="0" smtClean="0"/>
          </a:p>
          <a:p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mengintegrasikan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CAD</a:t>
            </a:r>
          </a:p>
          <a:p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pertukaran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item, BOM </a:t>
            </a:r>
            <a:r>
              <a:rPr lang="en-US" dirty="0" err="1" smtClean="0"/>
              <a:t>dan</a:t>
            </a:r>
            <a:r>
              <a:rPr lang="en-US" dirty="0" smtClean="0"/>
              <a:t> routing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dijelaskan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modul</a:t>
            </a:r>
            <a:r>
              <a:rPr lang="en-US" dirty="0" smtClean="0">
                <a:solidFill>
                  <a:schemeClr val="bg1"/>
                </a:solidFill>
              </a:rPr>
              <a:t> ERP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Didengarkan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diperhatikan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kemudian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studi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kasus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perusahaan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kelompok</a:t>
            </a:r>
            <a:r>
              <a:rPr lang="en-US" dirty="0" smtClean="0">
                <a:solidFill>
                  <a:schemeClr val="bg1"/>
                </a:solidFill>
              </a:rPr>
              <a:t> kalian, </a:t>
            </a:r>
            <a:r>
              <a:rPr lang="en-US" dirty="0" err="1" smtClean="0">
                <a:solidFill>
                  <a:schemeClr val="bg1"/>
                </a:solidFill>
              </a:rPr>
              <a:t>tulis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modul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mungkin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perusahaan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tersebut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sedikit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penjelasan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kenapa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butuh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modul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tersebut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jika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memungkinkan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penjelasan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akhir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soal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3.7. Engineering Change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Fungsinya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order engineering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endParaRPr lang="en-US" dirty="0" smtClean="0"/>
          </a:p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otorisasi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dikontrol</a:t>
            </a:r>
            <a:r>
              <a:rPr lang="en-US" dirty="0" smtClean="0"/>
              <a:t> </a:t>
            </a:r>
            <a:r>
              <a:rPr lang="en-US" dirty="0" err="1" smtClean="0"/>
              <a:t>seseuai</a:t>
            </a:r>
            <a:r>
              <a:rPr lang="en-US" dirty="0" smtClean="0"/>
              <a:t> </a:t>
            </a:r>
            <a:r>
              <a:rPr lang="en-US" dirty="0" err="1" smtClean="0"/>
              <a:t>jenjangnya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3.8.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Fungsinya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order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review engineering</a:t>
            </a:r>
          </a:p>
          <a:p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berkurang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review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sales </a:t>
            </a:r>
            <a:r>
              <a:rPr lang="en-US" dirty="0" err="1" smtClean="0"/>
              <a:t>dan</a:t>
            </a:r>
            <a:r>
              <a:rPr lang="en-US" dirty="0" smtClean="0"/>
              <a:t> engineering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i="1" dirty="0" smtClean="0"/>
              <a:t>knowledge based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testing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3.9. </a:t>
            </a:r>
            <a:r>
              <a:rPr lang="en-US" dirty="0" err="1" smtClean="0"/>
              <a:t>Serialisation</a:t>
            </a:r>
            <a:r>
              <a:rPr lang="en-US" dirty="0" smtClean="0"/>
              <a:t> / Lot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serialisasi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raw material </a:t>
            </a:r>
            <a:r>
              <a:rPr lang="en-US" dirty="0" err="1" smtClean="0"/>
              <a:t>tertentu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pesawat</a:t>
            </a:r>
            <a:r>
              <a:rPr lang="en-US" dirty="0" smtClean="0"/>
              <a:t> </a:t>
            </a:r>
            <a:r>
              <a:rPr lang="en-US" dirty="0" err="1" smtClean="0"/>
              <a:t>komersil</a:t>
            </a:r>
            <a:r>
              <a:rPr lang="en-US" dirty="0" smtClean="0"/>
              <a:t>, </a:t>
            </a:r>
            <a:r>
              <a:rPr lang="en-US" dirty="0" err="1" smtClean="0"/>
              <a:t>industri</a:t>
            </a:r>
            <a:r>
              <a:rPr lang="en-US" dirty="0" smtClean="0"/>
              <a:t> </a:t>
            </a:r>
            <a:r>
              <a:rPr lang="en-US" dirty="0" err="1" smtClean="0"/>
              <a:t>pemasok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militer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3.10. 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perluasan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inventory </a:t>
            </a:r>
            <a:r>
              <a:rPr lang="en-US" dirty="0" err="1" smtClean="0"/>
              <a:t>dan</a:t>
            </a:r>
            <a:r>
              <a:rPr lang="en-US" dirty="0" smtClean="0"/>
              <a:t> capacity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tools (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tool </a:t>
            </a:r>
            <a:r>
              <a:rPr lang="en-US" dirty="0" err="1" smtClean="0"/>
              <a:t>dan</a:t>
            </a:r>
            <a:r>
              <a:rPr lang="en-US" dirty="0" smtClean="0"/>
              <a:t> materials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waktunya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Personel</a:t>
            </a:r>
            <a:r>
              <a:rPr lang="en-US" dirty="0" smtClean="0"/>
              <a:t> Management : </a:t>
            </a:r>
            <a:r>
              <a:rPr lang="en-US" dirty="0" err="1" smtClean="0"/>
              <a:t>meliputi</a:t>
            </a:r>
            <a:r>
              <a:rPr lang="en-US" dirty="0" smtClean="0"/>
              <a:t> data </a:t>
            </a:r>
            <a:r>
              <a:rPr lang="en-US" dirty="0" err="1" smtClean="0"/>
              <a:t>kepegawaian</a:t>
            </a:r>
            <a:r>
              <a:rPr lang="en-US" dirty="0" smtClean="0"/>
              <a:t> </a:t>
            </a:r>
            <a:r>
              <a:rPr lang="en-US" dirty="0" err="1" smtClean="0"/>
              <a:t>misal</a:t>
            </a:r>
            <a:r>
              <a:rPr lang="en-US" dirty="0" smtClean="0"/>
              <a:t>: data </a:t>
            </a:r>
            <a:r>
              <a:rPr lang="en-US" dirty="0" err="1" smtClean="0"/>
              <a:t>karyawan</a:t>
            </a:r>
            <a:r>
              <a:rPr lang="en-US" dirty="0" smtClean="0"/>
              <a:t>, </a:t>
            </a:r>
            <a:r>
              <a:rPr lang="en-US" dirty="0" err="1" smtClean="0"/>
              <a:t>adminsitrasi</a:t>
            </a:r>
            <a:r>
              <a:rPr lang="en-US" dirty="0" smtClean="0"/>
              <a:t> </a:t>
            </a:r>
            <a:r>
              <a:rPr lang="en-US" dirty="0" err="1" smtClean="0"/>
              <a:t>karyawan,pensiun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Organizational Management :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,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,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Payroll Accounting : </a:t>
            </a:r>
            <a:r>
              <a:rPr lang="en-US" dirty="0" err="1" smtClean="0"/>
              <a:t>meliputi</a:t>
            </a:r>
            <a:r>
              <a:rPr lang="en-US" dirty="0" smtClean="0"/>
              <a:t> gross/net </a:t>
            </a:r>
            <a:r>
              <a:rPr lang="en-US" dirty="0" err="1" smtClean="0"/>
              <a:t>akutansi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 management :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shift,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, </a:t>
            </a:r>
            <a:r>
              <a:rPr lang="en-US" dirty="0" err="1" smtClean="0"/>
              <a:t>absensi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Personel</a:t>
            </a:r>
            <a:r>
              <a:rPr lang="en-US" dirty="0" smtClean="0"/>
              <a:t> Development :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jenjang</a:t>
            </a:r>
            <a:r>
              <a:rPr lang="en-US" dirty="0" smtClean="0"/>
              <a:t> </a:t>
            </a:r>
            <a:r>
              <a:rPr lang="en-US" dirty="0" err="1" smtClean="0"/>
              <a:t>karir</a:t>
            </a:r>
            <a:r>
              <a:rPr lang="en-US" dirty="0" smtClean="0"/>
              <a:t>,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kuailfikasi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(plant maintenance)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(plant maintenance)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Preventive Maintenance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Equipment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Component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Plant Maintenance Calibration </a:t>
            </a:r>
            <a:r>
              <a:rPr lang="en-US" dirty="0" err="1" smtClean="0"/>
              <a:t>Trancking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Plant </a:t>
            </a:r>
            <a:r>
              <a:rPr lang="en-US" dirty="0" err="1" smtClean="0"/>
              <a:t>Maintanance</a:t>
            </a:r>
            <a:r>
              <a:rPr lang="en-US" dirty="0" smtClean="0"/>
              <a:t> Warranty Claim Tracking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5.1. Preventive Maintenance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, </a:t>
            </a:r>
            <a:r>
              <a:rPr lang="en-US" dirty="0" err="1" smtClean="0"/>
              <a:t>penjadwalan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ditelusuri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endParaRPr lang="en-US" dirty="0" smtClean="0"/>
          </a:p>
          <a:p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meminimalkan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downtime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5.2. Equipment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, </a:t>
            </a:r>
            <a:r>
              <a:rPr lang="en-US" dirty="0" err="1" smtClean="0"/>
              <a:t>utilitas</a:t>
            </a:r>
            <a:r>
              <a:rPr lang="en-US" dirty="0" smtClean="0"/>
              <a:t>, </a:t>
            </a:r>
            <a:r>
              <a:rPr lang="en-US" dirty="0" err="1" smtClean="0"/>
              <a:t>akuisisi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disposisi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endParaRPr lang="en-US" dirty="0" smtClean="0"/>
          </a:p>
          <a:p>
            <a:r>
              <a:rPr lang="en-US" dirty="0" err="1" smtClean="0"/>
              <a:t>Informasi</a:t>
            </a:r>
            <a:r>
              <a:rPr lang="en-US" dirty="0" smtClean="0"/>
              <a:t> lain yang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unit </a:t>
            </a:r>
            <a:r>
              <a:rPr lang="en-US" dirty="0" err="1" smtClean="0"/>
              <a:t>pertanggal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didata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model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nomer</a:t>
            </a:r>
            <a:r>
              <a:rPr lang="en-US" dirty="0" smtClean="0"/>
              <a:t> serial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5.3. Component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manager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diperbaiki</a:t>
            </a:r>
            <a:endParaRPr lang="en-US" dirty="0" smtClean="0"/>
          </a:p>
          <a:p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dijamin</a:t>
            </a:r>
            <a:r>
              <a:rPr lang="en-US" dirty="0" smtClean="0"/>
              <a:t> </a:t>
            </a:r>
            <a:r>
              <a:rPr lang="en-US" dirty="0" err="1" smtClean="0"/>
              <a:t>garansi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5.4. Plant Maintenance Calibration </a:t>
            </a:r>
            <a:r>
              <a:rPr lang="en-US" dirty="0" err="1" smtClean="0"/>
              <a:t>Trancking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mengoptimasi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kaliberasi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(</a:t>
            </a:r>
            <a:r>
              <a:rPr lang="en-US" dirty="0" err="1" smtClean="0"/>
              <a:t>misal</a:t>
            </a:r>
            <a:r>
              <a:rPr lang="en-US" dirty="0" smtClean="0"/>
              <a:t> ISO 9000)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5.5. Plant </a:t>
            </a:r>
            <a:r>
              <a:rPr lang="en-US" dirty="0" err="1" smtClean="0"/>
              <a:t>Maintanance</a:t>
            </a:r>
            <a:r>
              <a:rPr lang="en-US" dirty="0" smtClean="0"/>
              <a:t> Warranty Claim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 yang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item-item yang </a:t>
            </a:r>
            <a:r>
              <a:rPr lang="en-US" dirty="0" err="1" smtClean="0"/>
              <a:t>dicakup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garansi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pemasoknya</a:t>
            </a:r>
            <a:endParaRPr lang="en-US" dirty="0" smtClean="0"/>
          </a:p>
          <a:p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garansi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6.Manajemen </a:t>
            </a:r>
            <a:r>
              <a:rPr lang="en-US" dirty="0" err="1" smtClean="0"/>
              <a:t>Kualitas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sekluruh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pPr marL="514350" indent="-514350"/>
            <a:r>
              <a:rPr lang="en-US" dirty="0" err="1" smtClean="0"/>
              <a:t>Submodul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Quality Planning : </a:t>
            </a:r>
            <a:r>
              <a:rPr lang="en-US" dirty="0" err="1" smtClean="0"/>
              <a:t>mengelola</a:t>
            </a:r>
            <a:r>
              <a:rPr lang="en-US" dirty="0" smtClean="0"/>
              <a:t> data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inspeksi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Quality Inspection :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inspeksi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rencanan</a:t>
            </a:r>
            <a:r>
              <a:rPr lang="en-US" dirty="0" smtClean="0"/>
              <a:t> </a:t>
            </a:r>
            <a:r>
              <a:rPr lang="en-US" dirty="0" err="1" smtClean="0"/>
              <a:t>inspeksi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sample, print shop paper </a:t>
            </a:r>
            <a:r>
              <a:rPr lang="en-US" dirty="0" err="1" smtClean="0"/>
              <a:t>dsb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Quality control : </a:t>
            </a:r>
            <a:r>
              <a:rPr lang="en-US" dirty="0" err="1" smtClean="0"/>
              <a:t>menentukan</a:t>
            </a:r>
            <a:r>
              <a:rPr lang="en-US" dirty="0" smtClean="0"/>
              <a:t> sample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sebelumnnya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 </a:t>
            </a:r>
            <a:r>
              <a:rPr lang="en-US" dirty="0" err="1" smtClean="0"/>
              <a:t>Manajemen</a:t>
            </a:r>
            <a:r>
              <a:rPr lang="en-US" dirty="0" smtClean="0"/>
              <a:t> Material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Manajemen</a:t>
            </a:r>
            <a:r>
              <a:rPr lang="en-US" dirty="0" smtClean="0"/>
              <a:t>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 Purchasing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Purchasing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Vendor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Inventory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Invoice verification and Material Inspection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7.1. Pre Purchasing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sikluks</a:t>
            </a:r>
            <a:r>
              <a:rPr lang="en-US" dirty="0" smtClean="0"/>
              <a:t> </a:t>
            </a:r>
            <a:r>
              <a:rPr lang="en-US" dirty="0" err="1" smtClean="0"/>
              <a:t>undangan</a:t>
            </a:r>
            <a:r>
              <a:rPr lang="en-US" dirty="0" smtClean="0"/>
              <a:t> </a:t>
            </a:r>
            <a:r>
              <a:rPr lang="en-US" dirty="0" err="1" smtClean="0"/>
              <a:t>penawaran</a:t>
            </a:r>
            <a:r>
              <a:rPr lang="en-US" dirty="0" smtClean="0"/>
              <a:t> (tender),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penerimaan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endParaRPr lang="en-US" dirty="0" smtClean="0"/>
          </a:p>
          <a:p>
            <a:r>
              <a:rPr lang="en-US" dirty="0" err="1" smtClean="0"/>
              <a:t>Aktifitas</a:t>
            </a:r>
            <a:r>
              <a:rPr lang="en-US" dirty="0" smtClean="0"/>
              <a:t> yang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pre purchasing </a:t>
            </a:r>
            <a:r>
              <a:rPr lang="en-US" dirty="0" err="1" smtClean="0"/>
              <a:t>yaitu</a:t>
            </a:r>
            <a:r>
              <a:rPr lang="en-US" dirty="0" smtClean="0"/>
              <a:t> database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/</a:t>
            </a:r>
            <a:r>
              <a:rPr lang="en-US" dirty="0" err="1" smtClean="0"/>
              <a:t>jas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endParaRPr lang="en-US" dirty="0" smtClean="0"/>
          </a:p>
          <a:p>
            <a:r>
              <a:rPr lang="en-US" dirty="0" err="1" smtClean="0"/>
              <a:t>Menjamin</a:t>
            </a:r>
            <a:r>
              <a:rPr lang="en-US" dirty="0" smtClean="0"/>
              <a:t> data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7.2. Purchasing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material,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berintegrasi</a:t>
            </a:r>
            <a:r>
              <a:rPr lang="en-US" dirty="0" smtClean="0"/>
              <a:t> </a:t>
            </a:r>
            <a:r>
              <a:rPr lang="en-US" dirty="0" err="1" smtClean="0"/>
              <a:t>denga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lain :</a:t>
            </a:r>
          </a:p>
          <a:p>
            <a:pPr lvl="1"/>
            <a:r>
              <a:rPr lang="en-US" dirty="0" smtClean="0"/>
              <a:t>Cost accounting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Financial accounting (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Sales </a:t>
            </a:r>
            <a:r>
              <a:rPr lang="en-US" dirty="0" err="1" smtClean="0"/>
              <a:t>dan</a:t>
            </a:r>
            <a:r>
              <a:rPr lang="en-US" dirty="0" smtClean="0"/>
              <a:t> distribution (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7.3. Vendor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terintegrasi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material management</a:t>
            </a:r>
          </a:p>
          <a:p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optimasi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material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material,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pemasok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keandalan</a:t>
            </a:r>
            <a:r>
              <a:rPr lang="en-US" dirty="0" smtClean="0"/>
              <a:t> </a:t>
            </a:r>
            <a:r>
              <a:rPr lang="en-US" dirty="0" err="1" smtClean="0"/>
              <a:t>pemasok</a:t>
            </a:r>
            <a:r>
              <a:rPr lang="en-US" dirty="0" smtClean="0"/>
              <a:t> (vendor)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menjalankan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manajemen</a:t>
            </a:r>
            <a:r>
              <a:rPr lang="en-US" sz="3200" dirty="0" smtClean="0"/>
              <a:t> </a:t>
            </a:r>
            <a:r>
              <a:rPr lang="en-US" sz="3200" dirty="0" err="1" smtClean="0"/>
              <a:t>keuangan</a:t>
            </a:r>
            <a:endParaRPr lang="en-US" sz="3200" dirty="0" smtClean="0"/>
          </a:p>
          <a:p>
            <a:pPr marL="514350" indent="-514350"/>
            <a:r>
              <a:rPr lang="en-US" sz="3200" dirty="0" err="1" smtClean="0"/>
              <a:t>Terdiri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err="1" smtClean="0"/>
              <a:t>Akutansi</a:t>
            </a:r>
            <a:r>
              <a:rPr lang="en-US" sz="2800" dirty="0" smtClean="0"/>
              <a:t> </a:t>
            </a:r>
            <a:r>
              <a:rPr lang="en-US" sz="2800" dirty="0" err="1" smtClean="0"/>
              <a:t>keuangan</a:t>
            </a:r>
            <a:endParaRPr lang="en-US" sz="2800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Controlling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Investment management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Treasury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Enterprise controlling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7.4. Inventory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endParaRPr lang="en-US" dirty="0" smtClean="0"/>
          </a:p>
          <a:p>
            <a:r>
              <a:rPr lang="en-US" dirty="0" smtClean="0"/>
              <a:t>Perusahaan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menyeluruh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  <a:r>
              <a:rPr lang="en-US" dirty="0" err="1" smtClean="0"/>
              <a:t>terkini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material </a:t>
            </a:r>
            <a:r>
              <a:rPr lang="en-US" dirty="0" err="1" smtClean="0"/>
              <a:t>tertentu</a:t>
            </a:r>
            <a:endParaRPr lang="en-US" dirty="0" smtClean="0"/>
          </a:p>
          <a:p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7.5. Invoice verification and Material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Menyambungkan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material </a:t>
            </a:r>
            <a:r>
              <a:rPr lang="en-US" dirty="0" err="1" smtClean="0"/>
              <a:t>managemen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 smtClean="0"/>
              <a:t>aset</a:t>
            </a:r>
            <a:endParaRPr lang="en-US" dirty="0" smtClean="0"/>
          </a:p>
          <a:p>
            <a:r>
              <a:rPr lang="en-US" dirty="0" err="1" smtClean="0"/>
              <a:t>Melayani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Melengkapi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material</a:t>
            </a:r>
          </a:p>
          <a:p>
            <a:pPr lvl="1"/>
            <a:r>
              <a:rPr lang="en-US" dirty="0" err="1" smtClean="0"/>
              <a:t>Memungkinkan</a:t>
            </a:r>
            <a:r>
              <a:rPr lang="en-US" dirty="0" smtClean="0"/>
              <a:t> invoice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material </a:t>
            </a:r>
            <a:r>
              <a:rPr lang="en-US" dirty="0" err="1" smtClean="0"/>
              <a:t>diroses</a:t>
            </a:r>
            <a:r>
              <a:rPr lang="en-US" dirty="0" smtClean="0"/>
              <a:t> (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,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Pengeolahan</a:t>
            </a:r>
            <a:r>
              <a:rPr lang="en-US" dirty="0" smtClean="0"/>
              <a:t> memo </a:t>
            </a:r>
            <a:r>
              <a:rPr lang="en-US" dirty="0" err="1" smtClean="0"/>
              <a:t>kredit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pembatalan</a:t>
            </a:r>
            <a:r>
              <a:rPr lang="en-US" dirty="0" smtClean="0"/>
              <a:t> invoice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diskon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Diskusi</a:t>
            </a:r>
            <a:r>
              <a:rPr lang="en-US" dirty="0" smtClean="0"/>
              <a:t> </a:t>
            </a:r>
            <a:r>
              <a:rPr lang="en-US" dirty="0" err="1" smtClean="0"/>
              <a:t>kelomok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Disukusikan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diantara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modul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dipilih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anggota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tadi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mana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benar-benar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diperlukan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perusahaan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Rangkum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modul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saja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Kirim</a:t>
            </a:r>
            <a:r>
              <a:rPr lang="en-US" dirty="0" smtClean="0">
                <a:solidFill>
                  <a:schemeClr val="bg1"/>
                </a:solidFill>
              </a:rPr>
              <a:t> email </a:t>
            </a:r>
            <a:r>
              <a:rPr lang="en-US" dirty="0" err="1" smtClean="0">
                <a:solidFill>
                  <a:schemeClr val="bg1"/>
                </a:solidFill>
              </a:rPr>
              <a:t>sebelum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depan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modul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ERP </a:t>
            </a:r>
            <a:r>
              <a:rPr lang="en-US" dirty="0" err="1" smtClean="0">
                <a:solidFill>
                  <a:schemeClr val="bg1"/>
                </a:solidFill>
              </a:rPr>
              <a:t>kelompok</a:t>
            </a:r>
            <a:r>
              <a:rPr lang="en-US" dirty="0" smtClean="0">
                <a:solidFill>
                  <a:schemeClr val="bg1"/>
                </a:solidFill>
              </a:rPr>
              <a:t> kalian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: ikhwanrustanto@gmail.com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1.1. </a:t>
            </a:r>
            <a:r>
              <a:rPr lang="en-US" dirty="0" err="1" smtClean="0"/>
              <a:t>Akutansi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/>
            <a:r>
              <a:rPr lang="en-US" dirty="0" err="1" smtClean="0"/>
              <a:t>Meliputi</a:t>
            </a:r>
            <a:r>
              <a:rPr lang="en-US" dirty="0" smtClean="0"/>
              <a:t> : </a:t>
            </a:r>
          </a:p>
          <a:p>
            <a:pPr marL="514350" indent="-514350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752600"/>
          <a:ext cx="8458199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11"/>
                <a:gridCol w="2080789"/>
                <a:gridCol w="5791199"/>
              </a:tblGrid>
              <a:tr h="44602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Modul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</a:tr>
              <a:tr h="925578">
                <a:tc>
                  <a:txBody>
                    <a:bodyPr/>
                    <a:lstStyle/>
                    <a:p>
                      <a:pPr marL="514350" indent="-514350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/>
                      <a:r>
                        <a:rPr lang="en-US" dirty="0" smtClean="0"/>
                        <a:t>General Ledger (GL)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Jurnal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umum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Berfungsi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mencatat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transaksi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perusahaan</a:t>
                      </a:r>
                      <a:endParaRPr lang="en-US" dirty="0"/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 marL="514350" indent="-514350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Account Receivable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Account Payable (AR/AP)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AR (</a:t>
                      </a:r>
                      <a:r>
                        <a:rPr lang="en-US" dirty="0" err="1" smtClean="0"/>
                        <a:t>piutang</a:t>
                      </a:r>
                      <a:r>
                        <a:rPr lang="en-US" dirty="0" smtClean="0"/>
                        <a:t>)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baseline="0" dirty="0" smtClean="0"/>
                        <a:t> AP (</a:t>
                      </a:r>
                      <a:r>
                        <a:rPr lang="en-US" baseline="0" dirty="0" err="1" smtClean="0"/>
                        <a:t>Hutang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109538" indent="-109538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Mengelola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transaksi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bisnis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perusahaan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mitra</a:t>
                      </a:r>
                      <a:endParaRPr lang="en-US" baseline="0" dirty="0" smtClean="0"/>
                    </a:p>
                    <a:p>
                      <a:pPr marL="109538" indent="-109538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integrasi</a:t>
                      </a:r>
                      <a:r>
                        <a:rPr lang="en-US" baseline="0" dirty="0" smtClean="0"/>
                        <a:t> dg </a:t>
                      </a:r>
                      <a:r>
                        <a:rPr lang="en-US" baseline="0" dirty="0" err="1" smtClean="0"/>
                        <a:t>modul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GL,dan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modul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berhubugan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keuangan</a:t>
                      </a:r>
                      <a:endParaRPr lang="en-US" dirty="0"/>
                    </a:p>
                  </a:txBody>
                  <a:tcPr/>
                </a:tc>
              </a:tr>
              <a:tr h="1082040">
                <a:tc>
                  <a:txBody>
                    <a:bodyPr/>
                    <a:lstStyle/>
                    <a:p>
                      <a:pPr marL="514350" indent="-514350"/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/>
                      <a:r>
                        <a:rPr lang="en-US" dirty="0" smtClean="0"/>
                        <a:t>Asset 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mengelolal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kekayaan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tetap</a:t>
                      </a:r>
                      <a:r>
                        <a:rPr lang="en-US" baseline="0" dirty="0" smtClean="0"/>
                        <a:t> (fixed asset)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sebagai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subledger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GL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rinci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transaksi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berhubungan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aset</a:t>
                      </a:r>
                      <a:endParaRPr lang="en-US" dirty="0"/>
                    </a:p>
                  </a:txBody>
                  <a:tcPr/>
                </a:tc>
              </a:tr>
              <a:tr h="446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Legal Consolidation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memungkinkan</a:t>
                      </a:r>
                      <a:r>
                        <a:rPr lang="en-US" baseline="0" dirty="0" smtClean="0"/>
                        <a:t> transfer data </a:t>
                      </a:r>
                      <a:r>
                        <a:rPr lang="en-US" baseline="0" dirty="0" err="1" smtClean="0"/>
                        <a:t>langsung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pernyataan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individu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laporan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konsolidasi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otomatisasi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 Controlling (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Meliputi</a:t>
            </a:r>
            <a:r>
              <a:rPr lang="en-US" dirty="0" smtClean="0"/>
              <a:t> 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799" y="1219200"/>
          <a:ext cx="8610600" cy="5364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1"/>
                <a:gridCol w="2286000"/>
                <a:gridCol w="5791199"/>
              </a:tblGrid>
              <a:tr h="4188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Nama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Modul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Deskripsi</a:t>
                      </a:r>
                      <a:endParaRPr lang="en-US" sz="1600" dirty="0"/>
                    </a:p>
                  </a:txBody>
                  <a:tcPr/>
                </a:tc>
              </a:tr>
              <a:tr h="6479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Overhead cost controlling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monitoring </a:t>
                      </a:r>
                      <a:r>
                        <a:rPr lang="en-US" sz="1600" dirty="0" err="1" smtClean="0"/>
                        <a:t>peningkatan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biaya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tidak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langsung</a:t>
                      </a:r>
                      <a:r>
                        <a:rPr lang="en-US" sz="1600" baseline="0" dirty="0" smtClean="0"/>
                        <a:t> ,ex : </a:t>
                      </a:r>
                      <a:r>
                        <a:rPr lang="en-US" sz="1600" baseline="0" dirty="0" err="1" smtClean="0"/>
                        <a:t>pada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proses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produksi</a:t>
                      </a:r>
                      <a:endParaRPr lang="en-US" sz="1600" baseline="0" dirty="0" smtClean="0"/>
                    </a:p>
                  </a:txBody>
                  <a:tcPr/>
                </a:tc>
              </a:tr>
              <a:tr h="6108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Cost center controlling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menganalisa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adanya</a:t>
                      </a:r>
                      <a:r>
                        <a:rPr lang="en-US" sz="1600" dirty="0" smtClean="0"/>
                        <a:t> overhead </a:t>
                      </a:r>
                      <a:r>
                        <a:rPr lang="en-US" sz="1600" dirty="0" err="1" smtClean="0"/>
                        <a:t>dlm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organisasi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dapat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menelusuri</a:t>
                      </a:r>
                      <a:r>
                        <a:rPr lang="en-US" sz="1600" dirty="0" smtClean="0"/>
                        <a:t> subarea </a:t>
                      </a:r>
                      <a:r>
                        <a:rPr lang="en-US" sz="1600" dirty="0" err="1" smtClean="0"/>
                        <a:t>penyebab</a:t>
                      </a:r>
                      <a:r>
                        <a:rPr lang="en-US" sz="1600" dirty="0" smtClean="0"/>
                        <a:t> overhead</a:t>
                      </a:r>
                      <a:endParaRPr lang="en-US" sz="1600" dirty="0"/>
                    </a:p>
                  </a:txBody>
                  <a:tcPr/>
                </a:tc>
              </a:tr>
              <a:tr h="6083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Overhead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u/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mengumpulkan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menganalisa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biaya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berdasarkan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individu</a:t>
                      </a:r>
                      <a:r>
                        <a:rPr lang="en-US" sz="1600" baseline="0" dirty="0" smtClean="0"/>
                        <a:t> internal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 based costing (ABC)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dg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modul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ini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biaya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dapat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dilihat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dari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berbagai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sudut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pandang</a:t>
                      </a:r>
                      <a:endParaRPr lang="en-US" sz="1600" dirty="0"/>
                    </a:p>
                  </a:txBody>
                  <a:tcPr/>
                </a:tc>
              </a:tr>
              <a:tr h="4188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 cost controlling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 </a:t>
                      </a:r>
                      <a:r>
                        <a:rPr lang="en-US" sz="1600" dirty="0" err="1" smtClean="0"/>
                        <a:t>menentukan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biaya</a:t>
                      </a:r>
                      <a:r>
                        <a:rPr lang="en-US" sz="1600" dirty="0" smtClean="0"/>
                        <a:t> yang </a:t>
                      </a:r>
                      <a:r>
                        <a:rPr lang="en-US" sz="1600" dirty="0" err="1" smtClean="0"/>
                        <a:t>ditimbulkan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dari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pembuatan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sebuah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produk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atau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layanan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tertentu</a:t>
                      </a:r>
                      <a:endParaRPr lang="en-US" sz="1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dapat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digunakan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untuk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menentukan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harga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terendah</a:t>
                      </a:r>
                      <a:endParaRPr lang="en-US" sz="1600" dirty="0"/>
                    </a:p>
                  </a:txBody>
                  <a:tcPr/>
                </a:tc>
              </a:tr>
              <a:tr h="4188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Cost object controlling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membantu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memonitor</a:t>
                      </a:r>
                      <a:r>
                        <a:rPr lang="en-US" sz="1600" dirty="0" smtClean="0"/>
                        <a:t> order </a:t>
                      </a:r>
                      <a:r>
                        <a:rPr lang="en-US" sz="1600" dirty="0" err="1" smtClean="0"/>
                        <a:t>di</a:t>
                      </a:r>
                      <a:r>
                        <a:rPr lang="en-US" sz="1600" dirty="0" smtClean="0"/>
                        <a:t> area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produksi</a:t>
                      </a:r>
                      <a:endParaRPr lang="en-US" sz="1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dapat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menyajikan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biaya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aktual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atas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objek</a:t>
                      </a:r>
                      <a:endParaRPr lang="en-US" sz="1600" dirty="0"/>
                    </a:p>
                  </a:txBody>
                  <a:tcPr/>
                </a:tc>
              </a:tr>
              <a:tr h="418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Profitability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digunakan</a:t>
                      </a:r>
                      <a:r>
                        <a:rPr lang="en-US" sz="1600" baseline="0" dirty="0" smtClean="0"/>
                        <a:t> u/ </a:t>
                      </a:r>
                      <a:r>
                        <a:rPr lang="en-US" sz="1600" baseline="0" dirty="0" err="1" smtClean="0"/>
                        <a:t>mempelajari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sumber-sumber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pengembalian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biaya,sumber</a:t>
                      </a:r>
                      <a:r>
                        <a:rPr lang="en-US" sz="1600" baseline="0" dirty="0" smtClean="0"/>
                        <a:t> info </a:t>
                      </a:r>
                      <a:r>
                        <a:rPr lang="en-US" sz="1600" baseline="0" dirty="0" err="1" smtClean="0"/>
                        <a:t>utk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penentuan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harga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pemilihan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konsumen,membangun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kondisi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distribusi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pemilihan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jalur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distribusi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 Investment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(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/order), yang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diturunkan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endParaRPr lang="en-US" dirty="0" smtClean="0"/>
          </a:p>
          <a:p>
            <a:pPr lvl="1"/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pengeloaan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modal</a:t>
            </a:r>
          </a:p>
          <a:p>
            <a:pPr lvl="1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pengurangan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1.4. Treasury (</a:t>
            </a:r>
            <a:r>
              <a:rPr lang="en-US" dirty="0" err="1" smtClean="0"/>
              <a:t>perbendaharaan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Meliputi</a:t>
            </a:r>
            <a:r>
              <a:rPr lang="en-US" dirty="0" smtClean="0"/>
              <a:t> 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828800"/>
          <a:ext cx="838200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931"/>
                <a:gridCol w="2467069"/>
                <a:gridCol w="5334002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Modul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u/ </a:t>
                      </a:r>
                      <a:r>
                        <a:rPr lang="en-US" dirty="0" err="1" smtClean="0"/>
                        <a:t>menganalisa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transaksi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keuangan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periode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tertentu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termasuk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sumber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biaya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penggunaan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biaya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Treasury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u/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mengelola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posisi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perjanjian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keuangan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transaksi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penjualan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hingga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bagian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akuntansi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keuangan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Risk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koleksi</a:t>
                      </a:r>
                      <a:r>
                        <a:rPr lang="en-US" dirty="0" smtClean="0"/>
                        <a:t> data, </a:t>
                      </a:r>
                      <a:r>
                        <a:rPr lang="en-US" dirty="0" err="1" smtClean="0"/>
                        <a:t>pengukuran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risiko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analisis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simulasi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perencanaan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aktif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instrumen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keuangan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Fund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u/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mendukung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pengelolaan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pendanaan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mulai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anggaran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hingga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pembayaran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termasuk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memonitor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pengeluaran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aktifitas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sumber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pendapatan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1201</TotalTime>
  <Words>2186</Words>
  <Application>Microsoft Office PowerPoint</Application>
  <PresentationFormat>On-screen Show (4:3)</PresentationFormat>
  <Paragraphs>353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Bookman Old Style</vt:lpstr>
      <vt:lpstr>Gill Sans MT</vt:lpstr>
      <vt:lpstr>Wingdings</vt:lpstr>
      <vt:lpstr>Wingdings 3</vt:lpstr>
      <vt:lpstr>Origin</vt:lpstr>
      <vt:lpstr>ERP (Enterprise Resource Planning)</vt:lpstr>
      <vt:lpstr>materi</vt:lpstr>
      <vt:lpstr>Tugas individu</vt:lpstr>
      <vt:lpstr>1. Modul Keuangan</vt:lpstr>
      <vt:lpstr>1. Modul Keuangan</vt:lpstr>
      <vt:lpstr>1.1. Akutansi Keuangan</vt:lpstr>
      <vt:lpstr>1.2. Controlling (kendali keuangan)</vt:lpstr>
      <vt:lpstr>1.3. Investment Management</vt:lpstr>
      <vt:lpstr>1.4. Treasury (perbendaharaan)</vt:lpstr>
      <vt:lpstr>1.5. Enterprise Controlling</vt:lpstr>
      <vt:lpstr>2. Modul Penjualan dan Distribusi</vt:lpstr>
      <vt:lpstr>2. Modul Penjualan dan Distribusi</vt:lpstr>
      <vt:lpstr>2.1. Master Data Management</vt:lpstr>
      <vt:lpstr>2.2. Order Management</vt:lpstr>
      <vt:lpstr>2.3. Warehouse management</vt:lpstr>
      <vt:lpstr>2.4. Shipping</vt:lpstr>
      <vt:lpstr>2.5. Billing</vt:lpstr>
      <vt:lpstr>2.6. Pricing</vt:lpstr>
      <vt:lpstr>2.7. sales Support</vt:lpstr>
      <vt:lpstr>2.8. Transportasi</vt:lpstr>
      <vt:lpstr>2.9. Foreign trade</vt:lpstr>
      <vt:lpstr>3. Produksi</vt:lpstr>
      <vt:lpstr>3. Produksi</vt:lpstr>
      <vt:lpstr>3.1. Material dan Capacity Planning</vt:lpstr>
      <vt:lpstr>3.2. Shop Floor Control</vt:lpstr>
      <vt:lpstr>3.3. Quality Management</vt:lpstr>
      <vt:lpstr>3.4. Just in Time/Repetitive Manufacturing</vt:lpstr>
      <vt:lpstr>3.5 Cost Management</vt:lpstr>
      <vt:lpstr>3.6. Engineering Data Management</vt:lpstr>
      <vt:lpstr>3.7. Engineering Change Control</vt:lpstr>
      <vt:lpstr>3.8. Configuration management</vt:lpstr>
      <vt:lpstr>3.9. Serialisation / Lot Control</vt:lpstr>
      <vt:lpstr>3.10. Tooling</vt:lpstr>
      <vt:lpstr>4. Sumber Daya Manusia</vt:lpstr>
      <vt:lpstr>4. Sumber Daya Manusia</vt:lpstr>
      <vt:lpstr>5. Pemeliharaan Sarana Produksi (plant maintenance)</vt:lpstr>
      <vt:lpstr>5. Pemeliharaan Sarana Produksi (plant maintenance)</vt:lpstr>
      <vt:lpstr>5.1. Preventive Maintenance Control</vt:lpstr>
      <vt:lpstr>5.2. Equipment Tracking</vt:lpstr>
      <vt:lpstr>5.3. Component Tracking</vt:lpstr>
      <vt:lpstr>5.4. Plant Maintenance Calibration Trancking</vt:lpstr>
      <vt:lpstr>5.5. Plant Maintanance Warranty Claim Tracking</vt:lpstr>
      <vt:lpstr>6. Manajemen Kualitas</vt:lpstr>
      <vt:lpstr>6.Manajemen Kualitas</vt:lpstr>
      <vt:lpstr>7. Manajemen Material</vt:lpstr>
      <vt:lpstr>7. Manajemen Material</vt:lpstr>
      <vt:lpstr>7.1. Pre Purchasing</vt:lpstr>
      <vt:lpstr>7.2. Purchasing</vt:lpstr>
      <vt:lpstr>7.3. Vendor Evaluation</vt:lpstr>
      <vt:lpstr>7.4. Inventory Management</vt:lpstr>
      <vt:lpstr>7.5. Invoice verification and Material Inspection</vt:lpstr>
      <vt:lpstr>Diskusi kelomok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(Enterprise Resource Planning)</dc:title>
  <dc:creator>air</dc:creator>
  <cp:lastModifiedBy>wowok</cp:lastModifiedBy>
  <cp:revision>17</cp:revision>
  <dcterms:created xsi:type="dcterms:W3CDTF">2006-08-16T00:00:00Z</dcterms:created>
  <dcterms:modified xsi:type="dcterms:W3CDTF">2016-03-23T07:50:58Z</dcterms:modified>
</cp:coreProperties>
</file>