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65" r:id="rId7"/>
    <p:sldId id="284" r:id="rId8"/>
    <p:sldId id="274" r:id="rId9"/>
    <p:sldId id="285" r:id="rId10"/>
    <p:sldId id="275" r:id="rId11"/>
    <p:sldId id="276" r:id="rId12"/>
    <p:sldId id="278" r:id="rId13"/>
    <p:sldId id="279" r:id="rId14"/>
    <p:sldId id="283" r:id="rId15"/>
    <p:sldId id="282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15DC5-CF40-4267-9AF7-53272414348C}" type="datetimeFigureOut">
              <a:rPr lang="en-US" smtClean="0"/>
              <a:pPr/>
              <a:t>03/16/2015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9B4E-E73A-4242-88B9-0C12A7C51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Metodelogi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SIA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/>
              <a:t>Flow Direction Symbols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6858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Simbol arus / </a:t>
            </a:r>
            <a:r>
              <a:rPr lang="en-US" sz="2400" i="1"/>
              <a:t>flow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jalannya arus suatu proses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communication link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transmisi data dari satu lokasi ke lokasi lain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connector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Menyatakan sambungan dari proses ke proses lainnya dalam halaman yang sama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offline connector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sambungan dari proses ke proses lainnya dalam halaman yang berbeda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3279-6C51-42FE-BDAB-985D7EF9CA7F}" type="slidenum">
              <a:rPr lang="en-US"/>
              <a:pPr/>
              <a:t>10</a:t>
            </a:fld>
            <a:endParaRPr lang="en-US"/>
          </a:p>
        </p:txBody>
      </p:sp>
      <p:sp>
        <p:nvSpPr>
          <p:cNvPr id="12294" name="Line 6"/>
          <p:cNvSpPr>
            <a:spLocks noChangeAspect="1" noChangeShapeType="1"/>
          </p:cNvSpPr>
          <p:nvPr/>
        </p:nvSpPr>
        <p:spPr bwMode="auto">
          <a:xfrm>
            <a:off x="914400" y="1752600"/>
            <a:ext cx="596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Aspect="1" noChangeShapeType="1"/>
          </p:cNvSpPr>
          <p:nvPr/>
        </p:nvSpPr>
        <p:spPr bwMode="auto">
          <a:xfrm flipH="1">
            <a:off x="915988" y="1905000"/>
            <a:ext cx="596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Aspect="1" noChangeShapeType="1"/>
          </p:cNvSpPr>
          <p:nvPr/>
        </p:nvSpPr>
        <p:spPr bwMode="auto">
          <a:xfrm rot="-5400000">
            <a:off x="818357" y="2401094"/>
            <a:ext cx="595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Aspect="1" noChangeShapeType="1"/>
          </p:cNvSpPr>
          <p:nvPr/>
        </p:nvSpPr>
        <p:spPr bwMode="auto">
          <a:xfrm rot="5400000">
            <a:off x="1016794" y="2401094"/>
            <a:ext cx="595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AutoShape 10"/>
          <p:cNvSpPr>
            <a:spLocks noChangeAspect="1" noChangeArrowheads="1"/>
          </p:cNvSpPr>
          <p:nvPr/>
        </p:nvSpPr>
        <p:spPr bwMode="auto">
          <a:xfrm>
            <a:off x="915988" y="4114800"/>
            <a:ext cx="596900" cy="595313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AutoShape 11"/>
          <p:cNvSpPr>
            <a:spLocks noChangeAspect="1" noChangeArrowheads="1"/>
          </p:cNvSpPr>
          <p:nvPr/>
        </p:nvSpPr>
        <p:spPr bwMode="auto">
          <a:xfrm>
            <a:off x="914400" y="5410200"/>
            <a:ext cx="596900" cy="595313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85800" y="3276600"/>
          <a:ext cx="11239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3" imgW="1123980" imgH="307192" progId="Visio.Drawing.6">
                  <p:embed/>
                </p:oleObj>
              </mc:Choice>
              <mc:Fallback>
                <p:oleObj r:id="rId3" imgW="1123980" imgH="307192" progId="Visio.Drawing.6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76600"/>
                        <a:ext cx="11239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Processing Symbols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66294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suatu tindakan (proses) yang dilakukan oleh komputer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manual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suatu tindakan (proses) yang tidak dilakukan oleh komputer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decision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Menujukkan suatu kondisi tertentu yang akan menghasilkan dua kemungkinan jawaban : ya / tidak 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predefined process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penyediaan tempat penyimpanan suatu pengolahan untuk memberi harga awal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terminal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permulaan atau akhir suatu program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1D0CB-BFC0-434F-B940-36D3E2665DC6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403225" y="1447800"/>
            <a:ext cx="1130300" cy="4419600"/>
            <a:chOff x="384" y="1440"/>
            <a:chExt cx="582" cy="2274"/>
          </a:xfrm>
        </p:grpSpPr>
        <p:sp>
          <p:nvSpPr>
            <p:cNvPr id="13316" name="Rectangle 4"/>
            <p:cNvSpPr>
              <a:spLocks noChangeAspect="1" noChangeArrowheads="1"/>
            </p:cNvSpPr>
            <p:nvPr/>
          </p:nvSpPr>
          <p:spPr bwMode="auto">
            <a:xfrm>
              <a:off x="384" y="1440"/>
              <a:ext cx="576" cy="2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AutoShape 5"/>
            <p:cNvSpPr>
              <a:spLocks noChangeAspect="1" noChangeArrowheads="1"/>
            </p:cNvSpPr>
            <p:nvPr/>
          </p:nvSpPr>
          <p:spPr bwMode="auto">
            <a:xfrm>
              <a:off x="384" y="1944"/>
              <a:ext cx="576" cy="288"/>
            </a:xfrm>
            <a:prstGeom prst="flowChartManualOpe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AutoShape 6"/>
            <p:cNvSpPr>
              <a:spLocks noChangeAspect="1" noChangeArrowheads="1"/>
            </p:cNvSpPr>
            <p:nvPr/>
          </p:nvSpPr>
          <p:spPr bwMode="auto">
            <a:xfrm>
              <a:off x="390" y="2415"/>
              <a:ext cx="576" cy="36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AutoShape 7"/>
            <p:cNvSpPr>
              <a:spLocks noChangeAspect="1" noChangeArrowheads="1"/>
            </p:cNvSpPr>
            <p:nvPr/>
          </p:nvSpPr>
          <p:spPr bwMode="auto">
            <a:xfrm>
              <a:off x="384" y="2937"/>
              <a:ext cx="576" cy="216"/>
            </a:xfrm>
            <a:prstGeom prst="flowChartPrepara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AutoShape 8"/>
            <p:cNvSpPr>
              <a:spLocks noChangeAspect="1" noChangeArrowheads="1"/>
            </p:cNvSpPr>
            <p:nvPr/>
          </p:nvSpPr>
          <p:spPr bwMode="auto">
            <a:xfrm>
              <a:off x="384" y="3498"/>
              <a:ext cx="576" cy="21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/ Output Symbols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5867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input/output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proses input atau output tanpa tergantung jenis peralatannya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punched card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Menyatakan input berasal dari kartu atau output ditulis ke kartu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magnetic tape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input berasal dari pita magnetis atau output disimpan ke pita magnetis</a:t>
            </a:r>
          </a:p>
          <a:p>
            <a:pPr>
              <a:lnSpc>
                <a:spcPct val="90000"/>
              </a:lnSpc>
            </a:pPr>
            <a:r>
              <a:rPr lang="en-US" sz="2400"/>
              <a:t>Simbol </a:t>
            </a:r>
            <a:r>
              <a:rPr lang="en-US" sz="2400" i="1"/>
              <a:t>disk storage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Menyatakan input berasal dari dari disk atau output disimpan ke disk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B576-2113-4274-AC58-FCB9F814A713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38200" y="1912938"/>
            <a:ext cx="1371600" cy="4098925"/>
            <a:chOff x="528" y="1205"/>
            <a:chExt cx="864" cy="2582"/>
          </a:xfrm>
        </p:grpSpPr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591" y="1205"/>
              <a:ext cx="801" cy="44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528" y="1872"/>
              <a:ext cx="801" cy="457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642" y="2496"/>
              <a:ext cx="573" cy="572"/>
            </a:xfrm>
            <a:prstGeom prst="flowChartMagneticTap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AutoShape 12"/>
            <p:cNvSpPr>
              <a:spLocks noChangeArrowheads="1"/>
            </p:cNvSpPr>
            <p:nvPr/>
          </p:nvSpPr>
          <p:spPr bwMode="auto">
            <a:xfrm>
              <a:off x="528" y="3216"/>
              <a:ext cx="801" cy="571"/>
            </a:xfrm>
            <a:prstGeom prst="flowChartOnlineStorag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/ Output Symbols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981200"/>
            <a:ext cx="5791200" cy="4114800"/>
          </a:xfrm>
        </p:spPr>
        <p:txBody>
          <a:bodyPr/>
          <a:lstStyle/>
          <a:p>
            <a:r>
              <a:rPr lang="en-US"/>
              <a:t>Simbol </a:t>
            </a:r>
            <a:r>
              <a:rPr lang="en-US" i="1"/>
              <a:t>document</a:t>
            </a:r>
          </a:p>
          <a:p>
            <a:pPr lvl="1"/>
            <a:r>
              <a:rPr lang="en-US"/>
              <a:t>Mencetak keluaran dalam bentuk dokumen (melalui printer)</a:t>
            </a:r>
          </a:p>
          <a:p>
            <a:r>
              <a:rPr lang="en-US"/>
              <a:t>Simbol </a:t>
            </a:r>
            <a:r>
              <a:rPr lang="en-US" i="1"/>
              <a:t>display</a:t>
            </a:r>
          </a:p>
          <a:p>
            <a:pPr lvl="1"/>
            <a:r>
              <a:rPr lang="en-US"/>
              <a:t>Mencetak keluaran dalam layar monitor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470B-00D8-48A3-867B-59AE33979903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2209800"/>
            <a:ext cx="1447800" cy="2057400"/>
            <a:chOff x="1598" y="13118"/>
            <a:chExt cx="1260" cy="1980"/>
          </a:xfrm>
        </p:grpSpPr>
        <p:sp>
          <p:nvSpPr>
            <p:cNvPr id="18437" name="AutoShape 5"/>
            <p:cNvSpPr>
              <a:spLocks noChangeArrowheads="1"/>
            </p:cNvSpPr>
            <p:nvPr/>
          </p:nvSpPr>
          <p:spPr bwMode="auto">
            <a:xfrm>
              <a:off x="1598" y="13118"/>
              <a:ext cx="1260" cy="90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AutoShape 6"/>
            <p:cNvSpPr>
              <a:spLocks noChangeArrowheads="1"/>
            </p:cNvSpPr>
            <p:nvPr/>
          </p:nvSpPr>
          <p:spPr bwMode="auto">
            <a:xfrm>
              <a:off x="1598" y="14378"/>
              <a:ext cx="1260" cy="72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US"/>
              <a:t>Menghitung luas persegi panjang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BCCF-A094-44D1-900A-64FA414D9E4E}" type="slidenum">
              <a:rPr lang="en-US"/>
              <a:pPr/>
              <a:t>14</a:t>
            </a:fld>
            <a:endParaRPr lang="en-US"/>
          </a:p>
        </p:txBody>
      </p:sp>
      <p:sp>
        <p:nvSpPr>
          <p:cNvPr id="22549" name="AutoShape 21"/>
          <p:cNvSpPr>
            <a:spLocks noChangeArrowheads="1"/>
          </p:cNvSpPr>
          <p:nvPr/>
        </p:nvSpPr>
        <p:spPr bwMode="auto">
          <a:xfrm>
            <a:off x="3048000" y="2960688"/>
            <a:ext cx="3124200" cy="544512"/>
          </a:xfrm>
          <a:prstGeom prst="flowChartInputOutpu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Input lebar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4056063" y="1295400"/>
            <a:ext cx="1171575" cy="5461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Start</a:t>
            </a: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073525" y="5778500"/>
            <a:ext cx="1173163" cy="5461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End</a:t>
            </a: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3048000" y="2133600"/>
            <a:ext cx="3124200" cy="544513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/>
              <a:t>Input </a:t>
            </a:r>
            <a:r>
              <a:rPr lang="en-US" sz="2000" b="1" dirty="0" err="1"/>
              <a:t>panjang</a:t>
            </a:r>
            <a:endParaRPr lang="en-US" sz="2000" b="1" dirty="0"/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3048000" y="3949700"/>
            <a:ext cx="3124200" cy="546100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Luas </a:t>
            </a:r>
            <a:r>
              <a:rPr lang="en-US" sz="2400">
                <a:sym typeface="Wingdings" pitchFamily="2" charset="2"/>
              </a:rPr>
              <a:t> panjang * lebar</a:t>
            </a:r>
            <a:endParaRPr lang="en-US" sz="2400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3352800" y="4864100"/>
            <a:ext cx="2514600" cy="546100"/>
          </a:xfrm>
          <a:prstGeom prst="flowChartInputOutpu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/>
              <a:t>Print Luas</a:t>
            </a: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648200" y="18288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4648200" y="35052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4648200" y="4495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648200" y="5410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648200" y="26670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/>
              <a:t>Pengolahan data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3FD4D-F19A-4FCC-9860-D7386F2E64F4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1295400"/>
            <a:ext cx="4129088" cy="5402263"/>
            <a:chOff x="4298" y="11972"/>
            <a:chExt cx="3780" cy="5826"/>
          </a:xfrm>
        </p:grpSpPr>
        <p:sp>
          <p:nvSpPr>
            <p:cNvPr id="21524" name="AutoShape 20"/>
            <p:cNvSpPr>
              <a:spLocks noChangeArrowheads="1"/>
            </p:cNvSpPr>
            <p:nvPr/>
          </p:nvSpPr>
          <p:spPr bwMode="auto">
            <a:xfrm>
              <a:off x="5018" y="11972"/>
              <a:ext cx="1440" cy="54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Arial" charset="0"/>
                </a:rPr>
                <a:t>START</a:t>
              </a:r>
            </a:p>
          </p:txBody>
        </p:sp>
        <p:sp>
          <p:nvSpPr>
            <p:cNvPr id="21525" name="AutoShape 21"/>
            <p:cNvSpPr>
              <a:spLocks noChangeArrowheads="1"/>
            </p:cNvSpPr>
            <p:nvPr/>
          </p:nvSpPr>
          <p:spPr bwMode="auto">
            <a:xfrm>
              <a:off x="4838" y="12938"/>
              <a:ext cx="1800" cy="54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Arial" charset="0"/>
                </a:rPr>
                <a:t>READ</a:t>
              </a:r>
            </a:p>
          </p:txBody>
        </p:sp>
        <p:sp>
          <p:nvSpPr>
            <p:cNvPr id="21526" name="AutoShape 22"/>
            <p:cNvSpPr>
              <a:spLocks noChangeArrowheads="1"/>
            </p:cNvSpPr>
            <p:nvPr/>
          </p:nvSpPr>
          <p:spPr bwMode="auto">
            <a:xfrm>
              <a:off x="4478" y="13839"/>
              <a:ext cx="2520" cy="107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 dirty="0" smtClean="0">
                  <a:latin typeface="Arial" charset="0"/>
                </a:rPr>
                <a:t>DECISION ?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1527" name="AutoShape 23"/>
            <p:cNvSpPr>
              <a:spLocks noChangeArrowheads="1"/>
            </p:cNvSpPr>
            <p:nvPr/>
          </p:nvSpPr>
          <p:spPr bwMode="auto">
            <a:xfrm>
              <a:off x="4838" y="15458"/>
              <a:ext cx="1800" cy="54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Arial" charset="0"/>
                </a:rPr>
                <a:t>PROCESS</a:t>
              </a:r>
            </a:p>
          </p:txBody>
        </p:sp>
        <p:sp>
          <p:nvSpPr>
            <p:cNvPr id="21528" name="AutoShape 24"/>
            <p:cNvSpPr>
              <a:spLocks noChangeArrowheads="1"/>
            </p:cNvSpPr>
            <p:nvPr/>
          </p:nvSpPr>
          <p:spPr bwMode="auto">
            <a:xfrm>
              <a:off x="4838" y="16358"/>
              <a:ext cx="1800" cy="54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Arial" charset="0"/>
                </a:rPr>
                <a:t>WRITE</a:t>
              </a:r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5738" y="12518"/>
              <a:ext cx="0" cy="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5738" y="1347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5738" y="1491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>
              <a:off x="5738" y="15998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AutoShape 29"/>
            <p:cNvSpPr>
              <a:spLocks noChangeArrowheads="1"/>
            </p:cNvSpPr>
            <p:nvPr/>
          </p:nvSpPr>
          <p:spPr bwMode="auto">
            <a:xfrm>
              <a:off x="6638" y="17258"/>
              <a:ext cx="1440" cy="540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000" b="1">
                  <a:latin typeface="Arial" charset="0"/>
                </a:rPr>
                <a:t>END</a:t>
              </a:r>
            </a:p>
          </p:txBody>
        </p:sp>
        <p:sp>
          <p:nvSpPr>
            <p:cNvPr id="21534" name="Freeform 30"/>
            <p:cNvSpPr>
              <a:spLocks/>
            </p:cNvSpPr>
            <p:nvPr/>
          </p:nvSpPr>
          <p:spPr bwMode="auto">
            <a:xfrm>
              <a:off x="4298" y="12755"/>
              <a:ext cx="1440" cy="4320"/>
            </a:xfrm>
            <a:custGeom>
              <a:avLst/>
              <a:gdLst/>
              <a:ahLst/>
              <a:cxnLst>
                <a:cxn ang="0">
                  <a:pos x="1440" y="4140"/>
                </a:cxn>
                <a:cxn ang="0">
                  <a:pos x="1440" y="4320"/>
                </a:cxn>
                <a:cxn ang="0">
                  <a:pos x="0" y="4320"/>
                </a:cxn>
                <a:cxn ang="0">
                  <a:pos x="0" y="0"/>
                </a:cxn>
                <a:cxn ang="0">
                  <a:pos x="1440" y="0"/>
                </a:cxn>
              </a:cxnLst>
              <a:rect l="0" t="0" r="r" b="b"/>
              <a:pathLst>
                <a:path w="1440" h="4320">
                  <a:moveTo>
                    <a:pt x="1440" y="4140"/>
                  </a:moveTo>
                  <a:lnTo>
                    <a:pt x="1440" y="4320"/>
                  </a:lnTo>
                  <a:lnTo>
                    <a:pt x="0" y="4320"/>
                  </a:lnTo>
                  <a:lnTo>
                    <a:pt x="0" y="0"/>
                  </a:lnTo>
                  <a:lnTo>
                    <a:pt x="144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31"/>
            <p:cNvSpPr>
              <a:spLocks/>
            </p:cNvSpPr>
            <p:nvPr/>
          </p:nvSpPr>
          <p:spPr bwMode="auto">
            <a:xfrm>
              <a:off x="6998" y="14378"/>
              <a:ext cx="360" cy="28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0"/>
                </a:cxn>
                <a:cxn ang="0">
                  <a:pos x="720" y="2700"/>
                </a:cxn>
              </a:cxnLst>
              <a:rect l="0" t="0" r="r" b="b"/>
              <a:pathLst>
                <a:path w="720" h="2700">
                  <a:moveTo>
                    <a:pt x="0" y="0"/>
                  </a:moveTo>
                  <a:lnTo>
                    <a:pt x="720" y="0"/>
                  </a:lnTo>
                  <a:lnTo>
                    <a:pt x="720" y="27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5738" y="14918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2000" b="1">
                  <a:latin typeface="Arial" charset="0"/>
                </a:rPr>
                <a:t>Tidak</a:t>
              </a: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6998" y="13838"/>
              <a:ext cx="72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2000" b="1">
                  <a:latin typeface="Arial" charset="0"/>
                </a:rPr>
                <a:t>Ya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 (Data Flow Diagram)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err="1" smtClean="0"/>
              <a:t>Alur</a:t>
            </a:r>
            <a:r>
              <a:rPr lang="en-US" dirty="0" smtClean="0"/>
              <a:t> Data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DFD </a:t>
            </a:r>
            <a:r>
              <a:rPr lang="en-US" dirty="0" err="1" smtClean="0">
                <a:effectLst/>
              </a:rPr>
              <a:t>itu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dasarnya</a:t>
            </a:r>
            <a:r>
              <a:rPr lang="en-US" dirty="0" smtClean="0">
                <a:effectLst/>
              </a:rPr>
              <a:t> IPO, Input --&gt; Proses --&gt; Output. </a:t>
            </a:r>
            <a:r>
              <a:rPr lang="en-US" dirty="0" err="1" smtClean="0">
                <a:effectLst/>
              </a:rPr>
              <a:t>konsep</a:t>
            </a:r>
            <a:r>
              <a:rPr lang="en-US" dirty="0" smtClean="0">
                <a:effectLst/>
              </a:rPr>
              <a:t> IPO </a:t>
            </a:r>
            <a:r>
              <a:rPr lang="en-US" dirty="0" err="1" smtClean="0">
                <a:effectLst/>
              </a:rPr>
              <a:t>ini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berlaku</a:t>
            </a:r>
            <a:r>
              <a:rPr lang="en-US" dirty="0" smtClean="0">
                <a:effectLst/>
              </a:rPr>
              <a:t> di </a:t>
            </a:r>
            <a:r>
              <a:rPr lang="en-US" dirty="0" err="1" smtClean="0">
                <a:effectLst/>
              </a:rPr>
              <a:t>semua</a:t>
            </a:r>
            <a:r>
              <a:rPr lang="en-US" dirty="0" smtClean="0">
                <a:effectLst/>
              </a:rPr>
              <a:t> level DFD</a:t>
            </a:r>
          </a:p>
          <a:p>
            <a:pPr marL="0" indent="0">
              <a:buNone/>
            </a:pP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endParaRPr lang="en-US" dirty="0"/>
          </a:p>
        </p:txBody>
      </p:sp>
      <p:pic>
        <p:nvPicPr>
          <p:cNvPr id="5122" name="Picture 2" descr="http://1.bp.blogspot.com/_ph3A71lz1aQ/TIXexGyVOII/AAAAAAAAABI/sYzULGze5a0/s320/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4572000" cy="252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6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://1.bp.blogspot.com/_K6VOxh_nYNo/TEW2bo4zaVI/AAAAAAAAAkk/dyF_xWnvaho/s1600/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486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Metodologi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Metode-metode</a:t>
            </a:r>
            <a:r>
              <a:rPr lang="en-US" dirty="0"/>
              <a:t>, </a:t>
            </a:r>
            <a:r>
              <a:rPr lang="en-US" dirty="0" err="1"/>
              <a:t>prosedur-prosedur</a:t>
            </a:r>
            <a:r>
              <a:rPr lang="en-US" dirty="0" smtClean="0"/>
              <a:t>, </a:t>
            </a:r>
            <a:r>
              <a:rPr lang="en-US" dirty="0" err="1" smtClean="0"/>
              <a:t>konsep-konsep</a:t>
            </a:r>
            <a:r>
              <a:rPr lang="en-US" dirty="0" smtClean="0"/>
              <a:t> </a:t>
            </a:r>
            <a:r>
              <a:rPr lang="en-US" dirty="0" err="1"/>
              <a:t>pekerjaan</a:t>
            </a:r>
            <a:r>
              <a:rPr lang="en-US" dirty="0"/>
              <a:t>, </a:t>
            </a:r>
            <a:r>
              <a:rPr lang="en-US" dirty="0" err="1"/>
              <a:t>aturan-aturan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sv-SE" dirty="0" smtClean="0"/>
              <a:t>akan </a:t>
            </a:r>
            <a:r>
              <a:rPr lang="sv-SE" dirty="0"/>
              <a:t>digunakan sebagai pedoman </a:t>
            </a:r>
            <a:r>
              <a:rPr lang="sv-SE" dirty="0" smtClean="0"/>
              <a:t>bagaimana </a:t>
            </a:r>
            <a:r>
              <a:rPr lang="fi-FI" dirty="0" smtClean="0"/>
              <a:t>dan </a:t>
            </a:r>
            <a:r>
              <a:rPr lang="fi-FI" dirty="0"/>
              <a:t>apa yang harus dikerjakan </a:t>
            </a:r>
            <a:r>
              <a:rPr lang="fi-FI" dirty="0" smtClean="0"/>
              <a:t>selama </a:t>
            </a:r>
            <a:r>
              <a:rPr lang="en-US" dirty="0" err="1" smtClean="0"/>
              <a:t>pengembangan</a:t>
            </a:r>
            <a:r>
              <a:rPr lang="en-US" dirty="0" smtClean="0"/>
              <a:t>.</a:t>
            </a:r>
          </a:p>
          <a:p>
            <a:r>
              <a:rPr lang="nn-NO" dirty="0" smtClean="0"/>
              <a:t>Metodologi </a:t>
            </a:r>
            <a:r>
              <a:rPr lang="nn-NO" dirty="0"/>
              <a:t>pengembangan sistem yang </a:t>
            </a:r>
            <a:r>
              <a:rPr lang="nn-NO" dirty="0" smtClean="0"/>
              <a:t>akan </a:t>
            </a:r>
            <a:r>
              <a:rPr lang="sv-SE" dirty="0" smtClean="0"/>
              <a:t>digunakan </a:t>
            </a:r>
            <a:r>
              <a:rPr lang="sv-SE" dirty="0"/>
              <a:t>dalam hal ini adalah </a:t>
            </a:r>
            <a:r>
              <a:rPr lang="sv-SE" dirty="0" smtClean="0"/>
              <a:t>pendekatan </a:t>
            </a:r>
            <a:r>
              <a:rPr lang="en-US" dirty="0" err="1" smtClean="0"/>
              <a:t>terstruktur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 smtClean="0"/>
              <a:t>mengenalkan</a:t>
            </a:r>
            <a:r>
              <a:rPr lang="en-US" dirty="0" smtClean="0"/>
              <a:t> </a:t>
            </a:r>
            <a:r>
              <a:rPr lang="fi-FI" dirty="0" smtClean="0"/>
              <a:t>penggunaan </a:t>
            </a:r>
            <a:r>
              <a:rPr lang="fi-FI" dirty="0"/>
              <a:t>alat-alat dan teknik-teknik </a:t>
            </a:r>
            <a:r>
              <a:rPr lang="fi-FI" dirty="0" smtClean="0"/>
              <a:t>untuk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terstruktur</a:t>
            </a:r>
            <a:r>
              <a:rPr lang="en-US" dirty="0" smtClean="0"/>
              <a:t>. </a:t>
            </a:r>
          </a:p>
          <a:p>
            <a:r>
              <a:rPr lang="sv-SE" dirty="0" smtClean="0"/>
              <a:t>Tujuan </a:t>
            </a:r>
            <a:r>
              <a:rPr lang="sv-SE" dirty="0"/>
              <a:t>pendekatan terstruktur adalah agar </a:t>
            </a:r>
            <a:r>
              <a:rPr lang="sv-SE" dirty="0" smtClean="0"/>
              <a:t>pada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fi-FI" dirty="0" smtClean="0"/>
              <a:t>memenuhi </a:t>
            </a:r>
            <a:r>
              <a:rPr lang="fi-FI" dirty="0"/>
              <a:t>kebutuhan user, </a:t>
            </a:r>
            <a:endParaRPr lang="fi-FI" dirty="0" smtClean="0"/>
          </a:p>
          <a:p>
            <a:pPr marL="911225">
              <a:buFont typeface="Wingdings" pitchFamily="2" charset="2"/>
              <a:buChar char="ü"/>
            </a:pPr>
            <a:r>
              <a:rPr lang="fi-FI" dirty="0" smtClean="0"/>
              <a:t>dilakukan tepat </a:t>
            </a:r>
            <a:r>
              <a:rPr lang="en-US" dirty="0" err="1" smtClean="0"/>
              <a:t>waktu</a:t>
            </a:r>
            <a:endParaRPr lang="en-US" dirty="0" smtClean="0"/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melampaui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 smtClean="0"/>
              <a:t>biaya</a:t>
            </a:r>
            <a:endParaRPr lang="en-US" dirty="0" smtClean="0"/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endParaRPr lang="en-US" dirty="0" smtClean="0"/>
          </a:p>
          <a:p>
            <a:pPr marL="911225">
              <a:buFont typeface="Wingdings" pitchFamily="2" charset="2"/>
              <a:buChar char="ü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dirawat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7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TUJUAN PENGEMBANGAN SISTEM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akal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pemakainya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merasa</a:t>
            </a:r>
            <a:r>
              <a:rPr lang="en-US" dirty="0" smtClean="0"/>
              <a:t> </a:t>
            </a:r>
            <a:r>
              <a:rPr lang="en-US" dirty="0" err="1" smtClean="0"/>
              <a:t>puas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endParaRPr lang="en-US" dirty="0" smtClean="0"/>
          </a:p>
          <a:p>
            <a:pPr lvl="1"/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dilaksanakan</a:t>
            </a:r>
            <a:endParaRPr lang="en-US" dirty="0" smtClean="0"/>
          </a:p>
          <a:p>
            <a:pPr lvl="1"/>
            <a:r>
              <a:rPr lang="en-US" dirty="0" err="1" smtClean="0"/>
              <a:t>Relevansi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Akuntan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DAUR HIDUP PENGEMBANGAN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0" t="43148" r="25001"/>
          <a:stretch/>
        </p:blipFill>
        <p:spPr bwMode="auto">
          <a:xfrm>
            <a:off x="1905000" y="1688123"/>
            <a:ext cx="4906108" cy="433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50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Proses-proses</a:t>
            </a:r>
            <a:br>
              <a:rPr lang="en-US" dirty="0"/>
            </a:b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8" t="49782" r="23723" b="26547"/>
          <a:stretch/>
        </p:blipFill>
        <p:spPr bwMode="auto">
          <a:xfrm>
            <a:off x="1524000" y="1524000"/>
            <a:ext cx="5936310" cy="390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9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Bagan-bagan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arus</a:t>
            </a:r>
            <a:endParaRPr lang="en-US" dirty="0" smtClean="0"/>
          </a:p>
          <a:p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penyajian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Simbol-simbol Flowchart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Flow direction symbols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Digunakan untuk menghubungkan simbol satu dengan yang lain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Disebut juga connecting line</a:t>
            </a:r>
          </a:p>
          <a:p>
            <a:pPr>
              <a:lnSpc>
                <a:spcPct val="90000"/>
              </a:lnSpc>
            </a:pPr>
            <a:r>
              <a:rPr lang="en-US" sz="2800"/>
              <a:t>Processing symbols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Menunjukan jenis operasi pengolahan dalam suatu proses / prosedur</a:t>
            </a:r>
          </a:p>
          <a:p>
            <a:pPr>
              <a:lnSpc>
                <a:spcPct val="90000"/>
              </a:lnSpc>
            </a:pPr>
            <a:r>
              <a:rPr lang="en-US" sz="2800"/>
              <a:t>Input / Output symbols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Menunjukkan jenis peralatan yang digunakan sebagai media input atau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3D5-7146-4F01-9F8B-0BB897ACA951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CARILAH SIMBOL </a:t>
            </a:r>
            <a:r>
              <a:rPr lang="en-US" dirty="0" err="1" smtClean="0"/>
              <a:t>SIMBOL</a:t>
            </a:r>
            <a:r>
              <a:rPr lang="en-US" dirty="0" smtClean="0"/>
              <a:t> FLOWCHART BERIKUT :</a:t>
            </a:r>
          </a:p>
          <a:p>
            <a:pPr marL="0" indent="0">
              <a:buNone/>
            </a:pPr>
            <a:r>
              <a:rPr lang="en-US" dirty="0" smtClean="0"/>
              <a:t>	1. FLOW DIRECTION SIMBOL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PROCESSING SYMBOL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INPUT / OUTPUT SYMBOL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KUMPULKAN JAWABAN DI E-LEARNING. PERHATIKAN BATAS WAKTU PENGUMPULAN.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81465"/>
      </p:ext>
    </p:extLst>
  </p:cSld>
  <p:clrMapOvr>
    <a:masterClrMapping/>
  </p:clrMapOvr>
</p:sld>
</file>

<file path=ppt/theme/theme1.xml><?xml version="1.0" encoding="utf-8"?>
<a:theme xmlns:a="http://schemas.openxmlformats.org/drawingml/2006/main" name="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presentasi STIKOM</Template>
  <TotalTime>373</TotalTime>
  <Words>468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Trajan Pro</vt:lpstr>
      <vt:lpstr>Wingdings</vt:lpstr>
      <vt:lpstr>STIKOM Bali</vt:lpstr>
      <vt:lpstr>Visio.Drawing.6</vt:lpstr>
      <vt:lpstr>Metodelogi Pengembangan SIA </vt:lpstr>
      <vt:lpstr>Metodologi pengembangan sistem </vt:lpstr>
      <vt:lpstr>PowerPoint Presentation</vt:lpstr>
      <vt:lpstr>TUJUAN PENGEMBANGAN SISTEM </vt:lpstr>
      <vt:lpstr>DAUR HIDUP PENGEMBANGAN SISTEM</vt:lpstr>
      <vt:lpstr>Proses-proses Pengembangan Sistem</vt:lpstr>
      <vt:lpstr>Flowchart</vt:lpstr>
      <vt:lpstr>Simbol-simbol Flowchart</vt:lpstr>
      <vt:lpstr>TUGAS</vt:lpstr>
      <vt:lpstr>Flow Direction Symbols</vt:lpstr>
      <vt:lpstr>Processing Symbols</vt:lpstr>
      <vt:lpstr>Input / Output Symbols</vt:lpstr>
      <vt:lpstr>Input / Output Symbols</vt:lpstr>
      <vt:lpstr>Menghitung luas persegi panjang</vt:lpstr>
      <vt:lpstr>Pengolahan data</vt:lpstr>
      <vt:lpstr>DFD (Data Flow Diagram)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Metodelogi Pengembangan SIA</dc:title>
  <dc:creator>Administrator</dc:creator>
  <cp:lastModifiedBy>ratna</cp:lastModifiedBy>
  <cp:revision>39</cp:revision>
  <dcterms:created xsi:type="dcterms:W3CDTF">2012-07-30T06:26:08Z</dcterms:created>
  <dcterms:modified xsi:type="dcterms:W3CDTF">2015-03-16T02:33:01Z</dcterms:modified>
</cp:coreProperties>
</file>