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2" r:id="rId3"/>
    <p:sldId id="264" r:id="rId4"/>
    <p:sldId id="257" r:id="rId5"/>
    <p:sldId id="273" r:id="rId6"/>
    <p:sldId id="276" r:id="rId7"/>
    <p:sldId id="274" r:id="rId8"/>
    <p:sldId id="280" r:id="rId9"/>
    <p:sldId id="275" r:id="rId10"/>
    <p:sldId id="277" r:id="rId11"/>
    <p:sldId id="270"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fld id="{265E58A9-1D96-49AF-A467-1231A5CB5206}" type="datetimeFigureOut">
              <a:rPr lang="en-US" smtClean="0"/>
              <a:t>03/09/2015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A3623-FC52-4EE3-BCC8-CF67F6E1F25C}" type="slidenum">
              <a:rPr lang="en-US" smtClean="0"/>
              <a:t>‹#›</a:t>
            </a:fld>
            <a:endParaRPr lang="en-US"/>
          </a:p>
        </p:txBody>
      </p:sp>
      <p:sp>
        <p:nvSpPr>
          <p:cNvPr id="3" name="Subtitle 2"/>
          <p:cNvSpPr>
            <a:spLocks noGrp="1"/>
          </p:cNvSpPr>
          <p:nvPr>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77589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5E58A9-1D96-49AF-A467-1231A5CB5206}" type="datetimeFigureOut">
              <a:rPr lang="en-US" smtClean="0"/>
              <a:t>03/09/2015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A3623-FC52-4EE3-BCC8-CF67F6E1F25C}" type="slidenum">
              <a:rPr lang="en-US" smtClean="0"/>
              <a:t>‹#›</a:t>
            </a:fld>
            <a:endParaRPr lang="en-US"/>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22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5E58A9-1D96-49AF-A467-1231A5CB5206}" type="datetimeFigureOut">
              <a:rPr lang="en-US" smtClean="0"/>
              <a:t>03/09/2015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A3623-FC52-4EE3-BCC8-CF67F6E1F25C}" type="slidenum">
              <a:rPr lang="en-US" smtClean="0"/>
              <a:t>‹#›</a:t>
            </a:fld>
            <a:endParaRPr lang="en-US"/>
          </a:p>
        </p:txBody>
      </p:sp>
    </p:spTree>
    <p:extLst>
      <p:ext uri="{BB962C8B-B14F-4D97-AF65-F5344CB8AC3E}">
        <p14:creationId xmlns:p14="http://schemas.microsoft.com/office/powerpoint/2010/main" val="129872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5E58A9-1D96-49AF-A467-1231A5CB5206}" type="datetimeFigureOut">
              <a:rPr lang="en-US" smtClean="0"/>
              <a:t>03/09/2015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A3623-FC52-4EE3-BCC8-CF67F6E1F25C}" type="slidenum">
              <a:rPr lang="en-US" smtClean="0"/>
              <a:t>‹#›</a:t>
            </a:fld>
            <a:endParaRPr lang="en-US"/>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0277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5E58A9-1D96-49AF-A467-1231A5CB5206}" type="datetimeFigureOut">
              <a:rPr lang="en-US" smtClean="0"/>
              <a:t>03/09/2015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A3623-FC52-4EE3-BCC8-CF67F6E1F25C}" type="slidenum">
              <a:rPr lang="en-US" smtClean="0"/>
              <a:t>‹#›</a:t>
            </a:fld>
            <a:endParaRPr lang="en-US"/>
          </a:p>
        </p:txBody>
      </p:sp>
      <p:pic>
        <p:nvPicPr>
          <p:cNvPr id="12" name="Picture 11"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372921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5E58A9-1D96-49AF-A467-1231A5CB5206}" type="datetimeFigureOut">
              <a:rPr lang="en-US" smtClean="0"/>
              <a:t>03/09/2015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A3623-FC52-4EE3-BCC8-CF67F6E1F25C}" type="slidenum">
              <a:rPr lang="en-US" smtClean="0"/>
              <a:t>‹#›</a:t>
            </a:fld>
            <a:endParaRPr lang="en-US"/>
          </a:p>
        </p:txBody>
      </p:sp>
      <p:sp>
        <p:nvSpPr>
          <p:cNvPr id="8" name="Rectangle 7"/>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31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5E58A9-1D96-49AF-A467-1231A5CB5206}" type="datetimeFigureOut">
              <a:rPr lang="en-US" smtClean="0"/>
              <a:t>03/09/2015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A3623-FC52-4EE3-BCC8-CF67F6E1F25C}" type="slidenum">
              <a:rPr lang="en-US" smtClean="0"/>
              <a:t>‹#›</a:t>
            </a:fld>
            <a:endParaRPr lang="en-US"/>
          </a:p>
        </p:txBody>
      </p:sp>
      <p:sp>
        <p:nvSpPr>
          <p:cNvPr id="10" name="Rectangle 9"/>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59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5E58A9-1D96-49AF-A467-1231A5CB5206}" type="datetimeFigureOut">
              <a:rPr lang="en-US" smtClean="0"/>
              <a:t>03/09/2015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A3623-FC52-4EE3-BCC8-CF67F6E1F25C}" type="slidenum">
              <a:rPr lang="en-US" smtClean="0"/>
              <a:t>‹#›</a:t>
            </a:fld>
            <a:endParaRPr lang="en-US"/>
          </a:p>
        </p:txBody>
      </p:sp>
      <p:sp>
        <p:nvSpPr>
          <p:cNvPr id="6" name="Rectangle 5"/>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74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E58A9-1D96-49AF-A467-1231A5CB5206}" type="datetimeFigureOut">
              <a:rPr lang="en-US" smtClean="0"/>
              <a:t>03/09/2015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A3623-FC52-4EE3-BCC8-CF67F6E1F25C}" type="slidenum">
              <a:rPr lang="en-US" smtClean="0"/>
              <a:t>‹#›</a:t>
            </a:fld>
            <a:endParaRPr lang="en-US"/>
          </a:p>
        </p:txBody>
      </p:sp>
    </p:spTree>
    <p:extLst>
      <p:ext uri="{BB962C8B-B14F-4D97-AF65-F5344CB8AC3E}">
        <p14:creationId xmlns:p14="http://schemas.microsoft.com/office/powerpoint/2010/main" val="136986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5E58A9-1D96-49AF-A467-1231A5CB5206}" type="datetimeFigureOut">
              <a:rPr lang="en-US" smtClean="0"/>
              <a:t>03/09/2015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A3623-FC52-4EE3-BCC8-CF67F6E1F25C}" type="slidenum">
              <a:rPr lang="en-US" smtClean="0"/>
              <a:t>‹#›</a:t>
            </a:fld>
            <a:endParaRPr lang="en-US"/>
          </a:p>
        </p:txBody>
      </p:sp>
    </p:spTree>
    <p:extLst>
      <p:ext uri="{BB962C8B-B14F-4D97-AF65-F5344CB8AC3E}">
        <p14:creationId xmlns:p14="http://schemas.microsoft.com/office/powerpoint/2010/main" val="391507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5E58A9-1D96-49AF-A467-1231A5CB5206}" type="datetimeFigureOut">
              <a:rPr lang="en-US" smtClean="0"/>
              <a:t>03/09/2015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A3623-FC52-4EE3-BCC8-CF67F6E1F25C}" type="slidenum">
              <a:rPr lang="en-US" smtClean="0"/>
              <a:t>‹#›</a:t>
            </a:fld>
            <a:endParaRPr lang="en-US"/>
          </a:p>
        </p:txBody>
      </p:sp>
      <p:pic>
        <p:nvPicPr>
          <p:cNvPr id="8" name="Picture 7"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281457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265E58A9-1D96-49AF-A467-1231A5CB5206}" type="datetimeFigureOut">
              <a:rPr lang="en-US" smtClean="0"/>
              <a:t>03/09/2015</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BE7A3623-FC52-4EE3-BCC8-CF67F6E1F25C}" type="slidenum">
              <a:rPr lang="en-US" smtClean="0"/>
              <a:t>‹#›</a:t>
            </a:fld>
            <a:endParaRPr lang="en-US"/>
          </a:p>
        </p:txBody>
      </p:sp>
    </p:spTree>
    <p:extLst>
      <p:ext uri="{BB962C8B-B14F-4D97-AF65-F5344CB8AC3E}">
        <p14:creationId xmlns:p14="http://schemas.microsoft.com/office/powerpoint/2010/main" val="42045726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5257800"/>
            <a:ext cx="5562600" cy="1295400"/>
          </a:xfrm>
        </p:spPr>
        <p:txBody>
          <a:bodyPr>
            <a:noAutofit/>
          </a:bodyPr>
          <a:lstStyle/>
          <a:p>
            <a:pPr algn="ctr"/>
            <a:endParaRPr lang="id-ID" sz="2000" dirty="0" smtClean="0">
              <a:solidFill>
                <a:schemeClr val="tx1"/>
              </a:solidFill>
              <a:latin typeface="Century Gothic" pitchFamily="34" charset="0"/>
            </a:endParaRPr>
          </a:p>
          <a:p>
            <a:pPr algn="ctr"/>
            <a:endParaRPr lang="id-ID" sz="2000" dirty="0">
              <a:solidFill>
                <a:schemeClr val="tx1"/>
              </a:solidFill>
              <a:latin typeface="Century Gothic" pitchFamily="34" charset="0"/>
            </a:endParaRPr>
          </a:p>
          <a:p>
            <a:pPr algn="ctr"/>
            <a:endParaRPr lang="id-ID" sz="2000" dirty="0" smtClean="0">
              <a:solidFill>
                <a:schemeClr val="tx1"/>
              </a:solidFill>
              <a:latin typeface="Century Gothic" pitchFamily="34" charset="0"/>
            </a:endParaRPr>
          </a:p>
          <a:p>
            <a:pPr algn="ctr"/>
            <a:r>
              <a:rPr lang="id-ID" sz="2000" dirty="0" smtClean="0">
                <a:solidFill>
                  <a:schemeClr val="tx1"/>
                </a:solidFill>
                <a:latin typeface="Century Gothic" pitchFamily="34" charset="0"/>
              </a:rPr>
              <a:t>RATNA KARTIKA WIYATI, SE., M.Kom</a:t>
            </a:r>
          </a:p>
          <a:p>
            <a:pPr algn="ctr"/>
            <a:endParaRPr lang="id-ID" sz="2000" dirty="0" smtClean="0">
              <a:solidFill>
                <a:schemeClr val="tx1"/>
              </a:solidFill>
              <a:latin typeface="Century Gothic" pitchFamily="34" charset="0"/>
            </a:endParaRPr>
          </a:p>
          <a:p>
            <a:pPr algn="ctr"/>
            <a:endParaRPr lang="en-US" sz="2000" dirty="0">
              <a:solidFill>
                <a:schemeClr val="tx1"/>
              </a:solidFill>
              <a:latin typeface="Century Gothic" pitchFamily="34" charset="0"/>
            </a:endParaRPr>
          </a:p>
        </p:txBody>
      </p:sp>
      <p:sp>
        <p:nvSpPr>
          <p:cNvPr id="2" name="Title 1"/>
          <p:cNvSpPr>
            <a:spLocks noGrp="1"/>
          </p:cNvSpPr>
          <p:nvPr>
            <p:ph type="ctrTitle"/>
          </p:nvPr>
        </p:nvSpPr>
        <p:spPr>
          <a:xfrm>
            <a:off x="723900" y="3200400"/>
            <a:ext cx="7467600" cy="2286000"/>
          </a:xfrm>
        </p:spPr>
        <p:txBody>
          <a:bodyPr>
            <a:noAutofit/>
          </a:bodyPr>
          <a:lstStyle/>
          <a:p>
            <a:pPr algn="ctr"/>
            <a:r>
              <a:rPr lang="en-US" sz="5400" b="1" dirty="0" smtClean="0"/>
              <a:t>SISTEM </a:t>
            </a:r>
            <a:r>
              <a:rPr lang="id-ID" sz="5400" b="1" dirty="0" smtClean="0"/>
              <a:t/>
            </a:r>
            <a:br>
              <a:rPr lang="id-ID" sz="5400" b="1" dirty="0" smtClean="0"/>
            </a:br>
            <a:r>
              <a:rPr lang="en-US" sz="5400" b="1" dirty="0" smtClean="0"/>
              <a:t>INFORMASI </a:t>
            </a:r>
            <a:r>
              <a:rPr lang="id-ID" sz="5400" b="1" dirty="0" smtClean="0"/>
              <a:t/>
            </a:r>
            <a:br>
              <a:rPr lang="id-ID" sz="5400" b="1" dirty="0" smtClean="0"/>
            </a:br>
            <a:r>
              <a:rPr lang="en-US" sz="5400" b="1" dirty="0" smtClean="0"/>
              <a:t>AKUNTANSI (SIA)</a:t>
            </a:r>
            <a:endParaRPr lang="en-US" sz="5400" b="1" dirty="0"/>
          </a:p>
        </p:txBody>
      </p:sp>
    </p:spTree>
    <p:extLst>
      <p:ext uri="{BB962C8B-B14F-4D97-AF65-F5344CB8AC3E}">
        <p14:creationId xmlns:p14="http://schemas.microsoft.com/office/powerpoint/2010/main" val="123289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circle(in)">
                                      <p:cBhvr>
                                        <p:cTn id="1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MENGAPA MEMPELAJARI SIA</a:t>
            </a:r>
          </a:p>
        </p:txBody>
      </p:sp>
      <p:sp>
        <p:nvSpPr>
          <p:cNvPr id="146435" name="Rectangle 3"/>
          <p:cNvSpPr>
            <a:spLocks noGrp="1" noChangeArrowheads="1"/>
          </p:cNvSpPr>
          <p:nvPr>
            <p:ph idx="1"/>
          </p:nvPr>
        </p:nvSpPr>
        <p:spPr>
          <a:xfrm>
            <a:off x="609600" y="1577406"/>
            <a:ext cx="8229600" cy="4787733"/>
          </a:xfrm>
        </p:spPr>
        <p:txBody>
          <a:bodyPr>
            <a:normAutofit lnSpcReduction="10000"/>
          </a:bodyPr>
          <a:lstStyle/>
          <a:p>
            <a:pPr>
              <a:lnSpc>
                <a:spcPct val="90000"/>
              </a:lnSpc>
            </a:pPr>
            <a:r>
              <a:rPr lang="en-US" sz="2400" dirty="0" err="1">
                <a:latin typeface="Century Gothic" pitchFamily="34" charset="0"/>
              </a:rPr>
              <a:t>Pemahaman</a:t>
            </a:r>
            <a:r>
              <a:rPr lang="en-US" sz="2400" dirty="0">
                <a:latin typeface="Century Gothic" pitchFamily="34" charset="0"/>
              </a:rPr>
              <a:t> </a:t>
            </a:r>
            <a:r>
              <a:rPr lang="en-US" sz="2400" dirty="0" err="1">
                <a:latin typeface="Century Gothic" pitchFamily="34" charset="0"/>
              </a:rPr>
              <a:t>cara</a:t>
            </a:r>
            <a:r>
              <a:rPr lang="en-US" sz="2400" dirty="0">
                <a:latin typeface="Century Gothic" pitchFamily="34" charset="0"/>
              </a:rPr>
              <a:t> </a:t>
            </a:r>
            <a:r>
              <a:rPr lang="en-US" sz="2400" dirty="0" err="1">
                <a:latin typeface="Century Gothic" pitchFamily="34" charset="0"/>
              </a:rPr>
              <a:t>sistem</a:t>
            </a:r>
            <a:r>
              <a:rPr lang="en-US" sz="2400" dirty="0">
                <a:latin typeface="Century Gothic" pitchFamily="34" charset="0"/>
              </a:rPr>
              <a:t> </a:t>
            </a:r>
            <a:r>
              <a:rPr lang="id-ID" sz="2400" dirty="0" smtClean="0">
                <a:latin typeface="Century Gothic" pitchFamily="34" charset="0"/>
              </a:rPr>
              <a:t>informasi </a:t>
            </a:r>
            <a:r>
              <a:rPr lang="en-US" sz="2400" dirty="0" err="1" smtClean="0">
                <a:latin typeface="Century Gothic" pitchFamily="34" charset="0"/>
              </a:rPr>
              <a:t>akuntansi</a:t>
            </a:r>
            <a:r>
              <a:rPr lang="en-US" sz="2400" dirty="0" smtClean="0">
                <a:latin typeface="Century Gothic" pitchFamily="34" charset="0"/>
              </a:rPr>
              <a:t> </a:t>
            </a:r>
            <a:r>
              <a:rPr lang="en-US" sz="2400" dirty="0" err="1">
                <a:latin typeface="Century Gothic" pitchFamily="34" charset="0"/>
              </a:rPr>
              <a:t>bekerja</a:t>
            </a:r>
            <a:r>
              <a:rPr lang="en-US" sz="2400" dirty="0" smtClean="0">
                <a:latin typeface="Century Gothic" pitchFamily="34" charset="0"/>
              </a:rPr>
              <a:t>:</a:t>
            </a:r>
            <a:endParaRPr lang="id-ID" sz="2400" dirty="0" smtClean="0">
              <a:latin typeface="Century Gothic" pitchFamily="34" charset="0"/>
            </a:endParaRPr>
          </a:p>
          <a:p>
            <a:pPr marL="118872" indent="0">
              <a:lnSpc>
                <a:spcPct val="90000"/>
              </a:lnSpc>
              <a:buNone/>
            </a:pPr>
            <a:endParaRPr lang="en-US" sz="2400" dirty="0">
              <a:latin typeface="Century Gothic" pitchFamily="34" charset="0"/>
            </a:endParaRPr>
          </a:p>
          <a:p>
            <a:pPr lvl="1">
              <a:lnSpc>
                <a:spcPct val="90000"/>
              </a:lnSpc>
            </a:pPr>
            <a:r>
              <a:rPr lang="en-US" sz="2400" dirty="0" err="1">
                <a:latin typeface="Century Gothic" pitchFamily="34" charset="0"/>
              </a:rPr>
              <a:t>Bagaimana</a:t>
            </a:r>
            <a:r>
              <a:rPr lang="en-US" sz="2400" dirty="0">
                <a:latin typeface="Century Gothic" pitchFamily="34" charset="0"/>
              </a:rPr>
              <a:t> </a:t>
            </a:r>
            <a:r>
              <a:rPr lang="en-US" sz="2400" dirty="0" err="1">
                <a:latin typeface="Century Gothic" pitchFamily="34" charset="0"/>
              </a:rPr>
              <a:t>cara</a:t>
            </a:r>
            <a:r>
              <a:rPr lang="en-US" sz="2400" dirty="0">
                <a:latin typeface="Century Gothic" pitchFamily="34" charset="0"/>
              </a:rPr>
              <a:t> </a:t>
            </a:r>
            <a:r>
              <a:rPr lang="en-US" sz="2400" dirty="0" err="1">
                <a:latin typeface="Century Gothic" pitchFamily="34" charset="0"/>
              </a:rPr>
              <a:t>mengumpulkan</a:t>
            </a:r>
            <a:r>
              <a:rPr lang="en-US" sz="2400" dirty="0">
                <a:latin typeface="Century Gothic" pitchFamily="34" charset="0"/>
              </a:rPr>
              <a:t> data </a:t>
            </a:r>
            <a:r>
              <a:rPr lang="en-US" sz="2400" dirty="0" err="1">
                <a:latin typeface="Century Gothic" pitchFamily="34" charset="0"/>
              </a:rPr>
              <a:t>tentang</a:t>
            </a:r>
            <a:r>
              <a:rPr lang="en-US" sz="2400" dirty="0">
                <a:latin typeface="Century Gothic" pitchFamily="34" charset="0"/>
              </a:rPr>
              <a:t> </a:t>
            </a:r>
            <a:r>
              <a:rPr lang="en-US" sz="2400" dirty="0" err="1">
                <a:latin typeface="Century Gothic" pitchFamily="34" charset="0"/>
              </a:rPr>
              <a:t>aktivitas</a:t>
            </a:r>
            <a:r>
              <a:rPr lang="en-US" sz="2400" dirty="0">
                <a:latin typeface="Century Gothic" pitchFamily="34" charset="0"/>
              </a:rPr>
              <a:t> </a:t>
            </a:r>
            <a:r>
              <a:rPr lang="en-US" sz="2400" dirty="0" err="1">
                <a:latin typeface="Century Gothic" pitchFamily="34" charset="0"/>
              </a:rPr>
              <a:t>dan</a:t>
            </a:r>
            <a:r>
              <a:rPr lang="en-US" sz="2400" dirty="0">
                <a:latin typeface="Century Gothic" pitchFamily="34" charset="0"/>
              </a:rPr>
              <a:t> </a:t>
            </a:r>
            <a:r>
              <a:rPr lang="en-US" sz="2400" dirty="0" err="1">
                <a:latin typeface="Century Gothic" pitchFamily="34" charset="0"/>
              </a:rPr>
              <a:t>transaksi</a:t>
            </a:r>
            <a:r>
              <a:rPr lang="en-US" sz="2400" dirty="0">
                <a:latin typeface="Century Gothic" pitchFamily="34" charset="0"/>
              </a:rPr>
              <a:t> </a:t>
            </a:r>
            <a:r>
              <a:rPr lang="en-US" sz="2400" dirty="0" err="1">
                <a:latin typeface="Century Gothic" pitchFamily="34" charset="0"/>
              </a:rPr>
              <a:t>suatu</a:t>
            </a:r>
            <a:r>
              <a:rPr lang="en-US" sz="2400" dirty="0">
                <a:latin typeface="Century Gothic" pitchFamily="34" charset="0"/>
              </a:rPr>
              <a:t> </a:t>
            </a:r>
            <a:r>
              <a:rPr lang="en-US" sz="2400" dirty="0" err="1" smtClean="0">
                <a:latin typeface="Century Gothic" pitchFamily="34" charset="0"/>
              </a:rPr>
              <a:t>organisasi</a:t>
            </a:r>
            <a:endParaRPr lang="id-ID" sz="2400" dirty="0">
              <a:latin typeface="Century Gothic" pitchFamily="34" charset="0"/>
            </a:endParaRPr>
          </a:p>
          <a:p>
            <a:pPr marL="457200" lvl="1" indent="0">
              <a:lnSpc>
                <a:spcPct val="90000"/>
              </a:lnSpc>
              <a:buNone/>
            </a:pPr>
            <a:endParaRPr lang="en-US" sz="2400" dirty="0">
              <a:latin typeface="Century Gothic" pitchFamily="34" charset="0"/>
            </a:endParaRPr>
          </a:p>
          <a:p>
            <a:pPr lvl="1">
              <a:lnSpc>
                <a:spcPct val="90000"/>
              </a:lnSpc>
            </a:pPr>
            <a:r>
              <a:rPr lang="en-US" sz="2400" dirty="0" err="1">
                <a:latin typeface="Century Gothic" pitchFamily="34" charset="0"/>
              </a:rPr>
              <a:t>Bagaimana</a:t>
            </a:r>
            <a:r>
              <a:rPr lang="en-US" sz="2400" dirty="0">
                <a:latin typeface="Century Gothic" pitchFamily="34" charset="0"/>
              </a:rPr>
              <a:t> </a:t>
            </a:r>
            <a:r>
              <a:rPr lang="en-US" sz="2400" dirty="0" err="1">
                <a:latin typeface="Century Gothic" pitchFamily="34" charset="0"/>
              </a:rPr>
              <a:t>mengubah</a:t>
            </a:r>
            <a:r>
              <a:rPr lang="en-US" sz="2400" dirty="0">
                <a:latin typeface="Century Gothic" pitchFamily="34" charset="0"/>
              </a:rPr>
              <a:t> data </a:t>
            </a:r>
            <a:r>
              <a:rPr lang="en-US" sz="2400" dirty="0" err="1">
                <a:latin typeface="Century Gothic" pitchFamily="34" charset="0"/>
              </a:rPr>
              <a:t>tersebut</a:t>
            </a:r>
            <a:r>
              <a:rPr lang="en-US" sz="2400" dirty="0">
                <a:latin typeface="Century Gothic" pitchFamily="34" charset="0"/>
              </a:rPr>
              <a:t> </a:t>
            </a:r>
            <a:r>
              <a:rPr lang="en-US" sz="2400" dirty="0" err="1">
                <a:latin typeface="Century Gothic" pitchFamily="34" charset="0"/>
              </a:rPr>
              <a:t>menjadi</a:t>
            </a:r>
            <a:r>
              <a:rPr lang="en-US" sz="2400" dirty="0">
                <a:latin typeface="Century Gothic" pitchFamily="34" charset="0"/>
              </a:rPr>
              <a:t> </a:t>
            </a:r>
            <a:r>
              <a:rPr lang="en-US" sz="2400" dirty="0" err="1">
                <a:latin typeface="Century Gothic" pitchFamily="34" charset="0"/>
              </a:rPr>
              <a:t>informasi</a:t>
            </a:r>
            <a:r>
              <a:rPr lang="en-US" sz="2400" dirty="0">
                <a:latin typeface="Century Gothic" pitchFamily="34" charset="0"/>
              </a:rPr>
              <a:t> yang </a:t>
            </a:r>
            <a:r>
              <a:rPr lang="en-US" sz="2400" dirty="0" err="1">
                <a:latin typeface="Century Gothic" pitchFamily="34" charset="0"/>
              </a:rPr>
              <a:t>dapat</a:t>
            </a:r>
            <a:r>
              <a:rPr lang="en-US" sz="2400" dirty="0">
                <a:latin typeface="Century Gothic" pitchFamily="34" charset="0"/>
              </a:rPr>
              <a:t> </a:t>
            </a:r>
            <a:r>
              <a:rPr lang="en-US" sz="2400" dirty="0" err="1">
                <a:latin typeface="Century Gothic" pitchFamily="34" charset="0"/>
              </a:rPr>
              <a:t>digunakan</a:t>
            </a:r>
            <a:r>
              <a:rPr lang="en-US" sz="2400" dirty="0">
                <a:latin typeface="Century Gothic" pitchFamily="34" charset="0"/>
              </a:rPr>
              <a:t> </a:t>
            </a:r>
            <a:r>
              <a:rPr lang="en-US" sz="2400" dirty="0" err="1">
                <a:latin typeface="Century Gothic" pitchFamily="34" charset="0"/>
              </a:rPr>
              <a:t>pihak</a:t>
            </a:r>
            <a:r>
              <a:rPr lang="en-US" sz="2400" dirty="0">
                <a:latin typeface="Century Gothic" pitchFamily="34" charset="0"/>
              </a:rPr>
              <a:t> </a:t>
            </a:r>
            <a:r>
              <a:rPr lang="en-US" sz="2400" dirty="0" err="1">
                <a:latin typeface="Century Gothic" pitchFamily="34" charset="0"/>
              </a:rPr>
              <a:t>manajemen</a:t>
            </a:r>
            <a:r>
              <a:rPr lang="en-US" sz="2400" dirty="0">
                <a:latin typeface="Century Gothic" pitchFamily="34" charset="0"/>
              </a:rPr>
              <a:t> </a:t>
            </a:r>
            <a:r>
              <a:rPr lang="en-US" sz="2400" dirty="0" err="1">
                <a:latin typeface="Century Gothic" pitchFamily="34" charset="0"/>
              </a:rPr>
              <a:t>untuk</a:t>
            </a:r>
            <a:r>
              <a:rPr lang="en-US" sz="2400" dirty="0">
                <a:latin typeface="Century Gothic" pitchFamily="34" charset="0"/>
              </a:rPr>
              <a:t> </a:t>
            </a:r>
            <a:r>
              <a:rPr lang="en-US" sz="2400" dirty="0" err="1">
                <a:latin typeface="Century Gothic" pitchFamily="34" charset="0"/>
              </a:rPr>
              <a:t>menjalankan</a:t>
            </a:r>
            <a:r>
              <a:rPr lang="en-US" sz="2400" dirty="0">
                <a:latin typeface="Century Gothic" pitchFamily="34" charset="0"/>
              </a:rPr>
              <a:t> </a:t>
            </a:r>
            <a:r>
              <a:rPr lang="en-US" sz="2400" dirty="0" err="1">
                <a:latin typeface="Century Gothic" pitchFamily="34" charset="0"/>
              </a:rPr>
              <a:t>organisasi</a:t>
            </a:r>
            <a:r>
              <a:rPr lang="en-US" sz="2400" dirty="0">
                <a:latin typeface="Century Gothic" pitchFamily="34" charset="0"/>
              </a:rPr>
              <a:t> </a:t>
            </a:r>
            <a:r>
              <a:rPr lang="en-US" sz="2400" dirty="0" err="1" smtClean="0">
                <a:latin typeface="Century Gothic" pitchFamily="34" charset="0"/>
              </a:rPr>
              <a:t>mereka</a:t>
            </a:r>
            <a:endParaRPr lang="id-ID" sz="2400" dirty="0" smtClean="0">
              <a:latin typeface="Century Gothic" pitchFamily="34" charset="0"/>
            </a:endParaRPr>
          </a:p>
          <a:p>
            <a:pPr lvl="1">
              <a:lnSpc>
                <a:spcPct val="90000"/>
              </a:lnSpc>
            </a:pPr>
            <a:endParaRPr lang="en-US" sz="2400" dirty="0">
              <a:latin typeface="Century Gothic" pitchFamily="34" charset="0"/>
            </a:endParaRPr>
          </a:p>
          <a:p>
            <a:pPr lvl="1">
              <a:lnSpc>
                <a:spcPct val="90000"/>
              </a:lnSpc>
            </a:pPr>
            <a:r>
              <a:rPr lang="en-US" sz="2400" dirty="0">
                <a:latin typeface="Century Gothic" pitchFamily="34" charset="0"/>
              </a:rPr>
              <a:t>Dan </a:t>
            </a:r>
            <a:r>
              <a:rPr lang="en-US" sz="2400" dirty="0" err="1">
                <a:latin typeface="Century Gothic" pitchFamily="34" charset="0"/>
              </a:rPr>
              <a:t>bagaimana</a:t>
            </a:r>
            <a:r>
              <a:rPr lang="en-US" sz="2400" dirty="0">
                <a:latin typeface="Century Gothic" pitchFamily="34" charset="0"/>
              </a:rPr>
              <a:t> </a:t>
            </a:r>
            <a:r>
              <a:rPr lang="en-US" sz="2400" dirty="0" err="1">
                <a:latin typeface="Century Gothic" pitchFamily="34" charset="0"/>
              </a:rPr>
              <a:t>cara</a:t>
            </a:r>
            <a:r>
              <a:rPr lang="en-US" sz="2400" dirty="0">
                <a:latin typeface="Century Gothic" pitchFamily="34" charset="0"/>
              </a:rPr>
              <a:t> </a:t>
            </a:r>
            <a:r>
              <a:rPr lang="en-US" sz="2400" dirty="0" err="1">
                <a:latin typeface="Century Gothic" pitchFamily="34" charset="0"/>
              </a:rPr>
              <a:t>memastikan</a:t>
            </a:r>
            <a:r>
              <a:rPr lang="en-US" sz="2400" dirty="0">
                <a:latin typeface="Century Gothic" pitchFamily="34" charset="0"/>
              </a:rPr>
              <a:t> </a:t>
            </a:r>
            <a:r>
              <a:rPr lang="en-US" sz="2400" dirty="0" err="1">
                <a:latin typeface="Century Gothic" pitchFamily="34" charset="0"/>
              </a:rPr>
              <a:t>ketersediaan</a:t>
            </a:r>
            <a:r>
              <a:rPr lang="en-US" sz="2400" dirty="0">
                <a:latin typeface="Century Gothic" pitchFamily="34" charset="0"/>
              </a:rPr>
              <a:t>, </a:t>
            </a:r>
            <a:r>
              <a:rPr lang="en-US" sz="2400" dirty="0" err="1">
                <a:latin typeface="Century Gothic" pitchFamily="34" charset="0"/>
              </a:rPr>
              <a:t>keandalan</a:t>
            </a:r>
            <a:r>
              <a:rPr lang="en-US" sz="2400" dirty="0">
                <a:latin typeface="Century Gothic" pitchFamily="34" charset="0"/>
              </a:rPr>
              <a:t>, </a:t>
            </a:r>
            <a:r>
              <a:rPr lang="en-US" sz="2400" dirty="0" err="1">
                <a:latin typeface="Century Gothic" pitchFamily="34" charset="0"/>
              </a:rPr>
              <a:t>dan</a:t>
            </a:r>
            <a:r>
              <a:rPr lang="en-US" sz="2400" dirty="0">
                <a:latin typeface="Century Gothic" pitchFamily="34" charset="0"/>
              </a:rPr>
              <a:t> </a:t>
            </a:r>
            <a:r>
              <a:rPr lang="en-US" sz="2400" dirty="0" err="1">
                <a:latin typeface="Century Gothic" pitchFamily="34" charset="0"/>
              </a:rPr>
              <a:t>keakuratan</a:t>
            </a:r>
            <a:r>
              <a:rPr lang="en-US" sz="2400" dirty="0">
                <a:latin typeface="Century Gothic" pitchFamily="34" charset="0"/>
              </a:rPr>
              <a:t> </a:t>
            </a:r>
            <a:r>
              <a:rPr lang="en-US" sz="2400" dirty="0" err="1">
                <a:latin typeface="Century Gothic" pitchFamily="34" charset="0"/>
              </a:rPr>
              <a:t>informasi</a:t>
            </a:r>
            <a:r>
              <a:rPr lang="en-US" sz="2400" dirty="0">
                <a:latin typeface="Century Gothic" pitchFamily="34" charset="0"/>
              </a:rPr>
              <a:t> </a:t>
            </a:r>
            <a:r>
              <a:rPr lang="en-US" sz="2400" dirty="0" err="1">
                <a:latin typeface="Century Gothic" pitchFamily="34" charset="0"/>
              </a:rPr>
              <a:t>tersebut</a:t>
            </a:r>
            <a:r>
              <a:rPr lang="en-US" sz="2400" dirty="0">
                <a:latin typeface="Century Gothic" pitchFamily="34" charset="0"/>
              </a:rPr>
              <a:t>.</a:t>
            </a:r>
          </a:p>
          <a:p>
            <a:pPr marL="118872" indent="0">
              <a:lnSpc>
                <a:spcPct val="90000"/>
              </a:lnSpc>
              <a:buNone/>
            </a:pPr>
            <a:endParaRPr lang="en-US" sz="2400" dirty="0">
              <a:latin typeface="Century Gothic" pitchFamily="34" charset="0"/>
            </a:endParaRPr>
          </a:p>
        </p:txBody>
      </p:sp>
      <p:sp>
        <p:nvSpPr>
          <p:cNvPr id="5" name="Footer Placeholder 4"/>
          <p:cNvSpPr>
            <a:spLocks noGrp="1"/>
          </p:cNvSpPr>
          <p:nvPr>
            <p:ph type="ftr" sz="quarter" idx="11"/>
          </p:nvPr>
        </p:nvSpPr>
        <p:spPr/>
        <p:txBody>
          <a:bodyPr/>
          <a:lstStyle/>
          <a:p>
            <a:r>
              <a:rPr lang="en-US" dirty="0"/>
              <a:t>SISTEM INFORMASI AKUNTANSI </a:t>
            </a:r>
          </a:p>
        </p:txBody>
      </p:sp>
    </p:spTree>
    <p:extLst>
      <p:ext uri="{BB962C8B-B14F-4D97-AF65-F5344CB8AC3E}">
        <p14:creationId xmlns:p14="http://schemas.microsoft.com/office/powerpoint/2010/main" val="13040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1000"/>
                                        <p:tgtEl>
                                          <p:spTgt spid="146434"/>
                                        </p:tgtEl>
                                      </p:cBhvr>
                                    </p:animEffect>
                                    <p:anim calcmode="lin" valueType="num">
                                      <p:cBhvr>
                                        <p:cTn id="8" dur="1000" fill="hold"/>
                                        <p:tgtEl>
                                          <p:spTgt spid="146434"/>
                                        </p:tgtEl>
                                        <p:attrNameLst>
                                          <p:attrName>ppt_x</p:attrName>
                                        </p:attrNameLst>
                                      </p:cBhvr>
                                      <p:tavLst>
                                        <p:tav tm="0">
                                          <p:val>
                                            <p:strVal val="#ppt_x"/>
                                          </p:val>
                                        </p:tav>
                                        <p:tav tm="100000">
                                          <p:val>
                                            <p:strVal val="#ppt_x"/>
                                          </p:val>
                                        </p:tav>
                                      </p:tavLst>
                                    </p:anim>
                                    <p:anim calcmode="lin" valueType="num">
                                      <p:cBhvr>
                                        <p:cTn id="9" dur="1000" fill="hold"/>
                                        <p:tgtEl>
                                          <p:spTgt spid="146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6435">
                                            <p:txEl>
                                              <p:pRg st="0" end="0"/>
                                            </p:txEl>
                                          </p:spTgt>
                                        </p:tgtEl>
                                        <p:attrNameLst>
                                          <p:attrName>style.visibility</p:attrName>
                                        </p:attrNameLst>
                                      </p:cBhvr>
                                      <p:to>
                                        <p:strVal val="visible"/>
                                      </p:to>
                                    </p:set>
                                    <p:animEffect transition="in" filter="barn(inVertical)">
                                      <p:cBhvr>
                                        <p:cTn id="14" dur="500"/>
                                        <p:tgtEl>
                                          <p:spTgt spid="14643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barn(inVertical)">
                                      <p:cBhvr>
                                        <p:cTn id="17" dur="500"/>
                                        <p:tgtEl>
                                          <p:spTgt spid="146435">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46435">
                                            <p:txEl>
                                              <p:pRg st="4" end="4"/>
                                            </p:txEl>
                                          </p:spTgt>
                                        </p:tgtEl>
                                        <p:attrNameLst>
                                          <p:attrName>style.visibility</p:attrName>
                                        </p:attrNameLst>
                                      </p:cBhvr>
                                      <p:to>
                                        <p:strVal val="visible"/>
                                      </p:to>
                                    </p:set>
                                    <p:animEffect transition="in" filter="barn(inVertical)">
                                      <p:cBhvr>
                                        <p:cTn id="20" dur="500"/>
                                        <p:tgtEl>
                                          <p:spTgt spid="146435">
                                            <p:txEl>
                                              <p:pRg st="4" end="4"/>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46435">
                                            <p:txEl>
                                              <p:pRg st="6" end="6"/>
                                            </p:txEl>
                                          </p:spTgt>
                                        </p:tgtEl>
                                        <p:attrNameLst>
                                          <p:attrName>style.visibility</p:attrName>
                                        </p:attrNameLst>
                                      </p:cBhvr>
                                      <p:to>
                                        <p:strVal val="visible"/>
                                      </p:to>
                                    </p:set>
                                    <p:animEffect transition="in" filter="barn(inVertical)">
                                      <p:cBhvr>
                                        <p:cTn id="23" dur="500"/>
                                        <p:tgtEl>
                                          <p:spTgt spid="14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8600" y="381000"/>
            <a:ext cx="8763000" cy="685800"/>
          </a:xfrm>
        </p:spPr>
        <p:txBody>
          <a:bodyPr>
            <a:noAutofit/>
          </a:bodyPr>
          <a:lstStyle/>
          <a:p>
            <a:r>
              <a:rPr lang="en-US" sz="4000" b="1" dirty="0"/>
              <a:t>CARA SIA MENAMBAH NILAI BAGI ORGANISASI</a:t>
            </a:r>
          </a:p>
        </p:txBody>
      </p:sp>
      <p:sp>
        <p:nvSpPr>
          <p:cNvPr id="152579" name="Rectangle 3"/>
          <p:cNvSpPr>
            <a:spLocks noGrp="1" noChangeArrowheads="1"/>
          </p:cNvSpPr>
          <p:nvPr>
            <p:ph idx="1"/>
          </p:nvPr>
        </p:nvSpPr>
        <p:spPr/>
        <p:txBody>
          <a:bodyPr>
            <a:noAutofit/>
          </a:bodyPr>
          <a:lstStyle/>
          <a:p>
            <a:pPr>
              <a:lnSpc>
                <a:spcPct val="80000"/>
              </a:lnSpc>
              <a:buFontTx/>
              <a:buNone/>
            </a:pPr>
            <a:r>
              <a:rPr lang="en-US" sz="2200" dirty="0">
                <a:latin typeface="Century Gothic" pitchFamily="34" charset="0"/>
              </a:rPr>
              <a:t>1.	</a:t>
            </a:r>
            <a:r>
              <a:rPr lang="en-US" sz="2200" dirty="0" err="1">
                <a:latin typeface="Century Gothic" pitchFamily="34" charset="0"/>
              </a:rPr>
              <a:t>Sebagai</a:t>
            </a:r>
            <a:r>
              <a:rPr lang="en-US" sz="2200" dirty="0">
                <a:latin typeface="Century Gothic" pitchFamily="34" charset="0"/>
              </a:rPr>
              <a:t> </a:t>
            </a:r>
            <a:r>
              <a:rPr lang="en-US" sz="2200" dirty="0" err="1">
                <a:latin typeface="Century Gothic" pitchFamily="34" charset="0"/>
              </a:rPr>
              <a:t>aktivitas</a:t>
            </a:r>
            <a:r>
              <a:rPr lang="en-US" sz="2200" dirty="0">
                <a:latin typeface="Century Gothic" pitchFamily="34" charset="0"/>
              </a:rPr>
              <a:t> </a:t>
            </a:r>
            <a:r>
              <a:rPr lang="en-US" sz="2200" dirty="0" err="1" smtClean="0">
                <a:latin typeface="Century Gothic" pitchFamily="34" charset="0"/>
              </a:rPr>
              <a:t>pendukung</a:t>
            </a:r>
            <a:r>
              <a:rPr lang="id-ID" sz="2200" dirty="0" smtClean="0">
                <a:latin typeface="Century Gothic" pitchFamily="34" charset="0"/>
              </a:rPr>
              <a:t>,</a:t>
            </a:r>
            <a:r>
              <a:rPr lang="en-US" sz="2200" dirty="0" smtClean="0">
                <a:latin typeface="Century Gothic" pitchFamily="34" charset="0"/>
              </a:rPr>
              <a:t> </a:t>
            </a:r>
            <a:r>
              <a:rPr lang="en-US" sz="2200" dirty="0">
                <a:latin typeface="Century Gothic" pitchFamily="34" charset="0"/>
              </a:rPr>
              <a:t>SIA </a:t>
            </a:r>
            <a:r>
              <a:rPr lang="en-US" sz="2200" dirty="0" err="1">
                <a:latin typeface="Century Gothic" pitchFamily="34" charset="0"/>
              </a:rPr>
              <a:t>dapat</a:t>
            </a:r>
            <a:r>
              <a:rPr lang="en-US" sz="2200" dirty="0">
                <a:latin typeface="Century Gothic" pitchFamily="34" charset="0"/>
              </a:rPr>
              <a:t> </a:t>
            </a:r>
            <a:r>
              <a:rPr lang="en-US" sz="2200" dirty="0" err="1">
                <a:latin typeface="Century Gothic" pitchFamily="34" charset="0"/>
              </a:rPr>
              <a:t>memberikan</a:t>
            </a:r>
            <a:r>
              <a:rPr lang="en-US" sz="2200" dirty="0">
                <a:latin typeface="Century Gothic" pitchFamily="34" charset="0"/>
              </a:rPr>
              <a:t> </a:t>
            </a:r>
            <a:r>
              <a:rPr lang="en-US" sz="2200" dirty="0" err="1">
                <a:latin typeface="Century Gothic" pitchFamily="34" charset="0"/>
              </a:rPr>
              <a:t>informasi</a:t>
            </a:r>
            <a:r>
              <a:rPr lang="en-US" sz="2200" dirty="0">
                <a:latin typeface="Century Gothic" pitchFamily="34" charset="0"/>
              </a:rPr>
              <a:t> yang </a:t>
            </a:r>
            <a:r>
              <a:rPr lang="en-US" sz="2200" dirty="0" err="1">
                <a:latin typeface="Century Gothic" pitchFamily="34" charset="0"/>
              </a:rPr>
              <a:t>akurat</a:t>
            </a:r>
            <a:r>
              <a:rPr lang="en-US" sz="2200" dirty="0">
                <a:latin typeface="Century Gothic" pitchFamily="34" charset="0"/>
              </a:rPr>
              <a:t> </a:t>
            </a:r>
            <a:r>
              <a:rPr lang="en-US" sz="2200" dirty="0" err="1">
                <a:latin typeface="Century Gothic" pitchFamily="34" charset="0"/>
              </a:rPr>
              <a:t>dan</a:t>
            </a:r>
            <a:r>
              <a:rPr lang="en-US" sz="2200" dirty="0">
                <a:latin typeface="Century Gothic" pitchFamily="34" charset="0"/>
              </a:rPr>
              <a:t> </a:t>
            </a:r>
            <a:r>
              <a:rPr lang="en-US" sz="2200" dirty="0" err="1">
                <a:latin typeface="Century Gothic" pitchFamily="34" charset="0"/>
              </a:rPr>
              <a:t>tepat</a:t>
            </a:r>
            <a:r>
              <a:rPr lang="en-US" sz="2200" dirty="0">
                <a:latin typeface="Century Gothic" pitchFamily="34" charset="0"/>
              </a:rPr>
              <a:t> </a:t>
            </a:r>
            <a:r>
              <a:rPr lang="en-US" sz="2200" dirty="0" err="1">
                <a:latin typeface="Century Gothic" pitchFamily="34" charset="0"/>
              </a:rPr>
              <a:t>waktu</a:t>
            </a:r>
            <a:r>
              <a:rPr lang="en-US" sz="2200" dirty="0">
                <a:latin typeface="Century Gothic" pitchFamily="34" charset="0"/>
              </a:rPr>
              <a:t>, </a:t>
            </a:r>
            <a:r>
              <a:rPr lang="en-US" sz="2200" dirty="0" err="1" smtClean="0">
                <a:latin typeface="Century Gothic" pitchFamily="34" charset="0"/>
              </a:rPr>
              <a:t>lebih</a:t>
            </a:r>
            <a:r>
              <a:rPr lang="en-US" sz="2200" dirty="0" smtClean="0">
                <a:latin typeface="Century Gothic" pitchFamily="34" charset="0"/>
              </a:rPr>
              <a:t> </a:t>
            </a:r>
            <a:r>
              <a:rPr lang="en-US" sz="2200" dirty="0" err="1">
                <a:latin typeface="Century Gothic" pitchFamily="34" charset="0"/>
              </a:rPr>
              <a:t>efektif</a:t>
            </a:r>
            <a:r>
              <a:rPr lang="en-US" sz="2200" dirty="0">
                <a:latin typeface="Century Gothic" pitchFamily="34" charset="0"/>
              </a:rPr>
              <a:t> </a:t>
            </a:r>
            <a:r>
              <a:rPr lang="en-US" sz="2200" dirty="0" err="1">
                <a:latin typeface="Century Gothic" pitchFamily="34" charset="0"/>
              </a:rPr>
              <a:t>dan</a:t>
            </a:r>
            <a:r>
              <a:rPr lang="en-US" sz="2200" dirty="0">
                <a:latin typeface="Century Gothic" pitchFamily="34" charset="0"/>
              </a:rPr>
              <a:t> </a:t>
            </a:r>
            <a:r>
              <a:rPr lang="en-US" sz="2200" dirty="0" err="1">
                <a:latin typeface="Century Gothic" pitchFamily="34" charset="0"/>
              </a:rPr>
              <a:t>efisien</a:t>
            </a:r>
            <a:r>
              <a:rPr lang="en-US" sz="2200" dirty="0">
                <a:latin typeface="Century Gothic" pitchFamily="34" charset="0"/>
              </a:rPr>
              <a:t> </a:t>
            </a:r>
            <a:r>
              <a:rPr lang="en-US" sz="2200" dirty="0" err="1">
                <a:latin typeface="Century Gothic" pitchFamily="34" charset="0"/>
              </a:rPr>
              <a:t>dengan</a:t>
            </a:r>
            <a:r>
              <a:rPr lang="en-US" sz="2200" dirty="0">
                <a:latin typeface="Century Gothic" pitchFamily="34" charset="0"/>
              </a:rPr>
              <a:t> </a:t>
            </a:r>
            <a:r>
              <a:rPr lang="en-US" sz="2200" dirty="0" err="1">
                <a:latin typeface="Century Gothic" pitchFamily="34" charset="0"/>
              </a:rPr>
              <a:t>cara</a:t>
            </a:r>
            <a:endParaRPr lang="en-US" sz="2200" dirty="0">
              <a:latin typeface="Century Gothic" pitchFamily="34" charset="0"/>
            </a:endParaRPr>
          </a:p>
          <a:p>
            <a:pPr lvl="1">
              <a:lnSpc>
                <a:spcPct val="80000"/>
              </a:lnSpc>
            </a:pPr>
            <a:r>
              <a:rPr lang="en-US" sz="2200" dirty="0" err="1">
                <a:latin typeface="Century Gothic" pitchFamily="34" charset="0"/>
              </a:rPr>
              <a:t>Memperbaiki</a:t>
            </a:r>
            <a:r>
              <a:rPr lang="en-US" sz="2200" dirty="0">
                <a:latin typeface="Century Gothic" pitchFamily="34" charset="0"/>
              </a:rPr>
              <a:t> </a:t>
            </a:r>
            <a:r>
              <a:rPr lang="en-US" sz="2200" dirty="0" err="1">
                <a:latin typeface="Century Gothic" pitchFamily="34" charset="0"/>
              </a:rPr>
              <a:t>Kualitas</a:t>
            </a:r>
            <a:r>
              <a:rPr lang="en-US" sz="2200" dirty="0">
                <a:latin typeface="Century Gothic" pitchFamily="34" charset="0"/>
              </a:rPr>
              <a:t> </a:t>
            </a:r>
            <a:r>
              <a:rPr lang="en-US" sz="2200" dirty="0" err="1">
                <a:latin typeface="Century Gothic" pitchFamily="34" charset="0"/>
              </a:rPr>
              <a:t>dan</a:t>
            </a:r>
            <a:r>
              <a:rPr lang="en-US" sz="2200" dirty="0">
                <a:latin typeface="Century Gothic" pitchFamily="34" charset="0"/>
              </a:rPr>
              <a:t> </a:t>
            </a:r>
            <a:r>
              <a:rPr lang="en-US" sz="2200" dirty="0" err="1">
                <a:latin typeface="Century Gothic" pitchFamily="34" charset="0"/>
              </a:rPr>
              <a:t>mengurangi</a:t>
            </a:r>
            <a:r>
              <a:rPr lang="en-US" sz="2200" dirty="0">
                <a:latin typeface="Century Gothic" pitchFamily="34" charset="0"/>
              </a:rPr>
              <a:t> </a:t>
            </a:r>
            <a:r>
              <a:rPr lang="en-US" sz="2200" dirty="0" err="1">
                <a:latin typeface="Century Gothic" pitchFamily="34" charset="0"/>
              </a:rPr>
              <a:t>biaya</a:t>
            </a:r>
            <a:r>
              <a:rPr lang="en-US" sz="2200" dirty="0">
                <a:latin typeface="Century Gothic" pitchFamily="34" charset="0"/>
              </a:rPr>
              <a:t> </a:t>
            </a:r>
            <a:r>
              <a:rPr lang="en-US" sz="2200" dirty="0" err="1">
                <a:latin typeface="Century Gothic" pitchFamily="34" charset="0"/>
              </a:rPr>
              <a:t>untuk</a:t>
            </a:r>
            <a:r>
              <a:rPr lang="en-US" sz="2200" dirty="0">
                <a:latin typeface="Century Gothic" pitchFamily="34" charset="0"/>
              </a:rPr>
              <a:t> </a:t>
            </a:r>
            <a:r>
              <a:rPr lang="en-US" sz="2200" dirty="0" err="1">
                <a:latin typeface="Century Gothic" pitchFamily="34" charset="0"/>
              </a:rPr>
              <a:t>menghasilkan</a:t>
            </a:r>
            <a:r>
              <a:rPr lang="en-US" sz="2200" dirty="0">
                <a:latin typeface="Century Gothic" pitchFamily="34" charset="0"/>
              </a:rPr>
              <a:t> </a:t>
            </a:r>
            <a:r>
              <a:rPr lang="en-US" sz="2200" dirty="0" err="1">
                <a:latin typeface="Century Gothic" pitchFamily="34" charset="0"/>
              </a:rPr>
              <a:t>produk</a:t>
            </a:r>
            <a:r>
              <a:rPr lang="en-US" sz="2200" dirty="0">
                <a:latin typeface="Century Gothic" pitchFamily="34" charset="0"/>
              </a:rPr>
              <a:t> </a:t>
            </a:r>
            <a:r>
              <a:rPr lang="en-US" sz="2200" dirty="0" err="1">
                <a:latin typeface="Century Gothic" pitchFamily="34" charset="0"/>
              </a:rPr>
              <a:t>atau</a:t>
            </a:r>
            <a:r>
              <a:rPr lang="en-US" sz="2200" dirty="0">
                <a:latin typeface="Century Gothic" pitchFamily="34" charset="0"/>
              </a:rPr>
              <a:t> </a:t>
            </a:r>
            <a:r>
              <a:rPr lang="en-US" sz="2200" dirty="0" err="1">
                <a:latin typeface="Century Gothic" pitchFamily="34" charset="0"/>
              </a:rPr>
              <a:t>jasa</a:t>
            </a:r>
            <a:endParaRPr lang="en-US" sz="2200" dirty="0">
              <a:latin typeface="Century Gothic" pitchFamily="34" charset="0"/>
            </a:endParaRPr>
          </a:p>
          <a:p>
            <a:pPr lvl="1">
              <a:lnSpc>
                <a:spcPct val="80000"/>
              </a:lnSpc>
            </a:pPr>
            <a:r>
              <a:rPr lang="en-US" sz="2200" dirty="0" err="1">
                <a:latin typeface="Century Gothic" pitchFamily="34" charset="0"/>
              </a:rPr>
              <a:t>Memperbaiki</a:t>
            </a:r>
            <a:r>
              <a:rPr lang="en-US" sz="2200" dirty="0">
                <a:latin typeface="Century Gothic" pitchFamily="34" charset="0"/>
              </a:rPr>
              <a:t> </a:t>
            </a:r>
            <a:r>
              <a:rPr lang="en-US" sz="2200" dirty="0" err="1">
                <a:latin typeface="Century Gothic" pitchFamily="34" charset="0"/>
              </a:rPr>
              <a:t>Efisiensi</a:t>
            </a:r>
            <a:endParaRPr lang="en-US" sz="2200" dirty="0">
              <a:latin typeface="Century Gothic" pitchFamily="34" charset="0"/>
            </a:endParaRPr>
          </a:p>
          <a:p>
            <a:pPr lvl="1">
              <a:lnSpc>
                <a:spcPct val="80000"/>
              </a:lnSpc>
            </a:pPr>
            <a:r>
              <a:rPr lang="en-US" sz="2200" dirty="0" err="1">
                <a:latin typeface="Century Gothic" pitchFamily="34" charset="0"/>
              </a:rPr>
              <a:t>Memperbaiki</a:t>
            </a:r>
            <a:r>
              <a:rPr lang="en-US" sz="2200" dirty="0">
                <a:latin typeface="Century Gothic" pitchFamily="34" charset="0"/>
              </a:rPr>
              <a:t> </a:t>
            </a:r>
            <a:r>
              <a:rPr lang="en-US" sz="2200" dirty="0" err="1">
                <a:latin typeface="Century Gothic" pitchFamily="34" charset="0"/>
              </a:rPr>
              <a:t>Pengambilan</a:t>
            </a:r>
            <a:r>
              <a:rPr lang="en-US" sz="2200" dirty="0">
                <a:latin typeface="Century Gothic" pitchFamily="34" charset="0"/>
              </a:rPr>
              <a:t> </a:t>
            </a:r>
            <a:r>
              <a:rPr lang="en-US" sz="2200" dirty="0" err="1">
                <a:latin typeface="Century Gothic" pitchFamily="34" charset="0"/>
              </a:rPr>
              <a:t>Keputusan</a:t>
            </a:r>
            <a:endParaRPr lang="en-US" sz="2200" dirty="0">
              <a:latin typeface="Century Gothic" pitchFamily="34" charset="0"/>
            </a:endParaRPr>
          </a:p>
          <a:p>
            <a:pPr lvl="1">
              <a:lnSpc>
                <a:spcPct val="80000"/>
              </a:lnSpc>
            </a:pPr>
            <a:r>
              <a:rPr lang="en-US" sz="2200" dirty="0" err="1">
                <a:latin typeface="Century Gothic" pitchFamily="34" charset="0"/>
              </a:rPr>
              <a:t>Berbagi</a:t>
            </a:r>
            <a:r>
              <a:rPr lang="en-US" sz="2200" dirty="0">
                <a:latin typeface="Century Gothic" pitchFamily="34" charset="0"/>
              </a:rPr>
              <a:t> </a:t>
            </a:r>
            <a:r>
              <a:rPr lang="en-US" sz="2200" dirty="0" err="1">
                <a:latin typeface="Century Gothic" pitchFamily="34" charset="0"/>
              </a:rPr>
              <a:t>Pengetahuan</a:t>
            </a:r>
            <a:r>
              <a:rPr lang="en-US" sz="2200" dirty="0">
                <a:latin typeface="Century Gothic" pitchFamily="34" charset="0"/>
              </a:rPr>
              <a:t>.</a:t>
            </a:r>
          </a:p>
          <a:p>
            <a:pPr>
              <a:lnSpc>
                <a:spcPct val="80000"/>
              </a:lnSpc>
              <a:buFontTx/>
              <a:buNone/>
            </a:pPr>
            <a:r>
              <a:rPr lang="en-US" sz="2200" dirty="0">
                <a:latin typeface="Century Gothic" pitchFamily="34" charset="0"/>
              </a:rPr>
              <a:t>2. 	SIA </a:t>
            </a:r>
            <a:r>
              <a:rPr lang="en-US" sz="2200" dirty="0" err="1">
                <a:latin typeface="Century Gothic" pitchFamily="34" charset="0"/>
              </a:rPr>
              <a:t>dapat</a:t>
            </a:r>
            <a:r>
              <a:rPr lang="en-US" sz="2200" dirty="0">
                <a:latin typeface="Century Gothic" pitchFamily="34" charset="0"/>
              </a:rPr>
              <a:t> </a:t>
            </a:r>
            <a:r>
              <a:rPr lang="en-US" sz="2200" dirty="0" err="1">
                <a:latin typeface="Century Gothic" pitchFamily="34" charset="0"/>
              </a:rPr>
              <a:t>membantu</a:t>
            </a:r>
            <a:r>
              <a:rPr lang="en-US" sz="2200" dirty="0">
                <a:latin typeface="Century Gothic" pitchFamily="34" charset="0"/>
              </a:rPr>
              <a:t> </a:t>
            </a:r>
            <a:r>
              <a:rPr lang="en-US" sz="2200" dirty="0" err="1">
                <a:latin typeface="Century Gothic" pitchFamily="34" charset="0"/>
              </a:rPr>
              <a:t>meningkatkan</a:t>
            </a:r>
            <a:r>
              <a:rPr lang="en-US" sz="2200" dirty="0">
                <a:latin typeface="Century Gothic" pitchFamily="34" charset="0"/>
              </a:rPr>
              <a:t> </a:t>
            </a:r>
            <a:r>
              <a:rPr lang="en-US" sz="2200" dirty="0" err="1">
                <a:latin typeface="Century Gothic" pitchFamily="34" charset="0"/>
              </a:rPr>
              <a:t>Laba</a:t>
            </a:r>
            <a:r>
              <a:rPr lang="en-US" sz="2200" dirty="0">
                <a:latin typeface="Century Gothic" pitchFamily="34" charset="0"/>
              </a:rPr>
              <a:t> </a:t>
            </a:r>
            <a:r>
              <a:rPr lang="en-US" sz="2200" dirty="0" err="1">
                <a:latin typeface="Century Gothic" pitchFamily="34" charset="0"/>
              </a:rPr>
              <a:t>organisasi</a:t>
            </a:r>
            <a:r>
              <a:rPr lang="en-US" sz="2200" dirty="0">
                <a:latin typeface="Century Gothic" pitchFamily="34" charset="0"/>
              </a:rPr>
              <a:t> </a:t>
            </a:r>
            <a:r>
              <a:rPr lang="en-US" sz="2200" dirty="0" err="1">
                <a:latin typeface="Century Gothic" pitchFamily="34" charset="0"/>
              </a:rPr>
              <a:t>dengan</a:t>
            </a:r>
            <a:r>
              <a:rPr lang="en-US" sz="2200" dirty="0">
                <a:latin typeface="Century Gothic" pitchFamily="34" charset="0"/>
              </a:rPr>
              <a:t> </a:t>
            </a:r>
            <a:r>
              <a:rPr lang="en-US" sz="2200" dirty="0" err="1">
                <a:latin typeface="Century Gothic" pitchFamily="34" charset="0"/>
              </a:rPr>
              <a:t>memperbaiki</a:t>
            </a:r>
            <a:r>
              <a:rPr lang="en-US" sz="2200" dirty="0">
                <a:latin typeface="Century Gothic" pitchFamily="34" charset="0"/>
              </a:rPr>
              <a:t> </a:t>
            </a:r>
            <a:r>
              <a:rPr lang="en-US" sz="2200" dirty="0" err="1">
                <a:latin typeface="Century Gothic" pitchFamily="34" charset="0"/>
              </a:rPr>
              <a:t>efektifitas</a:t>
            </a:r>
            <a:r>
              <a:rPr lang="en-US" sz="2200" dirty="0">
                <a:latin typeface="Century Gothic" pitchFamily="34" charset="0"/>
              </a:rPr>
              <a:t> </a:t>
            </a:r>
            <a:r>
              <a:rPr lang="en-US" sz="2200" dirty="0" err="1">
                <a:latin typeface="Century Gothic" pitchFamily="34" charset="0"/>
              </a:rPr>
              <a:t>dan</a:t>
            </a:r>
            <a:r>
              <a:rPr lang="en-US" sz="2200" dirty="0">
                <a:latin typeface="Century Gothic" pitchFamily="34" charset="0"/>
              </a:rPr>
              <a:t> </a:t>
            </a:r>
            <a:r>
              <a:rPr lang="en-US" sz="2200" dirty="0" err="1">
                <a:latin typeface="Century Gothic" pitchFamily="34" charset="0"/>
              </a:rPr>
              <a:t>efisiensi</a:t>
            </a:r>
            <a:r>
              <a:rPr lang="en-US" sz="2200" dirty="0">
                <a:latin typeface="Century Gothic" pitchFamily="34" charset="0"/>
              </a:rPr>
              <a:t> </a:t>
            </a:r>
            <a:r>
              <a:rPr lang="id-ID" sz="2200" dirty="0" err="1">
                <a:latin typeface="Century Gothic" pitchFamily="34" charset="0"/>
              </a:rPr>
              <a:t>r</a:t>
            </a:r>
            <a:r>
              <a:rPr lang="en-US" sz="2200" dirty="0" err="1" smtClean="0">
                <a:latin typeface="Century Gothic" pitchFamily="34" charset="0"/>
              </a:rPr>
              <a:t>antai</a:t>
            </a:r>
            <a:r>
              <a:rPr lang="en-US" sz="2200" dirty="0" smtClean="0">
                <a:latin typeface="Century Gothic" pitchFamily="34" charset="0"/>
              </a:rPr>
              <a:t> </a:t>
            </a:r>
            <a:r>
              <a:rPr lang="en-US" sz="2200" dirty="0" err="1">
                <a:latin typeface="Century Gothic" pitchFamily="34" charset="0"/>
              </a:rPr>
              <a:t>persediaannya</a:t>
            </a:r>
            <a:r>
              <a:rPr lang="en-US" sz="2200" dirty="0">
                <a:latin typeface="Century Gothic" pitchFamily="34" charset="0"/>
              </a:rPr>
              <a:t>.</a:t>
            </a:r>
          </a:p>
          <a:p>
            <a:pPr>
              <a:lnSpc>
                <a:spcPct val="80000"/>
              </a:lnSpc>
              <a:buFontTx/>
              <a:buNone/>
            </a:pPr>
            <a:r>
              <a:rPr lang="en-US" sz="2200" dirty="0">
                <a:latin typeface="Century Gothic" pitchFamily="34" charset="0"/>
              </a:rPr>
              <a:t>3. 	SIA </a:t>
            </a:r>
            <a:r>
              <a:rPr lang="en-US" sz="2200" dirty="0" err="1">
                <a:latin typeface="Century Gothic" pitchFamily="34" charset="0"/>
              </a:rPr>
              <a:t>dapat</a:t>
            </a:r>
            <a:r>
              <a:rPr lang="en-US" sz="2200" dirty="0">
                <a:latin typeface="Century Gothic" pitchFamily="34" charset="0"/>
              </a:rPr>
              <a:t> </a:t>
            </a:r>
            <a:r>
              <a:rPr lang="en-US" sz="2200" dirty="0" err="1">
                <a:latin typeface="Century Gothic" pitchFamily="34" charset="0"/>
              </a:rPr>
              <a:t>memberikan</a:t>
            </a:r>
            <a:r>
              <a:rPr lang="en-US" sz="2200" dirty="0">
                <a:latin typeface="Century Gothic" pitchFamily="34" charset="0"/>
              </a:rPr>
              <a:t> </a:t>
            </a:r>
            <a:r>
              <a:rPr lang="en-US" sz="2200" dirty="0" err="1">
                <a:latin typeface="Century Gothic" pitchFamily="34" charset="0"/>
              </a:rPr>
              <a:t>bantuan</a:t>
            </a:r>
            <a:r>
              <a:rPr lang="en-US" sz="2200" dirty="0">
                <a:latin typeface="Century Gothic" pitchFamily="34" charset="0"/>
              </a:rPr>
              <a:t> </a:t>
            </a:r>
            <a:r>
              <a:rPr lang="en-US" sz="2200" dirty="0" err="1">
                <a:latin typeface="Century Gothic" pitchFamily="34" charset="0"/>
              </a:rPr>
              <a:t>dalam</a:t>
            </a:r>
            <a:r>
              <a:rPr lang="en-US" sz="2200" dirty="0">
                <a:latin typeface="Century Gothic" pitchFamily="34" charset="0"/>
              </a:rPr>
              <a:t> </a:t>
            </a:r>
            <a:r>
              <a:rPr lang="en-US" sz="2200" dirty="0" err="1">
                <a:latin typeface="Century Gothic" pitchFamily="34" charset="0"/>
              </a:rPr>
              <a:t>semua</a:t>
            </a:r>
            <a:r>
              <a:rPr lang="en-US" sz="2200" dirty="0">
                <a:latin typeface="Century Gothic" pitchFamily="34" charset="0"/>
              </a:rPr>
              <a:t> </a:t>
            </a:r>
            <a:r>
              <a:rPr lang="en-US" sz="2200" dirty="0" err="1">
                <a:latin typeface="Century Gothic" pitchFamily="34" charset="0"/>
              </a:rPr>
              <a:t>fase</a:t>
            </a:r>
            <a:r>
              <a:rPr lang="en-US" sz="2200" dirty="0">
                <a:latin typeface="Century Gothic" pitchFamily="34" charset="0"/>
              </a:rPr>
              <a:t> </a:t>
            </a:r>
            <a:r>
              <a:rPr lang="en-US" sz="2200" dirty="0" err="1">
                <a:latin typeface="Century Gothic" pitchFamily="34" charset="0"/>
              </a:rPr>
              <a:t>pengambilan</a:t>
            </a:r>
            <a:r>
              <a:rPr lang="en-US" sz="2200" dirty="0">
                <a:latin typeface="Century Gothic" pitchFamily="34" charset="0"/>
              </a:rPr>
              <a:t> </a:t>
            </a:r>
            <a:r>
              <a:rPr lang="en-US" sz="2200" dirty="0" err="1">
                <a:latin typeface="Century Gothic" pitchFamily="34" charset="0"/>
              </a:rPr>
              <a:t>Keputusan</a:t>
            </a:r>
            <a:r>
              <a:rPr lang="en-US" sz="2200" dirty="0">
                <a:latin typeface="Century Gothic" pitchFamily="34" charset="0"/>
              </a:rPr>
              <a:t>.</a:t>
            </a:r>
          </a:p>
          <a:p>
            <a:pPr>
              <a:lnSpc>
                <a:spcPct val="80000"/>
              </a:lnSpc>
              <a:buFontTx/>
              <a:buNone/>
            </a:pPr>
            <a:r>
              <a:rPr lang="en-US" sz="2200" dirty="0">
                <a:latin typeface="Century Gothic" pitchFamily="34" charset="0"/>
              </a:rPr>
              <a:t>4. 	SIA </a:t>
            </a:r>
            <a:r>
              <a:rPr lang="en-US" sz="2200" dirty="0" err="1">
                <a:latin typeface="Century Gothic" pitchFamily="34" charset="0"/>
              </a:rPr>
              <a:t>dapat</a:t>
            </a:r>
            <a:r>
              <a:rPr lang="en-US" sz="2200" dirty="0">
                <a:latin typeface="Century Gothic" pitchFamily="34" charset="0"/>
              </a:rPr>
              <a:t> </a:t>
            </a:r>
            <a:r>
              <a:rPr lang="en-US" sz="2200" dirty="0" err="1">
                <a:latin typeface="Century Gothic" pitchFamily="34" charset="0"/>
              </a:rPr>
              <a:t>memberikan</a:t>
            </a:r>
            <a:r>
              <a:rPr lang="en-US" sz="2200" dirty="0">
                <a:latin typeface="Century Gothic" pitchFamily="34" charset="0"/>
              </a:rPr>
              <a:t> </a:t>
            </a:r>
            <a:r>
              <a:rPr lang="en-US" sz="2200" dirty="0" err="1">
                <a:latin typeface="Century Gothic" pitchFamily="34" charset="0"/>
              </a:rPr>
              <a:t>Umpan</a:t>
            </a:r>
            <a:r>
              <a:rPr lang="en-US" sz="2200" dirty="0">
                <a:latin typeface="Century Gothic" pitchFamily="34" charset="0"/>
              </a:rPr>
              <a:t> </a:t>
            </a:r>
            <a:r>
              <a:rPr lang="en-US" sz="2200" dirty="0" err="1">
                <a:latin typeface="Century Gothic" pitchFamily="34" charset="0"/>
              </a:rPr>
              <a:t>balik</a:t>
            </a:r>
            <a:r>
              <a:rPr lang="en-US" sz="2200" dirty="0">
                <a:latin typeface="Century Gothic" pitchFamily="34" charset="0"/>
              </a:rPr>
              <a:t> </a:t>
            </a:r>
            <a:r>
              <a:rPr lang="en-US" sz="2200" i="1" dirty="0">
                <a:latin typeface="Century Gothic" pitchFamily="34" charset="0"/>
              </a:rPr>
              <a:t>(Feedback)</a:t>
            </a:r>
            <a:r>
              <a:rPr lang="en-US" sz="2200" dirty="0">
                <a:latin typeface="Century Gothic" pitchFamily="34" charset="0"/>
              </a:rPr>
              <a:t> </a:t>
            </a:r>
            <a:r>
              <a:rPr lang="en-US" sz="2200" dirty="0" err="1">
                <a:latin typeface="Century Gothic" pitchFamily="34" charset="0"/>
              </a:rPr>
              <a:t>atas</a:t>
            </a:r>
            <a:r>
              <a:rPr lang="en-US" sz="2200" dirty="0">
                <a:latin typeface="Century Gothic" pitchFamily="34" charset="0"/>
              </a:rPr>
              <a:t> </a:t>
            </a:r>
            <a:r>
              <a:rPr lang="en-US" sz="2200" dirty="0" err="1">
                <a:latin typeface="Century Gothic" pitchFamily="34" charset="0"/>
              </a:rPr>
              <a:t>hasil</a:t>
            </a:r>
            <a:r>
              <a:rPr lang="en-US" sz="2200" dirty="0">
                <a:latin typeface="Century Gothic" pitchFamily="34" charset="0"/>
              </a:rPr>
              <a:t> </a:t>
            </a:r>
            <a:r>
              <a:rPr lang="en-US" sz="2200" dirty="0" err="1">
                <a:latin typeface="Century Gothic" pitchFamily="34" charset="0"/>
              </a:rPr>
              <a:t>dari</a:t>
            </a:r>
            <a:r>
              <a:rPr lang="en-US" sz="2200" dirty="0">
                <a:latin typeface="Century Gothic" pitchFamily="34" charset="0"/>
              </a:rPr>
              <a:t> </a:t>
            </a:r>
            <a:r>
              <a:rPr lang="en-US" sz="2200" dirty="0" err="1">
                <a:latin typeface="Century Gothic" pitchFamily="34" charset="0"/>
              </a:rPr>
              <a:t>berbagai</a:t>
            </a:r>
            <a:r>
              <a:rPr lang="en-US" sz="2200" dirty="0">
                <a:latin typeface="Century Gothic" pitchFamily="34" charset="0"/>
              </a:rPr>
              <a:t> </a:t>
            </a:r>
            <a:r>
              <a:rPr lang="en-US" sz="2200" dirty="0" err="1">
                <a:latin typeface="Century Gothic" pitchFamily="34" charset="0"/>
              </a:rPr>
              <a:t>tindakan</a:t>
            </a:r>
            <a:r>
              <a:rPr lang="en-US" sz="2200" dirty="0">
                <a:latin typeface="Century Gothic" pitchFamily="34" charset="0"/>
              </a:rPr>
              <a:t> </a:t>
            </a:r>
            <a:r>
              <a:rPr lang="en-US" sz="2200" dirty="0" err="1">
                <a:latin typeface="Century Gothic" pitchFamily="34" charset="0"/>
              </a:rPr>
              <a:t>didalam</a:t>
            </a:r>
            <a:r>
              <a:rPr lang="en-US" sz="2200" dirty="0">
                <a:latin typeface="Century Gothic" pitchFamily="34" charset="0"/>
              </a:rPr>
              <a:t> </a:t>
            </a:r>
            <a:r>
              <a:rPr lang="en-US" sz="2200" dirty="0" err="1">
                <a:latin typeface="Century Gothic" pitchFamily="34" charset="0"/>
              </a:rPr>
              <a:t>organisasi</a:t>
            </a:r>
            <a:r>
              <a:rPr lang="en-US" sz="2200" dirty="0">
                <a:latin typeface="Century Gothic" pitchFamily="34" charset="0"/>
              </a:rPr>
              <a:t>.</a:t>
            </a:r>
          </a:p>
        </p:txBody>
      </p:sp>
      <p:sp>
        <p:nvSpPr>
          <p:cNvPr id="5" name="Footer Placeholder 4"/>
          <p:cNvSpPr>
            <a:spLocks noGrp="1"/>
          </p:cNvSpPr>
          <p:nvPr>
            <p:ph type="ftr" sz="quarter" idx="11"/>
          </p:nvPr>
        </p:nvSpPr>
        <p:spPr/>
        <p:txBody>
          <a:bodyPr/>
          <a:lstStyle/>
          <a:p>
            <a:r>
              <a:rPr lang="en-US" dirty="0"/>
              <a:t>SISTEM INFORMASI AKUNTANSI </a:t>
            </a:r>
          </a:p>
        </p:txBody>
      </p:sp>
    </p:spTree>
    <p:extLst>
      <p:ext uri="{BB962C8B-B14F-4D97-AF65-F5344CB8AC3E}">
        <p14:creationId xmlns:p14="http://schemas.microsoft.com/office/powerpoint/2010/main" val="32156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barn(inVertical)">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Effect transition="in" filter="circle(in)">
                                      <p:cBhvr>
                                        <p:cTn id="12" dur="2000"/>
                                        <p:tgtEl>
                                          <p:spTgt spid="152579">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52579">
                                            <p:txEl>
                                              <p:pRg st="1" end="1"/>
                                            </p:txEl>
                                          </p:spTgt>
                                        </p:tgtEl>
                                        <p:attrNameLst>
                                          <p:attrName>style.visibility</p:attrName>
                                        </p:attrNameLst>
                                      </p:cBhvr>
                                      <p:to>
                                        <p:strVal val="visible"/>
                                      </p:to>
                                    </p:set>
                                    <p:animEffect transition="in" filter="circle(in)">
                                      <p:cBhvr>
                                        <p:cTn id="15" dur="2000"/>
                                        <p:tgtEl>
                                          <p:spTgt spid="152579">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52579">
                                            <p:txEl>
                                              <p:pRg st="2" end="2"/>
                                            </p:txEl>
                                          </p:spTgt>
                                        </p:tgtEl>
                                        <p:attrNameLst>
                                          <p:attrName>style.visibility</p:attrName>
                                        </p:attrNameLst>
                                      </p:cBhvr>
                                      <p:to>
                                        <p:strVal val="visible"/>
                                      </p:to>
                                    </p:set>
                                    <p:animEffect transition="in" filter="circle(in)">
                                      <p:cBhvr>
                                        <p:cTn id="18" dur="2000"/>
                                        <p:tgtEl>
                                          <p:spTgt spid="152579">
                                            <p:txEl>
                                              <p:pRg st="2" end="2"/>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52579">
                                            <p:txEl>
                                              <p:pRg st="3" end="3"/>
                                            </p:txEl>
                                          </p:spTgt>
                                        </p:tgtEl>
                                        <p:attrNameLst>
                                          <p:attrName>style.visibility</p:attrName>
                                        </p:attrNameLst>
                                      </p:cBhvr>
                                      <p:to>
                                        <p:strVal val="visible"/>
                                      </p:to>
                                    </p:set>
                                    <p:animEffect transition="in" filter="circle(in)">
                                      <p:cBhvr>
                                        <p:cTn id="21" dur="2000"/>
                                        <p:tgtEl>
                                          <p:spTgt spid="152579">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52579">
                                            <p:txEl>
                                              <p:pRg st="4" end="4"/>
                                            </p:txEl>
                                          </p:spTgt>
                                        </p:tgtEl>
                                        <p:attrNameLst>
                                          <p:attrName>style.visibility</p:attrName>
                                        </p:attrNameLst>
                                      </p:cBhvr>
                                      <p:to>
                                        <p:strVal val="visible"/>
                                      </p:to>
                                    </p:set>
                                    <p:animEffect transition="in" filter="circle(in)">
                                      <p:cBhvr>
                                        <p:cTn id="24" dur="2000"/>
                                        <p:tgtEl>
                                          <p:spTgt spid="15257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52579">
                                            <p:txEl>
                                              <p:pRg st="5" end="5"/>
                                            </p:txEl>
                                          </p:spTgt>
                                        </p:tgtEl>
                                        <p:attrNameLst>
                                          <p:attrName>style.visibility</p:attrName>
                                        </p:attrNameLst>
                                      </p:cBhvr>
                                      <p:to>
                                        <p:strVal val="visible"/>
                                      </p:to>
                                    </p:set>
                                    <p:animEffect transition="in" filter="circle(in)">
                                      <p:cBhvr>
                                        <p:cTn id="29" dur="2000"/>
                                        <p:tgtEl>
                                          <p:spTgt spid="15257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52579">
                                            <p:txEl>
                                              <p:pRg st="6" end="6"/>
                                            </p:txEl>
                                          </p:spTgt>
                                        </p:tgtEl>
                                        <p:attrNameLst>
                                          <p:attrName>style.visibility</p:attrName>
                                        </p:attrNameLst>
                                      </p:cBhvr>
                                      <p:to>
                                        <p:strVal val="visible"/>
                                      </p:to>
                                    </p:set>
                                    <p:animEffect transition="in" filter="circle(in)">
                                      <p:cBhvr>
                                        <p:cTn id="34" dur="2000"/>
                                        <p:tgtEl>
                                          <p:spTgt spid="152579">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52579">
                                            <p:txEl>
                                              <p:pRg st="7" end="7"/>
                                            </p:txEl>
                                          </p:spTgt>
                                        </p:tgtEl>
                                        <p:attrNameLst>
                                          <p:attrName>style.visibility</p:attrName>
                                        </p:attrNameLst>
                                      </p:cBhvr>
                                      <p:to>
                                        <p:strVal val="visible"/>
                                      </p:to>
                                    </p:set>
                                    <p:animEffect transition="in" filter="circle(in)">
                                      <p:cBhvr>
                                        <p:cTn id="39" dur="2000"/>
                                        <p:tgtEl>
                                          <p:spTgt spid="152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8600" y="609600"/>
            <a:ext cx="8763000" cy="685800"/>
          </a:xfrm>
        </p:spPr>
        <p:txBody>
          <a:bodyPr>
            <a:noAutofit/>
          </a:bodyPr>
          <a:lstStyle/>
          <a:p>
            <a:r>
              <a:rPr lang="id-ID" b="1" dirty="0" smtClean="0"/>
              <a:t>TAHAP PERANCANGAN  SIA </a:t>
            </a:r>
            <a:endParaRPr lang="en-US" b="1" dirty="0"/>
          </a:p>
        </p:txBody>
      </p:sp>
      <p:sp>
        <p:nvSpPr>
          <p:cNvPr id="152579" name="Rectangle 3"/>
          <p:cNvSpPr>
            <a:spLocks noGrp="1" noChangeArrowheads="1"/>
          </p:cNvSpPr>
          <p:nvPr>
            <p:ph idx="1"/>
          </p:nvPr>
        </p:nvSpPr>
        <p:spPr>
          <a:xfrm>
            <a:off x="457200" y="1524000"/>
            <a:ext cx="8229600" cy="4876800"/>
          </a:xfrm>
        </p:spPr>
        <p:txBody>
          <a:bodyPr>
            <a:noAutofit/>
          </a:bodyPr>
          <a:lstStyle/>
          <a:p>
            <a:pPr marL="442913" indent="-325438">
              <a:buFontTx/>
              <a:buAutoNum type="arabicPeriod"/>
            </a:pPr>
            <a:r>
              <a:rPr lang="en-US" sz="2400" dirty="0" err="1" smtClean="0">
                <a:latin typeface="Century Gothic" pitchFamily="34" charset="0"/>
              </a:rPr>
              <a:t>Mengenal</a:t>
            </a:r>
            <a:r>
              <a:rPr lang="id-ID" sz="2400" dirty="0" smtClean="0">
                <a:latin typeface="Century Gothic" pitchFamily="34" charset="0"/>
              </a:rPr>
              <a:t> Bukti transaksi yang digunakan perusahaan, baik mengenai banyaknya maupun jumlah jumlah rupiahnya, serta data lain yang berkaitan dengan transaksi perusahaan.</a:t>
            </a:r>
          </a:p>
          <a:p>
            <a:pPr marL="576072" indent="-457200">
              <a:buFontTx/>
              <a:buAutoNum type="arabicPeriod"/>
            </a:pPr>
            <a:endParaRPr lang="en-US" sz="2400" dirty="0">
              <a:latin typeface="Century Gothic" pitchFamily="34" charset="0"/>
            </a:endParaRPr>
          </a:p>
          <a:p>
            <a:pPr>
              <a:buFontTx/>
              <a:buNone/>
            </a:pPr>
            <a:r>
              <a:rPr lang="en-US" sz="2400" dirty="0">
                <a:latin typeface="Century Gothic" pitchFamily="34" charset="0"/>
              </a:rPr>
              <a:t>2. </a:t>
            </a:r>
            <a:r>
              <a:rPr lang="en-US" sz="2400" dirty="0" smtClean="0">
                <a:latin typeface="Century Gothic" pitchFamily="34" charset="0"/>
              </a:rPr>
              <a:t>M</a:t>
            </a:r>
            <a:r>
              <a:rPr lang="id-ID" sz="2400" dirty="0" smtClean="0">
                <a:latin typeface="Century Gothic" pitchFamily="34" charset="0"/>
              </a:rPr>
              <a:t>engelompokkan dan mencatat data yang tercantum dalam dokumen bukti transaksi ke dalam catatan catatan akuntansi</a:t>
            </a:r>
            <a:r>
              <a:rPr lang="en-US" sz="2400" dirty="0" smtClean="0">
                <a:latin typeface="Century Gothic" pitchFamily="34" charset="0"/>
              </a:rPr>
              <a:t>.</a:t>
            </a:r>
            <a:endParaRPr lang="id-ID" sz="2400" dirty="0" smtClean="0">
              <a:latin typeface="Century Gothic" pitchFamily="34" charset="0"/>
            </a:endParaRPr>
          </a:p>
          <a:p>
            <a:pPr>
              <a:buFontTx/>
              <a:buNone/>
            </a:pPr>
            <a:endParaRPr lang="en-US" sz="2400" dirty="0">
              <a:latin typeface="Century Gothic" pitchFamily="34" charset="0"/>
            </a:endParaRPr>
          </a:p>
          <a:p>
            <a:pPr>
              <a:buFontTx/>
              <a:buNone/>
            </a:pPr>
            <a:r>
              <a:rPr lang="en-US" sz="2400" dirty="0">
                <a:latin typeface="Century Gothic" pitchFamily="34" charset="0"/>
              </a:rPr>
              <a:t>3. </a:t>
            </a:r>
            <a:r>
              <a:rPr lang="id-ID" sz="2400" dirty="0" smtClean="0">
                <a:latin typeface="Century Gothic" pitchFamily="34" charset="0"/>
              </a:rPr>
              <a:t>Meringkas informasi yang tercantum dalam catatan catatan akuntansi menjadi laporan laporan untuk manajemen dan pihakpihak lain yang berkepentingan.</a:t>
            </a:r>
            <a:endParaRPr lang="en-US" sz="2400" dirty="0">
              <a:latin typeface="Century Gothic" pitchFamily="34" charset="0"/>
            </a:endParaRPr>
          </a:p>
          <a:p>
            <a:pPr>
              <a:buFontTx/>
              <a:buNone/>
            </a:pPr>
            <a:endParaRPr lang="en-US" sz="2400" dirty="0">
              <a:latin typeface="Century Gothic" pitchFamily="34" charset="0"/>
            </a:endParaRPr>
          </a:p>
        </p:txBody>
      </p:sp>
      <p:sp>
        <p:nvSpPr>
          <p:cNvPr id="5" name="Footer Placeholder 4"/>
          <p:cNvSpPr>
            <a:spLocks noGrp="1"/>
          </p:cNvSpPr>
          <p:nvPr>
            <p:ph type="ftr" sz="quarter" idx="11"/>
          </p:nvPr>
        </p:nvSpPr>
        <p:spPr/>
        <p:txBody>
          <a:bodyPr/>
          <a:lstStyle/>
          <a:p>
            <a:r>
              <a:rPr lang="en-US" dirty="0"/>
              <a:t>SISTEM INFORMASI AKUNTANSI </a:t>
            </a:r>
          </a:p>
        </p:txBody>
      </p:sp>
    </p:spTree>
    <p:extLst>
      <p:ext uri="{BB962C8B-B14F-4D97-AF65-F5344CB8AC3E}">
        <p14:creationId xmlns:p14="http://schemas.microsoft.com/office/powerpoint/2010/main" val="356773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wheel(1)">
                                      <p:cBhvr>
                                        <p:cTn id="7" dur="20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Effect transition="in" filter="barn(inVertical)">
                                      <p:cBhvr>
                                        <p:cTn id="12" dur="500"/>
                                        <p:tgtEl>
                                          <p:spTgt spid="152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barn(inVertical)">
                                      <p:cBhvr>
                                        <p:cTn id="17" dur="500"/>
                                        <p:tgtEl>
                                          <p:spTgt spid="152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2579">
                                            <p:txEl>
                                              <p:pRg st="4" end="4"/>
                                            </p:txEl>
                                          </p:spTgt>
                                        </p:tgtEl>
                                        <p:attrNameLst>
                                          <p:attrName>style.visibility</p:attrName>
                                        </p:attrNameLst>
                                      </p:cBhvr>
                                      <p:to>
                                        <p:strVal val="visible"/>
                                      </p:to>
                                    </p:set>
                                    <p:animEffect transition="in" filter="barn(inVertical)">
                                      <p:cBhvr>
                                        <p:cTn id="22" dur="5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8600" y="609600"/>
            <a:ext cx="8763000" cy="685800"/>
          </a:xfrm>
        </p:spPr>
        <p:txBody>
          <a:bodyPr>
            <a:noAutofit/>
          </a:bodyPr>
          <a:lstStyle/>
          <a:p>
            <a:r>
              <a:rPr lang="id-ID" dirty="0" smtClean="0"/>
              <a:t>PRINSIP SIA</a:t>
            </a:r>
            <a:endParaRPr lang="en-US" b="1" dirty="0"/>
          </a:p>
        </p:txBody>
      </p:sp>
      <p:sp>
        <p:nvSpPr>
          <p:cNvPr id="152579" name="Rectangle 3"/>
          <p:cNvSpPr>
            <a:spLocks noGrp="1" noChangeArrowheads="1"/>
          </p:cNvSpPr>
          <p:nvPr>
            <p:ph idx="1"/>
          </p:nvPr>
        </p:nvSpPr>
        <p:spPr/>
        <p:txBody>
          <a:bodyPr>
            <a:noAutofit/>
          </a:bodyPr>
          <a:lstStyle/>
          <a:p>
            <a:pPr marL="442913" indent="-325438">
              <a:lnSpc>
                <a:spcPct val="80000"/>
              </a:lnSpc>
              <a:buFontTx/>
              <a:buAutoNum type="arabicPeriod"/>
            </a:pPr>
            <a:r>
              <a:rPr lang="id-ID" sz="2400" dirty="0" smtClean="0">
                <a:latin typeface="Century Gothic" pitchFamily="34" charset="0"/>
              </a:rPr>
              <a:t>HEMAT</a:t>
            </a:r>
          </a:p>
          <a:p>
            <a:pPr marL="442913" indent="-325438">
              <a:lnSpc>
                <a:spcPct val="80000"/>
              </a:lnSpc>
              <a:buFontTx/>
              <a:buAutoNum type="arabicPeriod"/>
            </a:pPr>
            <a:r>
              <a:rPr lang="id-ID" sz="2400" dirty="0" smtClean="0">
                <a:latin typeface="Century Gothic" pitchFamily="34" charset="0"/>
              </a:rPr>
              <a:t>BERMANFAAT</a:t>
            </a:r>
          </a:p>
          <a:p>
            <a:pPr marL="442913" indent="-325438">
              <a:lnSpc>
                <a:spcPct val="80000"/>
              </a:lnSpc>
              <a:buFontTx/>
              <a:buAutoNum type="arabicPeriod"/>
            </a:pPr>
            <a:r>
              <a:rPr lang="id-ID" sz="2400" dirty="0" smtClean="0">
                <a:latin typeface="Century Gothic" pitchFamily="34" charset="0"/>
              </a:rPr>
              <a:t>FLEKSIBEL</a:t>
            </a:r>
          </a:p>
          <a:p>
            <a:pPr marL="576072" indent="-457200">
              <a:lnSpc>
                <a:spcPct val="80000"/>
              </a:lnSpc>
              <a:buFontTx/>
              <a:buAutoNum type="arabicPeriod"/>
            </a:pPr>
            <a:endParaRPr lang="en-US" sz="2400" dirty="0">
              <a:latin typeface="Century Gothic" pitchFamily="34" charset="0"/>
            </a:endParaRPr>
          </a:p>
          <a:p>
            <a:pPr algn="just">
              <a:buFontTx/>
              <a:buNone/>
            </a:pPr>
            <a:r>
              <a:rPr lang="id-ID" sz="2400" dirty="0" smtClean="0">
                <a:latin typeface="Century Gothic" pitchFamily="34" charset="0"/>
              </a:rPr>
              <a:t>Suatu sistem akuntansi memenuhi kriteria hemat dari segi beban perancangan dan pengoperasiannya, menghasilkan output yang bermanfaat, dan fleksibel dalam menghadapi kemungkinan perkembangan di masa yang akan datang, maka sistem tersebut akan memberi sumbangan yang besar di dalam mencapai tujuan organisasi</a:t>
            </a:r>
            <a:endParaRPr lang="en-US" sz="2400" dirty="0">
              <a:latin typeface="Century Gothic" pitchFamily="34" charset="0"/>
            </a:endParaRPr>
          </a:p>
          <a:p>
            <a:pPr>
              <a:lnSpc>
                <a:spcPct val="80000"/>
              </a:lnSpc>
              <a:buFontTx/>
              <a:buNone/>
            </a:pPr>
            <a:endParaRPr lang="en-US" sz="2400" dirty="0">
              <a:latin typeface="Century Gothic" pitchFamily="34" charset="0"/>
            </a:endParaRPr>
          </a:p>
        </p:txBody>
      </p:sp>
      <p:sp>
        <p:nvSpPr>
          <p:cNvPr id="5" name="Footer Placeholder 4"/>
          <p:cNvSpPr>
            <a:spLocks noGrp="1"/>
          </p:cNvSpPr>
          <p:nvPr>
            <p:ph type="ftr" sz="quarter" idx="11"/>
          </p:nvPr>
        </p:nvSpPr>
        <p:spPr/>
        <p:txBody>
          <a:bodyPr/>
          <a:lstStyle/>
          <a:p>
            <a:r>
              <a:rPr lang="en-US" dirty="0"/>
              <a:t>SISTEM INFORMASI AKUNTANSI </a:t>
            </a:r>
          </a:p>
        </p:txBody>
      </p:sp>
    </p:spTree>
    <p:extLst>
      <p:ext uri="{BB962C8B-B14F-4D97-AF65-F5344CB8AC3E}">
        <p14:creationId xmlns:p14="http://schemas.microsoft.com/office/powerpoint/2010/main" val="309032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wipe(down)">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Effect transition="in" filter="fade">
                                      <p:cBhvr>
                                        <p:cTn id="12" dur="500"/>
                                        <p:tgtEl>
                                          <p:spTgt spid="152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2579">
                                            <p:txEl>
                                              <p:pRg st="1" end="1"/>
                                            </p:txEl>
                                          </p:spTgt>
                                        </p:tgtEl>
                                        <p:attrNameLst>
                                          <p:attrName>style.visibility</p:attrName>
                                        </p:attrNameLst>
                                      </p:cBhvr>
                                      <p:to>
                                        <p:strVal val="visible"/>
                                      </p:to>
                                    </p:set>
                                    <p:animEffect transition="in" filter="fade">
                                      <p:cBhvr>
                                        <p:cTn id="17" dur="500"/>
                                        <p:tgtEl>
                                          <p:spTgt spid="1525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2579">
                                            <p:txEl>
                                              <p:pRg st="2" end="2"/>
                                            </p:txEl>
                                          </p:spTgt>
                                        </p:tgtEl>
                                        <p:attrNameLst>
                                          <p:attrName>style.visibility</p:attrName>
                                        </p:attrNameLst>
                                      </p:cBhvr>
                                      <p:to>
                                        <p:strVal val="visible"/>
                                      </p:to>
                                    </p:set>
                                    <p:animEffect transition="in" filter="fade">
                                      <p:cBhvr>
                                        <p:cTn id="22" dur="500"/>
                                        <p:tgtEl>
                                          <p:spTgt spid="1525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2579">
                                            <p:txEl>
                                              <p:pRg st="4" end="4"/>
                                            </p:txEl>
                                          </p:spTgt>
                                        </p:tgtEl>
                                        <p:attrNameLst>
                                          <p:attrName>style.visibility</p:attrName>
                                        </p:attrNameLst>
                                      </p:cBhvr>
                                      <p:to>
                                        <p:strVal val="visible"/>
                                      </p:to>
                                    </p:set>
                                    <p:animEffect transition="in" filter="fade">
                                      <p:cBhvr>
                                        <p:cTn id="27" dur="5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BIODATA</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dirty="0" err="1" smtClean="0">
                <a:ea typeface="+mn-ea"/>
              </a:rPr>
              <a:t>Nama</a:t>
            </a:r>
            <a:r>
              <a:rPr lang="en-US" dirty="0">
                <a:ea typeface="+mn-ea"/>
              </a:rPr>
              <a:t>	</a:t>
            </a:r>
            <a:r>
              <a:rPr lang="en-US" dirty="0" smtClean="0">
                <a:ea typeface="+mn-ea"/>
              </a:rPr>
              <a:t>: Ratna </a:t>
            </a:r>
            <a:r>
              <a:rPr lang="en-US" dirty="0" err="1" smtClean="0">
                <a:ea typeface="+mn-ea"/>
              </a:rPr>
              <a:t>Kartika</a:t>
            </a:r>
            <a:r>
              <a:rPr lang="en-US" dirty="0" smtClean="0">
                <a:ea typeface="+mn-ea"/>
              </a:rPr>
              <a:t> </a:t>
            </a:r>
            <a:r>
              <a:rPr lang="en-US" dirty="0" err="1" smtClean="0">
                <a:ea typeface="+mn-ea"/>
              </a:rPr>
              <a:t>Wiyati</a:t>
            </a:r>
            <a:endParaRPr lang="en-US" dirty="0" smtClean="0">
              <a:ea typeface="+mn-ea"/>
            </a:endParaRPr>
          </a:p>
          <a:p>
            <a:pPr eaLnBrk="1" fontAlgn="auto" hangingPunct="1">
              <a:spcAft>
                <a:spcPts val="0"/>
              </a:spcAft>
              <a:defRPr/>
            </a:pPr>
            <a:r>
              <a:rPr lang="en-US" dirty="0" smtClean="0">
                <a:ea typeface="+mn-ea"/>
              </a:rPr>
              <a:t>TTL		: Denpasar 7 </a:t>
            </a:r>
            <a:r>
              <a:rPr lang="en-US" dirty="0" err="1" smtClean="0">
                <a:ea typeface="+mn-ea"/>
              </a:rPr>
              <a:t>Februari</a:t>
            </a:r>
            <a:r>
              <a:rPr lang="en-US" dirty="0" smtClean="0">
                <a:ea typeface="+mn-ea"/>
              </a:rPr>
              <a:t> 1981</a:t>
            </a:r>
          </a:p>
          <a:p>
            <a:pPr marL="457200" lvl="1" indent="0" eaLnBrk="1" fontAlgn="auto" hangingPunct="1">
              <a:spcAft>
                <a:spcPts val="0"/>
              </a:spcAft>
              <a:buFontTx/>
              <a:buNone/>
              <a:defRPr/>
            </a:pPr>
            <a:r>
              <a:rPr lang="en-US" dirty="0">
                <a:ea typeface="+mn-ea"/>
              </a:rPr>
              <a:t>	</a:t>
            </a:r>
            <a:r>
              <a:rPr lang="en-US" dirty="0" smtClean="0">
                <a:ea typeface="+mn-ea"/>
              </a:rPr>
              <a:t>		Ayah : </a:t>
            </a:r>
            <a:r>
              <a:rPr lang="en-US" dirty="0" err="1" smtClean="0">
                <a:ea typeface="+mn-ea"/>
              </a:rPr>
              <a:t>Supriono</a:t>
            </a:r>
            <a:r>
              <a:rPr lang="en-US" dirty="0" smtClean="0">
                <a:ea typeface="+mn-ea"/>
              </a:rPr>
              <a:t> (</a:t>
            </a:r>
            <a:r>
              <a:rPr lang="en-US" dirty="0" err="1" smtClean="0">
                <a:ea typeface="+mn-ea"/>
              </a:rPr>
              <a:t>almarhum</a:t>
            </a:r>
            <a:r>
              <a:rPr lang="en-US" dirty="0" smtClean="0">
                <a:ea typeface="+mn-ea"/>
              </a:rPr>
              <a:t>)</a:t>
            </a:r>
          </a:p>
          <a:p>
            <a:pPr marL="457200" lvl="1" indent="0" eaLnBrk="1" fontAlgn="auto" hangingPunct="1">
              <a:spcAft>
                <a:spcPts val="0"/>
              </a:spcAft>
              <a:buFontTx/>
              <a:buNone/>
              <a:defRPr/>
            </a:pPr>
            <a:r>
              <a:rPr lang="en-US" dirty="0">
                <a:ea typeface="+mn-ea"/>
              </a:rPr>
              <a:t>	</a:t>
            </a:r>
            <a:r>
              <a:rPr lang="en-US" dirty="0" smtClean="0">
                <a:ea typeface="+mn-ea"/>
              </a:rPr>
              <a:t>		</a:t>
            </a:r>
            <a:r>
              <a:rPr lang="en-US" dirty="0" err="1" smtClean="0">
                <a:ea typeface="+mn-ea"/>
              </a:rPr>
              <a:t>Ibu</a:t>
            </a:r>
            <a:r>
              <a:rPr lang="en-US" dirty="0" smtClean="0">
                <a:ea typeface="+mn-ea"/>
              </a:rPr>
              <a:t> : Sri </a:t>
            </a:r>
            <a:r>
              <a:rPr lang="en-US" dirty="0" err="1" smtClean="0">
                <a:ea typeface="+mn-ea"/>
              </a:rPr>
              <a:t>Kuntarsih</a:t>
            </a:r>
            <a:endParaRPr lang="en-US" dirty="0" smtClean="0">
              <a:ea typeface="+mn-ea"/>
            </a:endParaRPr>
          </a:p>
          <a:p>
            <a:pPr eaLnBrk="1" fontAlgn="auto" hangingPunct="1">
              <a:spcAft>
                <a:spcPts val="0"/>
              </a:spcAft>
              <a:defRPr/>
            </a:pPr>
            <a:r>
              <a:rPr lang="en-US" dirty="0" smtClean="0">
                <a:ea typeface="+mn-ea"/>
              </a:rPr>
              <a:t>No </a:t>
            </a:r>
            <a:r>
              <a:rPr lang="en-US" dirty="0" err="1" smtClean="0">
                <a:ea typeface="+mn-ea"/>
              </a:rPr>
              <a:t>Hp</a:t>
            </a:r>
            <a:r>
              <a:rPr lang="en-US" dirty="0">
                <a:ea typeface="+mn-ea"/>
              </a:rPr>
              <a:t>	</a:t>
            </a:r>
            <a:r>
              <a:rPr lang="en-US" dirty="0" smtClean="0">
                <a:ea typeface="+mn-ea"/>
              </a:rPr>
              <a:t>: 081 353 30 9797</a:t>
            </a:r>
          </a:p>
          <a:p>
            <a:pPr eaLnBrk="1" fontAlgn="auto" hangingPunct="1">
              <a:spcAft>
                <a:spcPts val="0"/>
              </a:spcAft>
              <a:defRPr/>
            </a:pPr>
            <a:r>
              <a:rPr lang="en-US" dirty="0" smtClean="0">
                <a:ea typeface="+mn-ea"/>
              </a:rPr>
              <a:t>Status	: </a:t>
            </a:r>
            <a:r>
              <a:rPr lang="en-US" dirty="0" err="1" smtClean="0">
                <a:ea typeface="+mn-ea"/>
              </a:rPr>
              <a:t>Menikah</a:t>
            </a:r>
            <a:r>
              <a:rPr lang="en-US" dirty="0" smtClean="0">
                <a:ea typeface="+mn-ea"/>
              </a:rPr>
              <a:t>, 2 </a:t>
            </a:r>
            <a:r>
              <a:rPr lang="en-US" dirty="0" err="1" smtClean="0">
                <a:ea typeface="+mn-ea"/>
              </a:rPr>
              <a:t>anak</a:t>
            </a:r>
            <a:endParaRPr lang="en-US" dirty="0" smtClean="0">
              <a:ea typeface="+mn-ea"/>
            </a:endParaRPr>
          </a:p>
          <a:p>
            <a:pPr marL="914400" indent="0" eaLnBrk="1" fontAlgn="auto" hangingPunct="1">
              <a:spcAft>
                <a:spcPts val="0"/>
              </a:spcAft>
              <a:buFontTx/>
              <a:buNone/>
              <a:defRPr/>
            </a:pPr>
            <a:r>
              <a:rPr lang="en-US" dirty="0">
                <a:ea typeface="+mn-ea"/>
              </a:rPr>
              <a:t>- Aisha Salvia </a:t>
            </a:r>
            <a:r>
              <a:rPr lang="en-US" dirty="0" err="1">
                <a:ea typeface="+mn-ea"/>
              </a:rPr>
              <a:t>Hanan</a:t>
            </a:r>
            <a:endParaRPr lang="en-US" dirty="0">
              <a:ea typeface="+mn-ea"/>
            </a:endParaRPr>
          </a:p>
          <a:p>
            <a:pPr marL="114300" indent="0" eaLnBrk="1" fontAlgn="auto" hangingPunct="1">
              <a:spcAft>
                <a:spcPts val="0"/>
              </a:spcAft>
              <a:buFontTx/>
              <a:buNone/>
              <a:defRPr/>
            </a:pPr>
            <a:r>
              <a:rPr lang="en-US" dirty="0">
                <a:ea typeface="+mn-ea"/>
              </a:rPr>
              <a:t>		</a:t>
            </a:r>
            <a:r>
              <a:rPr lang="en-US" dirty="0" smtClean="0">
                <a:ea typeface="+mn-ea"/>
              </a:rPr>
              <a:t>- </a:t>
            </a:r>
            <a:r>
              <a:rPr lang="en-US" dirty="0" err="1">
                <a:ea typeface="+mn-ea"/>
              </a:rPr>
              <a:t>Muchamad</a:t>
            </a:r>
            <a:r>
              <a:rPr lang="en-US" dirty="0">
                <a:ea typeface="+mn-ea"/>
              </a:rPr>
              <a:t> </a:t>
            </a:r>
            <a:r>
              <a:rPr lang="en-US" dirty="0" err="1">
                <a:ea typeface="+mn-ea"/>
              </a:rPr>
              <a:t>Aksa</a:t>
            </a:r>
            <a:r>
              <a:rPr lang="en-US" dirty="0">
                <a:ea typeface="+mn-ea"/>
              </a:rPr>
              <a:t> Ibrahim </a:t>
            </a:r>
            <a:r>
              <a:rPr lang="en-US" dirty="0" err="1">
                <a:ea typeface="+mn-ea"/>
              </a:rPr>
              <a:t>Hanan</a:t>
            </a:r>
            <a:endParaRPr lang="en-US" dirty="0">
              <a:ea typeface="+mn-ea"/>
            </a:endParaRPr>
          </a:p>
          <a:p>
            <a:pPr eaLnBrk="1" fontAlgn="auto" hangingPunct="1">
              <a:spcAft>
                <a:spcPts val="0"/>
              </a:spcAft>
              <a:defRPr/>
            </a:pPr>
            <a:r>
              <a:rPr lang="en-US" dirty="0" err="1" smtClean="0">
                <a:ea typeface="+mn-ea"/>
              </a:rPr>
              <a:t>Bekerja</a:t>
            </a:r>
            <a:r>
              <a:rPr lang="en-US" dirty="0" smtClean="0">
                <a:ea typeface="+mn-ea"/>
              </a:rPr>
              <a:t> di STIKOM </a:t>
            </a:r>
            <a:r>
              <a:rPr lang="en-US" dirty="0" err="1" smtClean="0">
                <a:ea typeface="+mn-ea"/>
              </a:rPr>
              <a:t>sejak</a:t>
            </a:r>
            <a:r>
              <a:rPr lang="en-US" dirty="0" smtClean="0">
                <a:ea typeface="+mn-ea"/>
              </a:rPr>
              <a:t> 2004 (</a:t>
            </a:r>
            <a:r>
              <a:rPr lang="en-US" dirty="0" err="1" smtClean="0"/>
              <a:t>Kabag</a:t>
            </a:r>
            <a:r>
              <a:rPr lang="en-US" dirty="0" smtClean="0"/>
              <a:t>.</a:t>
            </a:r>
            <a:r>
              <a:rPr lang="en-US" dirty="0" smtClean="0">
                <a:ea typeface="+mn-ea"/>
              </a:rPr>
              <a:t> </a:t>
            </a:r>
            <a:r>
              <a:rPr lang="en-US" dirty="0" err="1" smtClean="0">
                <a:ea typeface="+mn-ea"/>
              </a:rPr>
              <a:t>Keuangan</a:t>
            </a:r>
            <a:r>
              <a:rPr lang="en-US" dirty="0" smtClean="0">
                <a:ea typeface="+mn-ea"/>
              </a:rPr>
              <a:t>)</a:t>
            </a:r>
          </a:p>
          <a:p>
            <a:pPr eaLnBrk="1" fontAlgn="auto" hangingPunct="1">
              <a:spcAft>
                <a:spcPts val="0"/>
              </a:spcAft>
              <a:defRPr/>
            </a:pPr>
            <a:r>
              <a:rPr lang="en-US" dirty="0" err="1"/>
              <a:t>Riwayat</a:t>
            </a:r>
            <a:r>
              <a:rPr lang="en-US" dirty="0"/>
              <a:t> </a:t>
            </a:r>
            <a:r>
              <a:rPr lang="en-US" dirty="0" err="1"/>
              <a:t>Pendidikan</a:t>
            </a:r>
            <a:r>
              <a:rPr lang="en-US" dirty="0"/>
              <a:t> </a:t>
            </a:r>
            <a:r>
              <a:rPr lang="en-US" dirty="0" smtClean="0"/>
              <a:t>:</a:t>
            </a:r>
          </a:p>
          <a:p>
            <a:pPr marL="0" indent="0" eaLnBrk="1" fontAlgn="auto" hangingPunct="1">
              <a:spcAft>
                <a:spcPts val="0"/>
              </a:spcAft>
              <a:buFontTx/>
              <a:buNone/>
              <a:defRPr/>
            </a:pPr>
            <a:r>
              <a:rPr lang="en-US" dirty="0">
                <a:ea typeface="+mn-ea"/>
              </a:rPr>
              <a:t>	</a:t>
            </a:r>
            <a:r>
              <a:rPr lang="en-US" dirty="0" smtClean="0">
                <a:ea typeface="+mn-ea"/>
              </a:rPr>
              <a:t>	- SMAN 4 Denpasar</a:t>
            </a:r>
          </a:p>
          <a:p>
            <a:pPr marL="0" indent="0" eaLnBrk="1" fontAlgn="auto" hangingPunct="1">
              <a:spcAft>
                <a:spcPts val="0"/>
              </a:spcAft>
              <a:buFontTx/>
              <a:buNone/>
              <a:defRPr/>
            </a:pPr>
            <a:r>
              <a:rPr lang="en-US" dirty="0">
                <a:ea typeface="+mn-ea"/>
              </a:rPr>
              <a:t>	</a:t>
            </a:r>
            <a:r>
              <a:rPr lang="en-US" dirty="0" smtClean="0">
                <a:ea typeface="+mn-ea"/>
              </a:rPr>
              <a:t>	- LP3i Bali</a:t>
            </a:r>
          </a:p>
          <a:p>
            <a:pPr marL="0" indent="0" eaLnBrk="1" fontAlgn="auto" hangingPunct="1">
              <a:spcAft>
                <a:spcPts val="0"/>
              </a:spcAft>
              <a:buFontTx/>
              <a:buNone/>
              <a:defRPr/>
            </a:pPr>
            <a:r>
              <a:rPr lang="en-US" dirty="0">
                <a:ea typeface="+mn-ea"/>
              </a:rPr>
              <a:t>	</a:t>
            </a:r>
            <a:r>
              <a:rPr lang="en-US" dirty="0" smtClean="0">
                <a:ea typeface="+mn-ea"/>
              </a:rPr>
              <a:t>	- STIE Asia Malang (S.E)</a:t>
            </a:r>
          </a:p>
          <a:p>
            <a:pPr marL="0" indent="0" eaLnBrk="1" fontAlgn="auto" hangingPunct="1">
              <a:spcAft>
                <a:spcPts val="0"/>
              </a:spcAft>
              <a:buFontTx/>
              <a:buNone/>
              <a:defRPr/>
            </a:pPr>
            <a:r>
              <a:rPr lang="en-US" dirty="0">
                <a:ea typeface="+mn-ea"/>
              </a:rPr>
              <a:t>	</a:t>
            </a:r>
            <a:r>
              <a:rPr lang="en-US" dirty="0" smtClean="0">
                <a:ea typeface="+mn-ea"/>
              </a:rPr>
              <a:t>	- STMIK </a:t>
            </a:r>
            <a:r>
              <a:rPr lang="en-US" dirty="0" err="1" smtClean="0">
                <a:ea typeface="+mn-ea"/>
              </a:rPr>
              <a:t>Eresha</a:t>
            </a:r>
            <a:r>
              <a:rPr lang="en-US" dirty="0" smtClean="0">
                <a:ea typeface="+mn-ea"/>
              </a:rPr>
              <a:t> Jakarta (</a:t>
            </a:r>
            <a:r>
              <a:rPr lang="en-US" dirty="0" err="1" smtClean="0">
                <a:ea typeface="+mn-ea"/>
              </a:rPr>
              <a:t>M.Kom</a:t>
            </a:r>
            <a:r>
              <a:rPr lang="en-US" dirty="0" smtClean="0">
                <a:ea typeface="+mn-ea"/>
              </a:rPr>
              <a:t>)	</a:t>
            </a:r>
          </a:p>
          <a:p>
            <a:pPr marL="0" indent="0" eaLnBrk="1" fontAlgn="auto" hangingPunct="1">
              <a:spcAft>
                <a:spcPts val="0"/>
              </a:spcAft>
              <a:buFontTx/>
              <a:buNone/>
              <a:defRPr/>
            </a:pPr>
            <a:endParaRPr lang="en-US" dirty="0">
              <a:ea typeface="+mn-ea"/>
            </a:endParaRPr>
          </a:p>
        </p:txBody>
      </p:sp>
    </p:spTree>
    <p:extLst>
      <p:ext uri="{BB962C8B-B14F-4D97-AF65-F5344CB8AC3E}">
        <p14:creationId xmlns:p14="http://schemas.microsoft.com/office/powerpoint/2010/main" val="1267518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pPr eaLnBrk="0" hangingPunct="0"/>
            <a:r>
              <a:rPr lang="en-US" dirty="0"/>
              <a:t>APAKAH SIA ITU ?</a:t>
            </a:r>
            <a:endParaRPr lang="en-US" dirty="0">
              <a:effectLst>
                <a:outerShdw blurRad="38100" dist="38100" dir="2700000" algn="tl">
                  <a:srgbClr val="C0C0C0"/>
                </a:outerShdw>
              </a:effectLst>
              <a:latin typeface="Tahoma" charset="0"/>
            </a:endParaRPr>
          </a:p>
        </p:txBody>
      </p:sp>
      <p:sp>
        <p:nvSpPr>
          <p:cNvPr id="5" name="Footer Placeholder 4"/>
          <p:cNvSpPr>
            <a:spLocks noGrp="1"/>
          </p:cNvSpPr>
          <p:nvPr>
            <p:ph type="ftr" sz="quarter" idx="11"/>
          </p:nvPr>
        </p:nvSpPr>
        <p:spPr/>
        <p:txBody>
          <a:bodyPr/>
          <a:lstStyle/>
          <a:p>
            <a:r>
              <a:rPr lang="en-US" dirty="0"/>
              <a:t>SISTEM INFORMASI AKUNTANSI </a:t>
            </a:r>
          </a:p>
        </p:txBody>
      </p:sp>
      <p:sp>
        <p:nvSpPr>
          <p:cNvPr id="3" name="Rectangle 2"/>
          <p:cNvSpPr/>
          <p:nvPr/>
        </p:nvSpPr>
        <p:spPr>
          <a:xfrm>
            <a:off x="457200" y="1600200"/>
            <a:ext cx="8686800" cy="5133713"/>
          </a:xfrm>
          <a:prstGeom prst="rect">
            <a:avLst/>
          </a:prstGeom>
        </p:spPr>
        <p:txBody>
          <a:bodyPr wrap="square">
            <a:spAutoFit/>
          </a:bodyPr>
          <a:lstStyle/>
          <a:p>
            <a:pPr marL="392113" indent="-327025">
              <a:lnSpc>
                <a:spcPct val="90000"/>
              </a:lnSpc>
              <a:buFontTx/>
              <a:buChar char="•"/>
            </a:pPr>
            <a:r>
              <a:rPr lang="en-US" sz="2800" dirty="0" err="1">
                <a:latin typeface="Trajan Pro"/>
              </a:rPr>
              <a:t>Sistem</a:t>
            </a:r>
            <a:r>
              <a:rPr lang="en-US" sz="2800" dirty="0">
                <a:latin typeface="Trajan Pro"/>
              </a:rPr>
              <a:t> </a:t>
            </a:r>
            <a:r>
              <a:rPr lang="en-US" sz="2800" dirty="0" err="1">
                <a:latin typeface="Trajan Pro"/>
              </a:rPr>
              <a:t>adalah</a:t>
            </a:r>
            <a:r>
              <a:rPr lang="en-US" sz="2800" dirty="0">
                <a:latin typeface="Trajan Pro"/>
              </a:rPr>
              <a:t> </a:t>
            </a:r>
            <a:r>
              <a:rPr lang="en-US" sz="2800" dirty="0" err="1">
                <a:latin typeface="Trajan Pro"/>
              </a:rPr>
              <a:t>rangkaian</a:t>
            </a:r>
            <a:r>
              <a:rPr lang="en-US" sz="2800" dirty="0">
                <a:latin typeface="Trajan Pro"/>
              </a:rPr>
              <a:t> </a:t>
            </a:r>
            <a:r>
              <a:rPr lang="en-US" sz="2800" dirty="0" err="1">
                <a:latin typeface="Trajan Pro"/>
              </a:rPr>
              <a:t>dari</a:t>
            </a:r>
            <a:r>
              <a:rPr lang="en-US" sz="2800" dirty="0">
                <a:latin typeface="Trajan Pro"/>
              </a:rPr>
              <a:t> </a:t>
            </a:r>
            <a:r>
              <a:rPr lang="en-US" sz="2800" dirty="0" err="1">
                <a:latin typeface="Trajan Pro"/>
              </a:rPr>
              <a:t>dua</a:t>
            </a:r>
            <a:r>
              <a:rPr lang="en-US" sz="2800" dirty="0">
                <a:latin typeface="Trajan Pro"/>
              </a:rPr>
              <a:t> </a:t>
            </a:r>
            <a:r>
              <a:rPr lang="en-US" sz="2800" dirty="0" err="1">
                <a:latin typeface="Trajan Pro"/>
              </a:rPr>
              <a:t>atau</a:t>
            </a:r>
            <a:r>
              <a:rPr lang="en-US" sz="2800" dirty="0">
                <a:latin typeface="Trajan Pro"/>
              </a:rPr>
              <a:t> </a:t>
            </a:r>
            <a:r>
              <a:rPr lang="en-US" sz="2800" dirty="0" err="1">
                <a:latin typeface="Trajan Pro"/>
              </a:rPr>
              <a:t>lebih</a:t>
            </a:r>
            <a:r>
              <a:rPr lang="en-US" sz="2800" dirty="0">
                <a:latin typeface="Trajan Pro"/>
              </a:rPr>
              <a:t> </a:t>
            </a:r>
            <a:r>
              <a:rPr lang="en-US" sz="2800" dirty="0" err="1">
                <a:latin typeface="Trajan Pro"/>
              </a:rPr>
              <a:t>komponen-komponen</a:t>
            </a:r>
            <a:r>
              <a:rPr lang="en-US" sz="2800" dirty="0">
                <a:latin typeface="Trajan Pro"/>
              </a:rPr>
              <a:t> yang </a:t>
            </a:r>
            <a:r>
              <a:rPr lang="en-US" sz="2800" dirty="0" err="1">
                <a:latin typeface="Trajan Pro"/>
              </a:rPr>
              <a:t>saling</a:t>
            </a:r>
            <a:r>
              <a:rPr lang="en-US" sz="2800" dirty="0">
                <a:latin typeface="Trajan Pro"/>
              </a:rPr>
              <a:t> </a:t>
            </a:r>
            <a:r>
              <a:rPr lang="en-US" sz="2800" dirty="0" err="1">
                <a:latin typeface="Trajan Pro"/>
              </a:rPr>
              <a:t>berhubungan</a:t>
            </a:r>
            <a:r>
              <a:rPr lang="en-US" sz="2800" dirty="0">
                <a:latin typeface="Trajan Pro"/>
              </a:rPr>
              <a:t>, yang </a:t>
            </a:r>
            <a:r>
              <a:rPr lang="en-US" sz="2800" dirty="0" err="1">
                <a:latin typeface="Trajan Pro"/>
              </a:rPr>
              <a:t>berinteraksi</a:t>
            </a:r>
            <a:r>
              <a:rPr lang="en-US" sz="2800" dirty="0">
                <a:latin typeface="Trajan Pro"/>
              </a:rPr>
              <a:t> </a:t>
            </a:r>
            <a:r>
              <a:rPr lang="en-US" sz="2800" dirty="0" err="1">
                <a:latin typeface="Trajan Pro"/>
              </a:rPr>
              <a:t>untuk</a:t>
            </a:r>
            <a:r>
              <a:rPr lang="en-US" sz="2800" dirty="0">
                <a:latin typeface="Trajan Pro"/>
              </a:rPr>
              <a:t> </a:t>
            </a:r>
            <a:r>
              <a:rPr lang="en-US" sz="2800" dirty="0" err="1">
                <a:latin typeface="Trajan Pro"/>
              </a:rPr>
              <a:t>mencapai</a:t>
            </a:r>
            <a:r>
              <a:rPr lang="en-US" sz="2800" dirty="0">
                <a:latin typeface="Trajan Pro"/>
              </a:rPr>
              <a:t> </a:t>
            </a:r>
            <a:r>
              <a:rPr lang="en-US" sz="2800" dirty="0" err="1">
                <a:latin typeface="Trajan Pro"/>
              </a:rPr>
              <a:t>suatu</a:t>
            </a:r>
            <a:r>
              <a:rPr lang="en-US" sz="2800" dirty="0">
                <a:latin typeface="Trajan Pro"/>
              </a:rPr>
              <a:t> </a:t>
            </a:r>
            <a:r>
              <a:rPr lang="en-US" sz="2800" dirty="0" err="1">
                <a:latin typeface="Trajan Pro"/>
              </a:rPr>
              <a:t>tujuan</a:t>
            </a:r>
            <a:r>
              <a:rPr lang="en-US" sz="2800" dirty="0" smtClean="0">
                <a:latin typeface="Trajan Pro"/>
              </a:rPr>
              <a:t>.</a:t>
            </a:r>
          </a:p>
          <a:p>
            <a:pPr marL="392113" indent="-327025">
              <a:lnSpc>
                <a:spcPct val="90000"/>
              </a:lnSpc>
              <a:buFontTx/>
              <a:buChar char="•"/>
            </a:pPr>
            <a:endParaRPr lang="en-US" sz="2800" dirty="0">
              <a:latin typeface="Trajan Pro"/>
            </a:endParaRPr>
          </a:p>
          <a:p>
            <a:pPr marL="392113" indent="-327025">
              <a:lnSpc>
                <a:spcPct val="90000"/>
              </a:lnSpc>
              <a:buFontTx/>
              <a:buChar char="•"/>
            </a:pPr>
            <a:r>
              <a:rPr lang="en-US" sz="2800" dirty="0" err="1">
                <a:latin typeface="Trajan Pro"/>
              </a:rPr>
              <a:t>Sistem</a:t>
            </a:r>
            <a:r>
              <a:rPr lang="en-US" sz="2800" dirty="0">
                <a:latin typeface="Trajan Pro"/>
              </a:rPr>
              <a:t> </a:t>
            </a:r>
            <a:r>
              <a:rPr lang="en-US" sz="2800" dirty="0" err="1">
                <a:latin typeface="Trajan Pro"/>
              </a:rPr>
              <a:t>hampir</a:t>
            </a:r>
            <a:r>
              <a:rPr lang="en-US" sz="2800" dirty="0">
                <a:latin typeface="Trajan Pro"/>
              </a:rPr>
              <a:t> </a:t>
            </a:r>
            <a:r>
              <a:rPr lang="en-US" sz="2800" dirty="0" err="1">
                <a:latin typeface="Trajan Pro"/>
              </a:rPr>
              <a:t>selalu</a:t>
            </a:r>
            <a:r>
              <a:rPr lang="en-US" sz="2800" dirty="0">
                <a:latin typeface="Trajan Pro"/>
              </a:rPr>
              <a:t> </a:t>
            </a:r>
            <a:r>
              <a:rPr lang="en-US" sz="2800" dirty="0" err="1">
                <a:latin typeface="Trajan Pro"/>
              </a:rPr>
              <a:t>terdiri</a:t>
            </a:r>
            <a:r>
              <a:rPr lang="en-US" sz="2800" dirty="0">
                <a:latin typeface="Trajan Pro"/>
              </a:rPr>
              <a:t> </a:t>
            </a:r>
            <a:r>
              <a:rPr lang="en-US" sz="2800" dirty="0" err="1">
                <a:latin typeface="Trajan Pro"/>
              </a:rPr>
              <a:t>dari</a:t>
            </a:r>
            <a:r>
              <a:rPr lang="en-US" sz="2800" dirty="0">
                <a:latin typeface="Trajan Pro"/>
              </a:rPr>
              <a:t> </a:t>
            </a:r>
            <a:r>
              <a:rPr lang="en-US" sz="2800" dirty="0" err="1">
                <a:latin typeface="Trajan Pro"/>
              </a:rPr>
              <a:t>beberapa</a:t>
            </a:r>
            <a:r>
              <a:rPr lang="en-US" sz="2800" dirty="0">
                <a:latin typeface="Trajan Pro"/>
              </a:rPr>
              <a:t> </a:t>
            </a:r>
            <a:r>
              <a:rPr lang="en-US" sz="2800" dirty="0" err="1">
                <a:latin typeface="Trajan Pro"/>
              </a:rPr>
              <a:t>subsistem</a:t>
            </a:r>
            <a:r>
              <a:rPr lang="en-US" sz="2800" dirty="0">
                <a:latin typeface="Trajan Pro"/>
              </a:rPr>
              <a:t> </a:t>
            </a:r>
            <a:r>
              <a:rPr lang="en-US" sz="2800" dirty="0" err="1">
                <a:latin typeface="Trajan Pro"/>
              </a:rPr>
              <a:t>kecil</a:t>
            </a:r>
            <a:r>
              <a:rPr lang="en-US" sz="2800" dirty="0">
                <a:latin typeface="Trajan Pro"/>
              </a:rPr>
              <a:t>, yang </a:t>
            </a:r>
            <a:r>
              <a:rPr lang="en-US" sz="2800" dirty="0" err="1">
                <a:latin typeface="Trajan Pro"/>
              </a:rPr>
              <a:t>masing-masing</a:t>
            </a:r>
            <a:r>
              <a:rPr lang="en-US" sz="2800" dirty="0">
                <a:latin typeface="Trajan Pro"/>
              </a:rPr>
              <a:t> </a:t>
            </a:r>
            <a:r>
              <a:rPr lang="en-US" sz="2800" dirty="0" err="1">
                <a:latin typeface="Trajan Pro"/>
              </a:rPr>
              <a:t>melakukan</a:t>
            </a:r>
            <a:r>
              <a:rPr lang="en-US" sz="2800" dirty="0">
                <a:latin typeface="Trajan Pro"/>
              </a:rPr>
              <a:t> </a:t>
            </a:r>
            <a:r>
              <a:rPr lang="en-US" sz="2800" dirty="0" err="1">
                <a:latin typeface="Trajan Pro"/>
              </a:rPr>
              <a:t>fungsi</a:t>
            </a:r>
            <a:r>
              <a:rPr lang="en-US" sz="2800" dirty="0">
                <a:latin typeface="Trajan Pro"/>
              </a:rPr>
              <a:t> </a:t>
            </a:r>
            <a:r>
              <a:rPr lang="en-US" sz="2800" dirty="0" err="1">
                <a:latin typeface="Trajan Pro"/>
              </a:rPr>
              <a:t>khusus</a:t>
            </a:r>
            <a:r>
              <a:rPr lang="en-US" sz="2800" dirty="0">
                <a:latin typeface="Trajan Pro"/>
              </a:rPr>
              <a:t> yang </a:t>
            </a:r>
            <a:r>
              <a:rPr lang="en-US" sz="2800" dirty="0" err="1">
                <a:latin typeface="Trajan Pro"/>
              </a:rPr>
              <a:t>penting</a:t>
            </a:r>
            <a:r>
              <a:rPr lang="en-US" sz="2800" dirty="0">
                <a:latin typeface="Trajan Pro"/>
              </a:rPr>
              <a:t> </a:t>
            </a:r>
            <a:r>
              <a:rPr lang="en-US" sz="2800" dirty="0" err="1">
                <a:latin typeface="Trajan Pro"/>
              </a:rPr>
              <a:t>untuk</a:t>
            </a:r>
            <a:r>
              <a:rPr lang="en-US" sz="2800" dirty="0">
                <a:latin typeface="Trajan Pro"/>
              </a:rPr>
              <a:t> </a:t>
            </a:r>
            <a:r>
              <a:rPr lang="en-US" sz="2800" dirty="0" err="1">
                <a:latin typeface="Trajan Pro"/>
              </a:rPr>
              <a:t>dan</a:t>
            </a:r>
            <a:r>
              <a:rPr lang="en-US" sz="2800" dirty="0">
                <a:latin typeface="Trajan Pro"/>
              </a:rPr>
              <a:t> </a:t>
            </a:r>
            <a:r>
              <a:rPr lang="en-US" sz="2800" dirty="0" err="1">
                <a:latin typeface="Trajan Pro"/>
              </a:rPr>
              <a:t>mendukung</a:t>
            </a:r>
            <a:r>
              <a:rPr lang="en-US" sz="2800" dirty="0">
                <a:latin typeface="Trajan Pro"/>
              </a:rPr>
              <a:t> </a:t>
            </a:r>
            <a:r>
              <a:rPr lang="en-US" sz="2800" dirty="0" err="1">
                <a:latin typeface="Trajan Pro"/>
              </a:rPr>
              <a:t>bagi</a:t>
            </a:r>
            <a:r>
              <a:rPr lang="en-US" sz="2800" dirty="0">
                <a:latin typeface="Trajan Pro"/>
              </a:rPr>
              <a:t> </a:t>
            </a:r>
            <a:r>
              <a:rPr lang="en-US" sz="2800" dirty="0" err="1">
                <a:latin typeface="Trajan Pro"/>
              </a:rPr>
              <a:t>sistem</a:t>
            </a:r>
            <a:r>
              <a:rPr lang="en-US" sz="2800" dirty="0">
                <a:latin typeface="Trajan Pro"/>
              </a:rPr>
              <a:t> yang </a:t>
            </a:r>
            <a:r>
              <a:rPr lang="en-US" sz="2800" dirty="0" err="1">
                <a:latin typeface="Trajan Pro"/>
              </a:rPr>
              <a:t>lebih</a:t>
            </a:r>
            <a:r>
              <a:rPr lang="en-US" sz="2800" dirty="0">
                <a:latin typeface="Trajan Pro"/>
              </a:rPr>
              <a:t> </a:t>
            </a:r>
            <a:r>
              <a:rPr lang="en-US" sz="2800" dirty="0" err="1">
                <a:latin typeface="Trajan Pro"/>
              </a:rPr>
              <a:t>besar</a:t>
            </a:r>
            <a:r>
              <a:rPr lang="en-US" sz="2800" dirty="0" smtClean="0">
                <a:latin typeface="Trajan Pro"/>
              </a:rPr>
              <a:t>.</a:t>
            </a:r>
          </a:p>
          <a:p>
            <a:pPr marL="392113" indent="-327025">
              <a:lnSpc>
                <a:spcPct val="90000"/>
              </a:lnSpc>
              <a:buFontTx/>
              <a:buChar char="•"/>
            </a:pPr>
            <a:endParaRPr lang="en-US" sz="2800" dirty="0">
              <a:latin typeface="Trajan Pro"/>
            </a:endParaRPr>
          </a:p>
          <a:p>
            <a:pPr marL="392113" indent="-327025">
              <a:lnSpc>
                <a:spcPct val="90000"/>
              </a:lnSpc>
              <a:buFontTx/>
              <a:buChar char="•"/>
            </a:pPr>
            <a:r>
              <a:rPr lang="en-US" sz="2800" dirty="0">
                <a:latin typeface="Trajan Pro"/>
              </a:rPr>
              <a:t>SIA </a:t>
            </a:r>
            <a:r>
              <a:rPr lang="en-US" sz="2800" dirty="0" err="1">
                <a:latin typeface="Trajan Pro"/>
              </a:rPr>
              <a:t>adalah</a:t>
            </a:r>
            <a:r>
              <a:rPr lang="en-US" sz="2800" dirty="0">
                <a:latin typeface="Trajan Pro"/>
              </a:rPr>
              <a:t> </a:t>
            </a:r>
            <a:r>
              <a:rPr lang="en-US" sz="2800" dirty="0" err="1">
                <a:latin typeface="Trajan Pro"/>
              </a:rPr>
              <a:t>sekumpulan</a:t>
            </a:r>
            <a:r>
              <a:rPr lang="en-US" sz="2800" dirty="0">
                <a:latin typeface="Trajan Pro"/>
              </a:rPr>
              <a:t> </a:t>
            </a:r>
            <a:r>
              <a:rPr lang="en-US" sz="2800" dirty="0" err="1">
                <a:latin typeface="Trajan Pro"/>
              </a:rPr>
              <a:t>sumber</a:t>
            </a:r>
            <a:r>
              <a:rPr lang="en-US" sz="2800" dirty="0">
                <a:latin typeface="Trajan Pro"/>
              </a:rPr>
              <a:t> </a:t>
            </a:r>
            <a:r>
              <a:rPr lang="en-US" sz="2800" dirty="0" err="1">
                <a:latin typeface="Trajan Pro"/>
              </a:rPr>
              <a:t>daya</a:t>
            </a:r>
            <a:r>
              <a:rPr lang="en-US" sz="2800" dirty="0">
                <a:latin typeface="Trajan Pro"/>
              </a:rPr>
              <a:t>, </a:t>
            </a:r>
            <a:r>
              <a:rPr lang="en-US" sz="2800" dirty="0" err="1">
                <a:latin typeface="Trajan Pro"/>
              </a:rPr>
              <a:t>seperti</a:t>
            </a:r>
            <a:r>
              <a:rPr lang="en-US" sz="2800" dirty="0">
                <a:latin typeface="Trajan Pro"/>
              </a:rPr>
              <a:t> </a:t>
            </a:r>
            <a:r>
              <a:rPr lang="en-US" sz="2800" dirty="0" err="1">
                <a:latin typeface="Trajan Pro"/>
              </a:rPr>
              <a:t>manusia</a:t>
            </a:r>
            <a:r>
              <a:rPr lang="en-US" sz="2800" dirty="0">
                <a:latin typeface="Trajan Pro"/>
              </a:rPr>
              <a:t> </a:t>
            </a:r>
            <a:r>
              <a:rPr lang="en-US" sz="2800" dirty="0" err="1">
                <a:latin typeface="Trajan Pro"/>
              </a:rPr>
              <a:t>dan</a:t>
            </a:r>
            <a:r>
              <a:rPr lang="en-US" sz="2800" dirty="0">
                <a:latin typeface="Trajan Pro"/>
              </a:rPr>
              <a:t> </a:t>
            </a:r>
            <a:r>
              <a:rPr lang="en-US" sz="2800" dirty="0" err="1">
                <a:latin typeface="Trajan Pro"/>
              </a:rPr>
              <a:t>peralatan</a:t>
            </a:r>
            <a:r>
              <a:rPr lang="en-US" sz="2800" dirty="0">
                <a:latin typeface="Trajan Pro"/>
              </a:rPr>
              <a:t>, yang </a:t>
            </a:r>
            <a:r>
              <a:rPr lang="en-US" sz="2800" dirty="0" err="1">
                <a:latin typeface="Trajan Pro"/>
              </a:rPr>
              <a:t>dirancang</a:t>
            </a:r>
            <a:r>
              <a:rPr lang="en-US" sz="2800" dirty="0">
                <a:latin typeface="Trajan Pro"/>
              </a:rPr>
              <a:t> </a:t>
            </a:r>
            <a:r>
              <a:rPr lang="en-US" sz="2800" dirty="0" err="1">
                <a:latin typeface="Trajan Pro"/>
              </a:rPr>
              <a:t>untuk</a:t>
            </a:r>
            <a:r>
              <a:rPr lang="en-US" sz="2800" dirty="0">
                <a:latin typeface="Trajan Pro"/>
              </a:rPr>
              <a:t> </a:t>
            </a:r>
            <a:r>
              <a:rPr lang="en-US" sz="2800" dirty="0" err="1">
                <a:latin typeface="Trajan Pro"/>
              </a:rPr>
              <a:t>mengubah</a:t>
            </a:r>
            <a:r>
              <a:rPr lang="en-US" sz="2800" dirty="0">
                <a:latin typeface="Trajan Pro"/>
              </a:rPr>
              <a:t> data </a:t>
            </a:r>
            <a:r>
              <a:rPr lang="en-US" sz="2800" dirty="0" err="1">
                <a:latin typeface="Trajan Pro"/>
              </a:rPr>
              <a:t>keuangan</a:t>
            </a:r>
            <a:r>
              <a:rPr lang="en-US" sz="2800" dirty="0">
                <a:latin typeface="Trajan Pro"/>
              </a:rPr>
              <a:t> </a:t>
            </a:r>
            <a:r>
              <a:rPr lang="en-US" sz="2800" dirty="0" err="1">
                <a:latin typeface="Trajan Pro"/>
              </a:rPr>
              <a:t>dan</a:t>
            </a:r>
            <a:r>
              <a:rPr lang="en-US" sz="2800" dirty="0">
                <a:latin typeface="Trajan Pro"/>
              </a:rPr>
              <a:t> data </a:t>
            </a:r>
            <a:r>
              <a:rPr lang="en-US" sz="2800" dirty="0" err="1">
                <a:latin typeface="Trajan Pro"/>
              </a:rPr>
              <a:t>lainnya</a:t>
            </a:r>
            <a:r>
              <a:rPr lang="en-US" sz="2800" dirty="0">
                <a:latin typeface="Trajan Pro"/>
              </a:rPr>
              <a:t> </a:t>
            </a:r>
            <a:r>
              <a:rPr lang="en-US" sz="2800" dirty="0" err="1">
                <a:latin typeface="Trajan Pro"/>
              </a:rPr>
              <a:t>menjadi</a:t>
            </a:r>
            <a:r>
              <a:rPr lang="en-US" sz="2800" dirty="0">
                <a:latin typeface="Trajan Pro"/>
              </a:rPr>
              <a:t> </a:t>
            </a:r>
            <a:r>
              <a:rPr lang="en-US" sz="2800" dirty="0" err="1">
                <a:latin typeface="Trajan Pro"/>
              </a:rPr>
              <a:t>informasi</a:t>
            </a:r>
            <a:r>
              <a:rPr lang="en-US" sz="2800" dirty="0">
                <a:latin typeface="Trajan Pro"/>
              </a:rPr>
              <a:t>.</a:t>
            </a:r>
            <a:endParaRPr lang="en-US" sz="2800" dirty="0">
              <a:latin typeface="Trajan Pro"/>
              <a:cs typeface="Arial" pitchFamily="34" charset="0"/>
            </a:endParaRPr>
          </a:p>
        </p:txBody>
      </p:sp>
    </p:spTree>
    <p:extLst>
      <p:ext uri="{BB962C8B-B14F-4D97-AF65-F5344CB8AC3E}">
        <p14:creationId xmlns:p14="http://schemas.microsoft.com/office/powerpoint/2010/main" val="356323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4643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533400"/>
            <a:ext cx="8229600" cy="563563"/>
          </a:xfrm>
          <a:noFill/>
          <a:ln/>
        </p:spPr>
        <p:txBody>
          <a:bodyPr>
            <a:normAutofit fontScale="90000"/>
          </a:bodyPr>
          <a:lstStyle/>
          <a:p>
            <a:pPr algn="l"/>
            <a:r>
              <a:rPr lang="en-US" sz="4400" b="1" dirty="0"/>
              <a:t>KOMPONEN SIA</a:t>
            </a:r>
          </a:p>
        </p:txBody>
      </p:sp>
      <p:sp>
        <p:nvSpPr>
          <p:cNvPr id="102403" name="Rectangle 3"/>
          <p:cNvSpPr>
            <a:spLocks noGrp="1" noChangeArrowheads="1"/>
          </p:cNvSpPr>
          <p:nvPr>
            <p:ph idx="1"/>
          </p:nvPr>
        </p:nvSpPr>
        <p:spPr>
          <a:xfrm>
            <a:off x="381000" y="1447800"/>
            <a:ext cx="5943600" cy="1524000"/>
          </a:xfrm>
          <a:noFill/>
          <a:ln/>
        </p:spPr>
        <p:txBody>
          <a:bodyPr>
            <a:normAutofit lnSpcReduction="10000"/>
          </a:bodyPr>
          <a:lstStyle/>
          <a:p>
            <a:pPr marL="392113" indent="-327025">
              <a:lnSpc>
                <a:spcPct val="90000"/>
              </a:lnSpc>
              <a:buFontTx/>
              <a:buChar char="•"/>
            </a:pPr>
            <a:r>
              <a:rPr lang="en-US" sz="2200" dirty="0"/>
              <a:t>SIA </a:t>
            </a:r>
            <a:r>
              <a:rPr lang="en-US" sz="2200" dirty="0" err="1"/>
              <a:t>terdiri</a:t>
            </a:r>
            <a:r>
              <a:rPr lang="en-US" sz="2200" dirty="0"/>
              <a:t> </a:t>
            </a:r>
            <a:r>
              <a:rPr lang="en-US" sz="2200" dirty="0" err="1"/>
              <a:t>dari</a:t>
            </a:r>
            <a:r>
              <a:rPr lang="en-US" sz="2200" dirty="0"/>
              <a:t> lima </a:t>
            </a:r>
            <a:r>
              <a:rPr lang="en-US" sz="2200" dirty="0" err="1"/>
              <a:t>komponen</a:t>
            </a:r>
            <a:r>
              <a:rPr lang="en-US" sz="2200" dirty="0"/>
              <a:t>:</a:t>
            </a:r>
          </a:p>
          <a:p>
            <a:pPr marL="506413" lvl="1" indent="0">
              <a:lnSpc>
                <a:spcPct val="90000"/>
              </a:lnSpc>
              <a:buNone/>
            </a:pPr>
            <a:r>
              <a:rPr lang="en-US" sz="2000" dirty="0"/>
              <a:t>Orang-orang, </a:t>
            </a:r>
            <a:r>
              <a:rPr lang="en-US" sz="2000" dirty="0" err="1"/>
              <a:t>Prosedur-prosedur</a:t>
            </a:r>
            <a:r>
              <a:rPr lang="en-US" sz="2000" dirty="0"/>
              <a:t>, Data, Software (</a:t>
            </a:r>
            <a:r>
              <a:rPr lang="en-US" sz="2000" dirty="0" err="1"/>
              <a:t>perangkat</a:t>
            </a:r>
            <a:r>
              <a:rPr lang="en-US" sz="2000" dirty="0"/>
              <a:t> </a:t>
            </a:r>
            <a:r>
              <a:rPr lang="en-US" sz="2000" dirty="0" err="1"/>
              <a:t>lunak</a:t>
            </a:r>
            <a:r>
              <a:rPr lang="en-US" sz="2000" dirty="0"/>
              <a:t>), </a:t>
            </a:r>
            <a:r>
              <a:rPr lang="en-US" sz="2000" dirty="0" err="1"/>
              <a:t>Infrastruktur</a:t>
            </a:r>
            <a:r>
              <a:rPr lang="en-US" sz="2000" dirty="0"/>
              <a:t> </a:t>
            </a:r>
            <a:r>
              <a:rPr lang="en-US" sz="2000" dirty="0" err="1"/>
              <a:t>teknologi</a:t>
            </a:r>
            <a:r>
              <a:rPr lang="en-US" sz="2000" dirty="0"/>
              <a:t> </a:t>
            </a:r>
            <a:r>
              <a:rPr lang="en-US" sz="2000" dirty="0" err="1"/>
              <a:t>informasi</a:t>
            </a:r>
            <a:r>
              <a:rPr lang="en-US" sz="2000" dirty="0" smtClean="0"/>
              <a:t>.</a:t>
            </a:r>
          </a:p>
          <a:p>
            <a:pPr marL="506413" lvl="1" indent="0">
              <a:lnSpc>
                <a:spcPct val="90000"/>
              </a:lnSpc>
              <a:buNone/>
            </a:pPr>
            <a:r>
              <a:rPr lang="en-US" sz="2000" dirty="0" err="1" smtClean="0"/>
              <a:t>Contoh</a:t>
            </a:r>
            <a:r>
              <a:rPr lang="en-US" sz="2000" dirty="0" smtClean="0"/>
              <a:t> : SIA di STIKOM</a:t>
            </a:r>
            <a:endParaRPr lang="en-US" sz="2000" dirty="0"/>
          </a:p>
          <a:p>
            <a:pPr marL="392113" indent="-327025">
              <a:lnSpc>
                <a:spcPct val="90000"/>
              </a:lnSpc>
            </a:pPr>
            <a:endParaRPr lang="en-US" sz="2400" dirty="0"/>
          </a:p>
        </p:txBody>
      </p:sp>
      <p:sp>
        <p:nvSpPr>
          <p:cNvPr id="7" name="Footer Placeholder 4"/>
          <p:cNvSpPr>
            <a:spLocks noGrp="1"/>
          </p:cNvSpPr>
          <p:nvPr>
            <p:ph type="ftr" sz="quarter" idx="11"/>
          </p:nvPr>
        </p:nvSpPr>
        <p:spPr/>
        <p:txBody>
          <a:bodyPr/>
          <a:lstStyle/>
          <a:p>
            <a:r>
              <a:rPr lang="en-US" dirty="0"/>
              <a:t>SISTEM INFORMASI AKUNTANSI </a:t>
            </a:r>
          </a:p>
        </p:txBody>
      </p:sp>
      <p:sp>
        <p:nvSpPr>
          <p:cNvPr id="8" name="Rectangle 3"/>
          <p:cNvSpPr txBox="1">
            <a:spLocks noChangeArrowheads="1"/>
          </p:cNvSpPr>
          <p:nvPr/>
        </p:nvSpPr>
        <p:spPr>
          <a:xfrm>
            <a:off x="762000" y="2971800"/>
            <a:ext cx="7620000" cy="3429000"/>
          </a:xfrm>
          <a:prstGeom prst="rect">
            <a:avLst/>
          </a:prstGeom>
          <a:solidFill>
            <a:schemeClr val="bg1"/>
          </a:solidFill>
          <a:ln w="19050">
            <a:solidFill>
              <a:schemeClr val="tx1"/>
            </a:solidFill>
            <a:miter lim="800000"/>
            <a:headEnd/>
            <a:tailEnd/>
          </a:ln>
        </p:spPr>
        <p:txBody>
          <a:bodyPr vert="horz" lIns="91440" tIns="45720" rIns="91440" bIns="45720" rtlCol="0">
            <a:normAutofit fontScale="92500" lnSpcReduction="10000"/>
          </a:bodyPr>
          <a:lstStyle>
            <a:lvl1pPr marL="457200" indent="-457200" algn="l" defTabSz="457200" rtl="0" eaLnBrk="1" latinLnBrk="0" hangingPunct="1">
              <a:spcBef>
                <a:spcPct val="20000"/>
              </a:spcBef>
              <a:buSzPct val="80000"/>
              <a:buFontTx/>
              <a:buBlip>
                <a:blip r:embed="rId2"/>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3"/>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4"/>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5"/>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6"/>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sz="2100" dirty="0" err="1" smtClean="0">
                <a:solidFill>
                  <a:schemeClr val="tx2"/>
                </a:solidFill>
              </a:rPr>
              <a:t>Kelima</a:t>
            </a:r>
            <a:r>
              <a:rPr lang="en-US" sz="2100" dirty="0" smtClean="0">
                <a:solidFill>
                  <a:schemeClr val="tx2"/>
                </a:solidFill>
              </a:rPr>
              <a:t> </a:t>
            </a:r>
            <a:r>
              <a:rPr lang="en-US" sz="2100" dirty="0" err="1" smtClean="0">
                <a:solidFill>
                  <a:schemeClr val="tx2"/>
                </a:solidFill>
              </a:rPr>
              <a:t>komponen</a:t>
            </a:r>
            <a:r>
              <a:rPr lang="en-US" sz="2100" dirty="0" smtClean="0">
                <a:solidFill>
                  <a:schemeClr val="tx2"/>
                </a:solidFill>
              </a:rPr>
              <a:t> </a:t>
            </a:r>
            <a:r>
              <a:rPr lang="en-US" sz="2100" dirty="0" err="1" smtClean="0">
                <a:solidFill>
                  <a:schemeClr val="tx2"/>
                </a:solidFill>
              </a:rPr>
              <a:t>ini</a:t>
            </a:r>
            <a:r>
              <a:rPr lang="en-US" sz="2100" dirty="0" smtClean="0">
                <a:solidFill>
                  <a:schemeClr val="tx2"/>
                </a:solidFill>
              </a:rPr>
              <a:t> </a:t>
            </a:r>
            <a:r>
              <a:rPr lang="en-US" sz="2100" dirty="0" err="1" smtClean="0">
                <a:solidFill>
                  <a:schemeClr val="tx2"/>
                </a:solidFill>
              </a:rPr>
              <a:t>secara</a:t>
            </a:r>
            <a:r>
              <a:rPr lang="en-US" sz="2100" dirty="0" smtClean="0">
                <a:solidFill>
                  <a:schemeClr val="tx2"/>
                </a:solidFill>
              </a:rPr>
              <a:t> </a:t>
            </a:r>
            <a:r>
              <a:rPr lang="en-US" sz="2100" dirty="0" err="1" smtClean="0">
                <a:solidFill>
                  <a:schemeClr val="tx2"/>
                </a:solidFill>
              </a:rPr>
              <a:t>bersama-sama</a:t>
            </a:r>
            <a:r>
              <a:rPr lang="en-US" sz="2100" dirty="0" smtClean="0">
                <a:solidFill>
                  <a:schemeClr val="tx2"/>
                </a:solidFill>
              </a:rPr>
              <a:t> </a:t>
            </a:r>
            <a:r>
              <a:rPr lang="en-US" sz="2100" dirty="0" err="1" smtClean="0">
                <a:solidFill>
                  <a:schemeClr val="tx2"/>
                </a:solidFill>
              </a:rPr>
              <a:t>memungkinkan</a:t>
            </a:r>
            <a:r>
              <a:rPr lang="en-US" sz="2100" dirty="0" smtClean="0">
                <a:solidFill>
                  <a:schemeClr val="tx2"/>
                </a:solidFill>
              </a:rPr>
              <a:t> </a:t>
            </a:r>
            <a:r>
              <a:rPr lang="en-US" sz="2100" dirty="0" err="1" smtClean="0">
                <a:solidFill>
                  <a:schemeClr val="tx2"/>
                </a:solidFill>
              </a:rPr>
              <a:t>suatu</a:t>
            </a:r>
            <a:r>
              <a:rPr lang="en-US" sz="2100" dirty="0" smtClean="0">
                <a:solidFill>
                  <a:schemeClr val="tx2"/>
                </a:solidFill>
              </a:rPr>
              <a:t> SIA </a:t>
            </a:r>
            <a:r>
              <a:rPr lang="en-US" sz="2100" dirty="0" err="1" smtClean="0">
                <a:solidFill>
                  <a:schemeClr val="tx2"/>
                </a:solidFill>
              </a:rPr>
              <a:t>memenuhi</a:t>
            </a:r>
            <a:r>
              <a:rPr lang="en-US" sz="2100" dirty="0" smtClean="0">
                <a:solidFill>
                  <a:schemeClr val="tx2"/>
                </a:solidFill>
              </a:rPr>
              <a:t> </a:t>
            </a:r>
            <a:r>
              <a:rPr lang="en-US" sz="2100" dirty="0" err="1" smtClean="0">
                <a:solidFill>
                  <a:schemeClr val="tx2"/>
                </a:solidFill>
              </a:rPr>
              <a:t>tiga</a:t>
            </a:r>
            <a:r>
              <a:rPr lang="en-US" sz="2100" dirty="0" smtClean="0">
                <a:solidFill>
                  <a:schemeClr val="tx2"/>
                </a:solidFill>
              </a:rPr>
              <a:t> </a:t>
            </a:r>
            <a:r>
              <a:rPr lang="en-US" sz="2100" dirty="0" err="1" smtClean="0">
                <a:solidFill>
                  <a:schemeClr val="tx2"/>
                </a:solidFill>
              </a:rPr>
              <a:t>fungsi</a:t>
            </a:r>
            <a:r>
              <a:rPr lang="en-US" sz="2100" dirty="0" smtClean="0">
                <a:solidFill>
                  <a:schemeClr val="tx2"/>
                </a:solidFill>
              </a:rPr>
              <a:t> </a:t>
            </a:r>
            <a:r>
              <a:rPr lang="en-US" sz="2100" dirty="0" err="1" smtClean="0">
                <a:solidFill>
                  <a:schemeClr val="tx2"/>
                </a:solidFill>
              </a:rPr>
              <a:t>pentingnya</a:t>
            </a:r>
            <a:r>
              <a:rPr lang="en-US" sz="2100" dirty="0" smtClean="0">
                <a:solidFill>
                  <a:schemeClr val="tx2"/>
                </a:solidFill>
              </a:rPr>
              <a:t> </a:t>
            </a:r>
            <a:r>
              <a:rPr lang="en-US" sz="2100" dirty="0" err="1" smtClean="0">
                <a:solidFill>
                  <a:schemeClr val="tx2"/>
                </a:solidFill>
              </a:rPr>
              <a:t>dalam</a:t>
            </a:r>
            <a:r>
              <a:rPr lang="en-US" sz="2100" dirty="0" smtClean="0">
                <a:solidFill>
                  <a:schemeClr val="tx2"/>
                </a:solidFill>
              </a:rPr>
              <a:t> </a:t>
            </a:r>
            <a:r>
              <a:rPr lang="en-US" sz="2100" dirty="0" err="1" smtClean="0">
                <a:solidFill>
                  <a:schemeClr val="tx2"/>
                </a:solidFill>
              </a:rPr>
              <a:t>organisasi</a:t>
            </a:r>
            <a:r>
              <a:rPr lang="en-US" sz="2100" dirty="0" smtClean="0">
                <a:solidFill>
                  <a:schemeClr val="tx2"/>
                </a:solidFill>
              </a:rPr>
              <a:t>, </a:t>
            </a:r>
            <a:r>
              <a:rPr lang="en-US" sz="2100" dirty="0" err="1" smtClean="0">
                <a:solidFill>
                  <a:schemeClr val="tx2"/>
                </a:solidFill>
              </a:rPr>
              <a:t>yaitu</a:t>
            </a:r>
            <a:r>
              <a:rPr lang="en-US" sz="2100" dirty="0" smtClean="0">
                <a:solidFill>
                  <a:schemeClr val="tx2"/>
                </a:solidFill>
              </a:rPr>
              <a:t>:</a:t>
            </a:r>
          </a:p>
          <a:p>
            <a:pPr>
              <a:lnSpc>
                <a:spcPct val="90000"/>
              </a:lnSpc>
              <a:buFontTx/>
              <a:buChar char="1"/>
            </a:pPr>
            <a:r>
              <a:rPr lang="en-US" sz="2100" dirty="0" err="1" smtClean="0">
                <a:solidFill>
                  <a:schemeClr val="tx2"/>
                </a:solidFill>
              </a:rPr>
              <a:t>Mengumpulkan</a:t>
            </a:r>
            <a:r>
              <a:rPr lang="en-US" sz="2100" dirty="0" smtClean="0">
                <a:solidFill>
                  <a:schemeClr val="tx2"/>
                </a:solidFill>
              </a:rPr>
              <a:t> </a:t>
            </a:r>
            <a:r>
              <a:rPr lang="en-US" sz="2100" dirty="0" err="1" smtClean="0">
                <a:solidFill>
                  <a:schemeClr val="tx2"/>
                </a:solidFill>
              </a:rPr>
              <a:t>dan</a:t>
            </a:r>
            <a:r>
              <a:rPr lang="en-US" sz="2100" dirty="0" smtClean="0">
                <a:solidFill>
                  <a:schemeClr val="tx2"/>
                </a:solidFill>
              </a:rPr>
              <a:t> </a:t>
            </a:r>
            <a:r>
              <a:rPr lang="en-US" sz="2100" dirty="0" err="1" smtClean="0">
                <a:solidFill>
                  <a:schemeClr val="tx2"/>
                </a:solidFill>
              </a:rPr>
              <a:t>menyimpan</a:t>
            </a:r>
            <a:r>
              <a:rPr lang="en-US" sz="2100" dirty="0" smtClean="0">
                <a:solidFill>
                  <a:schemeClr val="tx2"/>
                </a:solidFill>
              </a:rPr>
              <a:t> data </a:t>
            </a:r>
            <a:r>
              <a:rPr lang="en-US" sz="2100" dirty="0" err="1" smtClean="0">
                <a:solidFill>
                  <a:schemeClr val="tx2"/>
                </a:solidFill>
              </a:rPr>
              <a:t>tentang</a:t>
            </a:r>
            <a:r>
              <a:rPr lang="en-US" sz="2100" dirty="0" smtClean="0">
                <a:solidFill>
                  <a:schemeClr val="tx2"/>
                </a:solidFill>
              </a:rPr>
              <a:t> </a:t>
            </a:r>
            <a:r>
              <a:rPr lang="en-US" sz="2100" dirty="0" err="1" smtClean="0">
                <a:solidFill>
                  <a:schemeClr val="tx2"/>
                </a:solidFill>
              </a:rPr>
              <a:t>aktivitas-aktivitas</a:t>
            </a:r>
            <a:r>
              <a:rPr lang="en-US" sz="2100" dirty="0" smtClean="0">
                <a:solidFill>
                  <a:schemeClr val="tx2"/>
                </a:solidFill>
              </a:rPr>
              <a:t> </a:t>
            </a:r>
            <a:r>
              <a:rPr lang="en-US" sz="2100" dirty="0" err="1" smtClean="0">
                <a:solidFill>
                  <a:schemeClr val="tx2"/>
                </a:solidFill>
              </a:rPr>
              <a:t>dan</a:t>
            </a:r>
            <a:r>
              <a:rPr lang="en-US" sz="2100" dirty="0" smtClean="0">
                <a:solidFill>
                  <a:schemeClr val="tx2"/>
                </a:solidFill>
              </a:rPr>
              <a:t> </a:t>
            </a:r>
            <a:r>
              <a:rPr lang="en-US" sz="2100" dirty="0" err="1" smtClean="0">
                <a:solidFill>
                  <a:schemeClr val="tx2"/>
                </a:solidFill>
              </a:rPr>
              <a:t>transaksi-transaksi</a:t>
            </a:r>
            <a:r>
              <a:rPr lang="en-US" sz="2100" dirty="0" smtClean="0">
                <a:solidFill>
                  <a:schemeClr val="tx2"/>
                </a:solidFill>
              </a:rPr>
              <a:t> yang </a:t>
            </a:r>
            <a:r>
              <a:rPr lang="en-US" sz="2100" dirty="0" err="1" smtClean="0">
                <a:solidFill>
                  <a:schemeClr val="tx2"/>
                </a:solidFill>
              </a:rPr>
              <a:t>dilaksanakan</a:t>
            </a:r>
            <a:r>
              <a:rPr lang="en-US" sz="2100" dirty="0" smtClean="0">
                <a:solidFill>
                  <a:schemeClr val="tx2"/>
                </a:solidFill>
              </a:rPr>
              <a:t> </a:t>
            </a:r>
            <a:r>
              <a:rPr lang="en-US" sz="2100" dirty="0" err="1" smtClean="0">
                <a:solidFill>
                  <a:schemeClr val="tx2"/>
                </a:solidFill>
              </a:rPr>
              <a:t>oleh</a:t>
            </a:r>
            <a:r>
              <a:rPr lang="en-US" sz="2100" dirty="0" smtClean="0">
                <a:solidFill>
                  <a:schemeClr val="tx2"/>
                </a:solidFill>
              </a:rPr>
              <a:t> </a:t>
            </a:r>
            <a:r>
              <a:rPr lang="en-US" sz="2100" dirty="0" err="1" smtClean="0">
                <a:solidFill>
                  <a:schemeClr val="tx2"/>
                </a:solidFill>
              </a:rPr>
              <a:t>organisasi</a:t>
            </a:r>
            <a:r>
              <a:rPr lang="en-US" sz="2100" dirty="0" smtClean="0">
                <a:solidFill>
                  <a:schemeClr val="tx2"/>
                </a:solidFill>
              </a:rPr>
              <a:t>. </a:t>
            </a:r>
          </a:p>
          <a:p>
            <a:pPr>
              <a:lnSpc>
                <a:spcPct val="90000"/>
              </a:lnSpc>
              <a:buFontTx/>
              <a:buChar char="1"/>
            </a:pPr>
            <a:endParaRPr lang="en-US" sz="2100" dirty="0" smtClean="0">
              <a:solidFill>
                <a:schemeClr val="tx2"/>
              </a:solidFill>
            </a:endParaRPr>
          </a:p>
          <a:p>
            <a:pPr>
              <a:lnSpc>
                <a:spcPct val="90000"/>
              </a:lnSpc>
              <a:buFontTx/>
              <a:buChar char="2"/>
            </a:pPr>
            <a:r>
              <a:rPr lang="en-US" sz="2100" dirty="0" err="1" smtClean="0">
                <a:solidFill>
                  <a:schemeClr val="tx2"/>
                </a:solidFill>
              </a:rPr>
              <a:t>Mengubah</a:t>
            </a:r>
            <a:r>
              <a:rPr lang="en-US" sz="2100" dirty="0" smtClean="0">
                <a:solidFill>
                  <a:schemeClr val="tx2"/>
                </a:solidFill>
              </a:rPr>
              <a:t> data </a:t>
            </a:r>
            <a:r>
              <a:rPr lang="en-US" sz="2100" dirty="0" err="1" smtClean="0">
                <a:solidFill>
                  <a:schemeClr val="tx2"/>
                </a:solidFill>
              </a:rPr>
              <a:t>menjadi</a:t>
            </a:r>
            <a:r>
              <a:rPr lang="en-US" sz="2100" dirty="0" smtClean="0">
                <a:solidFill>
                  <a:schemeClr val="tx2"/>
                </a:solidFill>
              </a:rPr>
              <a:t> </a:t>
            </a:r>
            <a:r>
              <a:rPr lang="en-US" sz="2100" dirty="0" err="1" smtClean="0">
                <a:solidFill>
                  <a:schemeClr val="tx2"/>
                </a:solidFill>
              </a:rPr>
              <a:t>informasi</a:t>
            </a:r>
            <a:r>
              <a:rPr lang="en-US" sz="2100" dirty="0" smtClean="0">
                <a:solidFill>
                  <a:schemeClr val="tx2"/>
                </a:solidFill>
              </a:rPr>
              <a:t> yang </a:t>
            </a:r>
            <a:r>
              <a:rPr lang="en-US" sz="2100" dirty="0" err="1" smtClean="0">
                <a:solidFill>
                  <a:schemeClr val="tx2"/>
                </a:solidFill>
              </a:rPr>
              <a:t>berguna</a:t>
            </a:r>
            <a:r>
              <a:rPr lang="en-US" sz="2100" dirty="0" smtClean="0">
                <a:solidFill>
                  <a:schemeClr val="tx2"/>
                </a:solidFill>
              </a:rPr>
              <a:t> </a:t>
            </a:r>
            <a:r>
              <a:rPr lang="en-US" sz="2100" dirty="0" err="1" smtClean="0">
                <a:solidFill>
                  <a:schemeClr val="tx2"/>
                </a:solidFill>
              </a:rPr>
              <a:t>bagi</a:t>
            </a:r>
            <a:r>
              <a:rPr lang="en-US" sz="2100" dirty="0" smtClean="0">
                <a:solidFill>
                  <a:schemeClr val="tx2"/>
                </a:solidFill>
              </a:rPr>
              <a:t> </a:t>
            </a:r>
            <a:r>
              <a:rPr lang="en-US" sz="2100" dirty="0" err="1" smtClean="0">
                <a:solidFill>
                  <a:schemeClr val="tx2"/>
                </a:solidFill>
              </a:rPr>
              <a:t>pihak</a:t>
            </a:r>
            <a:r>
              <a:rPr lang="en-US" sz="2100" dirty="0" smtClean="0">
                <a:solidFill>
                  <a:schemeClr val="tx2"/>
                </a:solidFill>
              </a:rPr>
              <a:t> </a:t>
            </a:r>
            <a:r>
              <a:rPr lang="en-US" sz="2100" dirty="0" err="1" smtClean="0">
                <a:solidFill>
                  <a:schemeClr val="tx2"/>
                </a:solidFill>
              </a:rPr>
              <a:t>manajemen</a:t>
            </a:r>
            <a:r>
              <a:rPr lang="en-US" sz="2100" dirty="0" smtClean="0">
                <a:solidFill>
                  <a:schemeClr val="tx2"/>
                </a:solidFill>
              </a:rPr>
              <a:t> </a:t>
            </a:r>
            <a:r>
              <a:rPr lang="en-US" sz="2100" dirty="0" err="1" smtClean="0">
                <a:solidFill>
                  <a:schemeClr val="tx2"/>
                </a:solidFill>
              </a:rPr>
              <a:t>untuk</a:t>
            </a:r>
            <a:r>
              <a:rPr lang="en-US" sz="2100" dirty="0" smtClean="0">
                <a:solidFill>
                  <a:schemeClr val="tx2"/>
                </a:solidFill>
              </a:rPr>
              <a:t> </a:t>
            </a:r>
            <a:r>
              <a:rPr lang="en-US" sz="2100" dirty="0" err="1" smtClean="0">
                <a:solidFill>
                  <a:schemeClr val="tx2"/>
                </a:solidFill>
              </a:rPr>
              <a:t>membuat</a:t>
            </a:r>
            <a:r>
              <a:rPr lang="en-US" sz="2100" dirty="0" smtClean="0">
                <a:solidFill>
                  <a:schemeClr val="tx2"/>
                </a:solidFill>
              </a:rPr>
              <a:t> </a:t>
            </a:r>
            <a:r>
              <a:rPr lang="en-US" sz="2100" dirty="0" err="1" smtClean="0">
                <a:solidFill>
                  <a:schemeClr val="tx2"/>
                </a:solidFill>
              </a:rPr>
              <a:t>keputusan</a:t>
            </a:r>
            <a:r>
              <a:rPr lang="en-US" sz="2100" dirty="0" smtClean="0">
                <a:solidFill>
                  <a:schemeClr val="tx2"/>
                </a:solidFill>
              </a:rPr>
              <a:t> </a:t>
            </a:r>
            <a:r>
              <a:rPr lang="en-US" sz="2100" dirty="0" err="1" smtClean="0">
                <a:solidFill>
                  <a:schemeClr val="tx2"/>
                </a:solidFill>
              </a:rPr>
              <a:t>dalam</a:t>
            </a:r>
            <a:r>
              <a:rPr lang="en-US" sz="2100" dirty="0" smtClean="0">
                <a:solidFill>
                  <a:schemeClr val="tx2"/>
                </a:solidFill>
              </a:rPr>
              <a:t> </a:t>
            </a:r>
            <a:r>
              <a:rPr lang="en-US" sz="2100" dirty="0" err="1" smtClean="0">
                <a:solidFill>
                  <a:schemeClr val="tx2"/>
                </a:solidFill>
              </a:rPr>
              <a:t>aktivitas</a:t>
            </a:r>
            <a:r>
              <a:rPr lang="en-US" sz="2100" dirty="0" smtClean="0">
                <a:solidFill>
                  <a:schemeClr val="tx2"/>
                </a:solidFill>
              </a:rPr>
              <a:t> </a:t>
            </a:r>
            <a:r>
              <a:rPr lang="en-US" sz="2100" dirty="0" err="1" smtClean="0">
                <a:solidFill>
                  <a:schemeClr val="tx2"/>
                </a:solidFill>
              </a:rPr>
              <a:t>perencanaan</a:t>
            </a:r>
            <a:r>
              <a:rPr lang="en-US" sz="2100" dirty="0" smtClean="0">
                <a:solidFill>
                  <a:schemeClr val="tx2"/>
                </a:solidFill>
              </a:rPr>
              <a:t>, </a:t>
            </a:r>
            <a:r>
              <a:rPr lang="en-US" sz="2100" dirty="0" err="1" smtClean="0">
                <a:solidFill>
                  <a:schemeClr val="tx2"/>
                </a:solidFill>
              </a:rPr>
              <a:t>pelaksanaan</a:t>
            </a:r>
            <a:r>
              <a:rPr lang="en-US" sz="2100" dirty="0" smtClean="0">
                <a:solidFill>
                  <a:schemeClr val="tx2"/>
                </a:solidFill>
              </a:rPr>
              <a:t>, </a:t>
            </a:r>
            <a:r>
              <a:rPr lang="en-US" sz="2100" dirty="0" err="1" smtClean="0">
                <a:solidFill>
                  <a:schemeClr val="tx2"/>
                </a:solidFill>
              </a:rPr>
              <a:t>dan</a:t>
            </a:r>
            <a:r>
              <a:rPr lang="en-US" sz="2100" dirty="0" smtClean="0">
                <a:solidFill>
                  <a:schemeClr val="tx2"/>
                </a:solidFill>
              </a:rPr>
              <a:t> </a:t>
            </a:r>
            <a:r>
              <a:rPr lang="en-US" sz="2100" dirty="0" err="1" smtClean="0">
                <a:solidFill>
                  <a:schemeClr val="tx2"/>
                </a:solidFill>
              </a:rPr>
              <a:t>pengawasan</a:t>
            </a:r>
            <a:r>
              <a:rPr lang="en-US" sz="2100" dirty="0" smtClean="0">
                <a:solidFill>
                  <a:schemeClr val="tx2"/>
                </a:solidFill>
              </a:rPr>
              <a:t>.</a:t>
            </a:r>
          </a:p>
          <a:p>
            <a:pPr>
              <a:lnSpc>
                <a:spcPct val="90000"/>
              </a:lnSpc>
              <a:buFontTx/>
              <a:buChar char="2"/>
            </a:pPr>
            <a:endParaRPr lang="en-US" sz="2100" dirty="0" smtClean="0">
              <a:solidFill>
                <a:schemeClr val="tx2"/>
              </a:solidFill>
            </a:endParaRPr>
          </a:p>
          <a:p>
            <a:pPr>
              <a:lnSpc>
                <a:spcPct val="90000"/>
              </a:lnSpc>
              <a:buFontTx/>
              <a:buChar char="3"/>
            </a:pPr>
            <a:r>
              <a:rPr lang="en-US" sz="2100" dirty="0" err="1" smtClean="0">
                <a:solidFill>
                  <a:schemeClr val="tx2"/>
                </a:solidFill>
              </a:rPr>
              <a:t>Menyediakan</a:t>
            </a:r>
            <a:r>
              <a:rPr lang="en-US" sz="2100" dirty="0" smtClean="0">
                <a:solidFill>
                  <a:schemeClr val="tx2"/>
                </a:solidFill>
              </a:rPr>
              <a:t> </a:t>
            </a:r>
            <a:r>
              <a:rPr lang="en-US" sz="2100" dirty="0" err="1" smtClean="0">
                <a:solidFill>
                  <a:schemeClr val="tx2"/>
                </a:solidFill>
              </a:rPr>
              <a:t>pengendalian</a:t>
            </a:r>
            <a:r>
              <a:rPr lang="en-US" sz="2100" dirty="0" smtClean="0">
                <a:solidFill>
                  <a:schemeClr val="tx2"/>
                </a:solidFill>
              </a:rPr>
              <a:t> yang </a:t>
            </a:r>
            <a:r>
              <a:rPr lang="en-US" sz="2100" dirty="0" err="1" smtClean="0">
                <a:solidFill>
                  <a:schemeClr val="tx2"/>
                </a:solidFill>
              </a:rPr>
              <a:t>memadai</a:t>
            </a:r>
            <a:r>
              <a:rPr lang="en-US" sz="2100" dirty="0" smtClean="0">
                <a:solidFill>
                  <a:schemeClr val="tx2"/>
                </a:solidFill>
              </a:rPr>
              <a:t> </a:t>
            </a:r>
            <a:r>
              <a:rPr lang="en-US" sz="2100" dirty="0" err="1" smtClean="0">
                <a:solidFill>
                  <a:schemeClr val="tx2"/>
                </a:solidFill>
              </a:rPr>
              <a:t>untuk</a:t>
            </a:r>
            <a:r>
              <a:rPr lang="en-US" sz="2100" dirty="0" smtClean="0">
                <a:solidFill>
                  <a:schemeClr val="tx2"/>
                </a:solidFill>
              </a:rPr>
              <a:t> </a:t>
            </a:r>
            <a:r>
              <a:rPr lang="en-US" sz="2100" dirty="0" err="1" smtClean="0">
                <a:solidFill>
                  <a:schemeClr val="tx2"/>
                </a:solidFill>
              </a:rPr>
              <a:t>menjaga</a:t>
            </a:r>
            <a:r>
              <a:rPr lang="en-US" sz="2100" dirty="0" smtClean="0">
                <a:solidFill>
                  <a:schemeClr val="tx2"/>
                </a:solidFill>
              </a:rPr>
              <a:t> </a:t>
            </a:r>
            <a:r>
              <a:rPr lang="en-US" sz="2100" dirty="0" err="1" smtClean="0">
                <a:solidFill>
                  <a:schemeClr val="tx2"/>
                </a:solidFill>
              </a:rPr>
              <a:t>harta</a:t>
            </a:r>
            <a:r>
              <a:rPr lang="en-US" sz="2100" dirty="0" smtClean="0">
                <a:solidFill>
                  <a:schemeClr val="tx2"/>
                </a:solidFill>
              </a:rPr>
              <a:t> </a:t>
            </a:r>
            <a:r>
              <a:rPr lang="en-US" sz="2100" dirty="0" err="1" smtClean="0">
                <a:solidFill>
                  <a:schemeClr val="tx2"/>
                </a:solidFill>
              </a:rPr>
              <a:t>organisasi</a:t>
            </a:r>
            <a:r>
              <a:rPr lang="en-US" sz="2100" dirty="0" smtClean="0">
                <a:solidFill>
                  <a:schemeClr val="tx2"/>
                </a:solidFill>
              </a:rPr>
              <a:t>.</a:t>
            </a:r>
            <a:endParaRPr lang="en-US" sz="2100" dirty="0" smtClean="0">
              <a:solidFill>
                <a:schemeClr val="tx2"/>
              </a:solidFill>
              <a:latin typeface="Trajan Pro"/>
            </a:endParaRPr>
          </a:p>
          <a:p>
            <a:pPr marL="0" indent="0">
              <a:lnSpc>
                <a:spcPct val="90000"/>
              </a:lnSpc>
              <a:buNone/>
            </a:pPr>
            <a:endParaRPr lang="en-US" sz="2100" dirty="0">
              <a:solidFill>
                <a:schemeClr val="tx2"/>
              </a:solidFill>
              <a:latin typeface="Trajan Pro"/>
            </a:endParaRPr>
          </a:p>
        </p:txBody>
      </p:sp>
    </p:spTree>
    <p:extLst>
      <p:ext uri="{BB962C8B-B14F-4D97-AF65-F5344CB8AC3E}">
        <p14:creationId xmlns:p14="http://schemas.microsoft.com/office/powerpoint/2010/main" val="4949217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 to="" calcmode="lin" valueType="num">
                                      <p:cBhvr>
                                        <p:cTn id="7" dur="1" fill="hold"/>
                                        <p:tgtEl>
                                          <p:spTgt spid="10240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2403">
                                            <p:bg/>
                                          </p:spTgt>
                                        </p:tgtEl>
                                        <p:attrNameLst>
                                          <p:attrName>style.visibility</p:attrName>
                                        </p:attrNameLst>
                                      </p:cBhvr>
                                      <p:to>
                                        <p:strVal val="visible"/>
                                      </p:to>
                                    </p:set>
                                    <p:anim to="" calcmode="lin" valueType="num">
                                      <p:cBhvr>
                                        <p:cTn id="10" dur="1" fill="hold"/>
                                        <p:tgtEl>
                                          <p:spTgt spid="102403">
                                            <p:bg/>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02403">
                                            <p:txEl>
                                              <p:pRg st="0" end="0"/>
                                            </p:txEl>
                                          </p:spTgt>
                                        </p:tgtEl>
                                        <p:attrNameLst>
                                          <p:attrName>style.visibility</p:attrName>
                                        </p:attrNameLst>
                                      </p:cBhvr>
                                      <p:to>
                                        <p:strVal val="visible"/>
                                      </p:to>
                                    </p:set>
                                    <p:anim to="" calcmode="lin" valueType="num">
                                      <p:cBhvr>
                                        <p:cTn id="15" dur="1" fill="hold"/>
                                        <p:tgtEl>
                                          <p:spTgt spid="102403">
                                            <p:txEl>
                                              <p:pRg st="0" end="0"/>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02403">
                                            <p:txEl>
                                              <p:pRg st="1" end="1"/>
                                            </p:txEl>
                                          </p:spTgt>
                                        </p:tgtEl>
                                        <p:attrNameLst>
                                          <p:attrName>style.visibility</p:attrName>
                                        </p:attrNameLst>
                                      </p:cBhvr>
                                      <p:to>
                                        <p:strVal val="visible"/>
                                      </p:to>
                                    </p:set>
                                    <p:anim to="" calcmode="lin" valueType="num">
                                      <p:cBhvr>
                                        <p:cTn id="18" dur="1" fill="hold"/>
                                        <p:tgtEl>
                                          <p:spTgt spid="102403">
                                            <p:txEl>
                                              <p:pRg st="1" end="1"/>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102403">
                                            <p:txEl>
                                              <p:pRg st="2" end="2"/>
                                            </p:txEl>
                                          </p:spTgt>
                                        </p:tgtEl>
                                        <p:attrNameLst>
                                          <p:attrName>style.visibility</p:attrName>
                                        </p:attrNameLst>
                                      </p:cBhvr>
                                      <p:to>
                                        <p:strVal val="visible"/>
                                      </p:to>
                                    </p:set>
                                    <p:anim to="" calcmode="lin" valueType="num">
                                      <p:cBhvr>
                                        <p:cTn id="21" dur="1" fill="hold"/>
                                        <p:tgtEl>
                                          <p:spTgt spid="10240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533400"/>
            <a:ext cx="8229600" cy="563563"/>
          </a:xfrm>
          <a:noFill/>
          <a:ln/>
        </p:spPr>
        <p:txBody>
          <a:bodyPr>
            <a:normAutofit fontScale="90000"/>
          </a:bodyPr>
          <a:lstStyle/>
          <a:p>
            <a:r>
              <a:rPr lang="id-ID" sz="4400" dirty="0" smtClean="0"/>
              <a:t>TUJUAN PENYUSUNAN SIA</a:t>
            </a:r>
            <a:endParaRPr lang="en-US" sz="4400" dirty="0"/>
          </a:p>
        </p:txBody>
      </p:sp>
      <p:sp>
        <p:nvSpPr>
          <p:cNvPr id="7" name="Footer Placeholder 4"/>
          <p:cNvSpPr>
            <a:spLocks noGrp="1"/>
          </p:cNvSpPr>
          <p:nvPr>
            <p:ph type="ftr" sz="quarter" idx="11"/>
          </p:nvPr>
        </p:nvSpPr>
        <p:spPr/>
        <p:txBody>
          <a:bodyPr/>
          <a:lstStyle/>
          <a:p>
            <a:r>
              <a:rPr lang="en-US" dirty="0"/>
              <a:t>SISTEM INFORMASI AKUNTANSI </a:t>
            </a:r>
          </a:p>
        </p:txBody>
      </p:sp>
      <p:sp>
        <p:nvSpPr>
          <p:cNvPr id="102404" name="Text Box 4"/>
          <p:cNvSpPr txBox="1">
            <a:spLocks noChangeArrowheads="1"/>
          </p:cNvSpPr>
          <p:nvPr/>
        </p:nvSpPr>
        <p:spPr bwMode="auto">
          <a:xfrm>
            <a:off x="207818" y="2057400"/>
            <a:ext cx="43428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id-ID" b="1" dirty="0" smtClean="0">
                <a:latin typeface="Tahoma" charset="0"/>
                <a:cs typeface="Times New Roman" pitchFamily="18" charset="0"/>
              </a:rPr>
              <a:t>Tujuan Sistem Informasi Akuntansi </a:t>
            </a:r>
            <a:endParaRPr lang="en-US" b="1" dirty="0">
              <a:latin typeface="Tahoma" charset="0"/>
            </a:endParaRPr>
          </a:p>
        </p:txBody>
      </p:sp>
      <p:sp>
        <p:nvSpPr>
          <p:cNvPr id="102405" name="Rectangle 5"/>
          <p:cNvSpPr>
            <a:spLocks noChangeArrowheads="1"/>
          </p:cNvSpPr>
          <p:nvPr/>
        </p:nvSpPr>
        <p:spPr bwMode="auto">
          <a:xfrm>
            <a:off x="533400" y="2743200"/>
            <a:ext cx="7467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9750" indent="-539750" eaLnBrk="0" hangingPunct="0">
              <a:buAutoNum type="arabicPeriod"/>
            </a:pPr>
            <a:r>
              <a:rPr lang="en-US" sz="2000" dirty="0" err="1" smtClean="0">
                <a:latin typeface="Century Gothic" pitchFamily="34" charset="0"/>
              </a:rPr>
              <a:t>Untuk</a:t>
            </a:r>
            <a:r>
              <a:rPr lang="en-US" sz="2000" dirty="0" smtClean="0">
                <a:latin typeface="Century Gothic" pitchFamily="34" charset="0"/>
              </a:rPr>
              <a:t> </a:t>
            </a:r>
            <a:r>
              <a:rPr lang="en-US" sz="2000" dirty="0" err="1">
                <a:latin typeface="Century Gothic" pitchFamily="34" charset="0"/>
              </a:rPr>
              <a:t>mendukung</a:t>
            </a:r>
            <a:r>
              <a:rPr lang="en-US" sz="2000" dirty="0">
                <a:latin typeface="Century Gothic" pitchFamily="34" charset="0"/>
              </a:rPr>
              <a:t> </a:t>
            </a:r>
            <a:r>
              <a:rPr lang="en-US" sz="2000" dirty="0" err="1">
                <a:latin typeface="Century Gothic" pitchFamily="34" charset="0"/>
              </a:rPr>
              <a:t>operasi-operasi</a:t>
            </a:r>
            <a:r>
              <a:rPr lang="en-US" sz="2000" dirty="0">
                <a:latin typeface="Century Gothic" pitchFamily="34" charset="0"/>
              </a:rPr>
              <a:t> </a:t>
            </a:r>
            <a:r>
              <a:rPr lang="en-US" sz="2000" dirty="0" err="1">
                <a:latin typeface="Century Gothic" pitchFamily="34" charset="0"/>
              </a:rPr>
              <a:t>sehari-hari</a:t>
            </a:r>
            <a:r>
              <a:rPr lang="en-US" sz="2000" dirty="0">
                <a:latin typeface="Century Gothic" pitchFamily="34" charset="0"/>
              </a:rPr>
              <a:t> </a:t>
            </a:r>
            <a:r>
              <a:rPr lang="en-US" sz="2000" i="1" dirty="0">
                <a:latin typeface="Century Gothic" pitchFamily="34" charset="0"/>
              </a:rPr>
              <a:t>(to Support the –day-to-day operations</a:t>
            </a:r>
            <a:r>
              <a:rPr lang="en-US" sz="2000" i="1" dirty="0" smtClean="0">
                <a:latin typeface="Century Gothic" pitchFamily="34" charset="0"/>
              </a:rPr>
              <a:t>).</a:t>
            </a:r>
            <a:endParaRPr lang="id-ID" sz="2000" i="1" dirty="0" smtClean="0">
              <a:latin typeface="Century Gothic" pitchFamily="34" charset="0"/>
            </a:endParaRPr>
          </a:p>
          <a:p>
            <a:pPr marL="539750" indent="-539750" eaLnBrk="0" hangingPunct="0">
              <a:buAutoNum type="arabicPeriod"/>
            </a:pPr>
            <a:endParaRPr lang="id-ID" sz="2000" i="1" dirty="0" smtClean="0">
              <a:latin typeface="Century Gothic" pitchFamily="34" charset="0"/>
            </a:endParaRPr>
          </a:p>
          <a:p>
            <a:pPr marL="539750" indent="-539750" eaLnBrk="0" hangingPunct="0">
              <a:buAutoNum type="arabicPeriod"/>
            </a:pPr>
            <a:r>
              <a:rPr lang="en-US" sz="2000" dirty="0" smtClean="0">
                <a:latin typeface="Century Gothic" pitchFamily="34" charset="0"/>
              </a:rPr>
              <a:t> </a:t>
            </a:r>
            <a:r>
              <a:rPr lang="en-US" sz="2000" dirty="0" err="1">
                <a:latin typeface="Century Gothic" pitchFamily="34" charset="0"/>
              </a:rPr>
              <a:t>Mendukung</a:t>
            </a:r>
            <a:r>
              <a:rPr lang="en-US" sz="2000" dirty="0">
                <a:latin typeface="Century Gothic" pitchFamily="34" charset="0"/>
              </a:rPr>
              <a:t> </a:t>
            </a:r>
            <a:r>
              <a:rPr lang="en-US" sz="2000" dirty="0" err="1" smtClean="0">
                <a:latin typeface="Century Gothic" pitchFamily="34" charset="0"/>
              </a:rPr>
              <a:t>pengambilan</a:t>
            </a:r>
            <a:r>
              <a:rPr lang="en-US" sz="2000" dirty="0" smtClean="0">
                <a:latin typeface="Century Gothic" pitchFamily="34" charset="0"/>
              </a:rPr>
              <a:t> </a:t>
            </a:r>
            <a:r>
              <a:rPr lang="en-US" sz="2000" dirty="0" err="1">
                <a:latin typeface="Century Gothic" pitchFamily="34" charset="0"/>
              </a:rPr>
              <a:t>keputusan</a:t>
            </a:r>
            <a:r>
              <a:rPr lang="en-US" sz="2000" dirty="0">
                <a:latin typeface="Century Gothic" pitchFamily="34" charset="0"/>
              </a:rPr>
              <a:t> </a:t>
            </a:r>
            <a:r>
              <a:rPr lang="en-US" sz="2000" dirty="0" err="1">
                <a:latin typeface="Century Gothic" pitchFamily="34" charset="0"/>
              </a:rPr>
              <a:t>manajemen</a:t>
            </a:r>
            <a:r>
              <a:rPr lang="en-US" sz="2000" dirty="0">
                <a:latin typeface="Century Gothic" pitchFamily="34" charset="0"/>
              </a:rPr>
              <a:t> </a:t>
            </a:r>
            <a:r>
              <a:rPr lang="en-US" sz="2000" i="1" dirty="0">
                <a:latin typeface="Century Gothic" pitchFamily="34" charset="0"/>
              </a:rPr>
              <a:t>(to support decision making by internal decision makers</a:t>
            </a:r>
            <a:r>
              <a:rPr lang="en-US" sz="2000" i="1" dirty="0" smtClean="0">
                <a:latin typeface="Century Gothic" pitchFamily="34" charset="0"/>
              </a:rPr>
              <a:t>).</a:t>
            </a:r>
            <a:endParaRPr lang="id-ID" sz="2000" i="1" dirty="0" smtClean="0">
              <a:latin typeface="Century Gothic" pitchFamily="34" charset="0"/>
            </a:endParaRPr>
          </a:p>
          <a:p>
            <a:pPr marL="539750" indent="-539750" eaLnBrk="0" hangingPunct="0">
              <a:buAutoNum type="arabicPeriod"/>
            </a:pPr>
            <a:endParaRPr lang="id-ID" sz="2000" i="1" dirty="0">
              <a:latin typeface="Century Gothic" pitchFamily="34" charset="0"/>
            </a:endParaRPr>
          </a:p>
          <a:p>
            <a:pPr marL="539750" indent="-539750" eaLnBrk="0" hangingPunct="0">
              <a:buAutoNum type="arabicPeriod"/>
            </a:pPr>
            <a:r>
              <a:rPr lang="en-US" sz="2000" dirty="0" err="1" smtClean="0">
                <a:latin typeface="Century Gothic" pitchFamily="34" charset="0"/>
              </a:rPr>
              <a:t>Untuk</a:t>
            </a:r>
            <a:r>
              <a:rPr lang="en-US" sz="2000" dirty="0" smtClean="0">
                <a:latin typeface="Century Gothic" pitchFamily="34" charset="0"/>
              </a:rPr>
              <a:t> </a:t>
            </a:r>
            <a:r>
              <a:rPr lang="en-US" sz="2000" dirty="0" err="1">
                <a:latin typeface="Century Gothic" pitchFamily="34" charset="0"/>
              </a:rPr>
              <a:t>memenuhi</a:t>
            </a:r>
            <a:r>
              <a:rPr lang="en-US" sz="2000" dirty="0">
                <a:latin typeface="Century Gothic" pitchFamily="34" charset="0"/>
              </a:rPr>
              <a:t> </a:t>
            </a:r>
            <a:r>
              <a:rPr lang="en-US" sz="2000" dirty="0" err="1">
                <a:latin typeface="Century Gothic" pitchFamily="34" charset="0"/>
              </a:rPr>
              <a:t>kewajiban</a:t>
            </a:r>
            <a:r>
              <a:rPr lang="en-US" sz="2000" dirty="0">
                <a:latin typeface="Century Gothic" pitchFamily="34" charset="0"/>
              </a:rPr>
              <a:t> yang </a:t>
            </a:r>
            <a:r>
              <a:rPr lang="en-US" sz="2000" dirty="0" err="1">
                <a:latin typeface="Century Gothic" pitchFamily="34" charset="0"/>
              </a:rPr>
              <a:t>berhubungan</a:t>
            </a:r>
            <a:r>
              <a:rPr lang="en-US" sz="2000" dirty="0">
                <a:latin typeface="Century Gothic" pitchFamily="34" charset="0"/>
              </a:rPr>
              <a:t> </a:t>
            </a:r>
            <a:r>
              <a:rPr lang="en-US" sz="2000" dirty="0" err="1">
                <a:latin typeface="Century Gothic" pitchFamily="34" charset="0"/>
              </a:rPr>
              <a:t>dengan</a:t>
            </a:r>
            <a:r>
              <a:rPr lang="en-US" sz="2000" dirty="0">
                <a:latin typeface="Century Gothic" pitchFamily="34" charset="0"/>
              </a:rPr>
              <a:t> </a:t>
            </a:r>
            <a:r>
              <a:rPr lang="en-US" sz="2000" dirty="0" err="1">
                <a:latin typeface="Century Gothic" pitchFamily="34" charset="0"/>
              </a:rPr>
              <a:t>pertanggung-jawaban</a:t>
            </a:r>
            <a:r>
              <a:rPr lang="en-US" sz="2000" dirty="0">
                <a:latin typeface="Century Gothic" pitchFamily="34" charset="0"/>
              </a:rPr>
              <a:t> </a:t>
            </a:r>
            <a:r>
              <a:rPr lang="en-US" sz="2000" i="1" dirty="0">
                <a:latin typeface="Century Gothic" pitchFamily="34" charset="0"/>
              </a:rPr>
              <a:t>(to fulfill obligations relating to stewardship).</a:t>
            </a:r>
            <a:endParaRPr lang="en-US" sz="2000" dirty="0">
              <a:latin typeface="Century Gothic" pitchFamily="34" charset="0"/>
            </a:endParaRPr>
          </a:p>
        </p:txBody>
      </p:sp>
    </p:spTree>
    <p:extLst>
      <p:ext uri="{BB962C8B-B14F-4D97-AF65-F5344CB8AC3E}">
        <p14:creationId xmlns:p14="http://schemas.microsoft.com/office/powerpoint/2010/main" val="867396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 to="" calcmode="lin" valueType="num">
                                      <p:cBhvr>
                                        <p:cTn id="7" dur="1" fill="hold"/>
                                        <p:tgtEl>
                                          <p:spTgt spid="10240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2404"/>
                                        </p:tgtEl>
                                        <p:attrNameLst>
                                          <p:attrName>style.visibility</p:attrName>
                                        </p:attrNameLst>
                                      </p:cBhvr>
                                      <p:to>
                                        <p:strVal val="visible"/>
                                      </p:to>
                                    </p:set>
                                    <p:anim to="" calcmode="lin" valueType="num">
                                      <p:cBhvr>
                                        <p:cTn id="10" dur="1" fill="hold"/>
                                        <p:tgtEl>
                                          <p:spTgt spid="102404"/>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02405"/>
                                        </p:tgtEl>
                                        <p:attrNameLst>
                                          <p:attrName>style.visibility</p:attrName>
                                        </p:attrNameLst>
                                      </p:cBhvr>
                                      <p:to>
                                        <p:strVal val="visible"/>
                                      </p:to>
                                    </p:set>
                                    <p:anim to="" calcmode="lin" valueType="num">
                                      <p:cBhvr>
                                        <p:cTn id="13" dur="1" fill="hold"/>
                                        <p:tgtEl>
                                          <p:spTgt spid="10240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4" grpId="0"/>
      <p:bldP spid="1024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533400"/>
            <a:ext cx="8229600" cy="563563"/>
          </a:xfrm>
          <a:noFill/>
          <a:ln/>
        </p:spPr>
        <p:txBody>
          <a:bodyPr>
            <a:normAutofit fontScale="90000"/>
          </a:bodyPr>
          <a:lstStyle/>
          <a:p>
            <a:r>
              <a:rPr lang="en-US" sz="4400" dirty="0"/>
              <a:t>INFORMASI YANG DIHASILKAN SISTEM INFORMASI AKUNTANSI</a:t>
            </a:r>
          </a:p>
        </p:txBody>
      </p:sp>
      <p:sp>
        <p:nvSpPr>
          <p:cNvPr id="102403" name="Rectangle 3"/>
          <p:cNvSpPr>
            <a:spLocks noGrp="1" noChangeArrowheads="1"/>
          </p:cNvSpPr>
          <p:nvPr>
            <p:ph idx="1"/>
          </p:nvPr>
        </p:nvSpPr>
        <p:spPr>
          <a:xfrm>
            <a:off x="381000" y="1981200"/>
            <a:ext cx="5943600" cy="1143000"/>
          </a:xfrm>
          <a:noFill/>
          <a:ln/>
        </p:spPr>
        <p:txBody>
          <a:bodyPr>
            <a:normAutofit lnSpcReduction="10000"/>
          </a:bodyPr>
          <a:lstStyle/>
          <a:p>
            <a:pPr eaLnBrk="0" hangingPunct="0">
              <a:buFontTx/>
              <a:buChar char="•"/>
            </a:pPr>
            <a:r>
              <a:rPr lang="en-US" sz="1600" dirty="0">
                <a:latin typeface="Century Gothic" pitchFamily="34" charset="0"/>
              </a:rPr>
              <a:t> NERACA</a:t>
            </a:r>
          </a:p>
          <a:p>
            <a:pPr eaLnBrk="0" hangingPunct="0">
              <a:buFontTx/>
              <a:buChar char="•"/>
            </a:pPr>
            <a:r>
              <a:rPr lang="en-US" sz="1600" dirty="0">
                <a:latin typeface="Century Gothic" pitchFamily="34" charset="0"/>
              </a:rPr>
              <a:t> LAPORAN LABA/RUGI</a:t>
            </a:r>
          </a:p>
          <a:p>
            <a:pPr eaLnBrk="0" hangingPunct="0">
              <a:buFontTx/>
              <a:buChar char="•"/>
            </a:pPr>
            <a:r>
              <a:rPr lang="en-US" sz="1600" dirty="0">
                <a:latin typeface="Century Gothic" pitchFamily="34" charset="0"/>
              </a:rPr>
              <a:t> LAPORAN PERUBAHAN MODAL</a:t>
            </a:r>
          </a:p>
          <a:p>
            <a:pPr eaLnBrk="0" hangingPunct="0">
              <a:buFontTx/>
              <a:buChar char="•"/>
            </a:pPr>
            <a:r>
              <a:rPr lang="en-US" sz="1600" dirty="0">
                <a:latin typeface="Century Gothic" pitchFamily="34" charset="0"/>
              </a:rPr>
              <a:t> LAPORAN ARUS KAS</a:t>
            </a:r>
          </a:p>
        </p:txBody>
      </p:sp>
      <p:sp>
        <p:nvSpPr>
          <p:cNvPr id="7" name="Footer Placeholder 4"/>
          <p:cNvSpPr>
            <a:spLocks noGrp="1"/>
          </p:cNvSpPr>
          <p:nvPr>
            <p:ph type="ftr" sz="quarter" idx="11"/>
          </p:nvPr>
        </p:nvSpPr>
        <p:spPr/>
        <p:txBody>
          <a:bodyPr/>
          <a:lstStyle/>
          <a:p>
            <a:r>
              <a:rPr lang="en-US" dirty="0"/>
              <a:t>SISTEM INFORMASI AKUNTANSI </a:t>
            </a:r>
          </a:p>
        </p:txBody>
      </p:sp>
      <p:sp>
        <p:nvSpPr>
          <p:cNvPr id="102404" name="Text Box 4"/>
          <p:cNvSpPr txBox="1">
            <a:spLocks noChangeArrowheads="1"/>
          </p:cNvSpPr>
          <p:nvPr/>
        </p:nvSpPr>
        <p:spPr bwMode="auto">
          <a:xfrm>
            <a:off x="228600" y="3308866"/>
            <a:ext cx="64876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1" dirty="0">
                <a:latin typeface="Tahoma" charset="0"/>
                <a:cs typeface="Times New Roman" pitchFamily="18" charset="0"/>
              </a:rPr>
              <a:t> PENGGUNA OUTPUT SISTEM INFORMASI AKUNTANSI</a:t>
            </a:r>
            <a:endParaRPr lang="en-US" b="1" dirty="0">
              <a:latin typeface="Tahoma" charset="0"/>
            </a:endParaRPr>
          </a:p>
        </p:txBody>
      </p:sp>
      <p:sp>
        <p:nvSpPr>
          <p:cNvPr id="102405" name="Rectangle 5"/>
          <p:cNvSpPr>
            <a:spLocks noChangeArrowheads="1"/>
          </p:cNvSpPr>
          <p:nvPr/>
        </p:nvSpPr>
        <p:spPr bwMode="auto">
          <a:xfrm>
            <a:off x="914400" y="3733800"/>
            <a:ext cx="4343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buFontTx/>
              <a:buChar char="•"/>
            </a:pPr>
            <a:r>
              <a:rPr lang="en-US" sz="2000" dirty="0">
                <a:latin typeface="Century Gothic" pitchFamily="34" charset="0"/>
              </a:rPr>
              <a:t> PIMPINAN PERUSAHAAN</a:t>
            </a:r>
          </a:p>
          <a:p>
            <a:pPr eaLnBrk="0" hangingPunct="0">
              <a:buFontTx/>
              <a:buChar char="•"/>
            </a:pPr>
            <a:r>
              <a:rPr lang="en-US" sz="2000" dirty="0">
                <a:latin typeface="Century Gothic" pitchFamily="34" charset="0"/>
              </a:rPr>
              <a:t> PEMILIK PERUSAHAAN</a:t>
            </a:r>
          </a:p>
          <a:p>
            <a:pPr eaLnBrk="0" hangingPunct="0">
              <a:buFontTx/>
              <a:buChar char="•"/>
            </a:pPr>
            <a:r>
              <a:rPr lang="en-US" sz="2000" dirty="0">
                <a:latin typeface="Century Gothic" pitchFamily="34" charset="0"/>
              </a:rPr>
              <a:t> PEGAWAI </a:t>
            </a:r>
          </a:p>
          <a:p>
            <a:pPr eaLnBrk="0" hangingPunct="0">
              <a:buFontTx/>
              <a:buChar char="•"/>
            </a:pPr>
            <a:r>
              <a:rPr lang="en-US" sz="2000" dirty="0">
                <a:latin typeface="Century Gothic" pitchFamily="34" charset="0"/>
              </a:rPr>
              <a:t> KREDITUR</a:t>
            </a:r>
          </a:p>
          <a:p>
            <a:pPr eaLnBrk="0" hangingPunct="0">
              <a:buFontTx/>
              <a:buChar char="•"/>
            </a:pPr>
            <a:r>
              <a:rPr lang="en-US" sz="2000" dirty="0">
                <a:latin typeface="Century Gothic" pitchFamily="34" charset="0"/>
              </a:rPr>
              <a:t> INVESTOR / CALON INVESTOR</a:t>
            </a:r>
          </a:p>
          <a:p>
            <a:pPr eaLnBrk="0" hangingPunct="0">
              <a:buFontTx/>
              <a:buChar char="•"/>
            </a:pPr>
            <a:r>
              <a:rPr lang="en-US" sz="2000" dirty="0">
                <a:latin typeface="Century Gothic" pitchFamily="34" charset="0"/>
              </a:rPr>
              <a:t> PEMERINTAH </a:t>
            </a:r>
          </a:p>
          <a:p>
            <a:pPr eaLnBrk="0" hangingPunct="0">
              <a:buFontTx/>
              <a:buChar char="•"/>
            </a:pPr>
            <a:r>
              <a:rPr lang="en-US" sz="2000" dirty="0">
                <a:latin typeface="Century Gothic" pitchFamily="34" charset="0"/>
              </a:rPr>
              <a:t> PENDUDUK</a:t>
            </a:r>
          </a:p>
        </p:txBody>
      </p:sp>
      <p:sp>
        <p:nvSpPr>
          <p:cNvPr id="2" name="Rectangle 1"/>
          <p:cNvSpPr/>
          <p:nvPr/>
        </p:nvSpPr>
        <p:spPr>
          <a:xfrm>
            <a:off x="533400" y="1600200"/>
            <a:ext cx="1885453" cy="369332"/>
          </a:xfrm>
          <a:prstGeom prst="rect">
            <a:avLst/>
          </a:prstGeom>
        </p:spPr>
        <p:txBody>
          <a:bodyPr wrap="none">
            <a:spAutoFit/>
          </a:bodyPr>
          <a:lstStyle/>
          <a:p>
            <a:pPr eaLnBrk="0" hangingPunct="0"/>
            <a:r>
              <a:rPr lang="en-US" b="1" dirty="0">
                <a:latin typeface="Tahoma" charset="0"/>
              </a:rPr>
              <a:t>TERDIRI DARI</a:t>
            </a:r>
          </a:p>
        </p:txBody>
      </p:sp>
    </p:spTree>
    <p:extLst>
      <p:ext uri="{BB962C8B-B14F-4D97-AF65-F5344CB8AC3E}">
        <p14:creationId xmlns:p14="http://schemas.microsoft.com/office/powerpoint/2010/main" val="9829446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 to="" calcmode="lin" valueType="num">
                                      <p:cBhvr>
                                        <p:cTn id="7" dur="1" fill="hold"/>
                                        <p:tgtEl>
                                          <p:spTgt spid="10240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02403">
                                            <p:txEl>
                                              <p:pRg st="0" end="0"/>
                                            </p:txEl>
                                          </p:spTgt>
                                        </p:tgtEl>
                                        <p:attrNameLst>
                                          <p:attrName>style.visibility</p:attrName>
                                        </p:attrNameLst>
                                      </p:cBhvr>
                                      <p:to>
                                        <p:strVal val="visible"/>
                                      </p:to>
                                    </p:set>
                                    <p:anim to="" calcmode="lin" valueType="num">
                                      <p:cBhvr>
                                        <p:cTn id="10" dur="1" fill="hold"/>
                                        <p:tgtEl>
                                          <p:spTgt spid="102403">
                                            <p:txEl>
                                              <p:pRg st="0" end="0"/>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to="" calcmode="lin" valueType="num">
                                      <p:cBhvr>
                                        <p:cTn id="13" dur="1" fill="hold"/>
                                        <p:tgtEl>
                                          <p:spTgt spid="102403">
                                            <p:txEl>
                                              <p:pRg st="1" end="1"/>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2403">
                                            <p:txEl>
                                              <p:pRg st="2" end="2"/>
                                            </p:txEl>
                                          </p:spTgt>
                                        </p:tgtEl>
                                        <p:attrNameLst>
                                          <p:attrName>style.visibility</p:attrName>
                                        </p:attrNameLst>
                                      </p:cBhvr>
                                      <p:to>
                                        <p:strVal val="visible"/>
                                      </p:to>
                                    </p:set>
                                    <p:anim to="" calcmode="lin" valueType="num">
                                      <p:cBhvr>
                                        <p:cTn id="16" dur="1" fill="hold"/>
                                        <p:tgtEl>
                                          <p:spTgt spid="102403">
                                            <p:txEl>
                                              <p:pRg st="2" end="2"/>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anim to="" calcmode="lin" valueType="num">
                                      <p:cBhvr>
                                        <p:cTn id="19" dur="1" fill="hold"/>
                                        <p:tgtEl>
                                          <p:spTgt spid="102403">
                                            <p:txEl>
                                              <p:pRg st="3" end="3"/>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102404"/>
                                        </p:tgtEl>
                                        <p:attrNameLst>
                                          <p:attrName>style.visibility</p:attrName>
                                        </p:attrNameLst>
                                      </p:cBhvr>
                                      <p:to>
                                        <p:strVal val="visible"/>
                                      </p:to>
                                    </p:set>
                                    <p:anim to="" calcmode="lin" valueType="num">
                                      <p:cBhvr>
                                        <p:cTn id="22" dur="1" fill="hold"/>
                                        <p:tgtEl>
                                          <p:spTgt spid="102404"/>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02405"/>
                                        </p:tgtEl>
                                        <p:attrNameLst>
                                          <p:attrName>style.visibility</p:attrName>
                                        </p:attrNameLst>
                                      </p:cBhvr>
                                      <p:to>
                                        <p:strVal val="visible"/>
                                      </p:to>
                                    </p:set>
                                    <p:anim to="" calcmode="lin" valueType="num">
                                      <p:cBhvr>
                                        <p:cTn id="25" dur="1" fill="hold"/>
                                        <p:tgtEl>
                                          <p:spTgt spid="10240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build="p"/>
      <p:bldP spid="102404" grpId="0"/>
      <p:bldP spid="1024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533400"/>
            <a:ext cx="8229600" cy="563563"/>
          </a:xfrm>
          <a:noFill/>
          <a:ln/>
        </p:spPr>
        <p:txBody>
          <a:bodyPr>
            <a:noAutofit/>
          </a:bodyPr>
          <a:lstStyle/>
          <a:p>
            <a:r>
              <a:rPr lang="en-US" sz="3600" dirty="0" smtClean="0"/>
              <a:t>KARAKTERISTIK INFORMASI YANG BERGUNA YG DIHASILKAN SIA</a:t>
            </a:r>
            <a:br>
              <a:rPr lang="en-US" sz="3600" dirty="0" smtClean="0"/>
            </a:br>
            <a:endParaRPr lang="en-US" sz="3600" dirty="0"/>
          </a:p>
        </p:txBody>
      </p:sp>
      <p:sp>
        <p:nvSpPr>
          <p:cNvPr id="4" name="Content Placeholder 3"/>
          <p:cNvSpPr>
            <a:spLocks noGrp="1"/>
          </p:cNvSpPr>
          <p:nvPr>
            <p:ph idx="1"/>
          </p:nvPr>
        </p:nvSpPr>
        <p:spPr/>
        <p:txBody>
          <a:bodyPr>
            <a:normAutofit fontScale="85000" lnSpcReduction="20000"/>
          </a:bodyPr>
          <a:lstStyle/>
          <a:p>
            <a:r>
              <a:rPr lang="en-US" dirty="0" smtClean="0">
                <a:latin typeface="Century Gothic" pitchFamily="34" charset="0"/>
              </a:rPr>
              <a:t>RELEVAN</a:t>
            </a:r>
            <a:r>
              <a:rPr lang="id-ID" dirty="0" smtClean="0">
                <a:latin typeface="Century Gothic" pitchFamily="34" charset="0"/>
              </a:rPr>
              <a:t> = </a:t>
            </a:r>
            <a:r>
              <a:rPr lang="id-ID" sz="2600" dirty="0" smtClean="0">
                <a:latin typeface="Century Gothic" pitchFamily="34" charset="0"/>
              </a:rPr>
              <a:t>ada saling keterkaitan data dan dokumen</a:t>
            </a:r>
          </a:p>
          <a:p>
            <a:pPr marL="118872" indent="0">
              <a:buNone/>
            </a:pPr>
            <a:endParaRPr lang="en-US" dirty="0">
              <a:latin typeface="Century Gothic" pitchFamily="34" charset="0"/>
            </a:endParaRPr>
          </a:p>
          <a:p>
            <a:r>
              <a:rPr lang="en-US" dirty="0" smtClean="0">
                <a:latin typeface="Century Gothic" pitchFamily="34" charset="0"/>
              </a:rPr>
              <a:t>HANDAL</a:t>
            </a:r>
            <a:r>
              <a:rPr lang="id-ID" dirty="0" smtClean="0">
                <a:latin typeface="Century Gothic" pitchFamily="34" charset="0"/>
              </a:rPr>
              <a:t> = </a:t>
            </a:r>
            <a:r>
              <a:rPr lang="id-ID" sz="2600" dirty="0" smtClean="0">
                <a:latin typeface="Century Gothic" pitchFamily="34" charset="0"/>
              </a:rPr>
              <a:t>lebih efektif</a:t>
            </a:r>
          </a:p>
          <a:p>
            <a:pPr marL="118872" indent="0">
              <a:buNone/>
            </a:pPr>
            <a:endParaRPr lang="en-US" dirty="0">
              <a:latin typeface="Century Gothic" pitchFamily="34" charset="0"/>
            </a:endParaRPr>
          </a:p>
          <a:p>
            <a:r>
              <a:rPr lang="en-US" dirty="0" smtClean="0">
                <a:latin typeface="Century Gothic" pitchFamily="34" charset="0"/>
              </a:rPr>
              <a:t>LENGKAP</a:t>
            </a:r>
            <a:r>
              <a:rPr lang="id-ID" dirty="0">
                <a:latin typeface="Century Gothic" pitchFamily="34" charset="0"/>
              </a:rPr>
              <a:t> </a:t>
            </a:r>
            <a:r>
              <a:rPr lang="id-ID" dirty="0" smtClean="0">
                <a:latin typeface="Century Gothic" pitchFamily="34" charset="0"/>
              </a:rPr>
              <a:t>= </a:t>
            </a:r>
            <a:r>
              <a:rPr lang="id-ID" sz="2400" dirty="0" smtClean="0">
                <a:latin typeface="Century Gothic" pitchFamily="34" charset="0"/>
              </a:rPr>
              <a:t>merangkum data dan dokumen secara keseluruhan</a:t>
            </a:r>
          </a:p>
          <a:p>
            <a:endParaRPr lang="en-US" dirty="0">
              <a:latin typeface="Century Gothic" pitchFamily="34" charset="0"/>
            </a:endParaRPr>
          </a:p>
          <a:p>
            <a:r>
              <a:rPr lang="en-US" dirty="0">
                <a:latin typeface="Century Gothic" pitchFamily="34" charset="0"/>
              </a:rPr>
              <a:t>TEPAT WAKTU </a:t>
            </a:r>
            <a:r>
              <a:rPr lang="id-ID" dirty="0" smtClean="0">
                <a:latin typeface="Century Gothic" pitchFamily="34" charset="0"/>
              </a:rPr>
              <a:t>= </a:t>
            </a:r>
            <a:r>
              <a:rPr lang="id-ID" sz="2400" dirty="0" smtClean="0">
                <a:latin typeface="Century Gothic" pitchFamily="34" charset="0"/>
              </a:rPr>
              <a:t>efisien, lebih cepat menyelesaikan sebuah siklus akuntansi</a:t>
            </a:r>
          </a:p>
          <a:p>
            <a:endParaRPr lang="en-US" dirty="0">
              <a:latin typeface="Century Gothic" pitchFamily="34" charset="0"/>
            </a:endParaRPr>
          </a:p>
          <a:p>
            <a:r>
              <a:rPr lang="en-US" dirty="0">
                <a:latin typeface="Century Gothic" pitchFamily="34" charset="0"/>
              </a:rPr>
              <a:t>DAPAT </a:t>
            </a:r>
            <a:r>
              <a:rPr lang="en-US" dirty="0" smtClean="0">
                <a:latin typeface="Century Gothic" pitchFamily="34" charset="0"/>
              </a:rPr>
              <a:t>DIPAHAMI</a:t>
            </a:r>
            <a:r>
              <a:rPr lang="id-ID" dirty="0" smtClean="0">
                <a:latin typeface="Century Gothic" pitchFamily="34" charset="0"/>
              </a:rPr>
              <a:t> = </a:t>
            </a:r>
            <a:r>
              <a:rPr lang="id-ID" sz="2400" dirty="0" smtClean="0">
                <a:latin typeface="Century Gothic" pitchFamily="34" charset="0"/>
              </a:rPr>
              <a:t>tidak rumit</a:t>
            </a:r>
          </a:p>
          <a:p>
            <a:endParaRPr lang="en-US" dirty="0">
              <a:latin typeface="Century Gothic" pitchFamily="34" charset="0"/>
            </a:endParaRPr>
          </a:p>
          <a:p>
            <a:r>
              <a:rPr lang="en-US" dirty="0">
                <a:latin typeface="Century Gothic" pitchFamily="34" charset="0"/>
              </a:rPr>
              <a:t>DAPAT </a:t>
            </a:r>
            <a:r>
              <a:rPr lang="en-US" dirty="0" smtClean="0">
                <a:latin typeface="Century Gothic" pitchFamily="34" charset="0"/>
              </a:rPr>
              <a:t>DIVERIFIKASI</a:t>
            </a:r>
            <a:r>
              <a:rPr lang="id-ID" dirty="0" smtClean="0">
                <a:latin typeface="Century Gothic" pitchFamily="34" charset="0"/>
              </a:rPr>
              <a:t> = </a:t>
            </a:r>
            <a:r>
              <a:rPr lang="id-ID" sz="2400" dirty="0" smtClean="0">
                <a:latin typeface="Century Gothic" pitchFamily="34" charset="0"/>
              </a:rPr>
              <a:t>sesuai bukti yang ada</a:t>
            </a:r>
            <a:endParaRPr lang="en-US" sz="2400" dirty="0">
              <a:latin typeface="Century Gothic" pitchFamily="34" charset="0"/>
            </a:endParaRPr>
          </a:p>
          <a:p>
            <a:endParaRPr lang="en-US" dirty="0">
              <a:latin typeface="Century Gothic" pitchFamily="34" charset="0"/>
            </a:endParaRPr>
          </a:p>
          <a:p>
            <a:endParaRPr lang="en-US" dirty="0">
              <a:latin typeface="Century Gothic" pitchFamily="34" charset="0"/>
            </a:endParaRPr>
          </a:p>
        </p:txBody>
      </p:sp>
      <p:sp>
        <p:nvSpPr>
          <p:cNvPr id="5" name="Rectangle 4"/>
          <p:cNvSpPr/>
          <p:nvPr/>
        </p:nvSpPr>
        <p:spPr>
          <a:xfrm>
            <a:off x="2590800" y="6483834"/>
            <a:ext cx="2354555" cy="276999"/>
          </a:xfrm>
          <a:prstGeom prst="rect">
            <a:avLst/>
          </a:prstGeom>
        </p:spPr>
        <p:txBody>
          <a:bodyPr wrap="none">
            <a:spAutoFit/>
          </a:bodyPr>
          <a:lstStyle/>
          <a:p>
            <a:r>
              <a:rPr lang="en-US" sz="1200" dirty="0"/>
              <a:t>SISTEM INFORMASI AKUNTANSI </a:t>
            </a:r>
          </a:p>
        </p:txBody>
      </p:sp>
    </p:spTree>
    <p:extLst>
      <p:ext uri="{BB962C8B-B14F-4D97-AF65-F5344CB8AC3E}">
        <p14:creationId xmlns:p14="http://schemas.microsoft.com/office/powerpoint/2010/main" val="3026306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 to="" calcmode="lin" valueType="num">
                                      <p:cBhvr>
                                        <p:cTn id="7" dur="1" fill="hold"/>
                                        <p:tgtEl>
                                          <p:spTgt spid="10240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1000"/>
                                        <p:tgtEl>
                                          <p:spTgt spid="4">
                                            <p:txEl>
                                              <p:pRg st="8" end="8"/>
                                            </p:txEl>
                                          </p:spTgt>
                                        </p:tgtEl>
                                      </p:cBhvr>
                                    </p:animEffect>
                                    <p:anim calcmode="lin" valueType="num">
                                      <p:cBhvr>
                                        <p:cTn id="41"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anim calcmode="lin" valueType="num">
                                      <p:cBhvr>
                                        <p:cTn id="4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8600" y="381000"/>
            <a:ext cx="8763000" cy="685800"/>
          </a:xfrm>
        </p:spPr>
        <p:txBody>
          <a:bodyPr>
            <a:noAutofit/>
          </a:bodyPr>
          <a:lstStyle/>
          <a:p>
            <a:r>
              <a:rPr lang="id-ID" dirty="0" smtClean="0"/>
              <a:t>PEMETAAN SIA DIANTARA MATA KULIAH LAIN</a:t>
            </a:r>
            <a:endParaRPr lang="en-US" b="1" dirty="0"/>
          </a:p>
        </p:txBody>
      </p:sp>
      <p:sp>
        <p:nvSpPr>
          <p:cNvPr id="2" name="Content Placeholder 1"/>
          <p:cNvSpPr>
            <a:spLocks noGrp="1"/>
          </p:cNvSpPr>
          <p:nvPr>
            <p:ph idx="1"/>
          </p:nvPr>
        </p:nvSpPr>
        <p:spPr/>
        <p:txBody>
          <a:bodyPr>
            <a:normAutofit/>
          </a:bodyPr>
          <a:lstStyle/>
          <a:p>
            <a:pPr eaLnBrk="0" hangingPunct="0">
              <a:lnSpc>
                <a:spcPct val="140000"/>
              </a:lnSpc>
              <a:buFont typeface="Wingdings" pitchFamily="2" charset="2"/>
              <a:buChar char="v"/>
            </a:pPr>
            <a:r>
              <a:rPr lang="en-US" sz="2000" dirty="0">
                <a:latin typeface="Century Gothic" pitchFamily="34" charset="0"/>
              </a:rPr>
              <a:t> SISTEM INFORMASI </a:t>
            </a:r>
            <a:r>
              <a:rPr lang="en-US" sz="2000" dirty="0" smtClean="0">
                <a:latin typeface="Century Gothic" pitchFamily="34" charset="0"/>
              </a:rPr>
              <a:t>AKUNTANSI</a:t>
            </a:r>
            <a:r>
              <a:rPr lang="id-ID" sz="2000" dirty="0" smtClean="0">
                <a:latin typeface="Century Gothic" pitchFamily="34" charset="0"/>
              </a:rPr>
              <a:t> (SIA PERSEDIAAN, ASSET, PENGGAJIAN, PEMBELIAN, PENJUALAN, PENERIMAA KAS)</a:t>
            </a:r>
            <a:endParaRPr lang="en-US" sz="2000" dirty="0">
              <a:latin typeface="Century Gothic" pitchFamily="34" charset="0"/>
            </a:endParaRPr>
          </a:p>
          <a:p>
            <a:pPr eaLnBrk="0" hangingPunct="0">
              <a:lnSpc>
                <a:spcPct val="140000"/>
              </a:lnSpc>
              <a:buFont typeface="Wingdings" pitchFamily="2" charset="2"/>
              <a:buChar char="v"/>
            </a:pPr>
            <a:r>
              <a:rPr lang="en-US" sz="2000" dirty="0">
                <a:latin typeface="Century Gothic" pitchFamily="34" charset="0"/>
              </a:rPr>
              <a:t> SISTEM INFORMASI MANAJEMEN (MIS)</a:t>
            </a:r>
          </a:p>
          <a:p>
            <a:pPr lvl="1" eaLnBrk="0" hangingPunct="0">
              <a:lnSpc>
                <a:spcPct val="140000"/>
              </a:lnSpc>
              <a:buFont typeface="Wingdings" pitchFamily="2" charset="2"/>
              <a:buChar char="v"/>
            </a:pPr>
            <a:r>
              <a:rPr lang="en-US" sz="2000" dirty="0">
                <a:latin typeface="Century Gothic" pitchFamily="34" charset="0"/>
              </a:rPr>
              <a:t> SISTEM INFORMASI EKSEKUTIF</a:t>
            </a:r>
          </a:p>
          <a:p>
            <a:pPr lvl="1" eaLnBrk="0" hangingPunct="0">
              <a:lnSpc>
                <a:spcPct val="140000"/>
              </a:lnSpc>
              <a:buFont typeface="Wingdings" pitchFamily="2" charset="2"/>
              <a:buChar char="v"/>
            </a:pPr>
            <a:r>
              <a:rPr lang="en-US" sz="2000" dirty="0">
                <a:latin typeface="Century Gothic" pitchFamily="34" charset="0"/>
              </a:rPr>
              <a:t> SISTEM INFORMASI PEMASARAN</a:t>
            </a:r>
          </a:p>
          <a:p>
            <a:pPr lvl="1" eaLnBrk="0" hangingPunct="0">
              <a:lnSpc>
                <a:spcPct val="140000"/>
              </a:lnSpc>
              <a:buFont typeface="Wingdings" pitchFamily="2" charset="2"/>
              <a:buChar char="v"/>
            </a:pPr>
            <a:r>
              <a:rPr lang="en-US" sz="2000" dirty="0">
                <a:latin typeface="Century Gothic" pitchFamily="34" charset="0"/>
              </a:rPr>
              <a:t>  SISTEM INFORMASI KEUANGAN</a:t>
            </a:r>
          </a:p>
          <a:p>
            <a:pPr lvl="1" eaLnBrk="0" hangingPunct="0">
              <a:lnSpc>
                <a:spcPct val="140000"/>
              </a:lnSpc>
              <a:buFont typeface="Wingdings" pitchFamily="2" charset="2"/>
              <a:buChar char="v"/>
            </a:pPr>
            <a:r>
              <a:rPr lang="en-US" sz="2000" dirty="0">
                <a:latin typeface="Century Gothic" pitchFamily="34" charset="0"/>
              </a:rPr>
              <a:t> SISTEM INFORMASI SUMBER DAYA MANUSIA</a:t>
            </a:r>
          </a:p>
          <a:p>
            <a:pPr eaLnBrk="0" hangingPunct="0">
              <a:lnSpc>
                <a:spcPct val="140000"/>
              </a:lnSpc>
              <a:buFont typeface="Wingdings" pitchFamily="2" charset="2"/>
              <a:buChar char="v"/>
            </a:pPr>
            <a:r>
              <a:rPr lang="en-US" sz="2000" dirty="0">
                <a:latin typeface="Century Gothic" pitchFamily="34" charset="0"/>
              </a:rPr>
              <a:t> SISTEM INFORMASI PENUNJANG KEPUTUSAN (DSS)</a:t>
            </a:r>
          </a:p>
          <a:p>
            <a:pPr eaLnBrk="0" hangingPunct="0">
              <a:lnSpc>
                <a:spcPct val="140000"/>
              </a:lnSpc>
              <a:buFont typeface="Wingdings" pitchFamily="2" charset="2"/>
              <a:buChar char="v"/>
            </a:pPr>
            <a:r>
              <a:rPr lang="en-US" sz="2000" dirty="0">
                <a:latin typeface="Century Gothic" pitchFamily="34" charset="0"/>
              </a:rPr>
              <a:t> SISTEM PAKAR (</a:t>
            </a:r>
            <a:r>
              <a:rPr lang="en-US" sz="2000" dirty="0" smtClean="0">
                <a:latin typeface="Century Gothic" pitchFamily="34" charset="0"/>
              </a:rPr>
              <a:t>ES</a:t>
            </a:r>
            <a:r>
              <a:rPr lang="en-US" sz="2000" dirty="0">
                <a:latin typeface="Century Gothic" pitchFamily="34" charset="0"/>
              </a:rPr>
              <a:t>)</a:t>
            </a:r>
          </a:p>
        </p:txBody>
      </p:sp>
      <p:sp>
        <p:nvSpPr>
          <p:cNvPr id="5" name="Footer Placeholder 4"/>
          <p:cNvSpPr>
            <a:spLocks noGrp="1"/>
          </p:cNvSpPr>
          <p:nvPr>
            <p:ph type="ftr" sz="quarter" idx="11"/>
          </p:nvPr>
        </p:nvSpPr>
        <p:spPr/>
        <p:txBody>
          <a:bodyPr/>
          <a:lstStyle/>
          <a:p>
            <a:r>
              <a:rPr lang="en-US" dirty="0"/>
              <a:t>SISTEM INFORMASI AKUNTANSI </a:t>
            </a:r>
          </a:p>
        </p:txBody>
      </p:sp>
    </p:spTree>
    <p:extLst>
      <p:ext uri="{BB962C8B-B14F-4D97-AF65-F5344CB8AC3E}">
        <p14:creationId xmlns:p14="http://schemas.microsoft.com/office/powerpoint/2010/main" val="62579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barn(inVertical)">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80">
                                          <p:stCondLst>
                                            <p:cond delay="0"/>
                                          </p:stCondLst>
                                        </p:cTn>
                                        <p:tgtEl>
                                          <p:spTgt spid="2">
                                            <p:txEl>
                                              <p:pRg st="0" end="0"/>
                                            </p:txEl>
                                          </p:spTgt>
                                        </p:tgtEl>
                                      </p:cBhvr>
                                    </p:animEffect>
                                    <p:anim calcmode="lin" valueType="num">
                                      <p:cBhvr>
                                        <p:cTn id="13"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xEl>
                                              <p:pRg st="0" end="0"/>
                                            </p:txEl>
                                          </p:spTgt>
                                        </p:tgtEl>
                                      </p:cBhvr>
                                      <p:to x="100000" y="60000"/>
                                    </p:animScale>
                                    <p:animScale>
                                      <p:cBhvr>
                                        <p:cTn id="19" dur="166" decel="50000">
                                          <p:stCondLst>
                                            <p:cond delay="676"/>
                                          </p:stCondLst>
                                        </p:cTn>
                                        <p:tgtEl>
                                          <p:spTgt spid="2">
                                            <p:txEl>
                                              <p:pRg st="0" end="0"/>
                                            </p:txEl>
                                          </p:spTgt>
                                        </p:tgtEl>
                                      </p:cBhvr>
                                      <p:to x="100000" y="100000"/>
                                    </p:animScale>
                                    <p:animScale>
                                      <p:cBhvr>
                                        <p:cTn id="20" dur="26">
                                          <p:stCondLst>
                                            <p:cond delay="1312"/>
                                          </p:stCondLst>
                                        </p:cTn>
                                        <p:tgtEl>
                                          <p:spTgt spid="2">
                                            <p:txEl>
                                              <p:pRg st="0" end="0"/>
                                            </p:txEl>
                                          </p:spTgt>
                                        </p:tgtEl>
                                      </p:cBhvr>
                                      <p:to x="100000" y="80000"/>
                                    </p:animScale>
                                    <p:animScale>
                                      <p:cBhvr>
                                        <p:cTn id="21" dur="166" decel="50000">
                                          <p:stCondLst>
                                            <p:cond delay="1338"/>
                                          </p:stCondLst>
                                        </p:cTn>
                                        <p:tgtEl>
                                          <p:spTgt spid="2">
                                            <p:txEl>
                                              <p:pRg st="0" end="0"/>
                                            </p:txEl>
                                          </p:spTgt>
                                        </p:tgtEl>
                                      </p:cBhvr>
                                      <p:to x="100000" y="100000"/>
                                    </p:animScale>
                                    <p:animScale>
                                      <p:cBhvr>
                                        <p:cTn id="22" dur="26">
                                          <p:stCondLst>
                                            <p:cond delay="1642"/>
                                          </p:stCondLst>
                                        </p:cTn>
                                        <p:tgtEl>
                                          <p:spTgt spid="2">
                                            <p:txEl>
                                              <p:pRg st="0" end="0"/>
                                            </p:txEl>
                                          </p:spTgt>
                                        </p:tgtEl>
                                      </p:cBhvr>
                                      <p:to x="100000" y="90000"/>
                                    </p:animScale>
                                    <p:animScale>
                                      <p:cBhvr>
                                        <p:cTn id="23" dur="166" decel="50000">
                                          <p:stCondLst>
                                            <p:cond delay="1668"/>
                                          </p:stCondLst>
                                        </p:cTn>
                                        <p:tgtEl>
                                          <p:spTgt spid="2">
                                            <p:txEl>
                                              <p:pRg st="0" end="0"/>
                                            </p:txEl>
                                          </p:spTgt>
                                        </p:tgtEl>
                                      </p:cBhvr>
                                      <p:to x="100000" y="100000"/>
                                    </p:animScale>
                                    <p:animScale>
                                      <p:cBhvr>
                                        <p:cTn id="24" dur="26">
                                          <p:stCondLst>
                                            <p:cond delay="1808"/>
                                          </p:stCondLst>
                                        </p:cTn>
                                        <p:tgtEl>
                                          <p:spTgt spid="2">
                                            <p:txEl>
                                              <p:pRg st="0" end="0"/>
                                            </p:txEl>
                                          </p:spTgt>
                                        </p:tgtEl>
                                      </p:cBhvr>
                                      <p:to x="100000" y="95000"/>
                                    </p:animScale>
                                    <p:animScale>
                                      <p:cBhvr>
                                        <p:cTn id="25" dur="166" decel="50000">
                                          <p:stCondLst>
                                            <p:cond delay="1834"/>
                                          </p:stCondLst>
                                        </p:cTn>
                                        <p:tgtEl>
                                          <p:spTgt spid="2">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wipe(down)">
                                      <p:cBhvr>
                                        <p:cTn id="30" dur="580">
                                          <p:stCondLst>
                                            <p:cond delay="0"/>
                                          </p:stCondLst>
                                        </p:cTn>
                                        <p:tgtEl>
                                          <p:spTgt spid="2">
                                            <p:txEl>
                                              <p:pRg st="1" end="1"/>
                                            </p:txEl>
                                          </p:spTgt>
                                        </p:tgtEl>
                                      </p:cBhvr>
                                    </p:animEffect>
                                    <p:anim calcmode="lin" valueType="num">
                                      <p:cBhvr>
                                        <p:cTn id="31"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xEl>
                                              <p:pRg st="1" end="1"/>
                                            </p:txEl>
                                          </p:spTgt>
                                        </p:tgtEl>
                                      </p:cBhvr>
                                      <p:to x="100000" y="60000"/>
                                    </p:animScale>
                                    <p:animScale>
                                      <p:cBhvr>
                                        <p:cTn id="37" dur="166" decel="50000">
                                          <p:stCondLst>
                                            <p:cond delay="676"/>
                                          </p:stCondLst>
                                        </p:cTn>
                                        <p:tgtEl>
                                          <p:spTgt spid="2">
                                            <p:txEl>
                                              <p:pRg st="1" end="1"/>
                                            </p:txEl>
                                          </p:spTgt>
                                        </p:tgtEl>
                                      </p:cBhvr>
                                      <p:to x="100000" y="100000"/>
                                    </p:animScale>
                                    <p:animScale>
                                      <p:cBhvr>
                                        <p:cTn id="38" dur="26">
                                          <p:stCondLst>
                                            <p:cond delay="1312"/>
                                          </p:stCondLst>
                                        </p:cTn>
                                        <p:tgtEl>
                                          <p:spTgt spid="2">
                                            <p:txEl>
                                              <p:pRg st="1" end="1"/>
                                            </p:txEl>
                                          </p:spTgt>
                                        </p:tgtEl>
                                      </p:cBhvr>
                                      <p:to x="100000" y="80000"/>
                                    </p:animScale>
                                    <p:animScale>
                                      <p:cBhvr>
                                        <p:cTn id="39" dur="166" decel="50000">
                                          <p:stCondLst>
                                            <p:cond delay="1338"/>
                                          </p:stCondLst>
                                        </p:cTn>
                                        <p:tgtEl>
                                          <p:spTgt spid="2">
                                            <p:txEl>
                                              <p:pRg st="1" end="1"/>
                                            </p:txEl>
                                          </p:spTgt>
                                        </p:tgtEl>
                                      </p:cBhvr>
                                      <p:to x="100000" y="100000"/>
                                    </p:animScale>
                                    <p:animScale>
                                      <p:cBhvr>
                                        <p:cTn id="40" dur="26">
                                          <p:stCondLst>
                                            <p:cond delay="1642"/>
                                          </p:stCondLst>
                                        </p:cTn>
                                        <p:tgtEl>
                                          <p:spTgt spid="2">
                                            <p:txEl>
                                              <p:pRg st="1" end="1"/>
                                            </p:txEl>
                                          </p:spTgt>
                                        </p:tgtEl>
                                      </p:cBhvr>
                                      <p:to x="100000" y="90000"/>
                                    </p:animScale>
                                    <p:animScale>
                                      <p:cBhvr>
                                        <p:cTn id="41" dur="166" decel="50000">
                                          <p:stCondLst>
                                            <p:cond delay="1668"/>
                                          </p:stCondLst>
                                        </p:cTn>
                                        <p:tgtEl>
                                          <p:spTgt spid="2">
                                            <p:txEl>
                                              <p:pRg st="1" end="1"/>
                                            </p:txEl>
                                          </p:spTgt>
                                        </p:tgtEl>
                                      </p:cBhvr>
                                      <p:to x="100000" y="100000"/>
                                    </p:animScale>
                                    <p:animScale>
                                      <p:cBhvr>
                                        <p:cTn id="42" dur="26">
                                          <p:stCondLst>
                                            <p:cond delay="1808"/>
                                          </p:stCondLst>
                                        </p:cTn>
                                        <p:tgtEl>
                                          <p:spTgt spid="2">
                                            <p:txEl>
                                              <p:pRg st="1" end="1"/>
                                            </p:txEl>
                                          </p:spTgt>
                                        </p:tgtEl>
                                      </p:cBhvr>
                                      <p:to x="100000" y="95000"/>
                                    </p:animScale>
                                    <p:animScale>
                                      <p:cBhvr>
                                        <p:cTn id="43" dur="166" decel="50000">
                                          <p:stCondLst>
                                            <p:cond delay="1834"/>
                                          </p:stCondLst>
                                        </p:cTn>
                                        <p:tgtEl>
                                          <p:spTgt spid="2">
                                            <p:txEl>
                                              <p:pRg st="1" end="1"/>
                                            </p:txEl>
                                          </p:spTgt>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2">
                                            <p:txEl>
                                              <p:pRg st="2" end="2"/>
                                            </p:txEl>
                                          </p:spTgt>
                                        </p:tgtEl>
                                        <p:attrNameLst>
                                          <p:attrName>style.visibility</p:attrName>
                                        </p:attrNameLst>
                                      </p:cBhvr>
                                      <p:to>
                                        <p:strVal val="visible"/>
                                      </p:to>
                                    </p:set>
                                    <p:animEffect transition="in" filter="wipe(down)">
                                      <p:cBhvr>
                                        <p:cTn id="46" dur="580">
                                          <p:stCondLst>
                                            <p:cond delay="0"/>
                                          </p:stCondLst>
                                        </p:cTn>
                                        <p:tgtEl>
                                          <p:spTgt spid="2">
                                            <p:txEl>
                                              <p:pRg st="2" end="2"/>
                                            </p:txEl>
                                          </p:spTgt>
                                        </p:tgtEl>
                                      </p:cBhvr>
                                    </p:animEffect>
                                    <p:anim calcmode="lin" valueType="num">
                                      <p:cBhvr>
                                        <p:cTn id="47"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2">
                                            <p:txEl>
                                              <p:pRg st="2" end="2"/>
                                            </p:txEl>
                                          </p:spTgt>
                                        </p:tgtEl>
                                      </p:cBhvr>
                                      <p:to x="100000" y="60000"/>
                                    </p:animScale>
                                    <p:animScale>
                                      <p:cBhvr>
                                        <p:cTn id="53" dur="166" decel="50000">
                                          <p:stCondLst>
                                            <p:cond delay="676"/>
                                          </p:stCondLst>
                                        </p:cTn>
                                        <p:tgtEl>
                                          <p:spTgt spid="2">
                                            <p:txEl>
                                              <p:pRg st="2" end="2"/>
                                            </p:txEl>
                                          </p:spTgt>
                                        </p:tgtEl>
                                      </p:cBhvr>
                                      <p:to x="100000" y="100000"/>
                                    </p:animScale>
                                    <p:animScale>
                                      <p:cBhvr>
                                        <p:cTn id="54" dur="26">
                                          <p:stCondLst>
                                            <p:cond delay="1312"/>
                                          </p:stCondLst>
                                        </p:cTn>
                                        <p:tgtEl>
                                          <p:spTgt spid="2">
                                            <p:txEl>
                                              <p:pRg st="2" end="2"/>
                                            </p:txEl>
                                          </p:spTgt>
                                        </p:tgtEl>
                                      </p:cBhvr>
                                      <p:to x="100000" y="80000"/>
                                    </p:animScale>
                                    <p:animScale>
                                      <p:cBhvr>
                                        <p:cTn id="55" dur="166" decel="50000">
                                          <p:stCondLst>
                                            <p:cond delay="1338"/>
                                          </p:stCondLst>
                                        </p:cTn>
                                        <p:tgtEl>
                                          <p:spTgt spid="2">
                                            <p:txEl>
                                              <p:pRg st="2" end="2"/>
                                            </p:txEl>
                                          </p:spTgt>
                                        </p:tgtEl>
                                      </p:cBhvr>
                                      <p:to x="100000" y="100000"/>
                                    </p:animScale>
                                    <p:animScale>
                                      <p:cBhvr>
                                        <p:cTn id="56" dur="26">
                                          <p:stCondLst>
                                            <p:cond delay="1642"/>
                                          </p:stCondLst>
                                        </p:cTn>
                                        <p:tgtEl>
                                          <p:spTgt spid="2">
                                            <p:txEl>
                                              <p:pRg st="2" end="2"/>
                                            </p:txEl>
                                          </p:spTgt>
                                        </p:tgtEl>
                                      </p:cBhvr>
                                      <p:to x="100000" y="90000"/>
                                    </p:animScale>
                                    <p:animScale>
                                      <p:cBhvr>
                                        <p:cTn id="57" dur="166" decel="50000">
                                          <p:stCondLst>
                                            <p:cond delay="1668"/>
                                          </p:stCondLst>
                                        </p:cTn>
                                        <p:tgtEl>
                                          <p:spTgt spid="2">
                                            <p:txEl>
                                              <p:pRg st="2" end="2"/>
                                            </p:txEl>
                                          </p:spTgt>
                                        </p:tgtEl>
                                      </p:cBhvr>
                                      <p:to x="100000" y="100000"/>
                                    </p:animScale>
                                    <p:animScale>
                                      <p:cBhvr>
                                        <p:cTn id="58" dur="26">
                                          <p:stCondLst>
                                            <p:cond delay="1808"/>
                                          </p:stCondLst>
                                        </p:cTn>
                                        <p:tgtEl>
                                          <p:spTgt spid="2">
                                            <p:txEl>
                                              <p:pRg st="2" end="2"/>
                                            </p:txEl>
                                          </p:spTgt>
                                        </p:tgtEl>
                                      </p:cBhvr>
                                      <p:to x="100000" y="95000"/>
                                    </p:animScale>
                                    <p:animScale>
                                      <p:cBhvr>
                                        <p:cTn id="59" dur="166" decel="50000">
                                          <p:stCondLst>
                                            <p:cond delay="1834"/>
                                          </p:stCondLst>
                                        </p:cTn>
                                        <p:tgtEl>
                                          <p:spTgt spid="2">
                                            <p:txEl>
                                              <p:pRg st="2" end="2"/>
                                            </p:txEl>
                                          </p:spTgt>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2">
                                            <p:txEl>
                                              <p:pRg st="3" end="3"/>
                                            </p:txEl>
                                          </p:spTgt>
                                        </p:tgtEl>
                                        <p:attrNameLst>
                                          <p:attrName>style.visibility</p:attrName>
                                        </p:attrNameLst>
                                      </p:cBhvr>
                                      <p:to>
                                        <p:strVal val="visible"/>
                                      </p:to>
                                    </p:set>
                                    <p:animEffect transition="in" filter="wipe(down)">
                                      <p:cBhvr>
                                        <p:cTn id="62" dur="580">
                                          <p:stCondLst>
                                            <p:cond delay="0"/>
                                          </p:stCondLst>
                                        </p:cTn>
                                        <p:tgtEl>
                                          <p:spTgt spid="2">
                                            <p:txEl>
                                              <p:pRg st="3" end="3"/>
                                            </p:txEl>
                                          </p:spTgt>
                                        </p:tgtEl>
                                      </p:cBhvr>
                                    </p:animEffect>
                                    <p:anim calcmode="lin" valueType="num">
                                      <p:cBhvr>
                                        <p:cTn id="63"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2">
                                            <p:txEl>
                                              <p:pRg st="3" end="3"/>
                                            </p:txEl>
                                          </p:spTgt>
                                        </p:tgtEl>
                                      </p:cBhvr>
                                      <p:to x="100000" y="60000"/>
                                    </p:animScale>
                                    <p:animScale>
                                      <p:cBhvr>
                                        <p:cTn id="69" dur="166" decel="50000">
                                          <p:stCondLst>
                                            <p:cond delay="676"/>
                                          </p:stCondLst>
                                        </p:cTn>
                                        <p:tgtEl>
                                          <p:spTgt spid="2">
                                            <p:txEl>
                                              <p:pRg st="3" end="3"/>
                                            </p:txEl>
                                          </p:spTgt>
                                        </p:tgtEl>
                                      </p:cBhvr>
                                      <p:to x="100000" y="100000"/>
                                    </p:animScale>
                                    <p:animScale>
                                      <p:cBhvr>
                                        <p:cTn id="70" dur="26">
                                          <p:stCondLst>
                                            <p:cond delay="1312"/>
                                          </p:stCondLst>
                                        </p:cTn>
                                        <p:tgtEl>
                                          <p:spTgt spid="2">
                                            <p:txEl>
                                              <p:pRg st="3" end="3"/>
                                            </p:txEl>
                                          </p:spTgt>
                                        </p:tgtEl>
                                      </p:cBhvr>
                                      <p:to x="100000" y="80000"/>
                                    </p:animScale>
                                    <p:animScale>
                                      <p:cBhvr>
                                        <p:cTn id="71" dur="166" decel="50000">
                                          <p:stCondLst>
                                            <p:cond delay="1338"/>
                                          </p:stCondLst>
                                        </p:cTn>
                                        <p:tgtEl>
                                          <p:spTgt spid="2">
                                            <p:txEl>
                                              <p:pRg st="3" end="3"/>
                                            </p:txEl>
                                          </p:spTgt>
                                        </p:tgtEl>
                                      </p:cBhvr>
                                      <p:to x="100000" y="100000"/>
                                    </p:animScale>
                                    <p:animScale>
                                      <p:cBhvr>
                                        <p:cTn id="72" dur="26">
                                          <p:stCondLst>
                                            <p:cond delay="1642"/>
                                          </p:stCondLst>
                                        </p:cTn>
                                        <p:tgtEl>
                                          <p:spTgt spid="2">
                                            <p:txEl>
                                              <p:pRg st="3" end="3"/>
                                            </p:txEl>
                                          </p:spTgt>
                                        </p:tgtEl>
                                      </p:cBhvr>
                                      <p:to x="100000" y="90000"/>
                                    </p:animScale>
                                    <p:animScale>
                                      <p:cBhvr>
                                        <p:cTn id="73" dur="166" decel="50000">
                                          <p:stCondLst>
                                            <p:cond delay="1668"/>
                                          </p:stCondLst>
                                        </p:cTn>
                                        <p:tgtEl>
                                          <p:spTgt spid="2">
                                            <p:txEl>
                                              <p:pRg st="3" end="3"/>
                                            </p:txEl>
                                          </p:spTgt>
                                        </p:tgtEl>
                                      </p:cBhvr>
                                      <p:to x="100000" y="100000"/>
                                    </p:animScale>
                                    <p:animScale>
                                      <p:cBhvr>
                                        <p:cTn id="74" dur="26">
                                          <p:stCondLst>
                                            <p:cond delay="1808"/>
                                          </p:stCondLst>
                                        </p:cTn>
                                        <p:tgtEl>
                                          <p:spTgt spid="2">
                                            <p:txEl>
                                              <p:pRg st="3" end="3"/>
                                            </p:txEl>
                                          </p:spTgt>
                                        </p:tgtEl>
                                      </p:cBhvr>
                                      <p:to x="100000" y="95000"/>
                                    </p:animScale>
                                    <p:animScale>
                                      <p:cBhvr>
                                        <p:cTn id="75" dur="166" decel="50000">
                                          <p:stCondLst>
                                            <p:cond delay="1834"/>
                                          </p:stCondLst>
                                        </p:cTn>
                                        <p:tgtEl>
                                          <p:spTgt spid="2">
                                            <p:txEl>
                                              <p:pRg st="3" end="3"/>
                                            </p:txEl>
                                          </p:spTgt>
                                        </p:tgtEl>
                                      </p:cBhvr>
                                      <p:to x="100000" y="100000"/>
                                    </p:animScale>
                                  </p:childTnLst>
                                </p:cTn>
                              </p:par>
                              <p:par>
                                <p:cTn id="76" presetID="26" presetClass="entr" presetSubtype="0" fill="hold" grpId="0" nodeType="withEffect">
                                  <p:stCondLst>
                                    <p:cond delay="0"/>
                                  </p:stCondLst>
                                  <p:childTnLst>
                                    <p:set>
                                      <p:cBhvr>
                                        <p:cTn id="77" dur="1" fill="hold">
                                          <p:stCondLst>
                                            <p:cond delay="0"/>
                                          </p:stCondLst>
                                        </p:cTn>
                                        <p:tgtEl>
                                          <p:spTgt spid="2">
                                            <p:txEl>
                                              <p:pRg st="4" end="4"/>
                                            </p:txEl>
                                          </p:spTgt>
                                        </p:tgtEl>
                                        <p:attrNameLst>
                                          <p:attrName>style.visibility</p:attrName>
                                        </p:attrNameLst>
                                      </p:cBhvr>
                                      <p:to>
                                        <p:strVal val="visible"/>
                                      </p:to>
                                    </p:set>
                                    <p:animEffect transition="in" filter="wipe(down)">
                                      <p:cBhvr>
                                        <p:cTn id="78" dur="580">
                                          <p:stCondLst>
                                            <p:cond delay="0"/>
                                          </p:stCondLst>
                                        </p:cTn>
                                        <p:tgtEl>
                                          <p:spTgt spid="2">
                                            <p:txEl>
                                              <p:pRg st="4" end="4"/>
                                            </p:txEl>
                                          </p:spTgt>
                                        </p:tgtEl>
                                      </p:cBhvr>
                                    </p:animEffect>
                                    <p:anim calcmode="lin" valueType="num">
                                      <p:cBhvr>
                                        <p:cTn id="79"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2">
                                            <p:txEl>
                                              <p:pRg st="4" end="4"/>
                                            </p:txEl>
                                          </p:spTgt>
                                        </p:tgtEl>
                                      </p:cBhvr>
                                      <p:to x="100000" y="60000"/>
                                    </p:animScale>
                                    <p:animScale>
                                      <p:cBhvr>
                                        <p:cTn id="85" dur="166" decel="50000">
                                          <p:stCondLst>
                                            <p:cond delay="676"/>
                                          </p:stCondLst>
                                        </p:cTn>
                                        <p:tgtEl>
                                          <p:spTgt spid="2">
                                            <p:txEl>
                                              <p:pRg st="4" end="4"/>
                                            </p:txEl>
                                          </p:spTgt>
                                        </p:tgtEl>
                                      </p:cBhvr>
                                      <p:to x="100000" y="100000"/>
                                    </p:animScale>
                                    <p:animScale>
                                      <p:cBhvr>
                                        <p:cTn id="86" dur="26">
                                          <p:stCondLst>
                                            <p:cond delay="1312"/>
                                          </p:stCondLst>
                                        </p:cTn>
                                        <p:tgtEl>
                                          <p:spTgt spid="2">
                                            <p:txEl>
                                              <p:pRg st="4" end="4"/>
                                            </p:txEl>
                                          </p:spTgt>
                                        </p:tgtEl>
                                      </p:cBhvr>
                                      <p:to x="100000" y="80000"/>
                                    </p:animScale>
                                    <p:animScale>
                                      <p:cBhvr>
                                        <p:cTn id="87" dur="166" decel="50000">
                                          <p:stCondLst>
                                            <p:cond delay="1338"/>
                                          </p:stCondLst>
                                        </p:cTn>
                                        <p:tgtEl>
                                          <p:spTgt spid="2">
                                            <p:txEl>
                                              <p:pRg st="4" end="4"/>
                                            </p:txEl>
                                          </p:spTgt>
                                        </p:tgtEl>
                                      </p:cBhvr>
                                      <p:to x="100000" y="100000"/>
                                    </p:animScale>
                                    <p:animScale>
                                      <p:cBhvr>
                                        <p:cTn id="88" dur="26">
                                          <p:stCondLst>
                                            <p:cond delay="1642"/>
                                          </p:stCondLst>
                                        </p:cTn>
                                        <p:tgtEl>
                                          <p:spTgt spid="2">
                                            <p:txEl>
                                              <p:pRg st="4" end="4"/>
                                            </p:txEl>
                                          </p:spTgt>
                                        </p:tgtEl>
                                      </p:cBhvr>
                                      <p:to x="100000" y="90000"/>
                                    </p:animScale>
                                    <p:animScale>
                                      <p:cBhvr>
                                        <p:cTn id="89" dur="166" decel="50000">
                                          <p:stCondLst>
                                            <p:cond delay="1668"/>
                                          </p:stCondLst>
                                        </p:cTn>
                                        <p:tgtEl>
                                          <p:spTgt spid="2">
                                            <p:txEl>
                                              <p:pRg st="4" end="4"/>
                                            </p:txEl>
                                          </p:spTgt>
                                        </p:tgtEl>
                                      </p:cBhvr>
                                      <p:to x="100000" y="100000"/>
                                    </p:animScale>
                                    <p:animScale>
                                      <p:cBhvr>
                                        <p:cTn id="90" dur="26">
                                          <p:stCondLst>
                                            <p:cond delay="1808"/>
                                          </p:stCondLst>
                                        </p:cTn>
                                        <p:tgtEl>
                                          <p:spTgt spid="2">
                                            <p:txEl>
                                              <p:pRg st="4" end="4"/>
                                            </p:txEl>
                                          </p:spTgt>
                                        </p:tgtEl>
                                      </p:cBhvr>
                                      <p:to x="100000" y="95000"/>
                                    </p:animScale>
                                    <p:animScale>
                                      <p:cBhvr>
                                        <p:cTn id="91" dur="166" decel="50000">
                                          <p:stCondLst>
                                            <p:cond delay="1834"/>
                                          </p:stCondLst>
                                        </p:cTn>
                                        <p:tgtEl>
                                          <p:spTgt spid="2">
                                            <p:txEl>
                                              <p:pRg st="4" end="4"/>
                                            </p:txEl>
                                          </p:spTgt>
                                        </p:tgtEl>
                                      </p:cBhvr>
                                      <p:to x="100000" y="100000"/>
                                    </p:animScale>
                                  </p:childTnLst>
                                </p:cTn>
                              </p:par>
                              <p:par>
                                <p:cTn id="92" presetID="26" presetClass="entr" presetSubtype="0" fill="hold" grpId="0" nodeType="withEffect">
                                  <p:stCondLst>
                                    <p:cond delay="0"/>
                                  </p:stCondLst>
                                  <p:childTnLst>
                                    <p:set>
                                      <p:cBhvr>
                                        <p:cTn id="93" dur="1" fill="hold">
                                          <p:stCondLst>
                                            <p:cond delay="0"/>
                                          </p:stCondLst>
                                        </p:cTn>
                                        <p:tgtEl>
                                          <p:spTgt spid="2">
                                            <p:txEl>
                                              <p:pRg st="5" end="5"/>
                                            </p:txEl>
                                          </p:spTgt>
                                        </p:tgtEl>
                                        <p:attrNameLst>
                                          <p:attrName>style.visibility</p:attrName>
                                        </p:attrNameLst>
                                      </p:cBhvr>
                                      <p:to>
                                        <p:strVal val="visible"/>
                                      </p:to>
                                    </p:set>
                                    <p:animEffect transition="in" filter="wipe(down)">
                                      <p:cBhvr>
                                        <p:cTn id="94" dur="580">
                                          <p:stCondLst>
                                            <p:cond delay="0"/>
                                          </p:stCondLst>
                                        </p:cTn>
                                        <p:tgtEl>
                                          <p:spTgt spid="2">
                                            <p:txEl>
                                              <p:pRg st="5" end="5"/>
                                            </p:txEl>
                                          </p:spTgt>
                                        </p:tgtEl>
                                      </p:cBhvr>
                                    </p:animEffect>
                                    <p:anim calcmode="lin" valueType="num">
                                      <p:cBhvr>
                                        <p:cTn id="95"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2">
                                            <p:txEl>
                                              <p:pRg st="5" end="5"/>
                                            </p:txEl>
                                          </p:spTgt>
                                        </p:tgtEl>
                                      </p:cBhvr>
                                      <p:to x="100000" y="60000"/>
                                    </p:animScale>
                                    <p:animScale>
                                      <p:cBhvr>
                                        <p:cTn id="101" dur="166" decel="50000">
                                          <p:stCondLst>
                                            <p:cond delay="676"/>
                                          </p:stCondLst>
                                        </p:cTn>
                                        <p:tgtEl>
                                          <p:spTgt spid="2">
                                            <p:txEl>
                                              <p:pRg st="5" end="5"/>
                                            </p:txEl>
                                          </p:spTgt>
                                        </p:tgtEl>
                                      </p:cBhvr>
                                      <p:to x="100000" y="100000"/>
                                    </p:animScale>
                                    <p:animScale>
                                      <p:cBhvr>
                                        <p:cTn id="102" dur="26">
                                          <p:stCondLst>
                                            <p:cond delay="1312"/>
                                          </p:stCondLst>
                                        </p:cTn>
                                        <p:tgtEl>
                                          <p:spTgt spid="2">
                                            <p:txEl>
                                              <p:pRg st="5" end="5"/>
                                            </p:txEl>
                                          </p:spTgt>
                                        </p:tgtEl>
                                      </p:cBhvr>
                                      <p:to x="100000" y="80000"/>
                                    </p:animScale>
                                    <p:animScale>
                                      <p:cBhvr>
                                        <p:cTn id="103" dur="166" decel="50000">
                                          <p:stCondLst>
                                            <p:cond delay="1338"/>
                                          </p:stCondLst>
                                        </p:cTn>
                                        <p:tgtEl>
                                          <p:spTgt spid="2">
                                            <p:txEl>
                                              <p:pRg st="5" end="5"/>
                                            </p:txEl>
                                          </p:spTgt>
                                        </p:tgtEl>
                                      </p:cBhvr>
                                      <p:to x="100000" y="100000"/>
                                    </p:animScale>
                                    <p:animScale>
                                      <p:cBhvr>
                                        <p:cTn id="104" dur="26">
                                          <p:stCondLst>
                                            <p:cond delay="1642"/>
                                          </p:stCondLst>
                                        </p:cTn>
                                        <p:tgtEl>
                                          <p:spTgt spid="2">
                                            <p:txEl>
                                              <p:pRg st="5" end="5"/>
                                            </p:txEl>
                                          </p:spTgt>
                                        </p:tgtEl>
                                      </p:cBhvr>
                                      <p:to x="100000" y="90000"/>
                                    </p:animScale>
                                    <p:animScale>
                                      <p:cBhvr>
                                        <p:cTn id="105" dur="166" decel="50000">
                                          <p:stCondLst>
                                            <p:cond delay="1668"/>
                                          </p:stCondLst>
                                        </p:cTn>
                                        <p:tgtEl>
                                          <p:spTgt spid="2">
                                            <p:txEl>
                                              <p:pRg st="5" end="5"/>
                                            </p:txEl>
                                          </p:spTgt>
                                        </p:tgtEl>
                                      </p:cBhvr>
                                      <p:to x="100000" y="100000"/>
                                    </p:animScale>
                                    <p:animScale>
                                      <p:cBhvr>
                                        <p:cTn id="106" dur="26">
                                          <p:stCondLst>
                                            <p:cond delay="1808"/>
                                          </p:stCondLst>
                                        </p:cTn>
                                        <p:tgtEl>
                                          <p:spTgt spid="2">
                                            <p:txEl>
                                              <p:pRg st="5" end="5"/>
                                            </p:txEl>
                                          </p:spTgt>
                                        </p:tgtEl>
                                      </p:cBhvr>
                                      <p:to x="100000" y="95000"/>
                                    </p:animScale>
                                    <p:animScale>
                                      <p:cBhvr>
                                        <p:cTn id="107" dur="166" decel="50000">
                                          <p:stCondLst>
                                            <p:cond delay="1834"/>
                                          </p:stCondLst>
                                        </p:cTn>
                                        <p:tgtEl>
                                          <p:spTgt spid="2">
                                            <p:txEl>
                                              <p:pRg st="5" end="5"/>
                                            </p:txEl>
                                          </p:spTgt>
                                        </p:tgtEl>
                                      </p:cBhvr>
                                      <p:to x="100000" y="100000"/>
                                    </p:animScale>
                                  </p:childTnLst>
                                </p:cTn>
                              </p:par>
                            </p:childTnLst>
                          </p:cTn>
                        </p:par>
                      </p:childTnLst>
                    </p:cTn>
                  </p:par>
                  <p:par>
                    <p:cTn id="108" fill="hold">
                      <p:stCondLst>
                        <p:cond delay="indefinite"/>
                      </p:stCondLst>
                      <p:childTnLst>
                        <p:par>
                          <p:cTn id="109" fill="hold">
                            <p:stCondLst>
                              <p:cond delay="0"/>
                            </p:stCondLst>
                            <p:childTnLst>
                              <p:par>
                                <p:cTn id="110" presetID="26" presetClass="entr" presetSubtype="0" fill="hold" grpId="0" nodeType="clickEffect">
                                  <p:stCondLst>
                                    <p:cond delay="0"/>
                                  </p:stCondLst>
                                  <p:childTnLst>
                                    <p:set>
                                      <p:cBhvr>
                                        <p:cTn id="111" dur="1" fill="hold">
                                          <p:stCondLst>
                                            <p:cond delay="0"/>
                                          </p:stCondLst>
                                        </p:cTn>
                                        <p:tgtEl>
                                          <p:spTgt spid="2">
                                            <p:txEl>
                                              <p:pRg st="6" end="6"/>
                                            </p:txEl>
                                          </p:spTgt>
                                        </p:tgtEl>
                                        <p:attrNameLst>
                                          <p:attrName>style.visibility</p:attrName>
                                        </p:attrNameLst>
                                      </p:cBhvr>
                                      <p:to>
                                        <p:strVal val="visible"/>
                                      </p:to>
                                    </p:set>
                                    <p:animEffect transition="in" filter="wipe(down)">
                                      <p:cBhvr>
                                        <p:cTn id="112" dur="580">
                                          <p:stCondLst>
                                            <p:cond delay="0"/>
                                          </p:stCondLst>
                                        </p:cTn>
                                        <p:tgtEl>
                                          <p:spTgt spid="2">
                                            <p:txEl>
                                              <p:pRg st="6" end="6"/>
                                            </p:txEl>
                                          </p:spTgt>
                                        </p:tgtEl>
                                      </p:cBhvr>
                                    </p:animEffect>
                                    <p:anim calcmode="lin" valueType="num">
                                      <p:cBhvr>
                                        <p:cTn id="113"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118" dur="26">
                                          <p:stCondLst>
                                            <p:cond delay="650"/>
                                          </p:stCondLst>
                                        </p:cTn>
                                        <p:tgtEl>
                                          <p:spTgt spid="2">
                                            <p:txEl>
                                              <p:pRg st="6" end="6"/>
                                            </p:txEl>
                                          </p:spTgt>
                                        </p:tgtEl>
                                      </p:cBhvr>
                                      <p:to x="100000" y="60000"/>
                                    </p:animScale>
                                    <p:animScale>
                                      <p:cBhvr>
                                        <p:cTn id="119" dur="166" decel="50000">
                                          <p:stCondLst>
                                            <p:cond delay="676"/>
                                          </p:stCondLst>
                                        </p:cTn>
                                        <p:tgtEl>
                                          <p:spTgt spid="2">
                                            <p:txEl>
                                              <p:pRg st="6" end="6"/>
                                            </p:txEl>
                                          </p:spTgt>
                                        </p:tgtEl>
                                      </p:cBhvr>
                                      <p:to x="100000" y="100000"/>
                                    </p:animScale>
                                    <p:animScale>
                                      <p:cBhvr>
                                        <p:cTn id="120" dur="26">
                                          <p:stCondLst>
                                            <p:cond delay="1312"/>
                                          </p:stCondLst>
                                        </p:cTn>
                                        <p:tgtEl>
                                          <p:spTgt spid="2">
                                            <p:txEl>
                                              <p:pRg st="6" end="6"/>
                                            </p:txEl>
                                          </p:spTgt>
                                        </p:tgtEl>
                                      </p:cBhvr>
                                      <p:to x="100000" y="80000"/>
                                    </p:animScale>
                                    <p:animScale>
                                      <p:cBhvr>
                                        <p:cTn id="121" dur="166" decel="50000">
                                          <p:stCondLst>
                                            <p:cond delay="1338"/>
                                          </p:stCondLst>
                                        </p:cTn>
                                        <p:tgtEl>
                                          <p:spTgt spid="2">
                                            <p:txEl>
                                              <p:pRg st="6" end="6"/>
                                            </p:txEl>
                                          </p:spTgt>
                                        </p:tgtEl>
                                      </p:cBhvr>
                                      <p:to x="100000" y="100000"/>
                                    </p:animScale>
                                    <p:animScale>
                                      <p:cBhvr>
                                        <p:cTn id="122" dur="26">
                                          <p:stCondLst>
                                            <p:cond delay="1642"/>
                                          </p:stCondLst>
                                        </p:cTn>
                                        <p:tgtEl>
                                          <p:spTgt spid="2">
                                            <p:txEl>
                                              <p:pRg st="6" end="6"/>
                                            </p:txEl>
                                          </p:spTgt>
                                        </p:tgtEl>
                                      </p:cBhvr>
                                      <p:to x="100000" y="90000"/>
                                    </p:animScale>
                                    <p:animScale>
                                      <p:cBhvr>
                                        <p:cTn id="123" dur="166" decel="50000">
                                          <p:stCondLst>
                                            <p:cond delay="1668"/>
                                          </p:stCondLst>
                                        </p:cTn>
                                        <p:tgtEl>
                                          <p:spTgt spid="2">
                                            <p:txEl>
                                              <p:pRg st="6" end="6"/>
                                            </p:txEl>
                                          </p:spTgt>
                                        </p:tgtEl>
                                      </p:cBhvr>
                                      <p:to x="100000" y="100000"/>
                                    </p:animScale>
                                    <p:animScale>
                                      <p:cBhvr>
                                        <p:cTn id="124" dur="26">
                                          <p:stCondLst>
                                            <p:cond delay="1808"/>
                                          </p:stCondLst>
                                        </p:cTn>
                                        <p:tgtEl>
                                          <p:spTgt spid="2">
                                            <p:txEl>
                                              <p:pRg st="6" end="6"/>
                                            </p:txEl>
                                          </p:spTgt>
                                        </p:tgtEl>
                                      </p:cBhvr>
                                      <p:to x="100000" y="95000"/>
                                    </p:animScale>
                                    <p:animScale>
                                      <p:cBhvr>
                                        <p:cTn id="125" dur="166" decel="50000">
                                          <p:stCondLst>
                                            <p:cond delay="1834"/>
                                          </p:stCondLst>
                                        </p:cTn>
                                        <p:tgtEl>
                                          <p:spTgt spid="2">
                                            <p:txEl>
                                              <p:pRg st="6" end="6"/>
                                            </p:txEl>
                                          </p:spTgt>
                                        </p:tgtEl>
                                      </p:cBhvr>
                                      <p:to x="100000" y="100000"/>
                                    </p:animScale>
                                  </p:childTnLst>
                                </p:cTn>
                              </p:par>
                            </p:childTnLst>
                          </p:cTn>
                        </p:par>
                      </p:childTnLst>
                    </p:cTn>
                  </p:par>
                  <p:par>
                    <p:cTn id="126" fill="hold">
                      <p:stCondLst>
                        <p:cond delay="indefinite"/>
                      </p:stCondLst>
                      <p:childTnLst>
                        <p:par>
                          <p:cTn id="127" fill="hold">
                            <p:stCondLst>
                              <p:cond delay="0"/>
                            </p:stCondLst>
                            <p:childTnLst>
                              <p:par>
                                <p:cTn id="128" presetID="26" presetClass="entr" presetSubtype="0" fill="hold" grpId="0" nodeType="clickEffect">
                                  <p:stCondLst>
                                    <p:cond delay="0"/>
                                  </p:stCondLst>
                                  <p:childTnLst>
                                    <p:set>
                                      <p:cBhvr>
                                        <p:cTn id="129" dur="1" fill="hold">
                                          <p:stCondLst>
                                            <p:cond delay="0"/>
                                          </p:stCondLst>
                                        </p:cTn>
                                        <p:tgtEl>
                                          <p:spTgt spid="2">
                                            <p:txEl>
                                              <p:pRg st="7" end="7"/>
                                            </p:txEl>
                                          </p:spTgt>
                                        </p:tgtEl>
                                        <p:attrNameLst>
                                          <p:attrName>style.visibility</p:attrName>
                                        </p:attrNameLst>
                                      </p:cBhvr>
                                      <p:to>
                                        <p:strVal val="visible"/>
                                      </p:to>
                                    </p:set>
                                    <p:animEffect transition="in" filter="wipe(down)">
                                      <p:cBhvr>
                                        <p:cTn id="130" dur="580">
                                          <p:stCondLst>
                                            <p:cond delay="0"/>
                                          </p:stCondLst>
                                        </p:cTn>
                                        <p:tgtEl>
                                          <p:spTgt spid="2">
                                            <p:txEl>
                                              <p:pRg st="7" end="7"/>
                                            </p:txEl>
                                          </p:spTgt>
                                        </p:tgtEl>
                                      </p:cBhvr>
                                    </p:animEffect>
                                    <p:anim calcmode="lin" valueType="num">
                                      <p:cBhvr>
                                        <p:cTn id="131"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132"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33"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34"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35"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6" dur="26">
                                          <p:stCondLst>
                                            <p:cond delay="650"/>
                                          </p:stCondLst>
                                        </p:cTn>
                                        <p:tgtEl>
                                          <p:spTgt spid="2">
                                            <p:txEl>
                                              <p:pRg st="7" end="7"/>
                                            </p:txEl>
                                          </p:spTgt>
                                        </p:tgtEl>
                                      </p:cBhvr>
                                      <p:to x="100000" y="60000"/>
                                    </p:animScale>
                                    <p:animScale>
                                      <p:cBhvr>
                                        <p:cTn id="137" dur="166" decel="50000">
                                          <p:stCondLst>
                                            <p:cond delay="676"/>
                                          </p:stCondLst>
                                        </p:cTn>
                                        <p:tgtEl>
                                          <p:spTgt spid="2">
                                            <p:txEl>
                                              <p:pRg st="7" end="7"/>
                                            </p:txEl>
                                          </p:spTgt>
                                        </p:tgtEl>
                                      </p:cBhvr>
                                      <p:to x="100000" y="100000"/>
                                    </p:animScale>
                                    <p:animScale>
                                      <p:cBhvr>
                                        <p:cTn id="138" dur="26">
                                          <p:stCondLst>
                                            <p:cond delay="1312"/>
                                          </p:stCondLst>
                                        </p:cTn>
                                        <p:tgtEl>
                                          <p:spTgt spid="2">
                                            <p:txEl>
                                              <p:pRg st="7" end="7"/>
                                            </p:txEl>
                                          </p:spTgt>
                                        </p:tgtEl>
                                      </p:cBhvr>
                                      <p:to x="100000" y="80000"/>
                                    </p:animScale>
                                    <p:animScale>
                                      <p:cBhvr>
                                        <p:cTn id="139" dur="166" decel="50000">
                                          <p:stCondLst>
                                            <p:cond delay="1338"/>
                                          </p:stCondLst>
                                        </p:cTn>
                                        <p:tgtEl>
                                          <p:spTgt spid="2">
                                            <p:txEl>
                                              <p:pRg st="7" end="7"/>
                                            </p:txEl>
                                          </p:spTgt>
                                        </p:tgtEl>
                                      </p:cBhvr>
                                      <p:to x="100000" y="100000"/>
                                    </p:animScale>
                                    <p:animScale>
                                      <p:cBhvr>
                                        <p:cTn id="140" dur="26">
                                          <p:stCondLst>
                                            <p:cond delay="1642"/>
                                          </p:stCondLst>
                                        </p:cTn>
                                        <p:tgtEl>
                                          <p:spTgt spid="2">
                                            <p:txEl>
                                              <p:pRg st="7" end="7"/>
                                            </p:txEl>
                                          </p:spTgt>
                                        </p:tgtEl>
                                      </p:cBhvr>
                                      <p:to x="100000" y="90000"/>
                                    </p:animScale>
                                    <p:animScale>
                                      <p:cBhvr>
                                        <p:cTn id="141" dur="166" decel="50000">
                                          <p:stCondLst>
                                            <p:cond delay="1668"/>
                                          </p:stCondLst>
                                        </p:cTn>
                                        <p:tgtEl>
                                          <p:spTgt spid="2">
                                            <p:txEl>
                                              <p:pRg st="7" end="7"/>
                                            </p:txEl>
                                          </p:spTgt>
                                        </p:tgtEl>
                                      </p:cBhvr>
                                      <p:to x="100000" y="100000"/>
                                    </p:animScale>
                                    <p:animScale>
                                      <p:cBhvr>
                                        <p:cTn id="142" dur="26">
                                          <p:stCondLst>
                                            <p:cond delay="1808"/>
                                          </p:stCondLst>
                                        </p:cTn>
                                        <p:tgtEl>
                                          <p:spTgt spid="2">
                                            <p:txEl>
                                              <p:pRg st="7" end="7"/>
                                            </p:txEl>
                                          </p:spTgt>
                                        </p:tgtEl>
                                      </p:cBhvr>
                                      <p:to x="100000" y="95000"/>
                                    </p:animScale>
                                    <p:animScale>
                                      <p:cBhvr>
                                        <p:cTn id="143"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MENGAPA MEMPELAJARI SIA</a:t>
            </a:r>
          </a:p>
        </p:txBody>
      </p:sp>
      <p:sp>
        <p:nvSpPr>
          <p:cNvPr id="146435" name="Rectangle 3"/>
          <p:cNvSpPr>
            <a:spLocks noGrp="1" noChangeArrowheads="1"/>
          </p:cNvSpPr>
          <p:nvPr>
            <p:ph idx="1"/>
          </p:nvPr>
        </p:nvSpPr>
        <p:spPr/>
        <p:txBody>
          <a:bodyPr>
            <a:normAutofit lnSpcReduction="10000"/>
          </a:bodyPr>
          <a:lstStyle/>
          <a:p>
            <a:r>
              <a:rPr lang="en-US" sz="2400" dirty="0">
                <a:latin typeface="Century Gothic" pitchFamily="34" charset="0"/>
              </a:rPr>
              <a:t>SIA yang </a:t>
            </a:r>
            <a:r>
              <a:rPr lang="en-US" sz="2400" dirty="0" err="1">
                <a:latin typeface="Century Gothic" pitchFamily="34" charset="0"/>
              </a:rPr>
              <a:t>efektif</a:t>
            </a:r>
            <a:r>
              <a:rPr lang="en-US" sz="2400" dirty="0">
                <a:latin typeface="Century Gothic" pitchFamily="34" charset="0"/>
              </a:rPr>
              <a:t> </a:t>
            </a:r>
            <a:r>
              <a:rPr lang="en-US" sz="2400" dirty="0" err="1">
                <a:latin typeface="Century Gothic" pitchFamily="34" charset="0"/>
              </a:rPr>
              <a:t>penting</a:t>
            </a:r>
            <a:r>
              <a:rPr lang="en-US" sz="2400" dirty="0">
                <a:latin typeface="Century Gothic" pitchFamily="34" charset="0"/>
              </a:rPr>
              <a:t> </a:t>
            </a:r>
            <a:r>
              <a:rPr lang="en-US" sz="2400" dirty="0" err="1">
                <a:latin typeface="Century Gothic" pitchFamily="34" charset="0"/>
              </a:rPr>
              <a:t>bagi</a:t>
            </a:r>
            <a:r>
              <a:rPr lang="en-US" sz="2400" dirty="0">
                <a:latin typeface="Century Gothic" pitchFamily="34" charset="0"/>
              </a:rPr>
              <a:t> </a:t>
            </a:r>
            <a:r>
              <a:rPr lang="en-US" sz="2400" dirty="0" err="1">
                <a:latin typeface="Century Gothic" pitchFamily="34" charset="0"/>
              </a:rPr>
              <a:t>keberhasilan</a:t>
            </a:r>
            <a:r>
              <a:rPr lang="en-US" sz="2400" dirty="0">
                <a:latin typeface="Century Gothic" pitchFamily="34" charset="0"/>
              </a:rPr>
              <a:t> </a:t>
            </a:r>
            <a:r>
              <a:rPr lang="en-US" sz="2400" dirty="0" err="1">
                <a:latin typeface="Century Gothic" pitchFamily="34" charset="0"/>
              </a:rPr>
              <a:t>jangka</a:t>
            </a:r>
            <a:r>
              <a:rPr lang="en-US" sz="2400" dirty="0">
                <a:latin typeface="Century Gothic" pitchFamily="34" charset="0"/>
              </a:rPr>
              <a:t> </a:t>
            </a:r>
            <a:r>
              <a:rPr lang="en-US" sz="2400" dirty="0" err="1">
                <a:latin typeface="Century Gothic" pitchFamily="34" charset="0"/>
              </a:rPr>
              <a:t>panjang</a:t>
            </a:r>
            <a:r>
              <a:rPr lang="en-US" sz="2400" dirty="0">
                <a:latin typeface="Century Gothic" pitchFamily="34" charset="0"/>
              </a:rPr>
              <a:t> </a:t>
            </a:r>
            <a:r>
              <a:rPr lang="en-US" sz="2400" dirty="0" err="1">
                <a:latin typeface="Century Gothic" pitchFamily="34" charset="0"/>
              </a:rPr>
              <a:t>organisasi</a:t>
            </a:r>
            <a:r>
              <a:rPr lang="en-US" sz="2400" dirty="0">
                <a:latin typeface="Century Gothic" pitchFamily="34" charset="0"/>
              </a:rPr>
              <a:t> </a:t>
            </a:r>
            <a:r>
              <a:rPr lang="en-US" sz="2400" dirty="0" err="1">
                <a:latin typeface="Century Gothic" pitchFamily="34" charset="0"/>
              </a:rPr>
              <a:t>manapun</a:t>
            </a:r>
            <a:r>
              <a:rPr lang="en-US" sz="2400" dirty="0" smtClean="0">
                <a:latin typeface="Century Gothic" pitchFamily="34" charset="0"/>
              </a:rPr>
              <a:t>.</a:t>
            </a:r>
            <a:endParaRPr lang="id-ID" sz="2400" dirty="0" smtClean="0">
              <a:latin typeface="Century Gothic" pitchFamily="34" charset="0"/>
            </a:endParaRPr>
          </a:p>
          <a:p>
            <a:pPr marL="118872" indent="0">
              <a:buNone/>
            </a:pPr>
            <a:endParaRPr lang="en-US" sz="2400" dirty="0">
              <a:latin typeface="Century Gothic" pitchFamily="34" charset="0"/>
            </a:endParaRPr>
          </a:p>
          <a:p>
            <a:r>
              <a:rPr lang="en-US" sz="2400" dirty="0" err="1">
                <a:latin typeface="Century Gothic" pitchFamily="34" charset="0"/>
              </a:rPr>
              <a:t>Mempelajari</a:t>
            </a:r>
            <a:r>
              <a:rPr lang="en-US" sz="2400" dirty="0">
                <a:latin typeface="Century Gothic" pitchFamily="34" charset="0"/>
              </a:rPr>
              <a:t> SIA </a:t>
            </a:r>
            <a:r>
              <a:rPr lang="en-US" sz="2400" dirty="0" err="1">
                <a:latin typeface="Century Gothic" pitchFamily="34" charset="0"/>
              </a:rPr>
              <a:t>adalah</a:t>
            </a:r>
            <a:r>
              <a:rPr lang="en-US" sz="2400" dirty="0">
                <a:latin typeface="Century Gothic" pitchFamily="34" charset="0"/>
              </a:rPr>
              <a:t> Hal yang </a:t>
            </a:r>
            <a:r>
              <a:rPr lang="en-US" sz="2400" dirty="0" err="1">
                <a:latin typeface="Century Gothic" pitchFamily="34" charset="0"/>
              </a:rPr>
              <a:t>penting</a:t>
            </a:r>
            <a:r>
              <a:rPr lang="en-US" sz="2400" dirty="0">
                <a:latin typeface="Century Gothic" pitchFamily="34" charset="0"/>
              </a:rPr>
              <a:t> </a:t>
            </a:r>
            <a:r>
              <a:rPr lang="en-US" sz="2400" dirty="0" err="1">
                <a:latin typeface="Century Gothic" pitchFamily="34" charset="0"/>
              </a:rPr>
              <a:t>dalam</a:t>
            </a:r>
            <a:r>
              <a:rPr lang="en-US" sz="2400" dirty="0">
                <a:latin typeface="Century Gothic" pitchFamily="34" charset="0"/>
              </a:rPr>
              <a:t> </a:t>
            </a:r>
            <a:r>
              <a:rPr lang="en-US" sz="2400" dirty="0" err="1">
                <a:latin typeface="Century Gothic" pitchFamily="34" charset="0"/>
              </a:rPr>
              <a:t>Akuntansi</a:t>
            </a:r>
            <a:endParaRPr lang="en-US" sz="2400" dirty="0">
              <a:latin typeface="Century Gothic" pitchFamily="34" charset="0"/>
            </a:endParaRPr>
          </a:p>
          <a:p>
            <a:pPr lvl="1"/>
            <a:r>
              <a:rPr lang="en-US" sz="2400" dirty="0" err="1">
                <a:latin typeface="Century Gothic" pitchFamily="34" charset="0"/>
              </a:rPr>
              <a:t>Pemakaian</a:t>
            </a:r>
            <a:r>
              <a:rPr lang="en-US" sz="2400" dirty="0">
                <a:latin typeface="Century Gothic" pitchFamily="34" charset="0"/>
              </a:rPr>
              <a:t> </a:t>
            </a:r>
            <a:r>
              <a:rPr lang="en-US" sz="2400" dirty="0" err="1">
                <a:latin typeface="Century Gothic" pitchFamily="34" charset="0"/>
              </a:rPr>
              <a:t>Informasi</a:t>
            </a:r>
            <a:r>
              <a:rPr lang="en-US" sz="2400" dirty="0">
                <a:latin typeface="Century Gothic" pitchFamily="34" charset="0"/>
              </a:rPr>
              <a:t> </a:t>
            </a:r>
            <a:r>
              <a:rPr lang="en-US" sz="2400" dirty="0" err="1">
                <a:latin typeface="Century Gothic" pitchFamily="34" charset="0"/>
              </a:rPr>
              <a:t>didalam</a:t>
            </a:r>
            <a:r>
              <a:rPr lang="en-US" sz="2400" dirty="0">
                <a:latin typeface="Century Gothic" pitchFamily="34" charset="0"/>
              </a:rPr>
              <a:t> </a:t>
            </a:r>
            <a:r>
              <a:rPr lang="en-US" sz="2400" dirty="0" err="1">
                <a:latin typeface="Century Gothic" pitchFamily="34" charset="0"/>
              </a:rPr>
              <a:t>pengambilan</a:t>
            </a:r>
            <a:r>
              <a:rPr lang="en-US" sz="2400" dirty="0">
                <a:latin typeface="Century Gothic" pitchFamily="34" charset="0"/>
              </a:rPr>
              <a:t> </a:t>
            </a:r>
            <a:r>
              <a:rPr lang="en-US" sz="2400" dirty="0" err="1">
                <a:latin typeface="Century Gothic" pitchFamily="34" charset="0"/>
              </a:rPr>
              <a:t>keputusan</a:t>
            </a:r>
            <a:endParaRPr lang="en-US" sz="2400" dirty="0">
              <a:latin typeface="Century Gothic" pitchFamily="34" charset="0"/>
            </a:endParaRPr>
          </a:p>
          <a:p>
            <a:pPr lvl="1"/>
            <a:r>
              <a:rPr lang="en-US" sz="2400" dirty="0" err="1">
                <a:latin typeface="Century Gothic" pitchFamily="34" charset="0"/>
              </a:rPr>
              <a:t>Sifat</a:t>
            </a:r>
            <a:r>
              <a:rPr lang="en-US" sz="2400" dirty="0">
                <a:latin typeface="Century Gothic" pitchFamily="34" charset="0"/>
              </a:rPr>
              <a:t>, </a:t>
            </a:r>
            <a:r>
              <a:rPr lang="en-US" sz="2400" dirty="0" err="1">
                <a:latin typeface="Century Gothic" pitchFamily="34" charset="0"/>
              </a:rPr>
              <a:t>Desain</a:t>
            </a:r>
            <a:r>
              <a:rPr lang="en-US" sz="2400" dirty="0">
                <a:latin typeface="Century Gothic" pitchFamily="34" charset="0"/>
              </a:rPr>
              <a:t>, </a:t>
            </a:r>
            <a:r>
              <a:rPr lang="en-US" sz="2400" dirty="0" err="1">
                <a:latin typeface="Century Gothic" pitchFamily="34" charset="0"/>
              </a:rPr>
              <a:t>Pemakaian</a:t>
            </a:r>
            <a:r>
              <a:rPr lang="en-US" sz="2400" dirty="0">
                <a:latin typeface="Century Gothic" pitchFamily="34" charset="0"/>
              </a:rPr>
              <a:t> </a:t>
            </a:r>
            <a:r>
              <a:rPr lang="en-US" sz="2400" dirty="0" err="1">
                <a:latin typeface="Century Gothic" pitchFamily="34" charset="0"/>
              </a:rPr>
              <a:t>dan</a:t>
            </a:r>
            <a:r>
              <a:rPr lang="en-US" sz="2400" dirty="0">
                <a:latin typeface="Century Gothic" pitchFamily="34" charset="0"/>
              </a:rPr>
              <a:t> </a:t>
            </a:r>
            <a:r>
              <a:rPr lang="en-US" sz="2400" dirty="0" err="1">
                <a:latin typeface="Century Gothic" pitchFamily="34" charset="0"/>
              </a:rPr>
              <a:t>Implementasi</a:t>
            </a:r>
            <a:r>
              <a:rPr lang="en-US" sz="2400" dirty="0">
                <a:latin typeface="Century Gothic" pitchFamily="34" charset="0"/>
              </a:rPr>
              <a:t> SIA</a:t>
            </a:r>
          </a:p>
          <a:p>
            <a:pPr lvl="1"/>
            <a:r>
              <a:rPr lang="en-US" sz="2400" dirty="0" err="1">
                <a:latin typeface="Century Gothic" pitchFamily="34" charset="0"/>
              </a:rPr>
              <a:t>Pelaporan</a:t>
            </a:r>
            <a:r>
              <a:rPr lang="en-US" sz="2400" dirty="0">
                <a:latin typeface="Century Gothic" pitchFamily="34" charset="0"/>
              </a:rPr>
              <a:t> </a:t>
            </a:r>
            <a:r>
              <a:rPr lang="en-US" sz="2400" dirty="0" err="1">
                <a:latin typeface="Century Gothic" pitchFamily="34" charset="0"/>
              </a:rPr>
              <a:t>Informasi</a:t>
            </a:r>
            <a:r>
              <a:rPr lang="en-US" sz="2400" dirty="0">
                <a:latin typeface="Century Gothic" pitchFamily="34" charset="0"/>
              </a:rPr>
              <a:t> </a:t>
            </a:r>
            <a:r>
              <a:rPr lang="en-US" sz="2400" dirty="0" err="1" smtClean="0">
                <a:latin typeface="Century Gothic" pitchFamily="34" charset="0"/>
              </a:rPr>
              <a:t>Keuangan</a:t>
            </a:r>
            <a:endParaRPr lang="id-ID" sz="2400" dirty="0" smtClean="0">
              <a:latin typeface="Century Gothic" pitchFamily="34" charset="0"/>
            </a:endParaRPr>
          </a:p>
          <a:p>
            <a:pPr lvl="1"/>
            <a:endParaRPr lang="en-US" sz="2400" dirty="0">
              <a:latin typeface="Century Gothic" pitchFamily="34" charset="0"/>
            </a:endParaRPr>
          </a:p>
          <a:p>
            <a:r>
              <a:rPr lang="en-US" sz="2400" dirty="0" err="1">
                <a:latin typeface="Century Gothic" pitchFamily="34" charset="0"/>
              </a:rPr>
              <a:t>Matakuliah</a:t>
            </a:r>
            <a:r>
              <a:rPr lang="en-US" sz="2400" dirty="0">
                <a:latin typeface="Century Gothic" pitchFamily="34" charset="0"/>
              </a:rPr>
              <a:t> SIA </a:t>
            </a:r>
            <a:r>
              <a:rPr lang="en-US" sz="2400" dirty="0" err="1">
                <a:latin typeface="Century Gothic" pitchFamily="34" charset="0"/>
              </a:rPr>
              <a:t>melengkapi</a:t>
            </a:r>
            <a:r>
              <a:rPr lang="en-US" sz="2400" dirty="0">
                <a:latin typeface="Century Gothic" pitchFamily="34" charset="0"/>
              </a:rPr>
              <a:t> </a:t>
            </a:r>
            <a:r>
              <a:rPr lang="en-US" sz="2400" dirty="0" err="1">
                <a:latin typeface="Century Gothic" pitchFamily="34" charset="0"/>
              </a:rPr>
              <a:t>matakuliah</a:t>
            </a:r>
            <a:r>
              <a:rPr lang="en-US" sz="2400" dirty="0">
                <a:latin typeface="Century Gothic" pitchFamily="34" charset="0"/>
              </a:rPr>
              <a:t> </a:t>
            </a:r>
            <a:r>
              <a:rPr lang="en-US" sz="2400" dirty="0" err="1">
                <a:latin typeface="Century Gothic" pitchFamily="34" charset="0"/>
              </a:rPr>
              <a:t>sistem</a:t>
            </a:r>
            <a:r>
              <a:rPr lang="en-US" sz="2400" dirty="0">
                <a:latin typeface="Century Gothic" pitchFamily="34" charset="0"/>
              </a:rPr>
              <a:t> </a:t>
            </a:r>
            <a:r>
              <a:rPr lang="en-US" sz="2400" dirty="0" err="1" smtClean="0">
                <a:latin typeface="Century Gothic" pitchFamily="34" charset="0"/>
              </a:rPr>
              <a:t>lainnya</a:t>
            </a:r>
            <a:r>
              <a:rPr lang="id-ID" sz="2400" dirty="0">
                <a:latin typeface="Century Gothic" pitchFamily="34" charset="0"/>
              </a:rPr>
              <a:t>.</a:t>
            </a:r>
            <a:endParaRPr lang="en-US" sz="2400" dirty="0">
              <a:latin typeface="Century Gothic" pitchFamily="34" charset="0"/>
            </a:endParaRPr>
          </a:p>
        </p:txBody>
      </p:sp>
      <p:sp>
        <p:nvSpPr>
          <p:cNvPr id="5" name="Footer Placeholder 4"/>
          <p:cNvSpPr>
            <a:spLocks noGrp="1"/>
          </p:cNvSpPr>
          <p:nvPr>
            <p:ph type="ftr" sz="quarter" idx="11"/>
          </p:nvPr>
        </p:nvSpPr>
        <p:spPr/>
        <p:txBody>
          <a:bodyPr/>
          <a:lstStyle/>
          <a:p>
            <a:r>
              <a:rPr lang="en-US" dirty="0"/>
              <a:t>SISTEM INFORMASI AKUNTANSI </a:t>
            </a:r>
          </a:p>
        </p:txBody>
      </p:sp>
    </p:spTree>
    <p:extLst>
      <p:ext uri="{BB962C8B-B14F-4D97-AF65-F5344CB8AC3E}">
        <p14:creationId xmlns:p14="http://schemas.microsoft.com/office/powerpoint/2010/main" val="389818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1000"/>
                                        <p:tgtEl>
                                          <p:spTgt spid="146434"/>
                                        </p:tgtEl>
                                      </p:cBhvr>
                                    </p:animEffect>
                                    <p:anim calcmode="lin" valueType="num">
                                      <p:cBhvr>
                                        <p:cTn id="8" dur="1000" fill="hold"/>
                                        <p:tgtEl>
                                          <p:spTgt spid="146434"/>
                                        </p:tgtEl>
                                        <p:attrNameLst>
                                          <p:attrName>ppt_x</p:attrName>
                                        </p:attrNameLst>
                                      </p:cBhvr>
                                      <p:tavLst>
                                        <p:tav tm="0">
                                          <p:val>
                                            <p:strVal val="#ppt_x"/>
                                          </p:val>
                                        </p:tav>
                                        <p:tav tm="100000">
                                          <p:val>
                                            <p:strVal val="#ppt_x"/>
                                          </p:val>
                                        </p:tav>
                                      </p:tavLst>
                                    </p:anim>
                                    <p:anim calcmode="lin" valueType="num">
                                      <p:cBhvr>
                                        <p:cTn id="9" dur="1000" fill="hold"/>
                                        <p:tgtEl>
                                          <p:spTgt spid="146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6435">
                                            <p:txEl>
                                              <p:pRg st="0" end="0"/>
                                            </p:txEl>
                                          </p:spTgt>
                                        </p:tgtEl>
                                        <p:attrNameLst>
                                          <p:attrName>style.visibility</p:attrName>
                                        </p:attrNameLst>
                                      </p:cBhvr>
                                      <p:to>
                                        <p:strVal val="visible"/>
                                      </p:to>
                                    </p:set>
                                    <p:anim calcmode="lin" valueType="num">
                                      <p:cBhvr additive="base">
                                        <p:cTn id="14"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6435">
                                            <p:txEl>
                                              <p:pRg st="2" end="2"/>
                                            </p:txEl>
                                          </p:spTgt>
                                        </p:tgtEl>
                                        <p:attrNameLst>
                                          <p:attrName>style.visibility</p:attrName>
                                        </p:attrNameLst>
                                      </p:cBhvr>
                                      <p:to>
                                        <p:strVal val="visible"/>
                                      </p:to>
                                    </p:set>
                                    <p:anim calcmode="lin" valueType="num">
                                      <p:cBhvr additive="base">
                                        <p:cTn id="20"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6435">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6435">
                                            <p:txEl>
                                              <p:pRg st="3" end="3"/>
                                            </p:txEl>
                                          </p:spTgt>
                                        </p:tgtEl>
                                        <p:attrNameLst>
                                          <p:attrName>style.visibility</p:attrName>
                                        </p:attrNameLst>
                                      </p:cBhvr>
                                      <p:to>
                                        <p:strVal val="visible"/>
                                      </p:to>
                                    </p:set>
                                    <p:anim calcmode="lin" valueType="num">
                                      <p:cBhvr additive="base">
                                        <p:cTn id="24"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6435">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46435">
                                            <p:txEl>
                                              <p:pRg st="4" end="4"/>
                                            </p:txEl>
                                          </p:spTgt>
                                        </p:tgtEl>
                                        <p:attrNameLst>
                                          <p:attrName>style.visibility</p:attrName>
                                        </p:attrNameLst>
                                      </p:cBhvr>
                                      <p:to>
                                        <p:strVal val="visible"/>
                                      </p:to>
                                    </p:set>
                                    <p:anim calcmode="lin" valueType="num">
                                      <p:cBhvr additive="base">
                                        <p:cTn id="28" dur="5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6435">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6435">
                                            <p:txEl>
                                              <p:pRg st="5" end="5"/>
                                            </p:txEl>
                                          </p:spTgt>
                                        </p:tgtEl>
                                        <p:attrNameLst>
                                          <p:attrName>style.visibility</p:attrName>
                                        </p:attrNameLst>
                                      </p:cBhvr>
                                      <p:to>
                                        <p:strVal val="visible"/>
                                      </p:to>
                                    </p:set>
                                    <p:anim calcmode="lin" valueType="num">
                                      <p:cBhvr additive="base">
                                        <p:cTn id="32" dur="500" fill="hold"/>
                                        <p:tgtEl>
                                          <p:spTgt spid="14643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6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6435">
                                            <p:txEl>
                                              <p:pRg st="7" end="7"/>
                                            </p:txEl>
                                          </p:spTgt>
                                        </p:tgtEl>
                                        <p:attrNameLst>
                                          <p:attrName>style.visibility</p:attrName>
                                        </p:attrNameLst>
                                      </p:cBhvr>
                                      <p:to>
                                        <p:strVal val="visible"/>
                                      </p:to>
                                    </p:set>
                                    <p:anim calcmode="lin" valueType="num">
                                      <p:cBhvr additive="base">
                                        <p:cTn id="38" dur="500" fill="hold"/>
                                        <p:tgtEl>
                                          <p:spTgt spid="146435">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46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theme/theme1.xml><?xml version="1.0" encoding="utf-8"?>
<a:theme xmlns:a="http://schemas.openxmlformats.org/drawingml/2006/main" name="STIKOM Bali">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presentasi STIKOM</Template>
  <TotalTime>559</TotalTime>
  <Words>627</Words>
  <Application>Microsoft Office PowerPoint</Application>
  <PresentationFormat>On-screen Show (4:3)</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Tahoma</vt:lpstr>
      <vt:lpstr>Times New Roman</vt:lpstr>
      <vt:lpstr>Trajan Pro</vt:lpstr>
      <vt:lpstr>Wingdings</vt:lpstr>
      <vt:lpstr>STIKOM Bali</vt:lpstr>
      <vt:lpstr>SISTEM  INFORMASI  AKUNTANSI (SIA)</vt:lpstr>
      <vt:lpstr>BIODATA</vt:lpstr>
      <vt:lpstr>APAKAH SIA ITU ?</vt:lpstr>
      <vt:lpstr>KOMPONEN SIA</vt:lpstr>
      <vt:lpstr>TUJUAN PENYUSUNAN SIA</vt:lpstr>
      <vt:lpstr>INFORMASI YANG DIHASILKAN SISTEM INFORMASI AKUNTANSI</vt:lpstr>
      <vt:lpstr>KARAKTERISTIK INFORMASI YANG BERGUNA YG DIHASILKAN SIA </vt:lpstr>
      <vt:lpstr>PEMETAAN SIA DIANTARA MATA KULIAH LAIN</vt:lpstr>
      <vt:lpstr>MENGAPA MEMPELAJARI SIA</vt:lpstr>
      <vt:lpstr>MENGAPA MEMPELAJARI SIA</vt:lpstr>
      <vt:lpstr>CARA SIA MENAMBAH NILAI BAGI ORGANISASI</vt:lpstr>
      <vt:lpstr>TAHAP PERANCANGAN  SIA </vt:lpstr>
      <vt:lpstr>PRINSIP SIA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AKUNTANSI (SIA)</dc:title>
  <dc:creator>Administrator</dc:creator>
  <cp:lastModifiedBy>ratna</cp:lastModifiedBy>
  <cp:revision>59</cp:revision>
  <dcterms:created xsi:type="dcterms:W3CDTF">2012-07-27T06:28:44Z</dcterms:created>
  <dcterms:modified xsi:type="dcterms:W3CDTF">2015-03-09T04:01:07Z</dcterms:modified>
</cp:coreProperties>
</file>