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380"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logo stikom bali.png"/>
          <p:cNvPicPr>
            <a:picLocks noChangeAspect="1"/>
          </p:cNvPicPr>
          <p:nvPr/>
        </p:nvPicPr>
        <p:blipFill rotWithShape="1">
          <a:blip r:embed="rId2">
            <a:grayscl/>
            <a:alphaModFix amt="20000"/>
            <a:extLst>
              <a:ext uri="{BEBA8EAE-BF5A-486C-A8C5-ECC9F3942E4B}">
                <a14:imgProps xmlns:a14="http://schemas.microsoft.com/office/drawing/2010/main">
                  <a14:imgLayer r:embed="rId3">
                    <a14:imgEffect>
                      <a14:artisticPencilGrayscale trans="10000" pencilSize="20"/>
                    </a14:imgEffect>
                    <a14:imgEffect>
                      <a14:sharpenSoften amount="100000"/>
                    </a14:imgEffect>
                    <a14:imgEffect>
                      <a14:brightnessContrast bright="-30000"/>
                    </a14:imgEffect>
                  </a14:imgLayer>
                </a14:imgProps>
              </a:ext>
              <a:ext uri="{28A0092B-C50C-407E-A947-70E740481C1C}">
                <a14:useLocalDpi xmlns:a14="http://schemas.microsoft.com/office/drawing/2010/main" val="0"/>
              </a:ext>
            </a:extLst>
          </a:blip>
          <a:srcRect l="23636" r="16326" b="12846"/>
          <a:stretch/>
        </p:blipFill>
        <p:spPr>
          <a:xfrm>
            <a:off x="0" y="0"/>
            <a:ext cx="3576939" cy="6858000"/>
          </a:xfrm>
          <a:prstGeom prst="rect">
            <a:avLst/>
          </a:prstGeom>
        </p:spPr>
      </p:pic>
      <p:grpSp>
        <p:nvGrpSpPr>
          <p:cNvPr id="10" name="Group 9"/>
          <p:cNvGrpSpPr/>
          <p:nvPr/>
        </p:nvGrpSpPr>
        <p:grpSpPr>
          <a:xfrm>
            <a:off x="0" y="0"/>
            <a:ext cx="277791" cy="6858000"/>
            <a:chOff x="0" y="0"/>
            <a:chExt cx="277791" cy="6858000"/>
          </a:xfrm>
          <a:effectLst/>
        </p:grpSpPr>
        <p:sp>
          <p:nvSpPr>
            <p:cNvPr id="11" name="Rectangle 10"/>
            <p:cNvSpPr/>
            <p:nvPr userDrawn="1"/>
          </p:nvSpPr>
          <p:spPr>
            <a:xfrm>
              <a:off x="0" y="0"/>
              <a:ext cx="92597" cy="6858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92597" y="0"/>
              <a:ext cx="92597"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85194" y="0"/>
              <a:ext cx="92597" cy="68580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Date Placeholder 3"/>
          <p:cNvSpPr>
            <a:spLocks noGrp="1"/>
          </p:cNvSpPr>
          <p:nvPr>
            <p:ph type="dt" sz="half" idx="10"/>
          </p:nvPr>
        </p:nvSpPr>
        <p:spPr/>
        <p:txBody>
          <a:bodyPr/>
          <a:lstStyle/>
          <a:p>
            <a:fld id="{73044A97-EFD7-4B77-88AC-91856B3FB4DB}" type="datetimeFigureOut">
              <a:rPr lang="id-ID" smtClean="0"/>
              <a:t>30/03/2015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F120481-EF6D-46AA-84E0-32779434847D}" type="slidenum">
              <a:rPr lang="id-ID" smtClean="0"/>
              <a:t>‹#›</a:t>
            </a:fld>
            <a:endParaRPr lang="id-ID"/>
          </a:p>
        </p:txBody>
      </p:sp>
      <p:sp>
        <p:nvSpPr>
          <p:cNvPr id="3" name="Subtitle 2"/>
          <p:cNvSpPr>
            <a:spLocks noGrp="1"/>
          </p:cNvSpPr>
          <p:nvPr>
            <p:ph type="subTitle" idx="1"/>
          </p:nvPr>
        </p:nvSpPr>
        <p:spPr>
          <a:xfrm>
            <a:off x="2394306" y="4359376"/>
            <a:ext cx="6063894"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685800" y="2463513"/>
            <a:ext cx="7772400" cy="1540837"/>
          </a:xfrm>
        </p:spPr>
        <p:txBody>
          <a:bodyPr/>
          <a:lstStyle>
            <a:lvl1pPr algn="r">
              <a:defRPr sz="3200"/>
            </a:lvl1pPr>
          </a:lstStyle>
          <a:p>
            <a:r>
              <a:rPr lang="en-US" smtClean="0"/>
              <a:t>Click to edit Master title style</a:t>
            </a:r>
            <a:endParaRPr lang="en-US"/>
          </a:p>
        </p:txBody>
      </p:sp>
      <p:pic>
        <p:nvPicPr>
          <p:cNvPr id="8" name="Picture 7" descr="logo stikom bali mini.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284071" y="424514"/>
            <a:ext cx="1174129" cy="1552102"/>
          </a:xfrm>
          <a:prstGeom prst="rect">
            <a:avLst/>
          </a:prstGeom>
        </p:spPr>
      </p:pic>
    </p:spTree>
    <p:extLst>
      <p:ext uri="{BB962C8B-B14F-4D97-AF65-F5344CB8AC3E}">
        <p14:creationId xmlns:p14="http://schemas.microsoft.com/office/powerpoint/2010/main" val="541430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8" name="Picture 7" descr="logo stikom bali.png"/>
          <p:cNvPicPr>
            <a:picLocks noChangeAspect="1"/>
          </p:cNvPicPr>
          <p:nvPr/>
        </p:nvPicPr>
        <p:blipFill rotWithShape="1">
          <a:blip r:embed="rId2" cstate="screen">
            <a:alphaModFix amt="20000"/>
            <a:extLst>
              <a:ext uri="{BEBA8EAE-BF5A-486C-A8C5-ECC9F3942E4B}">
                <a14:imgProps xmlns:a14="http://schemas.microsoft.com/office/drawing/2010/main">
                  <a14:imgLayer r:embed="rId3">
                    <a14:imgEffect>
                      <a14:artisticLineDrawing trans="20000"/>
                    </a14:imgEffect>
                  </a14:imgLayer>
                </a14:imgProps>
              </a:ext>
              <a:ext uri="{28A0092B-C50C-407E-A947-70E740481C1C}">
                <a14:useLocalDpi xmlns:a14="http://schemas.microsoft.com/office/drawing/2010/main"/>
              </a:ext>
            </a:extLst>
          </a:blip>
          <a:srcRect r="36778"/>
          <a:stretch/>
        </p:blipFill>
        <p:spPr>
          <a:xfrm rot="5400000">
            <a:off x="2383481" y="97483"/>
            <a:ext cx="4377035" cy="9144002"/>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044A97-EFD7-4B77-88AC-91856B3FB4DB}" type="datetimeFigureOut">
              <a:rPr lang="id-ID" smtClean="0"/>
              <a:t>30/03/2015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F120481-EF6D-46AA-84E0-32779434847D}" type="slidenum">
              <a:rPr lang="id-ID" smtClean="0"/>
              <a:t>‹#›</a:t>
            </a:fld>
            <a:endParaRPr lang="id-ID"/>
          </a:p>
        </p:txBody>
      </p:sp>
      <p:sp>
        <p:nvSpPr>
          <p:cNvPr id="7" name="Rectangle 6"/>
          <p:cNvSpPr/>
          <p:nvPr/>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847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descr="logo stikom bali.png"/>
          <p:cNvPicPr>
            <a:picLocks noChangeAspect="1"/>
          </p:cNvPicPr>
          <p:nvPr/>
        </p:nvPicPr>
        <p:blipFill rotWithShape="1">
          <a:blip r:embed="rId2" cstate="screen">
            <a:alphaModFix amt="20000"/>
            <a:extLst>
              <a:ext uri="{BEBA8EAE-BF5A-486C-A8C5-ECC9F3942E4B}">
                <a14:imgProps xmlns:a14="http://schemas.microsoft.com/office/drawing/2010/main">
                  <a14:imgLayer r:embed="rId3">
                    <a14:imgEffect>
                      <a14:artisticLineDrawing trans="20000"/>
                    </a14:imgEffect>
                  </a14:imgLayer>
                </a14:imgProps>
              </a:ext>
              <a:ext uri="{28A0092B-C50C-407E-A947-70E740481C1C}">
                <a14:useLocalDpi xmlns:a14="http://schemas.microsoft.com/office/drawing/2010/main"/>
              </a:ext>
            </a:extLst>
          </a:blip>
          <a:srcRect r="36778"/>
          <a:stretch/>
        </p:blipFill>
        <p:spPr>
          <a:xfrm rot="5400000">
            <a:off x="2383481" y="97483"/>
            <a:ext cx="4377035" cy="9144002"/>
          </a:xfrm>
          <a:prstGeom prst="rect">
            <a:avLst/>
          </a:prstGeom>
        </p:spPr>
      </p:pic>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044A97-EFD7-4B77-88AC-91856B3FB4DB}" type="datetimeFigureOut">
              <a:rPr lang="id-ID" smtClean="0"/>
              <a:t>30/03/2015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F120481-EF6D-46AA-84E0-32779434847D}" type="slidenum">
              <a:rPr lang="id-ID" smtClean="0"/>
              <a:t>‹#›</a:t>
            </a:fld>
            <a:endParaRPr lang="id-ID"/>
          </a:p>
        </p:txBody>
      </p:sp>
    </p:spTree>
    <p:extLst>
      <p:ext uri="{BB962C8B-B14F-4D97-AF65-F5344CB8AC3E}">
        <p14:creationId xmlns:p14="http://schemas.microsoft.com/office/powerpoint/2010/main" val="1449285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7877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044A97-EFD7-4B77-88AC-91856B3FB4DB}" type="datetimeFigureOut">
              <a:rPr lang="id-ID" smtClean="0"/>
              <a:t>30/03/2015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F120481-EF6D-46AA-84E0-32779434847D}" type="slidenum">
              <a:rPr lang="id-ID" smtClean="0"/>
              <a:t>‹#›</a:t>
            </a:fld>
            <a:endParaRPr lang="id-ID"/>
          </a:p>
        </p:txBody>
      </p:sp>
      <p:sp>
        <p:nvSpPr>
          <p:cNvPr id="7" name="Rectangle 6"/>
          <p:cNvSpPr/>
          <p:nvPr/>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20873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71582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81410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044A97-EFD7-4B77-88AC-91856B3FB4DB}" type="datetimeFigureOut">
              <a:rPr lang="id-ID" smtClean="0"/>
              <a:t>30/03/2015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F120481-EF6D-46AA-84E0-32779434847D}" type="slidenum">
              <a:rPr lang="id-ID" smtClean="0"/>
              <a:t>‹#›</a:t>
            </a:fld>
            <a:endParaRPr lang="id-ID"/>
          </a:p>
        </p:txBody>
      </p:sp>
      <p:pic>
        <p:nvPicPr>
          <p:cNvPr id="12" name="Picture 11" descr="logo stikom bali mini.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85799" y="406762"/>
            <a:ext cx="1325801" cy="1752600"/>
          </a:xfrm>
          <a:prstGeom prst="rect">
            <a:avLst/>
          </a:prstGeom>
        </p:spPr>
      </p:pic>
    </p:spTree>
    <p:extLst>
      <p:ext uri="{BB962C8B-B14F-4D97-AF65-F5344CB8AC3E}">
        <p14:creationId xmlns:p14="http://schemas.microsoft.com/office/powerpoint/2010/main" val="2108023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044A97-EFD7-4B77-88AC-91856B3FB4DB}" type="datetimeFigureOut">
              <a:rPr lang="id-ID" smtClean="0"/>
              <a:t>30/03/2015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F120481-EF6D-46AA-84E0-32779434847D}" type="slidenum">
              <a:rPr lang="id-ID" smtClean="0"/>
              <a:t>‹#›</a:t>
            </a:fld>
            <a:endParaRPr lang="id-ID"/>
          </a:p>
        </p:txBody>
      </p:sp>
      <p:sp>
        <p:nvSpPr>
          <p:cNvPr id="8" name="Rectangle 7"/>
          <p:cNvSpPr/>
          <p:nvPr/>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0467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3044A97-EFD7-4B77-88AC-91856B3FB4DB}" type="datetimeFigureOut">
              <a:rPr lang="id-ID" smtClean="0"/>
              <a:t>30/03/2015</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3F120481-EF6D-46AA-84E0-32779434847D}" type="slidenum">
              <a:rPr lang="id-ID" smtClean="0"/>
              <a:t>‹#›</a:t>
            </a:fld>
            <a:endParaRPr lang="id-ID"/>
          </a:p>
        </p:txBody>
      </p:sp>
      <p:sp>
        <p:nvSpPr>
          <p:cNvPr id="10" name="Rectangle 9"/>
          <p:cNvSpPr/>
          <p:nvPr/>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4642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044A97-EFD7-4B77-88AC-91856B3FB4DB}" type="datetimeFigureOut">
              <a:rPr lang="id-ID" smtClean="0"/>
              <a:t>30/03/2015</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3F120481-EF6D-46AA-84E0-32779434847D}" type="slidenum">
              <a:rPr lang="id-ID" smtClean="0"/>
              <a:t>‹#›</a:t>
            </a:fld>
            <a:endParaRPr lang="id-ID"/>
          </a:p>
        </p:txBody>
      </p:sp>
      <p:sp>
        <p:nvSpPr>
          <p:cNvPr id="6" name="Rectangle 5"/>
          <p:cNvSpPr/>
          <p:nvPr/>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692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044A97-EFD7-4B77-88AC-91856B3FB4DB}" type="datetimeFigureOut">
              <a:rPr lang="id-ID" smtClean="0"/>
              <a:t>30/03/2015</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3F120481-EF6D-46AA-84E0-32779434847D}" type="slidenum">
              <a:rPr lang="id-ID" smtClean="0"/>
              <a:t>‹#›</a:t>
            </a:fld>
            <a:endParaRPr lang="id-ID"/>
          </a:p>
        </p:txBody>
      </p:sp>
    </p:spTree>
    <p:extLst>
      <p:ext uri="{BB962C8B-B14F-4D97-AF65-F5344CB8AC3E}">
        <p14:creationId xmlns:p14="http://schemas.microsoft.com/office/powerpoint/2010/main" val="4027114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561117"/>
            <a:ext cx="3008313" cy="45650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044A97-EFD7-4B77-88AC-91856B3FB4DB}" type="datetimeFigureOut">
              <a:rPr lang="id-ID" smtClean="0"/>
              <a:t>30/03/2015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F120481-EF6D-46AA-84E0-32779434847D}" type="slidenum">
              <a:rPr lang="id-ID" smtClean="0"/>
              <a:t>‹#›</a:t>
            </a:fld>
            <a:endParaRPr lang="id-ID"/>
          </a:p>
        </p:txBody>
      </p:sp>
    </p:spTree>
    <p:extLst>
      <p:ext uri="{BB962C8B-B14F-4D97-AF65-F5344CB8AC3E}">
        <p14:creationId xmlns:p14="http://schemas.microsoft.com/office/powerpoint/2010/main" val="293857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044A97-EFD7-4B77-88AC-91856B3FB4DB}" type="datetimeFigureOut">
              <a:rPr lang="id-ID" smtClean="0"/>
              <a:t>30/03/2015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F120481-EF6D-46AA-84E0-32779434847D}" type="slidenum">
              <a:rPr lang="id-ID" smtClean="0"/>
              <a:t>‹#›</a:t>
            </a:fld>
            <a:endParaRPr lang="id-ID"/>
          </a:p>
        </p:txBody>
      </p:sp>
      <p:pic>
        <p:nvPicPr>
          <p:cNvPr id="8" name="Picture 7" descr="logo stikom bali mini.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7200" y="4800600"/>
            <a:ext cx="1037583" cy="1371600"/>
          </a:xfrm>
          <a:prstGeom prst="rect">
            <a:avLst/>
          </a:prstGeom>
        </p:spPr>
      </p:pic>
    </p:spTree>
    <p:extLst>
      <p:ext uri="{BB962C8B-B14F-4D97-AF65-F5344CB8AC3E}">
        <p14:creationId xmlns:p14="http://schemas.microsoft.com/office/powerpoint/2010/main" val="169729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logo stikom bali.png"/>
          <p:cNvPicPr>
            <a:picLocks noChangeAspect="1"/>
          </p:cNvPicPr>
          <p:nvPr/>
        </p:nvPicPr>
        <p:blipFill rotWithShape="1">
          <a:blip r:embed="rId13" cstate="screen">
            <a:alphaModFix amt="20000"/>
            <a:extLst>
              <a:ext uri="{BEBA8EAE-BF5A-486C-A8C5-ECC9F3942E4B}">
                <a14:imgProps xmlns:a14="http://schemas.microsoft.com/office/drawing/2010/main">
                  <a14:imgLayer r:embed="rId14">
                    <a14:imgEffect>
                      <a14:artisticLineDrawing trans="20000"/>
                    </a14:imgEffect>
                  </a14:imgLayer>
                </a14:imgProps>
              </a:ext>
              <a:ext uri="{28A0092B-C50C-407E-A947-70E740481C1C}">
                <a14:useLocalDpi xmlns:a14="http://schemas.microsoft.com/office/drawing/2010/main"/>
              </a:ext>
            </a:extLst>
          </a:blip>
          <a:srcRect r="36778"/>
          <a:stretch/>
        </p:blipFill>
        <p:spPr>
          <a:xfrm>
            <a:off x="5861224" y="0"/>
            <a:ext cx="3282776" cy="6858001"/>
          </a:xfrm>
          <a:prstGeom prst="rect">
            <a:avLst/>
          </a:prstGeom>
        </p:spPr>
      </p:pic>
      <p:grpSp>
        <p:nvGrpSpPr>
          <p:cNvPr id="10" name="Group 9"/>
          <p:cNvGrpSpPr/>
          <p:nvPr/>
        </p:nvGrpSpPr>
        <p:grpSpPr>
          <a:xfrm>
            <a:off x="0" y="0"/>
            <a:ext cx="277791" cy="6858000"/>
            <a:chOff x="0" y="0"/>
            <a:chExt cx="277791" cy="6858000"/>
          </a:xfrm>
          <a:effectLst/>
        </p:grpSpPr>
        <p:sp>
          <p:nvSpPr>
            <p:cNvPr id="7" name="Rectangle 6"/>
            <p:cNvSpPr/>
            <p:nvPr userDrawn="1"/>
          </p:nvSpPr>
          <p:spPr>
            <a:xfrm>
              <a:off x="0" y="0"/>
              <a:ext cx="92597" cy="6858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92597" y="0"/>
              <a:ext cx="92597"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185194" y="0"/>
              <a:ext cx="92597" cy="68580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Placeholder 1"/>
          <p:cNvSpPr>
            <a:spLocks noGrp="1"/>
          </p:cNvSpPr>
          <p:nvPr>
            <p:ph type="title"/>
          </p:nvPr>
        </p:nvSpPr>
        <p:spPr>
          <a:xfrm>
            <a:off x="457200" y="187474"/>
            <a:ext cx="8229600" cy="1143000"/>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7877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612071"/>
            <a:ext cx="2133600" cy="196568"/>
          </a:xfrm>
          <a:prstGeom prst="rect">
            <a:avLst/>
          </a:prstGeom>
        </p:spPr>
        <p:txBody>
          <a:bodyPr vert="horz" lIns="91440" tIns="45720" rIns="91440" bIns="45720" rtlCol="0" anchor="ctr"/>
          <a:lstStyle>
            <a:lvl1pPr algn="l">
              <a:defRPr sz="1100">
                <a:solidFill>
                  <a:schemeClr val="tx1">
                    <a:tint val="75000"/>
                  </a:schemeClr>
                </a:solidFill>
              </a:defRPr>
            </a:lvl1pPr>
          </a:lstStyle>
          <a:p>
            <a:fld id="{73044A97-EFD7-4B77-88AC-91856B3FB4DB}" type="datetimeFigureOut">
              <a:rPr lang="id-ID" smtClean="0"/>
              <a:t>30/03/2015</a:t>
            </a:fld>
            <a:endParaRPr lang="id-ID"/>
          </a:p>
        </p:txBody>
      </p:sp>
      <p:sp>
        <p:nvSpPr>
          <p:cNvPr id="5" name="Footer Placeholder 4"/>
          <p:cNvSpPr>
            <a:spLocks noGrp="1"/>
          </p:cNvSpPr>
          <p:nvPr>
            <p:ph type="ftr" sz="quarter" idx="3"/>
          </p:nvPr>
        </p:nvSpPr>
        <p:spPr>
          <a:xfrm>
            <a:off x="3124200" y="6612071"/>
            <a:ext cx="2895600" cy="196568"/>
          </a:xfrm>
          <a:prstGeom prst="rect">
            <a:avLst/>
          </a:prstGeom>
        </p:spPr>
        <p:txBody>
          <a:bodyPr vert="horz" lIns="91440" tIns="45720" rIns="91440" bIns="45720" rtlCol="0" anchor="ctr"/>
          <a:lstStyle>
            <a:lvl1pPr algn="ctr">
              <a:defRPr sz="11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612071"/>
            <a:ext cx="2133600" cy="196568"/>
          </a:xfrm>
          <a:prstGeom prst="rect">
            <a:avLst/>
          </a:prstGeom>
        </p:spPr>
        <p:txBody>
          <a:bodyPr vert="horz" lIns="91440" tIns="45720" rIns="91440" bIns="45720" rtlCol="0" anchor="ctr"/>
          <a:lstStyle>
            <a:lvl1pPr algn="r">
              <a:defRPr sz="1100">
                <a:solidFill>
                  <a:schemeClr val="tx1">
                    <a:tint val="75000"/>
                  </a:schemeClr>
                </a:solidFill>
              </a:defRPr>
            </a:lvl1pPr>
          </a:lstStyle>
          <a:p>
            <a:fld id="{3F120481-EF6D-46AA-84E0-32779434847D}" type="slidenum">
              <a:rPr lang="id-ID" smtClean="0"/>
              <a:t>‹#›</a:t>
            </a:fld>
            <a:endParaRPr lang="id-ID"/>
          </a:p>
        </p:txBody>
      </p:sp>
    </p:spTree>
    <p:extLst>
      <p:ext uri="{BB962C8B-B14F-4D97-AF65-F5344CB8AC3E}">
        <p14:creationId xmlns:p14="http://schemas.microsoft.com/office/powerpoint/2010/main" val="26099803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3200" kern="1200">
          <a:solidFill>
            <a:schemeClr val="tx1"/>
          </a:solidFill>
          <a:latin typeface="Trajan Pro"/>
          <a:ea typeface="+mj-ea"/>
          <a:cs typeface="Trajan Pro"/>
        </a:defRPr>
      </a:lvl1pPr>
    </p:titleStyle>
    <p:bodyStyle>
      <a:lvl1pPr marL="457200" indent="-457200" algn="l" defTabSz="457200" rtl="0" eaLnBrk="1" latinLnBrk="0" hangingPunct="1">
        <a:spcBef>
          <a:spcPct val="20000"/>
        </a:spcBef>
        <a:buSzPct val="80000"/>
        <a:buFontTx/>
        <a:buBlip>
          <a:blip r:embed="rId15"/>
        </a:buBlip>
        <a:defRPr sz="2800" kern="1200">
          <a:solidFill>
            <a:schemeClr val="tx1"/>
          </a:solidFill>
          <a:latin typeface="Century Gothic"/>
          <a:ea typeface="+mn-ea"/>
          <a:cs typeface="Century Gothic"/>
        </a:defRPr>
      </a:lvl1pPr>
      <a:lvl2pPr marL="800100" indent="-342900" algn="l" defTabSz="457200" rtl="0" eaLnBrk="1" latinLnBrk="0" hangingPunct="1">
        <a:spcBef>
          <a:spcPct val="20000"/>
        </a:spcBef>
        <a:buSzPct val="80000"/>
        <a:buFontTx/>
        <a:buBlip>
          <a:blip r:embed="rId16"/>
        </a:buBlip>
        <a:defRPr sz="2400" kern="1200">
          <a:solidFill>
            <a:schemeClr val="tx1"/>
          </a:solidFill>
          <a:latin typeface="Century Gothic"/>
          <a:ea typeface="+mn-ea"/>
          <a:cs typeface="Century Gothic"/>
        </a:defRPr>
      </a:lvl2pPr>
      <a:lvl3pPr marL="1257300" indent="-342900" algn="l" defTabSz="457200" rtl="0" eaLnBrk="1" latinLnBrk="0" hangingPunct="1">
        <a:spcBef>
          <a:spcPct val="20000"/>
        </a:spcBef>
        <a:buSzPct val="80000"/>
        <a:buFontTx/>
        <a:buBlip>
          <a:blip r:embed="rId17"/>
        </a:buBlip>
        <a:defRPr sz="2000" kern="1200">
          <a:solidFill>
            <a:schemeClr val="tx1"/>
          </a:solidFill>
          <a:latin typeface="Century Gothic"/>
          <a:ea typeface="+mn-ea"/>
          <a:cs typeface="Century Gothic"/>
        </a:defRPr>
      </a:lvl3pPr>
      <a:lvl4pPr marL="1657350" indent="-285750" algn="l" defTabSz="457200" rtl="0" eaLnBrk="1" latinLnBrk="0" hangingPunct="1">
        <a:spcBef>
          <a:spcPct val="20000"/>
        </a:spcBef>
        <a:buSzPct val="80000"/>
        <a:buFontTx/>
        <a:buBlip>
          <a:blip r:embed="rId18"/>
        </a:buBlip>
        <a:defRPr sz="1800" kern="1200">
          <a:solidFill>
            <a:schemeClr val="tx1"/>
          </a:solidFill>
          <a:latin typeface="Century Gothic"/>
          <a:ea typeface="+mn-ea"/>
          <a:cs typeface="Century Gothic"/>
        </a:defRPr>
      </a:lvl4pPr>
      <a:lvl5pPr marL="2114550" indent="-285750" algn="l" defTabSz="457200" rtl="0" eaLnBrk="1" latinLnBrk="0" hangingPunct="1">
        <a:spcBef>
          <a:spcPct val="20000"/>
        </a:spcBef>
        <a:buSzPct val="80000"/>
        <a:buFontTx/>
        <a:buBlip>
          <a:blip r:embed="rId19"/>
        </a:buBlip>
        <a:defRPr sz="18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899938"/>
            <a:ext cx="7848600" cy="2577062"/>
          </a:xfrm>
        </p:spPr>
        <p:txBody>
          <a:bodyPr>
            <a:normAutofit/>
          </a:bodyPr>
          <a:lstStyle/>
          <a:p>
            <a:r>
              <a:rPr lang="id-ID" sz="6600" dirty="0" smtClean="0"/>
              <a:t>FORMULIR</a:t>
            </a:r>
          </a:p>
          <a:p>
            <a:pPr algn="r"/>
            <a:endParaRPr lang="id-ID" sz="1300" dirty="0" smtClean="0"/>
          </a:p>
          <a:p>
            <a:pPr algn="r"/>
            <a:endParaRPr lang="id-ID" sz="1300" dirty="0"/>
          </a:p>
          <a:p>
            <a:pPr algn="r"/>
            <a:endParaRPr lang="id-ID" sz="1300" dirty="0" smtClean="0"/>
          </a:p>
          <a:p>
            <a:pPr algn="r"/>
            <a:endParaRPr lang="id-ID" sz="1300" dirty="0"/>
          </a:p>
          <a:p>
            <a:pPr algn="r"/>
            <a:r>
              <a:rPr lang="id-ID" sz="1600" dirty="0" smtClean="0">
                <a:solidFill>
                  <a:srgbClr val="00B0F0"/>
                </a:solidFill>
                <a:latin typeface="Century Gothic" pitchFamily="34" charset="0"/>
              </a:rPr>
              <a:t>Ratna Kartika Wiyati, SE., M. Kom</a:t>
            </a:r>
            <a:endParaRPr lang="id-ID" sz="1600" dirty="0">
              <a:solidFill>
                <a:srgbClr val="00B0F0"/>
              </a:solidFill>
              <a:latin typeface="Century Gothic" pitchFamily="34" charset="0"/>
            </a:endParaRPr>
          </a:p>
        </p:txBody>
      </p:sp>
      <p:sp>
        <p:nvSpPr>
          <p:cNvPr id="2" name="Title 1"/>
          <p:cNvSpPr>
            <a:spLocks noGrp="1"/>
          </p:cNvSpPr>
          <p:nvPr>
            <p:ph type="ctrTitle"/>
          </p:nvPr>
        </p:nvSpPr>
        <p:spPr/>
        <p:txBody>
          <a:bodyPr>
            <a:noAutofit/>
          </a:bodyPr>
          <a:lstStyle/>
          <a:p>
            <a:r>
              <a:rPr lang="id-ID" sz="7200" dirty="0" smtClean="0"/>
              <a:t>BAB 3</a:t>
            </a:r>
            <a:br>
              <a:rPr lang="id-ID" sz="7200" dirty="0" smtClean="0"/>
            </a:br>
            <a:endParaRPr lang="id-ID" sz="7200" dirty="0"/>
          </a:p>
        </p:txBody>
      </p:sp>
    </p:spTree>
    <p:extLst>
      <p:ext uri="{BB962C8B-B14F-4D97-AF65-F5344CB8AC3E}">
        <p14:creationId xmlns:p14="http://schemas.microsoft.com/office/powerpoint/2010/main" val="31948910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Prinsip Dasar Yang Melandasi Perancangan Formulir (7 dari 13)</a:t>
            </a:r>
            <a:endParaRPr lang="id-ID" dirty="0"/>
          </a:p>
        </p:txBody>
      </p:sp>
      <p:sp>
        <p:nvSpPr>
          <p:cNvPr id="3" name="Content Placeholder 2"/>
          <p:cNvSpPr>
            <a:spLocks noGrp="1"/>
          </p:cNvSpPr>
          <p:nvPr>
            <p:ph idx="1"/>
          </p:nvPr>
        </p:nvSpPr>
        <p:spPr/>
        <p:txBody>
          <a:bodyPr>
            <a:normAutofit/>
          </a:bodyPr>
          <a:lstStyle/>
          <a:p>
            <a:pPr marL="568325" indent="-457200">
              <a:buFont typeface="+mj-lt"/>
              <a:buAutoNum type="arabicPeriod" startAt="3"/>
            </a:pPr>
            <a:endParaRPr lang="id-ID" sz="2400" b="1" dirty="0" smtClean="0">
              <a:latin typeface="+mj-lt"/>
            </a:endParaRPr>
          </a:p>
          <a:p>
            <a:pPr marL="568325" indent="-457200">
              <a:buFont typeface="+mj-lt"/>
              <a:buAutoNum type="arabicPeriod" startAt="7"/>
            </a:pPr>
            <a:r>
              <a:rPr lang="id-ID" sz="2400" b="1" dirty="0" smtClean="0">
                <a:latin typeface="+mj-lt"/>
              </a:rPr>
              <a:t>Nomer Identifikasi pada Setiap Formulir</a:t>
            </a:r>
          </a:p>
          <a:p>
            <a:pPr marL="111125" indent="0">
              <a:buNone/>
            </a:pPr>
            <a:endParaRPr lang="id-ID" sz="2400" b="1" dirty="0" smtClean="0">
              <a:latin typeface="+mj-lt"/>
            </a:endParaRPr>
          </a:p>
          <a:p>
            <a:pPr marL="457200" indent="-346075">
              <a:buNone/>
            </a:pPr>
            <a:r>
              <a:rPr lang="id-ID" sz="2400" b="1" dirty="0" smtClean="0">
                <a:latin typeface="+mj-lt"/>
              </a:rPr>
              <a:t>	</a:t>
            </a:r>
            <a:r>
              <a:rPr lang="id-ID" sz="2400" dirty="0" smtClean="0">
                <a:latin typeface="+mj-lt"/>
              </a:rPr>
              <a:t>Jika perusahaan menggunakan berbagai jenis formulir, pemberian nomer identifikasi terhadap formulir mulai diperlukan. Nomor dapat melengkapi nama formulir, untuk memudahkan identifikasi formulir. </a:t>
            </a:r>
            <a:endParaRPr lang="id-ID" sz="2400" b="1" dirty="0">
              <a:latin typeface="+mj-lt"/>
            </a:endParaRPr>
          </a:p>
        </p:txBody>
      </p:sp>
    </p:spTree>
    <p:extLst>
      <p:ext uri="{BB962C8B-B14F-4D97-AF65-F5344CB8AC3E}">
        <p14:creationId xmlns:p14="http://schemas.microsoft.com/office/powerpoint/2010/main" val="31279925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Prinsip Dasar Yang Melandasi Perancangan Formulir (8 dari 13)</a:t>
            </a:r>
            <a:endParaRPr lang="id-ID" dirty="0"/>
          </a:p>
        </p:txBody>
      </p:sp>
      <p:sp>
        <p:nvSpPr>
          <p:cNvPr id="3" name="Content Placeholder 2"/>
          <p:cNvSpPr>
            <a:spLocks noGrp="1"/>
          </p:cNvSpPr>
          <p:nvPr>
            <p:ph idx="1"/>
          </p:nvPr>
        </p:nvSpPr>
        <p:spPr/>
        <p:txBody>
          <a:bodyPr>
            <a:normAutofit/>
          </a:bodyPr>
          <a:lstStyle/>
          <a:p>
            <a:pPr marL="568325" indent="-457200">
              <a:buFont typeface="+mj-lt"/>
              <a:buAutoNum type="arabicPeriod" startAt="3"/>
            </a:pPr>
            <a:endParaRPr lang="id-ID" sz="2400" b="1" dirty="0" smtClean="0">
              <a:latin typeface="+mj-lt"/>
            </a:endParaRPr>
          </a:p>
          <a:p>
            <a:pPr marL="568325" indent="-457200">
              <a:buFont typeface="+mj-lt"/>
              <a:buAutoNum type="arabicPeriod" startAt="8"/>
            </a:pPr>
            <a:r>
              <a:rPr lang="id-ID" sz="2400" b="1" dirty="0" smtClean="0">
                <a:latin typeface="+mj-lt"/>
              </a:rPr>
              <a:t>Formulir Besar</a:t>
            </a:r>
          </a:p>
          <a:p>
            <a:pPr marL="111125" indent="0">
              <a:buNone/>
            </a:pPr>
            <a:endParaRPr lang="id-ID" sz="2400" b="1" dirty="0" smtClean="0">
              <a:latin typeface="+mj-lt"/>
            </a:endParaRPr>
          </a:p>
          <a:p>
            <a:pPr marL="457200" indent="-346075">
              <a:buNone/>
            </a:pPr>
            <a:r>
              <a:rPr lang="id-ID" sz="2400" b="1" dirty="0" smtClean="0">
                <a:latin typeface="+mj-lt"/>
              </a:rPr>
              <a:t>	</a:t>
            </a:r>
            <a:r>
              <a:rPr lang="id-ID" sz="2400" dirty="0" smtClean="0">
                <a:latin typeface="+mj-lt"/>
              </a:rPr>
              <a:t>Jika kita harus mengisi banyak kolom dalam formulir yang lebarnya dua atau tiga kali kertas ukuran folio, kemungkinan kita mengisi pada baris yang salah besar. Untuk menghindari kesalahan pengisian formulir yang lebar, setiap garis diberi nomor urut, baik pada tepi sebelah kiri maupun tepi sebelah kanan.</a:t>
            </a:r>
          </a:p>
          <a:p>
            <a:pPr marL="457200" indent="-346075">
              <a:buNone/>
            </a:pPr>
            <a:r>
              <a:rPr lang="id-ID" sz="2400" dirty="0">
                <a:latin typeface="+mj-lt"/>
              </a:rPr>
              <a:t>	</a:t>
            </a:r>
            <a:r>
              <a:rPr lang="id-ID" sz="2400" dirty="0" smtClean="0">
                <a:latin typeface="+mj-lt"/>
              </a:rPr>
              <a:t>Ex : formulir pergudangan pabrik</a:t>
            </a:r>
            <a:endParaRPr lang="id-ID" sz="2400" dirty="0">
              <a:latin typeface="+mj-lt"/>
            </a:endParaRPr>
          </a:p>
        </p:txBody>
      </p:sp>
    </p:spTree>
    <p:extLst>
      <p:ext uri="{BB962C8B-B14F-4D97-AF65-F5344CB8AC3E}">
        <p14:creationId xmlns:p14="http://schemas.microsoft.com/office/powerpoint/2010/main" val="22602938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Prinsip Dasar Yang Melandasi Perancangan Formulir (9 dari 13)</a:t>
            </a:r>
            <a:endParaRPr lang="id-ID" dirty="0"/>
          </a:p>
        </p:txBody>
      </p:sp>
      <p:sp>
        <p:nvSpPr>
          <p:cNvPr id="3" name="Content Placeholder 2"/>
          <p:cNvSpPr>
            <a:spLocks noGrp="1"/>
          </p:cNvSpPr>
          <p:nvPr>
            <p:ph idx="1"/>
          </p:nvPr>
        </p:nvSpPr>
        <p:spPr/>
        <p:txBody>
          <a:bodyPr>
            <a:normAutofit/>
          </a:bodyPr>
          <a:lstStyle/>
          <a:p>
            <a:pPr marL="568325" indent="-457200">
              <a:buFont typeface="+mj-lt"/>
              <a:buAutoNum type="arabicPeriod" startAt="3"/>
            </a:pPr>
            <a:endParaRPr lang="id-ID" sz="2400" b="1" dirty="0" smtClean="0">
              <a:latin typeface="+mj-lt"/>
            </a:endParaRPr>
          </a:p>
          <a:p>
            <a:pPr marL="568325" indent="-457200">
              <a:buFont typeface="+mj-lt"/>
              <a:buAutoNum type="arabicPeriod" startAt="9"/>
            </a:pPr>
            <a:r>
              <a:rPr lang="id-ID" sz="2400" b="1" dirty="0" smtClean="0">
                <a:latin typeface="+mj-lt"/>
              </a:rPr>
              <a:t>Pencetakan Garis pada Formulir</a:t>
            </a:r>
          </a:p>
          <a:p>
            <a:pPr marL="111125" indent="0">
              <a:buNone/>
            </a:pPr>
            <a:endParaRPr lang="id-ID" sz="2400" b="1" dirty="0" smtClean="0">
              <a:latin typeface="+mj-lt"/>
            </a:endParaRPr>
          </a:p>
          <a:p>
            <a:pPr marL="457200" indent="-346075">
              <a:buNone/>
            </a:pPr>
            <a:r>
              <a:rPr lang="id-ID" sz="2400" b="1" dirty="0" smtClean="0">
                <a:latin typeface="+mj-lt"/>
              </a:rPr>
              <a:t>	</a:t>
            </a:r>
            <a:r>
              <a:rPr lang="id-ID" sz="2400" dirty="0" smtClean="0">
                <a:latin typeface="+mj-lt"/>
              </a:rPr>
              <a:t>Garis harus dicetak pada formulir, jika formulir tersebut akan diisi dengan tulisan tangan. Jika pengisian formulir akan dilakukan dengan mesin ketik, garis tidak perlu dicetak, karena mesin ketik akan dapat mengatur spasi sendiri, dan juga jika bergaris, pengisian formulir dengan mesin ketik akan memakan waktu guna menempatkan tulisan tepat diantara dua garis.</a:t>
            </a:r>
            <a:endParaRPr lang="id-ID" sz="2400" b="1" dirty="0">
              <a:latin typeface="+mj-lt"/>
            </a:endParaRPr>
          </a:p>
        </p:txBody>
      </p:sp>
    </p:spTree>
    <p:extLst>
      <p:ext uri="{BB962C8B-B14F-4D97-AF65-F5344CB8AC3E}">
        <p14:creationId xmlns:p14="http://schemas.microsoft.com/office/powerpoint/2010/main" val="777924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Prinsip Dasar Yang Melandasi Perancangan Formulir (10 dari 13)</a:t>
            </a:r>
            <a:endParaRPr lang="id-ID" dirty="0"/>
          </a:p>
        </p:txBody>
      </p:sp>
      <p:sp>
        <p:nvSpPr>
          <p:cNvPr id="3" name="Content Placeholder 2"/>
          <p:cNvSpPr>
            <a:spLocks noGrp="1"/>
          </p:cNvSpPr>
          <p:nvPr>
            <p:ph idx="1"/>
          </p:nvPr>
        </p:nvSpPr>
        <p:spPr/>
        <p:txBody>
          <a:bodyPr>
            <a:normAutofit/>
          </a:bodyPr>
          <a:lstStyle/>
          <a:p>
            <a:pPr marL="568325" indent="-457200">
              <a:buFont typeface="+mj-lt"/>
              <a:buAutoNum type="arabicPeriod" startAt="3"/>
            </a:pPr>
            <a:endParaRPr lang="id-ID" sz="2400" b="1" dirty="0" smtClean="0">
              <a:latin typeface="+mj-lt"/>
            </a:endParaRPr>
          </a:p>
          <a:p>
            <a:pPr marL="568325" indent="-457200">
              <a:buFont typeface="+mj-lt"/>
              <a:buAutoNum type="arabicPeriod" startAt="10"/>
            </a:pPr>
            <a:r>
              <a:rPr lang="id-ID" sz="2400" b="1" dirty="0" smtClean="0">
                <a:latin typeface="+mj-lt"/>
              </a:rPr>
              <a:t>Pencantuman Nomor Urut Tercetak</a:t>
            </a:r>
          </a:p>
          <a:p>
            <a:pPr marL="111125" indent="0">
              <a:buNone/>
            </a:pPr>
            <a:endParaRPr lang="id-ID" sz="2400" b="1" dirty="0" smtClean="0">
              <a:latin typeface="+mj-lt"/>
            </a:endParaRPr>
          </a:p>
          <a:p>
            <a:pPr marL="457200" indent="-346075">
              <a:buNone/>
            </a:pPr>
            <a:r>
              <a:rPr lang="id-ID" sz="2400" b="1" dirty="0" smtClean="0">
                <a:latin typeface="+mj-lt"/>
              </a:rPr>
              <a:t>	</a:t>
            </a:r>
            <a:r>
              <a:rPr lang="id-ID" sz="2400" dirty="0" smtClean="0">
                <a:latin typeface="+mj-lt"/>
              </a:rPr>
              <a:t>Nomor urut tercetak digunakan untuk mengawasi pemakaian formulir untuk mengidentifikasikan transasksi bisnis. Penggunaan NUT seperti bukti kas keluar, cek, memo kredit, faktur penjualan, dan memo debit merupakan elemen pengawasan intern thd transaksi yg bersangkutan dengan formulir tsb. Nomor urut tercetak ini akan dicantumkan dalam catatan akuntansi, sehingga memudahkan pencarian kembali dokumen yang mendukung informasi yg dicatat dlm catatan tsb.</a:t>
            </a:r>
            <a:endParaRPr lang="id-ID" sz="2400" b="1" dirty="0">
              <a:latin typeface="+mj-lt"/>
            </a:endParaRPr>
          </a:p>
        </p:txBody>
      </p:sp>
    </p:spTree>
    <p:extLst>
      <p:ext uri="{BB962C8B-B14F-4D97-AF65-F5344CB8AC3E}">
        <p14:creationId xmlns:p14="http://schemas.microsoft.com/office/powerpoint/2010/main" val="34381504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Prinsip Dasar Yang Melandasi Perancangan Formulir (11 dari 13)</a:t>
            </a:r>
            <a:endParaRPr lang="id-ID" dirty="0"/>
          </a:p>
        </p:txBody>
      </p:sp>
      <p:sp>
        <p:nvSpPr>
          <p:cNvPr id="3" name="Content Placeholder 2"/>
          <p:cNvSpPr>
            <a:spLocks noGrp="1"/>
          </p:cNvSpPr>
          <p:nvPr>
            <p:ph idx="1"/>
          </p:nvPr>
        </p:nvSpPr>
        <p:spPr/>
        <p:txBody>
          <a:bodyPr>
            <a:normAutofit/>
          </a:bodyPr>
          <a:lstStyle/>
          <a:p>
            <a:pPr marL="568325" indent="-457200">
              <a:buFont typeface="+mj-lt"/>
              <a:buAutoNum type="arabicPeriod" startAt="3"/>
            </a:pPr>
            <a:endParaRPr lang="id-ID" sz="2400" b="1" dirty="0" smtClean="0">
              <a:latin typeface="+mj-lt"/>
            </a:endParaRPr>
          </a:p>
          <a:p>
            <a:pPr marL="568325" indent="-457200">
              <a:buFont typeface="+mj-lt"/>
              <a:buAutoNum type="arabicPeriod" startAt="11"/>
            </a:pPr>
            <a:r>
              <a:rPr lang="id-ID" sz="2400" b="1" dirty="0" smtClean="0">
                <a:latin typeface="+mj-lt"/>
              </a:rPr>
              <a:t>Rancangan Formulir yang Hanya Memerlukan Pengisian Tanda Centang atau Silang, atau jawaban Ya atau Tidak</a:t>
            </a:r>
          </a:p>
          <a:p>
            <a:pPr marL="111125" indent="0">
              <a:buNone/>
            </a:pPr>
            <a:endParaRPr lang="id-ID" sz="2400" b="1" dirty="0" smtClean="0">
              <a:latin typeface="+mj-lt"/>
            </a:endParaRPr>
          </a:p>
          <a:p>
            <a:pPr marL="457200" indent="-346075">
              <a:buNone/>
            </a:pPr>
            <a:r>
              <a:rPr lang="id-ID" sz="2400" b="1" dirty="0" smtClean="0">
                <a:latin typeface="+mj-lt"/>
              </a:rPr>
              <a:t>	</a:t>
            </a:r>
            <a:r>
              <a:rPr lang="id-ID" sz="2400" dirty="0" smtClean="0">
                <a:latin typeface="+mj-lt"/>
              </a:rPr>
              <a:t>Jika informasi yg akan dikumpulkan dgn formulir dapat ditentukan lebih dahulu, untuk menghemat waktu pengisian, informasi yg sudah tertentu tsb dicetak dlm formulir, shg pengisian formulir tinggal membubuhkan tanda centang atau silang utk informasi yg dipilih oleh pengisi. </a:t>
            </a:r>
            <a:endParaRPr lang="id-ID" sz="2400" b="1" dirty="0">
              <a:latin typeface="+mj-lt"/>
            </a:endParaRPr>
          </a:p>
        </p:txBody>
      </p:sp>
    </p:spTree>
    <p:extLst>
      <p:ext uri="{BB962C8B-B14F-4D97-AF65-F5344CB8AC3E}">
        <p14:creationId xmlns:p14="http://schemas.microsoft.com/office/powerpoint/2010/main" val="41745345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Prinsip Dasar Yang Melandasi Perancangan Formulir (12 dari 13)</a:t>
            </a:r>
            <a:endParaRPr lang="id-ID" dirty="0"/>
          </a:p>
        </p:txBody>
      </p:sp>
      <p:sp>
        <p:nvSpPr>
          <p:cNvPr id="3" name="Content Placeholder 2"/>
          <p:cNvSpPr>
            <a:spLocks noGrp="1"/>
          </p:cNvSpPr>
          <p:nvPr>
            <p:ph idx="1"/>
          </p:nvPr>
        </p:nvSpPr>
        <p:spPr/>
        <p:txBody>
          <a:bodyPr>
            <a:normAutofit/>
          </a:bodyPr>
          <a:lstStyle/>
          <a:p>
            <a:pPr marL="568325" indent="-457200">
              <a:buFont typeface="+mj-lt"/>
              <a:buAutoNum type="arabicPeriod" startAt="3"/>
            </a:pPr>
            <a:endParaRPr lang="id-ID" sz="2400" b="1" dirty="0" smtClean="0">
              <a:latin typeface="+mj-lt"/>
            </a:endParaRPr>
          </a:p>
          <a:p>
            <a:pPr marL="568325" indent="-457200">
              <a:buFont typeface="+mj-lt"/>
              <a:buAutoNum type="arabicPeriod" startAt="12"/>
            </a:pPr>
            <a:r>
              <a:rPr lang="id-ID" sz="2400" b="1" dirty="0" smtClean="0">
                <a:latin typeface="+mj-lt"/>
              </a:rPr>
              <a:t>Formulir Ganda</a:t>
            </a:r>
          </a:p>
          <a:p>
            <a:pPr marL="111125" indent="0">
              <a:buNone/>
            </a:pPr>
            <a:endParaRPr lang="id-ID" sz="2400" b="1" dirty="0" smtClean="0">
              <a:latin typeface="+mj-lt"/>
            </a:endParaRPr>
          </a:p>
          <a:p>
            <a:pPr marL="457200" indent="-346075">
              <a:buNone/>
            </a:pPr>
            <a:r>
              <a:rPr lang="id-ID" sz="2400" b="1" dirty="0" smtClean="0">
                <a:latin typeface="+mj-lt"/>
              </a:rPr>
              <a:t>	</a:t>
            </a:r>
            <a:r>
              <a:rPr lang="id-ID" sz="2400" dirty="0" smtClean="0">
                <a:latin typeface="+mj-lt"/>
              </a:rPr>
              <a:t>Formulir ganda adalah formulir yg terdiri dari asli dan tembusannya. Dapat dilakukan dengan menggunakan menyelipkan kertas karbon atau mendesain langsung kertas khusus yang bisa menduplikat ke kertas yang ada di bawahnya.</a:t>
            </a:r>
            <a:endParaRPr lang="id-ID" sz="2400" b="1" dirty="0">
              <a:latin typeface="+mj-lt"/>
            </a:endParaRPr>
          </a:p>
        </p:txBody>
      </p:sp>
    </p:spTree>
    <p:extLst>
      <p:ext uri="{BB962C8B-B14F-4D97-AF65-F5344CB8AC3E}">
        <p14:creationId xmlns:p14="http://schemas.microsoft.com/office/powerpoint/2010/main" val="15436412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Prinsip Dasar Yang Melandasi Perancangan Formulir (13 dari 13)</a:t>
            </a:r>
            <a:endParaRPr lang="id-ID" dirty="0"/>
          </a:p>
        </p:txBody>
      </p:sp>
      <p:sp>
        <p:nvSpPr>
          <p:cNvPr id="3" name="Content Placeholder 2"/>
          <p:cNvSpPr>
            <a:spLocks noGrp="1"/>
          </p:cNvSpPr>
          <p:nvPr>
            <p:ph idx="1"/>
          </p:nvPr>
        </p:nvSpPr>
        <p:spPr/>
        <p:txBody>
          <a:bodyPr>
            <a:normAutofit/>
          </a:bodyPr>
          <a:lstStyle/>
          <a:p>
            <a:pPr marL="568325" indent="-457200">
              <a:buFont typeface="+mj-lt"/>
              <a:buAutoNum type="arabicPeriod" startAt="3"/>
            </a:pPr>
            <a:endParaRPr lang="id-ID" sz="2400" b="1" dirty="0" smtClean="0">
              <a:latin typeface="+mj-lt"/>
            </a:endParaRPr>
          </a:p>
          <a:p>
            <a:pPr marL="568325" indent="-457200">
              <a:buFont typeface="+mj-lt"/>
              <a:buAutoNum type="arabicPeriod" startAt="13"/>
            </a:pPr>
            <a:r>
              <a:rPr lang="id-ID" sz="2400" b="1" dirty="0" smtClean="0">
                <a:latin typeface="+mj-lt"/>
              </a:rPr>
              <a:t>Pembagian Zona</a:t>
            </a:r>
          </a:p>
          <a:p>
            <a:pPr marL="111125" indent="0">
              <a:buNone/>
            </a:pPr>
            <a:endParaRPr lang="id-ID" sz="2400" b="1" dirty="0" smtClean="0">
              <a:latin typeface="+mj-lt"/>
            </a:endParaRPr>
          </a:p>
          <a:p>
            <a:pPr marL="457200" indent="-346075">
              <a:buNone/>
            </a:pPr>
            <a:r>
              <a:rPr lang="id-ID" sz="2400" b="1" dirty="0" smtClean="0">
                <a:latin typeface="+mj-lt"/>
              </a:rPr>
              <a:t>	</a:t>
            </a:r>
            <a:r>
              <a:rPr lang="id-ID" sz="2400" dirty="0" smtClean="0">
                <a:latin typeface="+mj-lt"/>
              </a:rPr>
              <a:t>Zona membagi formulir menurut blok blok yang logis yang berisi data yang saling terkait. </a:t>
            </a:r>
            <a:endParaRPr lang="id-ID" sz="2400" b="1" dirty="0">
              <a:latin typeface="+mj-lt"/>
            </a:endParaRPr>
          </a:p>
        </p:txBody>
      </p:sp>
    </p:spTree>
    <p:extLst>
      <p:ext uri="{BB962C8B-B14F-4D97-AF65-F5344CB8AC3E}">
        <p14:creationId xmlns:p14="http://schemas.microsoft.com/office/powerpoint/2010/main" val="4069202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KAPANKAH FORMULIR DIPERLUKAN ?</a:t>
            </a:r>
            <a:endParaRPr lang="id-ID" dirty="0"/>
          </a:p>
        </p:txBody>
      </p:sp>
      <p:sp>
        <p:nvSpPr>
          <p:cNvPr id="3" name="Content Placeholder 2"/>
          <p:cNvSpPr>
            <a:spLocks noGrp="1"/>
          </p:cNvSpPr>
          <p:nvPr>
            <p:ph idx="1"/>
          </p:nvPr>
        </p:nvSpPr>
        <p:spPr/>
        <p:txBody>
          <a:bodyPr>
            <a:normAutofit fontScale="92500" lnSpcReduction="20000"/>
          </a:bodyPr>
          <a:lstStyle/>
          <a:p>
            <a:pPr marL="568325" indent="-457200">
              <a:buFont typeface="+mj-lt"/>
              <a:buAutoNum type="arabicPeriod" startAt="3"/>
            </a:pPr>
            <a:endParaRPr lang="id-ID" sz="2400" dirty="0" smtClean="0">
              <a:latin typeface="+mj-lt"/>
            </a:endParaRPr>
          </a:p>
          <a:p>
            <a:pPr marL="111125" indent="0">
              <a:buNone/>
            </a:pPr>
            <a:r>
              <a:rPr lang="id-ID" sz="2400" dirty="0" smtClean="0">
                <a:latin typeface="+mj-lt"/>
              </a:rPr>
              <a:t>Ada 4 keaadaan yang mendasari perlunya penggunaan formulir :</a:t>
            </a:r>
          </a:p>
          <a:p>
            <a:pPr marL="568325" indent="-457200">
              <a:buFont typeface="+mj-lt"/>
              <a:buAutoNum type="arabicPeriod"/>
            </a:pPr>
            <a:r>
              <a:rPr lang="id-ID" sz="2400" dirty="0" smtClean="0">
                <a:latin typeface="+mj-lt"/>
              </a:rPr>
              <a:t>Jika suatu kejadian harus dicatat, maka formulir perlu digunakan.</a:t>
            </a:r>
          </a:p>
          <a:p>
            <a:pPr marL="568325" indent="-457200">
              <a:buNone/>
            </a:pPr>
            <a:r>
              <a:rPr lang="id-ID" sz="2400" dirty="0">
                <a:latin typeface="+mj-lt"/>
              </a:rPr>
              <a:t>	</a:t>
            </a:r>
            <a:r>
              <a:rPr lang="id-ID" sz="2400" dirty="0" smtClean="0">
                <a:latin typeface="+mj-lt"/>
              </a:rPr>
              <a:t>ex : perusahaan perlu mencatat transaksi penjualan tunai setiap hari.untuk itu prsh perlu menciptakan formulir faktur penjualan tunai untuk merekam transaksi tsb.</a:t>
            </a:r>
          </a:p>
          <a:p>
            <a:pPr marL="568325" indent="-457200">
              <a:buNone/>
            </a:pPr>
            <a:endParaRPr lang="id-ID" sz="2400" dirty="0" smtClean="0">
              <a:latin typeface="+mj-lt"/>
            </a:endParaRPr>
          </a:p>
          <a:p>
            <a:pPr marL="568325" indent="-457200">
              <a:buFont typeface="+mj-lt"/>
              <a:buAutoNum type="arabicPeriod" startAt="2"/>
            </a:pPr>
            <a:r>
              <a:rPr lang="id-ID" sz="2400" dirty="0" smtClean="0">
                <a:latin typeface="+mj-lt"/>
              </a:rPr>
              <a:t>Jika informasi tertentu harus dicatat berulang kali, penggunaan formulir akan mengurangi waktu penulisan informasi tsb.</a:t>
            </a:r>
          </a:p>
          <a:p>
            <a:pPr marL="568325" indent="-457200">
              <a:buNone/>
            </a:pPr>
            <a:r>
              <a:rPr lang="id-ID" sz="2400" dirty="0" smtClean="0">
                <a:latin typeface="+mj-lt"/>
              </a:rPr>
              <a:t>	Ex : jika setiap kali mengajukan permintaan pembelian, Bagian Gudang harus menuliskan nama barang, spesifikasi, kuantitas, dan sifat permintaan (biasa, segera, mendesak), maka perlu dibuat formulir dgn kolom2 utk menampung info tsb, shg mengurangi waktu penulisan informasi oleh bag. Gudang ke Bag. Pembelian.</a:t>
            </a:r>
          </a:p>
        </p:txBody>
      </p:sp>
    </p:spTree>
    <p:extLst>
      <p:ext uri="{BB962C8B-B14F-4D97-AF65-F5344CB8AC3E}">
        <p14:creationId xmlns:p14="http://schemas.microsoft.com/office/powerpoint/2010/main" val="2888592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KAPANKAH FORMULIR DIPERLUKAN ?</a:t>
            </a:r>
            <a:endParaRPr lang="id-ID" dirty="0"/>
          </a:p>
        </p:txBody>
      </p:sp>
      <p:sp>
        <p:nvSpPr>
          <p:cNvPr id="3" name="Content Placeholder 2"/>
          <p:cNvSpPr>
            <a:spLocks noGrp="1"/>
          </p:cNvSpPr>
          <p:nvPr>
            <p:ph idx="1"/>
          </p:nvPr>
        </p:nvSpPr>
        <p:spPr/>
        <p:txBody>
          <a:bodyPr>
            <a:normAutofit/>
          </a:bodyPr>
          <a:lstStyle/>
          <a:p>
            <a:pPr marL="568325" indent="-457200">
              <a:buFont typeface="+mj-lt"/>
              <a:buAutoNum type="arabicPeriod" startAt="3"/>
            </a:pPr>
            <a:endParaRPr lang="id-ID" sz="2400" dirty="0" smtClean="0">
              <a:latin typeface="+mj-lt"/>
            </a:endParaRPr>
          </a:p>
          <a:p>
            <a:pPr marL="568325" indent="-457200">
              <a:buFont typeface="+mj-lt"/>
              <a:buAutoNum type="arabicPeriod" startAt="3"/>
            </a:pPr>
            <a:r>
              <a:rPr lang="id-ID" sz="2400" dirty="0" smtClean="0">
                <a:latin typeface="+mj-lt"/>
              </a:rPr>
              <a:t>Jika berbagai informasi yg saling berhubungan perlu disatukan dalam tempat yang sama, untuk memudahkan pengecekan yang cepat mengenai kelengkapan informasinya, maka formulir harus digunakan.</a:t>
            </a:r>
          </a:p>
          <a:p>
            <a:pPr marL="568325" indent="-457200">
              <a:buFont typeface="+mj-lt"/>
              <a:buAutoNum type="arabicPeriod" startAt="3"/>
            </a:pPr>
            <a:endParaRPr lang="id-ID" sz="2400" dirty="0" smtClean="0">
              <a:latin typeface="+mj-lt"/>
            </a:endParaRPr>
          </a:p>
          <a:p>
            <a:pPr marL="568325" indent="-457200">
              <a:buFont typeface="+mj-lt"/>
              <a:buAutoNum type="arabicPeriod" startAt="3"/>
            </a:pPr>
            <a:r>
              <a:rPr lang="id-ID" sz="2400" dirty="0" smtClean="0">
                <a:latin typeface="+mj-lt"/>
              </a:rPr>
              <a:t>Jika dibutuhkan untuk menetapkan tanggung jawab terjadinya transaksi, formulir perlu digunakan.</a:t>
            </a:r>
          </a:p>
          <a:p>
            <a:pPr marL="568325" indent="-457200">
              <a:buNone/>
            </a:pPr>
            <a:r>
              <a:rPr lang="id-ID" sz="2400" dirty="0" smtClean="0">
                <a:latin typeface="+mj-lt"/>
              </a:rPr>
              <a:t>	Ex : Untuk merekam pelaksanaan transaksi</a:t>
            </a:r>
            <a:endParaRPr lang="id-ID" sz="2400" dirty="0">
              <a:latin typeface="+mj-lt"/>
            </a:endParaRPr>
          </a:p>
        </p:txBody>
      </p:sp>
    </p:spTree>
    <p:extLst>
      <p:ext uri="{BB962C8B-B14F-4D97-AF65-F5344CB8AC3E}">
        <p14:creationId xmlns:p14="http://schemas.microsoft.com/office/powerpoint/2010/main" val="24617430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id-ID" sz="3600" dirty="0" smtClean="0"/>
              <a:t>FAKTOR YG PERLU DIPERTIMBANGKAN DLM MERANCANG FORMULIR (6 faktor)</a:t>
            </a:r>
            <a:endParaRPr lang="id-ID" sz="3600" dirty="0"/>
          </a:p>
        </p:txBody>
      </p:sp>
      <p:sp>
        <p:nvSpPr>
          <p:cNvPr id="3" name="Content Placeholder 2"/>
          <p:cNvSpPr>
            <a:spLocks noGrp="1"/>
          </p:cNvSpPr>
          <p:nvPr>
            <p:ph idx="1"/>
          </p:nvPr>
        </p:nvSpPr>
        <p:spPr/>
        <p:txBody>
          <a:bodyPr>
            <a:normAutofit lnSpcReduction="10000"/>
          </a:bodyPr>
          <a:lstStyle/>
          <a:p>
            <a:pPr marL="568325" indent="-457200">
              <a:buFont typeface="+mj-lt"/>
              <a:buAutoNum type="arabicPeriod" startAt="3"/>
            </a:pPr>
            <a:endParaRPr lang="id-ID" sz="2400" dirty="0" smtClean="0">
              <a:latin typeface="+mj-lt"/>
            </a:endParaRPr>
          </a:p>
          <a:p>
            <a:pPr marL="111125" indent="0">
              <a:buNone/>
            </a:pPr>
            <a:r>
              <a:rPr lang="id-ID" sz="2400" dirty="0" smtClean="0">
                <a:latin typeface="+mj-lt"/>
              </a:rPr>
              <a:t>Dalam merancang formulir seorang analis sistem harus memperimbangkan faktor-faktor berikut :</a:t>
            </a:r>
          </a:p>
          <a:p>
            <a:pPr marL="568325" indent="-457200">
              <a:buFont typeface="+mj-lt"/>
              <a:buAutoNum type="arabicPeriod"/>
            </a:pPr>
            <a:r>
              <a:rPr lang="id-ID" sz="2400" dirty="0" smtClean="0">
                <a:latin typeface="+mj-lt"/>
              </a:rPr>
              <a:t>Siapa yang memerlukan atau akan mendapat informasi yang dicatat di dalam formulir tersebut? Hal ini akan menentukan berapa lembar formulir tersebut harus dibuat.</a:t>
            </a:r>
          </a:p>
          <a:p>
            <a:pPr marL="568325" indent="-457200">
              <a:buNone/>
            </a:pPr>
            <a:endParaRPr lang="id-ID" sz="2400" dirty="0" smtClean="0">
              <a:latin typeface="+mj-lt"/>
            </a:endParaRPr>
          </a:p>
          <a:p>
            <a:pPr marL="568325" indent="-457200">
              <a:buFont typeface="+mj-lt"/>
              <a:buAutoNum type="arabicPeriod" startAt="2"/>
            </a:pPr>
            <a:r>
              <a:rPr lang="id-ID" sz="2400" dirty="0" smtClean="0">
                <a:latin typeface="+mj-lt"/>
              </a:rPr>
              <a:t>Adakah formulir lain yang sekarang dirancang atau sekarang digunakan berisi informasi yang sama? Jika ya, apakah ada kemungkinan menyatukan informasi yang dirancang ini dengan formulir tsb? Banyak perusahaan yang membuat faktur penjualan, surat muat, slip pembungkus dan surat order pengiriman dalam satu kali penulisan.</a:t>
            </a:r>
          </a:p>
        </p:txBody>
      </p:sp>
    </p:spTree>
    <p:extLst>
      <p:ext uri="{BB962C8B-B14F-4D97-AF65-F5344CB8AC3E}">
        <p14:creationId xmlns:p14="http://schemas.microsoft.com/office/powerpoint/2010/main" val="38941006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dirty="0" smtClean="0"/>
              <a:t>DEFINISI FORMULIR	</a:t>
            </a:r>
            <a:endParaRPr lang="id-ID" b="1" dirty="0"/>
          </a:p>
        </p:txBody>
      </p:sp>
      <p:sp>
        <p:nvSpPr>
          <p:cNvPr id="3" name="Content Placeholder 2"/>
          <p:cNvSpPr>
            <a:spLocks noGrp="1"/>
          </p:cNvSpPr>
          <p:nvPr>
            <p:ph idx="1"/>
          </p:nvPr>
        </p:nvSpPr>
        <p:spPr/>
        <p:txBody>
          <a:bodyPr>
            <a:normAutofit lnSpcReduction="10000"/>
          </a:bodyPr>
          <a:lstStyle/>
          <a:p>
            <a:r>
              <a:rPr lang="id-ID" dirty="0" smtClean="0"/>
              <a:t>Adalah secarik kertas yang memiliki ruang untuk diisi dengan informasi.</a:t>
            </a:r>
          </a:p>
          <a:p>
            <a:pPr marL="109728" indent="0">
              <a:buNone/>
            </a:pPr>
            <a:endParaRPr lang="id-ID" dirty="0" smtClean="0"/>
          </a:p>
          <a:p>
            <a:r>
              <a:rPr lang="id-ID" dirty="0" smtClean="0"/>
              <a:t>Formulir dapat berupa kertas atau berupa formulir elektronik.</a:t>
            </a:r>
          </a:p>
          <a:p>
            <a:pPr marL="109728" indent="0">
              <a:buNone/>
            </a:pPr>
            <a:endParaRPr lang="id-ID" dirty="0" smtClean="0"/>
          </a:p>
          <a:p>
            <a:r>
              <a:rPr lang="id-ID" dirty="0" smtClean="0"/>
              <a:t>Formulir elektronik mrpk ruang yg ditayangkan dalam layar komputer yg digunakan untuk menangkap data yang akan diolah dalam pengolahan data elektronik.</a:t>
            </a:r>
          </a:p>
          <a:p>
            <a:pPr marL="109728" indent="0">
              <a:buNone/>
            </a:pPr>
            <a:endParaRPr lang="id-ID" dirty="0" smtClean="0"/>
          </a:p>
        </p:txBody>
      </p:sp>
    </p:spTree>
    <p:extLst>
      <p:ext uri="{BB962C8B-B14F-4D97-AF65-F5344CB8AC3E}">
        <p14:creationId xmlns:p14="http://schemas.microsoft.com/office/powerpoint/2010/main" val="22123422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id-ID" sz="3600" dirty="0" smtClean="0"/>
              <a:t>FAKTOR YG PERLU DIPERTIMBANGKAN DLM MERANCANG FORMULIR (6 faktor)</a:t>
            </a:r>
            <a:endParaRPr lang="id-ID" sz="3600" dirty="0"/>
          </a:p>
        </p:txBody>
      </p:sp>
      <p:sp>
        <p:nvSpPr>
          <p:cNvPr id="3" name="Content Placeholder 2"/>
          <p:cNvSpPr>
            <a:spLocks noGrp="1"/>
          </p:cNvSpPr>
          <p:nvPr>
            <p:ph idx="1"/>
          </p:nvPr>
        </p:nvSpPr>
        <p:spPr/>
        <p:txBody>
          <a:bodyPr>
            <a:normAutofit/>
          </a:bodyPr>
          <a:lstStyle/>
          <a:p>
            <a:pPr marL="568325" indent="-457200">
              <a:buFont typeface="+mj-lt"/>
              <a:buAutoNum type="arabicPeriod" startAt="3"/>
            </a:pPr>
            <a:endParaRPr lang="id-ID" sz="2400" dirty="0" smtClean="0">
              <a:latin typeface="+mj-lt"/>
            </a:endParaRPr>
          </a:p>
          <a:p>
            <a:pPr marL="568325" indent="-457200">
              <a:buFont typeface="+mj-lt"/>
              <a:buAutoNum type="arabicPeriod" startAt="3"/>
            </a:pPr>
            <a:r>
              <a:rPr lang="id-ID" sz="2400" dirty="0" smtClean="0">
                <a:latin typeface="+mj-lt"/>
              </a:rPr>
              <a:t>Apakah elemen elemen yg dicantumkan di dalam formulir telah disusun menurut urutan logis? Hal ini mengurangi kemungkinan terjadinya kesalahan dalam pengisian formulir dan akan mengurangi waktu pengisian dan penggunaan formulir.</a:t>
            </a:r>
          </a:p>
          <a:p>
            <a:pPr marL="568325" indent="-457200">
              <a:buFont typeface="+mj-lt"/>
              <a:buAutoNum type="arabicPeriod" startAt="3"/>
            </a:pPr>
            <a:endParaRPr lang="id-ID" sz="2400" dirty="0" smtClean="0">
              <a:latin typeface="+mj-lt"/>
            </a:endParaRPr>
          </a:p>
          <a:p>
            <a:pPr marL="568325" indent="-457200">
              <a:buFont typeface="+mj-lt"/>
              <a:buAutoNum type="arabicPeriod" startAt="3"/>
            </a:pPr>
            <a:r>
              <a:rPr lang="id-ID" sz="2400" dirty="0" smtClean="0">
                <a:latin typeface="+mj-lt"/>
              </a:rPr>
              <a:t>Apakah formulir tsb akan memerlukan penulisan dengan tangan atau pemrosesan dgn mesin, atau kedua duanya? Hal ini akan menentukan lebar spasi dan penggunaan garis atau hanya spasi saja.</a:t>
            </a:r>
          </a:p>
        </p:txBody>
      </p:sp>
    </p:spTree>
    <p:extLst>
      <p:ext uri="{BB962C8B-B14F-4D97-AF65-F5344CB8AC3E}">
        <p14:creationId xmlns:p14="http://schemas.microsoft.com/office/powerpoint/2010/main" val="5807145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id-ID" sz="3600" dirty="0" smtClean="0"/>
              <a:t>FAKTOR YG PERLU DIPERTIMBANGKAN DLM MERANCANG FORMULIR (6 faktor)</a:t>
            </a:r>
            <a:endParaRPr lang="id-ID" sz="3600" dirty="0"/>
          </a:p>
        </p:txBody>
      </p:sp>
      <p:sp>
        <p:nvSpPr>
          <p:cNvPr id="3" name="Content Placeholder 2"/>
          <p:cNvSpPr>
            <a:spLocks noGrp="1"/>
          </p:cNvSpPr>
          <p:nvPr>
            <p:ph idx="1"/>
          </p:nvPr>
        </p:nvSpPr>
        <p:spPr/>
        <p:txBody>
          <a:bodyPr>
            <a:normAutofit/>
          </a:bodyPr>
          <a:lstStyle/>
          <a:p>
            <a:pPr marL="568325" indent="-457200">
              <a:buFont typeface="+mj-lt"/>
              <a:buAutoNum type="arabicPeriod" startAt="3"/>
            </a:pPr>
            <a:endParaRPr lang="id-ID" sz="2400" dirty="0" smtClean="0">
              <a:latin typeface="+mj-lt"/>
            </a:endParaRPr>
          </a:p>
          <a:p>
            <a:pPr marL="568325" indent="-457200">
              <a:buFont typeface="+mj-lt"/>
              <a:buAutoNum type="arabicPeriod" startAt="5"/>
            </a:pPr>
            <a:r>
              <a:rPr lang="id-ID" sz="2400" dirty="0" smtClean="0">
                <a:latin typeface="+mj-lt"/>
              </a:rPr>
              <a:t>Apakah formulir tsb akan diisi dengan pensil, tinta, mesin ketik, atau mesin khusus atau dgn proses penggandaan yg lain? Hal ini menentukan jenis dan mutu kertas yg akan digunakan serta jumlah ruang yang harus disediakan untuk memungkinkan pencatatn informasi.</a:t>
            </a:r>
          </a:p>
          <a:p>
            <a:pPr marL="568325" indent="-457200">
              <a:buFont typeface="+mj-lt"/>
              <a:buAutoNum type="arabicPeriod" startAt="5"/>
            </a:pPr>
            <a:r>
              <a:rPr lang="id-ID" sz="2400" dirty="0" smtClean="0">
                <a:latin typeface="+mj-lt"/>
              </a:rPr>
              <a:t>Apakah formulir tsb akan disimpan di dlm suatu arsip? Hal ini akan menetukan mutu kertas yg harus digunakan, ukuran kertas.</a:t>
            </a:r>
          </a:p>
        </p:txBody>
      </p:sp>
    </p:spTree>
    <p:extLst>
      <p:ext uri="{BB962C8B-B14F-4D97-AF65-F5344CB8AC3E}">
        <p14:creationId xmlns:p14="http://schemas.microsoft.com/office/powerpoint/2010/main" val="3527544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id-ID" sz="3600" dirty="0" smtClean="0"/>
              <a:t>DOKUMEN SUMBER DAN DOKUMEN PENDUKUNG</a:t>
            </a:r>
            <a:endParaRPr lang="id-ID" sz="3600" dirty="0"/>
          </a:p>
        </p:txBody>
      </p:sp>
      <p:sp>
        <p:nvSpPr>
          <p:cNvPr id="3" name="Content Placeholder 2"/>
          <p:cNvSpPr>
            <a:spLocks noGrp="1"/>
          </p:cNvSpPr>
          <p:nvPr>
            <p:ph idx="1"/>
          </p:nvPr>
        </p:nvSpPr>
        <p:spPr/>
        <p:txBody>
          <a:bodyPr>
            <a:normAutofit/>
          </a:bodyPr>
          <a:lstStyle/>
          <a:p>
            <a:pPr marL="568325" indent="-457200">
              <a:buFont typeface="+mj-lt"/>
              <a:buAutoNum type="arabicPeriod"/>
            </a:pPr>
            <a:r>
              <a:rPr lang="id-ID" sz="2400" dirty="0" smtClean="0">
                <a:latin typeface="+mj-lt"/>
              </a:rPr>
              <a:t>Dokumen Sumber :</a:t>
            </a:r>
          </a:p>
          <a:p>
            <a:pPr marL="568325" indent="-457200">
              <a:buNone/>
            </a:pPr>
            <a:r>
              <a:rPr lang="id-ID" sz="2400" dirty="0">
                <a:latin typeface="+mj-lt"/>
              </a:rPr>
              <a:t>	</a:t>
            </a:r>
            <a:r>
              <a:rPr lang="id-ID" sz="2400" dirty="0" smtClean="0">
                <a:latin typeface="+mj-lt"/>
              </a:rPr>
              <a:t>adalah dokumen yg dipakai sbg dasar pencatatn ke dalam jurnal atau buku pembantu.</a:t>
            </a:r>
          </a:p>
          <a:p>
            <a:pPr marL="568325" indent="-457200">
              <a:buNone/>
            </a:pPr>
            <a:endParaRPr lang="id-ID" sz="2400" dirty="0">
              <a:latin typeface="+mj-lt"/>
            </a:endParaRPr>
          </a:p>
          <a:p>
            <a:pPr marL="568325" indent="-457200">
              <a:buFont typeface="+mj-lt"/>
              <a:buAutoNum type="arabicPeriod" startAt="2"/>
            </a:pPr>
            <a:r>
              <a:rPr lang="id-ID" sz="2400" dirty="0" smtClean="0">
                <a:latin typeface="+mj-lt"/>
              </a:rPr>
              <a:t>Dokumen Pendukung :</a:t>
            </a:r>
          </a:p>
          <a:p>
            <a:pPr marL="568325" indent="-457200">
              <a:buNone/>
            </a:pPr>
            <a:r>
              <a:rPr lang="id-ID" sz="2400" dirty="0" smtClean="0">
                <a:latin typeface="+mj-lt"/>
              </a:rPr>
              <a:t>	Dokumen yang melampiri dokumen sumber sebagai bukti sahihnya transaksi yang direkam dalam dokumen sumber.</a:t>
            </a:r>
          </a:p>
        </p:txBody>
      </p:sp>
    </p:spTree>
    <p:extLst>
      <p:ext uri="{BB962C8B-B14F-4D97-AF65-F5344CB8AC3E}">
        <p14:creationId xmlns:p14="http://schemas.microsoft.com/office/powerpoint/2010/main" val="4286358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id-ID" sz="3600" dirty="0" smtClean="0"/>
              <a:t>DOKUMEN SUMBER DAN DOKUMEN PENDUKUNG</a:t>
            </a:r>
            <a:endParaRPr lang="id-ID" sz="3600" dirty="0"/>
          </a:p>
        </p:txBody>
      </p:sp>
      <p:sp>
        <p:nvSpPr>
          <p:cNvPr id="3" name="Content Placeholder 2"/>
          <p:cNvSpPr>
            <a:spLocks noGrp="1"/>
          </p:cNvSpPr>
          <p:nvPr>
            <p:ph idx="1"/>
          </p:nvPr>
        </p:nvSpPr>
        <p:spPr/>
        <p:txBody>
          <a:bodyPr>
            <a:normAutofit/>
          </a:bodyPr>
          <a:lstStyle/>
          <a:p>
            <a:pPr marL="568325" indent="-457200">
              <a:buNone/>
            </a:pPr>
            <a:r>
              <a:rPr lang="id-ID" sz="2400" dirty="0" smtClean="0">
                <a:latin typeface="+mj-lt"/>
              </a:rPr>
              <a:t>Ex : dokumen yg digunakan untuk merekam transaksi penjualan terdiri dari faktur penjualan, yg mrpk dokumen sumber sbg dasar pencatatan ke dlm buku jurnal penjualan dan kartu piutang, yg dilampiri dgn surat order pengiriman, laporan pengiriman barang sbg dokumen pendukung faktur tsb. Dokumen pendukung ini berfungsi untuk membuktikan sahihnya transaksi penjualan yg direkam dlm faktur penjualan. </a:t>
            </a:r>
          </a:p>
          <a:p>
            <a:pPr marL="568325" indent="-457200">
              <a:buNone/>
            </a:pPr>
            <a:endParaRPr lang="id-ID" sz="2400" dirty="0" smtClean="0">
              <a:latin typeface="+mj-lt"/>
            </a:endParaRPr>
          </a:p>
        </p:txBody>
      </p:sp>
    </p:spTree>
    <p:extLst>
      <p:ext uri="{BB962C8B-B14F-4D97-AF65-F5344CB8AC3E}">
        <p14:creationId xmlns:p14="http://schemas.microsoft.com/office/powerpoint/2010/main" val="3687796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id-ID" sz="3600" dirty="0" smtClean="0"/>
              <a:t>DOKUMEN SUMBER DAN DOKUMEN PENDUKUNG</a:t>
            </a:r>
            <a:endParaRPr lang="id-ID"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7823839"/>
              </p:ext>
            </p:extLst>
          </p:nvPr>
        </p:nvGraphicFramePr>
        <p:xfrm>
          <a:off x="457200" y="1600200"/>
          <a:ext cx="8229600" cy="36576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id-ID" dirty="0" smtClean="0"/>
                        <a:t>TRANSAKSI</a:t>
                      </a:r>
                      <a:endParaRPr lang="id-ID" dirty="0"/>
                    </a:p>
                  </a:txBody>
                  <a:tcPr/>
                </a:tc>
                <a:tc>
                  <a:txBody>
                    <a:bodyPr/>
                    <a:lstStyle/>
                    <a:p>
                      <a:r>
                        <a:rPr lang="id-ID" dirty="0" smtClean="0"/>
                        <a:t>DOKUMEN SUMBER</a:t>
                      </a:r>
                      <a:endParaRPr lang="id-ID" dirty="0"/>
                    </a:p>
                  </a:txBody>
                  <a:tcPr/>
                </a:tc>
                <a:tc>
                  <a:txBody>
                    <a:bodyPr/>
                    <a:lstStyle/>
                    <a:p>
                      <a:r>
                        <a:rPr lang="id-ID" dirty="0" smtClean="0"/>
                        <a:t>DOKUMEN</a:t>
                      </a:r>
                      <a:r>
                        <a:rPr lang="id-ID" baseline="0" dirty="0" smtClean="0"/>
                        <a:t> PENDUKUNGNYA</a:t>
                      </a:r>
                      <a:endParaRPr lang="id-ID" dirty="0"/>
                    </a:p>
                  </a:txBody>
                  <a:tcPr/>
                </a:tc>
              </a:tr>
              <a:tr h="370840">
                <a:tc>
                  <a:txBody>
                    <a:bodyPr/>
                    <a:lstStyle/>
                    <a:p>
                      <a:r>
                        <a:rPr lang="id-ID" dirty="0" smtClean="0"/>
                        <a:t>Penjualan</a:t>
                      </a:r>
                      <a:r>
                        <a:rPr lang="id-ID" baseline="0" dirty="0" smtClean="0"/>
                        <a:t> Kredit</a:t>
                      </a:r>
                      <a:endParaRPr lang="id-ID" dirty="0"/>
                    </a:p>
                  </a:txBody>
                  <a:tcPr/>
                </a:tc>
                <a:tc>
                  <a:txBody>
                    <a:bodyPr/>
                    <a:lstStyle/>
                    <a:p>
                      <a:r>
                        <a:rPr lang="id-ID" dirty="0" smtClean="0"/>
                        <a:t>Faktur Penjualan</a:t>
                      </a:r>
                      <a:r>
                        <a:rPr lang="id-ID" baseline="0" dirty="0" smtClean="0"/>
                        <a:t> </a:t>
                      </a:r>
                      <a:endParaRPr lang="id-ID" dirty="0"/>
                    </a:p>
                  </a:txBody>
                  <a:tcPr/>
                </a:tc>
                <a:tc>
                  <a:txBody>
                    <a:bodyPr/>
                    <a:lstStyle/>
                    <a:p>
                      <a:r>
                        <a:rPr lang="id-ID" dirty="0" smtClean="0"/>
                        <a:t>Surat order pengiriman</a:t>
                      </a:r>
                    </a:p>
                    <a:p>
                      <a:r>
                        <a:rPr lang="id-ID" dirty="0" smtClean="0"/>
                        <a:t>Laporan pengiriman barang</a:t>
                      </a:r>
                    </a:p>
                    <a:p>
                      <a:r>
                        <a:rPr lang="id-ID" dirty="0" smtClean="0"/>
                        <a:t>Surat</a:t>
                      </a:r>
                      <a:r>
                        <a:rPr lang="id-ID" baseline="0" dirty="0" smtClean="0"/>
                        <a:t> Jalan</a:t>
                      </a:r>
                      <a:endParaRPr lang="id-ID" dirty="0"/>
                    </a:p>
                  </a:txBody>
                  <a:tcPr/>
                </a:tc>
              </a:tr>
              <a:tr h="370840">
                <a:tc>
                  <a:txBody>
                    <a:bodyPr/>
                    <a:lstStyle/>
                    <a:p>
                      <a:r>
                        <a:rPr lang="id-ID" dirty="0" smtClean="0"/>
                        <a:t>Penggajian</a:t>
                      </a:r>
                      <a:r>
                        <a:rPr lang="id-ID" baseline="0" dirty="0" smtClean="0"/>
                        <a:t> </a:t>
                      </a:r>
                      <a:endParaRPr lang="id-ID" dirty="0"/>
                    </a:p>
                  </a:txBody>
                  <a:tcPr/>
                </a:tc>
                <a:tc>
                  <a:txBody>
                    <a:bodyPr/>
                    <a:lstStyle/>
                    <a:p>
                      <a:r>
                        <a:rPr lang="id-ID" dirty="0" smtClean="0"/>
                        <a:t>Bukti Kas</a:t>
                      </a:r>
                      <a:r>
                        <a:rPr lang="id-ID" baseline="0" dirty="0" smtClean="0"/>
                        <a:t> Keluar</a:t>
                      </a:r>
                      <a:endParaRPr lang="id-ID" dirty="0"/>
                    </a:p>
                  </a:txBody>
                  <a:tcPr/>
                </a:tc>
                <a:tc>
                  <a:txBody>
                    <a:bodyPr/>
                    <a:lstStyle/>
                    <a:p>
                      <a:r>
                        <a:rPr lang="id-ID" dirty="0" smtClean="0"/>
                        <a:t>Daftar Gaji</a:t>
                      </a:r>
                    </a:p>
                    <a:p>
                      <a:r>
                        <a:rPr lang="id-ID" dirty="0" smtClean="0"/>
                        <a:t>Rekap daftar Gaji</a:t>
                      </a:r>
                      <a:endParaRPr lang="id-ID" dirty="0"/>
                    </a:p>
                  </a:txBody>
                  <a:tcPr/>
                </a:tc>
              </a:tr>
              <a:tr h="370840">
                <a:tc>
                  <a:txBody>
                    <a:bodyPr/>
                    <a:lstStyle/>
                    <a:p>
                      <a:r>
                        <a:rPr lang="id-ID" dirty="0" smtClean="0"/>
                        <a:t>Pembelian</a:t>
                      </a:r>
                      <a:endParaRPr lang="id-ID" dirty="0"/>
                    </a:p>
                  </a:txBody>
                  <a:tcPr/>
                </a:tc>
                <a:tc>
                  <a:txBody>
                    <a:bodyPr/>
                    <a:lstStyle/>
                    <a:p>
                      <a:r>
                        <a:rPr lang="id-ID" dirty="0" smtClean="0"/>
                        <a:t>Bukti Kas Keluar</a:t>
                      </a:r>
                      <a:endParaRPr lang="id-ID" dirty="0"/>
                    </a:p>
                  </a:txBody>
                  <a:tcPr/>
                </a:tc>
                <a:tc>
                  <a:txBody>
                    <a:bodyPr/>
                    <a:lstStyle/>
                    <a:p>
                      <a:r>
                        <a:rPr lang="id-ID" dirty="0" smtClean="0"/>
                        <a:t>Surat</a:t>
                      </a:r>
                      <a:r>
                        <a:rPr lang="id-ID" baseline="0" dirty="0" smtClean="0"/>
                        <a:t> Order Pembelian</a:t>
                      </a:r>
                    </a:p>
                    <a:p>
                      <a:r>
                        <a:rPr lang="id-ID" baseline="0" dirty="0" smtClean="0"/>
                        <a:t>Laporan Penerimaan Barang</a:t>
                      </a:r>
                    </a:p>
                    <a:p>
                      <a:r>
                        <a:rPr lang="id-ID" baseline="0" dirty="0" smtClean="0"/>
                        <a:t>Faktur dari Pemasok</a:t>
                      </a:r>
                      <a:endParaRPr lang="id-ID" dirty="0"/>
                    </a:p>
                  </a:txBody>
                  <a:tcPr/>
                </a:tc>
              </a:tr>
            </a:tbl>
          </a:graphicData>
        </a:graphic>
      </p:graphicFrame>
    </p:spTree>
    <p:extLst>
      <p:ext uri="{BB962C8B-B14F-4D97-AF65-F5344CB8AC3E}">
        <p14:creationId xmlns:p14="http://schemas.microsoft.com/office/powerpoint/2010/main" val="59057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600" b="1" dirty="0" smtClean="0"/>
              <a:t>MANFAAT FORMULIR</a:t>
            </a:r>
            <a:endParaRPr lang="id-ID" sz="3600" b="1" dirty="0"/>
          </a:p>
        </p:txBody>
      </p:sp>
      <p:sp>
        <p:nvSpPr>
          <p:cNvPr id="3" name="Content Placeholder 2"/>
          <p:cNvSpPr>
            <a:spLocks noGrp="1"/>
          </p:cNvSpPr>
          <p:nvPr>
            <p:ph idx="1"/>
          </p:nvPr>
        </p:nvSpPr>
        <p:spPr/>
        <p:txBody>
          <a:bodyPr>
            <a:normAutofit lnSpcReduction="10000"/>
          </a:bodyPr>
          <a:lstStyle/>
          <a:p>
            <a:r>
              <a:rPr lang="id-ID" dirty="0" smtClean="0">
                <a:latin typeface="+mj-lt"/>
              </a:rPr>
              <a:t>Dalam perusahaan, formulir bermanfaat untuk :</a:t>
            </a:r>
          </a:p>
          <a:p>
            <a:pPr marL="803275" indent="-401638">
              <a:buFont typeface="+mj-lt"/>
              <a:buAutoNum type="arabicPeriod"/>
            </a:pPr>
            <a:r>
              <a:rPr lang="id-ID" dirty="0" smtClean="0">
                <a:latin typeface="+mj-lt"/>
              </a:rPr>
              <a:t>Menetapkan tanggung jawab timbulnya transaksi bisnis perusahaan (paraf)</a:t>
            </a:r>
          </a:p>
          <a:p>
            <a:pPr marL="803275" indent="-401638">
              <a:buFont typeface="+mj-lt"/>
              <a:buAutoNum type="arabicPeriod"/>
            </a:pPr>
            <a:r>
              <a:rPr lang="id-ID" dirty="0" smtClean="0">
                <a:latin typeface="+mj-lt"/>
              </a:rPr>
              <a:t>Merekam data transaksi bisnis perusahaan (waktu, nominal, pelaku, dll)</a:t>
            </a:r>
          </a:p>
          <a:p>
            <a:pPr marL="803275" indent="-401638">
              <a:buFont typeface="+mj-lt"/>
              <a:buAutoNum type="arabicPeriod"/>
            </a:pPr>
            <a:r>
              <a:rPr lang="id-ID" dirty="0" smtClean="0">
                <a:latin typeface="+mj-lt"/>
              </a:rPr>
              <a:t>Mengurangi kemungkinan kesalahan dengan cara menyatakan semua dalam bentuk tulisan (bukti tertulis)</a:t>
            </a:r>
          </a:p>
          <a:p>
            <a:pPr marL="803275" indent="-401638">
              <a:buFont typeface="+mj-lt"/>
              <a:buAutoNum type="arabicPeriod"/>
            </a:pPr>
            <a:r>
              <a:rPr lang="id-ID" dirty="0" smtClean="0">
                <a:latin typeface="+mj-lt"/>
              </a:rPr>
              <a:t>Menyampaikan informasi pokok dari satu orang ke orang lain di dalam organisasi yang sama atau ke organisasi lain. </a:t>
            </a:r>
          </a:p>
          <a:p>
            <a:pPr marL="623888" indent="-222250">
              <a:buFont typeface="+mj-lt"/>
              <a:buAutoNum type="arabicPeriod"/>
            </a:pPr>
            <a:endParaRPr lang="id-ID" dirty="0">
              <a:latin typeface="+mj-lt"/>
            </a:endParaRPr>
          </a:p>
        </p:txBody>
      </p:sp>
    </p:spTree>
    <p:extLst>
      <p:ext uri="{BB962C8B-B14F-4D97-AF65-F5344CB8AC3E}">
        <p14:creationId xmlns:p14="http://schemas.microsoft.com/office/powerpoint/2010/main" val="35042873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Prinsip Dasar Yang Melandasi Perancangan Formulir (1 dari 13)</a:t>
            </a:r>
            <a:endParaRPr lang="id-ID" dirty="0"/>
          </a:p>
        </p:txBody>
      </p:sp>
      <p:sp>
        <p:nvSpPr>
          <p:cNvPr id="3" name="Content Placeholder 2"/>
          <p:cNvSpPr>
            <a:spLocks noGrp="1"/>
          </p:cNvSpPr>
          <p:nvPr>
            <p:ph idx="1"/>
          </p:nvPr>
        </p:nvSpPr>
        <p:spPr/>
        <p:txBody>
          <a:bodyPr>
            <a:normAutofit/>
          </a:bodyPr>
          <a:lstStyle/>
          <a:p>
            <a:pPr marL="457200" indent="-346075">
              <a:buFont typeface="+mj-lt"/>
              <a:buAutoNum type="arabicPeriod"/>
            </a:pPr>
            <a:endParaRPr lang="id-ID" sz="2400" b="1" dirty="0" smtClean="0"/>
          </a:p>
          <a:p>
            <a:pPr marL="457200" indent="-346075">
              <a:buFont typeface="+mj-lt"/>
              <a:buAutoNum type="arabicPeriod"/>
            </a:pPr>
            <a:r>
              <a:rPr lang="id-ID" sz="2400" b="1" dirty="0" smtClean="0">
                <a:latin typeface="+mj-lt"/>
              </a:rPr>
              <a:t>Sedapat mungkin manfaatkan tembusan atau copy formulir</a:t>
            </a:r>
          </a:p>
          <a:p>
            <a:pPr marL="457200" indent="-346075">
              <a:buNone/>
            </a:pPr>
            <a:r>
              <a:rPr lang="id-ID" sz="2400" b="1" dirty="0">
                <a:latin typeface="+mj-lt"/>
              </a:rPr>
              <a:t>	</a:t>
            </a:r>
            <a:r>
              <a:rPr lang="id-ID" sz="2400" dirty="0" smtClean="0">
                <a:latin typeface="+mj-lt"/>
              </a:rPr>
              <a:t>Untuk memenuhi beberapa tugas sekaligus diperlukan beberapa formulir. Transaksi pembelian misalnya, diperlukan pemberitahuan kepada pemasok mengenai pesanan, pemberitahuan ke Bagian Penerimaan mengenai barang yang akan diterima dari pemasok, dan pemberitahuan pada Bagian Utang utk pencatatan jika barangnya sudah diterima. Untuk mengurangi pekerjaan klerikal, analis sistem membuat beberapa lembar formulir, yang dengan sekali pengerjaan beberapa tujuan tersebut tercapai.</a:t>
            </a:r>
            <a:endParaRPr lang="id-ID" sz="2400" b="1" dirty="0">
              <a:latin typeface="+mj-lt"/>
            </a:endParaRPr>
          </a:p>
        </p:txBody>
      </p:sp>
    </p:spTree>
    <p:extLst>
      <p:ext uri="{BB962C8B-B14F-4D97-AF65-F5344CB8AC3E}">
        <p14:creationId xmlns:p14="http://schemas.microsoft.com/office/powerpoint/2010/main" val="27282423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Prinsip Dasar Yang Melandasi Perancangan Formulir (2 dari 13)</a:t>
            </a:r>
            <a:endParaRPr lang="id-ID" dirty="0"/>
          </a:p>
        </p:txBody>
      </p:sp>
      <p:sp>
        <p:nvSpPr>
          <p:cNvPr id="3" name="Content Placeholder 2"/>
          <p:cNvSpPr>
            <a:spLocks noGrp="1"/>
          </p:cNvSpPr>
          <p:nvPr>
            <p:ph idx="1"/>
          </p:nvPr>
        </p:nvSpPr>
        <p:spPr/>
        <p:txBody>
          <a:bodyPr>
            <a:normAutofit/>
          </a:bodyPr>
          <a:lstStyle/>
          <a:p>
            <a:pPr marL="568325" indent="-457200">
              <a:buFont typeface="+mj-lt"/>
              <a:buAutoNum type="arabicPeriod" startAt="2"/>
            </a:pPr>
            <a:endParaRPr lang="id-ID" sz="2400" b="1" dirty="0" smtClean="0">
              <a:latin typeface="+mj-lt"/>
            </a:endParaRPr>
          </a:p>
          <a:p>
            <a:pPr marL="568325" indent="-457200">
              <a:buFont typeface="+mj-lt"/>
              <a:buAutoNum type="arabicPeriod" startAt="2"/>
            </a:pPr>
            <a:r>
              <a:rPr lang="id-ID" sz="2400" b="1" dirty="0" smtClean="0">
                <a:latin typeface="+mj-lt"/>
              </a:rPr>
              <a:t>Penghindaran Duplikasi Dalam Pengumpulan Data</a:t>
            </a:r>
          </a:p>
          <a:p>
            <a:pPr marL="568325" indent="-457200">
              <a:buFont typeface="+mj-lt"/>
              <a:buAutoNum type="arabicPeriod" startAt="2"/>
            </a:pPr>
            <a:endParaRPr lang="id-ID" sz="2400" b="1" dirty="0" smtClean="0">
              <a:latin typeface="+mj-lt"/>
            </a:endParaRPr>
          </a:p>
          <a:p>
            <a:pPr marL="457200" indent="-346075">
              <a:buNone/>
            </a:pPr>
            <a:r>
              <a:rPr lang="id-ID" sz="2400" b="1" dirty="0" smtClean="0">
                <a:latin typeface="+mj-lt"/>
              </a:rPr>
              <a:t>	</a:t>
            </a:r>
            <a:r>
              <a:rPr lang="id-ID" sz="2400" dirty="0" smtClean="0">
                <a:latin typeface="+mj-lt"/>
              </a:rPr>
              <a:t>Dalam mengumpulkan data hindarilah pengumpulan data yang sama lebih dari satu kali. Sekali data telah dikumpulkan dari sumbernya, data tersebut harus direkam sedemikian rupa dalam formulir, sehingga dapat memenuhi kebutuhan informasi bagi semua departemen.</a:t>
            </a:r>
            <a:endParaRPr lang="id-ID" sz="2400" b="1" dirty="0">
              <a:latin typeface="+mj-lt"/>
            </a:endParaRPr>
          </a:p>
        </p:txBody>
      </p:sp>
    </p:spTree>
    <p:extLst>
      <p:ext uri="{BB962C8B-B14F-4D97-AF65-F5344CB8AC3E}">
        <p14:creationId xmlns:p14="http://schemas.microsoft.com/office/powerpoint/2010/main" val="41317726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Prinsip Dasar Yang Melandasi Perancangan Formulir (3 dari 13)</a:t>
            </a:r>
            <a:endParaRPr lang="id-ID" dirty="0"/>
          </a:p>
        </p:txBody>
      </p:sp>
      <p:sp>
        <p:nvSpPr>
          <p:cNvPr id="3" name="Content Placeholder 2"/>
          <p:cNvSpPr>
            <a:spLocks noGrp="1"/>
          </p:cNvSpPr>
          <p:nvPr>
            <p:ph idx="1"/>
          </p:nvPr>
        </p:nvSpPr>
        <p:spPr/>
        <p:txBody>
          <a:bodyPr>
            <a:normAutofit/>
          </a:bodyPr>
          <a:lstStyle/>
          <a:p>
            <a:pPr marL="568325" indent="-457200">
              <a:buFont typeface="+mj-lt"/>
              <a:buAutoNum type="arabicPeriod" startAt="3"/>
            </a:pPr>
            <a:endParaRPr lang="id-ID" sz="2400" b="1" dirty="0" smtClean="0">
              <a:latin typeface="+mj-lt"/>
            </a:endParaRPr>
          </a:p>
          <a:p>
            <a:pPr marL="568325" indent="-457200">
              <a:buFont typeface="+mj-lt"/>
              <a:buAutoNum type="arabicPeriod" startAt="3"/>
            </a:pPr>
            <a:r>
              <a:rPr lang="id-ID" sz="2400" b="1" dirty="0" smtClean="0">
                <a:latin typeface="+mj-lt"/>
              </a:rPr>
              <a:t>Rancangan Formulir yang sederhana dan ringkas.</a:t>
            </a:r>
          </a:p>
          <a:p>
            <a:pPr marL="111125" indent="0">
              <a:buNone/>
            </a:pPr>
            <a:endParaRPr lang="id-ID" sz="2400" b="1" dirty="0" smtClean="0">
              <a:latin typeface="+mj-lt"/>
            </a:endParaRPr>
          </a:p>
          <a:p>
            <a:pPr marL="457200" indent="-346075">
              <a:buNone/>
            </a:pPr>
            <a:r>
              <a:rPr lang="id-ID" sz="2400" b="1" dirty="0" smtClean="0">
                <a:latin typeface="+mj-lt"/>
              </a:rPr>
              <a:t>	</a:t>
            </a:r>
            <a:r>
              <a:rPr lang="id-ID" sz="2400" dirty="0" smtClean="0">
                <a:latin typeface="+mj-lt"/>
              </a:rPr>
              <a:t>Formulir yang dirancang sederhana dan ringkas akan mengakibatkan dapat dihindarinya perekaman data yang tidak perlu sehingga akan membantu pencatatannya ke dalam jurnal dan buku pembantu.</a:t>
            </a:r>
            <a:endParaRPr lang="id-ID" sz="2400" b="1" dirty="0">
              <a:latin typeface="+mj-lt"/>
            </a:endParaRPr>
          </a:p>
        </p:txBody>
      </p:sp>
    </p:spTree>
    <p:extLst>
      <p:ext uri="{BB962C8B-B14F-4D97-AF65-F5344CB8AC3E}">
        <p14:creationId xmlns:p14="http://schemas.microsoft.com/office/powerpoint/2010/main" val="39854719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Prinsip Dasar Yang Melandasi Perancangan Formulir (4 dari 13)</a:t>
            </a:r>
            <a:endParaRPr lang="id-ID" dirty="0"/>
          </a:p>
        </p:txBody>
      </p:sp>
      <p:sp>
        <p:nvSpPr>
          <p:cNvPr id="3" name="Content Placeholder 2"/>
          <p:cNvSpPr>
            <a:spLocks noGrp="1"/>
          </p:cNvSpPr>
          <p:nvPr>
            <p:ph idx="1"/>
          </p:nvPr>
        </p:nvSpPr>
        <p:spPr/>
        <p:txBody>
          <a:bodyPr>
            <a:normAutofit/>
          </a:bodyPr>
          <a:lstStyle/>
          <a:p>
            <a:pPr marL="568325" indent="-457200">
              <a:buFont typeface="+mj-lt"/>
              <a:buAutoNum type="arabicPeriod" startAt="3"/>
            </a:pPr>
            <a:endParaRPr lang="id-ID" sz="2400" b="1" dirty="0" smtClean="0">
              <a:latin typeface="+mj-lt"/>
            </a:endParaRPr>
          </a:p>
          <a:p>
            <a:pPr marL="568325" indent="-457200">
              <a:buFont typeface="+mj-lt"/>
              <a:buAutoNum type="arabicPeriod" startAt="4"/>
            </a:pPr>
            <a:r>
              <a:rPr lang="id-ID" sz="2400" b="1" dirty="0" smtClean="0">
                <a:latin typeface="+mj-lt"/>
              </a:rPr>
              <a:t>Unsur Internal Check dalam Merancang Formulir</a:t>
            </a:r>
          </a:p>
          <a:p>
            <a:pPr marL="111125" indent="0">
              <a:buNone/>
            </a:pPr>
            <a:endParaRPr lang="id-ID" sz="2400" b="1" dirty="0" smtClean="0">
              <a:latin typeface="+mj-lt"/>
            </a:endParaRPr>
          </a:p>
          <a:p>
            <a:pPr marL="457200" indent="-346075">
              <a:buNone/>
            </a:pPr>
            <a:r>
              <a:rPr lang="id-ID" sz="2400" b="1" dirty="0" smtClean="0">
                <a:latin typeface="+mj-lt"/>
              </a:rPr>
              <a:t>	</a:t>
            </a:r>
            <a:r>
              <a:rPr lang="id-ID" sz="2400" dirty="0" smtClean="0">
                <a:latin typeface="+mj-lt"/>
              </a:rPr>
              <a:t>Formulir merupakan bagian dari berbagai internal check dalam suatu organisasi. Internal check ini diciptakan untuk dapat dipercaya dan teliti dan untuk menjaga kekayaan organisasi. Kesalahan, baik yang disengaja atau tidak sengaja adalah kelemahan manusia. Pengisian data ke formulir bisa juga salah, untuk menghindarinya analis sistem harus memasukkan unsur internal check pada saat perancangan formulir</a:t>
            </a:r>
            <a:r>
              <a:rPr lang="id-ID" sz="2400" dirty="0" smtClean="0">
                <a:latin typeface="+mj-lt"/>
              </a:rPr>
              <a:t>.</a:t>
            </a:r>
            <a:r>
              <a:rPr lang="en-US" sz="2400" dirty="0" smtClean="0">
                <a:latin typeface="+mj-lt"/>
              </a:rPr>
              <a:t> </a:t>
            </a:r>
          </a:p>
          <a:p>
            <a:pPr marL="457200" indent="-346075">
              <a:buNone/>
            </a:pPr>
            <a:r>
              <a:rPr lang="en-US" sz="2400" b="1" dirty="0">
                <a:latin typeface="+mj-lt"/>
              </a:rPr>
              <a:t>	</a:t>
            </a:r>
            <a:r>
              <a:rPr lang="en-US" sz="2400" b="1" dirty="0" err="1" smtClean="0">
                <a:latin typeface="+mj-lt"/>
              </a:rPr>
              <a:t>Contoh</a:t>
            </a:r>
            <a:r>
              <a:rPr lang="en-US" sz="2400" b="1" dirty="0" smtClean="0">
                <a:latin typeface="+mj-lt"/>
              </a:rPr>
              <a:t> : </a:t>
            </a:r>
            <a:r>
              <a:rPr lang="en-US" sz="2400" b="1" dirty="0" err="1" smtClean="0">
                <a:latin typeface="+mj-lt"/>
              </a:rPr>
              <a:t>otorisasi</a:t>
            </a:r>
            <a:r>
              <a:rPr lang="en-US" sz="2400" b="1" dirty="0" smtClean="0">
                <a:latin typeface="+mj-lt"/>
              </a:rPr>
              <a:t> </a:t>
            </a:r>
            <a:r>
              <a:rPr lang="en-US" sz="2400" b="1" smtClean="0">
                <a:latin typeface="+mj-lt"/>
              </a:rPr>
              <a:t>bagian</a:t>
            </a:r>
            <a:r>
              <a:rPr lang="en-US" sz="2400" b="1" dirty="0" smtClean="0">
                <a:latin typeface="+mj-lt"/>
              </a:rPr>
              <a:t> yang </a:t>
            </a:r>
            <a:r>
              <a:rPr lang="en-US" sz="2400" b="1" dirty="0" err="1" smtClean="0">
                <a:latin typeface="+mj-lt"/>
              </a:rPr>
              <a:t>berwenang</a:t>
            </a:r>
            <a:endParaRPr lang="id-ID" sz="2400" b="1" dirty="0">
              <a:latin typeface="+mj-lt"/>
            </a:endParaRPr>
          </a:p>
        </p:txBody>
      </p:sp>
    </p:spTree>
    <p:extLst>
      <p:ext uri="{BB962C8B-B14F-4D97-AF65-F5344CB8AC3E}">
        <p14:creationId xmlns:p14="http://schemas.microsoft.com/office/powerpoint/2010/main" val="14399011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Prinsip Dasar Yang Melandasi Perancangan Formulir (5 dari 13)</a:t>
            </a:r>
            <a:endParaRPr lang="id-ID" dirty="0"/>
          </a:p>
        </p:txBody>
      </p:sp>
      <p:sp>
        <p:nvSpPr>
          <p:cNvPr id="3" name="Content Placeholder 2"/>
          <p:cNvSpPr>
            <a:spLocks noGrp="1"/>
          </p:cNvSpPr>
          <p:nvPr>
            <p:ph idx="1"/>
          </p:nvPr>
        </p:nvSpPr>
        <p:spPr/>
        <p:txBody>
          <a:bodyPr>
            <a:normAutofit/>
          </a:bodyPr>
          <a:lstStyle/>
          <a:p>
            <a:pPr marL="568325" indent="-457200">
              <a:buFont typeface="+mj-lt"/>
              <a:buAutoNum type="arabicPeriod" startAt="3"/>
            </a:pPr>
            <a:endParaRPr lang="id-ID" sz="2400" b="1" dirty="0" smtClean="0">
              <a:latin typeface="+mj-lt"/>
            </a:endParaRPr>
          </a:p>
          <a:p>
            <a:pPr marL="568325" indent="-457200">
              <a:buFont typeface="+mj-lt"/>
              <a:buAutoNum type="arabicPeriod" startAt="5"/>
            </a:pPr>
            <a:r>
              <a:rPr lang="id-ID" sz="2400" b="1" dirty="0" smtClean="0">
                <a:latin typeface="+mj-lt"/>
              </a:rPr>
              <a:t>Nama dan Alamat Perusahaan pada Formulir</a:t>
            </a:r>
          </a:p>
          <a:p>
            <a:pPr marL="111125" indent="0">
              <a:buNone/>
            </a:pPr>
            <a:endParaRPr lang="id-ID" sz="2400" b="1" dirty="0" smtClean="0">
              <a:latin typeface="+mj-lt"/>
            </a:endParaRPr>
          </a:p>
          <a:p>
            <a:pPr marL="457200" indent="-346075">
              <a:buNone/>
            </a:pPr>
            <a:r>
              <a:rPr lang="id-ID" sz="2400" b="1" dirty="0" smtClean="0">
                <a:latin typeface="+mj-lt"/>
              </a:rPr>
              <a:t>	</a:t>
            </a:r>
            <a:r>
              <a:rPr lang="id-ID" sz="2400" dirty="0" smtClean="0">
                <a:latin typeface="+mj-lt"/>
              </a:rPr>
              <a:t>Formulir untuk antar bagian di dalam perusahaan, tidak perlu memuat nama dan alamat perusahaan. Namun untuk formulir yang dikirim keluar perusahaan, nama, alamat, bahkan logo perusahaan  </a:t>
            </a:r>
            <a:r>
              <a:rPr lang="id-ID" sz="2400" dirty="0">
                <a:latin typeface="+mj-lt"/>
              </a:rPr>
              <a:t>p</a:t>
            </a:r>
            <a:r>
              <a:rPr lang="id-ID" sz="2400" dirty="0" smtClean="0">
                <a:latin typeface="+mj-lt"/>
              </a:rPr>
              <a:t>erlu dicantumkan, untuk identifikasi asal formulir bagi perusahaan penerima. Biasanya dicantumkan pd bagian atas formulir.  </a:t>
            </a:r>
            <a:endParaRPr lang="id-ID" sz="2400" b="1" dirty="0">
              <a:latin typeface="+mj-lt"/>
            </a:endParaRPr>
          </a:p>
        </p:txBody>
      </p:sp>
    </p:spTree>
    <p:extLst>
      <p:ext uri="{BB962C8B-B14F-4D97-AF65-F5344CB8AC3E}">
        <p14:creationId xmlns:p14="http://schemas.microsoft.com/office/powerpoint/2010/main" val="1272542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Prinsip Dasar Yang Melandasi Perancangan Formulir (6 dari 13)</a:t>
            </a:r>
            <a:endParaRPr lang="id-ID" dirty="0"/>
          </a:p>
        </p:txBody>
      </p:sp>
      <p:sp>
        <p:nvSpPr>
          <p:cNvPr id="3" name="Content Placeholder 2"/>
          <p:cNvSpPr>
            <a:spLocks noGrp="1"/>
          </p:cNvSpPr>
          <p:nvPr>
            <p:ph idx="1"/>
          </p:nvPr>
        </p:nvSpPr>
        <p:spPr/>
        <p:txBody>
          <a:bodyPr>
            <a:normAutofit/>
          </a:bodyPr>
          <a:lstStyle/>
          <a:p>
            <a:pPr marL="568325" indent="-457200">
              <a:buFont typeface="+mj-lt"/>
              <a:buAutoNum type="arabicPeriod" startAt="3"/>
            </a:pPr>
            <a:endParaRPr lang="id-ID" sz="2400" b="1" dirty="0" smtClean="0">
              <a:latin typeface="+mj-lt"/>
            </a:endParaRPr>
          </a:p>
          <a:p>
            <a:pPr marL="568325" indent="-457200">
              <a:buFont typeface="+mj-lt"/>
              <a:buAutoNum type="arabicPeriod" startAt="6"/>
            </a:pPr>
            <a:r>
              <a:rPr lang="id-ID" sz="2400" b="1" dirty="0" smtClean="0">
                <a:latin typeface="+mj-lt"/>
              </a:rPr>
              <a:t>Nama Formulir</a:t>
            </a:r>
          </a:p>
          <a:p>
            <a:pPr marL="111125" indent="0">
              <a:buNone/>
            </a:pPr>
            <a:endParaRPr lang="id-ID" sz="2400" b="1" dirty="0" smtClean="0">
              <a:latin typeface="+mj-lt"/>
            </a:endParaRPr>
          </a:p>
          <a:p>
            <a:pPr marL="457200" indent="-346075">
              <a:buNone/>
            </a:pPr>
            <a:r>
              <a:rPr lang="id-ID" sz="2400" b="1" dirty="0" smtClean="0">
                <a:latin typeface="+mj-lt"/>
              </a:rPr>
              <a:t>	</a:t>
            </a:r>
            <a:r>
              <a:rPr lang="id-ID" sz="2400" dirty="0" smtClean="0">
                <a:latin typeface="+mj-lt"/>
              </a:rPr>
              <a:t>Nama formulir biasanya dipilih untuk menggambarkan fungsi formulir tersebut. Nama formulir biasanya dipilih untuk menggambarkan fungsi formulir tersebut. Jika formulir digunakan untuk meminta barang dari Bagian Gudang, maka formulir tsb diberi nama Bukti Permintaan Barang Gudang. Nama formulir ini dicetak pada formulir untuk memudahkan identifikasi terhadap formulir tersebut.</a:t>
            </a:r>
            <a:endParaRPr lang="id-ID" sz="2400" b="1" dirty="0">
              <a:latin typeface="+mj-lt"/>
            </a:endParaRPr>
          </a:p>
        </p:txBody>
      </p:sp>
    </p:spTree>
    <p:extLst>
      <p:ext uri="{BB962C8B-B14F-4D97-AF65-F5344CB8AC3E}">
        <p14:creationId xmlns:p14="http://schemas.microsoft.com/office/powerpoint/2010/main" val="3756472095"/>
      </p:ext>
    </p:extLst>
  </p:cSld>
  <p:clrMapOvr>
    <a:masterClrMapping/>
  </p:clrMapOvr>
  <p:timing>
    <p:tnLst>
      <p:par>
        <p:cTn id="1" dur="indefinite" restart="never" nodeType="tmRoot"/>
      </p:par>
    </p:tnLst>
  </p:timing>
</p:sld>
</file>

<file path=ppt/theme/theme1.xml><?xml version="1.0" encoding="utf-8"?>
<a:theme xmlns:a="http://schemas.openxmlformats.org/drawingml/2006/main" name="STIKOM Bali">
  <a:themeElements>
    <a:clrScheme name="STIKOM Bali 1">
      <a:dk1>
        <a:sysClr val="windowText" lastClr="000000"/>
      </a:dk1>
      <a:lt1>
        <a:sysClr val="window" lastClr="FFFFFF"/>
      </a:lt1>
      <a:dk2>
        <a:srgbClr val="0B283B"/>
      </a:dk2>
      <a:lt2>
        <a:srgbClr val="F5E98D"/>
      </a:lt2>
      <a:accent1>
        <a:srgbClr val="0D6B9F"/>
      </a:accent1>
      <a:accent2>
        <a:srgbClr val="D5AB1A"/>
      </a:accent2>
      <a:accent3>
        <a:srgbClr val="E62129"/>
      </a:accent3>
      <a:accent4>
        <a:srgbClr val="9AADCB"/>
      </a:accent4>
      <a:accent5>
        <a:srgbClr val="EAD21A"/>
      </a:accent5>
      <a:accent6>
        <a:srgbClr val="F29C79"/>
      </a:accent6>
      <a:hlink>
        <a:srgbClr val="165076"/>
      </a:hlink>
      <a:folHlink>
        <a:srgbClr val="A61F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 presentasi STIKOM</Template>
  <TotalTime>359</TotalTime>
  <Words>768</Words>
  <Application>Microsoft Office PowerPoint</Application>
  <PresentationFormat>On-screen Show (4:3)</PresentationFormat>
  <Paragraphs>140</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Century Gothic</vt:lpstr>
      <vt:lpstr>Trajan Pro</vt:lpstr>
      <vt:lpstr>STIKOM Bali</vt:lpstr>
      <vt:lpstr>BAB 3 </vt:lpstr>
      <vt:lpstr>DEFINISI FORMULIR </vt:lpstr>
      <vt:lpstr>MANFAAT FORMULIR</vt:lpstr>
      <vt:lpstr>Prinsip Dasar Yang Melandasi Perancangan Formulir (1 dari 13)</vt:lpstr>
      <vt:lpstr>Prinsip Dasar Yang Melandasi Perancangan Formulir (2 dari 13)</vt:lpstr>
      <vt:lpstr>Prinsip Dasar Yang Melandasi Perancangan Formulir (3 dari 13)</vt:lpstr>
      <vt:lpstr>Prinsip Dasar Yang Melandasi Perancangan Formulir (4 dari 13)</vt:lpstr>
      <vt:lpstr>Prinsip Dasar Yang Melandasi Perancangan Formulir (5 dari 13)</vt:lpstr>
      <vt:lpstr>Prinsip Dasar Yang Melandasi Perancangan Formulir (6 dari 13)</vt:lpstr>
      <vt:lpstr>Prinsip Dasar Yang Melandasi Perancangan Formulir (7 dari 13)</vt:lpstr>
      <vt:lpstr>Prinsip Dasar Yang Melandasi Perancangan Formulir (8 dari 13)</vt:lpstr>
      <vt:lpstr>Prinsip Dasar Yang Melandasi Perancangan Formulir (9 dari 13)</vt:lpstr>
      <vt:lpstr>Prinsip Dasar Yang Melandasi Perancangan Formulir (10 dari 13)</vt:lpstr>
      <vt:lpstr>Prinsip Dasar Yang Melandasi Perancangan Formulir (11 dari 13)</vt:lpstr>
      <vt:lpstr>Prinsip Dasar Yang Melandasi Perancangan Formulir (12 dari 13)</vt:lpstr>
      <vt:lpstr>Prinsip Dasar Yang Melandasi Perancangan Formulir (13 dari 13)</vt:lpstr>
      <vt:lpstr>KAPANKAH FORMULIR DIPERLUKAN ?</vt:lpstr>
      <vt:lpstr>KAPANKAH FORMULIR DIPERLUKAN ?</vt:lpstr>
      <vt:lpstr>FAKTOR YG PERLU DIPERTIMBANGKAN DLM MERANCANG FORMULIR (6 faktor)</vt:lpstr>
      <vt:lpstr>FAKTOR YG PERLU DIPERTIMBANGKAN DLM MERANCANG FORMULIR (6 faktor)</vt:lpstr>
      <vt:lpstr>FAKTOR YG PERLU DIPERTIMBANGKAN DLM MERANCANG FORMULIR (6 faktor)</vt:lpstr>
      <vt:lpstr>DOKUMEN SUMBER DAN DOKUMEN PENDUKUNG</vt:lpstr>
      <vt:lpstr>DOKUMEN SUMBER DAN DOKUMEN PENDUKUNG</vt:lpstr>
      <vt:lpstr>DOKUMEN SUMBER DAN DOKUMEN PENDUKUNG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 3</dc:title>
  <dc:creator>Administrator</dc:creator>
  <cp:lastModifiedBy>ratna</cp:lastModifiedBy>
  <cp:revision>53</cp:revision>
  <dcterms:created xsi:type="dcterms:W3CDTF">2013-10-06T10:56:45Z</dcterms:created>
  <dcterms:modified xsi:type="dcterms:W3CDTF">2015-03-30T01:48:57Z</dcterms:modified>
</cp:coreProperties>
</file>