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0"/>
  </p:notesMasterIdLst>
  <p:handoutMasterIdLst>
    <p:handoutMasterId r:id="rId2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17CF2D0-710C-4547-BDD2-2EBC08FEF613}" type="datetimeFigureOut">
              <a:rPr lang="id-ID" smtClean="0"/>
              <a:t>21/02/2014</a:t>
            </a:fld>
            <a:endParaRPr lang="id-ID"/>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id-ID" smtClean="0"/>
              <a:t>wiyati</a:t>
            </a:r>
            <a:endParaRPr lang="id-ID"/>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FEECCE9-FA53-470E-A5BD-6F51A024E3B1}" type="slidenum">
              <a:rPr lang="id-ID" smtClean="0"/>
              <a:t>‹#›</a:t>
            </a:fld>
            <a:endParaRPr lang="id-ID"/>
          </a:p>
        </p:txBody>
      </p:sp>
    </p:spTree>
    <p:extLst>
      <p:ext uri="{BB962C8B-B14F-4D97-AF65-F5344CB8AC3E}">
        <p14:creationId xmlns:p14="http://schemas.microsoft.com/office/powerpoint/2010/main" val="2901714469"/>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3A5446-05A0-47E8-BB46-3E1BC0C4866E}" type="datetimeFigureOut">
              <a:rPr lang="id-ID" smtClean="0"/>
              <a:t>21/02/2014</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id-ID" smtClean="0"/>
              <a:t>wiyati</a:t>
            </a:r>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8BED11-662F-4883-842B-F261126722D6}" type="slidenum">
              <a:rPr lang="id-ID" smtClean="0"/>
              <a:t>‹#›</a:t>
            </a:fld>
            <a:endParaRPr lang="id-ID"/>
          </a:p>
        </p:txBody>
      </p:sp>
    </p:spTree>
    <p:extLst>
      <p:ext uri="{BB962C8B-B14F-4D97-AF65-F5344CB8AC3E}">
        <p14:creationId xmlns:p14="http://schemas.microsoft.com/office/powerpoint/2010/main" val="1205064395"/>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5" name="Footer Placeholder 4"/>
          <p:cNvSpPr>
            <a:spLocks noGrp="1"/>
          </p:cNvSpPr>
          <p:nvPr>
            <p:ph type="ftr" sz="quarter" idx="11"/>
          </p:nvPr>
        </p:nvSpPr>
        <p:spPr/>
        <p:txBody>
          <a:bodyPr/>
          <a:lstStyle/>
          <a:p>
            <a:r>
              <a:rPr lang="id-ID" smtClean="0"/>
              <a:t>wiyati</a:t>
            </a:r>
            <a:endParaRPr lang="id-ID"/>
          </a:p>
        </p:txBody>
      </p:sp>
    </p:spTree>
    <p:extLst>
      <p:ext uri="{BB962C8B-B14F-4D97-AF65-F5344CB8AC3E}">
        <p14:creationId xmlns:p14="http://schemas.microsoft.com/office/powerpoint/2010/main" val="1551962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5" name="Footer Placeholder 4"/>
          <p:cNvSpPr>
            <a:spLocks noGrp="1"/>
          </p:cNvSpPr>
          <p:nvPr>
            <p:ph type="ftr" sz="quarter" idx="11"/>
          </p:nvPr>
        </p:nvSpPr>
        <p:spPr/>
        <p:txBody>
          <a:bodyPr/>
          <a:lstStyle/>
          <a:p>
            <a:r>
              <a:rPr lang="id-ID" smtClean="0"/>
              <a:t>wiyati</a:t>
            </a:r>
            <a:endParaRPr lang="id-ID"/>
          </a:p>
        </p:txBody>
      </p:sp>
    </p:spTree>
    <p:extLst>
      <p:ext uri="{BB962C8B-B14F-4D97-AF65-F5344CB8AC3E}">
        <p14:creationId xmlns:p14="http://schemas.microsoft.com/office/powerpoint/2010/main" val="1551962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5" name="Footer Placeholder 4"/>
          <p:cNvSpPr>
            <a:spLocks noGrp="1"/>
          </p:cNvSpPr>
          <p:nvPr>
            <p:ph type="ftr" sz="quarter" idx="11"/>
          </p:nvPr>
        </p:nvSpPr>
        <p:spPr/>
        <p:txBody>
          <a:bodyPr/>
          <a:lstStyle/>
          <a:p>
            <a:r>
              <a:rPr lang="id-ID" smtClean="0"/>
              <a:t>wiyati</a:t>
            </a:r>
            <a:endParaRPr lang="id-ID"/>
          </a:p>
        </p:txBody>
      </p:sp>
    </p:spTree>
    <p:extLst>
      <p:ext uri="{BB962C8B-B14F-4D97-AF65-F5344CB8AC3E}">
        <p14:creationId xmlns:p14="http://schemas.microsoft.com/office/powerpoint/2010/main" val="1551962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5" name="Footer Placeholder 4"/>
          <p:cNvSpPr>
            <a:spLocks noGrp="1"/>
          </p:cNvSpPr>
          <p:nvPr>
            <p:ph type="ftr" sz="quarter" idx="11"/>
          </p:nvPr>
        </p:nvSpPr>
        <p:spPr/>
        <p:txBody>
          <a:bodyPr/>
          <a:lstStyle/>
          <a:p>
            <a:r>
              <a:rPr lang="id-ID" smtClean="0"/>
              <a:t>wiyati</a:t>
            </a:r>
            <a:endParaRPr lang="id-ID"/>
          </a:p>
        </p:txBody>
      </p:sp>
    </p:spTree>
    <p:extLst>
      <p:ext uri="{BB962C8B-B14F-4D97-AF65-F5344CB8AC3E}">
        <p14:creationId xmlns:p14="http://schemas.microsoft.com/office/powerpoint/2010/main" val="1551962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5" name="Footer Placeholder 4"/>
          <p:cNvSpPr>
            <a:spLocks noGrp="1"/>
          </p:cNvSpPr>
          <p:nvPr>
            <p:ph type="ftr" sz="quarter" idx="11"/>
          </p:nvPr>
        </p:nvSpPr>
        <p:spPr/>
        <p:txBody>
          <a:bodyPr/>
          <a:lstStyle/>
          <a:p>
            <a:r>
              <a:rPr lang="id-ID" smtClean="0"/>
              <a:t>wiyati</a:t>
            </a:r>
            <a:endParaRPr lang="id-ID"/>
          </a:p>
        </p:txBody>
      </p:sp>
    </p:spTree>
    <p:extLst>
      <p:ext uri="{BB962C8B-B14F-4D97-AF65-F5344CB8AC3E}">
        <p14:creationId xmlns:p14="http://schemas.microsoft.com/office/powerpoint/2010/main" val="1551962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5" name="Footer Placeholder 4"/>
          <p:cNvSpPr>
            <a:spLocks noGrp="1"/>
          </p:cNvSpPr>
          <p:nvPr>
            <p:ph type="ftr" sz="quarter" idx="11"/>
          </p:nvPr>
        </p:nvSpPr>
        <p:spPr/>
        <p:txBody>
          <a:bodyPr/>
          <a:lstStyle/>
          <a:p>
            <a:r>
              <a:rPr lang="id-ID" smtClean="0"/>
              <a:t>wiyati</a:t>
            </a:r>
            <a:endParaRPr lang="id-ID"/>
          </a:p>
        </p:txBody>
      </p:sp>
    </p:spTree>
    <p:extLst>
      <p:ext uri="{BB962C8B-B14F-4D97-AF65-F5344CB8AC3E}">
        <p14:creationId xmlns:p14="http://schemas.microsoft.com/office/powerpoint/2010/main" val="1551962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5" name="Footer Placeholder 4"/>
          <p:cNvSpPr>
            <a:spLocks noGrp="1"/>
          </p:cNvSpPr>
          <p:nvPr>
            <p:ph type="ftr" sz="quarter" idx="11"/>
          </p:nvPr>
        </p:nvSpPr>
        <p:spPr/>
        <p:txBody>
          <a:bodyPr/>
          <a:lstStyle/>
          <a:p>
            <a:r>
              <a:rPr lang="id-ID" smtClean="0"/>
              <a:t>wiyati</a:t>
            </a:r>
            <a:endParaRPr lang="id-ID"/>
          </a:p>
        </p:txBody>
      </p:sp>
    </p:spTree>
    <p:extLst>
      <p:ext uri="{BB962C8B-B14F-4D97-AF65-F5344CB8AC3E}">
        <p14:creationId xmlns:p14="http://schemas.microsoft.com/office/powerpoint/2010/main" val="1551962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5" name="Footer Placeholder 4"/>
          <p:cNvSpPr>
            <a:spLocks noGrp="1"/>
          </p:cNvSpPr>
          <p:nvPr>
            <p:ph type="ftr" sz="quarter" idx="11"/>
          </p:nvPr>
        </p:nvSpPr>
        <p:spPr/>
        <p:txBody>
          <a:bodyPr/>
          <a:lstStyle/>
          <a:p>
            <a:r>
              <a:rPr lang="id-ID" smtClean="0"/>
              <a:t>wiyati</a:t>
            </a:r>
            <a:endParaRPr lang="id-ID"/>
          </a:p>
        </p:txBody>
      </p:sp>
    </p:spTree>
    <p:extLst>
      <p:ext uri="{BB962C8B-B14F-4D97-AF65-F5344CB8AC3E}">
        <p14:creationId xmlns:p14="http://schemas.microsoft.com/office/powerpoint/2010/main" val="1551962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5" name="Footer Placeholder 4"/>
          <p:cNvSpPr>
            <a:spLocks noGrp="1"/>
          </p:cNvSpPr>
          <p:nvPr>
            <p:ph type="ftr" sz="quarter" idx="11"/>
          </p:nvPr>
        </p:nvSpPr>
        <p:spPr/>
        <p:txBody>
          <a:bodyPr/>
          <a:lstStyle/>
          <a:p>
            <a:r>
              <a:rPr lang="id-ID" smtClean="0"/>
              <a:t>wiyati</a:t>
            </a:r>
            <a:endParaRPr lang="id-ID"/>
          </a:p>
        </p:txBody>
      </p:sp>
    </p:spTree>
    <p:extLst>
      <p:ext uri="{BB962C8B-B14F-4D97-AF65-F5344CB8AC3E}">
        <p14:creationId xmlns:p14="http://schemas.microsoft.com/office/powerpoint/2010/main" val="1551962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5" name="Footer Placeholder 4"/>
          <p:cNvSpPr>
            <a:spLocks noGrp="1"/>
          </p:cNvSpPr>
          <p:nvPr>
            <p:ph type="ftr" sz="quarter" idx="11"/>
          </p:nvPr>
        </p:nvSpPr>
        <p:spPr/>
        <p:txBody>
          <a:bodyPr/>
          <a:lstStyle/>
          <a:p>
            <a:r>
              <a:rPr lang="id-ID" smtClean="0"/>
              <a:t>wiyati</a:t>
            </a:r>
            <a:endParaRPr lang="id-ID"/>
          </a:p>
        </p:txBody>
      </p:sp>
    </p:spTree>
    <p:extLst>
      <p:ext uri="{BB962C8B-B14F-4D97-AF65-F5344CB8AC3E}">
        <p14:creationId xmlns:p14="http://schemas.microsoft.com/office/powerpoint/2010/main" val="155196285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logo stikom bali.png"/>
          <p:cNvPicPr>
            <a:picLocks noChangeAspect="1"/>
          </p:cNvPicPr>
          <p:nvPr/>
        </p:nvPicPr>
        <p:blipFill rotWithShape="1">
          <a:blip r:embed="rId2">
            <a:grayscl/>
            <a:alphaModFix amt="20000"/>
            <a:extLst>
              <a:ext uri="{BEBA8EAE-BF5A-486C-A8C5-ECC9F3942E4B}">
                <a14:imgProps xmlns:a14="http://schemas.microsoft.com/office/drawing/2010/main">
                  <a14:imgLayer r:embed="rId3">
                    <a14:imgEffect>
                      <a14:artisticPencilGrayscale trans="10000" pencilSize="20"/>
                    </a14:imgEffect>
                    <a14:imgEffect>
                      <a14:sharpenSoften amount="100000"/>
                    </a14:imgEffect>
                    <a14:imgEffect>
                      <a14:brightnessContrast bright="-30000"/>
                    </a14:imgEffect>
                  </a14:imgLayer>
                </a14:imgProps>
              </a:ext>
              <a:ext uri="{28A0092B-C50C-407E-A947-70E740481C1C}">
                <a14:useLocalDpi xmlns:a14="http://schemas.microsoft.com/office/drawing/2010/main" val="0"/>
              </a:ext>
            </a:extLst>
          </a:blip>
          <a:srcRect l="23636" r="16326" b="12846"/>
          <a:stretch/>
        </p:blipFill>
        <p:spPr>
          <a:xfrm>
            <a:off x="0" y="0"/>
            <a:ext cx="3576939" cy="6858000"/>
          </a:xfrm>
          <a:prstGeom prst="rect">
            <a:avLst/>
          </a:prstGeom>
        </p:spPr>
      </p:pic>
      <p:grpSp>
        <p:nvGrpSpPr>
          <p:cNvPr id="10" name="Group 9"/>
          <p:cNvGrpSpPr/>
          <p:nvPr/>
        </p:nvGrpSpPr>
        <p:grpSpPr>
          <a:xfrm>
            <a:off x="0" y="0"/>
            <a:ext cx="277791" cy="6858000"/>
            <a:chOff x="0" y="0"/>
            <a:chExt cx="277791" cy="6858000"/>
          </a:xfrm>
          <a:effectLst/>
        </p:grpSpPr>
        <p:sp>
          <p:nvSpPr>
            <p:cNvPr id="11" name="Rectangle 10"/>
            <p:cNvSpPr/>
            <p:nvPr userDrawn="1"/>
          </p:nvSpPr>
          <p:spPr>
            <a:xfrm>
              <a:off x="0" y="0"/>
              <a:ext cx="92597" cy="6858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92597" y="0"/>
              <a:ext cx="92597"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85194" y="0"/>
              <a:ext cx="92597" cy="68580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Date Placeholder 3"/>
          <p:cNvSpPr>
            <a:spLocks noGrp="1"/>
          </p:cNvSpPr>
          <p:nvPr>
            <p:ph type="dt" sz="half" idx="10"/>
          </p:nvPr>
        </p:nvSpPr>
        <p:spPr/>
        <p:txBody>
          <a:bodyPr/>
          <a:lstStyle/>
          <a:p>
            <a:fld id="{14CA23D4-6197-494A-AF15-67AA0195AD43}" type="datetime1">
              <a:rPr lang="id-ID" smtClean="0"/>
              <a:t>21/02/2014</a:t>
            </a:fld>
            <a:endParaRPr lang="id-ID"/>
          </a:p>
        </p:txBody>
      </p:sp>
      <p:sp>
        <p:nvSpPr>
          <p:cNvPr id="5" name="Footer Placeholder 4"/>
          <p:cNvSpPr>
            <a:spLocks noGrp="1"/>
          </p:cNvSpPr>
          <p:nvPr>
            <p:ph type="ftr" sz="quarter" idx="11"/>
          </p:nvPr>
        </p:nvSpPr>
        <p:spPr/>
        <p:txBody>
          <a:bodyPr/>
          <a:lstStyle/>
          <a:p>
            <a:r>
              <a:rPr lang="id-ID" smtClean="0"/>
              <a:t>ratna (2013)</a:t>
            </a:r>
            <a:endParaRPr lang="id-ID"/>
          </a:p>
        </p:txBody>
      </p:sp>
      <p:sp>
        <p:nvSpPr>
          <p:cNvPr id="6" name="Slide Number Placeholder 5"/>
          <p:cNvSpPr>
            <a:spLocks noGrp="1"/>
          </p:cNvSpPr>
          <p:nvPr>
            <p:ph type="sldNum" sz="quarter" idx="12"/>
          </p:nvPr>
        </p:nvSpPr>
        <p:spPr/>
        <p:txBody>
          <a:bodyPr/>
          <a:lstStyle/>
          <a:p>
            <a:fld id="{2F7FE822-1D67-4E29-B6B1-E4EAFA9DCD41}" type="slidenum">
              <a:rPr lang="id-ID" smtClean="0"/>
              <a:t>‹#›</a:t>
            </a:fld>
            <a:endParaRPr lang="id-ID"/>
          </a:p>
        </p:txBody>
      </p:sp>
      <p:sp>
        <p:nvSpPr>
          <p:cNvPr id="3" name="Subtitle 2"/>
          <p:cNvSpPr>
            <a:spLocks noGrp="1"/>
          </p:cNvSpPr>
          <p:nvPr>
            <p:ph type="subTitle" idx="1"/>
          </p:nvPr>
        </p:nvSpPr>
        <p:spPr>
          <a:xfrm>
            <a:off x="2394306" y="4359376"/>
            <a:ext cx="6063894"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685800" y="2463513"/>
            <a:ext cx="7772400" cy="1540837"/>
          </a:xfrm>
        </p:spPr>
        <p:txBody>
          <a:bodyPr/>
          <a:lstStyle>
            <a:lvl1pPr algn="r">
              <a:defRPr sz="3200"/>
            </a:lvl1pPr>
          </a:lstStyle>
          <a:p>
            <a:r>
              <a:rPr lang="en-US" smtClean="0"/>
              <a:t>Click to edit Master title style</a:t>
            </a:r>
            <a:endParaRPr lang="en-US"/>
          </a:p>
        </p:txBody>
      </p:sp>
      <p:pic>
        <p:nvPicPr>
          <p:cNvPr id="8" name="Picture 7" descr="logo stikom bali mini.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284071" y="424514"/>
            <a:ext cx="1174129" cy="1552102"/>
          </a:xfrm>
          <a:prstGeom prst="rect">
            <a:avLst/>
          </a:prstGeom>
        </p:spPr>
      </p:pic>
    </p:spTree>
    <p:extLst>
      <p:ext uri="{BB962C8B-B14F-4D97-AF65-F5344CB8AC3E}">
        <p14:creationId xmlns:p14="http://schemas.microsoft.com/office/powerpoint/2010/main" val="1851644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8" name="Picture 7" descr="logo stikom bali.png"/>
          <p:cNvPicPr>
            <a:picLocks noChangeAspect="1"/>
          </p:cNvPicPr>
          <p:nvPr/>
        </p:nvPicPr>
        <p:blipFill rotWithShape="1">
          <a:blip r:embed="rId2" cstate="screen">
            <a:alphaModFix amt="20000"/>
            <a:extLst>
              <a:ext uri="{BEBA8EAE-BF5A-486C-A8C5-ECC9F3942E4B}">
                <a14:imgProps xmlns:a14="http://schemas.microsoft.com/office/drawing/2010/main">
                  <a14:imgLayer r:embed="rId3">
                    <a14:imgEffect>
                      <a14:artisticLineDrawing trans="20000"/>
                    </a14:imgEffect>
                  </a14:imgLayer>
                </a14:imgProps>
              </a:ext>
              <a:ext uri="{28A0092B-C50C-407E-A947-70E740481C1C}">
                <a14:useLocalDpi xmlns:a14="http://schemas.microsoft.com/office/drawing/2010/main"/>
              </a:ext>
            </a:extLst>
          </a:blip>
          <a:srcRect r="36778"/>
          <a:stretch/>
        </p:blipFill>
        <p:spPr>
          <a:xfrm rot="5400000">
            <a:off x="2383481" y="97483"/>
            <a:ext cx="4377035" cy="9144002"/>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468CF9-5D3F-4226-A22E-C95BEE3E81E7}" type="datetime1">
              <a:rPr lang="id-ID" smtClean="0"/>
              <a:t>21/02/2014</a:t>
            </a:fld>
            <a:endParaRPr lang="id-ID"/>
          </a:p>
        </p:txBody>
      </p:sp>
      <p:sp>
        <p:nvSpPr>
          <p:cNvPr id="5" name="Footer Placeholder 4"/>
          <p:cNvSpPr>
            <a:spLocks noGrp="1"/>
          </p:cNvSpPr>
          <p:nvPr>
            <p:ph type="ftr" sz="quarter" idx="11"/>
          </p:nvPr>
        </p:nvSpPr>
        <p:spPr/>
        <p:txBody>
          <a:bodyPr/>
          <a:lstStyle/>
          <a:p>
            <a:r>
              <a:rPr lang="id-ID" smtClean="0"/>
              <a:t>ratna (2013)</a:t>
            </a:r>
            <a:endParaRPr lang="id-ID"/>
          </a:p>
        </p:txBody>
      </p:sp>
      <p:sp>
        <p:nvSpPr>
          <p:cNvPr id="6" name="Slide Number Placeholder 5"/>
          <p:cNvSpPr>
            <a:spLocks noGrp="1"/>
          </p:cNvSpPr>
          <p:nvPr>
            <p:ph type="sldNum" sz="quarter" idx="12"/>
          </p:nvPr>
        </p:nvSpPr>
        <p:spPr/>
        <p:txBody>
          <a:bodyPr/>
          <a:lstStyle/>
          <a:p>
            <a:fld id="{2F7FE822-1D67-4E29-B6B1-E4EAFA9DCD41}" type="slidenum">
              <a:rPr lang="id-ID" smtClean="0"/>
              <a:t>‹#›</a:t>
            </a:fld>
            <a:endParaRPr lang="id-ID"/>
          </a:p>
        </p:txBody>
      </p:sp>
      <p:sp>
        <p:nvSpPr>
          <p:cNvPr id="7" name="Rectangle 6"/>
          <p:cNvSpPr/>
          <p:nvPr/>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5354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descr="logo stikom bali.png"/>
          <p:cNvPicPr>
            <a:picLocks noChangeAspect="1"/>
          </p:cNvPicPr>
          <p:nvPr/>
        </p:nvPicPr>
        <p:blipFill rotWithShape="1">
          <a:blip r:embed="rId2" cstate="screen">
            <a:alphaModFix amt="20000"/>
            <a:extLst>
              <a:ext uri="{BEBA8EAE-BF5A-486C-A8C5-ECC9F3942E4B}">
                <a14:imgProps xmlns:a14="http://schemas.microsoft.com/office/drawing/2010/main">
                  <a14:imgLayer r:embed="rId3">
                    <a14:imgEffect>
                      <a14:artisticLineDrawing trans="20000"/>
                    </a14:imgEffect>
                  </a14:imgLayer>
                </a14:imgProps>
              </a:ext>
              <a:ext uri="{28A0092B-C50C-407E-A947-70E740481C1C}">
                <a14:useLocalDpi xmlns:a14="http://schemas.microsoft.com/office/drawing/2010/main"/>
              </a:ext>
            </a:extLst>
          </a:blip>
          <a:srcRect r="36778"/>
          <a:stretch/>
        </p:blipFill>
        <p:spPr>
          <a:xfrm rot="5400000">
            <a:off x="2383481" y="97483"/>
            <a:ext cx="4377035" cy="9144002"/>
          </a:xfrm>
          <a:prstGeom prst="rect">
            <a:avLst/>
          </a:prstGeom>
        </p:spPr>
      </p:pic>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EA0BE4-92C8-4184-A67A-A6D2BB6FD27F}" type="datetime1">
              <a:rPr lang="id-ID" smtClean="0"/>
              <a:t>21/02/2014</a:t>
            </a:fld>
            <a:endParaRPr lang="id-ID"/>
          </a:p>
        </p:txBody>
      </p:sp>
      <p:sp>
        <p:nvSpPr>
          <p:cNvPr id="5" name="Footer Placeholder 4"/>
          <p:cNvSpPr>
            <a:spLocks noGrp="1"/>
          </p:cNvSpPr>
          <p:nvPr>
            <p:ph type="ftr" sz="quarter" idx="11"/>
          </p:nvPr>
        </p:nvSpPr>
        <p:spPr/>
        <p:txBody>
          <a:bodyPr/>
          <a:lstStyle/>
          <a:p>
            <a:r>
              <a:rPr lang="id-ID" smtClean="0"/>
              <a:t>ratna (2013)</a:t>
            </a:r>
            <a:endParaRPr lang="id-ID"/>
          </a:p>
        </p:txBody>
      </p:sp>
      <p:sp>
        <p:nvSpPr>
          <p:cNvPr id="6" name="Slide Number Placeholder 5"/>
          <p:cNvSpPr>
            <a:spLocks noGrp="1"/>
          </p:cNvSpPr>
          <p:nvPr>
            <p:ph type="sldNum" sz="quarter" idx="12"/>
          </p:nvPr>
        </p:nvSpPr>
        <p:spPr/>
        <p:txBody>
          <a:bodyPr/>
          <a:lstStyle/>
          <a:p>
            <a:fld id="{2F7FE822-1D67-4E29-B6B1-E4EAFA9DCD41}" type="slidenum">
              <a:rPr lang="id-ID" smtClean="0"/>
              <a:t>‹#›</a:t>
            </a:fld>
            <a:endParaRPr lang="id-ID"/>
          </a:p>
        </p:txBody>
      </p:sp>
    </p:spTree>
    <p:extLst>
      <p:ext uri="{BB962C8B-B14F-4D97-AF65-F5344CB8AC3E}">
        <p14:creationId xmlns:p14="http://schemas.microsoft.com/office/powerpoint/2010/main" val="1456158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7877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37985B-8EE8-4CE3-9B8C-6B70867D60B4}" type="datetime1">
              <a:rPr lang="id-ID" smtClean="0"/>
              <a:t>21/02/2014</a:t>
            </a:fld>
            <a:endParaRPr lang="id-ID"/>
          </a:p>
        </p:txBody>
      </p:sp>
      <p:sp>
        <p:nvSpPr>
          <p:cNvPr id="5" name="Footer Placeholder 4"/>
          <p:cNvSpPr>
            <a:spLocks noGrp="1"/>
          </p:cNvSpPr>
          <p:nvPr>
            <p:ph type="ftr" sz="quarter" idx="11"/>
          </p:nvPr>
        </p:nvSpPr>
        <p:spPr/>
        <p:txBody>
          <a:bodyPr/>
          <a:lstStyle/>
          <a:p>
            <a:r>
              <a:rPr lang="id-ID" smtClean="0"/>
              <a:t>ratna (2013)</a:t>
            </a:r>
            <a:endParaRPr lang="id-ID"/>
          </a:p>
        </p:txBody>
      </p:sp>
      <p:sp>
        <p:nvSpPr>
          <p:cNvPr id="6" name="Slide Number Placeholder 5"/>
          <p:cNvSpPr>
            <a:spLocks noGrp="1"/>
          </p:cNvSpPr>
          <p:nvPr>
            <p:ph type="sldNum" sz="quarter" idx="12"/>
          </p:nvPr>
        </p:nvSpPr>
        <p:spPr/>
        <p:txBody>
          <a:bodyPr/>
          <a:lstStyle/>
          <a:p>
            <a:fld id="{2F7FE822-1D67-4E29-B6B1-E4EAFA9DCD41}" type="slidenum">
              <a:rPr lang="id-ID" smtClean="0"/>
              <a:t>‹#›</a:t>
            </a:fld>
            <a:endParaRPr lang="id-ID"/>
          </a:p>
        </p:txBody>
      </p:sp>
      <p:sp>
        <p:nvSpPr>
          <p:cNvPr id="7" name="Rectangle 6"/>
          <p:cNvSpPr/>
          <p:nvPr/>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896370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71582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81410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8A0023-7D81-4A88-9B4A-C92BDBA7DFF7}" type="datetime1">
              <a:rPr lang="id-ID" smtClean="0"/>
              <a:t>21/02/2014</a:t>
            </a:fld>
            <a:endParaRPr lang="id-ID"/>
          </a:p>
        </p:txBody>
      </p:sp>
      <p:sp>
        <p:nvSpPr>
          <p:cNvPr id="5" name="Footer Placeholder 4"/>
          <p:cNvSpPr>
            <a:spLocks noGrp="1"/>
          </p:cNvSpPr>
          <p:nvPr>
            <p:ph type="ftr" sz="quarter" idx="11"/>
          </p:nvPr>
        </p:nvSpPr>
        <p:spPr/>
        <p:txBody>
          <a:bodyPr/>
          <a:lstStyle/>
          <a:p>
            <a:r>
              <a:rPr lang="id-ID" smtClean="0"/>
              <a:t>ratna (2013)</a:t>
            </a:r>
            <a:endParaRPr lang="id-ID"/>
          </a:p>
        </p:txBody>
      </p:sp>
      <p:sp>
        <p:nvSpPr>
          <p:cNvPr id="6" name="Slide Number Placeholder 5"/>
          <p:cNvSpPr>
            <a:spLocks noGrp="1"/>
          </p:cNvSpPr>
          <p:nvPr>
            <p:ph type="sldNum" sz="quarter" idx="12"/>
          </p:nvPr>
        </p:nvSpPr>
        <p:spPr/>
        <p:txBody>
          <a:bodyPr/>
          <a:lstStyle/>
          <a:p>
            <a:fld id="{2F7FE822-1D67-4E29-B6B1-E4EAFA9DCD41}" type="slidenum">
              <a:rPr lang="id-ID" smtClean="0"/>
              <a:t>‹#›</a:t>
            </a:fld>
            <a:endParaRPr lang="id-ID"/>
          </a:p>
        </p:txBody>
      </p:sp>
      <p:pic>
        <p:nvPicPr>
          <p:cNvPr id="12" name="Picture 11" descr="logo stikom bali mini.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85799" y="406762"/>
            <a:ext cx="1325801" cy="1752600"/>
          </a:xfrm>
          <a:prstGeom prst="rect">
            <a:avLst/>
          </a:prstGeom>
        </p:spPr>
      </p:pic>
    </p:spTree>
    <p:extLst>
      <p:ext uri="{BB962C8B-B14F-4D97-AF65-F5344CB8AC3E}">
        <p14:creationId xmlns:p14="http://schemas.microsoft.com/office/powerpoint/2010/main" val="3862617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BBAB56-93E1-4AE0-B884-EA6C355AF189}" type="datetime1">
              <a:rPr lang="id-ID" smtClean="0"/>
              <a:t>21/02/2014</a:t>
            </a:fld>
            <a:endParaRPr lang="id-ID"/>
          </a:p>
        </p:txBody>
      </p:sp>
      <p:sp>
        <p:nvSpPr>
          <p:cNvPr id="6" name="Footer Placeholder 5"/>
          <p:cNvSpPr>
            <a:spLocks noGrp="1"/>
          </p:cNvSpPr>
          <p:nvPr>
            <p:ph type="ftr" sz="quarter" idx="11"/>
          </p:nvPr>
        </p:nvSpPr>
        <p:spPr/>
        <p:txBody>
          <a:bodyPr/>
          <a:lstStyle/>
          <a:p>
            <a:r>
              <a:rPr lang="id-ID" smtClean="0"/>
              <a:t>ratna (2013)</a:t>
            </a:r>
            <a:endParaRPr lang="id-ID"/>
          </a:p>
        </p:txBody>
      </p:sp>
      <p:sp>
        <p:nvSpPr>
          <p:cNvPr id="7" name="Slide Number Placeholder 6"/>
          <p:cNvSpPr>
            <a:spLocks noGrp="1"/>
          </p:cNvSpPr>
          <p:nvPr>
            <p:ph type="sldNum" sz="quarter" idx="12"/>
          </p:nvPr>
        </p:nvSpPr>
        <p:spPr/>
        <p:txBody>
          <a:bodyPr/>
          <a:lstStyle/>
          <a:p>
            <a:fld id="{2F7FE822-1D67-4E29-B6B1-E4EAFA9DCD41}" type="slidenum">
              <a:rPr lang="id-ID" smtClean="0"/>
              <a:t>‹#›</a:t>
            </a:fld>
            <a:endParaRPr lang="id-ID"/>
          </a:p>
        </p:txBody>
      </p:sp>
      <p:sp>
        <p:nvSpPr>
          <p:cNvPr id="8" name="Rectangle 7"/>
          <p:cNvSpPr/>
          <p:nvPr/>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6708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B3FD81-A173-4BFE-A2BA-DCAD24ED805B}" type="datetime1">
              <a:rPr lang="id-ID" smtClean="0"/>
              <a:t>21/02/2014</a:t>
            </a:fld>
            <a:endParaRPr lang="id-ID"/>
          </a:p>
        </p:txBody>
      </p:sp>
      <p:sp>
        <p:nvSpPr>
          <p:cNvPr id="8" name="Footer Placeholder 7"/>
          <p:cNvSpPr>
            <a:spLocks noGrp="1"/>
          </p:cNvSpPr>
          <p:nvPr>
            <p:ph type="ftr" sz="quarter" idx="11"/>
          </p:nvPr>
        </p:nvSpPr>
        <p:spPr/>
        <p:txBody>
          <a:bodyPr/>
          <a:lstStyle/>
          <a:p>
            <a:r>
              <a:rPr lang="id-ID" smtClean="0"/>
              <a:t>ratna (2013)</a:t>
            </a:r>
            <a:endParaRPr lang="id-ID"/>
          </a:p>
        </p:txBody>
      </p:sp>
      <p:sp>
        <p:nvSpPr>
          <p:cNvPr id="9" name="Slide Number Placeholder 8"/>
          <p:cNvSpPr>
            <a:spLocks noGrp="1"/>
          </p:cNvSpPr>
          <p:nvPr>
            <p:ph type="sldNum" sz="quarter" idx="12"/>
          </p:nvPr>
        </p:nvSpPr>
        <p:spPr/>
        <p:txBody>
          <a:bodyPr/>
          <a:lstStyle/>
          <a:p>
            <a:fld id="{2F7FE822-1D67-4E29-B6B1-E4EAFA9DCD41}" type="slidenum">
              <a:rPr lang="id-ID" smtClean="0"/>
              <a:t>‹#›</a:t>
            </a:fld>
            <a:endParaRPr lang="id-ID"/>
          </a:p>
        </p:txBody>
      </p:sp>
      <p:sp>
        <p:nvSpPr>
          <p:cNvPr id="10" name="Rectangle 9"/>
          <p:cNvSpPr/>
          <p:nvPr/>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1825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892D7F-22DA-4A9F-B035-D74E90EA9232}" type="datetime1">
              <a:rPr lang="id-ID" smtClean="0"/>
              <a:t>21/02/2014</a:t>
            </a:fld>
            <a:endParaRPr lang="id-ID"/>
          </a:p>
        </p:txBody>
      </p:sp>
      <p:sp>
        <p:nvSpPr>
          <p:cNvPr id="4" name="Footer Placeholder 3"/>
          <p:cNvSpPr>
            <a:spLocks noGrp="1"/>
          </p:cNvSpPr>
          <p:nvPr>
            <p:ph type="ftr" sz="quarter" idx="11"/>
          </p:nvPr>
        </p:nvSpPr>
        <p:spPr/>
        <p:txBody>
          <a:bodyPr/>
          <a:lstStyle/>
          <a:p>
            <a:r>
              <a:rPr lang="id-ID" smtClean="0"/>
              <a:t>ratna (2013)</a:t>
            </a:r>
            <a:endParaRPr lang="id-ID"/>
          </a:p>
        </p:txBody>
      </p:sp>
      <p:sp>
        <p:nvSpPr>
          <p:cNvPr id="5" name="Slide Number Placeholder 4"/>
          <p:cNvSpPr>
            <a:spLocks noGrp="1"/>
          </p:cNvSpPr>
          <p:nvPr>
            <p:ph type="sldNum" sz="quarter" idx="12"/>
          </p:nvPr>
        </p:nvSpPr>
        <p:spPr/>
        <p:txBody>
          <a:bodyPr/>
          <a:lstStyle/>
          <a:p>
            <a:fld id="{2F7FE822-1D67-4E29-B6B1-E4EAFA9DCD41}" type="slidenum">
              <a:rPr lang="id-ID" smtClean="0"/>
              <a:t>‹#›</a:t>
            </a:fld>
            <a:endParaRPr lang="id-ID"/>
          </a:p>
        </p:txBody>
      </p:sp>
      <p:sp>
        <p:nvSpPr>
          <p:cNvPr id="6" name="Rectangle 5"/>
          <p:cNvSpPr/>
          <p:nvPr/>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7339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E4F48B-2ADE-48AD-962E-609A499E8026}" type="datetime1">
              <a:rPr lang="id-ID" smtClean="0"/>
              <a:t>21/02/2014</a:t>
            </a:fld>
            <a:endParaRPr lang="id-ID"/>
          </a:p>
        </p:txBody>
      </p:sp>
      <p:sp>
        <p:nvSpPr>
          <p:cNvPr id="3" name="Footer Placeholder 2"/>
          <p:cNvSpPr>
            <a:spLocks noGrp="1"/>
          </p:cNvSpPr>
          <p:nvPr>
            <p:ph type="ftr" sz="quarter" idx="11"/>
          </p:nvPr>
        </p:nvSpPr>
        <p:spPr/>
        <p:txBody>
          <a:bodyPr/>
          <a:lstStyle/>
          <a:p>
            <a:r>
              <a:rPr lang="id-ID" smtClean="0"/>
              <a:t>ratna (2013)</a:t>
            </a:r>
            <a:endParaRPr lang="id-ID"/>
          </a:p>
        </p:txBody>
      </p:sp>
      <p:sp>
        <p:nvSpPr>
          <p:cNvPr id="4" name="Slide Number Placeholder 3"/>
          <p:cNvSpPr>
            <a:spLocks noGrp="1"/>
          </p:cNvSpPr>
          <p:nvPr>
            <p:ph type="sldNum" sz="quarter" idx="12"/>
          </p:nvPr>
        </p:nvSpPr>
        <p:spPr/>
        <p:txBody>
          <a:bodyPr/>
          <a:lstStyle/>
          <a:p>
            <a:fld id="{2F7FE822-1D67-4E29-B6B1-E4EAFA9DCD41}" type="slidenum">
              <a:rPr lang="id-ID" smtClean="0"/>
              <a:t>‹#›</a:t>
            </a:fld>
            <a:endParaRPr lang="id-ID"/>
          </a:p>
        </p:txBody>
      </p:sp>
    </p:spTree>
    <p:extLst>
      <p:ext uri="{BB962C8B-B14F-4D97-AF65-F5344CB8AC3E}">
        <p14:creationId xmlns:p14="http://schemas.microsoft.com/office/powerpoint/2010/main" val="1270924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561117"/>
            <a:ext cx="3008313" cy="45650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C818CE-261E-4F71-9912-4B178991FDF6}" type="datetime1">
              <a:rPr lang="id-ID" smtClean="0"/>
              <a:t>21/02/2014</a:t>
            </a:fld>
            <a:endParaRPr lang="id-ID"/>
          </a:p>
        </p:txBody>
      </p:sp>
      <p:sp>
        <p:nvSpPr>
          <p:cNvPr id="6" name="Footer Placeholder 5"/>
          <p:cNvSpPr>
            <a:spLocks noGrp="1"/>
          </p:cNvSpPr>
          <p:nvPr>
            <p:ph type="ftr" sz="quarter" idx="11"/>
          </p:nvPr>
        </p:nvSpPr>
        <p:spPr/>
        <p:txBody>
          <a:bodyPr/>
          <a:lstStyle/>
          <a:p>
            <a:r>
              <a:rPr lang="id-ID" smtClean="0"/>
              <a:t>ratna (2013)</a:t>
            </a:r>
            <a:endParaRPr lang="id-ID"/>
          </a:p>
        </p:txBody>
      </p:sp>
      <p:sp>
        <p:nvSpPr>
          <p:cNvPr id="7" name="Slide Number Placeholder 6"/>
          <p:cNvSpPr>
            <a:spLocks noGrp="1"/>
          </p:cNvSpPr>
          <p:nvPr>
            <p:ph type="sldNum" sz="quarter" idx="12"/>
          </p:nvPr>
        </p:nvSpPr>
        <p:spPr/>
        <p:txBody>
          <a:bodyPr/>
          <a:lstStyle/>
          <a:p>
            <a:fld id="{2F7FE822-1D67-4E29-B6B1-E4EAFA9DCD41}" type="slidenum">
              <a:rPr lang="id-ID" smtClean="0"/>
              <a:t>‹#›</a:t>
            </a:fld>
            <a:endParaRPr lang="id-ID"/>
          </a:p>
        </p:txBody>
      </p:sp>
    </p:spTree>
    <p:extLst>
      <p:ext uri="{BB962C8B-B14F-4D97-AF65-F5344CB8AC3E}">
        <p14:creationId xmlns:p14="http://schemas.microsoft.com/office/powerpoint/2010/main" val="1631617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AA628B-3830-4BB2-B5CD-5641FEE0507D}" type="datetime1">
              <a:rPr lang="id-ID" smtClean="0"/>
              <a:t>21/02/2014</a:t>
            </a:fld>
            <a:endParaRPr lang="id-ID"/>
          </a:p>
        </p:txBody>
      </p:sp>
      <p:sp>
        <p:nvSpPr>
          <p:cNvPr id="6" name="Footer Placeholder 5"/>
          <p:cNvSpPr>
            <a:spLocks noGrp="1"/>
          </p:cNvSpPr>
          <p:nvPr>
            <p:ph type="ftr" sz="quarter" idx="11"/>
          </p:nvPr>
        </p:nvSpPr>
        <p:spPr/>
        <p:txBody>
          <a:bodyPr/>
          <a:lstStyle/>
          <a:p>
            <a:r>
              <a:rPr lang="id-ID" smtClean="0"/>
              <a:t>ratna (2013)</a:t>
            </a:r>
            <a:endParaRPr lang="id-ID"/>
          </a:p>
        </p:txBody>
      </p:sp>
      <p:sp>
        <p:nvSpPr>
          <p:cNvPr id="7" name="Slide Number Placeholder 6"/>
          <p:cNvSpPr>
            <a:spLocks noGrp="1"/>
          </p:cNvSpPr>
          <p:nvPr>
            <p:ph type="sldNum" sz="quarter" idx="12"/>
          </p:nvPr>
        </p:nvSpPr>
        <p:spPr/>
        <p:txBody>
          <a:bodyPr/>
          <a:lstStyle/>
          <a:p>
            <a:fld id="{2F7FE822-1D67-4E29-B6B1-E4EAFA9DCD41}" type="slidenum">
              <a:rPr lang="id-ID" smtClean="0"/>
              <a:t>‹#›</a:t>
            </a:fld>
            <a:endParaRPr lang="id-ID"/>
          </a:p>
        </p:txBody>
      </p:sp>
      <p:pic>
        <p:nvPicPr>
          <p:cNvPr id="8" name="Picture 7" descr="logo stikom bali mini.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7200" y="4800600"/>
            <a:ext cx="1037583" cy="1371600"/>
          </a:xfrm>
          <a:prstGeom prst="rect">
            <a:avLst/>
          </a:prstGeom>
        </p:spPr>
      </p:pic>
    </p:spTree>
    <p:extLst>
      <p:ext uri="{BB962C8B-B14F-4D97-AF65-F5344CB8AC3E}">
        <p14:creationId xmlns:p14="http://schemas.microsoft.com/office/powerpoint/2010/main" val="2373319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logo stikom bali.png"/>
          <p:cNvPicPr>
            <a:picLocks noChangeAspect="1"/>
          </p:cNvPicPr>
          <p:nvPr/>
        </p:nvPicPr>
        <p:blipFill rotWithShape="1">
          <a:blip r:embed="rId13" cstate="screen">
            <a:alphaModFix amt="20000"/>
            <a:extLst>
              <a:ext uri="{BEBA8EAE-BF5A-486C-A8C5-ECC9F3942E4B}">
                <a14:imgProps xmlns:a14="http://schemas.microsoft.com/office/drawing/2010/main">
                  <a14:imgLayer r:embed="rId14">
                    <a14:imgEffect>
                      <a14:artisticLineDrawing trans="20000"/>
                    </a14:imgEffect>
                  </a14:imgLayer>
                </a14:imgProps>
              </a:ext>
              <a:ext uri="{28A0092B-C50C-407E-A947-70E740481C1C}">
                <a14:useLocalDpi xmlns:a14="http://schemas.microsoft.com/office/drawing/2010/main"/>
              </a:ext>
            </a:extLst>
          </a:blip>
          <a:srcRect r="36778"/>
          <a:stretch/>
        </p:blipFill>
        <p:spPr>
          <a:xfrm>
            <a:off x="5861224" y="0"/>
            <a:ext cx="3282776" cy="6858001"/>
          </a:xfrm>
          <a:prstGeom prst="rect">
            <a:avLst/>
          </a:prstGeom>
        </p:spPr>
      </p:pic>
      <p:grpSp>
        <p:nvGrpSpPr>
          <p:cNvPr id="10" name="Group 9"/>
          <p:cNvGrpSpPr/>
          <p:nvPr/>
        </p:nvGrpSpPr>
        <p:grpSpPr>
          <a:xfrm>
            <a:off x="0" y="0"/>
            <a:ext cx="277791" cy="6858000"/>
            <a:chOff x="0" y="0"/>
            <a:chExt cx="277791" cy="6858000"/>
          </a:xfrm>
          <a:effectLst/>
        </p:grpSpPr>
        <p:sp>
          <p:nvSpPr>
            <p:cNvPr id="7" name="Rectangle 6"/>
            <p:cNvSpPr/>
            <p:nvPr userDrawn="1"/>
          </p:nvSpPr>
          <p:spPr>
            <a:xfrm>
              <a:off x="0" y="0"/>
              <a:ext cx="92597" cy="6858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92597" y="0"/>
              <a:ext cx="92597"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185194" y="0"/>
              <a:ext cx="92597" cy="68580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Placeholder 1"/>
          <p:cNvSpPr>
            <a:spLocks noGrp="1"/>
          </p:cNvSpPr>
          <p:nvPr>
            <p:ph type="title"/>
          </p:nvPr>
        </p:nvSpPr>
        <p:spPr>
          <a:xfrm>
            <a:off x="457200" y="187474"/>
            <a:ext cx="8229600" cy="1143000"/>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7877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612071"/>
            <a:ext cx="2133600" cy="196568"/>
          </a:xfrm>
          <a:prstGeom prst="rect">
            <a:avLst/>
          </a:prstGeom>
        </p:spPr>
        <p:txBody>
          <a:bodyPr vert="horz" lIns="91440" tIns="45720" rIns="91440" bIns="45720" rtlCol="0" anchor="ctr"/>
          <a:lstStyle>
            <a:lvl1pPr algn="l">
              <a:defRPr sz="1100">
                <a:solidFill>
                  <a:schemeClr val="tx1">
                    <a:tint val="75000"/>
                  </a:schemeClr>
                </a:solidFill>
              </a:defRPr>
            </a:lvl1pPr>
          </a:lstStyle>
          <a:p>
            <a:fld id="{0A8496FA-1648-466F-B05C-6D649F2B8218}" type="datetime1">
              <a:rPr lang="id-ID" smtClean="0"/>
              <a:t>21/02/2014</a:t>
            </a:fld>
            <a:endParaRPr lang="id-ID"/>
          </a:p>
        </p:txBody>
      </p:sp>
      <p:sp>
        <p:nvSpPr>
          <p:cNvPr id="5" name="Footer Placeholder 4"/>
          <p:cNvSpPr>
            <a:spLocks noGrp="1"/>
          </p:cNvSpPr>
          <p:nvPr>
            <p:ph type="ftr" sz="quarter" idx="3"/>
          </p:nvPr>
        </p:nvSpPr>
        <p:spPr>
          <a:xfrm>
            <a:off x="3124200" y="6612071"/>
            <a:ext cx="2895600" cy="196568"/>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id-ID" smtClean="0"/>
              <a:t>ratna (2013)</a:t>
            </a:r>
            <a:endParaRPr lang="id-ID"/>
          </a:p>
        </p:txBody>
      </p:sp>
      <p:sp>
        <p:nvSpPr>
          <p:cNvPr id="6" name="Slide Number Placeholder 5"/>
          <p:cNvSpPr>
            <a:spLocks noGrp="1"/>
          </p:cNvSpPr>
          <p:nvPr>
            <p:ph type="sldNum" sz="quarter" idx="4"/>
          </p:nvPr>
        </p:nvSpPr>
        <p:spPr>
          <a:xfrm>
            <a:off x="6553200" y="6612071"/>
            <a:ext cx="2133600" cy="196568"/>
          </a:xfrm>
          <a:prstGeom prst="rect">
            <a:avLst/>
          </a:prstGeom>
        </p:spPr>
        <p:txBody>
          <a:bodyPr vert="horz" lIns="91440" tIns="45720" rIns="91440" bIns="45720" rtlCol="0" anchor="ctr"/>
          <a:lstStyle>
            <a:lvl1pPr algn="r">
              <a:defRPr sz="1100">
                <a:solidFill>
                  <a:schemeClr val="tx1">
                    <a:tint val="75000"/>
                  </a:schemeClr>
                </a:solidFill>
              </a:defRPr>
            </a:lvl1pPr>
          </a:lstStyle>
          <a:p>
            <a:fld id="{2F7FE822-1D67-4E29-B6B1-E4EAFA9DCD41}" type="slidenum">
              <a:rPr lang="id-ID" smtClean="0"/>
              <a:t>‹#›</a:t>
            </a:fld>
            <a:endParaRPr lang="id-ID"/>
          </a:p>
        </p:txBody>
      </p:sp>
    </p:spTree>
    <p:extLst>
      <p:ext uri="{BB962C8B-B14F-4D97-AF65-F5344CB8AC3E}">
        <p14:creationId xmlns:p14="http://schemas.microsoft.com/office/powerpoint/2010/main" val="258223590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l" defTabSz="457200" rtl="0" eaLnBrk="1" latinLnBrk="0" hangingPunct="1">
        <a:spcBef>
          <a:spcPct val="0"/>
        </a:spcBef>
        <a:buNone/>
        <a:defRPr sz="3200" kern="1200">
          <a:solidFill>
            <a:schemeClr val="tx1"/>
          </a:solidFill>
          <a:latin typeface="Trajan Pro"/>
          <a:ea typeface="+mj-ea"/>
          <a:cs typeface="Trajan Pro"/>
        </a:defRPr>
      </a:lvl1pPr>
    </p:titleStyle>
    <p:bodyStyle>
      <a:lvl1pPr marL="457200" indent="-457200" algn="l" defTabSz="457200" rtl="0" eaLnBrk="1" latinLnBrk="0" hangingPunct="1">
        <a:spcBef>
          <a:spcPct val="20000"/>
        </a:spcBef>
        <a:buSzPct val="80000"/>
        <a:buFontTx/>
        <a:buBlip>
          <a:blip r:embed="rId15"/>
        </a:buBlip>
        <a:defRPr sz="2800" kern="1200">
          <a:solidFill>
            <a:schemeClr val="tx1"/>
          </a:solidFill>
          <a:latin typeface="Century Gothic"/>
          <a:ea typeface="+mn-ea"/>
          <a:cs typeface="Century Gothic"/>
        </a:defRPr>
      </a:lvl1pPr>
      <a:lvl2pPr marL="800100" indent="-342900" algn="l" defTabSz="457200" rtl="0" eaLnBrk="1" latinLnBrk="0" hangingPunct="1">
        <a:spcBef>
          <a:spcPct val="20000"/>
        </a:spcBef>
        <a:buSzPct val="80000"/>
        <a:buFontTx/>
        <a:buBlip>
          <a:blip r:embed="rId16"/>
        </a:buBlip>
        <a:defRPr sz="2400" kern="1200">
          <a:solidFill>
            <a:schemeClr val="tx1"/>
          </a:solidFill>
          <a:latin typeface="Century Gothic"/>
          <a:ea typeface="+mn-ea"/>
          <a:cs typeface="Century Gothic"/>
        </a:defRPr>
      </a:lvl2pPr>
      <a:lvl3pPr marL="1257300" indent="-342900" algn="l" defTabSz="457200" rtl="0" eaLnBrk="1" latinLnBrk="0" hangingPunct="1">
        <a:spcBef>
          <a:spcPct val="20000"/>
        </a:spcBef>
        <a:buSzPct val="80000"/>
        <a:buFontTx/>
        <a:buBlip>
          <a:blip r:embed="rId17"/>
        </a:buBlip>
        <a:defRPr sz="2000" kern="1200">
          <a:solidFill>
            <a:schemeClr val="tx1"/>
          </a:solidFill>
          <a:latin typeface="Century Gothic"/>
          <a:ea typeface="+mn-ea"/>
          <a:cs typeface="Century Gothic"/>
        </a:defRPr>
      </a:lvl3pPr>
      <a:lvl4pPr marL="1657350" indent="-285750" algn="l" defTabSz="457200" rtl="0" eaLnBrk="1" latinLnBrk="0" hangingPunct="1">
        <a:spcBef>
          <a:spcPct val="20000"/>
        </a:spcBef>
        <a:buSzPct val="80000"/>
        <a:buFontTx/>
        <a:buBlip>
          <a:blip r:embed="rId18"/>
        </a:buBlip>
        <a:defRPr sz="1800" kern="1200">
          <a:solidFill>
            <a:schemeClr val="tx1"/>
          </a:solidFill>
          <a:latin typeface="Century Gothic"/>
          <a:ea typeface="+mn-ea"/>
          <a:cs typeface="Century Gothic"/>
        </a:defRPr>
      </a:lvl4pPr>
      <a:lvl5pPr marL="2114550" indent="-285750" algn="l" defTabSz="457200" rtl="0" eaLnBrk="1" latinLnBrk="0" hangingPunct="1">
        <a:spcBef>
          <a:spcPct val="20000"/>
        </a:spcBef>
        <a:buSzPct val="80000"/>
        <a:buFontTx/>
        <a:buBlip>
          <a:blip r:embed="rId19"/>
        </a:buBlip>
        <a:defRPr sz="18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id-ID" smtClean="0"/>
              <a:t>ratna (2013)</a:t>
            </a:r>
            <a:endParaRPr lang="id-ID"/>
          </a:p>
        </p:txBody>
      </p:sp>
      <p:sp>
        <p:nvSpPr>
          <p:cNvPr id="5" name="Slide Number Placeholder 4"/>
          <p:cNvSpPr>
            <a:spLocks noGrp="1"/>
          </p:cNvSpPr>
          <p:nvPr>
            <p:ph type="sldNum" sz="quarter" idx="12"/>
          </p:nvPr>
        </p:nvSpPr>
        <p:spPr/>
        <p:txBody>
          <a:bodyPr/>
          <a:lstStyle/>
          <a:p>
            <a:fld id="{2F7FE822-1D67-4E29-B6B1-E4EAFA9DCD41}" type="slidenum">
              <a:rPr lang="id-ID" smtClean="0"/>
              <a:t>1</a:t>
            </a:fld>
            <a:endParaRPr lang="id-ID"/>
          </a:p>
        </p:txBody>
      </p:sp>
      <p:sp>
        <p:nvSpPr>
          <p:cNvPr id="3" name="Subtitle 2"/>
          <p:cNvSpPr>
            <a:spLocks noGrp="1"/>
          </p:cNvSpPr>
          <p:nvPr>
            <p:ph type="subTitle" idx="1"/>
          </p:nvPr>
        </p:nvSpPr>
        <p:spPr>
          <a:xfrm>
            <a:off x="4733365" y="4421080"/>
            <a:ext cx="3309803" cy="1674920"/>
          </a:xfrm>
        </p:spPr>
        <p:txBody>
          <a:bodyPr>
            <a:normAutofit/>
          </a:bodyPr>
          <a:lstStyle/>
          <a:p>
            <a:pPr algn="ctr"/>
            <a:r>
              <a:rPr lang="id-ID" sz="6600" b="1" dirty="0" smtClean="0"/>
              <a:t>JURNAL</a:t>
            </a:r>
          </a:p>
          <a:p>
            <a:pPr algn="ctr"/>
            <a:r>
              <a:rPr lang="id-ID" sz="1400" b="1" dirty="0" smtClean="0">
                <a:solidFill>
                  <a:schemeClr val="bg2">
                    <a:lumMod val="50000"/>
                  </a:schemeClr>
                </a:solidFill>
              </a:rPr>
              <a:t>Ratna Kartika Wiyati, SE.,M.Kom</a:t>
            </a:r>
            <a:endParaRPr lang="id-ID" sz="1400" b="1" dirty="0">
              <a:solidFill>
                <a:schemeClr val="bg2">
                  <a:lumMod val="50000"/>
                </a:schemeClr>
              </a:solidFill>
            </a:endParaRPr>
          </a:p>
        </p:txBody>
      </p:sp>
      <p:sp>
        <p:nvSpPr>
          <p:cNvPr id="2" name="Title 1"/>
          <p:cNvSpPr>
            <a:spLocks noGrp="1"/>
          </p:cNvSpPr>
          <p:nvPr>
            <p:ph type="ctrTitle"/>
          </p:nvPr>
        </p:nvSpPr>
        <p:spPr/>
        <p:txBody>
          <a:bodyPr/>
          <a:lstStyle/>
          <a:p>
            <a:r>
              <a:rPr lang="id-ID" dirty="0" smtClean="0"/>
              <a:t>BAB 4</a:t>
            </a:r>
            <a:endParaRPr lang="id-ID" dirty="0"/>
          </a:p>
        </p:txBody>
      </p:sp>
    </p:spTree>
    <p:extLst>
      <p:ext uri="{BB962C8B-B14F-4D97-AF65-F5344CB8AC3E}">
        <p14:creationId xmlns:p14="http://schemas.microsoft.com/office/powerpoint/2010/main" val="238580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JENIS JURNAL</a:t>
            </a:r>
            <a:endParaRPr lang="id-ID" b="1" dirty="0"/>
          </a:p>
        </p:txBody>
      </p:sp>
      <p:sp>
        <p:nvSpPr>
          <p:cNvPr id="3" name="Content Placeholder 2"/>
          <p:cNvSpPr>
            <a:spLocks noGrp="1"/>
          </p:cNvSpPr>
          <p:nvPr>
            <p:ph idx="1"/>
          </p:nvPr>
        </p:nvSpPr>
        <p:spPr/>
        <p:txBody>
          <a:bodyPr>
            <a:normAutofit/>
          </a:bodyPr>
          <a:lstStyle/>
          <a:p>
            <a:r>
              <a:rPr lang="id-ID" dirty="0" smtClean="0"/>
              <a:t>Jenis Jurnal yang biasanya terdapat dalam perusahaan yang relatif besar adalah sebagai berikut :</a:t>
            </a:r>
          </a:p>
          <a:p>
            <a:pPr marL="623888" indent="-277813">
              <a:buFont typeface="+mj-lt"/>
              <a:buAutoNum type="arabicPeriod"/>
            </a:pPr>
            <a:r>
              <a:rPr lang="id-ID" dirty="0" smtClean="0"/>
              <a:t>Jurnal Penjualan</a:t>
            </a:r>
          </a:p>
          <a:p>
            <a:pPr marL="623888" indent="-277813">
              <a:buFont typeface="+mj-lt"/>
              <a:buAutoNum type="arabicPeriod"/>
            </a:pPr>
            <a:r>
              <a:rPr lang="id-ID" dirty="0" smtClean="0"/>
              <a:t>Jurnal Pembelian</a:t>
            </a:r>
          </a:p>
          <a:p>
            <a:pPr marL="623888" indent="-277813">
              <a:buFont typeface="+mj-lt"/>
              <a:buAutoNum type="arabicPeriod"/>
            </a:pPr>
            <a:r>
              <a:rPr lang="id-ID" dirty="0" smtClean="0"/>
              <a:t>Jurnal Penerimaan Kas</a:t>
            </a:r>
          </a:p>
          <a:p>
            <a:pPr marL="623888" indent="-277813">
              <a:buFont typeface="+mj-lt"/>
              <a:buAutoNum type="arabicPeriod"/>
            </a:pPr>
            <a:r>
              <a:rPr lang="id-ID" dirty="0" smtClean="0"/>
              <a:t>Jurnal Pengeluaran Kas</a:t>
            </a:r>
          </a:p>
          <a:p>
            <a:pPr marL="623888" indent="-277813">
              <a:buFont typeface="+mj-lt"/>
              <a:buAutoNum type="arabicPeriod"/>
            </a:pPr>
            <a:r>
              <a:rPr lang="id-ID" dirty="0" smtClean="0"/>
              <a:t>Jurnal Umum</a:t>
            </a:r>
            <a:endParaRPr lang="id-ID" dirty="0"/>
          </a:p>
        </p:txBody>
      </p:sp>
      <p:sp>
        <p:nvSpPr>
          <p:cNvPr id="4" name="Footer Placeholder 3"/>
          <p:cNvSpPr>
            <a:spLocks noGrp="1"/>
          </p:cNvSpPr>
          <p:nvPr>
            <p:ph type="ftr" sz="quarter" idx="11"/>
          </p:nvPr>
        </p:nvSpPr>
        <p:spPr/>
        <p:txBody>
          <a:bodyPr/>
          <a:lstStyle/>
          <a:p>
            <a:r>
              <a:rPr lang="id-ID" smtClean="0"/>
              <a:t>ratna (2013)</a:t>
            </a:r>
            <a:endParaRPr lang="id-ID"/>
          </a:p>
        </p:txBody>
      </p:sp>
      <p:sp>
        <p:nvSpPr>
          <p:cNvPr id="5" name="Slide Number Placeholder 4"/>
          <p:cNvSpPr>
            <a:spLocks noGrp="1"/>
          </p:cNvSpPr>
          <p:nvPr>
            <p:ph type="sldNum" sz="quarter" idx="12"/>
          </p:nvPr>
        </p:nvSpPr>
        <p:spPr/>
        <p:txBody>
          <a:bodyPr/>
          <a:lstStyle/>
          <a:p>
            <a:fld id="{2F7FE822-1D67-4E29-B6B1-E4EAFA9DCD41}" type="slidenum">
              <a:rPr lang="id-ID" smtClean="0"/>
              <a:t>10</a:t>
            </a:fld>
            <a:endParaRPr lang="id-ID"/>
          </a:p>
        </p:txBody>
      </p:sp>
    </p:spTree>
    <p:extLst>
      <p:ext uri="{BB962C8B-B14F-4D97-AF65-F5344CB8AC3E}">
        <p14:creationId xmlns:p14="http://schemas.microsoft.com/office/powerpoint/2010/main" val="294779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JENIS JURNAL (1)</a:t>
            </a:r>
            <a:endParaRPr lang="id-ID" b="1" dirty="0"/>
          </a:p>
        </p:txBody>
      </p:sp>
      <p:sp>
        <p:nvSpPr>
          <p:cNvPr id="3" name="Content Placeholder 2"/>
          <p:cNvSpPr>
            <a:spLocks noGrp="1"/>
          </p:cNvSpPr>
          <p:nvPr>
            <p:ph idx="1"/>
          </p:nvPr>
        </p:nvSpPr>
        <p:spPr/>
        <p:txBody>
          <a:bodyPr>
            <a:normAutofit/>
          </a:bodyPr>
          <a:lstStyle/>
          <a:p>
            <a:pPr marL="525780" indent="-457200">
              <a:buFont typeface="+mj-lt"/>
              <a:buAutoNum type="arabicPeriod"/>
            </a:pPr>
            <a:r>
              <a:rPr lang="id-ID" b="1" dirty="0" smtClean="0"/>
              <a:t>Jurnal Penjualan</a:t>
            </a:r>
          </a:p>
          <a:p>
            <a:pPr marL="512763" indent="-444500">
              <a:buNone/>
            </a:pPr>
            <a:r>
              <a:rPr lang="id-ID" dirty="0"/>
              <a:t>	</a:t>
            </a:r>
            <a:r>
              <a:rPr lang="id-ID" dirty="0" smtClean="0"/>
              <a:t>Jurnal ini digunakan untuk mencatat transaksi penjualan, baik penjualan kredit maupun penjualan tunai. Dalam jurnal ini, manajemen akan dapat memperoleh informasi mengenai semua jenis transaksi penjualan selama satu periode tertentu, urut secara kronologis.</a:t>
            </a:r>
            <a:endParaRPr lang="id-ID" dirty="0"/>
          </a:p>
        </p:txBody>
      </p:sp>
      <p:sp>
        <p:nvSpPr>
          <p:cNvPr id="4" name="Footer Placeholder 3"/>
          <p:cNvSpPr>
            <a:spLocks noGrp="1"/>
          </p:cNvSpPr>
          <p:nvPr>
            <p:ph type="ftr" sz="quarter" idx="11"/>
          </p:nvPr>
        </p:nvSpPr>
        <p:spPr/>
        <p:txBody>
          <a:bodyPr/>
          <a:lstStyle/>
          <a:p>
            <a:r>
              <a:rPr lang="id-ID" smtClean="0"/>
              <a:t>ratna (2013)</a:t>
            </a:r>
            <a:endParaRPr lang="id-ID"/>
          </a:p>
        </p:txBody>
      </p:sp>
      <p:sp>
        <p:nvSpPr>
          <p:cNvPr id="5" name="Slide Number Placeholder 4"/>
          <p:cNvSpPr>
            <a:spLocks noGrp="1"/>
          </p:cNvSpPr>
          <p:nvPr>
            <p:ph type="sldNum" sz="quarter" idx="12"/>
          </p:nvPr>
        </p:nvSpPr>
        <p:spPr/>
        <p:txBody>
          <a:bodyPr/>
          <a:lstStyle/>
          <a:p>
            <a:fld id="{2F7FE822-1D67-4E29-B6B1-E4EAFA9DCD41}" type="slidenum">
              <a:rPr lang="id-ID" smtClean="0"/>
              <a:t>11</a:t>
            </a:fld>
            <a:endParaRPr lang="id-ID"/>
          </a:p>
        </p:txBody>
      </p:sp>
    </p:spTree>
    <p:extLst>
      <p:ext uri="{BB962C8B-B14F-4D97-AF65-F5344CB8AC3E}">
        <p14:creationId xmlns:p14="http://schemas.microsoft.com/office/powerpoint/2010/main" val="318535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8" presetClass="emph" presetSubtype="0" fill="hold" nodeType="clickEffect">
                                  <p:stCondLst>
                                    <p:cond delay="0"/>
                                  </p:stCondLst>
                                  <p:iterate type="lt">
                                    <p:tmPct val="4000"/>
                                  </p:iterate>
                                  <p:childTnLst>
                                    <p:set>
                                      <p:cBhvr override="childStyle">
                                        <p:cTn id="14" dur="500" fill="hold"/>
                                        <p:tgtEl>
                                          <p:spTgt spid="3">
                                            <p:txEl>
                                              <p:pRg st="0" end="0"/>
                                            </p:txEl>
                                          </p:spTgt>
                                        </p:tgtEl>
                                        <p:attrNameLst>
                                          <p:attrName>style.textDecorationUnderline</p:attrName>
                                        </p:attrNameLst>
                                      </p:cBhvr>
                                      <p:to>
                                        <p:strVal val="true"/>
                                      </p:to>
                                    </p:set>
                                  </p:childTnLst>
                                </p:cTn>
                              </p:par>
                              <p:par>
                                <p:cTn id="15" presetID="18" presetClass="emph" presetSubtype="0" fill="hold" nodeType="withEffect">
                                  <p:stCondLst>
                                    <p:cond delay="0"/>
                                  </p:stCondLst>
                                  <p:iterate type="lt">
                                    <p:tmPct val="4000"/>
                                  </p:iterate>
                                  <p:childTnLst>
                                    <p:set>
                                      <p:cBhvr override="childStyle">
                                        <p:cTn id="16" dur="500" fill="hold"/>
                                        <p:tgtEl>
                                          <p:spTgt spid="3">
                                            <p:txEl>
                                              <p:pRg st="1" end="1"/>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JENIS JURNAL (2)</a:t>
            </a:r>
            <a:endParaRPr lang="id-ID" b="1" dirty="0"/>
          </a:p>
        </p:txBody>
      </p:sp>
      <p:sp>
        <p:nvSpPr>
          <p:cNvPr id="3" name="Content Placeholder 2"/>
          <p:cNvSpPr>
            <a:spLocks noGrp="1"/>
          </p:cNvSpPr>
          <p:nvPr>
            <p:ph idx="1"/>
          </p:nvPr>
        </p:nvSpPr>
        <p:spPr/>
        <p:txBody>
          <a:bodyPr>
            <a:normAutofit/>
          </a:bodyPr>
          <a:lstStyle/>
          <a:p>
            <a:pPr marL="525780" indent="-457200">
              <a:buFont typeface="+mj-lt"/>
              <a:buAutoNum type="arabicPeriod" startAt="2"/>
            </a:pPr>
            <a:r>
              <a:rPr lang="id-ID" b="1" dirty="0" smtClean="0"/>
              <a:t>Jurnal Pembelian</a:t>
            </a:r>
          </a:p>
          <a:p>
            <a:pPr marL="512763" indent="-444500">
              <a:buNone/>
            </a:pPr>
            <a:r>
              <a:rPr lang="id-ID" dirty="0"/>
              <a:t>	</a:t>
            </a:r>
            <a:r>
              <a:rPr lang="id-ID" dirty="0" smtClean="0"/>
              <a:t>Jurnal ini digunakan untuk mencatat transaksi pembelian kredit. Transaksi pembelian tunai dicatat dalam jurnal pengeluaran.</a:t>
            </a:r>
            <a:endParaRPr lang="id-ID" dirty="0"/>
          </a:p>
        </p:txBody>
      </p:sp>
      <p:sp>
        <p:nvSpPr>
          <p:cNvPr id="4" name="Footer Placeholder 3"/>
          <p:cNvSpPr>
            <a:spLocks noGrp="1"/>
          </p:cNvSpPr>
          <p:nvPr>
            <p:ph type="ftr" sz="quarter" idx="11"/>
          </p:nvPr>
        </p:nvSpPr>
        <p:spPr/>
        <p:txBody>
          <a:bodyPr/>
          <a:lstStyle/>
          <a:p>
            <a:r>
              <a:rPr lang="id-ID" smtClean="0"/>
              <a:t>ratna (2013)</a:t>
            </a:r>
            <a:endParaRPr lang="id-ID"/>
          </a:p>
        </p:txBody>
      </p:sp>
      <p:sp>
        <p:nvSpPr>
          <p:cNvPr id="5" name="Slide Number Placeholder 4"/>
          <p:cNvSpPr>
            <a:spLocks noGrp="1"/>
          </p:cNvSpPr>
          <p:nvPr>
            <p:ph type="sldNum" sz="quarter" idx="12"/>
          </p:nvPr>
        </p:nvSpPr>
        <p:spPr/>
        <p:txBody>
          <a:bodyPr/>
          <a:lstStyle/>
          <a:p>
            <a:fld id="{2F7FE822-1D67-4E29-B6B1-E4EAFA9DCD41}" type="slidenum">
              <a:rPr lang="id-ID" smtClean="0"/>
              <a:t>12</a:t>
            </a:fld>
            <a:endParaRPr lang="id-ID"/>
          </a:p>
        </p:txBody>
      </p:sp>
    </p:spTree>
    <p:extLst>
      <p:ext uri="{BB962C8B-B14F-4D97-AF65-F5344CB8AC3E}">
        <p14:creationId xmlns:p14="http://schemas.microsoft.com/office/powerpoint/2010/main" val="28119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8" presetClass="emph" presetSubtype="0" fill="hold" nodeType="clickEffect">
                                  <p:stCondLst>
                                    <p:cond delay="0"/>
                                  </p:stCondLst>
                                  <p:iterate type="lt">
                                    <p:tmPct val="4000"/>
                                  </p:iterate>
                                  <p:childTnLst>
                                    <p:set>
                                      <p:cBhvr override="childStyle">
                                        <p:cTn id="14" dur="500" fill="hold"/>
                                        <p:tgtEl>
                                          <p:spTgt spid="3">
                                            <p:txEl>
                                              <p:pRg st="0" end="0"/>
                                            </p:txEl>
                                          </p:spTgt>
                                        </p:tgtEl>
                                        <p:attrNameLst>
                                          <p:attrName>style.textDecorationUnderline</p:attrName>
                                        </p:attrNameLst>
                                      </p:cBhvr>
                                      <p:to>
                                        <p:strVal val="true"/>
                                      </p:to>
                                    </p:set>
                                  </p:childTnLst>
                                </p:cTn>
                              </p:par>
                              <p:par>
                                <p:cTn id="15" presetID="18" presetClass="emph" presetSubtype="0" fill="hold" nodeType="withEffect">
                                  <p:stCondLst>
                                    <p:cond delay="0"/>
                                  </p:stCondLst>
                                  <p:iterate type="lt">
                                    <p:tmPct val="4000"/>
                                  </p:iterate>
                                  <p:childTnLst>
                                    <p:set>
                                      <p:cBhvr override="childStyle">
                                        <p:cTn id="16" dur="500" fill="hold"/>
                                        <p:tgtEl>
                                          <p:spTgt spid="3">
                                            <p:txEl>
                                              <p:pRg st="1" end="1"/>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JENIS JURNAL (3)</a:t>
            </a:r>
            <a:endParaRPr lang="id-ID" b="1" dirty="0"/>
          </a:p>
        </p:txBody>
      </p:sp>
      <p:sp>
        <p:nvSpPr>
          <p:cNvPr id="3" name="Content Placeholder 2"/>
          <p:cNvSpPr>
            <a:spLocks noGrp="1"/>
          </p:cNvSpPr>
          <p:nvPr>
            <p:ph idx="1"/>
          </p:nvPr>
        </p:nvSpPr>
        <p:spPr/>
        <p:txBody>
          <a:bodyPr>
            <a:normAutofit/>
          </a:bodyPr>
          <a:lstStyle/>
          <a:p>
            <a:pPr marL="525780" indent="-457200">
              <a:buFont typeface="+mj-lt"/>
              <a:buAutoNum type="arabicPeriod" startAt="3"/>
            </a:pPr>
            <a:r>
              <a:rPr lang="id-ID" b="1" dirty="0" smtClean="0"/>
              <a:t>Jurnal Penerimaan Kas</a:t>
            </a:r>
          </a:p>
          <a:p>
            <a:pPr marL="512763" indent="-444500">
              <a:buNone/>
            </a:pPr>
            <a:r>
              <a:rPr lang="id-ID" dirty="0"/>
              <a:t>	</a:t>
            </a:r>
            <a:r>
              <a:rPr lang="id-ID" dirty="0" smtClean="0"/>
              <a:t>Jurnal ini digunakan untuk mencatat transaksi penerimaan kas. Sumber pokok penerimaan kas perusahaan umumnya dari penjualan tunai dan penerimaan piutang. Jika frekuensi penerimaan kas masih rendah, jurnal penerimaan kas ini digabungkan dengan jurnal pengeluaran kas dalam satu jurnal yang disebut jurnal kas.</a:t>
            </a:r>
            <a:endParaRPr lang="id-ID" dirty="0"/>
          </a:p>
        </p:txBody>
      </p:sp>
      <p:sp>
        <p:nvSpPr>
          <p:cNvPr id="4" name="Footer Placeholder 3"/>
          <p:cNvSpPr>
            <a:spLocks noGrp="1"/>
          </p:cNvSpPr>
          <p:nvPr>
            <p:ph type="ftr" sz="quarter" idx="11"/>
          </p:nvPr>
        </p:nvSpPr>
        <p:spPr/>
        <p:txBody>
          <a:bodyPr/>
          <a:lstStyle/>
          <a:p>
            <a:r>
              <a:rPr lang="id-ID" smtClean="0"/>
              <a:t>ratna (2013)</a:t>
            </a:r>
            <a:endParaRPr lang="id-ID"/>
          </a:p>
        </p:txBody>
      </p:sp>
      <p:sp>
        <p:nvSpPr>
          <p:cNvPr id="5" name="Slide Number Placeholder 4"/>
          <p:cNvSpPr>
            <a:spLocks noGrp="1"/>
          </p:cNvSpPr>
          <p:nvPr>
            <p:ph type="sldNum" sz="quarter" idx="12"/>
          </p:nvPr>
        </p:nvSpPr>
        <p:spPr/>
        <p:txBody>
          <a:bodyPr/>
          <a:lstStyle/>
          <a:p>
            <a:fld id="{2F7FE822-1D67-4E29-B6B1-E4EAFA9DCD41}" type="slidenum">
              <a:rPr lang="id-ID" smtClean="0"/>
              <a:t>13</a:t>
            </a:fld>
            <a:endParaRPr lang="id-ID"/>
          </a:p>
        </p:txBody>
      </p:sp>
    </p:spTree>
    <p:extLst>
      <p:ext uri="{BB962C8B-B14F-4D97-AF65-F5344CB8AC3E}">
        <p14:creationId xmlns:p14="http://schemas.microsoft.com/office/powerpoint/2010/main" val="232688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8" presetClass="emph" presetSubtype="0" fill="hold" nodeType="clickEffect">
                                  <p:stCondLst>
                                    <p:cond delay="0"/>
                                  </p:stCondLst>
                                  <p:iterate type="lt">
                                    <p:tmPct val="4000"/>
                                  </p:iterate>
                                  <p:childTnLst>
                                    <p:set>
                                      <p:cBhvr override="childStyle">
                                        <p:cTn id="14" dur="500" fill="hold"/>
                                        <p:tgtEl>
                                          <p:spTgt spid="3">
                                            <p:txEl>
                                              <p:pRg st="0" end="0"/>
                                            </p:txEl>
                                          </p:spTgt>
                                        </p:tgtEl>
                                        <p:attrNameLst>
                                          <p:attrName>style.textDecorationUnderline</p:attrName>
                                        </p:attrNameLst>
                                      </p:cBhvr>
                                      <p:to>
                                        <p:strVal val="true"/>
                                      </p:to>
                                    </p:set>
                                  </p:childTnLst>
                                </p:cTn>
                              </p:par>
                              <p:par>
                                <p:cTn id="15" presetID="18" presetClass="emph" presetSubtype="0" fill="hold" nodeType="withEffect">
                                  <p:stCondLst>
                                    <p:cond delay="0"/>
                                  </p:stCondLst>
                                  <p:iterate type="lt">
                                    <p:tmPct val="4000"/>
                                  </p:iterate>
                                  <p:childTnLst>
                                    <p:set>
                                      <p:cBhvr override="childStyle">
                                        <p:cTn id="16" dur="500" fill="hold"/>
                                        <p:tgtEl>
                                          <p:spTgt spid="3">
                                            <p:txEl>
                                              <p:pRg st="1" end="1"/>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JENIS JURNAL (4)</a:t>
            </a:r>
            <a:endParaRPr lang="id-ID" b="1" dirty="0"/>
          </a:p>
        </p:txBody>
      </p:sp>
      <p:sp>
        <p:nvSpPr>
          <p:cNvPr id="3" name="Content Placeholder 2"/>
          <p:cNvSpPr>
            <a:spLocks noGrp="1"/>
          </p:cNvSpPr>
          <p:nvPr>
            <p:ph idx="1"/>
          </p:nvPr>
        </p:nvSpPr>
        <p:spPr/>
        <p:txBody>
          <a:bodyPr>
            <a:normAutofit/>
          </a:bodyPr>
          <a:lstStyle/>
          <a:p>
            <a:pPr marL="525780" indent="-457200">
              <a:buFont typeface="+mj-lt"/>
              <a:buAutoNum type="arabicPeriod" startAt="4"/>
            </a:pPr>
            <a:r>
              <a:rPr lang="id-ID" b="1" dirty="0" smtClean="0"/>
              <a:t>Jurnal Pengeluaran Kas</a:t>
            </a:r>
          </a:p>
          <a:p>
            <a:pPr marL="512763" indent="-444500">
              <a:buNone/>
            </a:pPr>
            <a:r>
              <a:rPr lang="id-ID" dirty="0"/>
              <a:t>	</a:t>
            </a:r>
            <a:r>
              <a:rPr lang="id-ID" dirty="0" smtClean="0"/>
              <a:t>Jurnal ini digunakan untuk mencatat transaksi pengeluaran kas. </a:t>
            </a:r>
            <a:endParaRPr lang="id-ID" dirty="0"/>
          </a:p>
        </p:txBody>
      </p:sp>
      <p:sp>
        <p:nvSpPr>
          <p:cNvPr id="4" name="Footer Placeholder 3"/>
          <p:cNvSpPr>
            <a:spLocks noGrp="1"/>
          </p:cNvSpPr>
          <p:nvPr>
            <p:ph type="ftr" sz="quarter" idx="11"/>
          </p:nvPr>
        </p:nvSpPr>
        <p:spPr/>
        <p:txBody>
          <a:bodyPr/>
          <a:lstStyle/>
          <a:p>
            <a:r>
              <a:rPr lang="id-ID" smtClean="0"/>
              <a:t>ratna (2013)</a:t>
            </a:r>
            <a:endParaRPr lang="id-ID"/>
          </a:p>
        </p:txBody>
      </p:sp>
      <p:sp>
        <p:nvSpPr>
          <p:cNvPr id="5" name="Slide Number Placeholder 4"/>
          <p:cNvSpPr>
            <a:spLocks noGrp="1"/>
          </p:cNvSpPr>
          <p:nvPr>
            <p:ph type="sldNum" sz="quarter" idx="12"/>
          </p:nvPr>
        </p:nvSpPr>
        <p:spPr/>
        <p:txBody>
          <a:bodyPr/>
          <a:lstStyle/>
          <a:p>
            <a:fld id="{2F7FE822-1D67-4E29-B6B1-E4EAFA9DCD41}" type="slidenum">
              <a:rPr lang="id-ID" smtClean="0"/>
              <a:t>14</a:t>
            </a:fld>
            <a:endParaRPr lang="id-ID"/>
          </a:p>
        </p:txBody>
      </p:sp>
    </p:spTree>
    <p:extLst>
      <p:ext uri="{BB962C8B-B14F-4D97-AF65-F5344CB8AC3E}">
        <p14:creationId xmlns:p14="http://schemas.microsoft.com/office/powerpoint/2010/main" val="82841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8" presetClass="emph" presetSubtype="0" fill="hold" nodeType="clickEffect">
                                  <p:stCondLst>
                                    <p:cond delay="0"/>
                                  </p:stCondLst>
                                  <p:iterate type="lt">
                                    <p:tmPct val="4000"/>
                                  </p:iterate>
                                  <p:childTnLst>
                                    <p:set>
                                      <p:cBhvr override="childStyle">
                                        <p:cTn id="14" dur="500" fill="hold"/>
                                        <p:tgtEl>
                                          <p:spTgt spid="3">
                                            <p:txEl>
                                              <p:pRg st="0" end="0"/>
                                            </p:txEl>
                                          </p:spTgt>
                                        </p:tgtEl>
                                        <p:attrNameLst>
                                          <p:attrName>style.textDecorationUnderline</p:attrName>
                                        </p:attrNameLst>
                                      </p:cBhvr>
                                      <p:to>
                                        <p:strVal val="true"/>
                                      </p:to>
                                    </p:set>
                                  </p:childTnLst>
                                </p:cTn>
                              </p:par>
                              <p:par>
                                <p:cTn id="15" presetID="18" presetClass="emph" presetSubtype="0" fill="hold" nodeType="withEffect">
                                  <p:stCondLst>
                                    <p:cond delay="0"/>
                                  </p:stCondLst>
                                  <p:iterate type="lt">
                                    <p:tmPct val="4000"/>
                                  </p:iterate>
                                  <p:childTnLst>
                                    <p:set>
                                      <p:cBhvr override="childStyle">
                                        <p:cTn id="16" dur="500" fill="hold"/>
                                        <p:tgtEl>
                                          <p:spTgt spid="3">
                                            <p:txEl>
                                              <p:pRg st="1" end="1"/>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JENIS JURNAL (5)</a:t>
            </a:r>
            <a:endParaRPr lang="id-ID" b="1" dirty="0"/>
          </a:p>
        </p:txBody>
      </p:sp>
      <p:sp>
        <p:nvSpPr>
          <p:cNvPr id="3" name="Content Placeholder 2"/>
          <p:cNvSpPr>
            <a:spLocks noGrp="1"/>
          </p:cNvSpPr>
          <p:nvPr>
            <p:ph idx="1"/>
          </p:nvPr>
        </p:nvSpPr>
        <p:spPr/>
        <p:txBody>
          <a:bodyPr>
            <a:normAutofit/>
          </a:bodyPr>
          <a:lstStyle/>
          <a:p>
            <a:pPr marL="525780" indent="-457200">
              <a:buFont typeface="+mj-lt"/>
              <a:buAutoNum type="arabicPeriod" startAt="5"/>
            </a:pPr>
            <a:r>
              <a:rPr lang="id-ID" b="1" dirty="0" smtClean="0"/>
              <a:t>Jurnal Umum</a:t>
            </a:r>
          </a:p>
          <a:p>
            <a:pPr marL="512763" indent="-444500">
              <a:buNone/>
            </a:pPr>
            <a:r>
              <a:rPr lang="id-ID" dirty="0"/>
              <a:t>	</a:t>
            </a:r>
            <a:r>
              <a:rPr lang="id-ID" dirty="0" smtClean="0"/>
              <a:t>Jurnal ini digunakan untuk mencatat transaksi selain yang dicatat dalam jurnal khusus. Jika perusahaan hanya menyelenggarakan 2 jurnal khusus yaitu jurnal kas dan jurnal penjualan, maka jurnal umum digunakan untuk mencatat transaksi selain penerimaan dan pengeluaran kas dan transaksi penjualan.</a:t>
            </a:r>
            <a:endParaRPr lang="id-ID" dirty="0"/>
          </a:p>
        </p:txBody>
      </p:sp>
      <p:sp>
        <p:nvSpPr>
          <p:cNvPr id="4" name="Footer Placeholder 3"/>
          <p:cNvSpPr>
            <a:spLocks noGrp="1"/>
          </p:cNvSpPr>
          <p:nvPr>
            <p:ph type="ftr" sz="quarter" idx="11"/>
          </p:nvPr>
        </p:nvSpPr>
        <p:spPr/>
        <p:txBody>
          <a:bodyPr/>
          <a:lstStyle/>
          <a:p>
            <a:r>
              <a:rPr lang="id-ID" smtClean="0"/>
              <a:t>ratna (2013)</a:t>
            </a:r>
            <a:endParaRPr lang="id-ID"/>
          </a:p>
        </p:txBody>
      </p:sp>
      <p:sp>
        <p:nvSpPr>
          <p:cNvPr id="5" name="Slide Number Placeholder 4"/>
          <p:cNvSpPr>
            <a:spLocks noGrp="1"/>
          </p:cNvSpPr>
          <p:nvPr>
            <p:ph type="sldNum" sz="quarter" idx="12"/>
          </p:nvPr>
        </p:nvSpPr>
        <p:spPr/>
        <p:txBody>
          <a:bodyPr/>
          <a:lstStyle/>
          <a:p>
            <a:fld id="{2F7FE822-1D67-4E29-B6B1-E4EAFA9DCD41}" type="slidenum">
              <a:rPr lang="id-ID" smtClean="0"/>
              <a:t>15</a:t>
            </a:fld>
            <a:endParaRPr lang="id-ID"/>
          </a:p>
        </p:txBody>
      </p:sp>
    </p:spTree>
    <p:extLst>
      <p:ext uri="{BB962C8B-B14F-4D97-AF65-F5344CB8AC3E}">
        <p14:creationId xmlns:p14="http://schemas.microsoft.com/office/powerpoint/2010/main" val="105753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8" presetClass="emph" presetSubtype="0" fill="hold" nodeType="clickEffect">
                                  <p:stCondLst>
                                    <p:cond delay="0"/>
                                  </p:stCondLst>
                                  <p:iterate type="lt">
                                    <p:tmPct val="4000"/>
                                  </p:iterate>
                                  <p:childTnLst>
                                    <p:set>
                                      <p:cBhvr override="childStyle">
                                        <p:cTn id="14" dur="500" fill="hold"/>
                                        <p:tgtEl>
                                          <p:spTgt spid="3">
                                            <p:txEl>
                                              <p:pRg st="0" end="0"/>
                                            </p:txEl>
                                          </p:spTgt>
                                        </p:tgtEl>
                                        <p:attrNameLst>
                                          <p:attrName>style.textDecorationUnderline</p:attrName>
                                        </p:attrNameLst>
                                      </p:cBhvr>
                                      <p:to>
                                        <p:strVal val="true"/>
                                      </p:to>
                                    </p:set>
                                  </p:childTnLst>
                                </p:cTn>
                              </p:par>
                              <p:par>
                                <p:cTn id="15" presetID="18" presetClass="emph" presetSubtype="0" fill="hold" nodeType="withEffect">
                                  <p:stCondLst>
                                    <p:cond delay="0"/>
                                  </p:stCondLst>
                                  <p:iterate type="lt">
                                    <p:tmPct val="4000"/>
                                  </p:iterate>
                                  <p:childTnLst>
                                    <p:set>
                                      <p:cBhvr override="childStyle">
                                        <p:cTn id="16" dur="500" fill="hold"/>
                                        <p:tgtEl>
                                          <p:spTgt spid="3">
                                            <p:txEl>
                                              <p:pRg st="1" end="1"/>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b="1" dirty="0" smtClean="0"/>
              <a:t>LANGKAH PERANCANGAN JURNAL (</a:t>
            </a:r>
            <a:r>
              <a:rPr lang="id-ID" sz="3200" dirty="0" smtClean="0"/>
              <a:t>1 dari 3</a:t>
            </a:r>
            <a:r>
              <a:rPr lang="id-ID" sz="3200" b="1" dirty="0" smtClean="0"/>
              <a:t>)</a:t>
            </a:r>
            <a:endParaRPr lang="id-ID" sz="3200" b="1" dirty="0"/>
          </a:p>
        </p:txBody>
      </p:sp>
      <p:sp>
        <p:nvSpPr>
          <p:cNvPr id="3" name="Content Placeholder 2"/>
          <p:cNvSpPr>
            <a:spLocks noGrp="1"/>
          </p:cNvSpPr>
          <p:nvPr>
            <p:ph idx="1"/>
          </p:nvPr>
        </p:nvSpPr>
        <p:spPr/>
        <p:txBody>
          <a:bodyPr>
            <a:normAutofit lnSpcReduction="10000"/>
          </a:bodyPr>
          <a:lstStyle/>
          <a:p>
            <a:pPr marL="512763" indent="-444500">
              <a:buFont typeface="+mj-lt"/>
              <a:buAutoNum type="arabicPeriod"/>
            </a:pPr>
            <a:r>
              <a:rPr lang="id-ID" b="1" dirty="0" smtClean="0"/>
              <a:t>Studi Terhadap Karakteristik Transaksi Perusahaan</a:t>
            </a:r>
          </a:p>
          <a:p>
            <a:pPr marL="512763" indent="-444500">
              <a:buNone/>
            </a:pPr>
            <a:r>
              <a:rPr lang="id-ID" dirty="0"/>
              <a:t>	</a:t>
            </a:r>
            <a:r>
              <a:rPr lang="id-ID" dirty="0" smtClean="0"/>
              <a:t>perancangan jurnal dimulai dari studi terhadap karakteristik transaksi yang dilaksanakan oleh perusahaan. Transaksi yang frekuensinya terjadi tinggi dalam satu bulan, perlu dibuatkan jurnal khusus, sedangkan transaksi yang fekuensinya terjadi rendah perlu ditampung dalam jurnal umum bersama dengan transaksi berfrekuensi rendah lainnya.</a:t>
            </a:r>
            <a:endParaRPr lang="id-ID" dirty="0"/>
          </a:p>
        </p:txBody>
      </p:sp>
      <p:sp>
        <p:nvSpPr>
          <p:cNvPr id="4" name="Footer Placeholder 3"/>
          <p:cNvSpPr>
            <a:spLocks noGrp="1"/>
          </p:cNvSpPr>
          <p:nvPr>
            <p:ph type="ftr" sz="quarter" idx="11"/>
          </p:nvPr>
        </p:nvSpPr>
        <p:spPr/>
        <p:txBody>
          <a:bodyPr/>
          <a:lstStyle/>
          <a:p>
            <a:r>
              <a:rPr lang="id-ID" smtClean="0"/>
              <a:t>ratna (2013)</a:t>
            </a:r>
            <a:endParaRPr lang="id-ID"/>
          </a:p>
        </p:txBody>
      </p:sp>
      <p:sp>
        <p:nvSpPr>
          <p:cNvPr id="5" name="Slide Number Placeholder 4"/>
          <p:cNvSpPr>
            <a:spLocks noGrp="1"/>
          </p:cNvSpPr>
          <p:nvPr>
            <p:ph type="sldNum" sz="quarter" idx="12"/>
          </p:nvPr>
        </p:nvSpPr>
        <p:spPr/>
        <p:txBody>
          <a:bodyPr/>
          <a:lstStyle/>
          <a:p>
            <a:fld id="{2F7FE822-1D67-4E29-B6B1-E4EAFA9DCD41}" type="slidenum">
              <a:rPr lang="id-ID" smtClean="0"/>
              <a:t>16</a:t>
            </a:fld>
            <a:endParaRPr lang="id-ID"/>
          </a:p>
        </p:txBody>
      </p:sp>
    </p:spTree>
    <p:extLst>
      <p:ext uri="{BB962C8B-B14F-4D97-AF65-F5344CB8AC3E}">
        <p14:creationId xmlns:p14="http://schemas.microsoft.com/office/powerpoint/2010/main" val="419806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b="1" dirty="0" smtClean="0"/>
              <a:t>LANGKAH PERANCANGAN JURNAL (</a:t>
            </a:r>
            <a:r>
              <a:rPr lang="id-ID" sz="3200" dirty="0" smtClean="0"/>
              <a:t>2 dari 3</a:t>
            </a:r>
            <a:r>
              <a:rPr lang="id-ID" sz="3200" b="1" dirty="0" smtClean="0"/>
              <a:t>)</a:t>
            </a:r>
            <a:endParaRPr lang="id-ID" sz="3200" b="1" dirty="0"/>
          </a:p>
        </p:txBody>
      </p:sp>
      <p:sp>
        <p:nvSpPr>
          <p:cNvPr id="3" name="Content Placeholder 2"/>
          <p:cNvSpPr>
            <a:spLocks noGrp="1"/>
          </p:cNvSpPr>
          <p:nvPr>
            <p:ph idx="1"/>
          </p:nvPr>
        </p:nvSpPr>
        <p:spPr/>
        <p:txBody>
          <a:bodyPr>
            <a:normAutofit/>
          </a:bodyPr>
          <a:lstStyle/>
          <a:p>
            <a:pPr marL="525463" indent="-457200">
              <a:buFont typeface="+mj-lt"/>
              <a:buAutoNum type="arabicPeriod" startAt="2"/>
            </a:pPr>
            <a:r>
              <a:rPr lang="id-ID" b="1" dirty="0" smtClean="0"/>
              <a:t>Pembuatan Jurnal Standar</a:t>
            </a:r>
          </a:p>
          <a:p>
            <a:pPr marL="512763" indent="-444500">
              <a:buNone/>
            </a:pPr>
            <a:r>
              <a:rPr lang="id-ID" dirty="0"/>
              <a:t>	</a:t>
            </a:r>
            <a:r>
              <a:rPr lang="id-ID" dirty="0" smtClean="0"/>
              <a:t>setelah transaksi yang berfrekuensi tinggi diidentifikasi, langkah selanjutnya adalah mempelajari ciri khas transaksi tersebut untuk dapat menentukan rekening rekening buku besar yang terkait dalam pencatatan transaksi tersebut.  Atas dasar ini dibuat jurnal standar untuk mencatat transaksi transaksi yang berfrekuensi tinggi.</a:t>
            </a:r>
            <a:endParaRPr lang="id-ID" dirty="0"/>
          </a:p>
        </p:txBody>
      </p:sp>
      <p:sp>
        <p:nvSpPr>
          <p:cNvPr id="4" name="Footer Placeholder 3"/>
          <p:cNvSpPr>
            <a:spLocks noGrp="1"/>
          </p:cNvSpPr>
          <p:nvPr>
            <p:ph type="ftr" sz="quarter" idx="11"/>
          </p:nvPr>
        </p:nvSpPr>
        <p:spPr/>
        <p:txBody>
          <a:bodyPr/>
          <a:lstStyle/>
          <a:p>
            <a:r>
              <a:rPr lang="id-ID" smtClean="0"/>
              <a:t>ratna (2013)</a:t>
            </a:r>
            <a:endParaRPr lang="id-ID"/>
          </a:p>
        </p:txBody>
      </p:sp>
      <p:sp>
        <p:nvSpPr>
          <p:cNvPr id="5" name="Slide Number Placeholder 4"/>
          <p:cNvSpPr>
            <a:spLocks noGrp="1"/>
          </p:cNvSpPr>
          <p:nvPr>
            <p:ph type="sldNum" sz="quarter" idx="12"/>
          </p:nvPr>
        </p:nvSpPr>
        <p:spPr/>
        <p:txBody>
          <a:bodyPr/>
          <a:lstStyle/>
          <a:p>
            <a:fld id="{2F7FE822-1D67-4E29-B6B1-E4EAFA9DCD41}" type="slidenum">
              <a:rPr lang="id-ID" smtClean="0"/>
              <a:t>17</a:t>
            </a:fld>
            <a:endParaRPr lang="id-ID"/>
          </a:p>
        </p:txBody>
      </p:sp>
    </p:spTree>
    <p:extLst>
      <p:ext uri="{BB962C8B-B14F-4D97-AF65-F5344CB8AC3E}">
        <p14:creationId xmlns:p14="http://schemas.microsoft.com/office/powerpoint/2010/main" val="2782652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16" presetClass="entr" presetSubtype="21"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arn(inVertical)">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b="1" dirty="0" smtClean="0"/>
              <a:t>LANGKAH PERANCANGAN JURNAL (</a:t>
            </a:r>
            <a:r>
              <a:rPr lang="id-ID" sz="3200" dirty="0"/>
              <a:t>3</a:t>
            </a:r>
            <a:r>
              <a:rPr lang="id-ID" sz="3200" dirty="0" smtClean="0"/>
              <a:t> dari 3</a:t>
            </a:r>
            <a:r>
              <a:rPr lang="id-ID" sz="3200" b="1" dirty="0" smtClean="0"/>
              <a:t>)</a:t>
            </a:r>
            <a:endParaRPr lang="id-ID" sz="3200" b="1" dirty="0"/>
          </a:p>
        </p:txBody>
      </p:sp>
      <p:sp>
        <p:nvSpPr>
          <p:cNvPr id="3" name="Content Placeholder 2"/>
          <p:cNvSpPr>
            <a:spLocks noGrp="1"/>
          </p:cNvSpPr>
          <p:nvPr>
            <p:ph idx="1"/>
          </p:nvPr>
        </p:nvSpPr>
        <p:spPr/>
        <p:txBody>
          <a:bodyPr>
            <a:normAutofit/>
          </a:bodyPr>
          <a:lstStyle/>
          <a:p>
            <a:pPr marL="525463" indent="-457200">
              <a:buFont typeface="+mj-lt"/>
              <a:buAutoNum type="arabicPeriod" startAt="3"/>
            </a:pPr>
            <a:r>
              <a:rPr lang="id-ID" b="1" dirty="0" smtClean="0"/>
              <a:t>Perancangan Jurnal</a:t>
            </a:r>
          </a:p>
          <a:p>
            <a:pPr marL="512763" indent="-444500">
              <a:buNone/>
            </a:pPr>
            <a:r>
              <a:rPr lang="id-ID" dirty="0"/>
              <a:t>	</a:t>
            </a:r>
            <a:r>
              <a:rPr lang="id-ID" dirty="0" smtClean="0"/>
              <a:t>Jurnal standar kemudian dipakai sebagai standar menentukan kolom kolom yang harus dicantumkan dalam jurnal khusus. Kolom dalam jurnal ditentukan atas dasar tingginya frekuensi terkaitnya rekening tertentu yang di debit atau di kredit dalam pencatatan transaksi.</a:t>
            </a:r>
            <a:endParaRPr lang="id-ID" dirty="0"/>
          </a:p>
        </p:txBody>
      </p:sp>
      <p:sp>
        <p:nvSpPr>
          <p:cNvPr id="4" name="Footer Placeholder 3"/>
          <p:cNvSpPr>
            <a:spLocks noGrp="1"/>
          </p:cNvSpPr>
          <p:nvPr>
            <p:ph type="ftr" sz="quarter" idx="11"/>
          </p:nvPr>
        </p:nvSpPr>
        <p:spPr/>
        <p:txBody>
          <a:bodyPr/>
          <a:lstStyle/>
          <a:p>
            <a:r>
              <a:rPr lang="id-ID" smtClean="0"/>
              <a:t>ratna (2013)</a:t>
            </a:r>
            <a:endParaRPr lang="id-ID"/>
          </a:p>
        </p:txBody>
      </p:sp>
      <p:sp>
        <p:nvSpPr>
          <p:cNvPr id="5" name="Slide Number Placeholder 4"/>
          <p:cNvSpPr>
            <a:spLocks noGrp="1"/>
          </p:cNvSpPr>
          <p:nvPr>
            <p:ph type="sldNum" sz="quarter" idx="12"/>
          </p:nvPr>
        </p:nvSpPr>
        <p:spPr/>
        <p:txBody>
          <a:bodyPr/>
          <a:lstStyle/>
          <a:p>
            <a:fld id="{2F7FE822-1D67-4E29-B6B1-E4EAFA9DCD41}" type="slidenum">
              <a:rPr lang="id-ID" smtClean="0"/>
              <a:t>18</a:t>
            </a:fld>
            <a:endParaRPr lang="id-ID"/>
          </a:p>
        </p:txBody>
      </p:sp>
    </p:spTree>
    <p:extLst>
      <p:ext uri="{BB962C8B-B14F-4D97-AF65-F5344CB8AC3E}">
        <p14:creationId xmlns:p14="http://schemas.microsoft.com/office/powerpoint/2010/main" val="2300192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2" dur="500"/>
                                        <p:tgtEl>
                                          <p:spTgt spid="3">
                                            <p:txEl>
                                              <p:pRg st="1" end="1"/>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arn(inVertical)">
                                      <p:cBhvr>
                                        <p:cTn id="25" dur="500"/>
                                        <p:tgtEl>
                                          <p:spTgt spid="4"/>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arn(inVertical)">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PENTINGNYA JURNAL</a:t>
            </a:r>
            <a:endParaRPr lang="id-ID" b="1" dirty="0"/>
          </a:p>
        </p:txBody>
      </p:sp>
      <p:sp>
        <p:nvSpPr>
          <p:cNvPr id="3" name="Content Placeholder 2"/>
          <p:cNvSpPr>
            <a:spLocks noGrp="1"/>
          </p:cNvSpPr>
          <p:nvPr>
            <p:ph idx="1"/>
          </p:nvPr>
        </p:nvSpPr>
        <p:spPr/>
        <p:txBody>
          <a:bodyPr>
            <a:normAutofit fontScale="92500" lnSpcReduction="20000"/>
          </a:bodyPr>
          <a:lstStyle/>
          <a:p>
            <a:r>
              <a:rPr lang="id-ID" dirty="0" smtClean="0"/>
              <a:t>Jurnal merupakan catatan akuntansi permanen yang pertama, yang digunakan untuk mencatat transaksi keuangan perusahaan.</a:t>
            </a:r>
          </a:p>
          <a:p>
            <a:pPr marL="68580" indent="0">
              <a:buNone/>
            </a:pPr>
            <a:endParaRPr lang="id-ID" dirty="0" smtClean="0"/>
          </a:p>
          <a:p>
            <a:r>
              <a:rPr lang="id-ID" dirty="0" smtClean="0"/>
              <a:t>Jurnal harus dirancang sedemikian rupa agar tidak ada satupun transaksi yang tidak tercatat.</a:t>
            </a:r>
          </a:p>
          <a:p>
            <a:endParaRPr lang="id-ID" dirty="0" smtClean="0"/>
          </a:p>
          <a:p>
            <a:r>
              <a:rPr lang="id-ID" dirty="0" smtClean="0"/>
              <a:t>Catatan di dalamnya lengkap dengan penjelasan, tanggal dan informasi lain. Agar catatan tersebut mudah diusut kembali ke dokumen sumbernya.</a:t>
            </a:r>
            <a:endParaRPr lang="id-ID" dirty="0"/>
          </a:p>
        </p:txBody>
      </p:sp>
      <p:sp>
        <p:nvSpPr>
          <p:cNvPr id="4" name="Footer Placeholder 3"/>
          <p:cNvSpPr>
            <a:spLocks noGrp="1"/>
          </p:cNvSpPr>
          <p:nvPr>
            <p:ph type="ftr" sz="quarter" idx="11"/>
          </p:nvPr>
        </p:nvSpPr>
        <p:spPr/>
        <p:txBody>
          <a:bodyPr/>
          <a:lstStyle/>
          <a:p>
            <a:r>
              <a:rPr lang="id-ID" smtClean="0"/>
              <a:t>ratna (2013)</a:t>
            </a:r>
            <a:endParaRPr lang="id-ID"/>
          </a:p>
        </p:txBody>
      </p:sp>
      <p:sp>
        <p:nvSpPr>
          <p:cNvPr id="5" name="Slide Number Placeholder 4"/>
          <p:cNvSpPr>
            <a:spLocks noGrp="1"/>
          </p:cNvSpPr>
          <p:nvPr>
            <p:ph type="sldNum" sz="quarter" idx="12"/>
          </p:nvPr>
        </p:nvSpPr>
        <p:spPr/>
        <p:txBody>
          <a:bodyPr/>
          <a:lstStyle/>
          <a:p>
            <a:fld id="{2F7FE822-1D67-4E29-B6B1-E4EAFA9DCD41}" type="slidenum">
              <a:rPr lang="id-ID" smtClean="0"/>
              <a:t>2</a:t>
            </a:fld>
            <a:endParaRPr lang="id-ID"/>
          </a:p>
        </p:txBody>
      </p:sp>
    </p:spTree>
    <p:extLst>
      <p:ext uri="{BB962C8B-B14F-4D97-AF65-F5344CB8AC3E}">
        <p14:creationId xmlns:p14="http://schemas.microsoft.com/office/powerpoint/2010/main" val="595933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wipe(down)">
                                      <p:cBhvr>
                                        <p:cTn id="28" dur="580">
                                          <p:stCondLst>
                                            <p:cond delay="0"/>
                                          </p:stCondLst>
                                        </p:cTn>
                                        <p:tgtEl>
                                          <p:spTgt spid="3">
                                            <p:txEl>
                                              <p:pRg st="2" end="2"/>
                                            </p:txEl>
                                          </p:spTgt>
                                        </p:tgtEl>
                                      </p:cBhvr>
                                    </p:animEffect>
                                    <p:anim calcmode="lin" valueType="num">
                                      <p:cBhvr>
                                        <p:cTn id="29"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3">
                                            <p:txEl>
                                              <p:pRg st="2" end="2"/>
                                            </p:txEl>
                                          </p:spTgt>
                                        </p:tgtEl>
                                      </p:cBhvr>
                                      <p:to x="100000" y="60000"/>
                                    </p:animScale>
                                    <p:animScale>
                                      <p:cBhvr>
                                        <p:cTn id="35" dur="166" decel="50000">
                                          <p:stCondLst>
                                            <p:cond delay="676"/>
                                          </p:stCondLst>
                                        </p:cTn>
                                        <p:tgtEl>
                                          <p:spTgt spid="3">
                                            <p:txEl>
                                              <p:pRg st="2" end="2"/>
                                            </p:txEl>
                                          </p:spTgt>
                                        </p:tgtEl>
                                      </p:cBhvr>
                                      <p:to x="100000" y="100000"/>
                                    </p:animScale>
                                    <p:animScale>
                                      <p:cBhvr>
                                        <p:cTn id="36" dur="26">
                                          <p:stCondLst>
                                            <p:cond delay="1312"/>
                                          </p:stCondLst>
                                        </p:cTn>
                                        <p:tgtEl>
                                          <p:spTgt spid="3">
                                            <p:txEl>
                                              <p:pRg st="2" end="2"/>
                                            </p:txEl>
                                          </p:spTgt>
                                        </p:tgtEl>
                                      </p:cBhvr>
                                      <p:to x="100000" y="80000"/>
                                    </p:animScale>
                                    <p:animScale>
                                      <p:cBhvr>
                                        <p:cTn id="37" dur="166" decel="50000">
                                          <p:stCondLst>
                                            <p:cond delay="1338"/>
                                          </p:stCondLst>
                                        </p:cTn>
                                        <p:tgtEl>
                                          <p:spTgt spid="3">
                                            <p:txEl>
                                              <p:pRg st="2" end="2"/>
                                            </p:txEl>
                                          </p:spTgt>
                                        </p:tgtEl>
                                      </p:cBhvr>
                                      <p:to x="100000" y="100000"/>
                                    </p:animScale>
                                    <p:animScale>
                                      <p:cBhvr>
                                        <p:cTn id="38" dur="26">
                                          <p:stCondLst>
                                            <p:cond delay="1642"/>
                                          </p:stCondLst>
                                        </p:cTn>
                                        <p:tgtEl>
                                          <p:spTgt spid="3">
                                            <p:txEl>
                                              <p:pRg st="2" end="2"/>
                                            </p:txEl>
                                          </p:spTgt>
                                        </p:tgtEl>
                                      </p:cBhvr>
                                      <p:to x="100000" y="90000"/>
                                    </p:animScale>
                                    <p:animScale>
                                      <p:cBhvr>
                                        <p:cTn id="39" dur="166" decel="50000">
                                          <p:stCondLst>
                                            <p:cond delay="1668"/>
                                          </p:stCondLst>
                                        </p:cTn>
                                        <p:tgtEl>
                                          <p:spTgt spid="3">
                                            <p:txEl>
                                              <p:pRg st="2" end="2"/>
                                            </p:txEl>
                                          </p:spTgt>
                                        </p:tgtEl>
                                      </p:cBhvr>
                                      <p:to x="100000" y="100000"/>
                                    </p:animScale>
                                    <p:animScale>
                                      <p:cBhvr>
                                        <p:cTn id="40" dur="26">
                                          <p:stCondLst>
                                            <p:cond delay="1808"/>
                                          </p:stCondLst>
                                        </p:cTn>
                                        <p:tgtEl>
                                          <p:spTgt spid="3">
                                            <p:txEl>
                                              <p:pRg st="2" end="2"/>
                                            </p:txEl>
                                          </p:spTgt>
                                        </p:tgtEl>
                                      </p:cBhvr>
                                      <p:to x="100000" y="95000"/>
                                    </p:animScale>
                                    <p:animScale>
                                      <p:cBhvr>
                                        <p:cTn id="41" dur="166" decel="50000">
                                          <p:stCondLst>
                                            <p:cond delay="1834"/>
                                          </p:stCondLst>
                                        </p:cTn>
                                        <p:tgtEl>
                                          <p:spTgt spid="3">
                                            <p:txEl>
                                              <p:pRg st="2" end="2"/>
                                            </p:txEl>
                                          </p:spTgt>
                                        </p:tgtEl>
                                      </p:cBhvr>
                                      <p:to x="100000" y="100000"/>
                                    </p:animScale>
                                  </p:childTnLst>
                                </p:cTn>
                              </p:par>
                              <p:par>
                                <p:cTn id="42" presetID="26" presetClass="entr" presetSubtype="0" fill="hold" nodeType="with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animEffect transition="in" filter="wipe(down)">
                                      <p:cBhvr>
                                        <p:cTn id="44" dur="580">
                                          <p:stCondLst>
                                            <p:cond delay="0"/>
                                          </p:stCondLst>
                                        </p:cTn>
                                        <p:tgtEl>
                                          <p:spTgt spid="3">
                                            <p:txEl>
                                              <p:pRg st="4" end="4"/>
                                            </p:txEl>
                                          </p:spTgt>
                                        </p:tgtEl>
                                      </p:cBhvr>
                                    </p:animEffect>
                                    <p:anim calcmode="lin" valueType="num">
                                      <p:cBhvr>
                                        <p:cTn id="45"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50" dur="26">
                                          <p:stCondLst>
                                            <p:cond delay="650"/>
                                          </p:stCondLst>
                                        </p:cTn>
                                        <p:tgtEl>
                                          <p:spTgt spid="3">
                                            <p:txEl>
                                              <p:pRg st="4" end="4"/>
                                            </p:txEl>
                                          </p:spTgt>
                                        </p:tgtEl>
                                      </p:cBhvr>
                                      <p:to x="100000" y="60000"/>
                                    </p:animScale>
                                    <p:animScale>
                                      <p:cBhvr>
                                        <p:cTn id="51" dur="166" decel="50000">
                                          <p:stCondLst>
                                            <p:cond delay="676"/>
                                          </p:stCondLst>
                                        </p:cTn>
                                        <p:tgtEl>
                                          <p:spTgt spid="3">
                                            <p:txEl>
                                              <p:pRg st="4" end="4"/>
                                            </p:txEl>
                                          </p:spTgt>
                                        </p:tgtEl>
                                      </p:cBhvr>
                                      <p:to x="100000" y="100000"/>
                                    </p:animScale>
                                    <p:animScale>
                                      <p:cBhvr>
                                        <p:cTn id="52" dur="26">
                                          <p:stCondLst>
                                            <p:cond delay="1312"/>
                                          </p:stCondLst>
                                        </p:cTn>
                                        <p:tgtEl>
                                          <p:spTgt spid="3">
                                            <p:txEl>
                                              <p:pRg st="4" end="4"/>
                                            </p:txEl>
                                          </p:spTgt>
                                        </p:tgtEl>
                                      </p:cBhvr>
                                      <p:to x="100000" y="80000"/>
                                    </p:animScale>
                                    <p:animScale>
                                      <p:cBhvr>
                                        <p:cTn id="53" dur="166" decel="50000">
                                          <p:stCondLst>
                                            <p:cond delay="1338"/>
                                          </p:stCondLst>
                                        </p:cTn>
                                        <p:tgtEl>
                                          <p:spTgt spid="3">
                                            <p:txEl>
                                              <p:pRg st="4" end="4"/>
                                            </p:txEl>
                                          </p:spTgt>
                                        </p:tgtEl>
                                      </p:cBhvr>
                                      <p:to x="100000" y="100000"/>
                                    </p:animScale>
                                    <p:animScale>
                                      <p:cBhvr>
                                        <p:cTn id="54" dur="26">
                                          <p:stCondLst>
                                            <p:cond delay="1642"/>
                                          </p:stCondLst>
                                        </p:cTn>
                                        <p:tgtEl>
                                          <p:spTgt spid="3">
                                            <p:txEl>
                                              <p:pRg st="4" end="4"/>
                                            </p:txEl>
                                          </p:spTgt>
                                        </p:tgtEl>
                                      </p:cBhvr>
                                      <p:to x="100000" y="90000"/>
                                    </p:animScale>
                                    <p:animScale>
                                      <p:cBhvr>
                                        <p:cTn id="55" dur="166" decel="50000">
                                          <p:stCondLst>
                                            <p:cond delay="1668"/>
                                          </p:stCondLst>
                                        </p:cTn>
                                        <p:tgtEl>
                                          <p:spTgt spid="3">
                                            <p:txEl>
                                              <p:pRg st="4" end="4"/>
                                            </p:txEl>
                                          </p:spTgt>
                                        </p:tgtEl>
                                      </p:cBhvr>
                                      <p:to x="100000" y="100000"/>
                                    </p:animScale>
                                    <p:animScale>
                                      <p:cBhvr>
                                        <p:cTn id="56" dur="26">
                                          <p:stCondLst>
                                            <p:cond delay="1808"/>
                                          </p:stCondLst>
                                        </p:cTn>
                                        <p:tgtEl>
                                          <p:spTgt spid="3">
                                            <p:txEl>
                                              <p:pRg st="4" end="4"/>
                                            </p:txEl>
                                          </p:spTgt>
                                        </p:tgtEl>
                                      </p:cBhvr>
                                      <p:to x="100000" y="95000"/>
                                    </p:animScale>
                                    <p:animScale>
                                      <p:cBhvr>
                                        <p:cTn id="57"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JURNAL UMUM</a:t>
            </a:r>
            <a:endParaRPr lang="id-ID"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24157670"/>
              </p:ext>
            </p:extLst>
          </p:nvPr>
        </p:nvGraphicFramePr>
        <p:xfrm>
          <a:off x="685800" y="2362200"/>
          <a:ext cx="7782061" cy="2331720"/>
        </p:xfrm>
        <a:graphic>
          <a:graphicData uri="http://schemas.openxmlformats.org/drawingml/2006/table">
            <a:tbl>
              <a:tblPr firstRow="1" bandRow="1">
                <a:tableStyleId>{5C22544A-7EE6-4342-B048-85BDC9FD1C3A}</a:tableStyleId>
              </a:tblPr>
              <a:tblGrid>
                <a:gridCol w="754380"/>
                <a:gridCol w="676593"/>
                <a:gridCol w="1966232"/>
                <a:gridCol w="1224280"/>
                <a:gridCol w="1224280"/>
                <a:gridCol w="968148"/>
                <a:gridCol w="968148"/>
              </a:tblGrid>
              <a:tr h="502920">
                <a:tc gridSpan="6">
                  <a:txBody>
                    <a:bodyPr/>
                    <a:lstStyle/>
                    <a:p>
                      <a:pPr algn="ctr"/>
                      <a:r>
                        <a:rPr lang="id-ID" sz="3200" dirty="0" smtClean="0"/>
                        <a:t>JURNAL UMUM</a:t>
                      </a:r>
                      <a:endParaRPr lang="id-ID" sz="3200" dirty="0"/>
                    </a:p>
                  </a:txBody>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tc>
                  <a:txBody>
                    <a:bodyPr/>
                    <a:lstStyle/>
                    <a:p>
                      <a:r>
                        <a:rPr lang="id-ID" dirty="0" smtClean="0"/>
                        <a:t>Hal : ...</a:t>
                      </a:r>
                      <a:endParaRPr lang="id-ID" dirty="0"/>
                    </a:p>
                  </a:txBody>
                  <a:tcPr/>
                </a:tc>
              </a:tr>
              <a:tr h="370840">
                <a:tc gridSpan="2">
                  <a:txBody>
                    <a:bodyPr/>
                    <a:lstStyle/>
                    <a:p>
                      <a:pPr algn="ctr"/>
                      <a:r>
                        <a:rPr lang="id-ID" dirty="0" smtClean="0"/>
                        <a:t>TGL</a:t>
                      </a:r>
                      <a:endParaRPr lang="id-ID" dirty="0"/>
                    </a:p>
                  </a:txBody>
                  <a:tcPr/>
                </a:tc>
                <a:tc hMerge="1">
                  <a:txBody>
                    <a:bodyPr/>
                    <a:lstStyle/>
                    <a:p>
                      <a:endParaRPr lang="id-ID" dirty="0"/>
                    </a:p>
                  </a:txBody>
                  <a:tcPr/>
                </a:tc>
                <a:tc>
                  <a:txBody>
                    <a:bodyPr/>
                    <a:lstStyle/>
                    <a:p>
                      <a:pPr algn="ctr"/>
                      <a:r>
                        <a:rPr lang="id-ID" dirty="0" smtClean="0"/>
                        <a:t>KETERANGAN</a:t>
                      </a:r>
                      <a:endParaRPr lang="id-ID" dirty="0"/>
                    </a:p>
                  </a:txBody>
                  <a:tcPr/>
                </a:tc>
                <a:tc>
                  <a:txBody>
                    <a:bodyPr/>
                    <a:lstStyle/>
                    <a:p>
                      <a:pPr algn="ctr"/>
                      <a:r>
                        <a:rPr lang="id-ID" dirty="0" smtClean="0"/>
                        <a:t>NOMOR </a:t>
                      </a:r>
                    </a:p>
                    <a:p>
                      <a:pPr algn="ctr"/>
                      <a:r>
                        <a:rPr lang="id-ID" dirty="0" smtClean="0"/>
                        <a:t>BUKTI</a:t>
                      </a:r>
                      <a:endParaRPr lang="id-ID" dirty="0"/>
                    </a:p>
                  </a:txBody>
                  <a:tcPr/>
                </a:tc>
                <a:tc>
                  <a:txBody>
                    <a:bodyPr/>
                    <a:lstStyle/>
                    <a:p>
                      <a:pPr algn="ctr"/>
                      <a:r>
                        <a:rPr lang="id-ID" dirty="0" smtClean="0"/>
                        <a:t>NOMOR</a:t>
                      </a:r>
                      <a:r>
                        <a:rPr lang="id-ID" baseline="0" dirty="0" smtClean="0"/>
                        <a:t> </a:t>
                      </a:r>
                    </a:p>
                    <a:p>
                      <a:pPr algn="ctr"/>
                      <a:r>
                        <a:rPr lang="id-ID" baseline="0" dirty="0" smtClean="0"/>
                        <a:t>REK.</a:t>
                      </a:r>
                      <a:endParaRPr lang="id-ID" dirty="0"/>
                    </a:p>
                  </a:txBody>
                  <a:tcPr/>
                </a:tc>
                <a:tc>
                  <a:txBody>
                    <a:bodyPr/>
                    <a:lstStyle/>
                    <a:p>
                      <a:pPr algn="ctr"/>
                      <a:r>
                        <a:rPr lang="id-ID" dirty="0" smtClean="0"/>
                        <a:t>DEBIT</a:t>
                      </a:r>
                      <a:endParaRPr lang="id-ID" dirty="0"/>
                    </a:p>
                  </a:txBody>
                  <a:tcPr/>
                </a:tc>
                <a:tc>
                  <a:txBody>
                    <a:bodyPr/>
                    <a:lstStyle/>
                    <a:p>
                      <a:pPr algn="ctr"/>
                      <a:r>
                        <a:rPr lang="id-ID" dirty="0" smtClean="0"/>
                        <a:t>KREDIT</a:t>
                      </a:r>
                      <a:endParaRPr lang="id-ID" dirty="0"/>
                    </a:p>
                  </a:txBody>
                  <a:tcPr/>
                </a:tc>
              </a:tr>
              <a:tr h="370840">
                <a:tc>
                  <a:txBody>
                    <a:bodyPr/>
                    <a:lstStyle/>
                    <a:p>
                      <a:r>
                        <a:rPr lang="id-ID" dirty="0" smtClean="0"/>
                        <a:t>2013</a:t>
                      </a:r>
                      <a:endParaRPr lang="id-ID" dirty="0"/>
                    </a:p>
                  </a:txBody>
                  <a:tcPr/>
                </a:tc>
                <a:tc>
                  <a:txBody>
                    <a:bodyPr/>
                    <a:lstStyle/>
                    <a:p>
                      <a:r>
                        <a:rPr lang="id-ID" dirty="0" smtClean="0"/>
                        <a:t>OKT</a:t>
                      </a:r>
                      <a:endParaRPr lang="id-ID" dirty="0"/>
                    </a:p>
                  </a:txBody>
                  <a:tcPr/>
                </a:tc>
                <a:tc>
                  <a:txBody>
                    <a:bodyPr/>
                    <a:lstStyle/>
                    <a:p>
                      <a:endParaRPr lang="id-ID"/>
                    </a:p>
                  </a:txBody>
                  <a:tcPr/>
                </a:tc>
                <a:tc>
                  <a:txBody>
                    <a:bodyPr/>
                    <a:lstStyle/>
                    <a:p>
                      <a:endParaRPr lang="id-ID" dirty="0"/>
                    </a:p>
                  </a:txBody>
                  <a:tcPr/>
                </a:tc>
                <a:tc>
                  <a:txBody>
                    <a:bodyPr/>
                    <a:lstStyle/>
                    <a:p>
                      <a:endParaRPr lang="id-ID"/>
                    </a:p>
                  </a:txBody>
                  <a:tcPr/>
                </a:tc>
                <a:tc>
                  <a:txBody>
                    <a:bodyPr/>
                    <a:lstStyle/>
                    <a:p>
                      <a:endParaRPr lang="id-ID"/>
                    </a:p>
                  </a:txBody>
                  <a:tcPr/>
                </a:tc>
                <a:tc>
                  <a:txBody>
                    <a:bodyPr/>
                    <a:lstStyle/>
                    <a:p>
                      <a:endParaRPr lang="id-ID" dirty="0"/>
                    </a:p>
                  </a:txBody>
                  <a:tcPr/>
                </a:tc>
              </a:tr>
              <a:tr h="370840">
                <a:tc>
                  <a:txBody>
                    <a:bodyPr/>
                    <a:lstStyle/>
                    <a:p>
                      <a:endParaRPr lang="id-ID"/>
                    </a:p>
                  </a:txBody>
                  <a:tcPr/>
                </a:tc>
                <a:tc>
                  <a:txBody>
                    <a:bodyPr/>
                    <a:lstStyle/>
                    <a:p>
                      <a:r>
                        <a:rPr lang="id-ID" dirty="0" smtClean="0"/>
                        <a:t>10</a:t>
                      </a:r>
                      <a:endParaRPr lang="id-ID" dirty="0"/>
                    </a:p>
                  </a:txBody>
                  <a:tcPr/>
                </a:tc>
                <a:tc>
                  <a:txBody>
                    <a:bodyPr/>
                    <a:lstStyle/>
                    <a:p>
                      <a:r>
                        <a:rPr lang="id-ID" dirty="0" smtClean="0"/>
                        <a:t>Biaya Gaji</a:t>
                      </a:r>
                      <a:endParaRPr lang="id-ID" dirty="0"/>
                    </a:p>
                  </a:txBody>
                  <a:tcPr/>
                </a:tc>
                <a:tc>
                  <a:txBody>
                    <a:bodyPr/>
                    <a:lstStyle/>
                    <a:p>
                      <a:r>
                        <a:rPr lang="id-ID" dirty="0" smtClean="0"/>
                        <a:t>Xx</a:t>
                      </a:r>
                      <a:endParaRPr lang="id-ID" dirty="0"/>
                    </a:p>
                  </a:txBody>
                  <a:tcPr/>
                </a:tc>
                <a:tc>
                  <a:txBody>
                    <a:bodyPr/>
                    <a:lstStyle/>
                    <a:p>
                      <a:r>
                        <a:rPr lang="id-ID" dirty="0" smtClean="0"/>
                        <a:t>Xx</a:t>
                      </a:r>
                      <a:endParaRPr lang="id-ID" dirty="0"/>
                    </a:p>
                  </a:txBody>
                  <a:tcPr/>
                </a:tc>
                <a:tc>
                  <a:txBody>
                    <a:bodyPr/>
                    <a:lstStyle/>
                    <a:p>
                      <a:r>
                        <a:rPr lang="id-ID" dirty="0" smtClean="0"/>
                        <a:t>Xx</a:t>
                      </a:r>
                      <a:endParaRPr lang="id-ID" dirty="0"/>
                    </a:p>
                  </a:txBody>
                  <a:tcPr/>
                </a:tc>
                <a:tc>
                  <a:txBody>
                    <a:bodyPr/>
                    <a:lstStyle/>
                    <a:p>
                      <a:r>
                        <a:rPr lang="id-ID" dirty="0" smtClean="0"/>
                        <a:t>Xx</a:t>
                      </a:r>
                      <a:endParaRPr lang="id-ID" dirty="0"/>
                    </a:p>
                  </a:txBody>
                  <a:tcPr/>
                </a:tc>
              </a:tr>
              <a:tr h="370840">
                <a:tc>
                  <a:txBody>
                    <a:bodyPr/>
                    <a:lstStyle/>
                    <a:p>
                      <a:endParaRPr lang="id-ID" dirty="0"/>
                    </a:p>
                  </a:txBody>
                  <a:tcPr/>
                </a:tc>
                <a:tc>
                  <a:txBody>
                    <a:bodyPr/>
                    <a:lstStyle/>
                    <a:p>
                      <a:endParaRPr lang="id-ID" dirty="0"/>
                    </a:p>
                  </a:txBody>
                  <a:tcPr/>
                </a:tc>
                <a:tc>
                  <a:txBody>
                    <a:bodyPr/>
                    <a:lstStyle/>
                    <a:p>
                      <a:r>
                        <a:rPr lang="id-ID" dirty="0" smtClean="0"/>
                        <a:t>   Kas</a:t>
                      </a:r>
                      <a:endParaRPr lang="id-ID" dirty="0"/>
                    </a:p>
                  </a:txBody>
                  <a:tcPr/>
                </a:tc>
                <a:tc>
                  <a:txBody>
                    <a:bodyPr/>
                    <a:lstStyle/>
                    <a:p>
                      <a:endParaRPr lang="id-ID" dirty="0" smtClean="0"/>
                    </a:p>
                  </a:txBody>
                  <a:tcPr/>
                </a:tc>
                <a:tc>
                  <a:txBody>
                    <a:bodyPr/>
                    <a:lstStyle/>
                    <a:p>
                      <a:r>
                        <a:rPr lang="id-ID" dirty="0" smtClean="0"/>
                        <a:t>Xx</a:t>
                      </a:r>
                      <a:endParaRPr lang="id-ID" dirty="0"/>
                    </a:p>
                  </a:txBody>
                  <a:tcPr/>
                </a:tc>
                <a:tc>
                  <a:txBody>
                    <a:bodyPr/>
                    <a:lstStyle/>
                    <a:p>
                      <a:r>
                        <a:rPr lang="id-ID" dirty="0" smtClean="0"/>
                        <a:t>Xx</a:t>
                      </a:r>
                      <a:endParaRPr lang="id-ID" dirty="0"/>
                    </a:p>
                  </a:txBody>
                  <a:tcPr/>
                </a:tc>
                <a:tc>
                  <a:txBody>
                    <a:bodyPr/>
                    <a:lstStyle/>
                    <a:p>
                      <a:r>
                        <a:rPr lang="id-ID" dirty="0" smtClean="0"/>
                        <a:t>xx</a:t>
                      </a:r>
                      <a:endParaRPr lang="id-ID" dirty="0"/>
                    </a:p>
                  </a:txBody>
                  <a:tcPr/>
                </a:tc>
              </a:tr>
            </a:tbl>
          </a:graphicData>
        </a:graphic>
      </p:graphicFrame>
      <p:sp>
        <p:nvSpPr>
          <p:cNvPr id="5" name="Footer Placeholder 4"/>
          <p:cNvSpPr>
            <a:spLocks noGrp="1"/>
          </p:cNvSpPr>
          <p:nvPr>
            <p:ph type="ftr" sz="quarter" idx="11"/>
          </p:nvPr>
        </p:nvSpPr>
        <p:spPr/>
        <p:txBody>
          <a:bodyPr/>
          <a:lstStyle/>
          <a:p>
            <a:r>
              <a:rPr lang="id-ID" smtClean="0"/>
              <a:t>ratna (2013)</a:t>
            </a:r>
            <a:endParaRPr lang="id-ID"/>
          </a:p>
        </p:txBody>
      </p:sp>
      <p:sp>
        <p:nvSpPr>
          <p:cNvPr id="6" name="Slide Number Placeholder 5"/>
          <p:cNvSpPr>
            <a:spLocks noGrp="1"/>
          </p:cNvSpPr>
          <p:nvPr>
            <p:ph type="sldNum" sz="quarter" idx="12"/>
          </p:nvPr>
        </p:nvSpPr>
        <p:spPr/>
        <p:txBody>
          <a:bodyPr/>
          <a:lstStyle/>
          <a:p>
            <a:fld id="{2F7FE822-1D67-4E29-B6B1-E4EAFA9DCD41}" type="slidenum">
              <a:rPr lang="id-ID" smtClean="0"/>
              <a:t>3</a:t>
            </a:fld>
            <a:endParaRPr lang="id-ID"/>
          </a:p>
        </p:txBody>
      </p:sp>
    </p:spTree>
    <p:extLst>
      <p:ext uri="{BB962C8B-B14F-4D97-AF65-F5344CB8AC3E}">
        <p14:creationId xmlns:p14="http://schemas.microsoft.com/office/powerpoint/2010/main" val="869595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JURNAL KHUSUS (1)</a:t>
            </a:r>
            <a:endParaRPr lang="id-ID" b="1" dirty="0"/>
          </a:p>
        </p:txBody>
      </p:sp>
      <p:sp>
        <p:nvSpPr>
          <p:cNvPr id="3" name="Content Placeholder 2"/>
          <p:cNvSpPr>
            <a:spLocks noGrp="1"/>
          </p:cNvSpPr>
          <p:nvPr>
            <p:ph idx="1"/>
          </p:nvPr>
        </p:nvSpPr>
        <p:spPr/>
        <p:txBody>
          <a:bodyPr>
            <a:normAutofit/>
          </a:bodyPr>
          <a:lstStyle/>
          <a:p>
            <a:r>
              <a:rPr lang="id-ID" dirty="0" smtClean="0"/>
              <a:t>Jika perusahaan semakin besar dan jurnal umum tak mampu lagi menampung berbagai transaksi dan frekuensi transaksi smkn tinggi maka diperlukan jurnal khusus.</a:t>
            </a:r>
          </a:p>
          <a:p>
            <a:endParaRPr lang="id-ID" dirty="0" smtClean="0"/>
          </a:p>
          <a:p>
            <a:r>
              <a:rPr lang="id-ID" dirty="0" smtClean="0"/>
              <a:t>Jurnal khusus adalah jurnal umum yang dipecah dengan menambah lebih banyak kolom kolom.</a:t>
            </a:r>
          </a:p>
          <a:p>
            <a:pPr marL="68580" indent="0">
              <a:buNone/>
            </a:pPr>
            <a:endParaRPr lang="id-ID" dirty="0"/>
          </a:p>
        </p:txBody>
      </p:sp>
      <p:sp>
        <p:nvSpPr>
          <p:cNvPr id="4" name="Footer Placeholder 3"/>
          <p:cNvSpPr>
            <a:spLocks noGrp="1"/>
          </p:cNvSpPr>
          <p:nvPr>
            <p:ph type="ftr" sz="quarter" idx="11"/>
          </p:nvPr>
        </p:nvSpPr>
        <p:spPr/>
        <p:txBody>
          <a:bodyPr/>
          <a:lstStyle/>
          <a:p>
            <a:r>
              <a:rPr lang="id-ID" smtClean="0"/>
              <a:t>ratna (2013)</a:t>
            </a:r>
            <a:endParaRPr lang="id-ID"/>
          </a:p>
        </p:txBody>
      </p:sp>
      <p:sp>
        <p:nvSpPr>
          <p:cNvPr id="5" name="Slide Number Placeholder 4"/>
          <p:cNvSpPr>
            <a:spLocks noGrp="1"/>
          </p:cNvSpPr>
          <p:nvPr>
            <p:ph type="sldNum" sz="quarter" idx="12"/>
          </p:nvPr>
        </p:nvSpPr>
        <p:spPr/>
        <p:txBody>
          <a:bodyPr/>
          <a:lstStyle/>
          <a:p>
            <a:fld id="{2F7FE822-1D67-4E29-B6B1-E4EAFA9DCD41}" type="slidenum">
              <a:rPr lang="id-ID" smtClean="0"/>
              <a:t>4</a:t>
            </a:fld>
            <a:endParaRPr lang="id-ID"/>
          </a:p>
        </p:txBody>
      </p:sp>
    </p:spTree>
    <p:extLst>
      <p:ext uri="{BB962C8B-B14F-4D97-AF65-F5344CB8AC3E}">
        <p14:creationId xmlns:p14="http://schemas.microsoft.com/office/powerpoint/2010/main" val="119819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JURNAL KHUSUS (</a:t>
            </a:r>
            <a:r>
              <a:rPr lang="id-ID" dirty="0" smtClean="0"/>
              <a:t>lanjutan 2</a:t>
            </a:r>
            <a:r>
              <a:rPr lang="id-ID" b="1" dirty="0" smtClean="0"/>
              <a:t>)</a:t>
            </a:r>
            <a:endParaRPr lang="id-ID" b="1" dirty="0"/>
          </a:p>
        </p:txBody>
      </p:sp>
      <p:sp>
        <p:nvSpPr>
          <p:cNvPr id="3" name="Content Placeholder 2"/>
          <p:cNvSpPr>
            <a:spLocks noGrp="1"/>
          </p:cNvSpPr>
          <p:nvPr>
            <p:ph idx="1"/>
          </p:nvPr>
        </p:nvSpPr>
        <p:spPr/>
        <p:txBody>
          <a:bodyPr>
            <a:normAutofit fontScale="92500" lnSpcReduction="10000"/>
          </a:bodyPr>
          <a:lstStyle/>
          <a:p>
            <a:r>
              <a:rPr lang="id-ID" dirty="0" smtClean="0"/>
              <a:t>Timbul pertanyaan mengapa jurnal umum harus dipecah? :</a:t>
            </a:r>
          </a:p>
          <a:p>
            <a:pPr marL="687388" indent="-342900">
              <a:buFont typeface="Wingdings" pitchFamily="2" charset="2"/>
              <a:buChar char="v"/>
            </a:pPr>
            <a:r>
              <a:rPr lang="id-ID" dirty="0" smtClean="0"/>
              <a:t>Untuk mengumpulkan dan menggolongkan transaksi yang sama yang frekuensi terjadinya tinggi.</a:t>
            </a:r>
          </a:p>
          <a:p>
            <a:pPr marL="687388" indent="-342900">
              <a:buFont typeface="Wingdings" pitchFamily="2" charset="2"/>
              <a:buChar char="v"/>
            </a:pPr>
            <a:r>
              <a:rPr lang="id-ID" dirty="0" smtClean="0"/>
              <a:t>Untuk mengurangi pekerjaan pembukuan ke dalam buku besar dan untuk menggolongkan transaksi yang dicatat.</a:t>
            </a:r>
          </a:p>
          <a:p>
            <a:pPr marL="687388" indent="-342900">
              <a:buFont typeface="Wingdings" pitchFamily="2" charset="2"/>
              <a:buChar char="v"/>
            </a:pPr>
            <a:r>
              <a:rPr lang="id-ID" dirty="0" smtClean="0"/>
              <a:t>Untuk memungkinkan pengerjaan pencatatan transaksi ke dalam jurnla dilakukan oleh beberapa orang.</a:t>
            </a:r>
          </a:p>
          <a:p>
            <a:pPr marL="687388" indent="-342900">
              <a:buFont typeface="Wingdings" pitchFamily="2" charset="2"/>
              <a:buChar char="v"/>
            </a:pPr>
            <a:r>
              <a:rPr lang="id-ID" dirty="0" smtClean="0"/>
              <a:t>Untuk menciptakan pengendalian intern.</a:t>
            </a:r>
          </a:p>
          <a:p>
            <a:pPr marL="68580" indent="0">
              <a:buNone/>
            </a:pPr>
            <a:endParaRPr lang="id-ID" dirty="0"/>
          </a:p>
        </p:txBody>
      </p:sp>
      <p:sp>
        <p:nvSpPr>
          <p:cNvPr id="4" name="Footer Placeholder 3"/>
          <p:cNvSpPr>
            <a:spLocks noGrp="1"/>
          </p:cNvSpPr>
          <p:nvPr>
            <p:ph type="ftr" sz="quarter" idx="11"/>
          </p:nvPr>
        </p:nvSpPr>
        <p:spPr/>
        <p:txBody>
          <a:bodyPr/>
          <a:lstStyle/>
          <a:p>
            <a:r>
              <a:rPr lang="id-ID" smtClean="0"/>
              <a:t>ratna (2013)</a:t>
            </a:r>
            <a:endParaRPr lang="id-ID"/>
          </a:p>
        </p:txBody>
      </p:sp>
      <p:sp>
        <p:nvSpPr>
          <p:cNvPr id="5" name="Slide Number Placeholder 4"/>
          <p:cNvSpPr>
            <a:spLocks noGrp="1"/>
          </p:cNvSpPr>
          <p:nvPr>
            <p:ph type="sldNum" sz="quarter" idx="12"/>
          </p:nvPr>
        </p:nvSpPr>
        <p:spPr/>
        <p:txBody>
          <a:bodyPr/>
          <a:lstStyle/>
          <a:p>
            <a:fld id="{2F7FE822-1D67-4E29-B6B1-E4EAFA9DCD41}" type="slidenum">
              <a:rPr lang="id-ID" smtClean="0"/>
              <a:t>5</a:t>
            </a:fld>
            <a:endParaRPr lang="id-ID"/>
          </a:p>
        </p:txBody>
      </p:sp>
    </p:spTree>
    <p:extLst>
      <p:ext uri="{BB962C8B-B14F-4D97-AF65-F5344CB8AC3E}">
        <p14:creationId xmlns:p14="http://schemas.microsoft.com/office/powerpoint/2010/main" val="294864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80">
                                          <p:stCondLst>
                                            <p:cond delay="0"/>
                                          </p:stCondLst>
                                        </p:cTn>
                                        <p:tgtEl>
                                          <p:spTgt spid="3">
                                            <p:txEl>
                                              <p:pRg st="0" end="0"/>
                                            </p:txEl>
                                          </p:spTgt>
                                        </p:tgtEl>
                                      </p:cBhvr>
                                    </p:animEffect>
                                    <p:anim calcmode="lin" valueType="num">
                                      <p:cBhvr>
                                        <p:cTn id="1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3">
                                            <p:txEl>
                                              <p:pRg st="0" end="0"/>
                                            </p:txEl>
                                          </p:spTgt>
                                        </p:tgtEl>
                                      </p:cBhvr>
                                      <p:to x="100000" y="60000"/>
                                    </p:animScale>
                                    <p:animScale>
                                      <p:cBhvr>
                                        <p:cTn id="22" dur="166" decel="50000">
                                          <p:stCondLst>
                                            <p:cond delay="676"/>
                                          </p:stCondLst>
                                        </p:cTn>
                                        <p:tgtEl>
                                          <p:spTgt spid="3">
                                            <p:txEl>
                                              <p:pRg st="0" end="0"/>
                                            </p:txEl>
                                          </p:spTgt>
                                        </p:tgtEl>
                                      </p:cBhvr>
                                      <p:to x="100000" y="100000"/>
                                    </p:animScale>
                                    <p:animScale>
                                      <p:cBhvr>
                                        <p:cTn id="23" dur="26">
                                          <p:stCondLst>
                                            <p:cond delay="1312"/>
                                          </p:stCondLst>
                                        </p:cTn>
                                        <p:tgtEl>
                                          <p:spTgt spid="3">
                                            <p:txEl>
                                              <p:pRg st="0" end="0"/>
                                            </p:txEl>
                                          </p:spTgt>
                                        </p:tgtEl>
                                      </p:cBhvr>
                                      <p:to x="100000" y="80000"/>
                                    </p:animScale>
                                    <p:animScale>
                                      <p:cBhvr>
                                        <p:cTn id="24" dur="166" decel="50000">
                                          <p:stCondLst>
                                            <p:cond delay="1338"/>
                                          </p:stCondLst>
                                        </p:cTn>
                                        <p:tgtEl>
                                          <p:spTgt spid="3">
                                            <p:txEl>
                                              <p:pRg st="0" end="0"/>
                                            </p:txEl>
                                          </p:spTgt>
                                        </p:tgtEl>
                                      </p:cBhvr>
                                      <p:to x="100000" y="100000"/>
                                    </p:animScale>
                                    <p:animScale>
                                      <p:cBhvr>
                                        <p:cTn id="25" dur="26">
                                          <p:stCondLst>
                                            <p:cond delay="1642"/>
                                          </p:stCondLst>
                                        </p:cTn>
                                        <p:tgtEl>
                                          <p:spTgt spid="3">
                                            <p:txEl>
                                              <p:pRg st="0" end="0"/>
                                            </p:txEl>
                                          </p:spTgt>
                                        </p:tgtEl>
                                      </p:cBhvr>
                                      <p:to x="100000" y="90000"/>
                                    </p:animScale>
                                    <p:animScale>
                                      <p:cBhvr>
                                        <p:cTn id="26" dur="166" decel="50000">
                                          <p:stCondLst>
                                            <p:cond delay="1668"/>
                                          </p:stCondLst>
                                        </p:cTn>
                                        <p:tgtEl>
                                          <p:spTgt spid="3">
                                            <p:txEl>
                                              <p:pRg st="0" end="0"/>
                                            </p:txEl>
                                          </p:spTgt>
                                        </p:tgtEl>
                                      </p:cBhvr>
                                      <p:to x="100000" y="100000"/>
                                    </p:animScale>
                                    <p:animScale>
                                      <p:cBhvr>
                                        <p:cTn id="27" dur="26">
                                          <p:stCondLst>
                                            <p:cond delay="1808"/>
                                          </p:stCondLst>
                                        </p:cTn>
                                        <p:tgtEl>
                                          <p:spTgt spid="3">
                                            <p:txEl>
                                              <p:pRg st="0" end="0"/>
                                            </p:txEl>
                                          </p:spTgt>
                                        </p:tgtEl>
                                      </p:cBhvr>
                                      <p:to x="100000" y="95000"/>
                                    </p:animScale>
                                    <p:animScale>
                                      <p:cBhvr>
                                        <p:cTn id="28" dur="166" decel="50000">
                                          <p:stCondLst>
                                            <p:cond delay="1834"/>
                                          </p:stCondLst>
                                        </p:cTn>
                                        <p:tgtEl>
                                          <p:spTgt spid="3">
                                            <p:txEl>
                                              <p:pRg st="0" end="0"/>
                                            </p:txEl>
                                          </p:spTgt>
                                        </p:tgtEl>
                                      </p:cBhvr>
                                      <p:to x="100000" y="100000"/>
                                    </p:animScale>
                                  </p:childTnLst>
                                </p:cTn>
                              </p:par>
                              <p:par>
                                <p:cTn id="29" presetID="26" presetClass="entr" presetSubtype="0" fill="hold"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wipe(down)">
                                      <p:cBhvr>
                                        <p:cTn id="31" dur="580">
                                          <p:stCondLst>
                                            <p:cond delay="0"/>
                                          </p:stCondLst>
                                        </p:cTn>
                                        <p:tgtEl>
                                          <p:spTgt spid="3">
                                            <p:txEl>
                                              <p:pRg st="1" end="1"/>
                                            </p:txEl>
                                          </p:spTgt>
                                        </p:tgtEl>
                                      </p:cBhvr>
                                    </p:animEffect>
                                    <p:anim calcmode="lin" valueType="num">
                                      <p:cBhvr>
                                        <p:cTn id="32"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3">
                                            <p:txEl>
                                              <p:pRg st="1" end="1"/>
                                            </p:txEl>
                                          </p:spTgt>
                                        </p:tgtEl>
                                      </p:cBhvr>
                                      <p:to x="100000" y="60000"/>
                                    </p:animScale>
                                    <p:animScale>
                                      <p:cBhvr>
                                        <p:cTn id="38" dur="166" decel="50000">
                                          <p:stCondLst>
                                            <p:cond delay="676"/>
                                          </p:stCondLst>
                                        </p:cTn>
                                        <p:tgtEl>
                                          <p:spTgt spid="3">
                                            <p:txEl>
                                              <p:pRg st="1" end="1"/>
                                            </p:txEl>
                                          </p:spTgt>
                                        </p:tgtEl>
                                      </p:cBhvr>
                                      <p:to x="100000" y="100000"/>
                                    </p:animScale>
                                    <p:animScale>
                                      <p:cBhvr>
                                        <p:cTn id="39" dur="26">
                                          <p:stCondLst>
                                            <p:cond delay="1312"/>
                                          </p:stCondLst>
                                        </p:cTn>
                                        <p:tgtEl>
                                          <p:spTgt spid="3">
                                            <p:txEl>
                                              <p:pRg st="1" end="1"/>
                                            </p:txEl>
                                          </p:spTgt>
                                        </p:tgtEl>
                                      </p:cBhvr>
                                      <p:to x="100000" y="80000"/>
                                    </p:animScale>
                                    <p:animScale>
                                      <p:cBhvr>
                                        <p:cTn id="40" dur="166" decel="50000">
                                          <p:stCondLst>
                                            <p:cond delay="1338"/>
                                          </p:stCondLst>
                                        </p:cTn>
                                        <p:tgtEl>
                                          <p:spTgt spid="3">
                                            <p:txEl>
                                              <p:pRg st="1" end="1"/>
                                            </p:txEl>
                                          </p:spTgt>
                                        </p:tgtEl>
                                      </p:cBhvr>
                                      <p:to x="100000" y="100000"/>
                                    </p:animScale>
                                    <p:animScale>
                                      <p:cBhvr>
                                        <p:cTn id="41" dur="26">
                                          <p:stCondLst>
                                            <p:cond delay="1642"/>
                                          </p:stCondLst>
                                        </p:cTn>
                                        <p:tgtEl>
                                          <p:spTgt spid="3">
                                            <p:txEl>
                                              <p:pRg st="1" end="1"/>
                                            </p:txEl>
                                          </p:spTgt>
                                        </p:tgtEl>
                                      </p:cBhvr>
                                      <p:to x="100000" y="90000"/>
                                    </p:animScale>
                                    <p:animScale>
                                      <p:cBhvr>
                                        <p:cTn id="42" dur="166" decel="50000">
                                          <p:stCondLst>
                                            <p:cond delay="1668"/>
                                          </p:stCondLst>
                                        </p:cTn>
                                        <p:tgtEl>
                                          <p:spTgt spid="3">
                                            <p:txEl>
                                              <p:pRg st="1" end="1"/>
                                            </p:txEl>
                                          </p:spTgt>
                                        </p:tgtEl>
                                      </p:cBhvr>
                                      <p:to x="100000" y="100000"/>
                                    </p:animScale>
                                    <p:animScale>
                                      <p:cBhvr>
                                        <p:cTn id="43" dur="26">
                                          <p:stCondLst>
                                            <p:cond delay="1808"/>
                                          </p:stCondLst>
                                        </p:cTn>
                                        <p:tgtEl>
                                          <p:spTgt spid="3">
                                            <p:txEl>
                                              <p:pRg st="1" end="1"/>
                                            </p:txEl>
                                          </p:spTgt>
                                        </p:tgtEl>
                                      </p:cBhvr>
                                      <p:to x="100000" y="95000"/>
                                    </p:animScale>
                                    <p:animScale>
                                      <p:cBhvr>
                                        <p:cTn id="44" dur="166" decel="50000">
                                          <p:stCondLst>
                                            <p:cond delay="1834"/>
                                          </p:stCondLst>
                                        </p:cTn>
                                        <p:tgtEl>
                                          <p:spTgt spid="3">
                                            <p:txEl>
                                              <p:pRg st="1" end="1"/>
                                            </p:txEl>
                                          </p:spTgt>
                                        </p:tgtEl>
                                      </p:cBhvr>
                                      <p:to x="100000" y="100000"/>
                                    </p:animScale>
                                  </p:childTnLst>
                                </p:cTn>
                              </p:par>
                              <p:par>
                                <p:cTn id="45" presetID="26" presetClass="entr" presetSubtype="0" fill="hold" nodeType="with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animEffect transition="in" filter="wipe(down)">
                                      <p:cBhvr>
                                        <p:cTn id="47" dur="580">
                                          <p:stCondLst>
                                            <p:cond delay="0"/>
                                          </p:stCondLst>
                                        </p:cTn>
                                        <p:tgtEl>
                                          <p:spTgt spid="3">
                                            <p:txEl>
                                              <p:pRg st="2" end="2"/>
                                            </p:txEl>
                                          </p:spTgt>
                                        </p:tgtEl>
                                      </p:cBhvr>
                                    </p:animEffect>
                                    <p:anim calcmode="lin" valueType="num">
                                      <p:cBhvr>
                                        <p:cTn id="4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3" dur="26">
                                          <p:stCondLst>
                                            <p:cond delay="650"/>
                                          </p:stCondLst>
                                        </p:cTn>
                                        <p:tgtEl>
                                          <p:spTgt spid="3">
                                            <p:txEl>
                                              <p:pRg st="2" end="2"/>
                                            </p:txEl>
                                          </p:spTgt>
                                        </p:tgtEl>
                                      </p:cBhvr>
                                      <p:to x="100000" y="60000"/>
                                    </p:animScale>
                                    <p:animScale>
                                      <p:cBhvr>
                                        <p:cTn id="54" dur="166" decel="50000">
                                          <p:stCondLst>
                                            <p:cond delay="676"/>
                                          </p:stCondLst>
                                        </p:cTn>
                                        <p:tgtEl>
                                          <p:spTgt spid="3">
                                            <p:txEl>
                                              <p:pRg st="2" end="2"/>
                                            </p:txEl>
                                          </p:spTgt>
                                        </p:tgtEl>
                                      </p:cBhvr>
                                      <p:to x="100000" y="100000"/>
                                    </p:animScale>
                                    <p:animScale>
                                      <p:cBhvr>
                                        <p:cTn id="55" dur="26">
                                          <p:stCondLst>
                                            <p:cond delay="1312"/>
                                          </p:stCondLst>
                                        </p:cTn>
                                        <p:tgtEl>
                                          <p:spTgt spid="3">
                                            <p:txEl>
                                              <p:pRg st="2" end="2"/>
                                            </p:txEl>
                                          </p:spTgt>
                                        </p:tgtEl>
                                      </p:cBhvr>
                                      <p:to x="100000" y="80000"/>
                                    </p:animScale>
                                    <p:animScale>
                                      <p:cBhvr>
                                        <p:cTn id="56" dur="166" decel="50000">
                                          <p:stCondLst>
                                            <p:cond delay="1338"/>
                                          </p:stCondLst>
                                        </p:cTn>
                                        <p:tgtEl>
                                          <p:spTgt spid="3">
                                            <p:txEl>
                                              <p:pRg st="2" end="2"/>
                                            </p:txEl>
                                          </p:spTgt>
                                        </p:tgtEl>
                                      </p:cBhvr>
                                      <p:to x="100000" y="100000"/>
                                    </p:animScale>
                                    <p:animScale>
                                      <p:cBhvr>
                                        <p:cTn id="57" dur="26">
                                          <p:stCondLst>
                                            <p:cond delay="1642"/>
                                          </p:stCondLst>
                                        </p:cTn>
                                        <p:tgtEl>
                                          <p:spTgt spid="3">
                                            <p:txEl>
                                              <p:pRg st="2" end="2"/>
                                            </p:txEl>
                                          </p:spTgt>
                                        </p:tgtEl>
                                      </p:cBhvr>
                                      <p:to x="100000" y="90000"/>
                                    </p:animScale>
                                    <p:animScale>
                                      <p:cBhvr>
                                        <p:cTn id="58" dur="166" decel="50000">
                                          <p:stCondLst>
                                            <p:cond delay="1668"/>
                                          </p:stCondLst>
                                        </p:cTn>
                                        <p:tgtEl>
                                          <p:spTgt spid="3">
                                            <p:txEl>
                                              <p:pRg st="2" end="2"/>
                                            </p:txEl>
                                          </p:spTgt>
                                        </p:tgtEl>
                                      </p:cBhvr>
                                      <p:to x="100000" y="100000"/>
                                    </p:animScale>
                                    <p:animScale>
                                      <p:cBhvr>
                                        <p:cTn id="59" dur="26">
                                          <p:stCondLst>
                                            <p:cond delay="1808"/>
                                          </p:stCondLst>
                                        </p:cTn>
                                        <p:tgtEl>
                                          <p:spTgt spid="3">
                                            <p:txEl>
                                              <p:pRg st="2" end="2"/>
                                            </p:txEl>
                                          </p:spTgt>
                                        </p:tgtEl>
                                      </p:cBhvr>
                                      <p:to x="100000" y="95000"/>
                                    </p:animScale>
                                    <p:animScale>
                                      <p:cBhvr>
                                        <p:cTn id="60" dur="166" decel="50000">
                                          <p:stCondLst>
                                            <p:cond delay="1834"/>
                                          </p:stCondLst>
                                        </p:cTn>
                                        <p:tgtEl>
                                          <p:spTgt spid="3">
                                            <p:txEl>
                                              <p:pRg st="2" end="2"/>
                                            </p:txEl>
                                          </p:spTgt>
                                        </p:tgtEl>
                                      </p:cBhvr>
                                      <p:to x="100000" y="100000"/>
                                    </p:animScale>
                                  </p:childTnLst>
                                </p:cTn>
                              </p:par>
                              <p:par>
                                <p:cTn id="61" presetID="26" presetClass="entr" presetSubtype="0" fill="hold" nodeType="withEffect">
                                  <p:stCondLst>
                                    <p:cond delay="0"/>
                                  </p:stCondLst>
                                  <p:childTnLst>
                                    <p:set>
                                      <p:cBhvr>
                                        <p:cTn id="62" dur="1" fill="hold">
                                          <p:stCondLst>
                                            <p:cond delay="0"/>
                                          </p:stCondLst>
                                        </p:cTn>
                                        <p:tgtEl>
                                          <p:spTgt spid="3">
                                            <p:txEl>
                                              <p:pRg st="3" end="3"/>
                                            </p:txEl>
                                          </p:spTgt>
                                        </p:tgtEl>
                                        <p:attrNameLst>
                                          <p:attrName>style.visibility</p:attrName>
                                        </p:attrNameLst>
                                      </p:cBhvr>
                                      <p:to>
                                        <p:strVal val="visible"/>
                                      </p:to>
                                    </p:set>
                                    <p:animEffect transition="in" filter="wipe(down)">
                                      <p:cBhvr>
                                        <p:cTn id="63" dur="580">
                                          <p:stCondLst>
                                            <p:cond delay="0"/>
                                          </p:stCondLst>
                                        </p:cTn>
                                        <p:tgtEl>
                                          <p:spTgt spid="3">
                                            <p:txEl>
                                              <p:pRg st="3" end="3"/>
                                            </p:txEl>
                                          </p:spTgt>
                                        </p:tgtEl>
                                      </p:cBhvr>
                                    </p:animEffect>
                                    <p:anim calcmode="lin" valueType="num">
                                      <p:cBhvr>
                                        <p:cTn id="6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9" dur="26">
                                          <p:stCondLst>
                                            <p:cond delay="650"/>
                                          </p:stCondLst>
                                        </p:cTn>
                                        <p:tgtEl>
                                          <p:spTgt spid="3">
                                            <p:txEl>
                                              <p:pRg st="3" end="3"/>
                                            </p:txEl>
                                          </p:spTgt>
                                        </p:tgtEl>
                                      </p:cBhvr>
                                      <p:to x="100000" y="60000"/>
                                    </p:animScale>
                                    <p:animScale>
                                      <p:cBhvr>
                                        <p:cTn id="70" dur="166" decel="50000">
                                          <p:stCondLst>
                                            <p:cond delay="676"/>
                                          </p:stCondLst>
                                        </p:cTn>
                                        <p:tgtEl>
                                          <p:spTgt spid="3">
                                            <p:txEl>
                                              <p:pRg st="3" end="3"/>
                                            </p:txEl>
                                          </p:spTgt>
                                        </p:tgtEl>
                                      </p:cBhvr>
                                      <p:to x="100000" y="100000"/>
                                    </p:animScale>
                                    <p:animScale>
                                      <p:cBhvr>
                                        <p:cTn id="71" dur="26">
                                          <p:stCondLst>
                                            <p:cond delay="1312"/>
                                          </p:stCondLst>
                                        </p:cTn>
                                        <p:tgtEl>
                                          <p:spTgt spid="3">
                                            <p:txEl>
                                              <p:pRg st="3" end="3"/>
                                            </p:txEl>
                                          </p:spTgt>
                                        </p:tgtEl>
                                      </p:cBhvr>
                                      <p:to x="100000" y="80000"/>
                                    </p:animScale>
                                    <p:animScale>
                                      <p:cBhvr>
                                        <p:cTn id="72" dur="166" decel="50000">
                                          <p:stCondLst>
                                            <p:cond delay="1338"/>
                                          </p:stCondLst>
                                        </p:cTn>
                                        <p:tgtEl>
                                          <p:spTgt spid="3">
                                            <p:txEl>
                                              <p:pRg st="3" end="3"/>
                                            </p:txEl>
                                          </p:spTgt>
                                        </p:tgtEl>
                                      </p:cBhvr>
                                      <p:to x="100000" y="100000"/>
                                    </p:animScale>
                                    <p:animScale>
                                      <p:cBhvr>
                                        <p:cTn id="73" dur="26">
                                          <p:stCondLst>
                                            <p:cond delay="1642"/>
                                          </p:stCondLst>
                                        </p:cTn>
                                        <p:tgtEl>
                                          <p:spTgt spid="3">
                                            <p:txEl>
                                              <p:pRg st="3" end="3"/>
                                            </p:txEl>
                                          </p:spTgt>
                                        </p:tgtEl>
                                      </p:cBhvr>
                                      <p:to x="100000" y="90000"/>
                                    </p:animScale>
                                    <p:animScale>
                                      <p:cBhvr>
                                        <p:cTn id="74" dur="166" decel="50000">
                                          <p:stCondLst>
                                            <p:cond delay="1668"/>
                                          </p:stCondLst>
                                        </p:cTn>
                                        <p:tgtEl>
                                          <p:spTgt spid="3">
                                            <p:txEl>
                                              <p:pRg st="3" end="3"/>
                                            </p:txEl>
                                          </p:spTgt>
                                        </p:tgtEl>
                                      </p:cBhvr>
                                      <p:to x="100000" y="100000"/>
                                    </p:animScale>
                                    <p:animScale>
                                      <p:cBhvr>
                                        <p:cTn id="75" dur="26">
                                          <p:stCondLst>
                                            <p:cond delay="1808"/>
                                          </p:stCondLst>
                                        </p:cTn>
                                        <p:tgtEl>
                                          <p:spTgt spid="3">
                                            <p:txEl>
                                              <p:pRg st="3" end="3"/>
                                            </p:txEl>
                                          </p:spTgt>
                                        </p:tgtEl>
                                      </p:cBhvr>
                                      <p:to x="100000" y="95000"/>
                                    </p:animScale>
                                    <p:animScale>
                                      <p:cBhvr>
                                        <p:cTn id="76" dur="166" decel="50000">
                                          <p:stCondLst>
                                            <p:cond delay="1834"/>
                                          </p:stCondLst>
                                        </p:cTn>
                                        <p:tgtEl>
                                          <p:spTgt spid="3">
                                            <p:txEl>
                                              <p:pRg st="3" end="3"/>
                                            </p:txEl>
                                          </p:spTgt>
                                        </p:tgtEl>
                                      </p:cBhvr>
                                      <p:to x="100000" y="100000"/>
                                    </p:animScale>
                                  </p:childTnLst>
                                </p:cTn>
                              </p:par>
                              <p:par>
                                <p:cTn id="77" presetID="26" presetClass="entr" presetSubtype="0" fill="hold" nodeType="withEffect">
                                  <p:stCondLst>
                                    <p:cond delay="0"/>
                                  </p:stCondLst>
                                  <p:childTnLst>
                                    <p:set>
                                      <p:cBhvr>
                                        <p:cTn id="78" dur="1" fill="hold">
                                          <p:stCondLst>
                                            <p:cond delay="0"/>
                                          </p:stCondLst>
                                        </p:cTn>
                                        <p:tgtEl>
                                          <p:spTgt spid="3">
                                            <p:txEl>
                                              <p:pRg st="4" end="4"/>
                                            </p:txEl>
                                          </p:spTgt>
                                        </p:tgtEl>
                                        <p:attrNameLst>
                                          <p:attrName>style.visibility</p:attrName>
                                        </p:attrNameLst>
                                      </p:cBhvr>
                                      <p:to>
                                        <p:strVal val="visible"/>
                                      </p:to>
                                    </p:set>
                                    <p:animEffect transition="in" filter="wipe(down)">
                                      <p:cBhvr>
                                        <p:cTn id="79" dur="580">
                                          <p:stCondLst>
                                            <p:cond delay="0"/>
                                          </p:stCondLst>
                                        </p:cTn>
                                        <p:tgtEl>
                                          <p:spTgt spid="3">
                                            <p:txEl>
                                              <p:pRg st="4" end="4"/>
                                            </p:txEl>
                                          </p:spTgt>
                                        </p:tgtEl>
                                      </p:cBhvr>
                                    </p:animEffect>
                                    <p:anim calcmode="lin" valueType="num">
                                      <p:cBhvr>
                                        <p:cTn id="8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4" end="4"/>
                                            </p:txEl>
                                          </p:spTgt>
                                        </p:tgtEl>
                                      </p:cBhvr>
                                      <p:to x="100000" y="60000"/>
                                    </p:animScale>
                                    <p:animScale>
                                      <p:cBhvr>
                                        <p:cTn id="86" dur="166" decel="50000">
                                          <p:stCondLst>
                                            <p:cond delay="676"/>
                                          </p:stCondLst>
                                        </p:cTn>
                                        <p:tgtEl>
                                          <p:spTgt spid="3">
                                            <p:txEl>
                                              <p:pRg st="4" end="4"/>
                                            </p:txEl>
                                          </p:spTgt>
                                        </p:tgtEl>
                                      </p:cBhvr>
                                      <p:to x="100000" y="100000"/>
                                    </p:animScale>
                                    <p:animScale>
                                      <p:cBhvr>
                                        <p:cTn id="87" dur="26">
                                          <p:stCondLst>
                                            <p:cond delay="1312"/>
                                          </p:stCondLst>
                                        </p:cTn>
                                        <p:tgtEl>
                                          <p:spTgt spid="3">
                                            <p:txEl>
                                              <p:pRg st="4" end="4"/>
                                            </p:txEl>
                                          </p:spTgt>
                                        </p:tgtEl>
                                      </p:cBhvr>
                                      <p:to x="100000" y="80000"/>
                                    </p:animScale>
                                    <p:animScale>
                                      <p:cBhvr>
                                        <p:cTn id="88" dur="166" decel="50000">
                                          <p:stCondLst>
                                            <p:cond delay="1338"/>
                                          </p:stCondLst>
                                        </p:cTn>
                                        <p:tgtEl>
                                          <p:spTgt spid="3">
                                            <p:txEl>
                                              <p:pRg st="4" end="4"/>
                                            </p:txEl>
                                          </p:spTgt>
                                        </p:tgtEl>
                                      </p:cBhvr>
                                      <p:to x="100000" y="100000"/>
                                    </p:animScale>
                                    <p:animScale>
                                      <p:cBhvr>
                                        <p:cTn id="89" dur="26">
                                          <p:stCondLst>
                                            <p:cond delay="1642"/>
                                          </p:stCondLst>
                                        </p:cTn>
                                        <p:tgtEl>
                                          <p:spTgt spid="3">
                                            <p:txEl>
                                              <p:pRg st="4" end="4"/>
                                            </p:txEl>
                                          </p:spTgt>
                                        </p:tgtEl>
                                      </p:cBhvr>
                                      <p:to x="100000" y="90000"/>
                                    </p:animScale>
                                    <p:animScale>
                                      <p:cBhvr>
                                        <p:cTn id="90" dur="166" decel="50000">
                                          <p:stCondLst>
                                            <p:cond delay="1668"/>
                                          </p:stCondLst>
                                        </p:cTn>
                                        <p:tgtEl>
                                          <p:spTgt spid="3">
                                            <p:txEl>
                                              <p:pRg st="4" end="4"/>
                                            </p:txEl>
                                          </p:spTgt>
                                        </p:tgtEl>
                                      </p:cBhvr>
                                      <p:to x="100000" y="100000"/>
                                    </p:animScale>
                                    <p:animScale>
                                      <p:cBhvr>
                                        <p:cTn id="91" dur="26">
                                          <p:stCondLst>
                                            <p:cond delay="1808"/>
                                          </p:stCondLst>
                                        </p:cTn>
                                        <p:tgtEl>
                                          <p:spTgt spid="3">
                                            <p:txEl>
                                              <p:pRg st="4" end="4"/>
                                            </p:txEl>
                                          </p:spTgt>
                                        </p:tgtEl>
                                      </p:cBhvr>
                                      <p:to x="100000" y="95000"/>
                                    </p:animScale>
                                    <p:animScale>
                                      <p:cBhvr>
                                        <p:cTn id="92"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219200"/>
            <a:ext cx="7024744" cy="1143000"/>
          </a:xfrm>
        </p:spPr>
        <p:txBody>
          <a:bodyPr>
            <a:normAutofit fontScale="90000"/>
          </a:bodyPr>
          <a:lstStyle/>
          <a:p>
            <a:r>
              <a:rPr lang="id-ID" b="1" dirty="0" smtClean="0"/>
              <a:t>PRINSIP DASAR YANG MELANDASI PERANCANGAN JURNAL</a:t>
            </a:r>
            <a:endParaRPr lang="id-ID" b="1" dirty="0"/>
          </a:p>
        </p:txBody>
      </p:sp>
      <p:sp>
        <p:nvSpPr>
          <p:cNvPr id="3" name="Content Placeholder 2"/>
          <p:cNvSpPr>
            <a:spLocks noGrp="1"/>
          </p:cNvSpPr>
          <p:nvPr>
            <p:ph idx="1"/>
          </p:nvPr>
        </p:nvSpPr>
        <p:spPr>
          <a:xfrm>
            <a:off x="1066800" y="2438400"/>
            <a:ext cx="6777317" cy="3508977"/>
          </a:xfrm>
        </p:spPr>
        <p:txBody>
          <a:bodyPr>
            <a:normAutofit fontScale="70000" lnSpcReduction="20000"/>
          </a:bodyPr>
          <a:lstStyle/>
          <a:p>
            <a:pPr marL="525780" indent="-457200">
              <a:buFont typeface="+mj-lt"/>
              <a:buAutoNum type="arabicPeriod"/>
            </a:pPr>
            <a:r>
              <a:rPr lang="id-ID" b="1" dirty="0" smtClean="0"/>
              <a:t>Jurnal jurnal yang Memadai.</a:t>
            </a:r>
          </a:p>
          <a:p>
            <a:pPr marL="512763" indent="-444500">
              <a:buNone/>
            </a:pPr>
            <a:r>
              <a:rPr lang="id-ID" dirty="0"/>
              <a:t>	</a:t>
            </a:r>
            <a:r>
              <a:rPr lang="id-ID" dirty="0" smtClean="0"/>
              <a:t>harus tersedia jurnal dalam jumlah yang memadai sehingga memungkinkan perusahaan untuk menggunakan karyawan dalam mencatat dengan segera transaksi keuangan yang terjadi.</a:t>
            </a:r>
          </a:p>
          <a:p>
            <a:pPr marL="512763" indent="-444500">
              <a:buNone/>
            </a:pPr>
            <a:endParaRPr lang="id-ID" dirty="0" smtClean="0"/>
          </a:p>
          <a:p>
            <a:pPr marL="525463" indent="-457200">
              <a:buFont typeface="+mj-lt"/>
              <a:buAutoNum type="arabicPeriod" startAt="2"/>
            </a:pPr>
            <a:r>
              <a:rPr lang="id-ID" b="1" dirty="0" smtClean="0"/>
              <a:t>Jurnal Digunakan untuk Memisahkan Transaksi ke Dalam Penggolongan Pokok Tertentu.</a:t>
            </a:r>
          </a:p>
          <a:p>
            <a:pPr marL="512763" indent="-444500">
              <a:buNone/>
            </a:pPr>
            <a:r>
              <a:rPr lang="id-ID" dirty="0" smtClean="0"/>
              <a:t>	jurnal akan digunakan untuk memisahkan transaksi ke dalam penggolongan pokok tertentu, seperti penerimaan kas, pengeluaran kas, penjualan, dan pembelian.</a:t>
            </a:r>
            <a:endParaRPr lang="id-ID" dirty="0"/>
          </a:p>
        </p:txBody>
      </p:sp>
      <p:sp>
        <p:nvSpPr>
          <p:cNvPr id="4" name="Footer Placeholder 3"/>
          <p:cNvSpPr>
            <a:spLocks noGrp="1"/>
          </p:cNvSpPr>
          <p:nvPr>
            <p:ph type="ftr" sz="quarter" idx="11"/>
          </p:nvPr>
        </p:nvSpPr>
        <p:spPr/>
        <p:txBody>
          <a:bodyPr/>
          <a:lstStyle/>
          <a:p>
            <a:r>
              <a:rPr lang="id-ID" smtClean="0"/>
              <a:t>ratna (2013)</a:t>
            </a:r>
            <a:endParaRPr lang="id-ID"/>
          </a:p>
        </p:txBody>
      </p:sp>
      <p:sp>
        <p:nvSpPr>
          <p:cNvPr id="5" name="Slide Number Placeholder 4"/>
          <p:cNvSpPr>
            <a:spLocks noGrp="1"/>
          </p:cNvSpPr>
          <p:nvPr>
            <p:ph type="sldNum" sz="quarter" idx="12"/>
          </p:nvPr>
        </p:nvSpPr>
        <p:spPr/>
        <p:txBody>
          <a:bodyPr/>
          <a:lstStyle/>
          <a:p>
            <a:fld id="{2F7FE822-1D67-4E29-B6B1-E4EAFA9DCD41}" type="slidenum">
              <a:rPr lang="id-ID" smtClean="0"/>
              <a:t>6</a:t>
            </a:fld>
            <a:endParaRPr lang="id-ID"/>
          </a:p>
        </p:txBody>
      </p:sp>
    </p:spTree>
    <p:extLst>
      <p:ext uri="{BB962C8B-B14F-4D97-AF65-F5344CB8AC3E}">
        <p14:creationId xmlns:p14="http://schemas.microsoft.com/office/powerpoint/2010/main" val="425063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mph" presetSubtype="0" fill="remove" nodeType="clickEffect">
                                  <p:stCondLst>
                                    <p:cond delay="0"/>
                                  </p:stCondLst>
                                  <p:childTnLst>
                                    <p:animClr clrSpc="rgb" dir="cw">
                                      <p:cBhvr override="childStyle">
                                        <p:cTn id="12" dur="250" autoRev="1" fill="remove"/>
                                        <p:tgtEl>
                                          <p:spTgt spid="3">
                                            <p:txEl>
                                              <p:pRg st="0" end="0"/>
                                            </p:txEl>
                                          </p:spTgt>
                                        </p:tgtEl>
                                        <p:attrNameLst>
                                          <p:attrName>style.color</p:attrName>
                                        </p:attrNameLst>
                                      </p:cBhvr>
                                      <p:to>
                                        <a:schemeClr val="bg1"/>
                                      </p:to>
                                    </p:animClr>
                                    <p:animClr clrSpc="rgb" dir="cw">
                                      <p:cBhvr>
                                        <p:cTn id="13" dur="250" autoRev="1" fill="remove"/>
                                        <p:tgtEl>
                                          <p:spTgt spid="3">
                                            <p:txEl>
                                              <p:pRg st="0" end="0"/>
                                            </p:txEl>
                                          </p:spTgt>
                                        </p:tgtEl>
                                        <p:attrNameLst>
                                          <p:attrName>fillcolor</p:attrName>
                                        </p:attrNameLst>
                                      </p:cBhvr>
                                      <p:to>
                                        <a:schemeClr val="bg1"/>
                                      </p:to>
                                    </p:animClr>
                                    <p:set>
                                      <p:cBhvr>
                                        <p:cTn id="14" dur="250" autoRev="1" fill="remove"/>
                                        <p:tgtEl>
                                          <p:spTgt spid="3">
                                            <p:txEl>
                                              <p:pRg st="0" end="0"/>
                                            </p:txEl>
                                          </p:spTgt>
                                        </p:tgtEl>
                                        <p:attrNameLst>
                                          <p:attrName>fill.type</p:attrName>
                                        </p:attrNameLst>
                                      </p:cBhvr>
                                      <p:to>
                                        <p:strVal val="solid"/>
                                      </p:to>
                                    </p:set>
                                    <p:set>
                                      <p:cBhvr>
                                        <p:cTn id="15" dur="250" autoRev="1" fill="remove"/>
                                        <p:tgtEl>
                                          <p:spTgt spid="3">
                                            <p:txEl>
                                              <p:pRg st="0" end="0"/>
                                            </p:txEl>
                                          </p:spTgt>
                                        </p:tgtEl>
                                        <p:attrNameLst>
                                          <p:attrName>fill.on</p:attrName>
                                        </p:attrNameLst>
                                      </p:cBhvr>
                                      <p:to>
                                        <p:strVal val="true"/>
                                      </p:to>
                                    </p:set>
                                  </p:childTnLst>
                                </p:cTn>
                              </p:par>
                              <p:par>
                                <p:cTn id="16" presetID="27" presetClass="emph" presetSubtype="0" fill="remove" nodeType="withEffect">
                                  <p:stCondLst>
                                    <p:cond delay="0"/>
                                  </p:stCondLst>
                                  <p:childTnLst>
                                    <p:animClr clrSpc="rgb" dir="cw">
                                      <p:cBhvr override="childStyle">
                                        <p:cTn id="17" dur="250" autoRev="1" fill="remove"/>
                                        <p:tgtEl>
                                          <p:spTgt spid="3">
                                            <p:txEl>
                                              <p:pRg st="1" end="1"/>
                                            </p:txEl>
                                          </p:spTgt>
                                        </p:tgtEl>
                                        <p:attrNameLst>
                                          <p:attrName>style.color</p:attrName>
                                        </p:attrNameLst>
                                      </p:cBhvr>
                                      <p:to>
                                        <a:schemeClr val="bg1"/>
                                      </p:to>
                                    </p:animClr>
                                    <p:animClr clrSpc="rgb" dir="cw">
                                      <p:cBhvr>
                                        <p:cTn id="18" dur="250" autoRev="1" fill="remove"/>
                                        <p:tgtEl>
                                          <p:spTgt spid="3">
                                            <p:txEl>
                                              <p:pRg st="1" end="1"/>
                                            </p:txEl>
                                          </p:spTgt>
                                        </p:tgtEl>
                                        <p:attrNameLst>
                                          <p:attrName>fillcolor</p:attrName>
                                        </p:attrNameLst>
                                      </p:cBhvr>
                                      <p:to>
                                        <a:schemeClr val="bg1"/>
                                      </p:to>
                                    </p:animClr>
                                    <p:set>
                                      <p:cBhvr>
                                        <p:cTn id="19" dur="250" autoRev="1" fill="remove"/>
                                        <p:tgtEl>
                                          <p:spTgt spid="3">
                                            <p:txEl>
                                              <p:pRg st="1" end="1"/>
                                            </p:txEl>
                                          </p:spTgt>
                                        </p:tgtEl>
                                        <p:attrNameLst>
                                          <p:attrName>fill.type</p:attrName>
                                        </p:attrNameLst>
                                      </p:cBhvr>
                                      <p:to>
                                        <p:strVal val="solid"/>
                                      </p:to>
                                    </p:set>
                                    <p:set>
                                      <p:cBhvr>
                                        <p:cTn id="20" dur="250" autoRev="1" fill="remove"/>
                                        <p:tgtEl>
                                          <p:spTgt spid="3">
                                            <p:txEl>
                                              <p:pRg st="1" end="1"/>
                                            </p:txEl>
                                          </p:spTgt>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219200"/>
            <a:ext cx="7024744" cy="1143000"/>
          </a:xfrm>
        </p:spPr>
        <p:txBody>
          <a:bodyPr>
            <a:normAutofit fontScale="90000"/>
          </a:bodyPr>
          <a:lstStyle/>
          <a:p>
            <a:r>
              <a:rPr lang="id-ID" b="1" dirty="0" smtClean="0"/>
              <a:t>PRINSIP DASAR YANG MELANDASI PERANCANGAN JURNAL (</a:t>
            </a:r>
            <a:r>
              <a:rPr lang="id-ID" dirty="0" smtClean="0"/>
              <a:t>lanjutan 2</a:t>
            </a:r>
            <a:r>
              <a:rPr lang="id-ID" b="1" dirty="0" smtClean="0"/>
              <a:t>)</a:t>
            </a:r>
            <a:endParaRPr lang="id-ID" b="1" dirty="0"/>
          </a:p>
        </p:txBody>
      </p:sp>
      <p:sp>
        <p:nvSpPr>
          <p:cNvPr id="3" name="Content Placeholder 2"/>
          <p:cNvSpPr>
            <a:spLocks noGrp="1"/>
          </p:cNvSpPr>
          <p:nvPr>
            <p:ph idx="1"/>
          </p:nvPr>
        </p:nvSpPr>
        <p:spPr>
          <a:xfrm>
            <a:off x="1066800" y="2438400"/>
            <a:ext cx="6777317" cy="3657600"/>
          </a:xfrm>
        </p:spPr>
        <p:txBody>
          <a:bodyPr>
            <a:normAutofit fontScale="62500" lnSpcReduction="20000"/>
          </a:bodyPr>
          <a:lstStyle/>
          <a:p>
            <a:pPr marL="525780" indent="-457200">
              <a:buFont typeface="+mj-lt"/>
              <a:buAutoNum type="arabicPeriod" startAt="3"/>
            </a:pPr>
            <a:r>
              <a:rPr lang="id-ID" b="1" dirty="0" smtClean="0"/>
              <a:t>Penggunaan Jurnal Berkolom</a:t>
            </a:r>
          </a:p>
          <a:p>
            <a:pPr marL="512763" indent="-444500">
              <a:buNone/>
            </a:pPr>
            <a:r>
              <a:rPr lang="id-ID" dirty="0"/>
              <a:t>	</a:t>
            </a:r>
            <a:r>
              <a:rPr lang="id-ID" dirty="0" smtClean="0"/>
              <a:t>Untuk mengurangi pekerjaan pembukuan yang terinci, harus digunakan kolom kolom khusus dalam jurnal, sehingga memungkinkan pembukuuan (posting) jumlah per kolom ke dalam rekening yang bersangkutan</a:t>
            </a:r>
          </a:p>
          <a:p>
            <a:pPr marL="512763" indent="-444500">
              <a:buNone/>
            </a:pPr>
            <a:endParaRPr lang="id-ID" dirty="0" smtClean="0"/>
          </a:p>
          <a:p>
            <a:pPr marL="525463" indent="-457200">
              <a:buFont typeface="+mj-lt"/>
              <a:buAutoNum type="arabicPeriod" startAt="4"/>
            </a:pPr>
            <a:r>
              <a:rPr lang="id-ID" b="1" dirty="0" smtClean="0"/>
              <a:t>Nama Kolom Dalam Jurnal Harus Sesuai dengan Nama Rekening yang Bersangkutan dalam Buku Besar.</a:t>
            </a:r>
            <a:endParaRPr lang="id-ID" dirty="0" smtClean="0"/>
          </a:p>
          <a:p>
            <a:pPr marL="512763" indent="-444500">
              <a:buNone/>
            </a:pPr>
            <a:r>
              <a:rPr lang="id-ID" b="1" dirty="0"/>
              <a:t>	</a:t>
            </a:r>
            <a:r>
              <a:rPr lang="id-ID" dirty="0" smtClean="0"/>
              <a:t>Nama kolom dalam jurnal harus sesuai dengan nama rekening yang bersangkutan dalam buku besar, yang akan menerima jumlah yang akan dibukukan dari jurnal.</a:t>
            </a:r>
            <a:endParaRPr lang="id-ID" b="1" dirty="0" smtClean="0"/>
          </a:p>
        </p:txBody>
      </p:sp>
      <p:sp>
        <p:nvSpPr>
          <p:cNvPr id="4" name="Footer Placeholder 3"/>
          <p:cNvSpPr>
            <a:spLocks noGrp="1"/>
          </p:cNvSpPr>
          <p:nvPr>
            <p:ph type="ftr" sz="quarter" idx="11"/>
          </p:nvPr>
        </p:nvSpPr>
        <p:spPr/>
        <p:txBody>
          <a:bodyPr/>
          <a:lstStyle/>
          <a:p>
            <a:r>
              <a:rPr lang="id-ID" smtClean="0"/>
              <a:t>ratna (2013)</a:t>
            </a:r>
            <a:endParaRPr lang="id-ID"/>
          </a:p>
        </p:txBody>
      </p:sp>
      <p:sp>
        <p:nvSpPr>
          <p:cNvPr id="5" name="Slide Number Placeholder 4"/>
          <p:cNvSpPr>
            <a:spLocks noGrp="1"/>
          </p:cNvSpPr>
          <p:nvPr>
            <p:ph type="sldNum" sz="quarter" idx="12"/>
          </p:nvPr>
        </p:nvSpPr>
        <p:spPr/>
        <p:txBody>
          <a:bodyPr/>
          <a:lstStyle/>
          <a:p>
            <a:fld id="{2F7FE822-1D67-4E29-B6B1-E4EAFA9DCD41}" type="slidenum">
              <a:rPr lang="id-ID" smtClean="0"/>
              <a:t>7</a:t>
            </a:fld>
            <a:endParaRPr lang="id-ID"/>
          </a:p>
        </p:txBody>
      </p:sp>
    </p:spTree>
    <p:extLst>
      <p:ext uri="{BB962C8B-B14F-4D97-AF65-F5344CB8AC3E}">
        <p14:creationId xmlns:p14="http://schemas.microsoft.com/office/powerpoint/2010/main" val="848933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ircle(in)">
                                      <p:cBhvr>
                                        <p:cTn id="13" dur="2000"/>
                                        <p:tgtEl>
                                          <p:spTgt spid="3">
                                            <p:txEl>
                                              <p:pRg st="0" end="0"/>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circle(in)">
                                      <p:cBhvr>
                                        <p:cTn id="16" dur="2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circle(in)">
                                      <p:cBhvr>
                                        <p:cTn id="21" dur="2000"/>
                                        <p:tgtEl>
                                          <p:spTgt spid="3">
                                            <p:txEl>
                                              <p:pRg st="3" end="3"/>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circle(in)">
                                      <p:cBhvr>
                                        <p:cTn id="24"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219200"/>
            <a:ext cx="7024744" cy="1143000"/>
          </a:xfrm>
        </p:spPr>
        <p:txBody>
          <a:bodyPr>
            <a:normAutofit fontScale="90000"/>
          </a:bodyPr>
          <a:lstStyle/>
          <a:p>
            <a:r>
              <a:rPr lang="id-ID" b="1" dirty="0" smtClean="0"/>
              <a:t>PRINSIP DASAR YANG MELANDASI PERANCANGAN JURNAL (</a:t>
            </a:r>
            <a:r>
              <a:rPr lang="id-ID" dirty="0" smtClean="0"/>
              <a:t>lanjutan 3</a:t>
            </a:r>
            <a:r>
              <a:rPr lang="id-ID" b="1" dirty="0" smtClean="0"/>
              <a:t>)</a:t>
            </a:r>
            <a:endParaRPr lang="id-ID" b="1" dirty="0"/>
          </a:p>
        </p:txBody>
      </p:sp>
      <p:sp>
        <p:nvSpPr>
          <p:cNvPr id="3" name="Content Placeholder 2"/>
          <p:cNvSpPr>
            <a:spLocks noGrp="1"/>
          </p:cNvSpPr>
          <p:nvPr>
            <p:ph idx="1"/>
          </p:nvPr>
        </p:nvSpPr>
        <p:spPr>
          <a:xfrm>
            <a:off x="1066800" y="2438400"/>
            <a:ext cx="6777317" cy="3657600"/>
          </a:xfrm>
        </p:spPr>
        <p:txBody>
          <a:bodyPr>
            <a:normAutofit fontScale="62500" lnSpcReduction="20000"/>
          </a:bodyPr>
          <a:lstStyle/>
          <a:p>
            <a:pPr marL="525780" indent="-457200">
              <a:buFont typeface="+mj-lt"/>
              <a:buAutoNum type="arabicPeriod" startAt="5"/>
            </a:pPr>
            <a:r>
              <a:rPr lang="id-ID" b="1" dirty="0" smtClean="0"/>
              <a:t>Kolom kolom dalam Jurnal Digunakan Untuk Mengumpulkan Angka yang Akan Diringkas dalam Rekening Yang Bersangkutan dalam Buku Besar.</a:t>
            </a:r>
          </a:p>
          <a:p>
            <a:pPr marL="512763" indent="-444500">
              <a:buNone/>
            </a:pPr>
            <a:r>
              <a:rPr lang="id-ID" dirty="0"/>
              <a:t>	</a:t>
            </a:r>
            <a:r>
              <a:rPr lang="id-ID" dirty="0" smtClean="0"/>
              <a:t>Harus dilakukan rekonsiliasi periodik antara buku pembantu dengan rekening kontrol yang bersangkutan dalam buku besar, untuk menjamin ketelitian pencatatan ganda tersebut.</a:t>
            </a:r>
          </a:p>
          <a:p>
            <a:pPr marL="512763" indent="-444500">
              <a:buNone/>
            </a:pPr>
            <a:endParaRPr lang="id-ID" dirty="0" smtClean="0"/>
          </a:p>
          <a:p>
            <a:pPr marL="525463" indent="-457200">
              <a:buFont typeface="+mj-lt"/>
              <a:buAutoNum type="arabicPeriod" startAt="6"/>
            </a:pPr>
            <a:r>
              <a:rPr lang="id-ID" b="1" dirty="0" smtClean="0"/>
              <a:t>Sedapat Mungkin Jurnal harus Dirancang Sedemikian Rupa Sehingga Pekerjaan Menyalin Informasi dari Dokumen Sumbernya Dibuat Sangat Minimum .</a:t>
            </a:r>
            <a:endParaRPr lang="id-ID" dirty="0" smtClean="0"/>
          </a:p>
          <a:p>
            <a:pPr marL="512763" indent="-444500">
              <a:buNone/>
            </a:pPr>
            <a:r>
              <a:rPr lang="id-ID" b="1" dirty="0"/>
              <a:t>	</a:t>
            </a:r>
            <a:r>
              <a:rPr lang="id-ID" dirty="0" smtClean="0"/>
              <a:t>Contohnya dalam transaksi penjualan. Faktur penjualan dapat disimpan menurut tanggalnya, sehingga dapat berfungsi sebagai jurnal penjualan.</a:t>
            </a:r>
            <a:endParaRPr lang="id-ID" b="1" dirty="0" smtClean="0"/>
          </a:p>
        </p:txBody>
      </p:sp>
      <p:sp>
        <p:nvSpPr>
          <p:cNvPr id="4" name="Footer Placeholder 3"/>
          <p:cNvSpPr>
            <a:spLocks noGrp="1"/>
          </p:cNvSpPr>
          <p:nvPr>
            <p:ph type="ftr" sz="quarter" idx="11"/>
          </p:nvPr>
        </p:nvSpPr>
        <p:spPr/>
        <p:txBody>
          <a:bodyPr/>
          <a:lstStyle/>
          <a:p>
            <a:r>
              <a:rPr lang="id-ID" smtClean="0"/>
              <a:t>ratna (2013)</a:t>
            </a:r>
            <a:endParaRPr lang="id-ID"/>
          </a:p>
        </p:txBody>
      </p:sp>
      <p:sp>
        <p:nvSpPr>
          <p:cNvPr id="5" name="Slide Number Placeholder 4"/>
          <p:cNvSpPr>
            <a:spLocks noGrp="1"/>
          </p:cNvSpPr>
          <p:nvPr>
            <p:ph type="sldNum" sz="quarter" idx="12"/>
          </p:nvPr>
        </p:nvSpPr>
        <p:spPr/>
        <p:txBody>
          <a:bodyPr/>
          <a:lstStyle/>
          <a:p>
            <a:fld id="{2F7FE822-1D67-4E29-B6B1-E4EAFA9DCD41}" type="slidenum">
              <a:rPr lang="id-ID" smtClean="0"/>
              <a:t>8</a:t>
            </a:fld>
            <a:endParaRPr lang="id-ID"/>
          </a:p>
        </p:txBody>
      </p:sp>
    </p:spTree>
    <p:extLst>
      <p:ext uri="{BB962C8B-B14F-4D97-AF65-F5344CB8AC3E}">
        <p14:creationId xmlns:p14="http://schemas.microsoft.com/office/powerpoint/2010/main" val="151439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1" dur="500"/>
                                        <p:tgtEl>
                                          <p:spTgt spid="3">
                                            <p:txEl>
                                              <p:pRg st="3" end="3"/>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219200"/>
            <a:ext cx="7024744" cy="1143000"/>
          </a:xfrm>
        </p:spPr>
        <p:txBody>
          <a:bodyPr>
            <a:normAutofit fontScale="90000"/>
          </a:bodyPr>
          <a:lstStyle/>
          <a:p>
            <a:r>
              <a:rPr lang="id-ID" b="1" dirty="0" smtClean="0"/>
              <a:t>PRINSIP DASAR YANG MELANDASI PERANCANGAN JURNAL (</a:t>
            </a:r>
            <a:r>
              <a:rPr lang="id-ID" dirty="0" smtClean="0"/>
              <a:t>lanjutan 4</a:t>
            </a:r>
            <a:r>
              <a:rPr lang="id-ID" b="1" dirty="0" smtClean="0"/>
              <a:t>)</a:t>
            </a:r>
            <a:endParaRPr lang="id-ID" b="1" dirty="0"/>
          </a:p>
        </p:txBody>
      </p:sp>
      <p:sp>
        <p:nvSpPr>
          <p:cNvPr id="3" name="Content Placeholder 2"/>
          <p:cNvSpPr>
            <a:spLocks noGrp="1"/>
          </p:cNvSpPr>
          <p:nvPr>
            <p:ph idx="1"/>
          </p:nvPr>
        </p:nvSpPr>
        <p:spPr>
          <a:xfrm>
            <a:off x="1066800" y="2438400"/>
            <a:ext cx="6777317" cy="4038600"/>
          </a:xfrm>
        </p:spPr>
        <p:txBody>
          <a:bodyPr>
            <a:normAutofit fontScale="62500" lnSpcReduction="20000"/>
          </a:bodyPr>
          <a:lstStyle/>
          <a:p>
            <a:pPr marL="525780" indent="-457200">
              <a:buFont typeface="+mj-lt"/>
              <a:buAutoNum type="arabicPeriod" startAt="7"/>
            </a:pPr>
            <a:r>
              <a:rPr lang="id-ID" b="1" dirty="0" smtClean="0"/>
              <a:t>Harus Ditetapkan Antara Dokumen Sumber tertentu dengan Jurnal Sehingga Pertanggungjawaban Kebenaran Informasi Dapat Ditentukan </a:t>
            </a:r>
          </a:p>
          <a:p>
            <a:pPr marL="512763" indent="-444500">
              <a:buNone/>
            </a:pPr>
            <a:r>
              <a:rPr lang="id-ID" dirty="0"/>
              <a:t>	</a:t>
            </a:r>
            <a:r>
              <a:rPr lang="id-ID" dirty="0" smtClean="0"/>
              <a:t>Contohnya adalah pencatatan transaksi penjualan kredit.</a:t>
            </a:r>
          </a:p>
          <a:p>
            <a:pPr marL="512763" indent="-444500">
              <a:buNone/>
            </a:pPr>
            <a:r>
              <a:rPr lang="id-ID" b="1" dirty="0"/>
              <a:t>	</a:t>
            </a:r>
            <a:r>
              <a:rPr lang="id-ID" dirty="0" smtClean="0"/>
              <a:t>Transaksi ini dicatat oleh bagian jurnal dalam jurnal penjualan atas dasar dokumen penjualan berupa faktur penjualan yang dibuat oleh bagian penagihan. Jika data yang dicatat dalam jurnal keliru, dapat diusut ke dokumen sumbernya (faktur penjualan dan lap. Pengiriman barang) shg bisa dicari siapa yang harus mempertanggungjawabkan kesalahan tersebut, bagian Penagihan atau Bagian Pemgiriman Barang.</a:t>
            </a:r>
            <a:endParaRPr lang="id-ID" b="1" dirty="0" smtClean="0"/>
          </a:p>
        </p:txBody>
      </p:sp>
      <p:sp>
        <p:nvSpPr>
          <p:cNvPr id="4" name="Footer Placeholder 3"/>
          <p:cNvSpPr>
            <a:spLocks noGrp="1"/>
          </p:cNvSpPr>
          <p:nvPr>
            <p:ph type="ftr" sz="quarter" idx="11"/>
          </p:nvPr>
        </p:nvSpPr>
        <p:spPr/>
        <p:txBody>
          <a:bodyPr/>
          <a:lstStyle/>
          <a:p>
            <a:r>
              <a:rPr lang="id-ID" smtClean="0"/>
              <a:t>ratna (2013)</a:t>
            </a:r>
            <a:endParaRPr lang="id-ID"/>
          </a:p>
        </p:txBody>
      </p:sp>
      <p:sp>
        <p:nvSpPr>
          <p:cNvPr id="5" name="Slide Number Placeholder 4"/>
          <p:cNvSpPr>
            <a:spLocks noGrp="1"/>
          </p:cNvSpPr>
          <p:nvPr>
            <p:ph type="sldNum" sz="quarter" idx="12"/>
          </p:nvPr>
        </p:nvSpPr>
        <p:spPr/>
        <p:txBody>
          <a:bodyPr/>
          <a:lstStyle/>
          <a:p>
            <a:fld id="{2F7FE822-1D67-4E29-B6B1-E4EAFA9DCD41}" type="slidenum">
              <a:rPr lang="id-ID" smtClean="0"/>
              <a:t>9</a:t>
            </a:fld>
            <a:endParaRPr lang="id-ID"/>
          </a:p>
        </p:txBody>
      </p:sp>
    </p:spTree>
    <p:extLst>
      <p:ext uri="{BB962C8B-B14F-4D97-AF65-F5344CB8AC3E}">
        <p14:creationId xmlns:p14="http://schemas.microsoft.com/office/powerpoint/2010/main" val="184810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par>
                                <p:cTn id="16" presetID="31"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9"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0"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1" dur="1000"/>
                                        <p:tgtEl>
                                          <p:spTgt spid="3">
                                            <p:txEl>
                                              <p:pRg st="1" end="1"/>
                                            </p:txEl>
                                          </p:spTgt>
                                        </p:tgtEl>
                                      </p:cBhvr>
                                    </p:animEffect>
                                  </p:childTnLst>
                                </p:cTn>
                              </p:par>
                              <p:par>
                                <p:cTn id="22" presetID="31"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p:cTn id="24"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5"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6"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7"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STIKOM Bali">
  <a:themeElements>
    <a:clrScheme name="STIKOM Bali 1">
      <a:dk1>
        <a:sysClr val="windowText" lastClr="000000"/>
      </a:dk1>
      <a:lt1>
        <a:sysClr val="window" lastClr="FFFFFF"/>
      </a:lt1>
      <a:dk2>
        <a:srgbClr val="0B283B"/>
      </a:dk2>
      <a:lt2>
        <a:srgbClr val="F5E98D"/>
      </a:lt2>
      <a:accent1>
        <a:srgbClr val="0D6B9F"/>
      </a:accent1>
      <a:accent2>
        <a:srgbClr val="D5AB1A"/>
      </a:accent2>
      <a:accent3>
        <a:srgbClr val="E62129"/>
      </a:accent3>
      <a:accent4>
        <a:srgbClr val="9AADCB"/>
      </a:accent4>
      <a:accent5>
        <a:srgbClr val="EAD21A"/>
      </a:accent5>
      <a:accent6>
        <a:srgbClr val="F29C79"/>
      </a:accent6>
      <a:hlink>
        <a:srgbClr val="165076"/>
      </a:hlink>
      <a:folHlink>
        <a:srgbClr val="A61F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presentasi STIKOM</Template>
  <TotalTime>639</TotalTime>
  <Words>472</Words>
  <Application>Microsoft Office PowerPoint</Application>
  <PresentationFormat>On-screen Show (4:3)</PresentationFormat>
  <Paragraphs>141</Paragraphs>
  <Slides>18</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Trajan Pro</vt:lpstr>
      <vt:lpstr>Wingdings</vt:lpstr>
      <vt:lpstr>STIKOM Bali</vt:lpstr>
      <vt:lpstr>BAB 4</vt:lpstr>
      <vt:lpstr>PENTINGNYA JURNAL</vt:lpstr>
      <vt:lpstr>JURNAL UMUM</vt:lpstr>
      <vt:lpstr>JURNAL KHUSUS (1)</vt:lpstr>
      <vt:lpstr>JURNAL KHUSUS (lanjutan 2)</vt:lpstr>
      <vt:lpstr>PRINSIP DASAR YANG MELANDASI PERANCANGAN JURNAL</vt:lpstr>
      <vt:lpstr>PRINSIP DASAR YANG MELANDASI PERANCANGAN JURNAL (lanjutan 2)</vt:lpstr>
      <vt:lpstr>PRINSIP DASAR YANG MELANDASI PERANCANGAN JURNAL (lanjutan 3)</vt:lpstr>
      <vt:lpstr>PRINSIP DASAR YANG MELANDASI PERANCANGAN JURNAL (lanjutan 4)</vt:lpstr>
      <vt:lpstr>JENIS JURNAL</vt:lpstr>
      <vt:lpstr>JENIS JURNAL (1)</vt:lpstr>
      <vt:lpstr>JENIS JURNAL (2)</vt:lpstr>
      <vt:lpstr>JENIS JURNAL (3)</vt:lpstr>
      <vt:lpstr>JENIS JURNAL (4)</vt:lpstr>
      <vt:lpstr>JENIS JURNAL (5)</vt:lpstr>
      <vt:lpstr>LANGKAH PERANCANGAN JURNAL (1 dari 3)</vt:lpstr>
      <vt:lpstr>LANGKAH PERANCANGAN JURNAL (2 dari 3)</vt:lpstr>
      <vt:lpstr>LANGKAH PERANCANGAN JURNAL (3 dari 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ratna</cp:lastModifiedBy>
  <cp:revision>36</cp:revision>
  <dcterms:created xsi:type="dcterms:W3CDTF">2013-10-27T05:01:14Z</dcterms:created>
  <dcterms:modified xsi:type="dcterms:W3CDTF">2014-02-21T03:10:17Z</dcterms:modified>
</cp:coreProperties>
</file>