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2"/>
  </p:sldMasterIdLst>
  <p:notesMasterIdLst>
    <p:notesMasterId r:id="rId32"/>
  </p:notesMasterIdLst>
  <p:handoutMasterIdLst>
    <p:handoutMasterId r:id="rId33"/>
  </p:handoutMasterIdLst>
  <p:sldIdLst>
    <p:sldId id="257"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1" r:id="rId18"/>
    <p:sldId id="303" r:id="rId19"/>
    <p:sldId id="292" r:id="rId20"/>
    <p:sldId id="304" r:id="rId21"/>
    <p:sldId id="293" r:id="rId22"/>
    <p:sldId id="295" r:id="rId23"/>
    <p:sldId id="305" r:id="rId24"/>
    <p:sldId id="294" r:id="rId25"/>
    <p:sldId id="306" r:id="rId26"/>
    <p:sldId id="307" r:id="rId27"/>
    <p:sldId id="296" r:id="rId28"/>
    <p:sldId id="297" r:id="rId29"/>
    <p:sldId id="299" r:id="rId30"/>
    <p:sldId id="302"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p:cViewPr varScale="1">
        <p:scale>
          <a:sx n="71" d="100"/>
          <a:sy n="71" d="100"/>
        </p:scale>
        <p:origin x="594"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map"/>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D6C52-3045-4A40-BC5B-B47CC604D1C7}"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30A154-80F1-4270-938E-6F3AEBBE932B}"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D56D46-7563-4FD8-9BFE-159E148DD80B}"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086600-3724-4CEC-BFC7-0AE817D459B4}" type="datetime1">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1717B58-1A4E-4B21-A9B5-C9AA3D823795}"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7F51B7-01A4-4352-97FE-5E82B521B575}" type="datetime1">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01950F-3D49-467F-A6E8-BE6F2F33AA40}" type="datetime1">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A8C83-409A-47F2-A321-2CDE96EB4D0F}" type="datetime1">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5" name="Date Placeholder 4"/>
          <p:cNvSpPr>
            <a:spLocks noGrp="1"/>
          </p:cNvSpPr>
          <p:nvPr>
            <p:ph type="dt" sz="half" idx="10"/>
          </p:nvPr>
        </p:nvSpPr>
        <p:spPr/>
        <p:txBody>
          <a:bodyPr/>
          <a:lstStyle/>
          <a:p>
            <a:fld id="{E09C4E84-49BF-4F3A-985E-87C565C81281}"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5" name="Date Placeholder 4"/>
          <p:cNvSpPr>
            <a:spLocks noGrp="1"/>
          </p:cNvSpPr>
          <p:nvPr>
            <p:ph type="dt" sz="half" idx="10"/>
          </p:nvPr>
        </p:nvSpPr>
        <p:spPr/>
        <p:txBody>
          <a:bodyPr/>
          <a:lstStyle/>
          <a:p>
            <a:fld id="{3ABEE2B2-DE4E-4BA1-912B-1371ABFD68D1}" type="datetime1">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835812B2-BD1B-4DB0-9BD9-F523FF02BE87}" type="datetime1">
              <a:rPr lang="en-US" smtClean="0"/>
              <a:t>4/22/2016</a:t>
            </a:fld>
            <a:endParaRPr lang="en-US"/>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lang="en-US" smtClean="0"/>
              <a:pPr/>
              <a:t>‹#›</a:t>
            </a:fld>
            <a:endParaRPr lang="en-US"/>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7614" y="4800600"/>
            <a:ext cx="7848600" cy="1828800"/>
          </a:xfrm>
        </p:spPr>
        <p:txBody>
          <a:bodyPr>
            <a:normAutofit/>
          </a:bodyPr>
          <a:lstStyle/>
          <a:p>
            <a:r>
              <a:rPr lang="en-US" sz="2400" dirty="0" smtClean="0">
                <a:solidFill>
                  <a:schemeClr val="tx1"/>
                </a:solidFill>
              </a:rPr>
              <a:t>NAMA KELOMPOK :</a:t>
            </a:r>
          </a:p>
          <a:p>
            <a:endParaRPr lang="en-US" sz="2400" dirty="0" smtClean="0">
              <a:solidFill>
                <a:schemeClr val="tx1"/>
              </a:solidFill>
            </a:endParaRPr>
          </a:p>
          <a:p>
            <a:r>
              <a:rPr lang="en-US" sz="2400" dirty="0" smtClean="0">
                <a:solidFill>
                  <a:schemeClr val="tx1"/>
                </a:solidFill>
              </a:rPr>
              <a:t>1. MELVIN VANDIKA PUTRA		(130030023)</a:t>
            </a:r>
          </a:p>
          <a:p>
            <a:r>
              <a:rPr lang="en-US" sz="2400" dirty="0" smtClean="0">
                <a:solidFill>
                  <a:schemeClr val="tx1"/>
                </a:solidFill>
              </a:rPr>
              <a:t>2. MADE DWIYANA KRISNA 		(130030261)</a:t>
            </a:r>
          </a:p>
          <a:p>
            <a:r>
              <a:rPr lang="en-US" sz="2400" dirty="0" smtClean="0">
                <a:solidFill>
                  <a:schemeClr val="tx1"/>
                </a:solidFill>
              </a:rPr>
              <a:t>3. I WAYAN ARIS SETIAWAN 		(130030499)</a:t>
            </a:r>
            <a:endParaRPr lang="en-US" sz="2400" dirty="0">
              <a:solidFill>
                <a:schemeClr val="tx1"/>
              </a:solidFill>
            </a:endParaRPr>
          </a:p>
        </p:txBody>
      </p:sp>
      <p:sp>
        <p:nvSpPr>
          <p:cNvPr id="2" name="Title 1"/>
          <p:cNvSpPr>
            <a:spLocks noGrp="1"/>
          </p:cNvSpPr>
          <p:nvPr>
            <p:ph type="ctrTitle"/>
          </p:nvPr>
        </p:nvSpPr>
        <p:spPr>
          <a:xfrm>
            <a:off x="1217614" y="1600200"/>
            <a:ext cx="9753600" cy="3048001"/>
          </a:xfrm>
        </p:spPr>
        <p:txBody>
          <a:bodyPr anchor="ctr">
            <a:normAutofit/>
          </a:bodyPr>
          <a:lstStyle/>
          <a:p>
            <a:pPr algn="ctr"/>
            <a:r>
              <a:rPr lang="en-US" dirty="0" err="1" smtClean="0"/>
              <a:t>NOAa</a:t>
            </a:r>
            <a:r>
              <a:rPr lang="en-US" dirty="0" smtClean="0"/>
              <a:t/>
            </a:r>
            <a:br>
              <a:rPr lang="en-US" dirty="0" smtClean="0"/>
            </a:br>
            <a:r>
              <a:rPr lang="en-US" dirty="0" smtClean="0"/>
              <a:t>( National oceanic and atmospheric administration )</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id-ID" sz="3200" dirty="0"/>
              <a:t>Tahapan pemrosesan/pengolahan citra NOAA-AVHRR secara digital sebagai </a:t>
            </a:r>
            <a:r>
              <a:rPr lang="id-ID" sz="3200" dirty="0" smtClean="0"/>
              <a:t>berikut</a:t>
            </a:r>
            <a:r>
              <a:rPr lang="en-US" sz="3200" dirty="0" smtClean="0"/>
              <a:t> </a:t>
            </a:r>
            <a:r>
              <a:rPr lang="id-ID" sz="3200" dirty="0" smtClean="0"/>
              <a:t>:</a:t>
            </a:r>
            <a:endParaRPr lang="en-US" sz="3200" dirty="0" smtClean="0"/>
          </a:p>
          <a:p>
            <a:pPr marL="45720" indent="0">
              <a:buNone/>
            </a:pPr>
            <a:r>
              <a:rPr lang="en-US" sz="3200" dirty="0"/>
              <a:t>A</a:t>
            </a:r>
            <a:r>
              <a:rPr lang="en-US" sz="3200" dirty="0" smtClean="0"/>
              <a:t>. </a:t>
            </a:r>
            <a:r>
              <a:rPr lang="en-US" sz="3200" dirty="0" err="1" smtClean="0"/>
              <a:t>Koreksi</a:t>
            </a:r>
            <a:r>
              <a:rPr lang="en-US" sz="3200" dirty="0" smtClean="0"/>
              <a:t> </a:t>
            </a:r>
            <a:r>
              <a:rPr lang="en-US" sz="3200" dirty="0" err="1" smtClean="0"/>
              <a:t>Radiometrik</a:t>
            </a:r>
            <a:endParaRPr lang="en-US" sz="3200" dirty="0"/>
          </a:p>
          <a:p>
            <a:pPr marL="45720" indent="0">
              <a:buNone/>
            </a:pPr>
            <a:r>
              <a:rPr lang="en-US" sz="3200" dirty="0" smtClean="0"/>
              <a:t>       </a:t>
            </a:r>
            <a:r>
              <a:rPr lang="id-ID" sz="3200" dirty="0" smtClean="0"/>
              <a:t>Koreksi </a:t>
            </a:r>
            <a:r>
              <a:rPr lang="id-ID" sz="3200" dirty="0"/>
              <a:t>radiometrik yang dilakukan dengan tujuan untuk memperbaiki nilai piksel agar sesuai dengan nilai pancaran spektral obyek sebenarnya dan mengurangi atau menghilangkan efek atmosferik pada </a:t>
            </a:r>
            <a:r>
              <a:rPr lang="id-ID" sz="3200" dirty="0" smtClean="0"/>
              <a:t>citra</a:t>
            </a:r>
            <a:r>
              <a:rPr lang="en-US" sz="3200" dirty="0" smtClean="0"/>
              <a:t>.</a:t>
            </a:r>
            <a:endParaRPr lang="en-US" sz="3200"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(3)</a:t>
            </a:r>
            <a:endParaRPr lang="en-US" dirty="0"/>
          </a:p>
        </p:txBody>
      </p:sp>
    </p:spTree>
    <p:extLst>
      <p:ext uri="{BB962C8B-B14F-4D97-AF65-F5344CB8AC3E}">
        <p14:creationId xmlns:p14="http://schemas.microsoft.com/office/powerpoint/2010/main" val="287223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 indent="0">
              <a:buNone/>
            </a:pPr>
            <a:r>
              <a:rPr lang="en-US" sz="2800" dirty="0"/>
              <a:t>B</a:t>
            </a:r>
            <a:r>
              <a:rPr lang="en-US" sz="2800" dirty="0" smtClean="0"/>
              <a:t>. </a:t>
            </a:r>
            <a:r>
              <a:rPr lang="en-US" sz="2800" dirty="0" err="1" smtClean="0"/>
              <a:t>Koreksi</a:t>
            </a:r>
            <a:r>
              <a:rPr lang="en-US" sz="2800" dirty="0" smtClean="0"/>
              <a:t> </a:t>
            </a:r>
            <a:r>
              <a:rPr lang="en-US" sz="2800" dirty="0" err="1" smtClean="0"/>
              <a:t>Geometri</a:t>
            </a:r>
            <a:endParaRPr lang="en-US" sz="2800" dirty="0"/>
          </a:p>
          <a:p>
            <a:pPr marL="45720" indent="0">
              <a:buNone/>
            </a:pPr>
            <a:r>
              <a:rPr lang="en-US" sz="2800" dirty="0" smtClean="0"/>
              <a:t>    </a:t>
            </a:r>
            <a:r>
              <a:rPr lang="id-ID" sz="2800" dirty="0" smtClean="0"/>
              <a:t>Koreksi </a:t>
            </a:r>
            <a:r>
              <a:rPr lang="id-ID" sz="2800" dirty="0"/>
              <a:t>geometri merupakan proses perujukkan titik-titik pada citra ke titik-titik yang sama di medan ataupun di peta, yang diketahui koordinatnya</a:t>
            </a:r>
            <a:r>
              <a:rPr lang="id-ID" sz="2800" dirty="0" smtClean="0"/>
              <a:t>.</a:t>
            </a:r>
            <a:endParaRPr lang="en-US" sz="2800" dirty="0" smtClean="0"/>
          </a:p>
          <a:p>
            <a:pPr marL="45720" indent="0">
              <a:buNone/>
            </a:pPr>
            <a:r>
              <a:rPr lang="en-US" sz="2800" dirty="0"/>
              <a:t>C</a:t>
            </a:r>
            <a:r>
              <a:rPr lang="en-US" sz="2800" dirty="0" smtClean="0"/>
              <a:t>. Masking</a:t>
            </a:r>
          </a:p>
          <a:p>
            <a:pPr marL="45720" indent="0">
              <a:buNone/>
            </a:pPr>
            <a:r>
              <a:rPr lang="id-ID" sz="2800" dirty="0"/>
              <a:t>Masking ini bertujuan untuk menghilangkan unsur yang tidak perlu dan tidak dapat diolah. Melakukan masking daratan dan awan dengan menggunakan saluran 1, 2 dan </a:t>
            </a:r>
            <a:r>
              <a:rPr lang="id-ID" sz="2800" dirty="0" smtClean="0"/>
              <a:t>3</a:t>
            </a:r>
            <a:r>
              <a:rPr lang="en-US" sz="2800" dirty="0"/>
              <a:t>.</a:t>
            </a:r>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(4)</a:t>
            </a:r>
            <a:endParaRPr lang="en-US" dirty="0"/>
          </a:p>
        </p:txBody>
      </p:sp>
    </p:spTree>
    <p:extLst>
      <p:ext uri="{BB962C8B-B14F-4D97-AF65-F5344CB8AC3E}">
        <p14:creationId xmlns:p14="http://schemas.microsoft.com/office/powerpoint/2010/main" val="184213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800" dirty="0"/>
              <a:t>D</a:t>
            </a:r>
            <a:r>
              <a:rPr lang="en-US" sz="2800" dirty="0" smtClean="0"/>
              <a:t>. </a:t>
            </a:r>
            <a:r>
              <a:rPr lang="en-US" sz="2800" dirty="0" err="1" smtClean="0"/>
              <a:t>Mosaik</a:t>
            </a:r>
            <a:endParaRPr lang="en-US" sz="2800" dirty="0" smtClean="0"/>
          </a:p>
          <a:p>
            <a:pPr marL="45720" indent="0">
              <a:buNone/>
            </a:pPr>
            <a:r>
              <a:rPr lang="id-ID" sz="2800" dirty="0"/>
              <a:t>Mosaik citra dilakukan dengan menggabungkan dua citra bahan, sehingga dihasilkan citra yang menggambarkan daerah penelitian secara </a:t>
            </a:r>
            <a:r>
              <a:rPr lang="id-ID" sz="2800" dirty="0" smtClean="0"/>
              <a:t>penuh</a:t>
            </a:r>
            <a:r>
              <a:rPr lang="en-US" sz="2800" dirty="0" smtClean="0"/>
              <a:t>.</a:t>
            </a:r>
          </a:p>
          <a:p>
            <a:pPr marL="45720" indent="0">
              <a:buNone/>
            </a:pPr>
            <a:r>
              <a:rPr lang="en-US" sz="2800" dirty="0"/>
              <a:t>E</a:t>
            </a:r>
            <a:r>
              <a:rPr lang="en-US" sz="2800" dirty="0" smtClean="0"/>
              <a:t>. </a:t>
            </a:r>
            <a:r>
              <a:rPr lang="en-US" sz="2800" dirty="0" err="1" smtClean="0"/>
              <a:t>Pemotongan</a:t>
            </a:r>
            <a:r>
              <a:rPr lang="en-US" sz="2800" dirty="0" smtClean="0"/>
              <a:t> Citra</a:t>
            </a:r>
          </a:p>
          <a:p>
            <a:pPr marL="45720" indent="0">
              <a:buNone/>
            </a:pPr>
            <a:r>
              <a:rPr lang="id-ID" sz="2800" dirty="0"/>
              <a:t>Pemotongan citra sangat diperlukan untuk membatasi daerah yang akan diteliti sehingga cakupan daerah penelitian tidak terlalu </a:t>
            </a:r>
            <a:r>
              <a:rPr lang="id-ID" sz="2800" dirty="0" smtClean="0"/>
              <a:t>lebar</a:t>
            </a:r>
            <a:r>
              <a:rPr lang="en-US" sz="2800" dirty="0"/>
              <a:t>.</a:t>
            </a:r>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(5)</a:t>
            </a:r>
            <a:endParaRPr lang="en-US" dirty="0"/>
          </a:p>
        </p:txBody>
      </p:sp>
    </p:spTree>
    <p:extLst>
      <p:ext uri="{BB962C8B-B14F-4D97-AF65-F5344CB8AC3E}">
        <p14:creationId xmlns:p14="http://schemas.microsoft.com/office/powerpoint/2010/main" val="196091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8012" y="1828800"/>
            <a:ext cx="5410198" cy="4343400"/>
          </a:xfrm>
        </p:spPr>
        <p:txBody>
          <a:bodyPr>
            <a:normAutofit fontScale="85000" lnSpcReduction="10000"/>
          </a:bodyPr>
          <a:lstStyle/>
          <a:p>
            <a:pPr marL="45720" indent="0">
              <a:buNone/>
            </a:pPr>
            <a:r>
              <a:rPr lang="en-US" sz="3000" dirty="0" smtClean="0"/>
              <a:t>2. HIRS/4 (High Resolution Infrared </a:t>
            </a:r>
            <a:r>
              <a:rPr lang="en-US" sz="3000" dirty="0" smtClean="0"/>
              <a:t>Sounder)</a:t>
            </a:r>
          </a:p>
          <a:p>
            <a:pPr marL="45720" indent="0">
              <a:buNone/>
            </a:pPr>
            <a:r>
              <a:rPr lang="en-US" sz="3000" dirty="0"/>
              <a:t>M</a:t>
            </a:r>
            <a:r>
              <a:rPr lang="id-ID" sz="3200" dirty="0" smtClean="0"/>
              <a:t>enghitung </a:t>
            </a:r>
            <a:r>
              <a:rPr lang="id-ID" sz="3200" dirty="0"/>
              <a:t>profil temperatur vertical afmosfir dari permukaan bumi dengan ketinggian sekitar 40 km (24,9 mil). </a:t>
            </a:r>
            <a:endParaRPr lang="en-US" sz="3200" dirty="0" smtClean="0"/>
          </a:p>
          <a:p>
            <a:pPr marL="45720" indent="0">
              <a:buNone/>
            </a:pPr>
            <a:r>
              <a:rPr lang="id-ID" sz="3200" dirty="0" smtClean="0"/>
              <a:t>Data </a:t>
            </a:r>
            <a:r>
              <a:rPr lang="id-ID" sz="3200" dirty="0"/>
              <a:t>tersebut juga digunakan untuk menentukan suhu permukaan laut, kadar total ozon di atmosfer, kenampakan air tinggi awan dan cakupan, dan cahaya permukaan</a:t>
            </a:r>
            <a:endParaRPr lang="en-US" sz="3000" dirty="0" smtClean="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(6)</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475412" y="1828800"/>
            <a:ext cx="5029200" cy="4191000"/>
          </a:xfrm>
          <a:prstGeom prst="rect">
            <a:avLst/>
          </a:prstGeom>
          <a:noFill/>
        </p:spPr>
      </p:pic>
    </p:spTree>
    <p:extLst>
      <p:ext uri="{BB962C8B-B14F-4D97-AF65-F5344CB8AC3E}">
        <p14:creationId xmlns:p14="http://schemas.microsoft.com/office/powerpoint/2010/main" val="348601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828800"/>
            <a:ext cx="9753600" cy="1828800"/>
          </a:xfrm>
        </p:spPr>
        <p:txBody>
          <a:bodyPr>
            <a:normAutofit fontScale="77500" lnSpcReduction="20000"/>
          </a:bodyPr>
          <a:lstStyle/>
          <a:p>
            <a:pPr marL="45720" indent="0">
              <a:buNone/>
            </a:pPr>
            <a:r>
              <a:rPr lang="en-US" sz="3000" dirty="0" smtClean="0"/>
              <a:t>3. AMSU-A (Advance Microwave Sounding </a:t>
            </a:r>
            <a:r>
              <a:rPr lang="en-US" sz="3000" dirty="0" smtClean="0"/>
              <a:t>Unit-A</a:t>
            </a:r>
            <a:r>
              <a:rPr lang="en-US" sz="3000" dirty="0" smtClean="0"/>
              <a:t>)</a:t>
            </a:r>
          </a:p>
          <a:p>
            <a:pPr marL="45720" indent="0">
              <a:buNone/>
            </a:pPr>
            <a:r>
              <a:rPr lang="en-US" sz="3000" dirty="0" smtClean="0"/>
              <a:t>    </a:t>
            </a:r>
            <a:r>
              <a:rPr lang="id-ID" sz="3000" dirty="0" smtClean="0"/>
              <a:t>AMSU-A </a:t>
            </a:r>
            <a:r>
              <a:rPr lang="id-ID" sz="3000" dirty="0"/>
              <a:t>adalah pemindaian silang dengan daya radiometer. </a:t>
            </a:r>
            <a:r>
              <a:rPr lang="en-US" sz="3000" dirty="0" smtClean="0"/>
              <a:t>Data </a:t>
            </a:r>
            <a:r>
              <a:rPr lang="en-US" sz="3000" dirty="0" err="1" smtClean="0"/>
              <a:t>dari</a:t>
            </a:r>
            <a:r>
              <a:rPr lang="en-US" sz="3000" dirty="0" smtClean="0"/>
              <a:t> instrument </a:t>
            </a:r>
            <a:r>
              <a:rPr lang="en-US" sz="3000" dirty="0" err="1" smtClean="0"/>
              <a:t>ini</a:t>
            </a:r>
            <a:r>
              <a:rPr lang="en-US" sz="3000" dirty="0" smtClean="0"/>
              <a:t> </a:t>
            </a:r>
            <a:r>
              <a:rPr lang="en-US" sz="3000" dirty="0" err="1" smtClean="0"/>
              <a:t>digunakan</a:t>
            </a:r>
            <a:r>
              <a:rPr lang="en-US" sz="3000" dirty="0" smtClean="0"/>
              <a:t> </a:t>
            </a:r>
            <a:r>
              <a:rPr lang="en-US" sz="3000" dirty="0" err="1" smtClean="0"/>
              <a:t>dalam</a:t>
            </a:r>
            <a:r>
              <a:rPr lang="en-US" sz="3000" dirty="0" smtClean="0"/>
              <a:t> </a:t>
            </a:r>
            <a:r>
              <a:rPr lang="en-US" sz="3000" dirty="0" err="1" smtClean="0"/>
              <a:t>hubungannya</a:t>
            </a:r>
            <a:r>
              <a:rPr lang="en-US" sz="3000" dirty="0" smtClean="0"/>
              <a:t> </a:t>
            </a:r>
            <a:r>
              <a:rPr lang="en-US" sz="3000" dirty="0" err="1" smtClean="0"/>
              <a:t>dengan</a:t>
            </a:r>
            <a:r>
              <a:rPr lang="en-US" sz="3000" dirty="0" smtClean="0"/>
              <a:t> HIRS </a:t>
            </a:r>
            <a:r>
              <a:rPr lang="en-US" sz="3000" dirty="0" err="1" smtClean="0"/>
              <a:t>untuk</a:t>
            </a:r>
            <a:r>
              <a:rPr lang="en-US" sz="3000" dirty="0" smtClean="0"/>
              <a:t> </a:t>
            </a:r>
            <a:r>
              <a:rPr lang="en-US" sz="3000" dirty="0" err="1" smtClean="0"/>
              <a:t>menghitung</a:t>
            </a:r>
            <a:r>
              <a:rPr lang="en-US" sz="3000" dirty="0" smtClean="0"/>
              <a:t> </a:t>
            </a:r>
            <a:r>
              <a:rPr lang="en-US" sz="3000" dirty="0" err="1" smtClean="0"/>
              <a:t>profil</a:t>
            </a:r>
            <a:r>
              <a:rPr lang="en-US" sz="3000" dirty="0" smtClean="0"/>
              <a:t> </a:t>
            </a:r>
            <a:r>
              <a:rPr lang="en-US" sz="3000" dirty="0" err="1" smtClean="0"/>
              <a:t>suhu</a:t>
            </a:r>
            <a:r>
              <a:rPr lang="en-US" sz="3000" dirty="0" smtClean="0"/>
              <a:t> </a:t>
            </a:r>
            <a:r>
              <a:rPr lang="en-US" sz="3000" dirty="0" err="1" smtClean="0"/>
              <a:t>dan</a:t>
            </a:r>
            <a:r>
              <a:rPr lang="en-US" sz="3000" dirty="0" smtClean="0"/>
              <a:t> </a:t>
            </a:r>
            <a:r>
              <a:rPr lang="en-US" sz="3000" dirty="0" err="1" smtClean="0"/>
              <a:t>kelembaban</a:t>
            </a:r>
            <a:r>
              <a:rPr lang="en-US" sz="3000" dirty="0" smtClean="0"/>
              <a:t> </a:t>
            </a:r>
            <a:r>
              <a:rPr lang="en-US" sz="3000" dirty="0" err="1" smtClean="0"/>
              <a:t>atmosfer</a:t>
            </a:r>
            <a:r>
              <a:rPr lang="en-US" sz="3000" dirty="0" smtClean="0"/>
              <a:t> </a:t>
            </a:r>
            <a:r>
              <a:rPr lang="id-ID" sz="3000" dirty="0"/>
              <a:t>dari permukaan bumi ke atas stratosfer, kira-kira 2-milibar tekanan di  ketinggian (48 km atau 29,8 mi). </a:t>
            </a:r>
            <a:endParaRPr lang="en-US" sz="3000" dirty="0" smtClean="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(7)</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03412" y="3581400"/>
            <a:ext cx="7924800" cy="2846294"/>
          </a:xfrm>
          <a:prstGeom prst="rect">
            <a:avLst/>
          </a:prstGeom>
          <a:noFill/>
        </p:spPr>
      </p:pic>
    </p:spTree>
    <p:extLst>
      <p:ext uri="{BB962C8B-B14F-4D97-AF65-F5344CB8AC3E}">
        <p14:creationId xmlns:p14="http://schemas.microsoft.com/office/powerpoint/2010/main" val="261331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828800"/>
            <a:ext cx="5181598" cy="4495800"/>
          </a:xfrm>
        </p:spPr>
        <p:txBody>
          <a:bodyPr>
            <a:noAutofit/>
          </a:bodyPr>
          <a:lstStyle/>
          <a:p>
            <a:pPr marL="45720" indent="0">
              <a:buNone/>
            </a:pPr>
            <a:r>
              <a:rPr lang="en-US" sz="3000" dirty="0" smtClean="0"/>
              <a:t>4. MHS ( Microwave Humidity Sounder )</a:t>
            </a:r>
          </a:p>
          <a:p>
            <a:pPr marL="45720" indent="0" algn="just">
              <a:buNone/>
            </a:pPr>
            <a:r>
              <a:rPr lang="en-US" sz="3000" dirty="0" smtClean="0"/>
              <a:t>    </a:t>
            </a:r>
            <a:r>
              <a:rPr lang="id-ID" sz="2800" dirty="0" smtClean="0"/>
              <a:t>MHS </a:t>
            </a:r>
            <a:r>
              <a:rPr lang="id-ID" sz="2800" dirty="0"/>
              <a:t>adalah instrumen baru untuk seri NOAA satelit. Itu adalah 5 saluran navigasi gelombang pendek yang dimaksudkan terutama untuk mengukur profil dari kelembaban atmosfer</a:t>
            </a:r>
            <a:r>
              <a:rPr lang="id-ID" sz="2800" dirty="0" smtClean="0"/>
              <a:t>.</a:t>
            </a:r>
            <a:endParaRPr lang="en-US" sz="2800" dirty="0" smtClean="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(8)</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008812" y="2066925"/>
            <a:ext cx="4876800" cy="3724275"/>
          </a:xfrm>
          <a:prstGeom prst="rect">
            <a:avLst/>
          </a:prstGeom>
          <a:noFill/>
        </p:spPr>
      </p:pic>
    </p:spTree>
    <p:extLst>
      <p:ext uri="{BB962C8B-B14F-4D97-AF65-F5344CB8AC3E}">
        <p14:creationId xmlns:p14="http://schemas.microsoft.com/office/powerpoint/2010/main" val="254579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828800"/>
            <a:ext cx="9753600" cy="4648200"/>
          </a:xfrm>
        </p:spPr>
        <p:txBody>
          <a:bodyPr>
            <a:normAutofit fontScale="92500" lnSpcReduction="20000"/>
          </a:bodyPr>
          <a:lstStyle/>
          <a:p>
            <a:pPr marL="45720" indent="0">
              <a:buNone/>
            </a:pPr>
            <a:r>
              <a:rPr lang="en-US" sz="3000" dirty="0"/>
              <a:t>5. SBUV/2 ( Solar Backscatter Ultraviolet Radiometer-2</a:t>
            </a:r>
            <a:r>
              <a:rPr lang="en-US" sz="3000" dirty="0" smtClean="0"/>
              <a:t>)</a:t>
            </a:r>
            <a:endParaRPr lang="en-US" sz="3000" dirty="0" smtClean="0"/>
          </a:p>
          <a:p>
            <a:pPr marL="45720" indent="0">
              <a:buNone/>
            </a:pPr>
            <a:r>
              <a:rPr lang="id-ID" sz="3000" dirty="0" smtClean="0"/>
              <a:t>SBUV </a:t>
            </a:r>
            <a:r>
              <a:rPr lang="id-ID" sz="3000" dirty="0"/>
              <a:t>/ 2 mengukur radiasi matahari dan cahaya Bumi (energi radiasi matahari) di dalam spektrum ultraviolet (160-400 nm). Berikut sifat atmosfer diukur dari data ini: </a:t>
            </a:r>
            <a:endParaRPr lang="en-US" sz="3000" dirty="0"/>
          </a:p>
          <a:p>
            <a:pPr lvl="0"/>
            <a:r>
              <a:rPr lang="id-ID" sz="3000" dirty="0"/>
              <a:t>Konsentrasi ozon global di stratosfer dengan akurasi mutlak 1 persen.</a:t>
            </a:r>
            <a:endParaRPr lang="en-US" sz="3000" dirty="0"/>
          </a:p>
          <a:p>
            <a:pPr lvl="0"/>
            <a:r>
              <a:rPr lang="id-ID" sz="3000" dirty="0"/>
              <a:t>Distribusi ozon </a:t>
            </a:r>
            <a:r>
              <a:rPr lang="id-ID" sz="3000" dirty="0" smtClean="0"/>
              <a:t>vertikal </a:t>
            </a:r>
            <a:r>
              <a:rPr lang="id-ID" sz="3000" dirty="0"/>
              <a:t>di atmosfer dengan akurasi mutlak 5 persen. </a:t>
            </a:r>
            <a:endParaRPr lang="en-US" sz="3000" dirty="0"/>
          </a:p>
          <a:p>
            <a:pPr lvl="0"/>
            <a:r>
              <a:rPr lang="id-ID" sz="3000" dirty="0"/>
              <a:t>Jangka panjang solar radiasi spektral 160-400 nm. </a:t>
            </a:r>
            <a:endParaRPr lang="en-US" sz="3000" dirty="0"/>
          </a:p>
          <a:p>
            <a:pPr lvl="0"/>
            <a:r>
              <a:rPr lang="id-ID" sz="3000" dirty="0"/>
              <a:t>Proses fotokimia dan pengaruh "jejak" konstituen pada lapisan ozon. </a:t>
            </a:r>
            <a:endParaRPr lang="en-US" sz="3000" dirty="0"/>
          </a:p>
          <a:p>
            <a:pPr marL="45720" indent="0">
              <a:buNone/>
            </a:pPr>
            <a:endParaRPr lang="en-US"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a:t>
            </a:r>
            <a:r>
              <a:rPr lang="en-US" dirty="0"/>
              <a:t>9</a:t>
            </a:r>
            <a:r>
              <a:rPr lang="en-US" dirty="0" smtClean="0"/>
              <a:t>)</a:t>
            </a:r>
            <a:endParaRPr lang="en-US" dirty="0"/>
          </a:p>
        </p:txBody>
      </p:sp>
    </p:spTree>
    <p:extLst>
      <p:ext uri="{BB962C8B-B14F-4D97-AF65-F5344CB8AC3E}">
        <p14:creationId xmlns:p14="http://schemas.microsoft.com/office/powerpoint/2010/main" val="14753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5212" y="1371600"/>
            <a:ext cx="9753600" cy="381000"/>
          </a:xfrm>
        </p:spPr>
        <p:txBody>
          <a:bodyPr>
            <a:normAutofit fontScale="92500" lnSpcReduction="10000"/>
          </a:bodyPr>
          <a:lstStyle/>
          <a:p>
            <a:r>
              <a:rPr lang="en-US" dirty="0"/>
              <a:t>SBUV/2 ( Solar Backscatter Ultraviolet </a:t>
            </a:r>
            <a:r>
              <a:rPr lang="en-US" dirty="0" smtClean="0"/>
              <a:t>Radiometer-2 </a:t>
            </a:r>
            <a:r>
              <a:rPr lang="en-US" dirty="0" err="1" smtClean="0"/>
              <a:t>Instrumen</a:t>
            </a:r>
            <a:r>
              <a:rPr lang="en-US" dirty="0" smtClean="0"/>
              <a:t>)</a:t>
            </a:r>
            <a:endParaRPr lang="en-US" dirty="0"/>
          </a:p>
          <a:p>
            <a:pPr marL="45720" indent="0">
              <a:buNone/>
            </a:pPr>
            <a:endParaRPr lang="en-US" dirty="0"/>
          </a:p>
        </p:txBody>
      </p:sp>
      <p:sp>
        <p:nvSpPr>
          <p:cNvPr id="3" name="Title 2"/>
          <p:cNvSpPr>
            <a:spLocks noGrp="1"/>
          </p:cNvSpPr>
          <p:nvPr>
            <p:ph type="title"/>
          </p:nvPr>
        </p:nvSpPr>
        <p:spPr>
          <a:xfrm>
            <a:off x="1217614" y="122238"/>
            <a:ext cx="9753600" cy="1325562"/>
          </a:xfrm>
        </p:spPr>
        <p:txBody>
          <a:bodyPr/>
          <a:lstStyle/>
          <a:p>
            <a:r>
              <a:rPr lang="en-US" dirty="0"/>
              <a:t>Sensor / instrument </a:t>
            </a:r>
            <a:r>
              <a:rPr lang="en-US" dirty="0" err="1"/>
              <a:t>noaa</a:t>
            </a:r>
            <a:r>
              <a:rPr lang="en-US" dirty="0"/>
              <a:t>-n </a:t>
            </a:r>
            <a:r>
              <a:rPr lang="en-US" dirty="0" smtClean="0"/>
              <a:t>(10)</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656012" y="1752600"/>
            <a:ext cx="4267200" cy="4953000"/>
          </a:xfrm>
          <a:prstGeom prst="rect">
            <a:avLst/>
          </a:prstGeom>
          <a:noFill/>
        </p:spPr>
      </p:pic>
    </p:spTree>
    <p:extLst>
      <p:ext uri="{BB962C8B-B14F-4D97-AF65-F5344CB8AC3E}">
        <p14:creationId xmlns:p14="http://schemas.microsoft.com/office/powerpoint/2010/main" val="21819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pPr marL="45720" indent="0">
              <a:buNone/>
            </a:pPr>
            <a:r>
              <a:rPr lang="en-US" sz="3000" dirty="0" smtClean="0"/>
              <a:t>6. DCS/2 (Data Collection System/2)</a:t>
            </a:r>
          </a:p>
          <a:p>
            <a:pPr marL="45720" indent="0">
              <a:buNone/>
            </a:pPr>
            <a:r>
              <a:rPr lang="id-ID" sz="3000" dirty="0"/>
              <a:t>DCS disatelit mengumpulkan pesan yang dikirim oleh platform dan menerima ukuran frekuensi. Data ditransmisikan secara real time bersama dengan Resolusi Tinggi Gambar Transmisi (HRPT) dan juga disimpan untuk nanti dikirim melalui satelit.</a:t>
            </a:r>
            <a:endParaRPr lang="en-US" sz="3000" dirty="0"/>
          </a:p>
          <a:p>
            <a:pPr marL="45720" indent="0">
              <a:buNone/>
            </a:pPr>
            <a:endParaRPr lang="en-US"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a:t>
            </a:r>
            <a:r>
              <a:rPr lang="en-US" dirty="0" smtClean="0"/>
              <a:t>11)</a:t>
            </a:r>
            <a:endParaRPr lang="en-US" dirty="0"/>
          </a:p>
        </p:txBody>
      </p:sp>
    </p:spTree>
    <p:extLst>
      <p:ext uri="{BB962C8B-B14F-4D97-AF65-F5344CB8AC3E}">
        <p14:creationId xmlns:p14="http://schemas.microsoft.com/office/powerpoint/2010/main" val="239949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219200"/>
            <a:ext cx="9753600" cy="4343400"/>
          </a:xfrm>
        </p:spPr>
        <p:txBody>
          <a:bodyPr/>
          <a:lstStyle/>
          <a:p>
            <a:r>
              <a:rPr lang="en-US" dirty="0"/>
              <a:t>DCS/2 (Data Collection System/2</a:t>
            </a:r>
            <a:r>
              <a:rPr lang="en-US" dirty="0" smtClean="0"/>
              <a:t>) </a:t>
            </a:r>
            <a:r>
              <a:rPr lang="en-US" dirty="0" err="1" smtClean="0"/>
              <a:t>ditransmisikan</a:t>
            </a:r>
            <a:r>
              <a:rPr lang="en-US" dirty="0" smtClean="0"/>
              <a:t> </a:t>
            </a:r>
            <a:r>
              <a:rPr lang="en-US" dirty="0" err="1" smtClean="0"/>
              <a:t>ke</a:t>
            </a:r>
            <a:r>
              <a:rPr lang="en-US" dirty="0" smtClean="0"/>
              <a:t> </a:t>
            </a:r>
            <a:r>
              <a:rPr lang="id-ID" dirty="0"/>
              <a:t>Wallops Island, Virginia, dan Fairbanks, Alaska, dan kemudian diteruskan ke pusat-pusat pengolahan </a:t>
            </a:r>
            <a:r>
              <a:rPr lang="id-ID" dirty="0" smtClean="0"/>
              <a:t> </a:t>
            </a:r>
            <a:r>
              <a:rPr lang="id-ID" dirty="0"/>
              <a:t>Argos di Largo, Maryland, dan Toulouse, Perancis, untuk pengolahan data dan penyebaran</a:t>
            </a:r>
            <a:endParaRPr lang="en-US" dirty="0"/>
          </a:p>
        </p:txBody>
      </p:sp>
      <p:sp>
        <p:nvSpPr>
          <p:cNvPr id="3" name="Title 2"/>
          <p:cNvSpPr>
            <a:spLocks noGrp="1"/>
          </p:cNvSpPr>
          <p:nvPr>
            <p:ph type="title"/>
          </p:nvPr>
        </p:nvSpPr>
        <p:spPr>
          <a:xfrm>
            <a:off x="1217614" y="274638"/>
            <a:ext cx="9753600" cy="715962"/>
          </a:xfrm>
        </p:spPr>
        <p:txBody>
          <a:bodyPr/>
          <a:lstStyle/>
          <a:p>
            <a:r>
              <a:rPr lang="en-US" dirty="0"/>
              <a:t>Sensor / instrument </a:t>
            </a:r>
            <a:r>
              <a:rPr lang="en-US" dirty="0" err="1"/>
              <a:t>noaa</a:t>
            </a:r>
            <a:r>
              <a:rPr lang="en-US" dirty="0"/>
              <a:t>-n (</a:t>
            </a:r>
            <a:r>
              <a:rPr lang="en-US" dirty="0" smtClean="0"/>
              <a:t>12)</a:t>
            </a:r>
            <a:endParaRPr lang="en-US" dirty="0"/>
          </a:p>
        </p:txBody>
      </p:sp>
      <p:pic>
        <p:nvPicPr>
          <p:cNvPr id="4" name="Picture 3"/>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1012" y="2667000"/>
            <a:ext cx="8496298" cy="4038600"/>
          </a:xfrm>
          <a:prstGeom prst="rect">
            <a:avLst/>
          </a:prstGeom>
          <a:noFill/>
        </p:spPr>
      </p:pic>
    </p:spTree>
    <p:extLst>
      <p:ext uri="{BB962C8B-B14F-4D97-AF65-F5344CB8AC3E}">
        <p14:creationId xmlns:p14="http://schemas.microsoft.com/office/powerpoint/2010/main" val="1464794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9012" y="1905000"/>
            <a:ext cx="10515600" cy="4343400"/>
          </a:xfrm>
        </p:spPr>
        <p:txBody>
          <a:bodyPr anchor="t">
            <a:normAutofit fontScale="92500"/>
          </a:bodyPr>
          <a:lstStyle/>
          <a:p>
            <a:pPr algn="just">
              <a:lnSpc>
                <a:spcPct val="100000"/>
              </a:lnSpc>
            </a:pPr>
            <a:r>
              <a:rPr lang="en-US" sz="3200" dirty="0" smtClean="0"/>
              <a:t>NOAA </a:t>
            </a:r>
            <a:r>
              <a:rPr lang="en-US" sz="3200" dirty="0" err="1" smtClean="0"/>
              <a:t>merupakan</a:t>
            </a:r>
            <a:r>
              <a:rPr lang="en-US" sz="3200" dirty="0" smtClean="0"/>
              <a:t> </a:t>
            </a:r>
            <a:r>
              <a:rPr lang="en-US" sz="3200" dirty="0" err="1" smtClean="0"/>
              <a:t>singkatan</a:t>
            </a:r>
            <a:r>
              <a:rPr lang="en-US" sz="3200" dirty="0" smtClean="0"/>
              <a:t> </a:t>
            </a:r>
            <a:r>
              <a:rPr lang="en-US" sz="3200" dirty="0" err="1" smtClean="0"/>
              <a:t>dari</a:t>
            </a:r>
            <a:r>
              <a:rPr lang="en-US" sz="3200" dirty="0" smtClean="0"/>
              <a:t> National Oceanic and Atmospheric Administration </a:t>
            </a:r>
            <a:r>
              <a:rPr lang="en-US" sz="3200" dirty="0" err="1" smtClean="0"/>
              <a:t>milik</a:t>
            </a:r>
            <a:r>
              <a:rPr lang="en-US" sz="3200" dirty="0" smtClean="0"/>
              <a:t> </a:t>
            </a:r>
            <a:r>
              <a:rPr lang="en-US" sz="3200" dirty="0" err="1" smtClean="0"/>
              <a:t>Badan</a:t>
            </a:r>
            <a:r>
              <a:rPr lang="en-US" sz="3200" dirty="0" smtClean="0"/>
              <a:t> </a:t>
            </a:r>
            <a:r>
              <a:rPr lang="en-US" sz="3200" dirty="0" err="1" smtClean="0"/>
              <a:t>Pemerintahan</a:t>
            </a:r>
            <a:r>
              <a:rPr lang="en-US" sz="3200" dirty="0" smtClean="0"/>
              <a:t> </a:t>
            </a:r>
            <a:r>
              <a:rPr lang="en-US" sz="3200" dirty="0" err="1" smtClean="0"/>
              <a:t>Amerika</a:t>
            </a:r>
            <a:r>
              <a:rPr lang="en-US" sz="3200" dirty="0" smtClean="0"/>
              <a:t> </a:t>
            </a:r>
            <a:r>
              <a:rPr lang="en-US" sz="3200" dirty="0" err="1" smtClean="0"/>
              <a:t>Serikat</a:t>
            </a:r>
            <a:r>
              <a:rPr lang="en-US" sz="3200" dirty="0" smtClean="0"/>
              <a:t>. </a:t>
            </a:r>
          </a:p>
          <a:p>
            <a:pPr algn="just">
              <a:lnSpc>
                <a:spcPct val="100000"/>
              </a:lnSpc>
            </a:pPr>
            <a:r>
              <a:rPr lang="en-US" sz="3200" dirty="0" err="1" smtClean="0"/>
              <a:t>Saat</a:t>
            </a:r>
            <a:r>
              <a:rPr lang="en-US" sz="3200" dirty="0" smtClean="0"/>
              <a:t> </a:t>
            </a:r>
            <a:r>
              <a:rPr lang="en-US" sz="3200" dirty="0" err="1" smtClean="0"/>
              <a:t>ini</a:t>
            </a:r>
            <a:r>
              <a:rPr lang="en-US" sz="3200" dirty="0" smtClean="0"/>
              <a:t> NOAA </a:t>
            </a:r>
            <a:r>
              <a:rPr lang="en-US" sz="3200" dirty="0" err="1" smtClean="0"/>
              <a:t>memiliki</a:t>
            </a:r>
            <a:r>
              <a:rPr lang="en-US" sz="3200" dirty="0" smtClean="0"/>
              <a:t> </a:t>
            </a:r>
            <a:r>
              <a:rPr lang="en-US" sz="3200" dirty="0" err="1" smtClean="0"/>
              <a:t>satelit</a:t>
            </a:r>
            <a:r>
              <a:rPr lang="en-US" sz="3200" dirty="0" smtClean="0"/>
              <a:t> </a:t>
            </a:r>
            <a:r>
              <a:rPr lang="en-US" sz="3200" dirty="0" err="1" smtClean="0"/>
              <a:t>seri</a:t>
            </a:r>
            <a:r>
              <a:rPr lang="en-US" sz="3200" dirty="0" smtClean="0"/>
              <a:t> </a:t>
            </a:r>
            <a:r>
              <a:rPr lang="en-US" sz="3200" dirty="0" err="1" smtClean="0"/>
              <a:t>terbaru</a:t>
            </a:r>
            <a:r>
              <a:rPr lang="en-US" sz="3200" dirty="0" smtClean="0"/>
              <a:t> </a:t>
            </a:r>
            <a:r>
              <a:rPr lang="en-US" sz="3200" dirty="0" err="1" smtClean="0"/>
              <a:t>yaitu</a:t>
            </a:r>
            <a:r>
              <a:rPr lang="en-US" sz="3200" dirty="0" smtClean="0"/>
              <a:t> NOAA-N </a:t>
            </a:r>
            <a:r>
              <a:rPr lang="en-US" sz="3200" dirty="0" err="1" smtClean="0"/>
              <a:t>dengan</a:t>
            </a:r>
            <a:r>
              <a:rPr lang="en-US" sz="3200" dirty="0" smtClean="0"/>
              <a:t> </a:t>
            </a:r>
            <a:r>
              <a:rPr lang="en-US" sz="3200" dirty="0" err="1" smtClean="0"/>
              <a:t>seri</a:t>
            </a:r>
            <a:r>
              <a:rPr lang="en-US" sz="3200" dirty="0" smtClean="0"/>
              <a:t> ATN (Advance </a:t>
            </a:r>
            <a:r>
              <a:rPr lang="en-US" sz="3200" dirty="0" err="1" smtClean="0"/>
              <a:t>Tiros</a:t>
            </a:r>
            <a:r>
              <a:rPr lang="en-US" sz="3200" dirty="0" smtClean="0"/>
              <a:t>-N) yang </a:t>
            </a:r>
            <a:r>
              <a:rPr lang="en-US" sz="3200" dirty="0" err="1" smtClean="0"/>
              <a:t>dibuat</a:t>
            </a:r>
            <a:r>
              <a:rPr lang="en-US" sz="3200" dirty="0" smtClean="0"/>
              <a:t> </a:t>
            </a:r>
            <a:r>
              <a:rPr lang="en-US" sz="3200" dirty="0" err="1" smtClean="0"/>
              <a:t>oleh</a:t>
            </a:r>
            <a:r>
              <a:rPr lang="en-US" sz="3200" dirty="0" smtClean="0"/>
              <a:t> Lockheed Martin Space System Company (LMSSC).</a:t>
            </a:r>
          </a:p>
          <a:p>
            <a:pPr algn="just">
              <a:lnSpc>
                <a:spcPct val="100000"/>
              </a:lnSpc>
            </a:pPr>
            <a:r>
              <a:rPr lang="en-US" sz="3200" dirty="0" smtClean="0"/>
              <a:t>NOAA-N </a:t>
            </a:r>
            <a:r>
              <a:rPr lang="en-US" sz="3200" dirty="0" err="1" smtClean="0"/>
              <a:t>mendukung</a:t>
            </a:r>
            <a:r>
              <a:rPr lang="en-US" sz="3200" dirty="0" smtClean="0"/>
              <a:t> </a:t>
            </a:r>
            <a:r>
              <a:rPr lang="en-US" sz="3200" dirty="0" err="1" smtClean="0"/>
              <a:t>alat</a:t>
            </a:r>
            <a:r>
              <a:rPr lang="en-US" sz="3200" dirty="0" smtClean="0"/>
              <a:t> sensor microwave yang </a:t>
            </a:r>
            <a:r>
              <a:rPr lang="en-US" sz="3200" dirty="0" err="1" smtClean="0"/>
              <a:t>menghasilkan</a:t>
            </a:r>
            <a:r>
              <a:rPr lang="en-US" sz="3200" dirty="0" smtClean="0"/>
              <a:t> data </a:t>
            </a:r>
            <a:r>
              <a:rPr lang="en-US" sz="3200" dirty="0" err="1" smtClean="0"/>
              <a:t>temperatur</a:t>
            </a:r>
            <a:r>
              <a:rPr lang="en-US" sz="3200" dirty="0" smtClean="0"/>
              <a:t>, </a:t>
            </a:r>
            <a:r>
              <a:rPr lang="en-US" sz="3200" dirty="0" err="1" smtClean="0"/>
              <a:t>kelembaban</a:t>
            </a:r>
            <a:r>
              <a:rPr lang="en-US" sz="3200" dirty="0" smtClean="0"/>
              <a:t>, </a:t>
            </a:r>
            <a:r>
              <a:rPr lang="en-US" sz="3200" dirty="0" err="1" smtClean="0"/>
              <a:t>datataran</a:t>
            </a:r>
            <a:r>
              <a:rPr lang="en-US" sz="3200" dirty="0" smtClean="0"/>
              <a:t> </a:t>
            </a:r>
            <a:r>
              <a:rPr lang="en-US" sz="3200" dirty="0" err="1" smtClean="0"/>
              <a:t>dan</a:t>
            </a:r>
            <a:r>
              <a:rPr lang="en-US" sz="3200" dirty="0" smtClean="0"/>
              <a:t> air</a:t>
            </a:r>
            <a:r>
              <a:rPr lang="en-US" sz="3200" dirty="0" smtClean="0">
                <a:latin typeface="Cambria" panose="02040503050406030204" pitchFamily="18" charset="0"/>
              </a:rPr>
              <a:t>.</a:t>
            </a:r>
            <a:endParaRPr lang="en-US" sz="3200" dirty="0">
              <a:latin typeface="Cambria" panose="02040503050406030204" pitchFamily="18" charset="0"/>
            </a:endParaRPr>
          </a:p>
        </p:txBody>
      </p:sp>
      <p:sp>
        <p:nvSpPr>
          <p:cNvPr id="3" name="Title 2"/>
          <p:cNvSpPr>
            <a:spLocks noGrp="1"/>
          </p:cNvSpPr>
          <p:nvPr>
            <p:ph type="title"/>
          </p:nvPr>
        </p:nvSpPr>
        <p:spPr>
          <a:xfrm>
            <a:off x="1065212" y="304800"/>
            <a:ext cx="9753600" cy="1325562"/>
          </a:xfrm>
        </p:spPr>
        <p:txBody>
          <a:bodyPr/>
          <a:lstStyle/>
          <a:p>
            <a:r>
              <a:rPr lang="en-US" dirty="0" err="1" smtClean="0"/>
              <a:t>Apa</a:t>
            </a:r>
            <a:r>
              <a:rPr lang="en-US" dirty="0" smtClean="0"/>
              <a:t> </a:t>
            </a:r>
            <a:r>
              <a:rPr lang="en-US" dirty="0" err="1" smtClean="0"/>
              <a:t>itu</a:t>
            </a:r>
            <a:r>
              <a:rPr lang="en-US" dirty="0" smtClean="0"/>
              <a:t> </a:t>
            </a:r>
            <a:r>
              <a:rPr lang="en-US" dirty="0" err="1" smtClean="0"/>
              <a:t>noaa</a:t>
            </a:r>
            <a:r>
              <a:rPr lang="en-US" dirty="0" smtClean="0"/>
              <a:t> ?</a:t>
            </a:r>
            <a:endParaRPr lang="en-US" dirty="0"/>
          </a:p>
        </p:txBody>
      </p:sp>
    </p:spTree>
    <p:extLst>
      <p:ext uri="{BB962C8B-B14F-4D97-AF65-F5344CB8AC3E}">
        <p14:creationId xmlns:p14="http://schemas.microsoft.com/office/powerpoint/2010/main" val="279863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sz="2800" dirty="0" smtClean="0"/>
              <a:t>7. SEM-2 (Space Environment Monitor-2)</a:t>
            </a:r>
          </a:p>
          <a:p>
            <a:pPr marL="45720" indent="0">
              <a:buNone/>
            </a:pPr>
            <a:r>
              <a:rPr lang="en-US" sz="2800" dirty="0" smtClean="0"/>
              <a:t>    </a:t>
            </a:r>
            <a:r>
              <a:rPr lang="id-ID" sz="2800" dirty="0" smtClean="0"/>
              <a:t>SEM-2 </a:t>
            </a:r>
            <a:r>
              <a:rPr lang="id-ID" sz="2800" dirty="0"/>
              <a:t>menyediakan pengukuran untuk menentukan intensitas radiasi Bumi dan partikel fluks bermuatan tinggi pada satelit. Hal ini memberikan pengetahuan tentang fenomena matahari yg berkenaan dengan bumi serta peringatan dari kejadian angin matahari yang dapat mengganggu jarak komunikasi dan operasi dataran tinggi, kerusakan sirkuit satelit dan panel surya, atau menyebabkan perubahan tarikan dan torsi magnetik pada satelit. </a:t>
            </a:r>
            <a:endParaRPr lang="en-US" sz="2800" dirty="0"/>
          </a:p>
          <a:p>
            <a:pPr marL="45720" indent="0">
              <a:buNone/>
            </a:pPr>
            <a:endParaRPr lang="en-US"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a:t>
            </a:r>
            <a:r>
              <a:rPr lang="en-US" dirty="0" smtClean="0"/>
              <a:t>11)</a:t>
            </a:r>
            <a:endParaRPr lang="en-US" dirty="0"/>
          </a:p>
        </p:txBody>
      </p:sp>
    </p:spTree>
    <p:extLst>
      <p:ext uri="{BB962C8B-B14F-4D97-AF65-F5344CB8AC3E}">
        <p14:creationId xmlns:p14="http://schemas.microsoft.com/office/powerpoint/2010/main" val="363104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3000" dirty="0" smtClean="0"/>
              <a:t>8. SARSAT (Search And Rescue Satellite System)</a:t>
            </a:r>
          </a:p>
          <a:p>
            <a:pPr marL="45720" indent="0">
              <a:buNone/>
            </a:pPr>
            <a:r>
              <a:rPr lang="en-US" sz="3000" dirty="0" smtClean="0"/>
              <a:t>    </a:t>
            </a:r>
            <a:r>
              <a:rPr lang="id-ID" sz="3000" dirty="0" smtClean="0"/>
              <a:t>Instrumen </a:t>
            </a:r>
            <a:r>
              <a:rPr lang="id-ID" sz="3000" dirty="0"/>
              <a:t>SAR merupakan bagian dari sistem COSPAS-SARSAT internasional yang dirancang untuk mendeteksi dan menemukan Emergency Locator Transmitters (ELTs), Emergency Position-Indicating Radio Beacon (EPIRB), dan Personal Locator Beacon (PLBs) yang beroperasi di 121,5 MHz, 243 MHz, dan 406 MHz. </a:t>
            </a:r>
            <a:endParaRPr lang="en-US" sz="3000"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12)</a:t>
            </a:r>
            <a:endParaRPr lang="en-US" dirty="0"/>
          </a:p>
        </p:txBody>
      </p:sp>
    </p:spTree>
    <p:extLst>
      <p:ext uri="{BB962C8B-B14F-4D97-AF65-F5344CB8AC3E}">
        <p14:creationId xmlns:p14="http://schemas.microsoft.com/office/powerpoint/2010/main" val="411490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9132" y="1600200"/>
            <a:ext cx="9753600" cy="457200"/>
          </a:xfrm>
        </p:spPr>
        <p:txBody>
          <a:bodyPr/>
          <a:lstStyle/>
          <a:p>
            <a:r>
              <a:rPr lang="en-US" dirty="0" err="1" smtClean="0"/>
              <a:t>Urutan</a:t>
            </a:r>
            <a:r>
              <a:rPr lang="en-US" dirty="0" smtClean="0"/>
              <a:t> </a:t>
            </a:r>
            <a:r>
              <a:rPr lang="en-US" dirty="0" err="1" smtClean="0"/>
              <a:t>Peristiwa</a:t>
            </a:r>
            <a:r>
              <a:rPr lang="en-US" dirty="0" smtClean="0"/>
              <a:t> SAR</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55812" y="2057401"/>
            <a:ext cx="8077200" cy="4518212"/>
          </a:xfrm>
          <a:prstGeom prst="rect">
            <a:avLst/>
          </a:prstGeom>
          <a:noFill/>
        </p:spPr>
      </p:pic>
      <p:sp>
        <p:nvSpPr>
          <p:cNvPr id="5" name="Title 2"/>
          <p:cNvSpPr>
            <a:spLocks noGrp="1"/>
          </p:cNvSpPr>
          <p:nvPr>
            <p:ph type="title"/>
          </p:nvPr>
        </p:nvSpPr>
        <p:spPr>
          <a:xfrm>
            <a:off x="1217614" y="274638"/>
            <a:ext cx="9753600" cy="1173162"/>
          </a:xfrm>
        </p:spPr>
        <p:txBody>
          <a:bodyPr/>
          <a:lstStyle/>
          <a:p>
            <a:r>
              <a:rPr lang="en-US" dirty="0"/>
              <a:t>Sensor / instrument </a:t>
            </a:r>
            <a:r>
              <a:rPr lang="en-US" dirty="0" err="1"/>
              <a:t>noaa</a:t>
            </a:r>
            <a:r>
              <a:rPr lang="en-US" dirty="0"/>
              <a:t>-n (</a:t>
            </a:r>
            <a:r>
              <a:rPr lang="en-US" dirty="0" smtClean="0"/>
              <a:t>12)</a:t>
            </a:r>
            <a:endParaRPr lang="en-US" dirty="0"/>
          </a:p>
        </p:txBody>
      </p:sp>
    </p:spTree>
    <p:extLst>
      <p:ext uri="{BB962C8B-B14F-4D97-AF65-F5344CB8AC3E}">
        <p14:creationId xmlns:p14="http://schemas.microsoft.com/office/powerpoint/2010/main" val="1364586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3000" dirty="0" smtClean="0"/>
              <a:t>9. DDR (Digital Data Recorder)</a:t>
            </a:r>
          </a:p>
          <a:p>
            <a:pPr marL="45720" indent="0">
              <a:buNone/>
            </a:pPr>
            <a:r>
              <a:rPr lang="en-US" sz="3000" dirty="0" smtClean="0"/>
              <a:t>    </a:t>
            </a:r>
            <a:r>
              <a:rPr lang="id-ID" sz="3000" dirty="0" smtClean="0"/>
              <a:t>DDR </a:t>
            </a:r>
            <a:r>
              <a:rPr lang="id-ID" sz="3000" dirty="0"/>
              <a:t>adalah sistem pencatatan dan penyimpanan data lengkap yang menyimpan data yang dipilih oleh sensor setiap orbit untuk diputar selanjutnya. </a:t>
            </a:r>
            <a:endParaRPr lang="en-US" sz="3000" dirty="0" smtClean="0"/>
          </a:p>
          <a:p>
            <a:pPr marL="45720" indent="0">
              <a:buNone/>
            </a:pPr>
            <a:r>
              <a:rPr lang="en-US" sz="3000" dirty="0" smtClean="0"/>
              <a:t>    </a:t>
            </a:r>
            <a:r>
              <a:rPr lang="id-ID" sz="3000" dirty="0" smtClean="0"/>
              <a:t>Perekam </a:t>
            </a:r>
            <a:r>
              <a:rPr lang="id-ID" sz="3000" dirty="0"/>
              <a:t>adalah bagian dari Komando dan Penanganan Data subsistem dari pesawat ruang angkasa yang mendownload data ke stasiun NOAA CDA. </a:t>
            </a:r>
            <a:endParaRPr lang="en-US" sz="3000" dirty="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14)</a:t>
            </a:r>
            <a:endParaRPr lang="en-US" dirty="0"/>
          </a:p>
        </p:txBody>
      </p:sp>
    </p:spTree>
    <p:extLst>
      <p:ext uri="{BB962C8B-B14F-4D97-AF65-F5344CB8AC3E}">
        <p14:creationId xmlns:p14="http://schemas.microsoft.com/office/powerpoint/2010/main" val="9358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9013" y="1295400"/>
            <a:ext cx="9753600" cy="533400"/>
          </a:xfrm>
        </p:spPr>
        <p:txBody>
          <a:bodyPr/>
          <a:lstStyle/>
          <a:p>
            <a:r>
              <a:rPr lang="en-US" dirty="0" err="1" smtClean="0"/>
              <a:t>Temperatur</a:t>
            </a:r>
            <a:r>
              <a:rPr lang="en-US" dirty="0" smtClean="0"/>
              <a:t> </a:t>
            </a:r>
            <a:r>
              <a:rPr lang="en-US" dirty="0" err="1" smtClean="0"/>
              <a:t>permukaan</a:t>
            </a:r>
            <a:endParaRPr lang="en-US" dirty="0" smtClean="0"/>
          </a:p>
          <a:p>
            <a:endParaRPr lang="en-US" dirty="0"/>
          </a:p>
        </p:txBody>
      </p:sp>
      <p:sp>
        <p:nvSpPr>
          <p:cNvPr id="3" name="Title 2"/>
          <p:cNvSpPr>
            <a:spLocks noGrp="1"/>
          </p:cNvSpPr>
          <p:nvPr>
            <p:ph type="title"/>
          </p:nvPr>
        </p:nvSpPr>
        <p:spPr>
          <a:xfrm>
            <a:off x="760412" y="274638"/>
            <a:ext cx="10210802" cy="792162"/>
          </a:xfrm>
        </p:spPr>
        <p:txBody>
          <a:bodyPr/>
          <a:lstStyle/>
          <a:p>
            <a:r>
              <a:rPr lang="en-US" dirty="0" smtClean="0"/>
              <a:t>BEBERAPA PENGAMBILAN CITRA SATELIT NOAA</a:t>
            </a:r>
            <a:endParaRPr lang="en-US" dirty="0"/>
          </a:p>
        </p:txBody>
      </p:sp>
      <p:pic>
        <p:nvPicPr>
          <p:cNvPr id="1027" name="Picture 3" descr="amsua_temperatur_as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1828799"/>
            <a:ext cx="8686800" cy="490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1347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9974" y="1295400"/>
            <a:ext cx="9753600" cy="4343400"/>
          </a:xfrm>
        </p:spPr>
        <p:txBody>
          <a:bodyPr/>
          <a:lstStyle/>
          <a:p>
            <a:pPr marL="45720" indent="0">
              <a:buNone/>
            </a:pPr>
            <a:r>
              <a:rPr lang="en-US" dirty="0" smtClean="0"/>
              <a:t>Curah </a:t>
            </a:r>
            <a:r>
              <a:rPr lang="en-US" dirty="0" err="1" smtClean="0"/>
              <a:t>Hujan</a:t>
            </a:r>
            <a:endParaRPr lang="en-US" dirty="0"/>
          </a:p>
        </p:txBody>
      </p:sp>
      <p:sp>
        <p:nvSpPr>
          <p:cNvPr id="3" name="Title 2"/>
          <p:cNvSpPr>
            <a:spLocks noGrp="1"/>
          </p:cNvSpPr>
          <p:nvPr>
            <p:ph type="title"/>
          </p:nvPr>
        </p:nvSpPr>
        <p:spPr>
          <a:xfrm>
            <a:off x="836612" y="274638"/>
            <a:ext cx="10668000" cy="792162"/>
          </a:xfrm>
        </p:spPr>
        <p:txBody>
          <a:bodyPr>
            <a:normAutofit/>
          </a:bodyPr>
          <a:lstStyle/>
          <a:p>
            <a:r>
              <a:rPr lang="en-US" dirty="0"/>
              <a:t>BEBERAPA PENGAMBILAN CITRA SATELIT </a:t>
            </a:r>
            <a:r>
              <a:rPr lang="en-US" dirty="0" smtClean="0"/>
              <a:t>NOAA(1)</a:t>
            </a:r>
            <a:endParaRPr lang="en-US" dirty="0"/>
          </a:p>
        </p:txBody>
      </p:sp>
      <p:pic>
        <p:nvPicPr>
          <p:cNvPr id="2050" name="Picture 2" descr="curah hujan m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4" y="1828800"/>
            <a:ext cx="8001000" cy="48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808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 indent="0">
              <a:buNone/>
            </a:pPr>
            <a:r>
              <a:rPr lang="en-US" sz="2800" dirty="0" err="1" smtClean="0"/>
              <a:t>Kelebihan</a:t>
            </a:r>
            <a:r>
              <a:rPr lang="en-US" sz="2800" dirty="0" smtClean="0"/>
              <a:t> :</a:t>
            </a:r>
          </a:p>
          <a:p>
            <a:r>
              <a:rPr lang="id-ID" sz="2800" dirty="0"/>
              <a:t>Satelit NOAA (National Oceanic and Atmospheric Administration) dapat digunakan untuk memantau keadaan bumi untuk keperluan hidrologi, oceanografi dan meteorologi termasuk memantau kebakaran hutan.</a:t>
            </a:r>
            <a:endParaRPr lang="en-US" sz="2800" dirty="0"/>
          </a:p>
          <a:p>
            <a:r>
              <a:rPr lang="id-ID" sz="2800" dirty="0"/>
              <a:t>Mempunyai resolusi spatial 1100 x 1100 m dengan liputan sangat luas dan NOAA merupakan </a:t>
            </a:r>
            <a:r>
              <a:rPr lang="id-ID" sz="3200" dirty="0"/>
              <a:t>seri </a:t>
            </a:r>
            <a:r>
              <a:rPr lang="id-ID" sz="3200" dirty="0" smtClean="0"/>
              <a:t>sateli</a:t>
            </a:r>
            <a:r>
              <a:rPr lang="en-US" sz="3200" dirty="0" smtClean="0"/>
              <a:t>t </a:t>
            </a:r>
            <a:r>
              <a:rPr lang="id-ID" sz="2800" dirty="0"/>
              <a:t>meteorologi polar yang memiliki sejarah operasional sangat panjang.</a:t>
            </a:r>
            <a:endParaRPr lang="en-US" sz="2800" dirty="0"/>
          </a:p>
          <a:p>
            <a:endParaRPr lang="en-US" sz="2800" dirty="0"/>
          </a:p>
        </p:txBody>
      </p:sp>
      <p:sp>
        <p:nvSpPr>
          <p:cNvPr id="3" name="Title 2"/>
          <p:cNvSpPr>
            <a:spLocks noGrp="1"/>
          </p:cNvSpPr>
          <p:nvPr>
            <p:ph type="title"/>
          </p:nvPr>
        </p:nvSpPr>
        <p:spPr/>
        <p:txBody>
          <a:bodyPr/>
          <a:lstStyle/>
          <a:p>
            <a:r>
              <a:rPr lang="en-US" dirty="0" err="1" smtClean="0"/>
              <a:t>KELebihan</a:t>
            </a:r>
            <a:r>
              <a:rPr lang="en-US" dirty="0" smtClean="0"/>
              <a:t> </a:t>
            </a:r>
            <a:r>
              <a:rPr lang="en-US" dirty="0" err="1" smtClean="0"/>
              <a:t>dan</a:t>
            </a:r>
            <a:r>
              <a:rPr lang="en-US" dirty="0" smtClean="0"/>
              <a:t> </a:t>
            </a:r>
            <a:r>
              <a:rPr lang="en-US" dirty="0" err="1" smtClean="0"/>
              <a:t>kekurangan</a:t>
            </a:r>
            <a:r>
              <a:rPr lang="en-US" dirty="0" smtClean="0"/>
              <a:t> </a:t>
            </a:r>
            <a:r>
              <a:rPr lang="en-US" dirty="0" err="1" smtClean="0"/>
              <a:t>satelit</a:t>
            </a:r>
            <a:r>
              <a:rPr lang="en-US" dirty="0" smtClean="0"/>
              <a:t> </a:t>
            </a:r>
            <a:r>
              <a:rPr lang="en-US" dirty="0" err="1" smtClean="0"/>
              <a:t>noaa</a:t>
            </a:r>
            <a:endParaRPr lang="en-US" dirty="0"/>
          </a:p>
        </p:txBody>
      </p:sp>
    </p:spTree>
    <p:extLst>
      <p:ext uri="{BB962C8B-B14F-4D97-AF65-F5344CB8AC3E}">
        <p14:creationId xmlns:p14="http://schemas.microsoft.com/office/powerpoint/2010/main" val="339807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lstStyle/>
          <a:p>
            <a:r>
              <a:rPr lang="id-ID" sz="3000" dirty="0"/>
              <a:t>Satelit pendeteksi panas bumi NOAA memiliki sifat menangkap panas bumi sehingga meski panas itu bukan karena adanya kebakaran juga dapat terpantau. Saat siang hari, NOAA akan mendeteksi panas pada ambang temperatur 42</a:t>
            </a:r>
            <a:r>
              <a:rPr lang="id-ID" sz="3000" baseline="30000" dirty="0"/>
              <a:t>o</a:t>
            </a:r>
            <a:r>
              <a:rPr lang="id-ID" sz="3000" dirty="0"/>
              <a:t> C, sedang malam hari satelit itu mampu mendeteksi panas pada ambang temperatur 37</a:t>
            </a:r>
            <a:r>
              <a:rPr lang="id-ID" sz="3000" baseline="30000" dirty="0"/>
              <a:t>o</a:t>
            </a:r>
            <a:r>
              <a:rPr lang="id-ID" sz="3000" dirty="0"/>
              <a:t> C.</a:t>
            </a:r>
            <a:endParaRPr lang="en-US" sz="3000" dirty="0"/>
          </a:p>
          <a:p>
            <a:endParaRPr lang="en-US" dirty="0"/>
          </a:p>
        </p:txBody>
      </p:sp>
      <p:sp>
        <p:nvSpPr>
          <p:cNvPr id="3" name="Title 2"/>
          <p:cNvSpPr>
            <a:spLocks noGrp="1"/>
          </p:cNvSpPr>
          <p:nvPr>
            <p:ph type="title"/>
          </p:nvPr>
        </p:nvSpPr>
        <p:spPr/>
        <p:txBody>
          <a:bodyPr/>
          <a:lstStyle/>
          <a:p>
            <a:pPr algn="ctr"/>
            <a:r>
              <a:rPr lang="en-US" dirty="0" err="1"/>
              <a:t>KELebihan</a:t>
            </a:r>
            <a:r>
              <a:rPr lang="en-US" dirty="0"/>
              <a:t> </a:t>
            </a:r>
            <a:r>
              <a:rPr lang="en-US" dirty="0" err="1"/>
              <a:t>dan</a:t>
            </a:r>
            <a:r>
              <a:rPr lang="en-US" dirty="0"/>
              <a:t> </a:t>
            </a:r>
            <a:r>
              <a:rPr lang="en-US" dirty="0" err="1"/>
              <a:t>kekurangan</a:t>
            </a:r>
            <a:r>
              <a:rPr lang="en-US" dirty="0"/>
              <a:t> </a:t>
            </a:r>
            <a:r>
              <a:rPr lang="en-US" dirty="0" err="1"/>
              <a:t>satelit</a:t>
            </a:r>
            <a:r>
              <a:rPr lang="en-US" dirty="0"/>
              <a:t> </a:t>
            </a:r>
            <a:r>
              <a:rPr lang="en-US" dirty="0" err="1" smtClean="0"/>
              <a:t>noaa</a:t>
            </a:r>
            <a:r>
              <a:rPr lang="en-US" dirty="0" smtClean="0"/>
              <a:t> (1)</a:t>
            </a:r>
            <a:endParaRPr lang="en-US" dirty="0"/>
          </a:p>
        </p:txBody>
      </p:sp>
    </p:spTree>
    <p:extLst>
      <p:ext uri="{BB962C8B-B14F-4D97-AF65-F5344CB8AC3E}">
        <p14:creationId xmlns:p14="http://schemas.microsoft.com/office/powerpoint/2010/main" val="144323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3000" dirty="0" err="1" smtClean="0"/>
              <a:t>Kekurangan</a:t>
            </a:r>
            <a:r>
              <a:rPr lang="en-US" sz="3000" dirty="0" smtClean="0"/>
              <a:t> :</a:t>
            </a:r>
          </a:p>
          <a:p>
            <a:r>
              <a:rPr lang="id-ID" sz="3000" dirty="0"/>
              <a:t>Kondisi penggunaan satelit NOAA-AVHRR yang sangat bergantung pada cuaca. Dengan adanya kelemahan satelit ini, maka perlu untuk menggabungkan satelit ini dengan data dari satelit lain dalam pengaplikasiannya, sehingga estimasi tempat yang diberikan lebih mendekati daerah fishing ground yang sebenarnya.</a:t>
            </a:r>
            <a:endParaRPr lang="en-US" sz="3000" dirty="0"/>
          </a:p>
          <a:p>
            <a:pPr marL="45720" indent="0">
              <a:buNone/>
            </a:pPr>
            <a:endParaRPr lang="en-US" sz="3000" dirty="0"/>
          </a:p>
        </p:txBody>
      </p:sp>
      <p:sp>
        <p:nvSpPr>
          <p:cNvPr id="3" name="Title 2"/>
          <p:cNvSpPr>
            <a:spLocks noGrp="1"/>
          </p:cNvSpPr>
          <p:nvPr>
            <p:ph type="title"/>
          </p:nvPr>
        </p:nvSpPr>
        <p:spPr/>
        <p:txBody>
          <a:bodyPr/>
          <a:lstStyle/>
          <a:p>
            <a:pPr algn="ctr"/>
            <a:r>
              <a:rPr lang="en-US" dirty="0" err="1"/>
              <a:t>KELebihan</a:t>
            </a:r>
            <a:r>
              <a:rPr lang="en-US" dirty="0"/>
              <a:t> </a:t>
            </a:r>
            <a:r>
              <a:rPr lang="en-US" dirty="0" err="1"/>
              <a:t>dan</a:t>
            </a:r>
            <a:r>
              <a:rPr lang="en-US" dirty="0"/>
              <a:t> </a:t>
            </a:r>
            <a:r>
              <a:rPr lang="en-US" dirty="0" err="1"/>
              <a:t>kekurangan</a:t>
            </a:r>
            <a:r>
              <a:rPr lang="en-US" dirty="0"/>
              <a:t> </a:t>
            </a:r>
            <a:r>
              <a:rPr lang="en-US" dirty="0" err="1"/>
              <a:t>satelit</a:t>
            </a:r>
            <a:r>
              <a:rPr lang="en-US" dirty="0"/>
              <a:t> </a:t>
            </a:r>
            <a:r>
              <a:rPr lang="en-US" dirty="0" err="1"/>
              <a:t>noaa</a:t>
            </a:r>
            <a:r>
              <a:rPr lang="en-US" dirty="0"/>
              <a:t> </a:t>
            </a:r>
            <a:r>
              <a:rPr lang="en-US" dirty="0" smtClean="0"/>
              <a:t>(2)</a:t>
            </a:r>
            <a:endParaRPr lang="en-US" dirty="0"/>
          </a:p>
        </p:txBody>
      </p:sp>
    </p:spTree>
    <p:extLst>
      <p:ext uri="{BB962C8B-B14F-4D97-AF65-F5344CB8AC3E}">
        <p14:creationId xmlns:p14="http://schemas.microsoft.com/office/powerpoint/2010/main" val="320109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45720" indent="0" algn="ctr">
              <a:buNone/>
            </a:pPr>
            <a:r>
              <a:rPr lang="en-US" sz="6000" dirty="0" smtClean="0"/>
              <a:t>SEKIAN</a:t>
            </a:r>
          </a:p>
          <a:p>
            <a:pPr marL="45720" indent="0" algn="ctr">
              <a:buNone/>
            </a:pPr>
            <a:r>
              <a:rPr lang="en-US" sz="6000" dirty="0" smtClean="0"/>
              <a:t>DAN</a:t>
            </a:r>
          </a:p>
          <a:p>
            <a:pPr marL="45720" indent="0" algn="ctr">
              <a:buNone/>
            </a:pPr>
            <a:r>
              <a:rPr lang="en-US" sz="6000" dirty="0" smtClean="0"/>
              <a:t>TERIMA KASIH</a:t>
            </a:r>
            <a:endParaRPr lang="en-US" sz="6000"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71202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828800"/>
            <a:ext cx="9753600" cy="3886200"/>
          </a:xfrm>
        </p:spPr>
        <p:txBody>
          <a:bodyPr>
            <a:normAutofit/>
          </a:bodyPr>
          <a:lstStyle/>
          <a:p>
            <a:pPr algn="just"/>
            <a:r>
              <a:rPr lang="en-US" sz="3200" dirty="0" smtClean="0"/>
              <a:t>NOAA </a:t>
            </a:r>
            <a:r>
              <a:rPr lang="en-US" sz="3200" dirty="0" err="1" smtClean="0"/>
              <a:t>juga</a:t>
            </a:r>
            <a:r>
              <a:rPr lang="en-US" sz="3200" dirty="0" smtClean="0"/>
              <a:t> </a:t>
            </a:r>
            <a:r>
              <a:rPr lang="en-US" sz="3200" dirty="0" err="1" smtClean="0"/>
              <a:t>memiliki</a:t>
            </a:r>
            <a:r>
              <a:rPr lang="en-US" sz="3200" dirty="0" smtClean="0"/>
              <a:t> </a:t>
            </a:r>
            <a:r>
              <a:rPr lang="en-US" sz="3200" dirty="0" err="1" smtClean="0"/>
              <a:t>piranti</a:t>
            </a:r>
            <a:r>
              <a:rPr lang="en-US" sz="3200" dirty="0" smtClean="0"/>
              <a:t> </a:t>
            </a:r>
            <a:r>
              <a:rPr lang="en-US" sz="3200" dirty="0" err="1" smtClean="0"/>
              <a:t>lunak</a:t>
            </a:r>
            <a:r>
              <a:rPr lang="en-US" sz="3200" dirty="0" smtClean="0"/>
              <a:t> yang </a:t>
            </a:r>
            <a:r>
              <a:rPr lang="en-US" sz="3200" dirty="0" err="1" smtClean="0"/>
              <a:t>dikenal</a:t>
            </a:r>
            <a:r>
              <a:rPr lang="en-US" sz="3200" dirty="0" smtClean="0"/>
              <a:t> </a:t>
            </a:r>
            <a:r>
              <a:rPr lang="en-US" sz="3200" dirty="0" err="1" smtClean="0"/>
              <a:t>sebagai</a:t>
            </a:r>
            <a:r>
              <a:rPr lang="en-US" sz="3200" dirty="0" smtClean="0"/>
              <a:t> NOM (NOAA Operation Manager) yang </a:t>
            </a:r>
            <a:r>
              <a:rPr lang="en-US" sz="3200" dirty="0" err="1" smtClean="0"/>
              <a:t>dikembangkan</a:t>
            </a:r>
            <a:r>
              <a:rPr lang="en-US" sz="3200" dirty="0" smtClean="0"/>
              <a:t> </a:t>
            </a:r>
            <a:r>
              <a:rPr lang="en-US" sz="3200" dirty="0" err="1" smtClean="0"/>
              <a:t>oleh</a:t>
            </a:r>
            <a:r>
              <a:rPr lang="en-US" sz="3200" dirty="0" smtClean="0"/>
              <a:t> Environmental Sciences Department (ESD) di NRI (Natural Resources Institute) yang </a:t>
            </a:r>
            <a:r>
              <a:rPr lang="en-US" sz="3200" dirty="0" err="1" smtClean="0"/>
              <a:t>berpusat</a:t>
            </a:r>
            <a:r>
              <a:rPr lang="en-US" sz="3200" dirty="0" smtClean="0"/>
              <a:t> di </a:t>
            </a:r>
            <a:r>
              <a:rPr lang="en-US" sz="3200" dirty="0" err="1" smtClean="0"/>
              <a:t>Inggris</a:t>
            </a:r>
            <a:r>
              <a:rPr lang="en-US" sz="3200" dirty="0" smtClean="0"/>
              <a:t>.</a:t>
            </a:r>
          </a:p>
          <a:p>
            <a:pPr algn="just"/>
            <a:r>
              <a:rPr lang="en-US" sz="3200" dirty="0" smtClean="0"/>
              <a:t>NOM </a:t>
            </a:r>
            <a:r>
              <a:rPr lang="en-US" sz="3200" dirty="0" err="1" smtClean="0"/>
              <a:t>merupakan</a:t>
            </a:r>
            <a:r>
              <a:rPr lang="en-US" sz="3200" dirty="0" smtClean="0"/>
              <a:t> </a:t>
            </a:r>
            <a:r>
              <a:rPr lang="en-US" sz="3200" dirty="0" err="1" smtClean="0"/>
              <a:t>sistem</a:t>
            </a:r>
            <a:r>
              <a:rPr lang="en-US" sz="3200" dirty="0" smtClean="0"/>
              <a:t> yang </a:t>
            </a:r>
            <a:r>
              <a:rPr lang="en-US" sz="3200" dirty="0" err="1" smtClean="0"/>
              <a:t>dijalankan</a:t>
            </a:r>
            <a:r>
              <a:rPr lang="en-US" sz="3200" dirty="0" smtClean="0"/>
              <a:t> </a:t>
            </a:r>
            <a:r>
              <a:rPr lang="en-US" sz="3200" dirty="0" err="1" smtClean="0"/>
              <a:t>dengan</a:t>
            </a:r>
            <a:r>
              <a:rPr lang="en-US" sz="3200" dirty="0" smtClean="0"/>
              <a:t> </a:t>
            </a:r>
            <a:r>
              <a:rPr lang="en-US" sz="3200" dirty="0" err="1" smtClean="0"/>
              <a:t>sistem</a:t>
            </a:r>
            <a:r>
              <a:rPr lang="en-US" sz="3200" dirty="0" smtClean="0"/>
              <a:t> </a:t>
            </a:r>
            <a:r>
              <a:rPr lang="en-US" sz="3200" dirty="0" err="1" smtClean="0"/>
              <a:t>operasi</a:t>
            </a:r>
            <a:r>
              <a:rPr lang="en-US" sz="3200" dirty="0" smtClean="0"/>
              <a:t> Windows.</a:t>
            </a:r>
            <a:endParaRPr lang="en-US" sz="3200" dirty="0"/>
          </a:p>
        </p:txBody>
      </p:sp>
      <p:sp>
        <p:nvSpPr>
          <p:cNvPr id="3" name="Title 2"/>
          <p:cNvSpPr>
            <a:spLocks noGrp="1"/>
          </p:cNvSpPr>
          <p:nvPr>
            <p:ph type="title"/>
          </p:nvPr>
        </p:nvSpPr>
        <p:spPr/>
        <p:txBody>
          <a:bodyPr/>
          <a:lstStyle/>
          <a:p>
            <a:r>
              <a:rPr lang="en-US" dirty="0" err="1" smtClean="0"/>
              <a:t>Piranti</a:t>
            </a:r>
            <a:r>
              <a:rPr lang="en-US" dirty="0" smtClean="0"/>
              <a:t> </a:t>
            </a:r>
            <a:r>
              <a:rPr lang="en-US" dirty="0" err="1" smtClean="0"/>
              <a:t>lunak</a:t>
            </a:r>
            <a:r>
              <a:rPr lang="en-US" dirty="0" smtClean="0"/>
              <a:t> </a:t>
            </a:r>
            <a:r>
              <a:rPr lang="en-US" dirty="0" err="1" smtClean="0"/>
              <a:t>noaa</a:t>
            </a:r>
            <a:endParaRPr lang="en-US" dirty="0"/>
          </a:p>
        </p:txBody>
      </p:sp>
    </p:spTree>
    <p:extLst>
      <p:ext uri="{BB962C8B-B14F-4D97-AF65-F5344CB8AC3E}">
        <p14:creationId xmlns:p14="http://schemas.microsoft.com/office/powerpoint/2010/main" val="229110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lgn="just">
              <a:buNone/>
            </a:pPr>
            <a:r>
              <a:rPr lang="en-US" sz="3200" dirty="0" err="1" smtClean="0"/>
              <a:t>Rancangan</a:t>
            </a:r>
            <a:r>
              <a:rPr lang="en-US" sz="3200" dirty="0" smtClean="0"/>
              <a:t> NOM data </a:t>
            </a:r>
            <a:r>
              <a:rPr lang="en-US" sz="3200" dirty="0" err="1" smtClean="0"/>
              <a:t>dipergunakan</a:t>
            </a:r>
            <a:r>
              <a:rPr lang="en-US" sz="3200" dirty="0" smtClean="0"/>
              <a:t> </a:t>
            </a:r>
            <a:r>
              <a:rPr lang="en-US" sz="3200" dirty="0" err="1" smtClean="0"/>
              <a:t>untuk</a:t>
            </a:r>
            <a:r>
              <a:rPr lang="en-US" sz="3200" dirty="0" smtClean="0"/>
              <a:t> :</a:t>
            </a:r>
          </a:p>
          <a:p>
            <a:pPr algn="just"/>
            <a:r>
              <a:rPr lang="en-US" sz="3200" dirty="0" err="1" smtClean="0"/>
              <a:t>Menyediakan</a:t>
            </a:r>
            <a:r>
              <a:rPr lang="en-US" sz="3200" dirty="0" smtClean="0"/>
              <a:t> </a:t>
            </a:r>
            <a:r>
              <a:rPr lang="en-US" sz="3200" dirty="0" err="1" smtClean="0"/>
              <a:t>penggabungan</a:t>
            </a:r>
            <a:r>
              <a:rPr lang="en-US" sz="3200" dirty="0" smtClean="0"/>
              <a:t> data, </a:t>
            </a:r>
            <a:r>
              <a:rPr lang="en-US" sz="3200" dirty="0" err="1" smtClean="0"/>
              <a:t>memudahkan</a:t>
            </a:r>
            <a:r>
              <a:rPr lang="en-US" sz="3200" dirty="0" smtClean="0"/>
              <a:t> </a:t>
            </a:r>
            <a:r>
              <a:rPr lang="en-US" sz="3200" dirty="0" err="1" smtClean="0"/>
              <a:t>pemakai</a:t>
            </a:r>
            <a:r>
              <a:rPr lang="en-US" sz="3200" dirty="0" smtClean="0"/>
              <a:t> </a:t>
            </a:r>
            <a:r>
              <a:rPr lang="en-US" sz="3200" dirty="0" err="1" smtClean="0"/>
              <a:t>atau</a:t>
            </a:r>
            <a:r>
              <a:rPr lang="en-US" sz="3200" dirty="0" smtClean="0"/>
              <a:t> operator, </a:t>
            </a:r>
            <a:r>
              <a:rPr lang="en-US" sz="3200" dirty="0" err="1" smtClean="0"/>
              <a:t>juga</a:t>
            </a:r>
            <a:r>
              <a:rPr lang="en-US" sz="3200" dirty="0" smtClean="0"/>
              <a:t> </a:t>
            </a:r>
            <a:r>
              <a:rPr lang="en-US" sz="3200" dirty="0" err="1" smtClean="0"/>
              <a:t>merupakan</a:t>
            </a:r>
            <a:r>
              <a:rPr lang="en-US" sz="3200" dirty="0" smtClean="0"/>
              <a:t> </a:t>
            </a:r>
            <a:r>
              <a:rPr lang="en-US" sz="3200" dirty="0" err="1" smtClean="0"/>
              <a:t>alat</a:t>
            </a:r>
            <a:r>
              <a:rPr lang="en-US" sz="3200" dirty="0" smtClean="0"/>
              <a:t> </a:t>
            </a:r>
            <a:r>
              <a:rPr lang="en-US" sz="3200" dirty="0" err="1" smtClean="0"/>
              <a:t>operasional</a:t>
            </a:r>
            <a:r>
              <a:rPr lang="en-US" sz="3200" dirty="0" smtClean="0"/>
              <a:t> yang </a:t>
            </a:r>
            <a:r>
              <a:rPr lang="en-US" sz="3200" dirty="0" err="1" smtClean="0"/>
              <a:t>dapat</a:t>
            </a:r>
            <a:r>
              <a:rPr lang="en-US" sz="3200" dirty="0" smtClean="0"/>
              <a:t> </a:t>
            </a:r>
            <a:r>
              <a:rPr lang="en-US" sz="3200" dirty="0" err="1" smtClean="0"/>
              <a:t>menyaring</a:t>
            </a:r>
            <a:r>
              <a:rPr lang="en-US" sz="3200" dirty="0" smtClean="0"/>
              <a:t> data yang </a:t>
            </a:r>
            <a:r>
              <a:rPr lang="en-US" sz="3200" dirty="0" err="1" smtClean="0"/>
              <a:t>diterima</a:t>
            </a:r>
            <a:r>
              <a:rPr lang="en-US" sz="3200" dirty="0" smtClean="0"/>
              <a:t> </a:t>
            </a:r>
            <a:r>
              <a:rPr lang="en-US" sz="3200" dirty="0" err="1" smtClean="0"/>
              <a:t>oleh</a:t>
            </a:r>
            <a:r>
              <a:rPr lang="en-US" sz="3200" dirty="0" smtClean="0"/>
              <a:t> NOAA.</a:t>
            </a:r>
          </a:p>
          <a:p>
            <a:pPr algn="just"/>
            <a:r>
              <a:rPr lang="en-US" sz="3200" dirty="0" smtClean="0"/>
              <a:t>NOM </a:t>
            </a:r>
            <a:r>
              <a:rPr lang="en-US" sz="3200" dirty="0" err="1" smtClean="0"/>
              <a:t>menyediakan</a:t>
            </a:r>
            <a:r>
              <a:rPr lang="en-US" sz="3200" dirty="0" smtClean="0"/>
              <a:t> </a:t>
            </a:r>
            <a:r>
              <a:rPr lang="en-US" sz="3200" dirty="0" err="1" smtClean="0"/>
              <a:t>fasilitas</a:t>
            </a:r>
            <a:r>
              <a:rPr lang="en-US" sz="3200" dirty="0" smtClean="0"/>
              <a:t> </a:t>
            </a:r>
            <a:r>
              <a:rPr lang="en-US" sz="3200" dirty="0" err="1" smtClean="0"/>
              <a:t>eksport</a:t>
            </a:r>
            <a:r>
              <a:rPr lang="en-US" sz="3200" dirty="0" smtClean="0"/>
              <a:t> data yang </a:t>
            </a:r>
            <a:r>
              <a:rPr lang="en-US" sz="3200" dirty="0" err="1" smtClean="0"/>
              <a:t>umum</a:t>
            </a:r>
            <a:r>
              <a:rPr lang="en-US" sz="3200" dirty="0" smtClean="0"/>
              <a:t> </a:t>
            </a:r>
            <a:r>
              <a:rPr lang="en-US" sz="3200" dirty="0" err="1" smtClean="0"/>
              <a:t>dan</a:t>
            </a:r>
            <a:r>
              <a:rPr lang="en-US" sz="3200" dirty="0" smtClean="0"/>
              <a:t> </a:t>
            </a:r>
            <a:r>
              <a:rPr lang="en-US" sz="3200" dirty="0" err="1" smtClean="0"/>
              <a:t>sederhana</a:t>
            </a:r>
            <a:r>
              <a:rPr lang="en-US" sz="3200" dirty="0" smtClean="0"/>
              <a:t> </a:t>
            </a:r>
            <a:r>
              <a:rPr lang="en-US" sz="3200" dirty="0" err="1" smtClean="0"/>
              <a:t>sehingga</a:t>
            </a:r>
            <a:r>
              <a:rPr lang="en-US" sz="3200" dirty="0" smtClean="0"/>
              <a:t> </a:t>
            </a:r>
            <a:r>
              <a:rPr lang="en-US" sz="3200" dirty="0" err="1" smtClean="0"/>
              <a:t>dapat</a:t>
            </a:r>
            <a:r>
              <a:rPr lang="en-US" sz="3200" dirty="0" smtClean="0"/>
              <a:t> </a:t>
            </a:r>
            <a:r>
              <a:rPr lang="en-US" sz="3200" dirty="0" err="1" smtClean="0"/>
              <a:t>disesuaikan</a:t>
            </a:r>
            <a:r>
              <a:rPr lang="en-US" sz="3200" dirty="0" smtClean="0"/>
              <a:t> </a:t>
            </a:r>
            <a:r>
              <a:rPr lang="en-US" sz="3200" dirty="0" err="1" smtClean="0"/>
              <a:t>dengan</a:t>
            </a:r>
            <a:r>
              <a:rPr lang="en-US" sz="3200" dirty="0" smtClean="0"/>
              <a:t> </a:t>
            </a:r>
            <a:r>
              <a:rPr lang="en-US" sz="3200" dirty="0" err="1" smtClean="0"/>
              <a:t>piranti</a:t>
            </a:r>
            <a:r>
              <a:rPr lang="en-US" sz="3200" dirty="0" smtClean="0"/>
              <a:t> </a:t>
            </a:r>
            <a:r>
              <a:rPr lang="en-US" sz="3200" dirty="0" err="1" smtClean="0"/>
              <a:t>lunak</a:t>
            </a:r>
            <a:r>
              <a:rPr lang="en-US" sz="3200" dirty="0" smtClean="0"/>
              <a:t> yang </a:t>
            </a:r>
            <a:r>
              <a:rPr lang="en-US" sz="3200" dirty="0" err="1" smtClean="0"/>
              <a:t>digunakan</a:t>
            </a:r>
            <a:r>
              <a:rPr lang="en-US" sz="3200" dirty="0" smtClean="0"/>
              <a:t> </a:t>
            </a:r>
            <a:r>
              <a:rPr lang="en-US" sz="3200" dirty="0" err="1" smtClean="0"/>
              <a:t>untuk</a:t>
            </a:r>
            <a:r>
              <a:rPr lang="en-US" sz="3200" dirty="0" smtClean="0"/>
              <a:t> SIG </a:t>
            </a:r>
            <a:r>
              <a:rPr lang="en-US" sz="3200" dirty="0" err="1" smtClean="0"/>
              <a:t>dan</a:t>
            </a:r>
            <a:r>
              <a:rPr lang="en-US" sz="3200" dirty="0" smtClean="0"/>
              <a:t> </a:t>
            </a:r>
            <a:r>
              <a:rPr lang="en-US" sz="3200" dirty="0" err="1" smtClean="0"/>
              <a:t>pemrosesan</a:t>
            </a:r>
            <a:r>
              <a:rPr lang="en-US" sz="3200" dirty="0" smtClean="0"/>
              <a:t> </a:t>
            </a:r>
            <a:r>
              <a:rPr lang="en-US" sz="3200" dirty="0" err="1" smtClean="0"/>
              <a:t>citra</a:t>
            </a:r>
            <a:r>
              <a:rPr lang="en-US" sz="3200" dirty="0" smtClean="0"/>
              <a:t>.</a:t>
            </a:r>
          </a:p>
        </p:txBody>
      </p:sp>
      <p:sp>
        <p:nvSpPr>
          <p:cNvPr id="3" name="Title 2"/>
          <p:cNvSpPr>
            <a:spLocks noGrp="1"/>
          </p:cNvSpPr>
          <p:nvPr>
            <p:ph type="title"/>
          </p:nvPr>
        </p:nvSpPr>
        <p:spPr/>
        <p:txBody>
          <a:bodyPr/>
          <a:lstStyle/>
          <a:p>
            <a:r>
              <a:rPr lang="en-US" dirty="0" err="1" smtClean="0"/>
              <a:t>Piranti</a:t>
            </a:r>
            <a:r>
              <a:rPr lang="en-US" dirty="0" smtClean="0"/>
              <a:t> </a:t>
            </a:r>
            <a:r>
              <a:rPr lang="en-US" dirty="0" err="1" smtClean="0"/>
              <a:t>lunak</a:t>
            </a:r>
            <a:r>
              <a:rPr lang="en-US" dirty="0" smtClean="0"/>
              <a:t> </a:t>
            </a:r>
            <a:r>
              <a:rPr lang="en-US" dirty="0" err="1" smtClean="0"/>
              <a:t>noaa</a:t>
            </a:r>
            <a:r>
              <a:rPr lang="en-US" dirty="0" smtClean="0"/>
              <a:t> (1)</a:t>
            </a:r>
            <a:endParaRPr lang="en-US" dirty="0"/>
          </a:p>
        </p:txBody>
      </p:sp>
    </p:spTree>
    <p:extLst>
      <p:ext uri="{BB962C8B-B14F-4D97-AF65-F5344CB8AC3E}">
        <p14:creationId xmlns:p14="http://schemas.microsoft.com/office/powerpoint/2010/main" val="100446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7612" y="152400"/>
            <a:ext cx="9753600" cy="1325562"/>
          </a:xfrm>
        </p:spPr>
        <p:txBody>
          <a:bodyPr/>
          <a:lstStyle/>
          <a:p>
            <a:r>
              <a:rPr lang="en-US" dirty="0" err="1" smtClean="0"/>
              <a:t>Karakteristik</a:t>
            </a:r>
            <a:r>
              <a:rPr lang="en-US" dirty="0" smtClean="0"/>
              <a:t> </a:t>
            </a:r>
            <a:r>
              <a:rPr lang="en-US" dirty="0" err="1" smtClean="0"/>
              <a:t>Noaa</a:t>
            </a:r>
            <a:r>
              <a:rPr lang="en-US" dirty="0" smtClean="0"/>
              <a:t>-N</a:t>
            </a:r>
            <a:endParaRPr lang="en-US" dirty="0"/>
          </a:p>
        </p:txBody>
      </p:sp>
      <p:sp>
        <p:nvSpPr>
          <p:cNvPr id="5" name="Rectangle 4" descr="C:\Users\GOSFAJ~1\AppData\Local\Temp\msohtmlclip1\01\clip_image004.png"/>
          <p:cNvSpPr>
            <a:spLocks noChangeAspect="1" noChangeArrowheads="1"/>
          </p:cNvSpPr>
          <p:nvPr/>
        </p:nvSpPr>
        <p:spPr bwMode="auto">
          <a:xfrm>
            <a:off x="4079262" y="1828800"/>
            <a:ext cx="704024"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11255730"/>
              </p:ext>
            </p:extLst>
          </p:nvPr>
        </p:nvGraphicFramePr>
        <p:xfrm>
          <a:off x="1370012" y="1828800"/>
          <a:ext cx="9296400" cy="4282440"/>
        </p:xfrm>
        <a:graphic>
          <a:graphicData uri="http://schemas.openxmlformats.org/drawingml/2006/table">
            <a:tbl>
              <a:tblPr firstRow="1" bandRow="1">
                <a:tableStyleId>{073A0DAA-6AF3-43AB-8588-CEC1D06C72B9}</a:tableStyleId>
              </a:tblPr>
              <a:tblGrid>
                <a:gridCol w="3276600"/>
                <a:gridCol w="6019800"/>
              </a:tblGrid>
              <a:tr h="862110">
                <a:tc>
                  <a:txBody>
                    <a:bodyPr/>
                    <a:lstStyle/>
                    <a:p>
                      <a:pPr algn="l"/>
                      <a:r>
                        <a:rPr lang="en-US" sz="2000" dirty="0" smtClean="0">
                          <a:latin typeface="Cambria" panose="02040503050406030204" pitchFamily="18" charset="0"/>
                        </a:rPr>
                        <a:t>Body</a:t>
                      </a:r>
                      <a:r>
                        <a:rPr lang="en-US" sz="2000" baseline="0" dirty="0" smtClean="0">
                          <a:latin typeface="Cambria" panose="02040503050406030204" pitchFamily="18" charset="0"/>
                        </a:rPr>
                        <a:t> </a:t>
                      </a:r>
                      <a:r>
                        <a:rPr lang="en-US" sz="2000" baseline="0" dirty="0" err="1" smtClean="0">
                          <a:latin typeface="Cambria" panose="02040503050406030204" pitchFamily="18" charset="0"/>
                        </a:rPr>
                        <a:t>Utama</a:t>
                      </a:r>
                      <a:endParaRPr lang="en-US" sz="2000" dirty="0">
                        <a:latin typeface="Cambria" panose="02040503050406030204" pitchFamily="18" charset="0"/>
                      </a:endParaRPr>
                    </a:p>
                  </a:txBody>
                  <a:tcPr/>
                </a:tc>
                <a:tc>
                  <a:txBody>
                    <a:bodyPr/>
                    <a:lstStyle/>
                    <a:p>
                      <a:pPr algn="l"/>
                      <a:r>
                        <a:rPr lang="en-US" sz="2000" baseline="0" dirty="0" err="1" smtClean="0">
                          <a:latin typeface="Cambria" panose="02040503050406030204" pitchFamily="18" charset="0"/>
                        </a:rPr>
                        <a:t>Panjang</a:t>
                      </a:r>
                      <a:r>
                        <a:rPr lang="en-US" sz="2000" baseline="0" dirty="0" smtClean="0">
                          <a:latin typeface="Cambria" panose="02040503050406030204" pitchFamily="18" charset="0"/>
                        </a:rPr>
                        <a:t> : 4.19m ( 13,75 feet )</a:t>
                      </a:r>
                    </a:p>
                    <a:p>
                      <a:pPr algn="l"/>
                      <a:r>
                        <a:rPr lang="en-US" sz="2000" baseline="0" dirty="0" smtClean="0">
                          <a:latin typeface="Cambria" panose="02040503050406030204" pitchFamily="18" charset="0"/>
                        </a:rPr>
                        <a:t>Diameter : 1.88m ( 6,2 feet ) </a:t>
                      </a:r>
                    </a:p>
                  </a:txBody>
                  <a:tcPr/>
                </a:tc>
              </a:tr>
              <a:tr h="862110">
                <a:tc>
                  <a:txBody>
                    <a:bodyPr/>
                    <a:lstStyle/>
                    <a:p>
                      <a:pPr algn="l"/>
                      <a:r>
                        <a:rPr lang="en-US" sz="2000" dirty="0" smtClean="0">
                          <a:latin typeface="Cambria" panose="02040503050406030204" pitchFamily="18" charset="0"/>
                        </a:rPr>
                        <a:t>Solar Array</a:t>
                      </a:r>
                      <a:endParaRPr lang="en-US" sz="2000" dirty="0">
                        <a:latin typeface="Cambria" panose="02040503050406030204" pitchFamily="18" charset="0"/>
                      </a:endParaRPr>
                    </a:p>
                  </a:txBody>
                  <a:tcPr/>
                </a:tc>
                <a:tc>
                  <a:txBody>
                    <a:bodyPr/>
                    <a:lstStyle/>
                    <a:p>
                      <a:pPr algn="l"/>
                      <a:r>
                        <a:rPr lang="en-US" sz="2000" dirty="0" smtClean="0">
                          <a:latin typeface="Cambria" panose="02040503050406030204" pitchFamily="18" charset="0"/>
                        </a:rPr>
                        <a:t> 2.73 – 6.14m ( 8.96 by 20.16 feet );</a:t>
                      </a:r>
                    </a:p>
                    <a:p>
                      <a:pPr algn="l"/>
                      <a:r>
                        <a:rPr lang="en-US" sz="2000" dirty="0" smtClean="0">
                          <a:latin typeface="Cambria" panose="02040503050406030204" pitchFamily="18" charset="0"/>
                        </a:rPr>
                        <a:t>16.76m ( 180.63 feet )</a:t>
                      </a:r>
                      <a:endParaRPr lang="en-US" sz="2000" dirty="0">
                        <a:latin typeface="Cambria" panose="02040503050406030204" pitchFamily="18" charset="0"/>
                      </a:endParaRPr>
                    </a:p>
                  </a:txBody>
                  <a:tcPr/>
                </a:tc>
              </a:tr>
              <a:tr h="862110">
                <a:tc>
                  <a:txBody>
                    <a:bodyPr/>
                    <a:lstStyle/>
                    <a:p>
                      <a:pPr algn="l"/>
                      <a:r>
                        <a:rPr lang="en-US" sz="2000" dirty="0" err="1" smtClean="0">
                          <a:latin typeface="Cambria" panose="02040503050406030204" pitchFamily="18" charset="0"/>
                        </a:rPr>
                        <a:t>Berat</a:t>
                      </a:r>
                      <a:endParaRPr lang="en-US" sz="2000" dirty="0">
                        <a:latin typeface="Cambria" panose="02040503050406030204" pitchFamily="18" charset="0"/>
                      </a:endParaRPr>
                    </a:p>
                  </a:txBody>
                  <a:tcPr/>
                </a:tc>
                <a:tc>
                  <a:txBody>
                    <a:bodyPr/>
                    <a:lstStyle/>
                    <a:p>
                      <a:pPr algn="l"/>
                      <a:r>
                        <a:rPr lang="en-US" sz="2000" dirty="0" err="1" smtClean="0">
                          <a:latin typeface="Cambria" panose="02040503050406030204" pitchFamily="18" charset="0"/>
                        </a:rPr>
                        <a:t>Waktu</a:t>
                      </a:r>
                      <a:r>
                        <a:rPr lang="en-US" sz="2000" baseline="0" dirty="0" smtClean="0">
                          <a:latin typeface="Cambria" panose="02040503050406030204" pitchFamily="18" charset="0"/>
                        </a:rPr>
                        <a:t> </a:t>
                      </a:r>
                      <a:r>
                        <a:rPr lang="en-US" sz="2000" dirty="0" err="1" smtClean="0">
                          <a:latin typeface="Cambria" panose="02040503050406030204" pitchFamily="18" charset="0"/>
                        </a:rPr>
                        <a:t>Lepas</a:t>
                      </a:r>
                      <a:r>
                        <a:rPr lang="en-US" sz="2000" dirty="0" smtClean="0">
                          <a:latin typeface="Cambria" panose="02040503050406030204" pitchFamily="18" charset="0"/>
                        </a:rPr>
                        <a:t> </a:t>
                      </a:r>
                      <a:r>
                        <a:rPr lang="en-US" sz="2000" dirty="0" err="1" smtClean="0">
                          <a:latin typeface="Cambria" panose="02040503050406030204" pitchFamily="18" charset="0"/>
                        </a:rPr>
                        <a:t>Landas</a:t>
                      </a:r>
                      <a:r>
                        <a:rPr lang="en-US" sz="2000" dirty="0" smtClean="0">
                          <a:latin typeface="Cambria" panose="02040503050406030204" pitchFamily="18" charset="0"/>
                        </a:rPr>
                        <a:t> : 1419.8 kg ( 3130</a:t>
                      </a:r>
                      <a:r>
                        <a:rPr lang="en-US" sz="2000" baseline="0" dirty="0" smtClean="0">
                          <a:latin typeface="Cambria" panose="02040503050406030204" pitchFamily="18" charset="0"/>
                        </a:rPr>
                        <a:t> </a:t>
                      </a:r>
                      <a:r>
                        <a:rPr lang="en-US" sz="2000" baseline="0" dirty="0" err="1" smtClean="0">
                          <a:latin typeface="Cambria" panose="02040503050406030204" pitchFamily="18" charset="0"/>
                        </a:rPr>
                        <a:t>lb</a:t>
                      </a:r>
                      <a:r>
                        <a:rPr lang="en-US" sz="2000" baseline="0" dirty="0" smtClean="0">
                          <a:latin typeface="Cambria" panose="02040503050406030204" pitchFamily="18" charset="0"/>
                        </a:rPr>
                        <a:t> )</a:t>
                      </a:r>
                    </a:p>
                    <a:p>
                      <a:pPr algn="l"/>
                      <a:r>
                        <a:rPr lang="en-US" sz="2000" baseline="0" dirty="0" err="1" smtClean="0">
                          <a:latin typeface="Cambria" panose="02040503050406030204" pitchFamily="18" charset="0"/>
                        </a:rPr>
                        <a:t>Termasuk</a:t>
                      </a:r>
                      <a:r>
                        <a:rPr lang="en-US" sz="2000" baseline="0" dirty="0" smtClean="0">
                          <a:latin typeface="Cambria" panose="02040503050406030204" pitchFamily="18" charset="0"/>
                        </a:rPr>
                        <a:t> </a:t>
                      </a:r>
                      <a:r>
                        <a:rPr lang="en-US" sz="2000" baseline="0" dirty="0" err="1" smtClean="0">
                          <a:latin typeface="Cambria" panose="02040503050406030204" pitchFamily="18" charset="0"/>
                        </a:rPr>
                        <a:t>Berat</a:t>
                      </a:r>
                      <a:r>
                        <a:rPr lang="en-US" sz="2000" baseline="0" dirty="0" smtClean="0">
                          <a:latin typeface="Cambria" panose="02040503050406030204" pitchFamily="18" charset="0"/>
                        </a:rPr>
                        <a:t> Gas Nitrogen : 4.1 kg (9 </a:t>
                      </a:r>
                      <a:r>
                        <a:rPr lang="en-US" sz="2000" baseline="0" dirty="0" err="1" smtClean="0">
                          <a:latin typeface="Cambria" panose="02040503050406030204" pitchFamily="18" charset="0"/>
                        </a:rPr>
                        <a:t>lb</a:t>
                      </a:r>
                      <a:r>
                        <a:rPr lang="en-US" sz="2000" baseline="0" dirty="0" smtClean="0">
                          <a:latin typeface="Cambria" panose="02040503050406030204" pitchFamily="18" charset="0"/>
                        </a:rPr>
                        <a:t>)</a:t>
                      </a:r>
                    </a:p>
                  </a:txBody>
                  <a:tcPr/>
                </a:tc>
              </a:tr>
              <a:tr h="565370">
                <a:tc>
                  <a:txBody>
                    <a:bodyPr/>
                    <a:lstStyle/>
                    <a:p>
                      <a:pPr algn="l"/>
                      <a:r>
                        <a:rPr lang="en-US" sz="2000" dirty="0" err="1" smtClean="0">
                          <a:latin typeface="Cambria" panose="02040503050406030204" pitchFamily="18" charset="0"/>
                        </a:rPr>
                        <a:t>Daya</a:t>
                      </a:r>
                      <a:r>
                        <a:rPr lang="en-US" sz="2000" dirty="0" smtClean="0">
                          <a:latin typeface="Cambria" panose="02040503050406030204" pitchFamily="18" charset="0"/>
                        </a:rPr>
                        <a:t> ( </a:t>
                      </a:r>
                      <a:r>
                        <a:rPr lang="en-US" sz="2000" dirty="0" err="1" smtClean="0">
                          <a:latin typeface="Cambria" panose="02040503050406030204" pitchFamily="18" charset="0"/>
                        </a:rPr>
                        <a:t>Hidup</a:t>
                      </a:r>
                      <a:r>
                        <a:rPr lang="en-US" sz="2000" dirty="0" smtClean="0">
                          <a:latin typeface="Cambria" panose="02040503050406030204" pitchFamily="18" charset="0"/>
                        </a:rPr>
                        <a:t> </a:t>
                      </a:r>
                      <a:r>
                        <a:rPr lang="en-US" sz="2000" dirty="0" err="1" smtClean="0">
                          <a:latin typeface="Cambria" panose="02040503050406030204" pitchFamily="18" charset="0"/>
                        </a:rPr>
                        <a:t>atau</a:t>
                      </a:r>
                      <a:r>
                        <a:rPr lang="en-US" sz="2000" dirty="0" smtClean="0">
                          <a:latin typeface="Cambria" panose="02040503050406030204" pitchFamily="18" charset="0"/>
                        </a:rPr>
                        <a:t> </a:t>
                      </a:r>
                      <a:r>
                        <a:rPr lang="en-US" sz="2000" dirty="0" err="1" smtClean="0">
                          <a:latin typeface="Cambria" panose="02040503050406030204" pitchFamily="18" charset="0"/>
                        </a:rPr>
                        <a:t>Mati</a:t>
                      </a:r>
                      <a:r>
                        <a:rPr lang="en-US" sz="2000" dirty="0" smtClean="0">
                          <a:latin typeface="Cambria" panose="02040503050406030204" pitchFamily="18" charset="0"/>
                        </a:rPr>
                        <a:t> )</a:t>
                      </a:r>
                      <a:endParaRPr lang="en-US" sz="2000" dirty="0">
                        <a:latin typeface="Cambria" panose="02040503050406030204" pitchFamily="18" charset="0"/>
                      </a:endParaRPr>
                    </a:p>
                  </a:txBody>
                  <a:tcPr/>
                </a:tc>
                <a:tc>
                  <a:txBody>
                    <a:bodyPr/>
                    <a:lstStyle/>
                    <a:p>
                      <a:pPr algn="l"/>
                      <a:r>
                        <a:rPr lang="en-US" sz="2000" dirty="0" err="1" smtClean="0">
                          <a:latin typeface="Cambria" panose="02040503050406030204" pitchFamily="18" charset="0"/>
                        </a:rPr>
                        <a:t>Lebih</a:t>
                      </a:r>
                      <a:r>
                        <a:rPr lang="en-US" sz="2000" baseline="0" dirty="0" smtClean="0">
                          <a:latin typeface="Cambria" panose="02040503050406030204" pitchFamily="18" charset="0"/>
                        </a:rPr>
                        <a:t> </a:t>
                      </a:r>
                      <a:r>
                        <a:rPr lang="en-US" sz="2000" baseline="0" dirty="0" err="1" smtClean="0">
                          <a:latin typeface="Cambria" panose="02040503050406030204" pitchFamily="18" charset="0"/>
                        </a:rPr>
                        <a:t>dari</a:t>
                      </a:r>
                      <a:r>
                        <a:rPr lang="en-US" sz="2000" baseline="0" dirty="0" smtClean="0">
                          <a:latin typeface="Cambria" panose="02040503050406030204" pitchFamily="18" charset="0"/>
                        </a:rPr>
                        <a:t> 2 </a:t>
                      </a:r>
                      <a:r>
                        <a:rPr lang="en-US" sz="2000" baseline="0" dirty="0" err="1" smtClean="0">
                          <a:latin typeface="Cambria" panose="02040503050406030204" pitchFamily="18" charset="0"/>
                        </a:rPr>
                        <a:t>Tahun</a:t>
                      </a:r>
                      <a:endParaRPr lang="en-US" sz="2000" dirty="0">
                        <a:latin typeface="Cambria" panose="02040503050406030204" pitchFamily="18" charset="0"/>
                      </a:endParaRPr>
                    </a:p>
                  </a:txBody>
                  <a:tcPr/>
                </a:tc>
              </a:tr>
              <a:tr h="565370">
                <a:tc>
                  <a:txBody>
                    <a:bodyPr/>
                    <a:lstStyle/>
                    <a:p>
                      <a:pPr algn="l"/>
                      <a:r>
                        <a:rPr lang="en-US" sz="2000" dirty="0" err="1" smtClean="0">
                          <a:latin typeface="Cambria" panose="02040503050406030204" pitchFamily="18" charset="0"/>
                        </a:rPr>
                        <a:t>Memuat</a:t>
                      </a:r>
                      <a:r>
                        <a:rPr lang="en-US" sz="2000" dirty="0" smtClean="0">
                          <a:latin typeface="Cambria" panose="02040503050406030204" pitchFamily="18" charset="0"/>
                        </a:rPr>
                        <a:t> </a:t>
                      </a:r>
                      <a:r>
                        <a:rPr lang="en-US" sz="2000" dirty="0" err="1" smtClean="0">
                          <a:latin typeface="Cambria" panose="02040503050406030204" pitchFamily="18" charset="0"/>
                        </a:rPr>
                        <a:t>Daya</a:t>
                      </a:r>
                      <a:endParaRPr lang="en-US" sz="2000" dirty="0">
                        <a:latin typeface="Cambria" panose="02040503050406030204" pitchFamily="18" charset="0"/>
                      </a:endParaRPr>
                    </a:p>
                  </a:txBody>
                  <a:tcPr/>
                </a:tc>
                <a:tc>
                  <a:txBody>
                    <a:bodyPr/>
                    <a:lstStyle/>
                    <a:p>
                      <a:pPr algn="l"/>
                      <a:r>
                        <a:rPr lang="en-US" sz="2000" dirty="0" smtClean="0">
                          <a:latin typeface="Cambria" panose="02040503050406030204" pitchFamily="18" charset="0"/>
                        </a:rPr>
                        <a:t>833</a:t>
                      </a:r>
                      <a:r>
                        <a:rPr lang="en-US" sz="2000" baseline="0" dirty="0" smtClean="0">
                          <a:latin typeface="Cambria" panose="02040503050406030204" pitchFamily="18" charset="0"/>
                        </a:rPr>
                        <a:t> W – 0</a:t>
                      </a:r>
                      <a:r>
                        <a:rPr lang="en-US" sz="2000" b="1" kern="1200" baseline="30000" dirty="0" smtClean="0">
                          <a:solidFill>
                            <a:schemeClr val="dk1"/>
                          </a:solidFill>
                          <a:effectLst/>
                          <a:latin typeface="Cambria" panose="02040503050406030204" pitchFamily="18" charset="0"/>
                          <a:ea typeface="+mn-ea"/>
                          <a:cs typeface="+mn-cs"/>
                        </a:rPr>
                        <a:t>0 </a:t>
                      </a:r>
                      <a:r>
                        <a:rPr lang="en-US" sz="2000" baseline="0" dirty="0" smtClean="0">
                          <a:latin typeface="Cambria" panose="02040503050406030204" pitchFamily="18" charset="0"/>
                        </a:rPr>
                        <a:t>Sun Angle</a:t>
                      </a:r>
                      <a:endParaRPr lang="en-US" sz="2000" dirty="0">
                        <a:latin typeface="Cambria" panose="02040503050406030204" pitchFamily="18" charset="0"/>
                      </a:endParaRPr>
                    </a:p>
                  </a:txBody>
                  <a:tcPr/>
                </a:tc>
              </a:tr>
              <a:tr h="565370">
                <a:tc>
                  <a:txBody>
                    <a:bodyPr/>
                    <a:lstStyle/>
                    <a:p>
                      <a:pPr algn="l"/>
                      <a:r>
                        <a:rPr lang="en-US" sz="2000" dirty="0" err="1" smtClean="0">
                          <a:latin typeface="Cambria" panose="02040503050406030204" pitchFamily="18" charset="0"/>
                        </a:rPr>
                        <a:t>Persyaratan</a:t>
                      </a:r>
                      <a:endParaRPr lang="en-US" sz="2000" dirty="0">
                        <a:latin typeface="Cambria" panose="02040503050406030204" pitchFamily="18" charset="0"/>
                      </a:endParaRPr>
                    </a:p>
                  </a:txBody>
                  <a:tcPr/>
                </a:tc>
                <a:tc>
                  <a:txBody>
                    <a:bodyPr/>
                    <a:lstStyle/>
                    <a:p>
                      <a:pPr algn="l"/>
                      <a:r>
                        <a:rPr lang="en-US" sz="2000" dirty="0" smtClean="0">
                          <a:latin typeface="Cambria" panose="02040503050406030204" pitchFamily="18" charset="0"/>
                        </a:rPr>
                        <a:t>750 W</a:t>
                      </a:r>
                      <a:r>
                        <a:rPr lang="en-US" sz="2000" baseline="0" dirty="0" smtClean="0">
                          <a:latin typeface="Cambria" panose="02040503050406030204" pitchFamily="18" charset="0"/>
                        </a:rPr>
                        <a:t> - 80</a:t>
                      </a:r>
                      <a:r>
                        <a:rPr lang="en-US" sz="2000" b="1" kern="1200" baseline="30000" dirty="0" smtClean="0">
                          <a:solidFill>
                            <a:schemeClr val="dk1"/>
                          </a:solidFill>
                          <a:effectLst/>
                          <a:latin typeface="Cambria" panose="02040503050406030204" pitchFamily="18" charset="0"/>
                          <a:ea typeface="+mn-ea"/>
                          <a:cs typeface="+mn-cs"/>
                        </a:rPr>
                        <a:t>0</a:t>
                      </a:r>
                      <a:r>
                        <a:rPr lang="en-US" sz="2000" baseline="0" dirty="0" smtClean="0">
                          <a:latin typeface="Cambria" panose="02040503050406030204" pitchFamily="18" charset="0"/>
                        </a:rPr>
                        <a:t> Sun Angle</a:t>
                      </a:r>
                      <a:endParaRPr lang="en-US" sz="2000" dirty="0">
                        <a:latin typeface="Cambria" panose="02040503050406030204" pitchFamily="18" charset="0"/>
                      </a:endParaRPr>
                    </a:p>
                  </a:txBody>
                  <a:tcPr/>
                </a:tc>
              </a:tr>
            </a:tbl>
          </a:graphicData>
        </a:graphic>
      </p:graphicFrame>
    </p:spTree>
    <p:extLst>
      <p:ext uri="{BB962C8B-B14F-4D97-AF65-F5344CB8AC3E}">
        <p14:creationId xmlns:p14="http://schemas.microsoft.com/office/powerpoint/2010/main" val="58353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lgn="just">
              <a:buNone/>
            </a:pPr>
            <a:r>
              <a:rPr lang="en-US" sz="2800" dirty="0" err="1" smtClean="0"/>
              <a:t>Satelit</a:t>
            </a:r>
            <a:r>
              <a:rPr lang="en-US" sz="2800" dirty="0" smtClean="0"/>
              <a:t> NOAA-N </a:t>
            </a:r>
            <a:r>
              <a:rPr lang="en-US" sz="2800" dirty="0" err="1" smtClean="0"/>
              <a:t>memiliki</a:t>
            </a:r>
            <a:r>
              <a:rPr lang="en-US" sz="2800" dirty="0" smtClean="0"/>
              <a:t> </a:t>
            </a:r>
            <a:r>
              <a:rPr lang="en-US" sz="2800" dirty="0" err="1" smtClean="0"/>
              <a:t>fungsi</a:t>
            </a:r>
            <a:r>
              <a:rPr lang="en-US" sz="2800" dirty="0" smtClean="0"/>
              <a:t> </a:t>
            </a:r>
            <a:r>
              <a:rPr lang="en-US" sz="2800" dirty="0" err="1" smtClean="0"/>
              <a:t>sebagai</a:t>
            </a:r>
            <a:r>
              <a:rPr lang="en-US" sz="2800" dirty="0" smtClean="0"/>
              <a:t> </a:t>
            </a:r>
            <a:r>
              <a:rPr lang="en-US" sz="2800" dirty="0" err="1" smtClean="0"/>
              <a:t>berikut</a:t>
            </a:r>
            <a:r>
              <a:rPr lang="en-US" sz="2800" dirty="0" smtClean="0"/>
              <a:t> :</a:t>
            </a:r>
          </a:p>
          <a:p>
            <a:pPr algn="just"/>
            <a:r>
              <a:rPr lang="en-US" sz="2800" dirty="0" err="1" smtClean="0"/>
              <a:t>Alat</a:t>
            </a:r>
            <a:r>
              <a:rPr lang="en-US" sz="2800" dirty="0" smtClean="0"/>
              <a:t> </a:t>
            </a:r>
            <a:r>
              <a:rPr lang="en-US" sz="2800" dirty="0" err="1" smtClean="0"/>
              <a:t>untuk</a:t>
            </a:r>
            <a:r>
              <a:rPr lang="en-US" sz="2800" dirty="0" smtClean="0"/>
              <a:t> </a:t>
            </a:r>
            <a:r>
              <a:rPr lang="en-US" sz="2800" dirty="0" err="1" smtClean="0"/>
              <a:t>memonitor</a:t>
            </a:r>
            <a:r>
              <a:rPr lang="en-US" sz="2800" dirty="0" smtClean="0"/>
              <a:t> </a:t>
            </a:r>
            <a:r>
              <a:rPr lang="en-US" sz="2800" dirty="0" err="1" smtClean="0"/>
              <a:t>citra</a:t>
            </a:r>
            <a:r>
              <a:rPr lang="en-US" sz="2800" dirty="0" smtClean="0"/>
              <a:t> </a:t>
            </a:r>
            <a:r>
              <a:rPr lang="en-US" sz="2800" dirty="0" err="1" smtClean="0"/>
              <a:t>dan</a:t>
            </a:r>
            <a:r>
              <a:rPr lang="en-US" sz="2800" dirty="0" smtClean="0"/>
              <a:t> </a:t>
            </a:r>
            <a:r>
              <a:rPr lang="en-US" sz="2800" dirty="0" err="1" smtClean="0"/>
              <a:t>menganalisa</a:t>
            </a:r>
            <a:r>
              <a:rPr lang="en-US" sz="2800" dirty="0" smtClean="0"/>
              <a:t> </a:t>
            </a:r>
            <a:r>
              <a:rPr lang="en-US" sz="2800" dirty="0" err="1" smtClean="0"/>
              <a:t>atmosfer</a:t>
            </a:r>
            <a:r>
              <a:rPr lang="en-US" sz="2800" dirty="0" smtClean="0"/>
              <a:t> </a:t>
            </a:r>
            <a:r>
              <a:rPr lang="en-US" sz="2800" dirty="0" err="1" smtClean="0"/>
              <a:t>bumi</a:t>
            </a:r>
            <a:r>
              <a:rPr lang="en-US" sz="2800" dirty="0" smtClean="0"/>
              <a:t>, </a:t>
            </a:r>
            <a:r>
              <a:rPr lang="en-US" sz="2800" dirty="0" err="1" smtClean="0"/>
              <a:t>dataran</a:t>
            </a:r>
            <a:r>
              <a:rPr lang="en-US" sz="2800" dirty="0" smtClean="0"/>
              <a:t>, </a:t>
            </a:r>
            <a:r>
              <a:rPr lang="en-US" sz="2800" dirty="0" err="1" smtClean="0"/>
              <a:t>awan</a:t>
            </a:r>
            <a:r>
              <a:rPr lang="en-US" sz="2800" dirty="0" smtClean="0"/>
              <a:t>, </a:t>
            </a:r>
            <a:r>
              <a:rPr lang="en-US" sz="2800" dirty="0" err="1" smtClean="0"/>
              <a:t>beserta</a:t>
            </a:r>
            <a:r>
              <a:rPr lang="en-US" sz="2800" dirty="0" smtClean="0"/>
              <a:t> </a:t>
            </a:r>
            <a:r>
              <a:rPr lang="en-US" sz="2800" dirty="0" err="1" smtClean="0"/>
              <a:t>radiasi</a:t>
            </a:r>
            <a:r>
              <a:rPr lang="en-US" sz="2800" dirty="0" smtClean="0"/>
              <a:t> </a:t>
            </a:r>
            <a:r>
              <a:rPr lang="en-US" sz="2800" dirty="0" err="1" smtClean="0"/>
              <a:t>bumi</a:t>
            </a:r>
            <a:r>
              <a:rPr lang="en-US" sz="2800" dirty="0" smtClean="0"/>
              <a:t>, </a:t>
            </a:r>
            <a:r>
              <a:rPr lang="en-US" sz="2800" dirty="0" err="1" smtClean="0"/>
              <a:t>ozon</a:t>
            </a:r>
            <a:r>
              <a:rPr lang="en-US" sz="2800" dirty="0" smtClean="0"/>
              <a:t> </a:t>
            </a:r>
            <a:r>
              <a:rPr lang="en-US" sz="2800" dirty="0" err="1" smtClean="0"/>
              <a:t>atmosfer</a:t>
            </a:r>
            <a:r>
              <a:rPr lang="en-US" sz="2800" dirty="0" smtClean="0"/>
              <a:t>, </a:t>
            </a:r>
            <a:r>
              <a:rPr lang="en-US" sz="2800" dirty="0" err="1" smtClean="0"/>
              <a:t>penyebaran</a:t>
            </a:r>
            <a:r>
              <a:rPr lang="en-US" sz="2800" dirty="0" smtClean="0"/>
              <a:t> aerosol, </a:t>
            </a:r>
            <a:r>
              <a:rPr lang="en-US" sz="2800" dirty="0" err="1" smtClean="0"/>
              <a:t>suhu</a:t>
            </a:r>
            <a:r>
              <a:rPr lang="en-US" sz="2800" dirty="0" smtClean="0"/>
              <a:t> </a:t>
            </a:r>
            <a:r>
              <a:rPr lang="en-US" sz="2800" dirty="0" err="1" smtClean="0"/>
              <a:t>permukaan</a:t>
            </a:r>
            <a:r>
              <a:rPr lang="en-US" sz="2800" dirty="0" smtClean="0"/>
              <a:t> </a:t>
            </a:r>
            <a:r>
              <a:rPr lang="en-US" sz="2800" dirty="0" err="1" smtClean="0"/>
              <a:t>laut</a:t>
            </a:r>
            <a:r>
              <a:rPr lang="en-US" sz="2800" dirty="0" smtClean="0"/>
              <a:t>, </a:t>
            </a:r>
            <a:r>
              <a:rPr lang="en-US" sz="2800" dirty="0" err="1" smtClean="0"/>
              <a:t>dan</a:t>
            </a:r>
            <a:r>
              <a:rPr lang="en-US" sz="2800" dirty="0" smtClean="0"/>
              <a:t> </a:t>
            </a:r>
            <a:r>
              <a:rPr lang="en-US" sz="2800" dirty="0" err="1" smtClean="0"/>
              <a:t>suhu</a:t>
            </a:r>
            <a:r>
              <a:rPr lang="en-US" sz="2800" dirty="0" smtClean="0"/>
              <a:t> vertical </a:t>
            </a:r>
            <a:r>
              <a:rPr lang="en-US" sz="2800" dirty="0" err="1" smtClean="0"/>
              <a:t>beserta</a:t>
            </a:r>
            <a:r>
              <a:rPr lang="en-US" sz="2800" dirty="0" smtClean="0"/>
              <a:t> </a:t>
            </a:r>
            <a:r>
              <a:rPr lang="en-US" sz="2800" dirty="0" err="1" smtClean="0"/>
              <a:t>profil</a:t>
            </a:r>
            <a:r>
              <a:rPr lang="en-US" sz="2800" dirty="0" smtClean="0"/>
              <a:t> air </a:t>
            </a:r>
            <a:r>
              <a:rPr lang="en-US" sz="2800" dirty="0" err="1" smtClean="0"/>
              <a:t>troposfer</a:t>
            </a:r>
            <a:r>
              <a:rPr lang="en-US" sz="2800" dirty="0" smtClean="0"/>
              <a:t> </a:t>
            </a:r>
            <a:r>
              <a:rPr lang="en-US" sz="2800" dirty="0" err="1" smtClean="0"/>
              <a:t>dan</a:t>
            </a:r>
            <a:r>
              <a:rPr lang="en-US" sz="2800" dirty="0" smtClean="0"/>
              <a:t> </a:t>
            </a:r>
            <a:r>
              <a:rPr lang="en-US" sz="2800" dirty="0" err="1" smtClean="0"/>
              <a:t>stratofer</a:t>
            </a:r>
            <a:r>
              <a:rPr lang="en-US" sz="2800" dirty="0" smtClean="0"/>
              <a:t>.</a:t>
            </a:r>
          </a:p>
          <a:p>
            <a:pPr algn="just"/>
            <a:r>
              <a:rPr lang="en-US" sz="2800" dirty="0" err="1" smtClean="0"/>
              <a:t>Menganalisa</a:t>
            </a:r>
            <a:r>
              <a:rPr lang="en-US" sz="2800" dirty="0" smtClean="0"/>
              <a:t> proton </a:t>
            </a:r>
            <a:r>
              <a:rPr lang="en-US" sz="2800" dirty="0" err="1" smtClean="0"/>
              <a:t>dan</a:t>
            </a:r>
            <a:r>
              <a:rPr lang="en-US" sz="2800" dirty="0" smtClean="0"/>
              <a:t> electron </a:t>
            </a:r>
            <a:r>
              <a:rPr lang="en-US" sz="2800" dirty="0" err="1" smtClean="0"/>
              <a:t>fluks</a:t>
            </a:r>
            <a:r>
              <a:rPr lang="en-US" sz="2800" dirty="0" smtClean="0"/>
              <a:t> di </a:t>
            </a:r>
            <a:r>
              <a:rPr lang="en-US" sz="2800" dirty="0" err="1" smtClean="0"/>
              <a:t>ketinggian</a:t>
            </a:r>
            <a:r>
              <a:rPr lang="en-US" sz="2800" dirty="0" smtClean="0"/>
              <a:t> orbit.</a:t>
            </a:r>
          </a:p>
          <a:p>
            <a:pPr algn="just"/>
            <a:r>
              <a:rPr lang="en-US" sz="2800" dirty="0" err="1" smtClean="0"/>
              <a:t>Koleksi</a:t>
            </a:r>
            <a:r>
              <a:rPr lang="en-US" sz="2800" dirty="0" smtClean="0"/>
              <a:t> data </a:t>
            </a:r>
            <a:r>
              <a:rPr lang="en-US" sz="2800" dirty="0" err="1" smtClean="0"/>
              <a:t>dari</a:t>
            </a:r>
            <a:r>
              <a:rPr lang="en-US" sz="2800" dirty="0" smtClean="0"/>
              <a:t> </a:t>
            </a:r>
            <a:r>
              <a:rPr lang="en-US" sz="2800" dirty="0" err="1" smtClean="0"/>
              <a:t>subjek</a:t>
            </a:r>
            <a:r>
              <a:rPr lang="en-US" sz="2800" dirty="0" smtClean="0"/>
              <a:t> </a:t>
            </a:r>
            <a:r>
              <a:rPr lang="en-US" sz="2800" dirty="0" err="1" smtClean="0"/>
              <a:t>tujuan</a:t>
            </a:r>
            <a:r>
              <a:rPr lang="en-US" sz="2800" dirty="0" smtClean="0"/>
              <a:t>.</a:t>
            </a:r>
          </a:p>
          <a:p>
            <a:pPr algn="just"/>
            <a:r>
              <a:rPr lang="en-US" sz="2800" dirty="0" smtClean="0"/>
              <a:t>Search and Rescue Satellite-Aided Tracking (SARSAT) system.</a:t>
            </a:r>
            <a:endParaRPr lang="en-US" sz="2800" dirty="0"/>
          </a:p>
        </p:txBody>
      </p:sp>
      <p:sp>
        <p:nvSpPr>
          <p:cNvPr id="3" name="Title 2"/>
          <p:cNvSpPr>
            <a:spLocks noGrp="1"/>
          </p:cNvSpPr>
          <p:nvPr>
            <p:ph type="title"/>
          </p:nvPr>
        </p:nvSpPr>
        <p:spPr/>
        <p:txBody>
          <a:bodyPr/>
          <a:lstStyle/>
          <a:p>
            <a:r>
              <a:rPr lang="en-US" dirty="0" err="1" smtClean="0"/>
              <a:t>Fungsi</a:t>
            </a:r>
            <a:r>
              <a:rPr lang="en-US" dirty="0" smtClean="0"/>
              <a:t> Citra </a:t>
            </a:r>
            <a:r>
              <a:rPr lang="en-US" dirty="0" err="1" smtClean="0"/>
              <a:t>satelit</a:t>
            </a:r>
            <a:r>
              <a:rPr lang="en-US" dirty="0" smtClean="0"/>
              <a:t> NOAA-N</a:t>
            </a:r>
            <a:endParaRPr lang="en-US" dirty="0"/>
          </a:p>
        </p:txBody>
      </p:sp>
    </p:spTree>
    <p:extLst>
      <p:ext uri="{BB962C8B-B14F-4D97-AF65-F5344CB8AC3E}">
        <p14:creationId xmlns:p14="http://schemas.microsoft.com/office/powerpoint/2010/main" val="34371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7614" y="1752600"/>
            <a:ext cx="9753600" cy="4724400"/>
          </a:xfrm>
        </p:spPr>
        <p:txBody>
          <a:bodyPr>
            <a:normAutofit/>
          </a:bodyPr>
          <a:lstStyle/>
          <a:p>
            <a:pPr marL="45720" indent="0" algn="just">
              <a:buNone/>
            </a:pPr>
            <a:r>
              <a:rPr lang="id-ID" sz="2800" dirty="0">
                <a:latin typeface="Cambria" panose="02040503050406030204" pitchFamily="18" charset="0"/>
              </a:rPr>
              <a:t>NO</a:t>
            </a:r>
            <a:r>
              <a:rPr lang="id-ID" sz="2800" dirty="0"/>
              <a:t>AA</a:t>
            </a:r>
            <a:r>
              <a:rPr lang="en-US" sz="2800" dirty="0"/>
              <a:t>-N</a:t>
            </a:r>
            <a:r>
              <a:rPr lang="id-ID" sz="2800" dirty="0"/>
              <a:t> merupakan satelit yang dapat dihandalkan untuk memperoleh informasi mengenai keadaan fisik lautan/samudera dan </a:t>
            </a:r>
            <a:r>
              <a:rPr lang="id-ID" sz="2800" dirty="0" smtClean="0"/>
              <a:t>atmosfer.</a:t>
            </a:r>
            <a:r>
              <a:rPr lang="en-US" sz="2800" dirty="0" smtClean="0"/>
              <a:t> </a:t>
            </a:r>
            <a:r>
              <a:rPr lang="id-ID" sz="2800" dirty="0" smtClean="0"/>
              <a:t>Seri</a:t>
            </a:r>
            <a:r>
              <a:rPr lang="en-US" sz="2800" dirty="0" smtClean="0"/>
              <a:t> </a:t>
            </a:r>
            <a:r>
              <a:rPr lang="id-ID" sz="2800" dirty="0" smtClean="0"/>
              <a:t>NOAA-N</a:t>
            </a:r>
            <a:r>
              <a:rPr lang="en-US" sz="2800" dirty="0" smtClean="0"/>
              <a:t> </a:t>
            </a:r>
            <a:r>
              <a:rPr lang="id-ID" sz="2800" dirty="0" smtClean="0"/>
              <a:t>ini </a:t>
            </a:r>
            <a:r>
              <a:rPr lang="id-ID" sz="2800" dirty="0"/>
              <a:t>dilengkapi dengan </a:t>
            </a:r>
            <a:r>
              <a:rPr lang="en-US" sz="2800" dirty="0" err="1"/>
              <a:t>berbagai</a:t>
            </a:r>
            <a:r>
              <a:rPr lang="en-US" sz="2800" dirty="0"/>
              <a:t> </a:t>
            </a:r>
            <a:r>
              <a:rPr lang="en-US" sz="2800" dirty="0" err="1"/>
              <a:t>macam</a:t>
            </a:r>
            <a:r>
              <a:rPr lang="en-US" sz="2800" dirty="0"/>
              <a:t> </a:t>
            </a:r>
            <a:r>
              <a:rPr lang="en-US" sz="2800" dirty="0" err="1"/>
              <a:t>instrumen</a:t>
            </a:r>
            <a:r>
              <a:rPr lang="id-ID" sz="2800" dirty="0"/>
              <a:t>, yaitu </a:t>
            </a:r>
            <a:r>
              <a:rPr lang="id-ID" sz="2800" dirty="0" smtClean="0"/>
              <a:t>:</a:t>
            </a:r>
            <a:endParaRPr lang="en-US" sz="2800" dirty="0" smtClean="0"/>
          </a:p>
          <a:p>
            <a:pPr marL="45720" indent="0" algn="just">
              <a:buNone/>
            </a:pPr>
            <a:r>
              <a:rPr lang="en-US" sz="2800" dirty="0" smtClean="0"/>
              <a:t>1. AVHRR ( Advance Very High Resolution Radiometer)</a:t>
            </a:r>
          </a:p>
          <a:p>
            <a:pPr marL="45720" indent="0" algn="just">
              <a:buNone/>
            </a:pPr>
            <a:r>
              <a:rPr lang="en-US" sz="2800" dirty="0" smtClean="0"/>
              <a:t>      </a:t>
            </a:r>
            <a:r>
              <a:rPr lang="id-ID" sz="2800" dirty="0" smtClean="0"/>
              <a:t>Data AVHRR</a:t>
            </a:r>
            <a:r>
              <a:rPr lang="en-US" sz="2800" dirty="0" smtClean="0"/>
              <a:t> </a:t>
            </a:r>
            <a:r>
              <a:rPr lang="id-ID" sz="2800" dirty="0" smtClean="0"/>
              <a:t>digunakan</a:t>
            </a:r>
            <a:r>
              <a:rPr lang="en-US" sz="2800" dirty="0" smtClean="0"/>
              <a:t> </a:t>
            </a:r>
            <a:r>
              <a:rPr lang="en-US" sz="2800" dirty="0" err="1" smtClean="0"/>
              <a:t>untuk</a:t>
            </a:r>
            <a:r>
              <a:rPr lang="id-ID" sz="2800" dirty="0" smtClean="0"/>
              <a:t> peramalan cuaca haria</a:t>
            </a:r>
            <a:r>
              <a:rPr lang="en-US" sz="2800" dirty="0" smtClean="0"/>
              <a:t>n, </a:t>
            </a:r>
            <a:r>
              <a:rPr lang="en-US" sz="2800" dirty="0" err="1" smtClean="0"/>
              <a:t>membuat</a:t>
            </a:r>
            <a:r>
              <a:rPr lang="en-US" sz="2800" dirty="0" smtClean="0"/>
              <a:t> </a:t>
            </a:r>
            <a:r>
              <a:rPr lang="en-US" sz="2800" dirty="0" err="1" smtClean="0"/>
              <a:t>peta</a:t>
            </a:r>
            <a:r>
              <a:rPr lang="en-US" sz="2800" dirty="0" smtClean="0"/>
              <a:t> </a:t>
            </a:r>
            <a:r>
              <a:rPr lang="en-US" sz="2800" dirty="0" err="1" smtClean="0"/>
              <a:t>suhu</a:t>
            </a:r>
            <a:r>
              <a:rPr lang="en-US" sz="2800" dirty="0" smtClean="0"/>
              <a:t> </a:t>
            </a:r>
            <a:r>
              <a:rPr lang="en-US" sz="2800" dirty="0" err="1" smtClean="0"/>
              <a:t>permukaan</a:t>
            </a:r>
            <a:r>
              <a:rPr lang="en-US" sz="2800" dirty="0" smtClean="0"/>
              <a:t> </a:t>
            </a:r>
            <a:r>
              <a:rPr lang="en-US" sz="2800" dirty="0" err="1" smtClean="0"/>
              <a:t>laut</a:t>
            </a:r>
            <a:r>
              <a:rPr lang="en-US" sz="2800" dirty="0" smtClean="0"/>
              <a:t>, </a:t>
            </a:r>
            <a:r>
              <a:rPr lang="en-US" sz="2800" dirty="0" err="1" smtClean="0"/>
              <a:t>studi</a:t>
            </a:r>
            <a:r>
              <a:rPr lang="en-US" sz="2800" dirty="0" smtClean="0"/>
              <a:t> El Nino </a:t>
            </a:r>
            <a:r>
              <a:rPr lang="en-US" sz="2800" dirty="0" err="1" smtClean="0"/>
              <a:t>dan</a:t>
            </a:r>
            <a:r>
              <a:rPr lang="en-US" sz="2800" dirty="0" smtClean="0"/>
              <a:t> </a:t>
            </a:r>
            <a:r>
              <a:rPr lang="en-US" sz="2800" dirty="0" err="1" smtClean="0"/>
              <a:t>mendeteksi</a:t>
            </a:r>
            <a:r>
              <a:rPr lang="en-US" sz="2800" dirty="0" smtClean="0"/>
              <a:t> </a:t>
            </a:r>
            <a:r>
              <a:rPr lang="en-US" sz="2800" dirty="0" err="1" smtClean="0"/>
              <a:t>arus</a:t>
            </a:r>
            <a:r>
              <a:rPr lang="en-US" sz="2800" dirty="0" smtClean="0"/>
              <a:t> </a:t>
            </a:r>
            <a:r>
              <a:rPr lang="en-US" sz="2800" dirty="0" err="1" smtClean="0"/>
              <a:t>laut</a:t>
            </a:r>
            <a:r>
              <a:rPr lang="en-US" sz="2800" dirty="0" smtClean="0"/>
              <a:t>.</a:t>
            </a:r>
            <a:endParaRPr lang="en-US" sz="3200" dirty="0" smtClean="0"/>
          </a:p>
          <a:p>
            <a:pPr marL="45720" indent="0">
              <a:buNone/>
            </a:pPr>
            <a:endParaRPr lang="en-US" dirty="0"/>
          </a:p>
        </p:txBody>
      </p:sp>
      <p:sp>
        <p:nvSpPr>
          <p:cNvPr id="3" name="Title 2"/>
          <p:cNvSpPr>
            <a:spLocks noGrp="1"/>
          </p:cNvSpPr>
          <p:nvPr>
            <p:ph type="title"/>
          </p:nvPr>
        </p:nvSpPr>
        <p:spPr>
          <a:xfrm>
            <a:off x="1217614" y="228600"/>
            <a:ext cx="9753600" cy="1325562"/>
          </a:xfrm>
        </p:spPr>
        <p:txBody>
          <a:bodyPr/>
          <a:lstStyle/>
          <a:p>
            <a:r>
              <a:rPr lang="en-US" dirty="0" smtClean="0"/>
              <a:t>Sensor / instrument </a:t>
            </a:r>
            <a:r>
              <a:rPr lang="en-US" dirty="0" err="1" smtClean="0"/>
              <a:t>noaa</a:t>
            </a:r>
            <a:r>
              <a:rPr lang="en-US" dirty="0" smtClean="0"/>
              <a:t>-n</a:t>
            </a:r>
            <a:endParaRPr lang="en-US" dirty="0"/>
          </a:p>
        </p:txBody>
      </p:sp>
    </p:spTree>
    <p:extLst>
      <p:ext uri="{BB962C8B-B14F-4D97-AF65-F5344CB8AC3E}">
        <p14:creationId xmlns:p14="http://schemas.microsoft.com/office/powerpoint/2010/main" val="341366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88" y="990600"/>
            <a:ext cx="9753600" cy="533400"/>
          </a:xfrm>
        </p:spPr>
        <p:txBody>
          <a:bodyPr>
            <a:noAutofit/>
          </a:bodyPr>
          <a:lstStyle/>
          <a:p>
            <a:pPr marL="45720" indent="0">
              <a:buNone/>
            </a:pPr>
            <a:r>
              <a:rPr lang="en-US" sz="3200" b="1" dirty="0" err="1" smtClean="0"/>
              <a:t>Karakteristik</a:t>
            </a:r>
            <a:r>
              <a:rPr lang="en-US" sz="3200" b="1" dirty="0" smtClean="0"/>
              <a:t> </a:t>
            </a:r>
            <a:r>
              <a:rPr lang="en-US" sz="3200" b="1" dirty="0" err="1" smtClean="0"/>
              <a:t>Panjang</a:t>
            </a:r>
            <a:r>
              <a:rPr lang="en-US" sz="3200" b="1" dirty="0" smtClean="0"/>
              <a:t> </a:t>
            </a:r>
            <a:r>
              <a:rPr lang="en-US" sz="3200" b="1" dirty="0" err="1" smtClean="0"/>
              <a:t>Gelombang</a:t>
            </a:r>
            <a:r>
              <a:rPr lang="en-US" sz="3200" b="1" dirty="0" smtClean="0"/>
              <a:t> NOAA-AVHRR</a:t>
            </a:r>
            <a:endParaRPr lang="en-US" sz="3200" b="1" dirty="0"/>
          </a:p>
        </p:txBody>
      </p:sp>
      <p:sp>
        <p:nvSpPr>
          <p:cNvPr id="3" name="Title 2"/>
          <p:cNvSpPr>
            <a:spLocks noGrp="1"/>
          </p:cNvSpPr>
          <p:nvPr>
            <p:ph type="title"/>
          </p:nvPr>
        </p:nvSpPr>
        <p:spPr>
          <a:xfrm>
            <a:off x="74612" y="-457200"/>
            <a:ext cx="9753600" cy="1325562"/>
          </a:xfrm>
        </p:spPr>
        <p:txBody>
          <a:bodyPr/>
          <a:lstStyle/>
          <a:p>
            <a:r>
              <a:rPr lang="en-US" dirty="0" smtClean="0"/>
              <a:t>Sensor / instrument </a:t>
            </a:r>
            <a:r>
              <a:rPr lang="en-US" dirty="0" err="1" smtClean="0"/>
              <a:t>noaa</a:t>
            </a:r>
            <a:r>
              <a:rPr lang="en-US" dirty="0" smtClean="0"/>
              <a:t>-n (1)</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92782828"/>
              </p:ext>
            </p:extLst>
          </p:nvPr>
        </p:nvGraphicFramePr>
        <p:xfrm>
          <a:off x="150812" y="1676400"/>
          <a:ext cx="11887200" cy="4907280"/>
        </p:xfrm>
        <a:graphic>
          <a:graphicData uri="http://schemas.openxmlformats.org/drawingml/2006/table">
            <a:tbl>
              <a:tblPr firstRow="1" bandRow="1">
                <a:tableStyleId>{073A0DAA-6AF3-43AB-8588-CEC1D06C72B9}</a:tableStyleId>
              </a:tblPr>
              <a:tblGrid>
                <a:gridCol w="1037138"/>
                <a:gridCol w="1116918"/>
                <a:gridCol w="1960744"/>
                <a:gridCol w="2209800"/>
                <a:gridCol w="5562600"/>
              </a:tblGrid>
              <a:tr h="370840">
                <a:tc>
                  <a:txBody>
                    <a:bodyPr/>
                    <a:lstStyle/>
                    <a:p>
                      <a:pPr algn="ctr"/>
                      <a:r>
                        <a:rPr lang="en-US" sz="2000" dirty="0" err="1" smtClean="0"/>
                        <a:t>Saluran</a:t>
                      </a:r>
                      <a:endParaRPr lang="en-US" sz="2000" dirty="0"/>
                    </a:p>
                  </a:txBody>
                  <a:tcPr/>
                </a:tc>
                <a:tc>
                  <a:txBody>
                    <a:bodyPr/>
                    <a:lstStyle/>
                    <a:p>
                      <a:pPr algn="ctr"/>
                      <a:r>
                        <a:rPr lang="en-US" sz="2000" dirty="0" err="1" smtClean="0"/>
                        <a:t>Resolusi</a:t>
                      </a:r>
                      <a:endParaRPr lang="en-US" sz="2000" dirty="0"/>
                    </a:p>
                  </a:txBody>
                  <a:tcPr/>
                </a:tc>
                <a:tc>
                  <a:txBody>
                    <a:bodyPr/>
                    <a:lstStyle/>
                    <a:p>
                      <a:pPr algn="ctr"/>
                      <a:r>
                        <a:rPr lang="en-US" sz="2000" dirty="0" err="1" smtClean="0"/>
                        <a:t>Panjang</a:t>
                      </a:r>
                      <a:r>
                        <a:rPr lang="en-US" sz="2000" dirty="0" smtClean="0"/>
                        <a:t> </a:t>
                      </a:r>
                      <a:r>
                        <a:rPr lang="en-US" sz="2000" dirty="0" err="1" smtClean="0"/>
                        <a:t>Gelombang</a:t>
                      </a:r>
                      <a:r>
                        <a:rPr lang="en-US" sz="2000" dirty="0" smtClean="0"/>
                        <a:t> (</a:t>
                      </a:r>
                      <a:r>
                        <a:rPr lang="id-ID" sz="1800" b="1" kern="1200" dirty="0" smtClean="0">
                          <a:solidFill>
                            <a:schemeClr val="lt1"/>
                          </a:solidFill>
                          <a:effectLst/>
                          <a:latin typeface="+mn-lt"/>
                          <a:ea typeface="+mn-ea"/>
                          <a:cs typeface="+mn-cs"/>
                        </a:rPr>
                        <a:t>µm</a:t>
                      </a:r>
                      <a:r>
                        <a:rPr lang="en-US" sz="1800" b="1" kern="1200" dirty="0" smtClean="0">
                          <a:solidFill>
                            <a:schemeClr val="lt1"/>
                          </a:solidFill>
                          <a:effectLst/>
                          <a:latin typeface="+mn-lt"/>
                          <a:ea typeface="+mn-ea"/>
                          <a:cs typeface="+mn-cs"/>
                        </a:rPr>
                        <a:t>)</a:t>
                      </a:r>
                      <a:endParaRPr lang="en-US" sz="2000" dirty="0"/>
                    </a:p>
                  </a:txBody>
                  <a:tcPr/>
                </a:tc>
                <a:tc>
                  <a:txBody>
                    <a:bodyPr/>
                    <a:lstStyle/>
                    <a:p>
                      <a:pPr algn="ctr"/>
                      <a:r>
                        <a:rPr lang="en-US" sz="2000" dirty="0" smtClean="0"/>
                        <a:t>Daerah </a:t>
                      </a:r>
                      <a:r>
                        <a:rPr lang="en-US" sz="2000" dirty="0" err="1" smtClean="0"/>
                        <a:t>Spektrum</a:t>
                      </a:r>
                      <a:endParaRPr lang="en-US" sz="2000" dirty="0"/>
                    </a:p>
                  </a:txBody>
                  <a:tcPr/>
                </a:tc>
                <a:tc>
                  <a:txBody>
                    <a:bodyPr/>
                    <a:lstStyle/>
                    <a:p>
                      <a:pPr algn="ctr"/>
                      <a:r>
                        <a:rPr lang="en-US" sz="2000" dirty="0" err="1" smtClean="0"/>
                        <a:t>Penggunaan</a:t>
                      </a:r>
                      <a:endParaRPr lang="en-US" sz="2000" dirty="0"/>
                    </a:p>
                  </a:txBody>
                  <a:tcPr/>
                </a:tc>
              </a:tr>
              <a:tr h="370840">
                <a:tc>
                  <a:txBody>
                    <a:bodyPr/>
                    <a:lstStyle/>
                    <a:p>
                      <a:r>
                        <a:rPr lang="en-US" sz="2000" dirty="0" smtClean="0"/>
                        <a:t>1</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0.58 – 0.68</a:t>
                      </a:r>
                      <a:endParaRPr lang="en-US" sz="2000" dirty="0"/>
                    </a:p>
                  </a:txBody>
                  <a:tcPr/>
                </a:tc>
                <a:tc>
                  <a:txBody>
                    <a:bodyPr/>
                    <a:lstStyle/>
                    <a:p>
                      <a:r>
                        <a:rPr lang="en-US" sz="2000" dirty="0" err="1" smtClean="0"/>
                        <a:t>Tampak</a:t>
                      </a:r>
                      <a:endParaRPr lang="en-US" sz="2000" dirty="0"/>
                    </a:p>
                  </a:txBody>
                  <a:tcPr/>
                </a:tc>
                <a:tc>
                  <a:txBody>
                    <a:bodyPr/>
                    <a:lstStyle/>
                    <a:p>
                      <a:r>
                        <a:rPr lang="en-US" sz="2000" dirty="0" err="1" smtClean="0"/>
                        <a:t>Pemetaan</a:t>
                      </a:r>
                      <a:r>
                        <a:rPr lang="en-US" sz="2000" dirty="0" smtClean="0"/>
                        <a:t> </a:t>
                      </a:r>
                      <a:r>
                        <a:rPr lang="en-US" sz="2000" dirty="0" err="1" smtClean="0"/>
                        <a:t>awan,cuaca,pemantauan</a:t>
                      </a:r>
                      <a:r>
                        <a:rPr lang="en-US" sz="2000" dirty="0" smtClean="0"/>
                        <a:t> </a:t>
                      </a:r>
                      <a:r>
                        <a:rPr lang="en-US" sz="2000" dirty="0" err="1" smtClean="0"/>
                        <a:t>lapisan</a:t>
                      </a:r>
                      <a:r>
                        <a:rPr lang="en-US" sz="2000" dirty="0" smtClean="0"/>
                        <a:t> </a:t>
                      </a:r>
                      <a:r>
                        <a:rPr lang="en-US" sz="2000" dirty="0" err="1" smtClean="0"/>
                        <a:t>es</a:t>
                      </a:r>
                      <a:r>
                        <a:rPr lang="en-US" sz="2000" dirty="0" smtClean="0"/>
                        <a:t>,</a:t>
                      </a:r>
                      <a:r>
                        <a:rPr lang="en-US" sz="2000" baseline="0" dirty="0" smtClean="0"/>
                        <a:t> </a:t>
                      </a:r>
                      <a:r>
                        <a:rPr lang="en-US" sz="2000" dirty="0" err="1" smtClean="0"/>
                        <a:t>salju</a:t>
                      </a:r>
                      <a:r>
                        <a:rPr lang="en-US" sz="2000" dirty="0" smtClean="0"/>
                        <a:t> </a:t>
                      </a:r>
                      <a:r>
                        <a:rPr lang="en-US" sz="2000" dirty="0" err="1" smtClean="0"/>
                        <a:t>dan</a:t>
                      </a:r>
                      <a:r>
                        <a:rPr lang="en-US" sz="2000" dirty="0" smtClean="0"/>
                        <a:t> </a:t>
                      </a:r>
                      <a:r>
                        <a:rPr lang="en-US" sz="2000" dirty="0" err="1" smtClean="0"/>
                        <a:t>keadaan</a:t>
                      </a:r>
                      <a:r>
                        <a:rPr lang="en-US" sz="2000" dirty="0" smtClean="0"/>
                        <a:t> </a:t>
                      </a:r>
                      <a:r>
                        <a:rPr lang="en-US" sz="2000" dirty="0" err="1" smtClean="0"/>
                        <a:t>vegetasi</a:t>
                      </a:r>
                      <a:endParaRPr lang="en-US" sz="2000" dirty="0"/>
                    </a:p>
                  </a:txBody>
                  <a:tcPr/>
                </a:tc>
              </a:tr>
              <a:tr h="370840">
                <a:tc>
                  <a:txBody>
                    <a:bodyPr/>
                    <a:lstStyle/>
                    <a:p>
                      <a:r>
                        <a:rPr lang="en-US" sz="2000" dirty="0" smtClean="0"/>
                        <a:t>2</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0.725 – 1.00</a:t>
                      </a:r>
                      <a:endParaRPr lang="en-US" sz="2000" dirty="0"/>
                    </a:p>
                  </a:txBody>
                  <a:tcPr/>
                </a:tc>
                <a:tc>
                  <a:txBody>
                    <a:bodyPr/>
                    <a:lstStyle/>
                    <a:p>
                      <a:r>
                        <a:rPr lang="en-US" sz="2000" dirty="0" err="1" smtClean="0"/>
                        <a:t>Tampak</a:t>
                      </a:r>
                      <a:r>
                        <a:rPr lang="en-US" sz="2000" dirty="0" smtClean="0"/>
                        <a:t> </a:t>
                      </a:r>
                      <a:r>
                        <a:rPr lang="en-US" sz="2000" dirty="0" err="1" smtClean="0"/>
                        <a:t>sampai</a:t>
                      </a:r>
                      <a:r>
                        <a:rPr lang="en-US" sz="2000" baseline="0" dirty="0" smtClean="0"/>
                        <a:t> </a:t>
                      </a:r>
                      <a:r>
                        <a:rPr lang="en-US" sz="2000" baseline="0" dirty="0" err="1" smtClean="0"/>
                        <a:t>Inframerah</a:t>
                      </a:r>
                      <a:r>
                        <a:rPr lang="en-US" sz="2000" baseline="0" dirty="0" smtClean="0"/>
                        <a:t> </a:t>
                      </a:r>
                      <a:r>
                        <a:rPr lang="en-US" sz="2000" baseline="0" dirty="0" err="1" smtClean="0"/>
                        <a:t>Dekat</a:t>
                      </a:r>
                      <a:endParaRPr lang="en-US" sz="2000" dirty="0"/>
                    </a:p>
                  </a:txBody>
                  <a:tcPr/>
                </a:tc>
                <a:tc>
                  <a:txBody>
                    <a:bodyPr/>
                    <a:lstStyle/>
                    <a:p>
                      <a:r>
                        <a:rPr lang="en-US" sz="2000" dirty="0" smtClean="0"/>
                        <a:t>Batas</a:t>
                      </a:r>
                      <a:r>
                        <a:rPr lang="en-US" sz="2000" baseline="0" dirty="0" smtClean="0"/>
                        <a:t> </a:t>
                      </a:r>
                      <a:r>
                        <a:rPr lang="en-US" sz="2000" baseline="0" dirty="0" err="1" smtClean="0"/>
                        <a:t>daratan</a:t>
                      </a:r>
                      <a:r>
                        <a:rPr lang="en-US" sz="2000" baseline="0" dirty="0" smtClean="0"/>
                        <a:t> – </a:t>
                      </a:r>
                      <a:r>
                        <a:rPr lang="en-US" sz="2000" baseline="0" dirty="0" err="1" smtClean="0"/>
                        <a:t>perairan</a:t>
                      </a:r>
                      <a:r>
                        <a:rPr lang="en-US" sz="2000" baseline="0" dirty="0" smtClean="0"/>
                        <a:t>, </a:t>
                      </a:r>
                      <a:r>
                        <a:rPr lang="en-US" sz="2000" baseline="0" dirty="0" err="1" smtClean="0"/>
                        <a:t>salju</a:t>
                      </a:r>
                      <a:r>
                        <a:rPr lang="en-US" sz="2000" baseline="0" dirty="0" smtClean="0"/>
                        <a:t>, </a:t>
                      </a:r>
                      <a:r>
                        <a:rPr lang="en-US" sz="2000" baseline="0" dirty="0" err="1" smtClean="0"/>
                        <a:t>es</a:t>
                      </a:r>
                      <a:r>
                        <a:rPr lang="en-US" sz="2000" baseline="0" dirty="0" smtClean="0"/>
                        <a:t>, </a:t>
                      </a:r>
                      <a:r>
                        <a:rPr lang="en-US" sz="2000" baseline="0" dirty="0" err="1" smtClean="0"/>
                        <a:t>vegetasi</a:t>
                      </a:r>
                      <a:endParaRPr lang="en-US" sz="2000" dirty="0"/>
                    </a:p>
                  </a:txBody>
                  <a:tcPr/>
                </a:tc>
              </a:tr>
              <a:tr h="370840">
                <a:tc>
                  <a:txBody>
                    <a:bodyPr/>
                    <a:lstStyle/>
                    <a:p>
                      <a:r>
                        <a:rPr lang="en-US" sz="2000" dirty="0" smtClean="0"/>
                        <a:t>3A</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1.58 – 1.64</a:t>
                      </a:r>
                      <a:endParaRPr lang="en-US" sz="2000" dirty="0"/>
                    </a:p>
                  </a:txBody>
                  <a:tcPr/>
                </a:tc>
                <a:tc>
                  <a:txBody>
                    <a:bodyPr/>
                    <a:lstStyle/>
                    <a:p>
                      <a:r>
                        <a:rPr lang="en-US" sz="2000" dirty="0" err="1" smtClean="0"/>
                        <a:t>Inframerah</a:t>
                      </a:r>
                      <a:r>
                        <a:rPr lang="en-US" sz="2000" dirty="0" smtClean="0"/>
                        <a:t> Tengah</a:t>
                      </a:r>
                      <a:endParaRPr lang="en-US" sz="2000" dirty="0"/>
                    </a:p>
                  </a:txBody>
                  <a:tcPr/>
                </a:tc>
                <a:tc>
                  <a:txBody>
                    <a:bodyPr/>
                    <a:lstStyle/>
                    <a:p>
                      <a:r>
                        <a:rPr lang="en-US" sz="2000" dirty="0" err="1" smtClean="0"/>
                        <a:t>Deteksi</a:t>
                      </a:r>
                      <a:r>
                        <a:rPr lang="en-US" sz="2000" dirty="0" smtClean="0"/>
                        <a:t> </a:t>
                      </a:r>
                      <a:r>
                        <a:rPr lang="en-US" sz="2000" dirty="0" err="1" smtClean="0"/>
                        <a:t>salju</a:t>
                      </a:r>
                      <a:r>
                        <a:rPr lang="en-US" sz="2000" dirty="0" smtClean="0"/>
                        <a:t> </a:t>
                      </a:r>
                      <a:r>
                        <a:rPr lang="en-US" sz="2000" dirty="0" err="1" smtClean="0"/>
                        <a:t>dan</a:t>
                      </a:r>
                      <a:r>
                        <a:rPr lang="en-US" sz="2000" dirty="0" smtClean="0"/>
                        <a:t> </a:t>
                      </a:r>
                      <a:r>
                        <a:rPr lang="en-US" sz="2000" dirty="0" err="1" smtClean="0"/>
                        <a:t>es</a:t>
                      </a:r>
                      <a:endParaRPr lang="en-US" sz="2000" dirty="0"/>
                    </a:p>
                  </a:txBody>
                  <a:tcPr/>
                </a:tc>
              </a:tr>
              <a:tr h="370840">
                <a:tc>
                  <a:txBody>
                    <a:bodyPr/>
                    <a:lstStyle/>
                    <a:p>
                      <a:r>
                        <a:rPr lang="en-US" sz="2000" dirty="0" smtClean="0"/>
                        <a:t>3B</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3.55 – 3.93</a:t>
                      </a:r>
                      <a:endParaRPr lang="en-US" sz="2000" dirty="0"/>
                    </a:p>
                  </a:txBody>
                  <a:tcPr/>
                </a:tc>
                <a:tc>
                  <a:txBody>
                    <a:bodyPr/>
                    <a:lstStyle/>
                    <a:p>
                      <a:r>
                        <a:rPr lang="en-US" sz="2000" dirty="0" err="1" smtClean="0"/>
                        <a:t>Inframerah</a:t>
                      </a:r>
                      <a:r>
                        <a:rPr lang="en-US" sz="2000" dirty="0" smtClean="0"/>
                        <a:t> Tengah</a:t>
                      </a:r>
                      <a:endParaRPr lang="en-US" sz="2000" dirty="0"/>
                    </a:p>
                  </a:txBody>
                  <a:tcPr/>
                </a:tc>
                <a:tc>
                  <a:txBody>
                    <a:bodyPr/>
                    <a:lstStyle/>
                    <a:p>
                      <a:r>
                        <a:rPr lang="en-US" sz="2000" dirty="0" err="1" smtClean="0"/>
                        <a:t>Pemetaan</a:t>
                      </a:r>
                      <a:r>
                        <a:rPr lang="en-US" sz="2000" dirty="0" smtClean="0"/>
                        <a:t> </a:t>
                      </a:r>
                      <a:r>
                        <a:rPr lang="en-US" sz="2000" dirty="0" err="1" smtClean="0"/>
                        <a:t>malam</a:t>
                      </a:r>
                      <a:r>
                        <a:rPr lang="en-US" sz="2000" baseline="0" dirty="0" smtClean="0"/>
                        <a:t> </a:t>
                      </a:r>
                      <a:r>
                        <a:rPr lang="en-US" sz="2000" baseline="0" dirty="0" err="1" smtClean="0"/>
                        <a:t>hari</a:t>
                      </a:r>
                      <a:r>
                        <a:rPr lang="en-US" sz="2000" baseline="0" dirty="0" smtClean="0"/>
                        <a:t>, </a:t>
                      </a:r>
                      <a:r>
                        <a:rPr lang="en-US" sz="2000" baseline="0" dirty="0" err="1" smtClean="0"/>
                        <a:t>pengukuran</a:t>
                      </a:r>
                      <a:r>
                        <a:rPr lang="en-US" sz="2000" baseline="0" dirty="0" smtClean="0"/>
                        <a:t> </a:t>
                      </a:r>
                      <a:r>
                        <a:rPr lang="en-US" sz="2000" baseline="0" dirty="0" err="1" smtClean="0"/>
                        <a:t>temperatur</a:t>
                      </a:r>
                      <a:r>
                        <a:rPr lang="en-US" sz="2000" baseline="0" dirty="0" smtClean="0"/>
                        <a:t> </a:t>
                      </a:r>
                      <a:r>
                        <a:rPr lang="en-US" sz="2000" baseline="0" dirty="0" err="1" smtClean="0"/>
                        <a:t>suhu</a:t>
                      </a:r>
                      <a:r>
                        <a:rPr lang="en-US" sz="2000" baseline="0" dirty="0" smtClean="0"/>
                        <a:t> </a:t>
                      </a:r>
                      <a:r>
                        <a:rPr lang="en-US" sz="2000" baseline="0" dirty="0" err="1" smtClean="0"/>
                        <a:t>permukaan</a:t>
                      </a:r>
                      <a:r>
                        <a:rPr lang="en-US" sz="2000" baseline="0" dirty="0" smtClean="0"/>
                        <a:t> </a:t>
                      </a:r>
                      <a:r>
                        <a:rPr lang="en-US" sz="2000" baseline="0" dirty="0" err="1" smtClean="0"/>
                        <a:t>laut</a:t>
                      </a:r>
                      <a:r>
                        <a:rPr lang="en-US" sz="2000" baseline="0" dirty="0" smtClean="0"/>
                        <a:t>, </a:t>
                      </a:r>
                      <a:r>
                        <a:rPr lang="en-US" sz="2000" baseline="0" dirty="0" err="1" smtClean="0"/>
                        <a:t>aktivitas</a:t>
                      </a:r>
                      <a:r>
                        <a:rPr lang="en-US" sz="2000" baseline="0" dirty="0" smtClean="0"/>
                        <a:t> </a:t>
                      </a:r>
                      <a:r>
                        <a:rPr lang="en-US" sz="2000" baseline="0" dirty="0" err="1" smtClean="0"/>
                        <a:t>vulkanik</a:t>
                      </a:r>
                      <a:r>
                        <a:rPr lang="en-US" sz="2000" baseline="0" dirty="0" smtClean="0"/>
                        <a:t>, </a:t>
                      </a:r>
                      <a:r>
                        <a:rPr lang="en-US" sz="2000" baseline="0" dirty="0" err="1" smtClean="0"/>
                        <a:t>penyebaran</a:t>
                      </a:r>
                      <a:r>
                        <a:rPr lang="en-US" sz="2000" baseline="0" dirty="0" smtClean="0"/>
                        <a:t> </a:t>
                      </a:r>
                      <a:r>
                        <a:rPr lang="en-US" sz="2000" baseline="0" dirty="0" err="1" smtClean="0"/>
                        <a:t>debu</a:t>
                      </a:r>
                      <a:r>
                        <a:rPr lang="en-US" sz="2000" baseline="0" dirty="0" smtClean="0"/>
                        <a:t> </a:t>
                      </a:r>
                      <a:r>
                        <a:rPr lang="en-US" sz="2000" baseline="0" dirty="0" err="1" smtClean="0"/>
                        <a:t>vulkanik</a:t>
                      </a:r>
                      <a:endParaRPr lang="en-US" sz="2000" dirty="0"/>
                    </a:p>
                  </a:txBody>
                  <a:tcPr/>
                </a:tc>
              </a:tr>
              <a:tr h="370840">
                <a:tc>
                  <a:txBody>
                    <a:bodyPr/>
                    <a:lstStyle/>
                    <a:p>
                      <a:r>
                        <a:rPr lang="en-US" sz="2000" dirty="0" smtClean="0"/>
                        <a:t>4</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10.30 – 11.30</a:t>
                      </a:r>
                      <a:endParaRPr lang="en-US" sz="2000" dirty="0"/>
                    </a:p>
                  </a:txBody>
                  <a:tcPr/>
                </a:tc>
                <a:tc>
                  <a:txBody>
                    <a:bodyPr/>
                    <a:lstStyle/>
                    <a:p>
                      <a:r>
                        <a:rPr lang="en-US" sz="2000" dirty="0" err="1" smtClean="0"/>
                        <a:t>Inframerah</a:t>
                      </a:r>
                      <a:r>
                        <a:rPr lang="en-US" sz="2000" dirty="0" smtClean="0"/>
                        <a:t> </a:t>
                      </a:r>
                      <a:r>
                        <a:rPr lang="en-US" sz="2000" dirty="0" err="1" smtClean="0"/>
                        <a:t>Jauh</a:t>
                      </a:r>
                      <a:endParaRPr lang="en-US" sz="2000" dirty="0"/>
                    </a:p>
                  </a:txBody>
                  <a:tcPr/>
                </a:tc>
                <a:tc>
                  <a:txBody>
                    <a:bodyPr/>
                    <a:lstStyle/>
                    <a:p>
                      <a:r>
                        <a:rPr lang="en-US" sz="2000" dirty="0" err="1" smtClean="0"/>
                        <a:t>Pemetaan</a:t>
                      </a:r>
                      <a:r>
                        <a:rPr lang="en-US" sz="2000" dirty="0" smtClean="0"/>
                        <a:t> </a:t>
                      </a:r>
                      <a:r>
                        <a:rPr lang="en-US" sz="2000" dirty="0" err="1" smtClean="0"/>
                        <a:t>malam</a:t>
                      </a:r>
                      <a:r>
                        <a:rPr lang="en-US" sz="2000" baseline="0" dirty="0" smtClean="0"/>
                        <a:t> </a:t>
                      </a:r>
                      <a:r>
                        <a:rPr lang="en-US" sz="2000" baseline="0" dirty="0" err="1" smtClean="0"/>
                        <a:t>hari</a:t>
                      </a:r>
                      <a:r>
                        <a:rPr lang="en-US" sz="2000" baseline="0" dirty="0" smtClean="0"/>
                        <a:t>, </a:t>
                      </a:r>
                      <a:r>
                        <a:rPr lang="en-US" sz="2000" baseline="0" dirty="0" err="1" smtClean="0"/>
                        <a:t>awan</a:t>
                      </a:r>
                      <a:r>
                        <a:rPr lang="en-US" sz="2000" baseline="0" dirty="0" smtClean="0"/>
                        <a:t> </a:t>
                      </a:r>
                      <a:r>
                        <a:rPr lang="en-US" sz="2000" baseline="0" dirty="0" err="1" smtClean="0"/>
                        <a:t>siang</a:t>
                      </a:r>
                      <a:r>
                        <a:rPr lang="en-US" sz="2000" baseline="0" dirty="0" smtClean="0"/>
                        <a:t> – </a:t>
                      </a:r>
                      <a:r>
                        <a:rPr lang="en-US" sz="2000" baseline="0" dirty="0" err="1" smtClean="0"/>
                        <a:t>malam</a:t>
                      </a:r>
                      <a:r>
                        <a:rPr lang="en-US" sz="2000" baseline="0" dirty="0" smtClean="0"/>
                        <a:t>, </a:t>
                      </a:r>
                      <a:r>
                        <a:rPr lang="en-US" sz="2000" baseline="0" dirty="0" err="1" smtClean="0"/>
                        <a:t>penelitian</a:t>
                      </a:r>
                      <a:r>
                        <a:rPr lang="en-US" sz="2000" baseline="0" dirty="0" smtClean="0"/>
                        <a:t> air </a:t>
                      </a:r>
                      <a:r>
                        <a:rPr lang="en-US" sz="2000" baseline="0" dirty="0" err="1" smtClean="0"/>
                        <a:t>tanah</a:t>
                      </a:r>
                      <a:r>
                        <a:rPr lang="en-US" sz="2000" baseline="0" dirty="0" smtClean="0"/>
                        <a:t> </a:t>
                      </a:r>
                      <a:r>
                        <a:rPr lang="en-US" sz="2000" baseline="0" dirty="0" err="1" smtClean="0"/>
                        <a:t>untuk</a:t>
                      </a:r>
                      <a:r>
                        <a:rPr lang="en-US" sz="2000" baseline="0" dirty="0" smtClean="0"/>
                        <a:t> </a:t>
                      </a:r>
                      <a:r>
                        <a:rPr lang="en-US" sz="2000" baseline="0" dirty="0" err="1" smtClean="0"/>
                        <a:t>pertanian</a:t>
                      </a:r>
                      <a:endParaRPr lang="en-US" sz="2000" dirty="0"/>
                    </a:p>
                  </a:txBody>
                  <a:tcPr/>
                </a:tc>
              </a:tr>
              <a:tr h="370840">
                <a:tc>
                  <a:txBody>
                    <a:bodyPr/>
                    <a:lstStyle/>
                    <a:p>
                      <a:r>
                        <a:rPr lang="en-US" sz="2000" dirty="0" smtClean="0"/>
                        <a:t>5</a:t>
                      </a:r>
                      <a:endParaRPr lang="en-US" sz="2000" dirty="0"/>
                    </a:p>
                  </a:txBody>
                  <a:tcPr/>
                </a:tc>
                <a:tc>
                  <a:txBody>
                    <a:bodyPr/>
                    <a:lstStyle/>
                    <a:p>
                      <a:r>
                        <a:rPr lang="en-US" sz="2000" dirty="0" smtClean="0"/>
                        <a:t>1.09 km</a:t>
                      </a:r>
                      <a:endParaRPr lang="en-US" sz="2000" dirty="0"/>
                    </a:p>
                  </a:txBody>
                  <a:tcPr/>
                </a:tc>
                <a:tc>
                  <a:txBody>
                    <a:bodyPr/>
                    <a:lstStyle/>
                    <a:p>
                      <a:r>
                        <a:rPr lang="en-US" sz="2000" dirty="0" smtClean="0"/>
                        <a:t>11.50 – 12.50</a:t>
                      </a:r>
                      <a:endParaRPr lang="en-US" sz="2000" dirty="0"/>
                    </a:p>
                  </a:txBody>
                  <a:tcPr/>
                </a:tc>
                <a:tc>
                  <a:txBody>
                    <a:bodyPr/>
                    <a:lstStyle/>
                    <a:p>
                      <a:r>
                        <a:rPr lang="en-US" sz="2000" dirty="0" err="1" smtClean="0"/>
                        <a:t>Inframerah</a:t>
                      </a:r>
                      <a:r>
                        <a:rPr lang="en-US" sz="2000" dirty="0" smtClean="0"/>
                        <a:t> </a:t>
                      </a:r>
                      <a:r>
                        <a:rPr lang="en-US" sz="2000" dirty="0" err="1" smtClean="0"/>
                        <a:t>Jauh</a:t>
                      </a:r>
                      <a:endParaRPr lang="en-US" sz="2000" dirty="0"/>
                    </a:p>
                  </a:txBody>
                  <a:tcPr/>
                </a:tc>
                <a:tc>
                  <a:txBody>
                    <a:bodyPr/>
                    <a:lstStyle/>
                    <a:p>
                      <a:r>
                        <a:rPr lang="en-US" sz="2000" dirty="0" err="1" smtClean="0"/>
                        <a:t>Pengukuran</a:t>
                      </a:r>
                      <a:r>
                        <a:rPr lang="en-US" sz="2000" baseline="0" dirty="0" smtClean="0"/>
                        <a:t> </a:t>
                      </a:r>
                      <a:r>
                        <a:rPr lang="en-US" sz="2000" baseline="0" dirty="0" err="1" smtClean="0"/>
                        <a:t>suhu</a:t>
                      </a:r>
                      <a:r>
                        <a:rPr lang="en-US" sz="2000" baseline="0" dirty="0" smtClean="0"/>
                        <a:t> </a:t>
                      </a:r>
                      <a:r>
                        <a:rPr lang="en-US" sz="2000" baseline="0" dirty="0" err="1" smtClean="0"/>
                        <a:t>permukaan</a:t>
                      </a:r>
                      <a:r>
                        <a:rPr lang="en-US" sz="2000" baseline="0" dirty="0" smtClean="0"/>
                        <a:t> </a:t>
                      </a:r>
                      <a:r>
                        <a:rPr lang="en-US" sz="2000" baseline="0" dirty="0" err="1" smtClean="0"/>
                        <a:t>laut</a:t>
                      </a:r>
                      <a:r>
                        <a:rPr lang="en-US" sz="2000" baseline="0" dirty="0" smtClean="0"/>
                        <a:t>, </a:t>
                      </a:r>
                      <a:r>
                        <a:rPr lang="en-US" sz="2000" baseline="0" dirty="0" err="1" smtClean="0"/>
                        <a:t>pemetaan</a:t>
                      </a:r>
                      <a:r>
                        <a:rPr lang="en-US" sz="2000" baseline="0" dirty="0" smtClean="0"/>
                        <a:t> </a:t>
                      </a:r>
                      <a:r>
                        <a:rPr lang="en-US" sz="2000" baseline="0" dirty="0" err="1" smtClean="0"/>
                        <a:t>siang</a:t>
                      </a:r>
                      <a:r>
                        <a:rPr lang="en-US" sz="2000" baseline="0" dirty="0" smtClean="0"/>
                        <a:t> – </a:t>
                      </a:r>
                      <a:r>
                        <a:rPr lang="en-US" sz="2000" baseline="0" dirty="0" err="1" smtClean="0"/>
                        <a:t>malam</a:t>
                      </a:r>
                      <a:r>
                        <a:rPr lang="en-US" sz="2000" baseline="0" dirty="0" smtClean="0"/>
                        <a:t>, </a:t>
                      </a:r>
                      <a:r>
                        <a:rPr lang="en-US" sz="2000" baseline="0" dirty="0" err="1" smtClean="0"/>
                        <a:t>penelitian</a:t>
                      </a:r>
                      <a:r>
                        <a:rPr lang="en-US" sz="2000" baseline="0" dirty="0" smtClean="0"/>
                        <a:t> air </a:t>
                      </a:r>
                      <a:r>
                        <a:rPr lang="en-US" sz="2000" baseline="0" dirty="0" err="1" smtClean="0"/>
                        <a:t>tanah</a:t>
                      </a:r>
                      <a:r>
                        <a:rPr lang="en-US" sz="2000" baseline="0" dirty="0" smtClean="0"/>
                        <a:t> </a:t>
                      </a:r>
                      <a:r>
                        <a:rPr lang="en-US" sz="2000" baseline="0" dirty="0" err="1" smtClean="0"/>
                        <a:t>dan</a:t>
                      </a:r>
                      <a:r>
                        <a:rPr lang="en-US" sz="2000" baseline="0" dirty="0" smtClean="0"/>
                        <a:t> </a:t>
                      </a:r>
                      <a:r>
                        <a:rPr lang="en-US" sz="2000" baseline="0" dirty="0" err="1" smtClean="0"/>
                        <a:t>pertanian</a:t>
                      </a:r>
                      <a:endParaRPr lang="en-US" sz="2000" dirty="0"/>
                    </a:p>
                  </a:txBody>
                  <a:tcPr/>
                </a:tc>
              </a:tr>
            </a:tbl>
          </a:graphicData>
        </a:graphic>
      </p:graphicFrame>
    </p:spTree>
    <p:extLst>
      <p:ext uri="{BB962C8B-B14F-4D97-AF65-F5344CB8AC3E}">
        <p14:creationId xmlns:p14="http://schemas.microsoft.com/office/powerpoint/2010/main" val="59326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sz="3600" b="1" dirty="0" err="1" smtClean="0"/>
              <a:t>Pengolahan</a:t>
            </a:r>
            <a:r>
              <a:rPr lang="en-US" sz="3600" b="1" dirty="0" smtClean="0"/>
              <a:t> Citra NOAA-AVHRR</a:t>
            </a:r>
          </a:p>
          <a:p>
            <a:r>
              <a:rPr lang="en-US" sz="2800" dirty="0" smtClean="0"/>
              <a:t> </a:t>
            </a:r>
            <a:r>
              <a:rPr lang="id-ID" sz="3200" dirty="0" smtClean="0"/>
              <a:t>Pengolahan </a:t>
            </a:r>
            <a:r>
              <a:rPr lang="id-ID" sz="3200" dirty="0"/>
              <a:t>Citra NOAA-AVHRR melalui beberapa tahapan pengolahan citra </a:t>
            </a:r>
            <a:r>
              <a:rPr lang="id-ID" sz="3200" dirty="0" smtClean="0"/>
              <a:t>digital.</a:t>
            </a:r>
            <a:r>
              <a:rPr lang="en-US" sz="3200" dirty="0"/>
              <a:t> </a:t>
            </a:r>
            <a:endParaRPr lang="en-US" sz="3200" dirty="0" smtClean="0"/>
          </a:p>
          <a:p>
            <a:r>
              <a:rPr lang="id-ID" sz="3200" dirty="0" smtClean="0"/>
              <a:t>Dari </a:t>
            </a:r>
            <a:r>
              <a:rPr lang="id-ID" sz="3200" dirty="0"/>
              <a:t>tahapan pengolahan citra yakni persiapan data, pemrosesan citra digital hingga penyajian data hasil pengolahan cita digital menggunakan </a:t>
            </a:r>
            <a:r>
              <a:rPr lang="id-ID" sz="3200" i="1" dirty="0"/>
              <a:t>software image processing</a:t>
            </a:r>
            <a:r>
              <a:rPr lang="id-ID" sz="3200" dirty="0"/>
              <a:t> dan GIS. </a:t>
            </a:r>
            <a:endParaRPr lang="en-US" sz="3200" dirty="0" smtClean="0"/>
          </a:p>
        </p:txBody>
      </p:sp>
      <p:sp>
        <p:nvSpPr>
          <p:cNvPr id="3" name="Title 2"/>
          <p:cNvSpPr>
            <a:spLocks noGrp="1"/>
          </p:cNvSpPr>
          <p:nvPr>
            <p:ph type="title"/>
          </p:nvPr>
        </p:nvSpPr>
        <p:spPr/>
        <p:txBody>
          <a:bodyPr/>
          <a:lstStyle/>
          <a:p>
            <a:r>
              <a:rPr lang="en-US" dirty="0"/>
              <a:t>Sensor / instrument </a:t>
            </a:r>
            <a:r>
              <a:rPr lang="en-US" dirty="0" err="1"/>
              <a:t>noaa</a:t>
            </a:r>
            <a:r>
              <a:rPr lang="en-US" dirty="0"/>
              <a:t>-n </a:t>
            </a:r>
            <a:r>
              <a:rPr lang="en-US" dirty="0" smtClean="0"/>
              <a:t>(2)</a:t>
            </a:r>
            <a:endParaRPr lang="en-US" dirty="0"/>
          </a:p>
        </p:txBody>
      </p:sp>
    </p:spTree>
    <p:extLst>
      <p:ext uri="{BB962C8B-B14F-4D97-AF65-F5344CB8AC3E}">
        <p14:creationId xmlns:p14="http://schemas.microsoft.com/office/powerpoint/2010/main" val="309235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 id="{08D4E78C-E0D3-4CFA-9016-66440778EFE9}" vid="{8F138FB4-2C5F-4CC0-8028-C935752623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481E2F4-73D7-459B-8CF0-162726C90D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State history report presentation</Template>
  <TotalTime>0</TotalTime>
  <Words>1439</Words>
  <Application>Microsoft Office PowerPoint</Application>
  <PresentationFormat>Custom</PresentationFormat>
  <Paragraphs>150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vt:lpstr>
      <vt:lpstr>State history report presentation</vt:lpstr>
      <vt:lpstr>NOAa ( National oceanic and atmospheric administration )</vt:lpstr>
      <vt:lpstr>Apa itu noaa ?</vt:lpstr>
      <vt:lpstr>Piranti lunak noaa</vt:lpstr>
      <vt:lpstr>Piranti lunak noaa (1)</vt:lpstr>
      <vt:lpstr>Karakteristik Noaa-N</vt:lpstr>
      <vt:lpstr>Fungsi Citra satelit NOAA-N</vt:lpstr>
      <vt:lpstr>Sensor / instrument noaa-n</vt:lpstr>
      <vt:lpstr>Sensor / instrument noaa-n (1)</vt:lpstr>
      <vt:lpstr>Sensor / instrument noaa-n (2)</vt:lpstr>
      <vt:lpstr>Sensor / instrument noaa-n (3)</vt:lpstr>
      <vt:lpstr>Sensor / instrument noaa-n (4)</vt:lpstr>
      <vt:lpstr>Sensor / instrument noaa-n (5)</vt:lpstr>
      <vt:lpstr>Sensor / instrument noaa-n (6)</vt:lpstr>
      <vt:lpstr>Sensor / instrument noaa-n (7)</vt:lpstr>
      <vt:lpstr>Sensor / instrument noaa-n (8)</vt:lpstr>
      <vt:lpstr>Sensor / instrument noaa-n (9)</vt:lpstr>
      <vt:lpstr>Sensor / instrument noaa-n (10)</vt:lpstr>
      <vt:lpstr>Sensor / instrument noaa-n (11)</vt:lpstr>
      <vt:lpstr>Sensor / instrument noaa-n (12)</vt:lpstr>
      <vt:lpstr>Sensor / instrument noaa-n (11)</vt:lpstr>
      <vt:lpstr>Sensor / instrument noaa-n (12)</vt:lpstr>
      <vt:lpstr>Sensor / instrument noaa-n (12)</vt:lpstr>
      <vt:lpstr>Sensor / instrument noaa-n (14)</vt:lpstr>
      <vt:lpstr>BEBERAPA PENGAMBILAN CITRA SATELIT NOAA</vt:lpstr>
      <vt:lpstr>BEBERAPA PENGAMBILAN CITRA SATELIT NOAA(1)</vt:lpstr>
      <vt:lpstr>KELebihan dan kekurangan satelit noaa</vt:lpstr>
      <vt:lpstr>KELebihan dan kekurangan satelit noaa (1)</vt:lpstr>
      <vt:lpstr>KELebihan dan kekurangan satelit noaa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2016-04-20T17:15:13Z</dcterms:created>
  <dcterms:modified xsi:type="dcterms:W3CDTF">2016-04-22T13:52:33Z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TC034605819991</vt:lpwstr>
  </property>
</Properties>
</file>