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253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Puviyarasan</a:t>
            </a:r>
            <a:r>
              <a:rPr lang="en-US" spc="15" dirty="0"/>
              <a:t> V K</a:t>
            </a:r>
            <a:endParaRPr spc="15" dirty="0"/>
          </a:p>
        </p:txBody>
      </p:sp>
      <p:sp>
        <p:nvSpPr>
          <p:cNvPr id="8" name="object 8"/>
          <p:cNvSpPr txBox="1"/>
          <p:nvPr/>
        </p:nvSpPr>
        <p:spPr>
          <a:xfrm>
            <a:off x="6400800" y="2819400"/>
            <a:ext cx="1859280" cy="391795"/>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NM</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a:extLst>
              <a:ext uri="{FF2B5EF4-FFF2-40B4-BE49-F238E27FC236}">
                <a16:creationId xmlns:a16="http://schemas.microsoft.com/office/drawing/2014/main" id="{C3F8B6EA-3190-460F-9BA2-CBA72A608B95}"/>
              </a:ext>
            </a:extLst>
          </p:cNvPr>
          <p:cNvSpPr/>
          <p:nvPr/>
        </p:nvSpPr>
        <p:spPr>
          <a:xfrm>
            <a:off x="675005" y="1343858"/>
            <a:ext cx="6096000" cy="4247317"/>
          </a:xfrm>
          <a:prstGeom prst="rect">
            <a:avLst/>
          </a:prstGeom>
        </p:spPr>
        <p:txBody>
          <a:bodyPr>
            <a:spAutoFit/>
          </a:bodyPr>
          <a:lstStyle/>
          <a:p>
            <a:pPr>
              <a:buFont typeface="Wingdings" pitchFamily="2" charset="2"/>
              <a:buChar char="Ø"/>
            </a:pPr>
            <a:r>
              <a:rPr lang="en-US" b="1" dirty="0"/>
              <a:t>Data Collection: </a:t>
            </a:r>
            <a:r>
              <a:rPr lang="en-US" dirty="0"/>
              <a:t>Gather a comprehensive dataset of news articles related to Indian politics, labeled as either genuine or fake. Ensure the dataset is balanced and representative of the types of articles encountered in real-world scenarios.</a:t>
            </a:r>
          </a:p>
          <a:p>
            <a:endParaRPr lang="en-US" dirty="0"/>
          </a:p>
          <a:p>
            <a:pPr>
              <a:buFont typeface="Wingdings" pitchFamily="2" charset="2"/>
              <a:buChar char="Ø"/>
            </a:pPr>
            <a:r>
              <a:rPr lang="en-US" b="1" dirty="0"/>
              <a:t>Data Preprocessing: </a:t>
            </a:r>
            <a:r>
              <a:rPr lang="en-US" dirty="0"/>
              <a:t>Clean the dataset by removing any irrelevant or duplicate articles. Perform text preprocessing techniques such as tokenization, removing stop words, and stemming or lemmatization to standardize the text data.</a:t>
            </a:r>
          </a:p>
          <a:p>
            <a:endParaRPr lang="en-US" dirty="0"/>
          </a:p>
          <a:p>
            <a:pPr>
              <a:buFont typeface="Wingdings" pitchFamily="2" charset="2"/>
              <a:buChar char="Ø"/>
            </a:pPr>
            <a:r>
              <a:rPr lang="en-US" b="1" dirty="0"/>
              <a:t>Feature Extraction: </a:t>
            </a:r>
            <a:r>
              <a:rPr lang="en-US" dirty="0"/>
              <a:t>Transform the text data into numerical features that can be used for modeling. Common approaches include TF-IDF (Term Frequency-Inverse Document Frequency) vectorization, word embeddings (e.g., Word2Vec), or document embeddings (e.g., Doc2Vec).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a:extLst>
              <a:ext uri="{FF2B5EF4-FFF2-40B4-BE49-F238E27FC236}">
                <a16:creationId xmlns:a16="http://schemas.microsoft.com/office/drawing/2014/main" id="{C3F8B6EA-3190-460F-9BA2-CBA72A608B95}"/>
              </a:ext>
            </a:extLst>
          </p:cNvPr>
          <p:cNvSpPr/>
          <p:nvPr/>
        </p:nvSpPr>
        <p:spPr>
          <a:xfrm>
            <a:off x="675005" y="1343858"/>
            <a:ext cx="6096000" cy="4524315"/>
          </a:xfrm>
          <a:prstGeom prst="rect">
            <a:avLst/>
          </a:prstGeom>
        </p:spPr>
        <p:txBody>
          <a:bodyPr>
            <a:spAutoFit/>
          </a:bodyPr>
          <a:lstStyle/>
          <a:p>
            <a:pPr>
              <a:buFont typeface="Wingdings" pitchFamily="2" charset="2"/>
              <a:buChar char="Ø"/>
            </a:pPr>
            <a:r>
              <a:rPr lang="en-US" b="1" dirty="0"/>
              <a:t>Model Selection: </a:t>
            </a:r>
            <a:r>
              <a:rPr lang="en-US" dirty="0"/>
              <a:t>Choose appropriate machine learning algorithms for classification tasks. Common choices include logistic regression, support vector machines (SVM), decision trees, random forests, and neural networks. Consider ensemble methods for improved performance.</a:t>
            </a:r>
          </a:p>
          <a:p>
            <a:pPr>
              <a:buFont typeface="Wingdings" pitchFamily="2" charset="2"/>
              <a:buChar char="Ø"/>
            </a:pPr>
            <a:endParaRPr lang="en-US" dirty="0"/>
          </a:p>
          <a:p>
            <a:pPr>
              <a:buFont typeface="Wingdings" pitchFamily="2" charset="2"/>
              <a:buChar char="Ø"/>
            </a:pPr>
            <a:r>
              <a:rPr lang="en-US" b="1" dirty="0"/>
              <a:t>Model Training: </a:t>
            </a:r>
            <a:r>
              <a:rPr lang="en-US" dirty="0"/>
              <a:t>Split the dataset into training and testing sets. Train the selected models on the training data, optimizing hyperparameters using techniques such as cross-validation. Evaluate the models' performance on the testing set using metrics like accuracy, precision, recall, and F1-score.</a:t>
            </a:r>
          </a:p>
          <a:p>
            <a:pPr>
              <a:buFont typeface="Wingdings" pitchFamily="2" charset="2"/>
              <a:buChar char="Ø"/>
            </a:pPr>
            <a:endParaRPr lang="en-US" dirty="0"/>
          </a:p>
          <a:p>
            <a:pPr>
              <a:buFont typeface="Wingdings" pitchFamily="2" charset="2"/>
              <a:buChar char="Ø"/>
            </a:pPr>
            <a:r>
              <a:rPr lang="en-US" b="1" dirty="0"/>
              <a:t>Model Evaluation: </a:t>
            </a:r>
            <a:r>
              <a:rPr lang="en-US" dirty="0"/>
              <a:t>Compare the performance of different models to identify the most effective approach for fake news detection in Indian politics. Consider factors such as computational efficiency, interpretability, and scalability.</a:t>
            </a:r>
          </a:p>
        </p:txBody>
      </p:sp>
    </p:spTree>
    <p:extLst>
      <p:ext uri="{BB962C8B-B14F-4D97-AF65-F5344CB8AC3E}">
        <p14:creationId xmlns:p14="http://schemas.microsoft.com/office/powerpoint/2010/main" val="44859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5819775"/>
            <a:ext cx="7774941" cy="632224"/>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a:solidFill>
                  <a:srgbClr val="006FC0"/>
                </a:solidFill>
                <a:uFill>
                  <a:solidFill>
                    <a:srgbClr val="006FC0"/>
                  </a:solidFill>
                </a:uFill>
                <a:latin typeface="Trebuchet MS"/>
                <a:cs typeface="Trebuchet MS"/>
              </a:rPr>
              <a:t>https://github.com/puviyarasanvk/NM-project/blob/main/FakeNewsDetection.ipynb</a:t>
            </a:r>
            <a:endParaRPr sz="2000" dirty="0">
              <a:latin typeface="Trebuchet MS"/>
              <a:cs typeface="Trebuchet MS"/>
            </a:endParaRPr>
          </a:p>
        </p:txBody>
      </p:sp>
      <p:pic>
        <p:nvPicPr>
          <p:cNvPr id="1026" name="Picture 2">
            <a:extLst>
              <a:ext uri="{FF2B5EF4-FFF2-40B4-BE49-F238E27FC236}">
                <a16:creationId xmlns:a16="http://schemas.microsoft.com/office/drawing/2014/main" id="{023B7617-0F77-48A6-8479-979C8BF18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4629150" cy="3952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7D396AA-2E76-4510-94A2-3779FDE22755}"/>
              </a:ext>
            </a:extLst>
          </p:cNvPr>
          <p:cNvSpPr txBox="1"/>
          <p:nvPr/>
        </p:nvSpPr>
        <p:spPr>
          <a:xfrm>
            <a:off x="1422109" y="5381109"/>
            <a:ext cx="6807491" cy="369332"/>
          </a:xfrm>
          <a:prstGeom prst="rect">
            <a:avLst/>
          </a:prstGeom>
          <a:noFill/>
        </p:spPr>
        <p:txBody>
          <a:bodyPr wrap="square" rtlCol="0">
            <a:spAutoFit/>
          </a:bodyPr>
          <a:lstStyle/>
          <a:p>
            <a:r>
              <a:rPr lang="en-US" dirty="0"/>
              <a:t>As we concluded that decision tree is our best model for this project</a:t>
            </a:r>
          </a:p>
        </p:txBody>
      </p:sp>
    </p:spTree>
    <p:extLst>
      <p:ext uri="{BB962C8B-B14F-4D97-AF65-F5344CB8AC3E}">
        <p14:creationId xmlns:p14="http://schemas.microsoft.com/office/powerpoint/2010/main" val="120256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18B4-29EE-4A78-A2D8-7C34447314F8}"/>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FC17D728-95CA-4663-B60E-3B2D9611E0E2}"/>
              </a:ext>
            </a:extLst>
          </p:cNvPr>
          <p:cNvSpPr txBox="1"/>
          <p:nvPr/>
        </p:nvSpPr>
        <p:spPr>
          <a:xfrm flipH="1">
            <a:off x="3238499" y="2705725"/>
            <a:ext cx="5715000" cy="1446550"/>
          </a:xfrm>
          <a:prstGeom prst="rect">
            <a:avLst/>
          </a:prstGeom>
          <a:noFill/>
        </p:spPr>
        <p:txBody>
          <a:bodyPr wrap="square" rtlCol="0">
            <a:spAutoFit/>
          </a:bodyPr>
          <a:lstStyle/>
          <a:p>
            <a:pPr algn="ctr"/>
            <a:r>
              <a:rPr lang="en-US" sz="8800" b="1" dirty="0"/>
              <a:t>Thank you</a:t>
            </a:r>
          </a:p>
        </p:txBody>
      </p:sp>
    </p:spTree>
    <p:extLst>
      <p:ext uri="{BB962C8B-B14F-4D97-AF65-F5344CB8AC3E}">
        <p14:creationId xmlns:p14="http://schemas.microsoft.com/office/powerpoint/2010/main" val="261302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object 17">
            <a:extLst>
              <a:ext uri="{FF2B5EF4-FFF2-40B4-BE49-F238E27FC236}">
                <a16:creationId xmlns:a16="http://schemas.microsoft.com/office/drawing/2014/main" id="{EE476277-E3EE-4E23-ADFE-E82113C73885}"/>
              </a:ext>
            </a:extLst>
          </p:cNvPr>
          <p:cNvSpPr txBox="1">
            <a:spLocks/>
          </p:cNvSpPr>
          <p:nvPr/>
        </p:nvSpPr>
        <p:spPr>
          <a:xfrm>
            <a:off x="1600200" y="2590800"/>
            <a:ext cx="6858000" cy="1124667"/>
          </a:xfrm>
          <a:prstGeom prst="rect">
            <a:avLst/>
          </a:prstGeom>
        </p:spPr>
        <p:txBody>
          <a:bodyPr vert="horz" wrap="square" lIns="0" tIns="16510" rIns="0" bIns="0" rtlCol="0">
            <a:spAutoFit/>
          </a:bodyPr>
          <a:lstStyle/>
          <a:p>
            <a:pPr marL="12700" marR="0" lvl="0" indent="0" defTabSz="914400" eaLnBrk="1" fontAlgn="auto" latinLnBrk="0" hangingPunct="1">
              <a:lnSpc>
                <a:spcPct val="100000"/>
              </a:lnSpc>
              <a:spcBef>
                <a:spcPts val="130"/>
              </a:spcBef>
              <a:spcAft>
                <a:spcPts val="0"/>
              </a:spcAft>
              <a:buClrTx/>
              <a:buSzTx/>
              <a:buFontTx/>
              <a:buNone/>
              <a:tabLst/>
              <a:defRPr/>
            </a:pPr>
            <a:r>
              <a:rPr lang="en-IN" sz="3600" b="1" dirty="0">
                <a:effectLst/>
                <a:latin typeface="Times New Roman" panose="02020603050405020304" pitchFamily="18" charset="0"/>
                <a:ea typeface="Calibri" panose="020F0502020204030204" pitchFamily="34" charset="0"/>
              </a:rPr>
              <a:t>FAKE NEWS DETECTION USING MACHINE LEARNING</a:t>
            </a:r>
            <a:endParaRPr kumimoji="0" lang="en-US" sz="66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CF8D9EA4-586A-4A78-B5A6-890071B19BE3}"/>
              </a:ext>
            </a:extLst>
          </p:cNvPr>
          <p:cNvSpPr txBox="1">
            <a:spLocks/>
          </p:cNvSpPr>
          <p:nvPr/>
        </p:nvSpPr>
        <p:spPr>
          <a:xfrm>
            <a:off x="3124200" y="1447800"/>
            <a:ext cx="5715000" cy="4819909"/>
          </a:xfrm>
          <a:prstGeom prst="rect">
            <a:avLst/>
          </a:prstGeom>
        </p:spPr>
        <p:txBody>
          <a:bodyPr vert="horz" wrap="square" lIns="0" tIns="13335" rIns="0" bIns="0" rtlCol="0">
            <a:spAutoFit/>
          </a:bodyPr>
          <a:lstStyle/>
          <a:p>
            <a:pPr marL="12700" lvl="0">
              <a:spcBef>
                <a:spcPts val="105"/>
              </a:spcBef>
              <a:buFont typeface="Wingdings" pitchFamily="2" charset="2"/>
              <a:buChar char="q"/>
            </a:pPr>
            <a:r>
              <a:rPr lang="en-US" sz="2400" spc="-20" dirty="0"/>
              <a:t>P</a:t>
            </a:r>
            <a:r>
              <a:rPr lang="en-US" sz="2400" spc="15" dirty="0"/>
              <a:t>ROB</a:t>
            </a:r>
            <a:r>
              <a:rPr lang="en-US" sz="2400" spc="55" dirty="0"/>
              <a:t>L</a:t>
            </a:r>
            <a:r>
              <a:rPr lang="en-US" sz="2400" spc="-20" dirty="0"/>
              <a:t>E</a:t>
            </a:r>
            <a:r>
              <a:rPr lang="en-US" sz="2400" spc="20" dirty="0"/>
              <a:t>M </a:t>
            </a:r>
            <a:r>
              <a:rPr lang="en-US" sz="2400" spc="10" dirty="0"/>
              <a:t>STATEMENT </a:t>
            </a:r>
          </a:p>
          <a:p>
            <a:pPr marL="12700" lvl="0">
              <a:spcBef>
                <a:spcPts val="105"/>
              </a:spcBef>
              <a:buFont typeface="Wingdings" pitchFamily="2" charset="2"/>
              <a:buChar char="q"/>
            </a:pPr>
            <a:r>
              <a:rPr lang="en-US" sz="2400" spc="5" dirty="0"/>
              <a:t>PROJECT </a:t>
            </a:r>
            <a:r>
              <a:rPr lang="en-US" sz="2400" spc="-20" dirty="0"/>
              <a:t>OVERVIEW</a:t>
            </a:r>
          </a:p>
          <a:p>
            <a:pPr marL="12700" lvl="0">
              <a:spcBef>
                <a:spcPts val="105"/>
              </a:spcBef>
              <a:buFont typeface="Wingdings" pitchFamily="2" charset="2"/>
              <a:buChar char="q"/>
            </a:pPr>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pPr marL="12700" lvl="0">
              <a:spcBef>
                <a:spcPts val="105"/>
              </a:spcBef>
              <a:buFont typeface="Wingdings" pitchFamily="2" charset="2"/>
              <a:buChar char="q"/>
            </a:pP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pPr marL="12700">
              <a:spcBef>
                <a:spcPts val="105"/>
              </a:spcBef>
              <a:buFont typeface="Wingdings" pitchFamily="2" charset="2"/>
              <a:buChar char="q"/>
            </a:pPr>
            <a:r>
              <a:rPr lang="en-US" sz="2400" spc="15" dirty="0">
                <a:latin typeface="Trebuchet MS"/>
                <a:cs typeface="Trebuchet MS"/>
              </a:rPr>
              <a:t>M</a:t>
            </a:r>
            <a:r>
              <a:rPr lang="en-US" sz="2400" dirty="0">
                <a:latin typeface="Trebuchet MS"/>
                <a:cs typeface="Trebuchet MS"/>
              </a:rPr>
              <a:t>O</a:t>
            </a:r>
            <a:r>
              <a:rPr lang="en-US" sz="2400" spc="-15" dirty="0">
                <a:latin typeface="Trebuchet MS"/>
                <a:cs typeface="Trebuchet MS"/>
              </a:rPr>
              <a:t>D</a:t>
            </a:r>
            <a:r>
              <a:rPr lang="en-US" sz="2400" spc="-35" dirty="0">
                <a:latin typeface="Trebuchet MS"/>
                <a:cs typeface="Trebuchet MS"/>
              </a:rPr>
              <a:t>E</a:t>
            </a:r>
            <a:r>
              <a:rPr lang="en-US" sz="2400" spc="-30" dirty="0">
                <a:latin typeface="Trebuchet MS"/>
                <a:cs typeface="Trebuchet MS"/>
              </a:rPr>
              <a:t>LL</a:t>
            </a:r>
            <a:r>
              <a:rPr lang="en-US" sz="2400" spc="-5" dirty="0">
                <a:latin typeface="Trebuchet MS"/>
                <a:cs typeface="Trebuchet MS"/>
              </a:rPr>
              <a:t>I</a:t>
            </a:r>
            <a:r>
              <a:rPr lang="en-US" sz="2400" spc="30" dirty="0">
                <a:latin typeface="Trebuchet MS"/>
                <a:cs typeface="Trebuchet MS"/>
              </a:rPr>
              <a:t>N</a:t>
            </a:r>
            <a:r>
              <a:rPr lang="en-US" sz="2400" spc="5" dirty="0">
                <a:latin typeface="Trebuchet MS"/>
                <a:cs typeface="Trebuchet MS"/>
              </a:rPr>
              <a:t>G</a:t>
            </a:r>
          </a:p>
          <a:p>
            <a:pPr marL="12700">
              <a:spcBef>
                <a:spcPts val="105"/>
              </a:spcBef>
              <a:buFont typeface="Wingdings" pitchFamily="2" charset="2"/>
              <a:buChar char="q"/>
            </a:pPr>
            <a:r>
              <a:rPr lang="en-US" sz="2400" dirty="0"/>
              <a:t>R</a:t>
            </a:r>
            <a:r>
              <a:rPr lang="en-US" sz="2400" spc="-40" dirty="0"/>
              <a:t>E</a:t>
            </a:r>
            <a:r>
              <a:rPr lang="en-US" sz="2400" spc="15" dirty="0"/>
              <a:t>S</a:t>
            </a:r>
            <a:r>
              <a:rPr lang="en-US" sz="2400" spc="-30" dirty="0"/>
              <a:t>U</a:t>
            </a:r>
            <a:r>
              <a:rPr lang="en-US" sz="2400" spc="-405" dirty="0"/>
              <a:t>L</a:t>
            </a:r>
            <a:r>
              <a:rPr lang="en-US" sz="2400" dirty="0"/>
              <a:t>TS</a:t>
            </a:r>
            <a:endParaRPr lang="en-US" sz="2400" dirty="0">
              <a:latin typeface="Trebuchet MS"/>
              <a:cs typeface="Trebuchet MS"/>
            </a:endParaRPr>
          </a:p>
          <a:p>
            <a:pPr marL="12700" lvl="0">
              <a:spcBef>
                <a:spcPts val="105"/>
              </a:spcBef>
              <a:buFont typeface="Wingdings" pitchFamily="2" charset="2"/>
              <a:buChar char="q"/>
            </a:pPr>
            <a:endParaRPr lang="en-US" sz="3200" dirty="0"/>
          </a:p>
          <a:p>
            <a:pPr marL="12700" lvl="0">
              <a:spcBef>
                <a:spcPts val="105"/>
              </a:spcBef>
              <a:buFont typeface="Wingdings" pitchFamily="2" charset="2"/>
              <a:buChar char="q"/>
            </a:pPr>
            <a:endParaRPr lang="en-US" sz="3200" spc="5" dirty="0"/>
          </a:p>
          <a:p>
            <a:pPr marL="12700" lvl="0">
              <a:spcBef>
                <a:spcPts val="105"/>
              </a:spcBef>
              <a:buFont typeface="Wingdings" pitchFamily="2" charset="2"/>
              <a:buChar char="q"/>
            </a:pPr>
            <a:endParaRPr lang="en-US" sz="3200" spc="-20" dirty="0"/>
          </a:p>
          <a:p>
            <a:pPr marL="12700" lvl="0">
              <a:spcBef>
                <a:spcPts val="105"/>
              </a:spcBef>
              <a:buFont typeface="Wingdings" pitchFamily="2" charset="2"/>
              <a:buChar char="q"/>
            </a:pPr>
            <a:endParaRPr lang="en-US" sz="3200" spc="10" dirty="0"/>
          </a:p>
          <a:p>
            <a:pPr marL="12700" lvl="0">
              <a:spcBef>
                <a:spcPts val="105"/>
              </a:spcBef>
            </a:pPr>
            <a:endParaRPr kumimoji="0" lang="en-US" sz="32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78545A29-E109-4328-B609-EB590A737422}"/>
              </a:ext>
            </a:extLst>
          </p:cNvPr>
          <p:cNvSpPr txBox="1">
            <a:spLocks/>
          </p:cNvSpPr>
          <p:nvPr/>
        </p:nvSpPr>
        <p:spPr>
          <a:xfrm>
            <a:off x="914400" y="1676401"/>
            <a:ext cx="7219950" cy="2984150"/>
          </a:xfrm>
          <a:prstGeom prst="rect">
            <a:avLst/>
          </a:prstGeom>
        </p:spPr>
        <p:txBody>
          <a:bodyPr vert="horz" wrap="square" lIns="0" tIns="16510" rIns="0" bIns="0" rtlCol="0">
            <a:spAutoFit/>
          </a:bodyPr>
          <a:lstStyle/>
          <a:p>
            <a:pPr marL="12700" lvl="0">
              <a:spcBef>
                <a:spcPts val="130"/>
              </a:spcBef>
              <a:tabLst>
                <a:tab pos="2727960" algn="l"/>
              </a:tabLst>
            </a:pPr>
            <a:r>
              <a:rPr kumimoji="0" lang="en-US" sz="1600" i="0" u="none" strike="noStrike" kern="0" cap="none" spc="0" normalizeH="0" baseline="0" noProof="0" dirty="0">
                <a:ln>
                  <a:noFill/>
                </a:ln>
                <a:solidFill>
                  <a:schemeClr val="tx1"/>
                </a:solidFill>
                <a:effectLst/>
                <a:uLnTx/>
                <a:uFillTx/>
                <a:latin typeface="Trebuchet MS"/>
                <a:ea typeface="+mj-ea"/>
                <a:cs typeface="Trebuchet MS"/>
              </a:rPr>
              <a:t>The proliferation of fake news in Indian politics poses a significant threat to the integrity of information dissemination and public discourse. The deliberate spread of false propaganda through deceptive narratives has adversely affected the mindset of the populace, leading to potential social unrest and political polarization. Traditional methods of discerning fake news based on content alone have proven inadequate in the face of sophisticated disinformation campaigns. In response to this pressing issue, there is an imperative need to develop robust mechanisms for verifying the authenticity of news articles. Leveraging machine learning techniques, particularly through the vectorization of news titles and analysis of word tokens, offers a promising avenue for detecting fake news with greater accuracy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D7FD86FC-41A2-4606-A4D9-579E20CAF6DC}"/>
              </a:ext>
            </a:extLst>
          </p:cNvPr>
          <p:cNvSpPr txBox="1">
            <a:spLocks/>
          </p:cNvSpPr>
          <p:nvPr/>
        </p:nvSpPr>
        <p:spPr>
          <a:xfrm>
            <a:off x="685801" y="1905001"/>
            <a:ext cx="5562599" cy="3735638"/>
          </a:xfrm>
          <a:prstGeom prst="rect">
            <a:avLst/>
          </a:prstGeom>
        </p:spPr>
        <p:txBody>
          <a:bodyPr vert="horz" wrap="square" lIns="0" tIns="16510" rIns="0" bIns="0" rtlCol="0">
            <a:spAutoFit/>
          </a:bodyPr>
          <a:lstStyle/>
          <a:p>
            <a:pPr marL="12700" lvl="0">
              <a:spcBef>
                <a:spcPts val="130"/>
              </a:spcBef>
              <a:tabLst>
                <a:tab pos="2642870" algn="l"/>
              </a:tabLst>
            </a:pPr>
            <a:r>
              <a:rPr lang="en-US" sz="1600" b="1" dirty="0"/>
              <a:t>The proliferation of fake news within the realm of Indian politics has become a formidable challenge, undermining the integrity of information dissemination and influencing public opinion. Traditional methods of detecting fake news based solely on content analysis have proven insufficient in the face of sophisticated disinformation tactics. Therefore, there is a critical need for innovative approaches to combat the spread of false narratives and ensure the credibility of news sources.</a:t>
            </a:r>
          </a:p>
          <a:p>
            <a:pPr marL="12700" lvl="0">
              <a:spcBef>
                <a:spcPts val="130"/>
              </a:spcBef>
              <a:tabLst>
                <a:tab pos="2642870" algn="l"/>
              </a:tabLst>
            </a:pPr>
            <a:endParaRPr lang="en-US" sz="1600" b="1" dirty="0"/>
          </a:p>
          <a:p>
            <a:pPr marL="12700" lvl="0">
              <a:spcBef>
                <a:spcPts val="130"/>
              </a:spcBef>
              <a:tabLst>
                <a:tab pos="2642870" algn="l"/>
              </a:tabLst>
            </a:pPr>
            <a:r>
              <a:rPr lang="en-US" sz="1600" b="1" dirty="0"/>
              <a:t>This project proposes the application of machine learning techniques to address the issue of fake news detection. By leveraging advancements in natural language processing (NLP) and supervised learning algorithms, the project aims to develop a model capable of accurately classifying news articles as either genuine or fake based on their textual content.</a:t>
            </a:r>
            <a:endParaRPr kumimoji="0" lang="en-US" sz="16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AE25DB0D-1C28-4183-A540-BBF5B973300E}"/>
              </a:ext>
            </a:extLst>
          </p:cNvPr>
          <p:cNvSpPr/>
          <p:nvPr/>
        </p:nvSpPr>
        <p:spPr>
          <a:xfrm>
            <a:off x="739775" y="1600200"/>
            <a:ext cx="6096000" cy="4247317"/>
          </a:xfrm>
          <a:prstGeom prst="rect">
            <a:avLst/>
          </a:prstGeom>
        </p:spPr>
        <p:txBody>
          <a:bodyPr>
            <a:spAutoFit/>
          </a:bodyPr>
          <a:lstStyle/>
          <a:p>
            <a:r>
              <a:rPr lang="en-US" b="1" dirty="0"/>
              <a:t>General Public: </a:t>
            </a:r>
            <a:r>
              <a:rPr lang="en-US" dirty="0"/>
              <a:t>Individuals seeking to verify the authenticity of news articles related to Indian politics before sharing or acting upon them.</a:t>
            </a:r>
          </a:p>
          <a:p>
            <a:endParaRPr lang="en-US" dirty="0"/>
          </a:p>
          <a:p>
            <a:r>
              <a:rPr lang="en-US" b="1" dirty="0"/>
              <a:t>Media Organizations: </a:t>
            </a:r>
            <a:r>
              <a:rPr lang="en-US" dirty="0"/>
              <a:t>News outlets and platforms ensuring credibility by integrating the fake news detection model into their editorial processes.</a:t>
            </a:r>
          </a:p>
          <a:p>
            <a:endParaRPr lang="en-US" dirty="0"/>
          </a:p>
          <a:p>
            <a:r>
              <a:rPr lang="en-US" b="1" dirty="0"/>
              <a:t>Fact-Checking Organizations: </a:t>
            </a:r>
            <a:r>
              <a:rPr lang="en-US" dirty="0"/>
              <a:t>Streamlining verification processes by utilizing the fake news detection model for initial screening of news articles.</a:t>
            </a:r>
          </a:p>
          <a:p>
            <a:endParaRPr lang="en-US" dirty="0"/>
          </a:p>
          <a:p>
            <a:r>
              <a:rPr lang="en-US" b="1" dirty="0"/>
              <a:t>Social Media Platforms: </a:t>
            </a:r>
            <a:r>
              <a:rPr lang="en-US" dirty="0"/>
              <a:t>Reducing the spread of false information by integrating the fake news detection model to flag or filter out fake news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613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6">
            <a:extLst>
              <a:ext uri="{FF2B5EF4-FFF2-40B4-BE49-F238E27FC236}">
                <a16:creationId xmlns:a16="http://schemas.microsoft.com/office/drawing/2014/main" id="{3F85F67B-7914-41F8-A7FA-3A85EB9C8909}"/>
              </a:ext>
            </a:extLst>
          </p:cNvPr>
          <p:cNvSpPr txBox="1">
            <a:spLocks/>
          </p:cNvSpPr>
          <p:nvPr/>
        </p:nvSpPr>
        <p:spPr>
          <a:xfrm>
            <a:off x="2895600" y="1981963"/>
            <a:ext cx="7315199" cy="1090683"/>
          </a:xfrm>
          <a:prstGeom prst="rect">
            <a:avLst/>
          </a:prstGeom>
        </p:spPr>
        <p:txBody>
          <a:bodyPr vert="horz" wrap="square" lIns="0" tIns="13335" rIns="0" bIns="0" rtlCol="0">
            <a:spAutoFit/>
          </a:bodyPr>
          <a:lstStyle/>
          <a:p>
            <a:pPr marL="12700" lvl="0">
              <a:spcBef>
                <a:spcPts val="105"/>
              </a:spcBef>
            </a:pPr>
            <a:r>
              <a:rPr kumimoji="0" lang="en-US" sz="1400" i="0" u="none" strike="noStrike" kern="0" cap="none" spc="0" normalizeH="0" baseline="0" noProof="0" dirty="0">
                <a:ln>
                  <a:noFill/>
                </a:ln>
                <a:solidFill>
                  <a:schemeClr val="tx1"/>
                </a:solidFill>
                <a:effectLst/>
                <a:uLnTx/>
                <a:uFillTx/>
                <a:latin typeface="Trebuchet MS"/>
                <a:ea typeface="+mj-ea"/>
                <a:cs typeface="Trebuchet MS"/>
              </a:rPr>
              <a:t>Our solution leverages machine learning techniques, specifically natural language processing (NLP) algorithms, to develop a robust fake news detection model tailored to the context of Indian politics. By analyzing textual content from news articles and employing advanced feature extraction methods, our model can accurately classify articles as either genuine or fake.</a:t>
            </a:r>
          </a:p>
        </p:txBody>
      </p:sp>
      <p:sp>
        <p:nvSpPr>
          <p:cNvPr id="11" name="Rectangle 10">
            <a:extLst>
              <a:ext uri="{FF2B5EF4-FFF2-40B4-BE49-F238E27FC236}">
                <a16:creationId xmlns:a16="http://schemas.microsoft.com/office/drawing/2014/main" id="{62BC7C79-1E02-41FD-A834-AB5805637866}"/>
              </a:ext>
            </a:extLst>
          </p:cNvPr>
          <p:cNvSpPr/>
          <p:nvPr/>
        </p:nvSpPr>
        <p:spPr>
          <a:xfrm>
            <a:off x="2819400" y="3200400"/>
            <a:ext cx="6096000" cy="2800767"/>
          </a:xfrm>
          <a:prstGeom prst="rect">
            <a:avLst/>
          </a:prstGeom>
        </p:spPr>
        <p:txBody>
          <a:bodyPr>
            <a:spAutoFit/>
          </a:bodyPr>
          <a:lstStyle/>
          <a:p>
            <a:r>
              <a:rPr lang="en-US" sz="1600" b="1" dirty="0"/>
              <a:t>Accuracy and Efficiency: </a:t>
            </a:r>
            <a:r>
              <a:rPr lang="en-US" sz="1600" dirty="0"/>
              <a:t>Our model offers high accuracy in detecting fake news, providing users with reliable information to make informed decisions about the content they consume and share. By automating the process, it significantly reduces the time and effort required for manual verification.</a:t>
            </a:r>
          </a:p>
          <a:p>
            <a:endParaRPr lang="en-US" sz="1600" dirty="0"/>
          </a:p>
          <a:p>
            <a:r>
              <a:rPr lang="en-US" sz="1600" b="1" dirty="0"/>
              <a:t>Combatting Misinformation: </a:t>
            </a:r>
            <a:r>
              <a:rPr lang="en-US" sz="1600" dirty="0"/>
              <a:t>By empowering users to distinguish between genuine and fake news articles, our solution helps combat the spread of misinformation in Indian politics. This contributes to fostering a more informed and resilient society, safeguarding the integrity of public discourse.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613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Rectangle 10">
            <a:extLst>
              <a:ext uri="{FF2B5EF4-FFF2-40B4-BE49-F238E27FC236}">
                <a16:creationId xmlns:a16="http://schemas.microsoft.com/office/drawing/2014/main" id="{62BC7C79-1E02-41FD-A834-AB5805637866}"/>
              </a:ext>
            </a:extLst>
          </p:cNvPr>
          <p:cNvSpPr/>
          <p:nvPr/>
        </p:nvSpPr>
        <p:spPr>
          <a:xfrm>
            <a:off x="2819400" y="2024380"/>
            <a:ext cx="6096000" cy="4278094"/>
          </a:xfrm>
          <a:prstGeom prst="rect">
            <a:avLst/>
          </a:prstGeom>
        </p:spPr>
        <p:txBody>
          <a:bodyPr>
            <a:spAutoFit/>
          </a:bodyPr>
          <a:lstStyle/>
          <a:p>
            <a:r>
              <a:rPr lang="en-US" sz="1600" b="1" dirty="0"/>
              <a:t>Enhanced Trust and Credibility: </a:t>
            </a:r>
            <a:r>
              <a:rPr lang="en-US" sz="1600" dirty="0"/>
              <a:t>Media organizations, fact-checkers, and social media platforms can integrate our fake news detection model to enhance trust and credibility with their audience. By ensuring the authenticity of the content they publish or allow on their platforms, they uphold journalistic standards and mitigate reputational risks.</a:t>
            </a:r>
          </a:p>
          <a:p>
            <a:endParaRPr lang="en-US" sz="1600" dirty="0"/>
          </a:p>
          <a:p>
            <a:r>
              <a:rPr lang="en-US" sz="1600" b="1" dirty="0"/>
              <a:t>Educational Empowerment:</a:t>
            </a:r>
            <a:r>
              <a:rPr lang="en-US" sz="1600" dirty="0"/>
              <a:t> Educational institutions can utilize our solution to educate students about media literacy and critical thinking skills. By incorporating the fake news detection tool into their curriculum, they empower the next generation to navigate the digital information landscape responsibly and discern fact from fiction.</a:t>
            </a:r>
          </a:p>
          <a:p>
            <a:endParaRPr lang="en-US" sz="1600" dirty="0"/>
          </a:p>
          <a:p>
            <a:r>
              <a:rPr lang="en-US" sz="1600" b="1" dirty="0"/>
              <a:t>Government Oversight: </a:t>
            </a:r>
            <a:r>
              <a:rPr lang="en-US" sz="1600" dirty="0"/>
              <a:t>Government agencies responsible for regulating media and information dissemination can utilize our solution to monitor and combat the spread of misinformation. By leveraging automated tools for detecting fake news, they enhance their capacity to safeguard public discourse and democratic processes.</a:t>
            </a:r>
          </a:p>
        </p:txBody>
      </p:sp>
    </p:spTree>
    <p:extLst>
      <p:ext uri="{BB962C8B-B14F-4D97-AF65-F5344CB8AC3E}">
        <p14:creationId xmlns:p14="http://schemas.microsoft.com/office/powerpoint/2010/main" val="396959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407D132C-6C34-4E97-9CCC-468E61328177}"/>
              </a:ext>
            </a:extLst>
          </p:cNvPr>
          <p:cNvSpPr/>
          <p:nvPr/>
        </p:nvSpPr>
        <p:spPr>
          <a:xfrm>
            <a:off x="2520950" y="2082396"/>
            <a:ext cx="6096000" cy="3970318"/>
          </a:xfrm>
          <a:prstGeom prst="rect">
            <a:avLst/>
          </a:prstGeom>
        </p:spPr>
        <p:txBody>
          <a:bodyPr>
            <a:spAutoFit/>
          </a:bodyPr>
          <a:lstStyle/>
          <a:p>
            <a:pPr>
              <a:buFont typeface="Wingdings" pitchFamily="2" charset="2"/>
              <a:buChar char="Ø"/>
            </a:pPr>
            <a:r>
              <a:rPr lang="en-US" b="1" dirty="0"/>
              <a:t>Timely Interventions</a:t>
            </a:r>
            <a:r>
              <a:rPr lang="en-US" dirty="0"/>
              <a:t>: The system enables timely interventions by alerting healthcare providers to potential medical conditions before they escalate, thereby reducing the risk of complications and improving patient prognosis.</a:t>
            </a:r>
          </a:p>
          <a:p>
            <a:endParaRPr lang="en-US" dirty="0"/>
          </a:p>
          <a:p>
            <a:pPr>
              <a:buFont typeface="Wingdings" pitchFamily="2" charset="2"/>
              <a:buChar char="Ø"/>
            </a:pPr>
            <a:r>
              <a:rPr lang="en-US" b="1" dirty="0"/>
              <a:t>Improved Patient Outcomes: </a:t>
            </a:r>
            <a:r>
              <a:rPr lang="en-US" dirty="0"/>
              <a:t>By facilitating early detection and timely interventions, the system contributes to improved patient outcomes, including faster recovery times, reduced hospitalizations, and better overall health outcomes.</a:t>
            </a:r>
          </a:p>
          <a:p>
            <a:endParaRPr lang="en-US" dirty="0"/>
          </a:p>
          <a:p>
            <a:pPr>
              <a:buFont typeface="Wingdings" pitchFamily="2" charset="2"/>
              <a:buChar char="Ø"/>
            </a:pPr>
            <a:r>
              <a:rPr lang="en-US" b="1" dirty="0"/>
              <a:t>Enhanced Healthcare Efficiency: </a:t>
            </a:r>
            <a:r>
              <a:rPr lang="en-US" dirty="0"/>
              <a:t>The predictive model streamlines the diagnostic process and optimizes resource allocation within healthcare facilities, leading to improved efficiency and cost-effectiveness in healthcare delivery.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1105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Puviyarasan V K</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Sethu V K</dc:creator>
  <cp:lastModifiedBy>Sethuraman V K</cp:lastModifiedBy>
  <cp:revision>6</cp:revision>
  <dcterms:created xsi:type="dcterms:W3CDTF">2024-04-30T13:19:18Z</dcterms:created>
  <dcterms:modified xsi:type="dcterms:W3CDTF">2024-04-30T14:47:41Z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2024-04-30T00:00:00Z</vt:filetime>
  </property>
</Properties>
</file>