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1089" r:id="rId2"/>
    <p:sldId id="312" r:id="rId3"/>
    <p:sldId id="326" r:id="rId4"/>
    <p:sldId id="1094" r:id="rId5"/>
    <p:sldId id="1095" r:id="rId6"/>
    <p:sldId id="1090" r:id="rId7"/>
    <p:sldId id="1093" r:id="rId8"/>
    <p:sldId id="313" r:id="rId9"/>
    <p:sldId id="1092" r:id="rId10"/>
    <p:sldId id="314" r:id="rId11"/>
    <p:sldId id="318" r:id="rId12"/>
    <p:sldId id="317" r:id="rId13"/>
    <p:sldId id="328" r:id="rId14"/>
    <p:sldId id="316" r:id="rId15"/>
    <p:sldId id="327" r:id="rId16"/>
    <p:sldId id="320" r:id="rId17"/>
    <p:sldId id="321" r:id="rId18"/>
    <p:sldId id="322" r:id="rId19"/>
    <p:sldId id="323" r:id="rId20"/>
    <p:sldId id="324" r:id="rId21"/>
    <p:sldId id="325" r:id="rId22"/>
  </p:sldIdLst>
  <p:sldSz cx="9902825" cy="6858000"/>
  <p:notesSz cx="9874250" cy="6797675"/>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1503" userDrawn="1">
          <p15:clr>
            <a:srgbClr val="A4A3A4"/>
          </p15:clr>
        </p15:guide>
        <p15:guide id="2" pos="449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FF3333"/>
    <a:srgbClr val="FFCC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BC18E5-639A-B049-9B9C-BF6897A9EC76}" v="6" dt="2024-12-31T15:48:51.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91" autoAdjust="0"/>
    <p:restoredTop sz="95455" autoAdjust="0"/>
  </p:normalViewPr>
  <p:slideViewPr>
    <p:cSldViewPr>
      <p:cViewPr varScale="1">
        <p:scale>
          <a:sx n="117" d="100"/>
          <a:sy n="117" d="100"/>
        </p:scale>
        <p:origin x="816" y="168"/>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1503"/>
        <p:guide pos="449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an HUANG 黄志安" userId="fd12ee71-6959-4e17-a5fe-ce6622fbf510" providerId="ADAL" clId="{6CBC18E5-639A-B049-9B9C-BF6897A9EC76}"/>
    <pc:docChg chg="undo redo custSel delSld modSld">
      <pc:chgData name="Zhian HUANG 黄志安" userId="fd12ee71-6959-4e17-a5fe-ce6622fbf510" providerId="ADAL" clId="{6CBC18E5-639A-B049-9B9C-BF6897A9EC76}" dt="2025-01-06T02:19:45.484" v="167" actId="20577"/>
      <pc:docMkLst>
        <pc:docMk/>
      </pc:docMkLst>
      <pc:sldChg chg="modSp mod">
        <pc:chgData name="Zhian HUANG 黄志安" userId="fd12ee71-6959-4e17-a5fe-ce6622fbf510" providerId="ADAL" clId="{6CBC18E5-639A-B049-9B9C-BF6897A9EC76}" dt="2024-12-31T15:48:51.956" v="108" actId="1076"/>
        <pc:sldMkLst>
          <pc:docMk/>
          <pc:sldMk cId="873062227" sldId="317"/>
        </pc:sldMkLst>
        <pc:spChg chg="mod">
          <ac:chgData name="Zhian HUANG 黄志安" userId="fd12ee71-6959-4e17-a5fe-ce6622fbf510" providerId="ADAL" clId="{6CBC18E5-639A-B049-9B9C-BF6897A9EC76}" dt="2024-12-31T15:48:51.956" v="108" actId="1076"/>
          <ac:spMkLst>
            <pc:docMk/>
            <pc:sldMk cId="873062227" sldId="317"/>
            <ac:spMk id="3" creationId="{35165789-B80F-40E4-8C6B-CEACFBDB6BCE}"/>
          </ac:spMkLst>
        </pc:spChg>
      </pc:sldChg>
      <pc:sldChg chg="modSp mod">
        <pc:chgData name="Zhian HUANG 黄志安" userId="fd12ee71-6959-4e17-a5fe-ce6622fbf510" providerId="ADAL" clId="{6CBC18E5-639A-B049-9B9C-BF6897A9EC76}" dt="2024-12-31T16:17:01.379" v="149" actId="20577"/>
        <pc:sldMkLst>
          <pc:docMk/>
          <pc:sldMk cId="1254373639" sldId="320"/>
        </pc:sldMkLst>
        <pc:spChg chg="mod">
          <ac:chgData name="Zhian HUANG 黄志安" userId="fd12ee71-6959-4e17-a5fe-ce6622fbf510" providerId="ADAL" clId="{6CBC18E5-639A-B049-9B9C-BF6897A9EC76}" dt="2024-12-31T16:17:01.379" v="149" actId="20577"/>
          <ac:spMkLst>
            <pc:docMk/>
            <pc:sldMk cId="1254373639" sldId="320"/>
            <ac:spMk id="3" creationId="{96C88F27-46CD-47A6-86D2-EF9E7C0A554E}"/>
          </ac:spMkLst>
        </pc:spChg>
      </pc:sldChg>
      <pc:sldChg chg="modSp mod">
        <pc:chgData name="Zhian HUANG 黄志安" userId="fd12ee71-6959-4e17-a5fe-ce6622fbf510" providerId="ADAL" clId="{6CBC18E5-639A-B049-9B9C-BF6897A9EC76}" dt="2024-12-31T16:26:33.986" v="150" actId="20577"/>
        <pc:sldMkLst>
          <pc:docMk/>
          <pc:sldMk cId="3824496281" sldId="324"/>
        </pc:sldMkLst>
        <pc:spChg chg="mod">
          <ac:chgData name="Zhian HUANG 黄志安" userId="fd12ee71-6959-4e17-a5fe-ce6622fbf510" providerId="ADAL" clId="{6CBC18E5-639A-B049-9B9C-BF6897A9EC76}" dt="2024-12-31T16:26:33.986" v="150" actId="20577"/>
          <ac:spMkLst>
            <pc:docMk/>
            <pc:sldMk cId="3824496281" sldId="324"/>
            <ac:spMk id="3" creationId="{9FDC1191-D838-41EF-AA38-C56602CFAF17}"/>
          </ac:spMkLst>
        </pc:spChg>
      </pc:sldChg>
      <pc:sldChg chg="modSp mod">
        <pc:chgData name="Zhian HUANG 黄志安" userId="fd12ee71-6959-4e17-a5fe-ce6622fbf510" providerId="ADAL" clId="{6CBC18E5-639A-B049-9B9C-BF6897A9EC76}" dt="2024-12-31T15:10:41.746" v="35" actId="20577"/>
        <pc:sldMkLst>
          <pc:docMk/>
          <pc:sldMk cId="1559046884" sldId="326"/>
        </pc:sldMkLst>
        <pc:spChg chg="mod">
          <ac:chgData name="Zhian HUANG 黄志安" userId="fd12ee71-6959-4e17-a5fe-ce6622fbf510" providerId="ADAL" clId="{6CBC18E5-639A-B049-9B9C-BF6897A9EC76}" dt="2024-12-31T15:10:41.746" v="35" actId="20577"/>
          <ac:spMkLst>
            <pc:docMk/>
            <pc:sldMk cId="1559046884" sldId="326"/>
            <ac:spMk id="3" creationId="{A987925A-1BAD-41FD-83D9-86EFD3C7028B}"/>
          </ac:spMkLst>
        </pc:spChg>
      </pc:sldChg>
      <pc:sldChg chg="modSp mod">
        <pc:chgData name="Zhian HUANG 黄志安" userId="fd12ee71-6959-4e17-a5fe-ce6622fbf510" providerId="ADAL" clId="{6CBC18E5-639A-B049-9B9C-BF6897A9EC76}" dt="2025-01-06T02:19:45.484" v="167" actId="20577"/>
        <pc:sldMkLst>
          <pc:docMk/>
          <pc:sldMk cId="0" sldId="1089"/>
        </pc:sldMkLst>
        <pc:spChg chg="mod">
          <ac:chgData name="Zhian HUANG 黄志安" userId="fd12ee71-6959-4e17-a5fe-ce6622fbf510" providerId="ADAL" clId="{6CBC18E5-639A-B049-9B9C-BF6897A9EC76}" dt="2025-01-06T02:19:45.484" v="167" actId="20577"/>
          <ac:spMkLst>
            <pc:docMk/>
            <pc:sldMk cId="0" sldId="1089"/>
            <ac:spMk id="3076" creationId="{00000000-0000-0000-0000-000000000000}"/>
          </ac:spMkLst>
        </pc:spChg>
      </pc:sldChg>
      <pc:sldChg chg="modSp mod">
        <pc:chgData name="Zhian HUANG 黄志安" userId="fd12ee71-6959-4e17-a5fe-ce6622fbf510" providerId="ADAL" clId="{6CBC18E5-639A-B049-9B9C-BF6897A9EC76}" dt="2024-12-31T15:33:11.202" v="38" actId="20577"/>
        <pc:sldMkLst>
          <pc:docMk/>
          <pc:sldMk cId="2532716509" sldId="1090"/>
        </pc:sldMkLst>
        <pc:spChg chg="mod">
          <ac:chgData name="Zhian HUANG 黄志安" userId="fd12ee71-6959-4e17-a5fe-ce6622fbf510" providerId="ADAL" clId="{6CBC18E5-639A-B049-9B9C-BF6897A9EC76}" dt="2024-12-31T15:33:11.202" v="38" actId="20577"/>
          <ac:spMkLst>
            <pc:docMk/>
            <pc:sldMk cId="2532716509" sldId="1090"/>
            <ac:spMk id="3" creationId="{BFAA8FB8-D0E5-4402-9AC2-4A3B0D4B728B}"/>
          </ac:spMkLst>
        </pc:spChg>
      </pc:sldChg>
      <pc:sldChg chg="modSp mod">
        <pc:chgData name="Zhian HUANG 黄志安" userId="fd12ee71-6959-4e17-a5fe-ce6622fbf510" providerId="ADAL" clId="{6CBC18E5-639A-B049-9B9C-BF6897A9EC76}" dt="2024-12-31T15:40:22.867" v="102" actId="20577"/>
        <pc:sldMkLst>
          <pc:docMk/>
          <pc:sldMk cId="307688088" sldId="1093"/>
        </pc:sldMkLst>
        <pc:spChg chg="mod">
          <ac:chgData name="Zhian HUANG 黄志安" userId="fd12ee71-6959-4e17-a5fe-ce6622fbf510" providerId="ADAL" clId="{6CBC18E5-639A-B049-9B9C-BF6897A9EC76}" dt="2024-12-31T15:40:22.867" v="102" actId="20577"/>
          <ac:spMkLst>
            <pc:docMk/>
            <pc:sldMk cId="307688088" sldId="1093"/>
            <ac:spMk id="3" creationId="{486899B3-8468-1E7C-F06B-2BFEF3728726}"/>
          </ac:spMkLst>
        </pc:spChg>
      </pc:sldChg>
      <pc:sldChg chg="del">
        <pc:chgData name="Zhian HUANG 黄志安" userId="fd12ee71-6959-4e17-a5fe-ce6622fbf510" providerId="ADAL" clId="{6CBC18E5-639A-B049-9B9C-BF6897A9EC76}" dt="2024-12-31T16:15:46.022" v="142" actId="2696"/>
        <pc:sldMkLst>
          <pc:docMk/>
          <pc:sldMk cId="2858027657" sldId="10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2143" y="-1124"/>
            <a:ext cx="4232128"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68788">
              <a:defRPr sz="1000" i="1"/>
            </a:lvl1pPr>
          </a:lstStyle>
          <a:p>
            <a:pPr>
              <a:defRPr/>
            </a:pPr>
            <a:endParaRPr lang="en-US"/>
          </a:p>
        </p:txBody>
      </p:sp>
      <p:sp>
        <p:nvSpPr>
          <p:cNvPr id="4099" name="Rectangle 3"/>
          <p:cNvSpPr>
            <a:spLocks noGrp="1" noChangeArrowheads="1"/>
          </p:cNvSpPr>
          <p:nvPr>
            <p:ph type="dt" sz="quarter" idx="1"/>
          </p:nvPr>
        </p:nvSpPr>
        <p:spPr bwMode="auto">
          <a:xfrm>
            <a:off x="5609981" y="-1124"/>
            <a:ext cx="4232128"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68788">
              <a:defRPr sz="1000" i="1"/>
            </a:lvl1pPr>
          </a:lstStyle>
          <a:p>
            <a:pPr>
              <a:defRPr/>
            </a:pPr>
            <a:endParaRPr lang="en-US"/>
          </a:p>
        </p:txBody>
      </p:sp>
      <p:sp>
        <p:nvSpPr>
          <p:cNvPr id="4100" name="Rectangle 4"/>
          <p:cNvSpPr>
            <a:spLocks noGrp="1" noChangeArrowheads="1"/>
          </p:cNvSpPr>
          <p:nvPr>
            <p:ph type="ftr" sz="quarter" idx="2"/>
          </p:nvPr>
        </p:nvSpPr>
        <p:spPr bwMode="auto">
          <a:xfrm>
            <a:off x="32143" y="6430142"/>
            <a:ext cx="4232128"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68788">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5609981" y="6430142"/>
            <a:ext cx="4232128"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68788">
              <a:defRPr sz="1000" i="1"/>
            </a:lvl1pPr>
          </a:lstStyle>
          <a:p>
            <a:pPr>
              <a:defRPr/>
            </a:pPr>
            <a:fld id="{B0AC2A3D-B99B-4BE3-904E-8F9BDE86B7D8}" type="slidenum">
              <a:rPr lang="en-US"/>
              <a:pPr>
                <a:defRPr/>
              </a:pPr>
              <a:t>‹#›</a:t>
            </a:fld>
            <a:endParaRPr lang="en-US"/>
          </a:p>
        </p:txBody>
      </p:sp>
    </p:spTree>
    <p:extLst>
      <p:ext uri="{BB962C8B-B14F-4D97-AF65-F5344CB8AC3E}">
        <p14:creationId xmlns:p14="http://schemas.microsoft.com/office/powerpoint/2010/main" val="117156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5714" y="-6743"/>
            <a:ext cx="4315698"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42786">
              <a:defRPr sz="1000" i="1"/>
            </a:lvl1pPr>
          </a:lstStyle>
          <a:p>
            <a:pPr>
              <a:defRPr/>
            </a:pPr>
            <a:endParaRPr lang="en-US"/>
          </a:p>
        </p:txBody>
      </p:sp>
      <p:sp>
        <p:nvSpPr>
          <p:cNvPr id="2051" name="Rectangle 3"/>
          <p:cNvSpPr>
            <a:spLocks noGrp="1" noChangeArrowheads="1"/>
          </p:cNvSpPr>
          <p:nvPr>
            <p:ph type="dt" idx="1"/>
          </p:nvPr>
        </p:nvSpPr>
        <p:spPr bwMode="auto">
          <a:xfrm>
            <a:off x="5584267" y="-6743"/>
            <a:ext cx="4315698"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42786">
              <a:defRPr sz="1000" i="1"/>
            </a:lvl1pPr>
          </a:lstStyle>
          <a:p>
            <a:pPr>
              <a:defRPr/>
            </a:pPr>
            <a:endParaRPr lang="en-US"/>
          </a:p>
        </p:txBody>
      </p:sp>
      <p:sp>
        <p:nvSpPr>
          <p:cNvPr id="12292" name="Rectangle 4"/>
          <p:cNvSpPr>
            <a:spLocks noGrp="1" noRot="1" noChangeAspect="1" noChangeArrowheads="1" noTextEdit="1"/>
          </p:cNvSpPr>
          <p:nvPr>
            <p:ph type="sldImg" idx="2"/>
          </p:nvPr>
        </p:nvSpPr>
        <p:spPr bwMode="auto">
          <a:xfrm>
            <a:off x="3098800" y="512763"/>
            <a:ext cx="3676650" cy="2546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2854" y="3230244"/>
            <a:ext cx="7328544" cy="3070643"/>
          </a:xfrm>
          <a:prstGeom prst="rect">
            <a:avLst/>
          </a:prstGeom>
          <a:noFill/>
          <a:ln w="9525">
            <a:noFill/>
            <a:miter lim="800000"/>
            <a:headEnd/>
            <a:tailEnd/>
          </a:ln>
          <a:effectLst/>
        </p:spPr>
        <p:txBody>
          <a:bodyPr vert="horz" wrap="square" lIns="87569" tIns="41397" rIns="87569" bIns="413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25714" y="6466109"/>
            <a:ext cx="4315698"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42786">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5584267" y="6466109"/>
            <a:ext cx="4315698"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42786">
              <a:defRPr sz="1000" i="1"/>
            </a:lvl1pPr>
          </a:lstStyle>
          <a:p>
            <a:pPr>
              <a:defRPr/>
            </a:pPr>
            <a:fld id="{A7E88535-4BEA-4EE8-AB4A-C9FA970A9824}" type="slidenum">
              <a:rPr lang="en-US"/>
              <a:pPr>
                <a:defRPr/>
              </a:pPr>
              <a:t>‹#›</a:t>
            </a:fld>
            <a:endParaRPr lang="en-US"/>
          </a:p>
        </p:txBody>
      </p:sp>
    </p:spTree>
    <p:extLst>
      <p:ext uri="{BB962C8B-B14F-4D97-AF65-F5344CB8AC3E}">
        <p14:creationId xmlns:p14="http://schemas.microsoft.com/office/powerpoint/2010/main" val="1836913820"/>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sz="1000"/>
              <a:t>Software Design</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9230C636-ECB8-47BE-92DE-F91BE5C0FACE}" type="slidenum">
              <a:rPr lang="en-US" sz="1000" smtClean="0"/>
              <a:pPr/>
              <a:t>1</a:t>
            </a:fld>
            <a:endParaRPr lang="en-US" sz="100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84031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脚占位符 3"/>
          <p:cNvSpPr>
            <a:spLocks noGrp="1"/>
          </p:cNvSpPr>
          <p:nvPr>
            <p:ph type="ftr" sz="quarter" idx="4"/>
          </p:nvPr>
        </p:nvSpPr>
        <p:spPr/>
        <p:txBody>
          <a:bodyPr/>
          <a:lstStyle/>
          <a:p>
            <a:pPr>
              <a:defRPr/>
            </a:pPr>
            <a:r>
              <a:rPr lang="en-US"/>
              <a:t>Software Design</a:t>
            </a:r>
          </a:p>
        </p:txBody>
      </p:sp>
      <p:sp>
        <p:nvSpPr>
          <p:cNvPr id="5" name="灯片编号占位符 4"/>
          <p:cNvSpPr>
            <a:spLocks noGrp="1"/>
          </p:cNvSpPr>
          <p:nvPr>
            <p:ph type="sldNum" sz="quarter" idx="5"/>
          </p:nvPr>
        </p:nvSpPr>
        <p:spPr/>
        <p:txBody>
          <a:bodyPr/>
          <a:lstStyle/>
          <a:p>
            <a:pPr>
              <a:defRPr/>
            </a:pPr>
            <a:fld id="{A7E88535-4BEA-4EE8-AB4A-C9FA970A9824}" type="slidenum">
              <a:rPr lang="en-US" smtClean="0"/>
              <a:pPr>
                <a:defRPr/>
              </a:pPr>
              <a:t>12</a:t>
            </a:fld>
            <a:endParaRPr lang="en-US"/>
          </a:p>
        </p:txBody>
      </p:sp>
    </p:spTree>
    <p:extLst>
      <p:ext uri="{BB962C8B-B14F-4D97-AF65-F5344CB8AC3E}">
        <p14:creationId xmlns:p14="http://schemas.microsoft.com/office/powerpoint/2010/main" val="537146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a:lvl1pPr>
          </a:lstStyle>
          <a:p>
            <a:pPr>
              <a:defRPr/>
            </a:pPr>
            <a:fld id="{C9E3E309-C4F3-40C3-813B-7A36DC967DF9}" type="slidenum">
              <a:rPr lang="en-US"/>
              <a:pPr>
                <a:defRPr/>
              </a:pPr>
              <a:t>‹#›</a:t>
            </a:fld>
            <a:endParaRPr lang="en-US"/>
          </a:p>
        </p:txBody>
      </p:sp>
    </p:spTree>
    <p:extLst>
      <p:ext uri="{BB962C8B-B14F-4D97-AF65-F5344CB8AC3E}">
        <p14:creationId xmlns:p14="http://schemas.microsoft.com/office/powerpoint/2010/main" val="3444432482"/>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4EDE836C-C506-41B6-AE73-6EC51D540379}" type="slidenum">
              <a:rPr lang="en-US"/>
              <a:pPr>
                <a:defRPr/>
              </a:pPr>
              <a:t>‹#›</a:t>
            </a:fld>
            <a:endParaRPr lang="en-US"/>
          </a:p>
        </p:txBody>
      </p:sp>
    </p:spTree>
    <p:extLst>
      <p:ext uri="{BB962C8B-B14F-4D97-AF65-F5344CB8AC3E}">
        <p14:creationId xmlns:p14="http://schemas.microsoft.com/office/powerpoint/2010/main" val="20081907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C807D62A-A25F-4874-AB67-6CF4C9C4736C}" type="slidenum">
              <a:rPr lang="en-US"/>
              <a:pPr>
                <a:defRPr/>
              </a:pPr>
              <a:t>‹#›</a:t>
            </a:fld>
            <a:endParaRPr lang="en-US"/>
          </a:p>
        </p:txBody>
      </p:sp>
    </p:spTree>
    <p:extLst>
      <p:ext uri="{BB962C8B-B14F-4D97-AF65-F5344CB8AC3E}">
        <p14:creationId xmlns:p14="http://schemas.microsoft.com/office/powerpoint/2010/main" val="41684203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5792DDC3-EFA3-4647-8A6E-E8039DA1A91A}" type="slidenum">
              <a:rPr lang="en-US"/>
              <a:pPr>
                <a:defRPr/>
              </a:pPr>
              <a:t>‹#›</a:t>
            </a:fld>
            <a:endParaRPr lang="en-US"/>
          </a:p>
        </p:txBody>
      </p:sp>
    </p:spTree>
    <p:extLst>
      <p:ext uri="{BB962C8B-B14F-4D97-AF65-F5344CB8AC3E}">
        <p14:creationId xmlns:p14="http://schemas.microsoft.com/office/powerpoint/2010/main" val="1249592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63B8F44C-0EDE-4D7D-9086-BD1CF3CE7AF7}" type="slidenum">
              <a:rPr lang="en-US"/>
              <a:pPr>
                <a:defRPr/>
              </a:pPr>
              <a:t>‹#›</a:t>
            </a:fld>
            <a:endParaRPr lang="en-US"/>
          </a:p>
        </p:txBody>
      </p:sp>
    </p:spTree>
    <p:extLst>
      <p:ext uri="{BB962C8B-B14F-4D97-AF65-F5344CB8AC3E}">
        <p14:creationId xmlns:p14="http://schemas.microsoft.com/office/powerpoint/2010/main" val="35318880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ECCD115F-8D68-417D-BE51-0997C55306EF}" type="slidenum">
              <a:rPr lang="en-US"/>
              <a:pPr>
                <a:defRPr/>
              </a:pPr>
              <a:t>‹#›</a:t>
            </a:fld>
            <a:endParaRPr lang="en-US"/>
          </a:p>
        </p:txBody>
      </p:sp>
    </p:spTree>
    <p:extLst>
      <p:ext uri="{BB962C8B-B14F-4D97-AF65-F5344CB8AC3E}">
        <p14:creationId xmlns:p14="http://schemas.microsoft.com/office/powerpoint/2010/main" val="12832440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D6C972CB-25A0-49CA-A04F-81E0CCB967DE}" type="slidenum">
              <a:rPr lang="en-US"/>
              <a:pPr>
                <a:defRPr/>
              </a:pPr>
              <a:t>‹#›</a:t>
            </a:fld>
            <a:endParaRPr lang="en-US"/>
          </a:p>
        </p:txBody>
      </p:sp>
    </p:spTree>
    <p:extLst>
      <p:ext uri="{BB962C8B-B14F-4D97-AF65-F5344CB8AC3E}">
        <p14:creationId xmlns:p14="http://schemas.microsoft.com/office/powerpoint/2010/main" val="32456723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65FA675B-1F56-4A1F-B974-9460B94FF877}" type="slidenum">
              <a:rPr lang="en-US"/>
              <a:pPr>
                <a:defRPr/>
              </a:pPr>
              <a:t>‹#›</a:t>
            </a:fld>
            <a:endParaRPr lang="en-US"/>
          </a:p>
        </p:txBody>
      </p:sp>
    </p:spTree>
    <p:extLst>
      <p:ext uri="{BB962C8B-B14F-4D97-AF65-F5344CB8AC3E}">
        <p14:creationId xmlns:p14="http://schemas.microsoft.com/office/powerpoint/2010/main" val="42526140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C55598A2-17A2-444F-952B-9804449BE04B}" type="slidenum">
              <a:rPr lang="en-US"/>
              <a:pPr>
                <a:defRPr/>
              </a:pPr>
              <a:t>‹#›</a:t>
            </a:fld>
            <a:endParaRPr lang="en-US"/>
          </a:p>
        </p:txBody>
      </p:sp>
    </p:spTree>
    <p:extLst>
      <p:ext uri="{BB962C8B-B14F-4D97-AF65-F5344CB8AC3E}">
        <p14:creationId xmlns:p14="http://schemas.microsoft.com/office/powerpoint/2010/main" val="1326147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1AD18685-0001-4CA4-BB9B-682137D85FB6}" type="slidenum">
              <a:rPr lang="en-US"/>
              <a:pPr>
                <a:defRPr/>
              </a:pPr>
              <a:t>‹#›</a:t>
            </a:fld>
            <a:endParaRPr lang="en-US"/>
          </a:p>
        </p:txBody>
      </p:sp>
    </p:spTree>
    <p:extLst>
      <p:ext uri="{BB962C8B-B14F-4D97-AF65-F5344CB8AC3E}">
        <p14:creationId xmlns:p14="http://schemas.microsoft.com/office/powerpoint/2010/main" val="2696603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A00572DE-3297-44C9-8095-AE1A459C6662}" type="slidenum">
              <a:rPr lang="en-US"/>
              <a:pPr>
                <a:defRPr/>
              </a:pPr>
              <a:t>‹#›</a:t>
            </a:fld>
            <a:endParaRPr lang="en-US"/>
          </a:p>
        </p:txBody>
      </p:sp>
    </p:spTree>
    <p:extLst>
      <p:ext uri="{BB962C8B-B14F-4D97-AF65-F5344CB8AC3E}">
        <p14:creationId xmlns:p14="http://schemas.microsoft.com/office/powerpoint/2010/main" val="4225642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C68E5FA2-5579-48D2-AAEA-0395A9685864}" type="slidenum">
              <a:rPr lang="en-US"/>
              <a:pPr>
                <a:defRPr/>
              </a:pPr>
              <a:t>‹#›</a:t>
            </a:fld>
            <a:endParaRPr lang="en-US"/>
          </a:p>
        </p:txBody>
      </p:sp>
    </p:spTree>
    <p:extLst>
      <p:ext uri="{BB962C8B-B14F-4D97-AF65-F5344CB8AC3E}">
        <p14:creationId xmlns:p14="http://schemas.microsoft.com/office/powerpoint/2010/main" val="161092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folHlink"/>
                </a:solidFill>
              </a:defRPr>
            </a:lvl1pPr>
          </a:lstStyle>
          <a:p>
            <a:pPr>
              <a:defRPr/>
            </a:pPr>
            <a:endParaRPr lang="en-US"/>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defRPr>
            </a:lvl1pPr>
          </a:lstStyle>
          <a:p>
            <a:pPr>
              <a:defRPr/>
            </a:pPr>
            <a:r>
              <a:rPr lang="en-US"/>
              <a:t>Software Quality</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folHlink"/>
                </a:solidFill>
              </a:defRPr>
            </a:lvl1pPr>
          </a:lstStyle>
          <a:p>
            <a:pPr>
              <a:defRPr/>
            </a:pPr>
            <a:fld id="{BD8E331F-9D83-4245-9A62-97CA84DE22F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8"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0" end="0"/>
                                            </p:txEl>
                                          </p:spTgt>
                                        </p:tgtEl>
                                        <p:attrNameLst>
                                          <p:attrName>ppt_c</p:attrName>
                                        </p:attrNameLst>
                                      </p:cBhvr>
                                      <p:to>
                                        <a:schemeClr val="folHlink"/>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1" end="1"/>
                                            </p:txEl>
                                          </p:spTgt>
                                        </p:tgtEl>
                                        <p:attrNameLst>
                                          <p:attrName>ppt_c</p:attrName>
                                        </p:attrNameLst>
                                      </p:cBhvr>
                                      <p:to>
                                        <a:schemeClr val="folHlink"/>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2" end="2"/>
                                            </p:txEl>
                                          </p:spTgt>
                                        </p:tgtEl>
                                        <p:attrNameLst>
                                          <p:attrName>ppt_c</p:attrName>
                                        </p:attrNameLst>
                                      </p:cBhvr>
                                      <p:to>
                                        <a:schemeClr val="folHlink"/>
                                      </p:to>
                                    </p:animClr>
                                  </p:subTnLst>
                                </p:cTn>
                              </p:par>
                              <p:par>
                                <p:cTn id="15" presetID="1" presetClass="entr" presetSubtype="0" fill="hold" grpId="0" nodeType="withEffect">
                                  <p:stCondLst>
                                    <p:cond delay="0"/>
                                  </p:stCondLst>
                                  <p:childTnLst>
                                    <p:set>
                                      <p:cBhvr>
                                        <p:cTn id="16" dur="1" fill="hold">
                                          <p:stCondLst>
                                            <p:cond delay="499"/>
                                          </p:stCondLst>
                                        </p:cTn>
                                        <p:tgtEl>
                                          <p:spTgt spid="102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3" end="3"/>
                                            </p:txEl>
                                          </p:spTgt>
                                        </p:tgtEl>
                                        <p:attrNameLst>
                                          <p:attrName>ppt_c</p:attrName>
                                        </p:attrNameLst>
                                      </p:cBhvr>
                                      <p:to>
                                        <a:schemeClr val="folHlink"/>
                                      </p:to>
                                    </p:animClr>
                                  </p:subTnLst>
                                </p:cTn>
                              </p:par>
                              <p:par>
                                <p:cTn id="17" presetID="1" presetClass="entr" presetSubtype="0" fill="hold" grpId="0" nodeType="withEffect">
                                  <p:stCondLst>
                                    <p:cond delay="0"/>
                                  </p:stCondLst>
                                  <p:childTnLst>
                                    <p:set>
                                      <p:cBhvr>
                                        <p:cTn id="18" dur="1" fill="hold">
                                          <p:stCondLst>
                                            <p:cond delay="499"/>
                                          </p:stCondLst>
                                        </p:cTn>
                                        <p:tgtEl>
                                          <p:spTgt spid="102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8">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bldLvl="3" autoUpdateAnimBg="0">
        <p:tmplLst>
          <p:tmpl lvl="1">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2">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3">
            <p:tnLst>
              <p:par>
                <p:cTn presetID="1" presetClass="entr" presetSubtype="0" fill="hold" nodeType="click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4">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 lvl="5">
            <p:tnLst>
              <p:par>
                <p:cTn presetID="1" presetClass="entr" presetSubtype="0" fill="hold" nodeType="withEffect">
                  <p:stCondLst>
                    <p:cond delay="0"/>
                  </p:stCondLst>
                  <p:childTnLst>
                    <p:set>
                      <p:cBhvr>
                        <p:cTn dur="1" fill="hold">
                          <p:stCondLst>
                            <p:cond delay="499"/>
                          </p:stCondLst>
                        </p:cTn>
                        <p:tgtEl>
                          <p:spTgt spid="1028"/>
                        </p:tgtEl>
                        <p:attrNameLst>
                          <p:attrName>style.visibility</p:attrName>
                        </p:attrNameLst>
                      </p:cBhvr>
                      <p:to>
                        <p:strVal val="visible"/>
                      </p:to>
                    </p:set>
                  </p:childTnLst>
                  <p:subTnLst>
                    <p:animClr clrSpc="rgb" dir="cw">
                      <p:cBhvr override="childStyle">
                        <p:cTn dur="1" fill="hold" display="0" masterRel="nextClick" afterEffect="1"/>
                        <p:tgtEl>
                          <p:spTgt spid="1028"/>
                        </p:tgtEl>
                        <p:attrNameLst>
                          <p:attrName>ppt_c</p:attrName>
                        </p:attrNameLst>
                      </p:cBhvr>
                      <p:to>
                        <a:schemeClr val="folHlink"/>
                      </p:to>
                    </p:animClr>
                  </p:subTnLst>
                </p:cTn>
              </p:par>
            </p:tnLst>
          </p:tmpl>
        </p:tmplLst>
      </p:bldP>
    </p:bldLst>
  </p:timing>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3200">
          <a:solidFill>
            <a:schemeClr val="tx1"/>
          </a:solidFill>
          <a:latin typeface="+mn-lt"/>
          <a:ea typeface="+mn-ea"/>
          <a:cs typeface="+mn-cs"/>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emplate-selector.ieee.org/secure/templateSelector/publicationTyp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0465E2E4-7374-46A0-BB59-F56978D5F671}" type="slidenum">
              <a:rPr lang="en-US" sz="1400" smtClean="0">
                <a:solidFill>
                  <a:schemeClr val="folHlink"/>
                </a:solidFill>
              </a:rPr>
              <a:pPr/>
              <a:t>1</a:t>
            </a:fld>
            <a:endParaRPr lang="en-US" sz="1400">
              <a:solidFill>
                <a:schemeClr val="folHlink"/>
              </a:solidFill>
            </a:endParaRPr>
          </a:p>
        </p:txBody>
      </p:sp>
      <p:sp>
        <p:nvSpPr>
          <p:cNvPr id="3075" name="Rectangle 2"/>
          <p:cNvSpPr>
            <a:spLocks noGrp="1" noChangeArrowheads="1"/>
          </p:cNvSpPr>
          <p:nvPr>
            <p:ph type="ctrTitle"/>
          </p:nvPr>
        </p:nvSpPr>
        <p:spPr>
          <a:xfrm>
            <a:off x="412750" y="609600"/>
            <a:ext cx="9034463" cy="2743200"/>
          </a:xfrm>
          <a:noFill/>
        </p:spPr>
        <p:txBody>
          <a:bodyPr/>
          <a:lstStyle/>
          <a:p>
            <a:br>
              <a:rPr lang="en-US" sz="7200" dirty="0"/>
            </a:br>
            <a:r>
              <a:rPr lang="en-US" sz="7200" dirty="0"/>
              <a:t>Course Project </a:t>
            </a:r>
            <a:br>
              <a:rPr lang="en-US" sz="7200" dirty="0"/>
            </a:br>
            <a:r>
              <a:rPr lang="en-US" sz="4800" dirty="0"/>
              <a:t>in CS5351 Software Engineering</a:t>
            </a:r>
            <a:endParaRPr lang="en-US" sz="7200" dirty="0"/>
          </a:p>
        </p:txBody>
      </p:sp>
      <p:sp>
        <p:nvSpPr>
          <p:cNvPr id="3076" name="Rectangle 3"/>
          <p:cNvSpPr>
            <a:spLocks noGrp="1" noChangeArrowheads="1"/>
          </p:cNvSpPr>
          <p:nvPr>
            <p:ph type="subTitle" idx="1"/>
          </p:nvPr>
        </p:nvSpPr>
        <p:spPr>
          <a:xfrm>
            <a:off x="455613" y="3886200"/>
            <a:ext cx="9067800" cy="2667000"/>
          </a:xfrm>
          <a:noFill/>
        </p:spPr>
        <p:txBody>
          <a:bodyPr/>
          <a:lstStyle/>
          <a:p>
            <a:pPr>
              <a:lnSpc>
                <a:spcPct val="90000"/>
              </a:lnSpc>
            </a:pPr>
            <a:r>
              <a:rPr lang="en-US" sz="4000" dirty="0"/>
              <a:t>Prof. Zhi-An Huang</a:t>
            </a:r>
          </a:p>
          <a:p>
            <a:pPr>
              <a:lnSpc>
                <a:spcPct val="90000"/>
              </a:lnSpc>
            </a:pPr>
            <a:r>
              <a:rPr lang="en-US" sz="2400" dirty="0"/>
              <a:t>Office: AC4-503</a:t>
            </a:r>
          </a:p>
          <a:p>
            <a:pPr>
              <a:lnSpc>
                <a:spcPct val="90000"/>
              </a:lnSpc>
            </a:pPr>
            <a:r>
              <a:rPr lang="en-US" sz="2400" dirty="0"/>
              <a:t>Email:</a:t>
            </a:r>
            <a:r>
              <a:rPr lang="en-US" sz="1800" dirty="0">
                <a:latin typeface="Courier New" pitchFamily="49" charset="0"/>
              </a:rPr>
              <a:t> </a:t>
            </a:r>
            <a:r>
              <a:rPr lang="en-US" sz="2000" b="1" dirty="0" err="1">
                <a:latin typeface="Courier New" pitchFamily="49" charset="0"/>
              </a:rPr>
              <a:t>huang.za@cityu-dg.edu.cn</a:t>
            </a:r>
            <a:endParaRPr lang="en-US" sz="2000" dirty="0">
              <a:latin typeface="Courier New" pitchFamily="49" charset="0"/>
            </a:endParaRPr>
          </a:p>
          <a:p>
            <a:pPr>
              <a:lnSpc>
                <a:spcPct val="90000"/>
              </a:lnSpc>
            </a:pPr>
            <a:endParaRPr lang="en-US" sz="2000" b="1" dirty="0">
              <a:solidFill>
                <a:schemeClr val="folHlink"/>
              </a:solidFill>
            </a:endParaRPr>
          </a:p>
          <a:p>
            <a:pPr>
              <a:lnSpc>
                <a:spcPct val="90000"/>
              </a:lnSpc>
            </a:pPr>
            <a:endParaRPr lang="en-US" sz="2000" b="1" dirty="0">
              <a:solidFill>
                <a:schemeClr val="folHlink"/>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D42F-6035-40A1-977A-F163BEAA519D}"/>
              </a:ext>
            </a:extLst>
          </p:cNvPr>
          <p:cNvSpPr>
            <a:spLocks noGrp="1"/>
          </p:cNvSpPr>
          <p:nvPr>
            <p:ph type="title"/>
          </p:nvPr>
        </p:nvSpPr>
        <p:spPr/>
        <p:txBody>
          <a:bodyPr/>
          <a:lstStyle/>
          <a:p>
            <a:r>
              <a:rPr lang="en-HK" dirty="0"/>
              <a:t>Recommendation</a:t>
            </a:r>
          </a:p>
        </p:txBody>
      </p:sp>
      <p:sp>
        <p:nvSpPr>
          <p:cNvPr id="3" name="Content Placeholder 2">
            <a:extLst>
              <a:ext uri="{FF2B5EF4-FFF2-40B4-BE49-F238E27FC236}">
                <a16:creationId xmlns:a16="http://schemas.microsoft.com/office/drawing/2014/main" id="{E191F47C-4C2A-4EFE-BB6C-DF26DE361D0C}"/>
              </a:ext>
            </a:extLst>
          </p:cNvPr>
          <p:cNvSpPr>
            <a:spLocks noGrp="1"/>
          </p:cNvSpPr>
          <p:nvPr>
            <p:ph idx="1"/>
          </p:nvPr>
        </p:nvSpPr>
        <p:spPr/>
        <p:txBody>
          <a:bodyPr/>
          <a:lstStyle/>
          <a:p>
            <a:r>
              <a:rPr lang="en-HK" sz="2800" b="1" dirty="0"/>
              <a:t>Warning 1</a:t>
            </a:r>
            <a:r>
              <a:rPr lang="en-HK" sz="2800" dirty="0"/>
              <a:t>: A full-feature tool is too large for a student team to target it within the project timeline (12 weeks). </a:t>
            </a:r>
          </a:p>
          <a:p>
            <a:pPr lvl="1"/>
            <a:r>
              <a:rPr lang="en-HK" sz="2400" b="1" dirty="0"/>
              <a:t>Don’t do it!</a:t>
            </a:r>
          </a:p>
          <a:p>
            <a:r>
              <a:rPr lang="en-HK" sz="2800" b="1" dirty="0"/>
              <a:t>Recommendation</a:t>
            </a:r>
            <a:r>
              <a:rPr lang="en-HK" sz="2800" dirty="0"/>
              <a:t>: Start with an operable open-source project </a:t>
            </a:r>
            <a:r>
              <a:rPr lang="en-HK" sz="2800" i="1" dirty="0"/>
              <a:t>(e.g., a project with </a:t>
            </a:r>
            <a:r>
              <a:rPr lang="en-HK" sz="2800" dirty="0"/>
              <a:t>its source code you can get from </a:t>
            </a:r>
            <a:r>
              <a:rPr lang="en-HK" sz="2800" dirty="0" err="1"/>
              <a:t>Github</a:t>
            </a:r>
            <a:r>
              <a:rPr lang="en-HK" sz="2800" dirty="0"/>
              <a:t>) or a project allows plug-in</a:t>
            </a:r>
            <a:r>
              <a:rPr lang="en-HK" sz="2800" i="1" dirty="0"/>
              <a:t> </a:t>
            </a:r>
            <a:r>
              <a:rPr lang="en-HK" sz="2800" dirty="0"/>
              <a:t>development</a:t>
            </a:r>
            <a:r>
              <a:rPr lang="en-HK" sz="2800" i="1" dirty="0"/>
              <a:t>.</a:t>
            </a:r>
            <a:endParaRPr lang="en-HK" sz="2800" dirty="0"/>
          </a:p>
          <a:p>
            <a:pPr lvl="1"/>
            <a:r>
              <a:rPr lang="en-HK" sz="2400" dirty="0"/>
              <a:t>The best kind is a tool related to a research paper so that you can read the paper about the key algorithm implemented in the tool.</a:t>
            </a:r>
          </a:p>
          <a:p>
            <a:pPr lvl="1"/>
            <a:r>
              <a:rPr lang="en-HK" sz="2400" dirty="0"/>
              <a:t>Implement your original/improved algorithms to solve a specific software development problem.</a:t>
            </a:r>
          </a:p>
          <a:p>
            <a:pPr lvl="1"/>
            <a:r>
              <a:rPr lang="en-HK" sz="2400" dirty="0"/>
              <a:t>A tool can be a standalone tool or a component of a larger tool (e.g., a plugin in Eclipse IDE)</a:t>
            </a:r>
          </a:p>
          <a:p>
            <a:pPr marL="512763" lvl="1" indent="0">
              <a:buNone/>
            </a:pPr>
            <a:endParaRPr lang="en-HK" sz="2400" dirty="0"/>
          </a:p>
        </p:txBody>
      </p:sp>
      <p:sp>
        <p:nvSpPr>
          <p:cNvPr id="4" name="Slide Number Placeholder 3">
            <a:extLst>
              <a:ext uri="{FF2B5EF4-FFF2-40B4-BE49-F238E27FC236}">
                <a16:creationId xmlns:a16="http://schemas.microsoft.com/office/drawing/2014/main" id="{49202D10-DEBC-403B-B3F1-117B61165EF0}"/>
              </a:ext>
            </a:extLst>
          </p:cNvPr>
          <p:cNvSpPr>
            <a:spLocks noGrp="1"/>
          </p:cNvSpPr>
          <p:nvPr>
            <p:ph type="sldNum" sz="quarter" idx="12"/>
          </p:nvPr>
        </p:nvSpPr>
        <p:spPr/>
        <p:txBody>
          <a:bodyPr/>
          <a:lstStyle/>
          <a:p>
            <a:pPr>
              <a:defRPr/>
            </a:pPr>
            <a:fld id="{63B8F44C-0EDE-4D7D-9086-BD1CF3CE7AF7}" type="slidenum">
              <a:rPr lang="en-US" smtClean="0"/>
              <a:pPr>
                <a:defRPr/>
              </a:pPr>
              <a:t>10</a:t>
            </a:fld>
            <a:endParaRPr lang="en-US"/>
          </a:p>
        </p:txBody>
      </p:sp>
    </p:spTree>
    <p:extLst>
      <p:ext uri="{BB962C8B-B14F-4D97-AF65-F5344CB8AC3E}">
        <p14:creationId xmlns:p14="http://schemas.microsoft.com/office/powerpoint/2010/main" val="320473516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7FF-D7F0-4EE7-9A14-B31F1CD755CF}"/>
              </a:ext>
            </a:extLst>
          </p:cNvPr>
          <p:cNvSpPr>
            <a:spLocks noGrp="1"/>
          </p:cNvSpPr>
          <p:nvPr>
            <p:ph type="title"/>
          </p:nvPr>
        </p:nvSpPr>
        <p:spPr/>
        <p:txBody>
          <a:bodyPr/>
          <a:lstStyle/>
          <a:p>
            <a:r>
              <a:rPr lang="en-HK" dirty="0"/>
              <a:t>Some Areas You May Consider (1)</a:t>
            </a:r>
          </a:p>
        </p:txBody>
      </p:sp>
      <p:sp>
        <p:nvSpPr>
          <p:cNvPr id="3" name="Content Placeholder 2">
            <a:extLst>
              <a:ext uri="{FF2B5EF4-FFF2-40B4-BE49-F238E27FC236}">
                <a16:creationId xmlns:a16="http://schemas.microsoft.com/office/drawing/2014/main" id="{35165789-B80F-40E4-8C6B-CEACFBDB6BCE}"/>
              </a:ext>
            </a:extLst>
          </p:cNvPr>
          <p:cNvSpPr>
            <a:spLocks noGrp="1"/>
          </p:cNvSpPr>
          <p:nvPr>
            <p:ph idx="1"/>
          </p:nvPr>
        </p:nvSpPr>
        <p:spPr>
          <a:xfrm>
            <a:off x="412750" y="1676400"/>
            <a:ext cx="9263062" cy="4953000"/>
          </a:xfrm>
        </p:spPr>
        <p:txBody>
          <a:bodyPr/>
          <a:lstStyle/>
          <a:p>
            <a:r>
              <a:rPr lang="en-HK" sz="2800" b="1" dirty="0"/>
              <a:t>Improvement on existing tasks</a:t>
            </a:r>
            <a:r>
              <a:rPr lang="en-HK" sz="2800" dirty="0"/>
              <a:t>: The main focus of a SE tool is to implement a SE technique, which consists of a sequence of tasks. Some existing tasks may not be good enough (not accurate, far too slow, ineffective, not scalable enough etc). If this is the case, you may develop an alternate method to handle the task (i.e., replacing the existing module by your module for that task)</a:t>
            </a:r>
          </a:p>
          <a:p>
            <a:r>
              <a:rPr lang="en-HK" sz="2800" b="1" dirty="0"/>
              <a:t>Lower the acceptance boundary of an existing tool</a:t>
            </a:r>
            <a:r>
              <a:rPr lang="en-HK" sz="2800" dirty="0"/>
              <a:t>: The input/output of a tool may depend on too many setups or assumptions to prevent them to be used practically. Your project may develop a module to solve that problems</a:t>
            </a:r>
          </a:p>
        </p:txBody>
      </p:sp>
      <p:sp>
        <p:nvSpPr>
          <p:cNvPr id="4" name="Slide Number Placeholder 3">
            <a:extLst>
              <a:ext uri="{FF2B5EF4-FFF2-40B4-BE49-F238E27FC236}">
                <a16:creationId xmlns:a16="http://schemas.microsoft.com/office/drawing/2014/main" id="{4C460936-12DB-4480-B08A-E4D147420566}"/>
              </a:ext>
            </a:extLst>
          </p:cNvPr>
          <p:cNvSpPr>
            <a:spLocks noGrp="1"/>
          </p:cNvSpPr>
          <p:nvPr>
            <p:ph type="sldNum" sz="quarter" idx="12"/>
          </p:nvPr>
        </p:nvSpPr>
        <p:spPr/>
        <p:txBody>
          <a:bodyPr/>
          <a:lstStyle/>
          <a:p>
            <a:pPr>
              <a:defRPr/>
            </a:pPr>
            <a:fld id="{63B8F44C-0EDE-4D7D-9086-BD1CF3CE7AF7}" type="slidenum">
              <a:rPr lang="en-US" smtClean="0"/>
              <a:pPr>
                <a:defRPr/>
              </a:pPr>
              <a:t>11</a:t>
            </a:fld>
            <a:endParaRPr lang="en-US" dirty="0"/>
          </a:p>
        </p:txBody>
      </p:sp>
    </p:spTree>
    <p:extLst>
      <p:ext uri="{BB962C8B-B14F-4D97-AF65-F5344CB8AC3E}">
        <p14:creationId xmlns:p14="http://schemas.microsoft.com/office/powerpoint/2010/main" val="82286397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7FF-D7F0-4EE7-9A14-B31F1CD755CF}"/>
              </a:ext>
            </a:extLst>
          </p:cNvPr>
          <p:cNvSpPr>
            <a:spLocks noGrp="1"/>
          </p:cNvSpPr>
          <p:nvPr>
            <p:ph type="title"/>
          </p:nvPr>
        </p:nvSpPr>
        <p:spPr/>
        <p:txBody>
          <a:bodyPr/>
          <a:lstStyle/>
          <a:p>
            <a:r>
              <a:rPr lang="en-HK" dirty="0"/>
              <a:t>Some Areas You May Consider (2)</a:t>
            </a:r>
          </a:p>
        </p:txBody>
      </p:sp>
      <p:sp>
        <p:nvSpPr>
          <p:cNvPr id="3" name="Content Placeholder 2">
            <a:extLst>
              <a:ext uri="{FF2B5EF4-FFF2-40B4-BE49-F238E27FC236}">
                <a16:creationId xmlns:a16="http://schemas.microsoft.com/office/drawing/2014/main" id="{35165789-B80F-40E4-8C6B-CEACFBDB6BCE}"/>
              </a:ext>
            </a:extLst>
          </p:cNvPr>
          <p:cNvSpPr>
            <a:spLocks noGrp="1"/>
          </p:cNvSpPr>
          <p:nvPr>
            <p:ph idx="1"/>
          </p:nvPr>
        </p:nvSpPr>
        <p:spPr>
          <a:xfrm>
            <a:off x="319881" y="1295400"/>
            <a:ext cx="9263062" cy="4953000"/>
          </a:xfrm>
        </p:spPr>
        <p:txBody>
          <a:bodyPr/>
          <a:lstStyle/>
          <a:p>
            <a:r>
              <a:rPr lang="en-HK" sz="2800" b="1" dirty="0"/>
              <a:t>Extension on top of existing tool</a:t>
            </a:r>
            <a:r>
              <a:rPr lang="en-HK" sz="2800" dirty="0"/>
              <a:t>: The tool provides an API and solves a particular problem. Your project may modify or enhance the tool to solve a related problem.</a:t>
            </a:r>
          </a:p>
          <a:p>
            <a:pPr lvl="1"/>
            <a:r>
              <a:rPr lang="en-US" sz="2400" dirty="0"/>
              <a:t>E</a:t>
            </a:r>
            <a:r>
              <a:rPr lang="en-HK" sz="2400" dirty="0"/>
              <a:t>.g., in your ML course, you may use </a:t>
            </a:r>
            <a:r>
              <a:rPr lang="en-HK" sz="2400" dirty="0" err="1"/>
              <a:t>Pytorch</a:t>
            </a:r>
            <a:r>
              <a:rPr lang="en-HK" sz="2400" dirty="0"/>
              <a:t> to write code for training deep learning models. Can you develop a drag-and-drop GUI so that developers can write code like playing Lego?</a:t>
            </a:r>
          </a:p>
          <a:p>
            <a:r>
              <a:rPr lang="en-HK" sz="2800" b="1" dirty="0"/>
              <a:t>Changing the applicability of an existing tool</a:t>
            </a:r>
            <a:r>
              <a:rPr lang="en-HK" sz="2800" dirty="0"/>
              <a:t>: A tool may statically check the source code and then generate an outputs. Or, a tool may dynamically analyse the execution logs to generate outputs to spot errors in the program executions. You may change the static analysis component to a dynamic analysis component, and vice versa.</a:t>
            </a:r>
          </a:p>
        </p:txBody>
      </p:sp>
      <p:sp>
        <p:nvSpPr>
          <p:cNvPr id="4" name="Slide Number Placeholder 3">
            <a:extLst>
              <a:ext uri="{FF2B5EF4-FFF2-40B4-BE49-F238E27FC236}">
                <a16:creationId xmlns:a16="http://schemas.microsoft.com/office/drawing/2014/main" id="{4C460936-12DB-4480-B08A-E4D147420566}"/>
              </a:ext>
            </a:extLst>
          </p:cNvPr>
          <p:cNvSpPr>
            <a:spLocks noGrp="1"/>
          </p:cNvSpPr>
          <p:nvPr>
            <p:ph type="sldNum" sz="quarter" idx="12"/>
          </p:nvPr>
        </p:nvSpPr>
        <p:spPr/>
        <p:txBody>
          <a:bodyPr/>
          <a:lstStyle/>
          <a:p>
            <a:pPr>
              <a:defRPr/>
            </a:pPr>
            <a:fld id="{63B8F44C-0EDE-4D7D-9086-BD1CF3CE7AF7}" type="slidenum">
              <a:rPr lang="en-US" smtClean="0"/>
              <a:pPr>
                <a:defRPr/>
              </a:pPr>
              <a:t>12</a:t>
            </a:fld>
            <a:endParaRPr lang="en-US"/>
          </a:p>
        </p:txBody>
      </p:sp>
    </p:spTree>
    <p:extLst>
      <p:ext uri="{BB962C8B-B14F-4D97-AF65-F5344CB8AC3E}">
        <p14:creationId xmlns:p14="http://schemas.microsoft.com/office/powerpoint/2010/main" val="87306222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7E7FF-D7F0-4EE7-9A14-B31F1CD755CF}"/>
              </a:ext>
            </a:extLst>
          </p:cNvPr>
          <p:cNvSpPr>
            <a:spLocks noGrp="1"/>
          </p:cNvSpPr>
          <p:nvPr>
            <p:ph type="title"/>
          </p:nvPr>
        </p:nvSpPr>
        <p:spPr/>
        <p:txBody>
          <a:bodyPr/>
          <a:lstStyle/>
          <a:p>
            <a:r>
              <a:rPr lang="en-HK" dirty="0"/>
              <a:t>Some Areas You May Consider (3)</a:t>
            </a:r>
          </a:p>
        </p:txBody>
      </p:sp>
      <p:sp>
        <p:nvSpPr>
          <p:cNvPr id="3" name="Content Placeholder 2">
            <a:extLst>
              <a:ext uri="{FF2B5EF4-FFF2-40B4-BE49-F238E27FC236}">
                <a16:creationId xmlns:a16="http://schemas.microsoft.com/office/drawing/2014/main" id="{35165789-B80F-40E4-8C6B-CEACFBDB6BCE}"/>
              </a:ext>
            </a:extLst>
          </p:cNvPr>
          <p:cNvSpPr>
            <a:spLocks noGrp="1"/>
          </p:cNvSpPr>
          <p:nvPr>
            <p:ph idx="1"/>
          </p:nvPr>
        </p:nvSpPr>
        <p:spPr>
          <a:xfrm>
            <a:off x="412750" y="1676400"/>
            <a:ext cx="9263062" cy="4953000"/>
          </a:xfrm>
        </p:spPr>
        <p:txBody>
          <a:bodyPr/>
          <a:lstStyle/>
          <a:p>
            <a:r>
              <a:rPr lang="en-HK" sz="2800" b="1" dirty="0"/>
              <a:t>Your Own Idea: Highly preferable. </a:t>
            </a:r>
            <a:r>
              <a:rPr lang="en-HK" sz="2800" dirty="0"/>
              <a:t>Do not bound by what have been described in the previous slides or presented in lecture notes.</a:t>
            </a:r>
          </a:p>
          <a:p>
            <a:endParaRPr lang="en-US" sz="2800" dirty="0"/>
          </a:p>
          <a:p>
            <a:pPr marL="0" indent="0">
              <a:buNone/>
            </a:pPr>
            <a:endParaRPr lang="en-HK" sz="2800" dirty="0"/>
          </a:p>
        </p:txBody>
      </p:sp>
      <p:sp>
        <p:nvSpPr>
          <p:cNvPr id="4" name="Slide Number Placeholder 3">
            <a:extLst>
              <a:ext uri="{FF2B5EF4-FFF2-40B4-BE49-F238E27FC236}">
                <a16:creationId xmlns:a16="http://schemas.microsoft.com/office/drawing/2014/main" id="{4C460936-12DB-4480-B08A-E4D147420566}"/>
              </a:ext>
            </a:extLst>
          </p:cNvPr>
          <p:cNvSpPr>
            <a:spLocks noGrp="1"/>
          </p:cNvSpPr>
          <p:nvPr>
            <p:ph type="sldNum" sz="quarter" idx="12"/>
          </p:nvPr>
        </p:nvSpPr>
        <p:spPr/>
        <p:txBody>
          <a:bodyPr/>
          <a:lstStyle/>
          <a:p>
            <a:pPr>
              <a:defRPr/>
            </a:pPr>
            <a:fld id="{63B8F44C-0EDE-4D7D-9086-BD1CF3CE7AF7}" type="slidenum">
              <a:rPr lang="en-US" smtClean="0"/>
              <a:pPr>
                <a:defRPr/>
              </a:pPr>
              <a:t>13</a:t>
            </a:fld>
            <a:endParaRPr lang="en-US"/>
          </a:p>
        </p:txBody>
      </p:sp>
    </p:spTree>
    <p:extLst>
      <p:ext uri="{BB962C8B-B14F-4D97-AF65-F5344CB8AC3E}">
        <p14:creationId xmlns:p14="http://schemas.microsoft.com/office/powerpoint/2010/main" val="28309154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AC37-D54C-40F5-95FF-EF17686646A6}"/>
              </a:ext>
            </a:extLst>
          </p:cNvPr>
          <p:cNvSpPr>
            <a:spLocks noGrp="1"/>
          </p:cNvSpPr>
          <p:nvPr>
            <p:ph type="title"/>
          </p:nvPr>
        </p:nvSpPr>
        <p:spPr/>
        <p:txBody>
          <a:bodyPr/>
          <a:lstStyle/>
          <a:p>
            <a:r>
              <a:rPr lang="en-HK" dirty="0"/>
              <a:t>Contributions of Team Members</a:t>
            </a:r>
          </a:p>
        </p:txBody>
      </p:sp>
      <p:sp>
        <p:nvSpPr>
          <p:cNvPr id="3" name="Content Placeholder 2">
            <a:extLst>
              <a:ext uri="{FF2B5EF4-FFF2-40B4-BE49-F238E27FC236}">
                <a16:creationId xmlns:a16="http://schemas.microsoft.com/office/drawing/2014/main" id="{4D5E3A5F-0229-43CE-BB19-AF90B7403E10}"/>
              </a:ext>
            </a:extLst>
          </p:cNvPr>
          <p:cNvSpPr>
            <a:spLocks noGrp="1"/>
          </p:cNvSpPr>
          <p:nvPr>
            <p:ph idx="1"/>
          </p:nvPr>
        </p:nvSpPr>
        <p:spPr>
          <a:xfrm>
            <a:off x="412750" y="1638300"/>
            <a:ext cx="9415462" cy="4953000"/>
          </a:xfrm>
        </p:spPr>
        <p:txBody>
          <a:bodyPr/>
          <a:lstStyle/>
          <a:p>
            <a:r>
              <a:rPr lang="en-HK" sz="2400" dirty="0"/>
              <a:t>Suggest using contributed efforts (e.g., hours or story points) in determining the relative contributions of team members (as all of us are students). Teams can decide their own measures on contributions. Team should reward students who take up difficulty tasks</a:t>
            </a:r>
          </a:p>
          <a:p>
            <a:pPr marL="0" indent="0">
              <a:buNone/>
            </a:pPr>
            <a:endParaRPr lang="en-HK" sz="2400" dirty="0"/>
          </a:p>
          <a:p>
            <a:pPr marL="0" indent="0">
              <a:buNone/>
            </a:pPr>
            <a:endParaRPr lang="en-HK" sz="2400" dirty="0"/>
          </a:p>
          <a:p>
            <a:pPr marL="0" indent="0">
              <a:buNone/>
            </a:pPr>
            <a:endParaRPr lang="en-HK" dirty="0"/>
          </a:p>
          <a:p>
            <a:pPr marL="0" indent="0">
              <a:buNone/>
            </a:pPr>
            <a:endParaRPr lang="en-HK" sz="1100" dirty="0"/>
          </a:p>
          <a:p>
            <a:pPr marL="0" indent="0">
              <a:buNone/>
            </a:pPr>
            <a:endParaRPr lang="en-HK" sz="1100" dirty="0"/>
          </a:p>
          <a:p>
            <a:pPr marL="0" indent="0">
              <a:buNone/>
            </a:pPr>
            <a:endParaRPr lang="en-HK" sz="1100" dirty="0"/>
          </a:p>
          <a:p>
            <a:pPr marL="0" indent="0">
              <a:buNone/>
            </a:pPr>
            <a:endParaRPr lang="en-HK" sz="1100" dirty="0"/>
          </a:p>
          <a:p>
            <a:r>
              <a:rPr lang="en-HK" sz="2000" dirty="0"/>
              <a:t>Marks will be pro-rated accordingly. </a:t>
            </a:r>
            <a:r>
              <a:rPr lang="en-HK" sz="1200" dirty="0"/>
              <a:t>[bounded for extreme, e.g., the presence of a free rider]</a:t>
            </a:r>
            <a:endParaRPr lang="en-HK" sz="2000" dirty="0"/>
          </a:p>
          <a:p>
            <a:r>
              <a:rPr lang="en-HK" sz="2000" dirty="0"/>
              <a:t>Present the contributions in the final report</a:t>
            </a:r>
          </a:p>
          <a:p>
            <a:r>
              <a:rPr lang="en-HK" sz="2000" dirty="0"/>
              <a:t>Respect your teammates, as not everyone wants A+.</a:t>
            </a:r>
          </a:p>
        </p:txBody>
      </p:sp>
      <p:sp>
        <p:nvSpPr>
          <p:cNvPr id="4" name="Slide Number Placeholder 3">
            <a:extLst>
              <a:ext uri="{FF2B5EF4-FFF2-40B4-BE49-F238E27FC236}">
                <a16:creationId xmlns:a16="http://schemas.microsoft.com/office/drawing/2014/main" id="{240B3326-B548-4194-9E5C-49214DE95EA6}"/>
              </a:ext>
            </a:extLst>
          </p:cNvPr>
          <p:cNvSpPr>
            <a:spLocks noGrp="1"/>
          </p:cNvSpPr>
          <p:nvPr>
            <p:ph type="sldNum" sz="quarter" idx="12"/>
          </p:nvPr>
        </p:nvSpPr>
        <p:spPr/>
        <p:txBody>
          <a:bodyPr/>
          <a:lstStyle/>
          <a:p>
            <a:pPr>
              <a:defRPr/>
            </a:pPr>
            <a:fld id="{63B8F44C-0EDE-4D7D-9086-BD1CF3CE7AF7}" type="slidenum">
              <a:rPr lang="en-US" smtClean="0"/>
              <a:pPr>
                <a:defRPr/>
              </a:pPr>
              <a:t>14</a:t>
            </a:fld>
            <a:endParaRPr lang="en-US"/>
          </a:p>
        </p:txBody>
      </p:sp>
      <p:graphicFrame>
        <p:nvGraphicFramePr>
          <p:cNvPr id="6" name="Table 5">
            <a:extLst>
              <a:ext uri="{FF2B5EF4-FFF2-40B4-BE49-F238E27FC236}">
                <a16:creationId xmlns:a16="http://schemas.microsoft.com/office/drawing/2014/main" id="{0E9FB0B3-E7D7-4723-9679-6314495D2947}"/>
              </a:ext>
            </a:extLst>
          </p:cNvPr>
          <p:cNvGraphicFramePr>
            <a:graphicFrameLocks noGrp="1"/>
          </p:cNvGraphicFramePr>
          <p:nvPr>
            <p:extLst>
              <p:ext uri="{D42A27DB-BD31-4B8C-83A1-F6EECF244321}">
                <p14:modId xmlns:p14="http://schemas.microsoft.com/office/powerpoint/2010/main" val="722061454"/>
              </p:ext>
            </p:extLst>
          </p:nvPr>
        </p:nvGraphicFramePr>
        <p:xfrm>
          <a:off x="760412" y="3341877"/>
          <a:ext cx="8610600" cy="1991870"/>
        </p:xfrm>
        <a:graphic>
          <a:graphicData uri="http://schemas.openxmlformats.org/drawingml/2006/table">
            <a:tbl>
              <a:tblPr firstRow="1" firstCol="1" bandRow="1">
                <a:tableStyleId>{21E4AEA4-8DFA-4A89-87EB-49C32662AFE0}</a:tableStyleId>
              </a:tblPr>
              <a:tblGrid>
                <a:gridCol w="1680797">
                  <a:extLst>
                    <a:ext uri="{9D8B030D-6E8A-4147-A177-3AD203B41FA5}">
                      <a16:colId xmlns:a16="http://schemas.microsoft.com/office/drawing/2014/main" val="735713592"/>
                    </a:ext>
                  </a:extLst>
                </a:gridCol>
                <a:gridCol w="1042213">
                  <a:extLst>
                    <a:ext uri="{9D8B030D-6E8A-4147-A177-3AD203B41FA5}">
                      <a16:colId xmlns:a16="http://schemas.microsoft.com/office/drawing/2014/main" val="1639402451"/>
                    </a:ext>
                  </a:extLst>
                </a:gridCol>
                <a:gridCol w="1177518">
                  <a:extLst>
                    <a:ext uri="{9D8B030D-6E8A-4147-A177-3AD203B41FA5}">
                      <a16:colId xmlns:a16="http://schemas.microsoft.com/office/drawing/2014/main" val="2986049032"/>
                    </a:ext>
                  </a:extLst>
                </a:gridCol>
                <a:gridCol w="1177518">
                  <a:extLst>
                    <a:ext uri="{9D8B030D-6E8A-4147-A177-3AD203B41FA5}">
                      <a16:colId xmlns:a16="http://schemas.microsoft.com/office/drawing/2014/main" val="1692906945"/>
                    </a:ext>
                  </a:extLst>
                </a:gridCol>
                <a:gridCol w="1177518">
                  <a:extLst>
                    <a:ext uri="{9D8B030D-6E8A-4147-A177-3AD203B41FA5}">
                      <a16:colId xmlns:a16="http://schemas.microsoft.com/office/drawing/2014/main" val="2278007348"/>
                    </a:ext>
                  </a:extLst>
                </a:gridCol>
                <a:gridCol w="1177518">
                  <a:extLst>
                    <a:ext uri="{9D8B030D-6E8A-4147-A177-3AD203B41FA5}">
                      <a16:colId xmlns:a16="http://schemas.microsoft.com/office/drawing/2014/main" val="3795115410"/>
                    </a:ext>
                  </a:extLst>
                </a:gridCol>
                <a:gridCol w="1177518">
                  <a:extLst>
                    <a:ext uri="{9D8B030D-6E8A-4147-A177-3AD203B41FA5}">
                      <a16:colId xmlns:a16="http://schemas.microsoft.com/office/drawing/2014/main" val="3276870572"/>
                    </a:ext>
                  </a:extLst>
                </a:gridCol>
              </a:tblGrid>
              <a:tr h="167301">
                <a:tc rowSpan="2">
                  <a:txBody>
                    <a:bodyPr/>
                    <a:lstStyle/>
                    <a:p>
                      <a:pPr algn="ctr">
                        <a:lnSpc>
                          <a:spcPct val="107000"/>
                        </a:lnSpc>
                        <a:spcAft>
                          <a:spcPts val="0"/>
                        </a:spcAft>
                      </a:pPr>
                      <a:r>
                        <a:rPr lang="en-US" sz="1200" dirty="0" err="1">
                          <a:effectLst/>
                        </a:rPr>
                        <a:t>MyTool</a:t>
                      </a:r>
                      <a:endParaRPr lang="en-HK"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nchor="ctr"/>
                </a:tc>
                <a:tc gridSpan="6">
                  <a:txBody>
                    <a:bodyPr/>
                    <a:lstStyle/>
                    <a:p>
                      <a:pPr algn="ctr">
                        <a:lnSpc>
                          <a:spcPct val="107000"/>
                        </a:lnSpc>
                        <a:spcAft>
                          <a:spcPts val="0"/>
                        </a:spcAft>
                      </a:pPr>
                      <a:r>
                        <a:rPr lang="en-US" sz="1200" dirty="0">
                          <a:effectLst/>
                        </a:rPr>
                        <a:t>Actual productive hours spent on the project (</a:t>
                      </a:r>
                      <a:r>
                        <a:rPr lang="en-US" sz="1200" dirty="0" err="1">
                          <a:effectLst/>
                        </a:rPr>
                        <a:t>hrs</a:t>
                      </a:r>
                      <a:r>
                        <a:rPr lang="en-US" sz="1200" dirty="0">
                          <a:effectLst/>
                        </a:rPr>
                        <a:t>) or story points</a:t>
                      </a:r>
                      <a:endParaRPr lang="en-HK"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1605370216"/>
                  </a:ext>
                </a:extLst>
              </a:tr>
              <a:tr h="167301">
                <a:tc vMerge="1">
                  <a:txBody>
                    <a:bodyPr/>
                    <a:lstStyle/>
                    <a:p>
                      <a:endParaRPr lang="en-HK"/>
                    </a:p>
                  </a:txBody>
                  <a:tcPr/>
                </a:tc>
                <a:tc>
                  <a:txBody>
                    <a:bodyPr/>
                    <a:lstStyle/>
                    <a:p>
                      <a:pPr>
                        <a:lnSpc>
                          <a:spcPct val="107000"/>
                        </a:lnSpc>
                        <a:spcAft>
                          <a:spcPts val="0"/>
                        </a:spcAft>
                      </a:pPr>
                      <a:r>
                        <a:rPr lang="en-US" sz="1200">
                          <a:effectLst/>
                        </a:rPr>
                        <a:t>Sprint 1</a:t>
                      </a:r>
                      <a:endParaRPr lang="en-HK" sz="12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2</a:t>
                      </a:r>
                      <a:endParaRPr lang="en-HK" sz="12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3</a:t>
                      </a:r>
                      <a:endParaRPr lang="en-HK" sz="12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4</a:t>
                      </a:r>
                      <a:endParaRPr lang="en-HK" sz="12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Sprint 5</a:t>
                      </a:r>
                      <a:endParaRPr lang="en-HK" sz="12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200">
                          <a:effectLst/>
                        </a:rPr>
                        <a:t>Total</a:t>
                      </a:r>
                      <a:endParaRPr lang="en-HK" sz="12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028303404"/>
                  </a:ext>
                </a:extLst>
              </a:tr>
              <a:tr h="196125">
                <a:tc>
                  <a:txBody>
                    <a:bodyPr/>
                    <a:lstStyle/>
                    <a:p>
                      <a:pPr>
                        <a:lnSpc>
                          <a:spcPct val="107000"/>
                        </a:lnSpc>
                        <a:spcAft>
                          <a:spcPts val="0"/>
                        </a:spcAft>
                      </a:pPr>
                      <a:r>
                        <a:rPr lang="en-US" sz="1200" dirty="0">
                          <a:effectLst/>
                        </a:rPr>
                        <a:t>Zhou, </a:t>
                      </a:r>
                      <a:r>
                        <a:rPr lang="en-US" sz="1200" dirty="0" err="1">
                          <a:effectLst/>
                        </a:rPr>
                        <a:t>Qilin</a:t>
                      </a:r>
                      <a:endParaRPr lang="en-HK"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12</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12</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12</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12</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12</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60</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83007963"/>
                  </a:ext>
                </a:extLst>
              </a:tr>
              <a:tr h="196125">
                <a:tc>
                  <a:txBody>
                    <a:bodyPr/>
                    <a:lstStyle/>
                    <a:p>
                      <a:pPr>
                        <a:lnSpc>
                          <a:spcPct val="107000"/>
                        </a:lnSpc>
                        <a:spcAft>
                          <a:spcPts val="0"/>
                        </a:spcAft>
                      </a:pPr>
                      <a:r>
                        <a:rPr lang="en-HK" sz="1200" dirty="0">
                          <a:effectLst/>
                          <a:latin typeface="Calibri" panose="020F0502020204030204" pitchFamily="34" charset="0"/>
                          <a:ea typeface="PMingLiU" panose="02020500000000000000" pitchFamily="18" charset="-120"/>
                          <a:cs typeface="Times New Roman" panose="02020603050405020304" pitchFamily="18" charset="0"/>
                        </a:rPr>
                        <a:t>Wang, </a:t>
                      </a:r>
                      <a:r>
                        <a:rPr lang="en-HK" sz="1200" dirty="0" err="1">
                          <a:effectLst/>
                          <a:latin typeface="Calibri" panose="020F0502020204030204" pitchFamily="34" charset="0"/>
                          <a:ea typeface="PMingLiU" panose="02020500000000000000" pitchFamily="18" charset="-120"/>
                          <a:cs typeface="Times New Roman" panose="02020603050405020304" pitchFamily="18" charset="0"/>
                        </a:rPr>
                        <a:t>Haipeng</a:t>
                      </a:r>
                      <a:endParaRPr lang="en-HK"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12</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10</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5</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20</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a:effectLst/>
                          <a:latin typeface="Calibri" panose="020F0502020204030204" pitchFamily="34" charset="0"/>
                          <a:ea typeface="PMingLiU" panose="02020500000000000000" pitchFamily="18" charset="-120"/>
                          <a:cs typeface="Times New Roman" panose="02020603050405020304" pitchFamily="18" charset="0"/>
                        </a:rPr>
                        <a:t>8</a:t>
                      </a:r>
                      <a:endParaRPr lang="en-HK" sz="14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55</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9647772"/>
                  </a:ext>
                </a:extLst>
              </a:tr>
              <a:tr h="196125">
                <a:tc>
                  <a:txBody>
                    <a:bodyPr/>
                    <a:lstStyle/>
                    <a:p>
                      <a:pPr>
                        <a:lnSpc>
                          <a:spcPct val="107000"/>
                        </a:lnSpc>
                        <a:spcAft>
                          <a:spcPts val="0"/>
                        </a:spcAft>
                      </a:pPr>
                      <a:r>
                        <a:rPr lang="en-US" sz="1200" dirty="0">
                          <a:effectLst/>
                          <a:latin typeface="Calibri" panose="020F0502020204030204" pitchFamily="34" charset="0"/>
                          <a:ea typeface="PMingLiU" panose="02020500000000000000" pitchFamily="18" charset="-120"/>
                          <a:cs typeface="Times New Roman" panose="02020603050405020304" pitchFamily="18" charset="0"/>
                        </a:rPr>
                        <a:t>Chan, W.K.</a:t>
                      </a:r>
                      <a:endParaRPr lang="en-HK" sz="12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5</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10</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5</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5</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5</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07000"/>
                        </a:lnSpc>
                        <a:spcAft>
                          <a:spcPts val="0"/>
                        </a:spcAft>
                      </a:pPr>
                      <a:r>
                        <a:rPr lang="en-US" sz="1400" dirty="0">
                          <a:effectLst/>
                          <a:latin typeface="Calibri" panose="020F0502020204030204" pitchFamily="34" charset="0"/>
                          <a:ea typeface="PMingLiU" panose="02020500000000000000" pitchFamily="18" charset="-120"/>
                          <a:cs typeface="Times New Roman" panose="02020603050405020304" pitchFamily="18" charset="0"/>
                        </a:rPr>
                        <a:t>35</a:t>
                      </a:r>
                      <a:endParaRPr lang="en-HK" sz="14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449430976"/>
                  </a:ext>
                </a:extLst>
              </a:tr>
              <a:tr h="867723">
                <a:tc gridSpan="7">
                  <a:txBody>
                    <a:bodyPr/>
                    <a:lstStyle/>
                    <a:p>
                      <a:pPr>
                        <a:lnSpc>
                          <a:spcPct val="107000"/>
                        </a:lnSpc>
                        <a:spcAft>
                          <a:spcPts val="0"/>
                        </a:spcAft>
                      </a:pPr>
                      <a:r>
                        <a:rPr lang="en-HK" sz="1200" dirty="0">
                          <a:solidFill>
                            <a:sysClr val="windowText" lastClr="000000"/>
                          </a:solidFill>
                          <a:effectLst/>
                        </a:rPr>
                        <a:t>Mean contribution = ( 60+55+35) / 3 = 50</a:t>
                      </a:r>
                    </a:p>
                    <a:p>
                      <a:pPr>
                        <a:lnSpc>
                          <a:spcPct val="107000"/>
                        </a:lnSpc>
                        <a:spcAft>
                          <a:spcPts val="0"/>
                        </a:spcAft>
                      </a:pPr>
                      <a:r>
                        <a:rPr lang="en-HK" sz="1200" dirty="0">
                          <a:solidFill>
                            <a:sysClr val="windowText" lastClr="000000"/>
                          </a:solidFill>
                          <a:effectLst/>
                        </a:rPr>
                        <a:t>Zhou:  60 / Mean contribution = 60 / 50 = 1.2</a:t>
                      </a:r>
                    </a:p>
                    <a:p>
                      <a:pPr>
                        <a:lnSpc>
                          <a:spcPct val="107000"/>
                        </a:lnSpc>
                        <a:spcAft>
                          <a:spcPts val="0"/>
                        </a:spcAft>
                      </a:pPr>
                      <a:r>
                        <a:rPr lang="en-HK" sz="1200" dirty="0">
                          <a:solidFill>
                            <a:sysClr val="windowText" lastClr="000000"/>
                          </a:solidFill>
                          <a:effectLst/>
                        </a:rPr>
                        <a:t>Wang: 55 / Mean contribution = 55 / 50 = 1.1</a:t>
                      </a:r>
                    </a:p>
                    <a:p>
                      <a:pPr>
                        <a:lnSpc>
                          <a:spcPct val="107000"/>
                        </a:lnSpc>
                        <a:spcAft>
                          <a:spcPts val="0"/>
                        </a:spcAft>
                      </a:pPr>
                      <a:r>
                        <a:rPr lang="en-HK" sz="1200" dirty="0">
                          <a:solidFill>
                            <a:sysClr val="windowText" lastClr="000000"/>
                          </a:solidFill>
                          <a:effectLst/>
                        </a:rPr>
                        <a:t>Chan: 35 / Mean contribution = 35/50 = 0.7</a:t>
                      </a:r>
                    </a:p>
                    <a:p>
                      <a:pPr>
                        <a:lnSpc>
                          <a:spcPct val="107000"/>
                        </a:lnSpc>
                        <a:spcAft>
                          <a:spcPts val="0"/>
                        </a:spcAft>
                      </a:pPr>
                      <a:r>
                        <a:rPr lang="en-HK" sz="1200" dirty="0">
                          <a:solidFill>
                            <a:sysClr val="windowText" lastClr="000000"/>
                          </a:solidFill>
                          <a:effectLst/>
                        </a:rPr>
                        <a:t>If the project gets 69 (in the range of B+ [66.5, 69.5), then Zhou gets 82.8 (A+), Wang gets 75.9 (A), and Chan gets 48.3 (C)</a:t>
                      </a:r>
                    </a:p>
                  </a:txBody>
                  <a:tcPr marL="68580" marR="68580" marT="0" marB="0">
                    <a:solidFill>
                      <a:schemeClr val="bg1"/>
                    </a:solidFill>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tc hMerge="1">
                  <a:txBody>
                    <a:bodyPr/>
                    <a:lstStyle/>
                    <a:p>
                      <a:endParaRPr lang="en-HK"/>
                    </a:p>
                  </a:txBody>
                  <a:tcPr/>
                </a:tc>
                <a:extLst>
                  <a:ext uri="{0D108BD9-81ED-4DB2-BD59-A6C34878D82A}">
                    <a16:rowId xmlns:a16="http://schemas.microsoft.com/office/drawing/2014/main" val="3614719946"/>
                  </a:ext>
                </a:extLst>
              </a:tr>
            </a:tbl>
          </a:graphicData>
        </a:graphic>
      </p:graphicFrame>
    </p:spTree>
    <p:extLst>
      <p:ext uri="{BB962C8B-B14F-4D97-AF65-F5344CB8AC3E}">
        <p14:creationId xmlns:p14="http://schemas.microsoft.com/office/powerpoint/2010/main" val="39740999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Milestone 0</a:t>
            </a:r>
          </a:p>
        </p:txBody>
      </p:sp>
      <p:sp>
        <p:nvSpPr>
          <p:cNvPr id="3" name="Content Placeholder 2"/>
          <p:cNvSpPr>
            <a:spLocks noGrp="1"/>
          </p:cNvSpPr>
          <p:nvPr>
            <p:ph idx="1"/>
          </p:nvPr>
        </p:nvSpPr>
        <p:spPr>
          <a:xfrm>
            <a:off x="451200" y="1447800"/>
            <a:ext cx="9224611" cy="4953000"/>
          </a:xfrm>
        </p:spPr>
        <p:txBody>
          <a:bodyPr/>
          <a:lstStyle/>
          <a:p>
            <a:r>
              <a:rPr lang="en-HK" dirty="0"/>
              <a:t>Form team in Week 1</a:t>
            </a:r>
          </a:p>
          <a:p>
            <a:pPr lvl="1"/>
            <a:r>
              <a:rPr lang="en-HK" dirty="0"/>
              <a:t>Nominate a team leader</a:t>
            </a:r>
          </a:p>
          <a:p>
            <a:pPr lvl="1"/>
            <a:r>
              <a:rPr lang="en-HK" dirty="0"/>
              <a:t>Team leader chooses and joins an empty project group.</a:t>
            </a:r>
          </a:p>
          <a:p>
            <a:pPr lvl="2"/>
            <a:r>
              <a:rPr lang="en-HK" dirty="0"/>
              <a:t>the first one to join an empty group is the team leader.</a:t>
            </a:r>
          </a:p>
          <a:p>
            <a:pPr lvl="1"/>
            <a:r>
              <a:rPr lang="en-HK" dirty="0"/>
              <a:t>Other team members join that group</a:t>
            </a:r>
          </a:p>
          <a:p>
            <a:pPr lvl="1"/>
            <a:r>
              <a:rPr lang="en-HK" b="1" dirty="0"/>
              <a:t>Email to TAs and the course lecturer about your team member list and project number by Week 2</a:t>
            </a:r>
          </a:p>
          <a:p>
            <a:pPr lvl="2"/>
            <a:r>
              <a:rPr lang="en-HK" b="1" dirty="0"/>
              <a:t>Choose your team name (e.g., Panda) and project name (Bamboo). TA will update the name in Canvas accordingly</a:t>
            </a:r>
          </a:p>
          <a:p>
            <a:r>
              <a:rPr lang="en-HK" dirty="0"/>
              <a:t>Late comer: Use the discussion forum or find team members in the class.</a:t>
            </a:r>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15</a:t>
            </a:fld>
            <a:endParaRPr lang="en-US"/>
          </a:p>
        </p:txBody>
      </p:sp>
    </p:spTree>
    <p:extLst>
      <p:ext uri="{BB962C8B-B14F-4D97-AF65-F5344CB8AC3E}">
        <p14:creationId xmlns:p14="http://schemas.microsoft.com/office/powerpoint/2010/main" val="38669594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D1BF3-34F8-49FC-A10F-B3AC100F1E05}"/>
              </a:ext>
            </a:extLst>
          </p:cNvPr>
          <p:cNvSpPr>
            <a:spLocks noGrp="1"/>
          </p:cNvSpPr>
          <p:nvPr>
            <p:ph type="title"/>
          </p:nvPr>
        </p:nvSpPr>
        <p:spPr/>
        <p:txBody>
          <a:bodyPr/>
          <a:lstStyle/>
          <a:p>
            <a:r>
              <a:rPr lang="en-HK" dirty="0"/>
              <a:t>Final Deliverable</a:t>
            </a:r>
          </a:p>
        </p:txBody>
      </p:sp>
      <p:sp>
        <p:nvSpPr>
          <p:cNvPr id="3" name="Content Placeholder 2">
            <a:extLst>
              <a:ext uri="{FF2B5EF4-FFF2-40B4-BE49-F238E27FC236}">
                <a16:creationId xmlns:a16="http://schemas.microsoft.com/office/drawing/2014/main" id="{96C88F27-46CD-47A6-86D2-EF9E7C0A554E}"/>
              </a:ext>
            </a:extLst>
          </p:cNvPr>
          <p:cNvSpPr>
            <a:spLocks noGrp="1"/>
          </p:cNvSpPr>
          <p:nvPr>
            <p:ph idx="1"/>
          </p:nvPr>
        </p:nvSpPr>
        <p:spPr>
          <a:xfrm>
            <a:off x="412750" y="1676400"/>
            <a:ext cx="9415462" cy="4953000"/>
          </a:xfrm>
        </p:spPr>
        <p:txBody>
          <a:bodyPr/>
          <a:lstStyle/>
          <a:p>
            <a:r>
              <a:rPr lang="en-HK" sz="2800" b="1" dirty="0"/>
              <a:t>a </a:t>
            </a:r>
            <a:r>
              <a:rPr lang="en-HK" sz="2400" b="1" dirty="0"/>
              <a:t>15-minute</a:t>
            </a:r>
            <a:r>
              <a:rPr lang="en-HK" sz="2800" b="1" dirty="0"/>
              <a:t> Video</a:t>
            </a:r>
            <a:r>
              <a:rPr lang="en-HK" sz="2800" dirty="0"/>
              <a:t> </a:t>
            </a:r>
            <a:r>
              <a:rPr lang="en-HK" sz="2800" b="1" dirty="0"/>
              <a:t>Clip</a:t>
            </a:r>
            <a:r>
              <a:rPr lang="en-HK" sz="2800" dirty="0"/>
              <a:t> to present your project</a:t>
            </a:r>
          </a:p>
          <a:p>
            <a:pPr lvl="1"/>
            <a:r>
              <a:rPr lang="en-HK" sz="2400" dirty="0"/>
              <a:t>Submit in </a:t>
            </a:r>
            <a:r>
              <a:rPr lang="en-HK" sz="2000" b="1" dirty="0"/>
              <a:t>Week 12</a:t>
            </a:r>
            <a:r>
              <a:rPr lang="en-HK" sz="2400" b="1" dirty="0"/>
              <a:t> </a:t>
            </a:r>
            <a:r>
              <a:rPr lang="en-HK" sz="2400" dirty="0"/>
              <a:t> </a:t>
            </a:r>
            <a:endParaRPr lang="en-HK" sz="2400" b="1" dirty="0"/>
          </a:p>
          <a:p>
            <a:r>
              <a:rPr lang="en-HK" sz="2800" b="1" dirty="0"/>
              <a:t>a poster presentation on Monday of </a:t>
            </a:r>
            <a:r>
              <a:rPr lang="en-HK" sz="2800" b="1" dirty="0">
                <a:highlight>
                  <a:srgbClr val="FFFF00"/>
                </a:highlight>
              </a:rPr>
              <a:t>Week 13</a:t>
            </a:r>
          </a:p>
          <a:p>
            <a:pPr lvl="1"/>
            <a:r>
              <a:rPr lang="en-HK" sz="2400" dirty="0"/>
              <a:t>Your session (Session A or Session B) will be known by Week 11</a:t>
            </a:r>
          </a:p>
          <a:p>
            <a:pPr lvl="1"/>
            <a:r>
              <a:rPr lang="en-HK" sz="2400" dirty="0"/>
              <a:t>Submit the poster/presentation slides on the morning of Monday (4.21) so that other students can get the contents and go to your poster stand to chat with your team members.</a:t>
            </a:r>
          </a:p>
          <a:p>
            <a:r>
              <a:rPr lang="en-HK" sz="2800" b="1" dirty="0"/>
              <a:t>a Final Report and the source code</a:t>
            </a:r>
          </a:p>
          <a:p>
            <a:pPr lvl="1"/>
            <a:r>
              <a:rPr lang="en-HK" sz="2400" dirty="0"/>
              <a:t>Submit in </a:t>
            </a:r>
            <a:r>
              <a:rPr lang="en-HK" sz="2400" b="1" dirty="0"/>
              <a:t>Week 13 </a:t>
            </a:r>
          </a:p>
          <a:p>
            <a:pPr lvl="1"/>
            <a:r>
              <a:rPr lang="en-US" sz="2400" dirty="0"/>
              <a:t>P</a:t>
            </a:r>
            <a:r>
              <a:rPr lang="en-HK" sz="2400" dirty="0"/>
              <a:t>lace your project code in a GitHub project. </a:t>
            </a:r>
          </a:p>
          <a:p>
            <a:endParaRPr lang="en-HK" sz="2800" dirty="0"/>
          </a:p>
        </p:txBody>
      </p:sp>
      <p:sp>
        <p:nvSpPr>
          <p:cNvPr id="4" name="Slide Number Placeholder 3">
            <a:extLst>
              <a:ext uri="{FF2B5EF4-FFF2-40B4-BE49-F238E27FC236}">
                <a16:creationId xmlns:a16="http://schemas.microsoft.com/office/drawing/2014/main" id="{3E74B9BA-90B7-4AE8-8D3F-8677942E5A8E}"/>
              </a:ext>
            </a:extLst>
          </p:cNvPr>
          <p:cNvSpPr>
            <a:spLocks noGrp="1"/>
          </p:cNvSpPr>
          <p:nvPr>
            <p:ph type="sldNum" sz="quarter" idx="12"/>
          </p:nvPr>
        </p:nvSpPr>
        <p:spPr/>
        <p:txBody>
          <a:bodyPr/>
          <a:lstStyle/>
          <a:p>
            <a:pPr>
              <a:defRPr/>
            </a:pPr>
            <a:fld id="{63B8F44C-0EDE-4D7D-9086-BD1CF3CE7AF7}" type="slidenum">
              <a:rPr lang="en-US" smtClean="0"/>
              <a:pPr>
                <a:defRPr/>
              </a:pPr>
              <a:t>16</a:t>
            </a:fld>
            <a:endParaRPr lang="en-US"/>
          </a:p>
        </p:txBody>
      </p:sp>
    </p:spTree>
    <p:extLst>
      <p:ext uri="{BB962C8B-B14F-4D97-AF65-F5344CB8AC3E}">
        <p14:creationId xmlns:p14="http://schemas.microsoft.com/office/powerpoint/2010/main" val="12543736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(1/4)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a:xfrm>
            <a:off x="303212" y="1524000"/>
            <a:ext cx="9036050" cy="4953000"/>
          </a:xfrm>
        </p:spPr>
        <p:txBody>
          <a:bodyPr/>
          <a:lstStyle/>
          <a:p>
            <a:r>
              <a:rPr lang="en-HK" sz="2800" dirty="0"/>
              <a:t>Around 10000 words, excluding  all figure/table, self-reflection and references.</a:t>
            </a:r>
          </a:p>
          <a:p>
            <a:r>
              <a:rPr lang="en-HK" sz="2800" dirty="0"/>
              <a:t>Contents includes project title, student name, abstract, introduction, related work, preliminaries, all figures/tables, technical contents, evaluation, relative contribution, self-reflection, references, and the bio of each student including the declaration of the contribution of the student.</a:t>
            </a:r>
          </a:p>
          <a:p>
            <a:r>
              <a:rPr lang="en-HK" sz="2800" dirty="0"/>
              <a:t>Format your report in the IEEE Transactions on Software Engineering format.</a:t>
            </a:r>
          </a:p>
          <a:p>
            <a:pPr lvl="1"/>
            <a:r>
              <a:rPr lang="en-HK" sz="1800" dirty="0">
                <a:hlinkClick r:id="rId2"/>
              </a:rPr>
              <a:t>https://template-selector.ieee.org/secure/templateSelector/publicationType</a:t>
            </a:r>
            <a:endParaRPr lang="en-HK" sz="1800" dirty="0"/>
          </a:p>
          <a:p>
            <a:pPr marL="512763" lvl="1" indent="0">
              <a:buNone/>
            </a:pPr>
            <a:r>
              <a:rPr lang="en-HK" sz="1800" dirty="0" err="1"/>
              <a:t>Transactions</a:t>
            </a:r>
            <a:r>
              <a:rPr lang="en-HK" sz="1800" dirty="0" err="1">
                <a:sym typeface="Wingdings" panose="05000000000000000000" pitchFamily="2" charset="2"/>
              </a:rPr>
              <a:t></a:t>
            </a:r>
            <a:r>
              <a:rPr lang="en-HK" sz="1800" dirty="0" err="1"/>
              <a:t>IEEE</a:t>
            </a:r>
            <a:r>
              <a:rPr lang="en-HK" sz="1800" dirty="0"/>
              <a:t> Transactions on Software Engineering</a:t>
            </a:r>
            <a:r>
              <a:rPr lang="en-HK" sz="1800" dirty="0">
                <a:sym typeface="Wingdings" panose="05000000000000000000" pitchFamily="2" charset="2"/>
              </a:rPr>
              <a:t>  </a:t>
            </a:r>
            <a:r>
              <a:rPr lang="en-HK" sz="1800" dirty="0"/>
              <a:t>Original Research</a:t>
            </a:r>
            <a:r>
              <a:rPr lang="en-HK" sz="1800" dirty="0">
                <a:sym typeface="Wingdings" panose="05000000000000000000" pitchFamily="2" charset="2"/>
              </a:rPr>
              <a:t>  </a:t>
            </a:r>
            <a:r>
              <a:rPr lang="en-HK" sz="1800" dirty="0"/>
              <a:t>Word or LaTeX</a:t>
            </a:r>
            <a:r>
              <a:rPr lang="en-HK" sz="1800" dirty="0">
                <a:sym typeface="Wingdings" panose="05000000000000000000" pitchFamily="2" charset="2"/>
              </a:rPr>
              <a:t>  </a:t>
            </a:r>
            <a:r>
              <a:rPr lang="en-HK" sz="1800" dirty="0"/>
              <a:t>Download Template   </a:t>
            </a:r>
          </a:p>
        </p:txBody>
      </p:sp>
      <p:sp>
        <p:nvSpPr>
          <p:cNvPr id="4" name="Slide Number Placeholder 3">
            <a:extLst>
              <a:ext uri="{FF2B5EF4-FFF2-40B4-BE49-F238E27FC236}">
                <a16:creationId xmlns:a16="http://schemas.microsoft.com/office/drawing/2014/main" id="{815789A8-9AB4-4B03-B747-0955A597E664}"/>
              </a:ext>
            </a:extLst>
          </p:cNvPr>
          <p:cNvSpPr>
            <a:spLocks noGrp="1"/>
          </p:cNvSpPr>
          <p:nvPr>
            <p:ph type="sldNum" sz="quarter" idx="12"/>
          </p:nvPr>
        </p:nvSpPr>
        <p:spPr/>
        <p:txBody>
          <a:bodyPr/>
          <a:lstStyle/>
          <a:p>
            <a:pPr>
              <a:defRPr/>
            </a:pPr>
            <a:fld id="{63B8F44C-0EDE-4D7D-9086-BD1CF3CE7AF7}" type="slidenum">
              <a:rPr lang="en-US" smtClean="0"/>
              <a:pPr>
                <a:defRPr/>
              </a:pPr>
              <a:t>17</a:t>
            </a:fld>
            <a:endParaRPr lang="en-US"/>
          </a:p>
        </p:txBody>
      </p:sp>
    </p:spTree>
    <p:extLst>
      <p:ext uri="{BB962C8B-B14F-4D97-AF65-F5344CB8AC3E}">
        <p14:creationId xmlns:p14="http://schemas.microsoft.com/office/powerpoint/2010/main" val="156238203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(2/4)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a:xfrm>
            <a:off x="412750" y="1447800"/>
            <a:ext cx="9339262" cy="4953000"/>
          </a:xfrm>
        </p:spPr>
        <p:txBody>
          <a:bodyPr/>
          <a:lstStyle/>
          <a:p>
            <a:r>
              <a:rPr lang="en-HK" sz="2400" b="1" dirty="0"/>
              <a:t>Project Title</a:t>
            </a:r>
            <a:r>
              <a:rPr lang="en-HK" sz="2400" dirty="0"/>
              <a:t>: An informative title  </a:t>
            </a:r>
          </a:p>
          <a:p>
            <a:r>
              <a:rPr lang="en-HK" sz="2400" dirty="0"/>
              <a:t>Present your team name before listing out each student with their student ID (not EID!), e.g., CHAN Tai Man 54321987</a:t>
            </a:r>
          </a:p>
          <a:p>
            <a:endParaRPr lang="en-HK" sz="2400" b="1" dirty="0"/>
          </a:p>
          <a:p>
            <a:r>
              <a:rPr lang="en-HK" sz="2400" b="1" dirty="0"/>
              <a:t>Abstract</a:t>
            </a:r>
            <a:r>
              <a:rPr lang="en-HK" sz="2400" dirty="0"/>
              <a:t>: (</a:t>
            </a:r>
            <a:r>
              <a:rPr lang="en-HK" sz="2400" b="1" dirty="0"/>
              <a:t>150 words</a:t>
            </a:r>
            <a:r>
              <a:rPr lang="en-HK" sz="2400" dirty="0"/>
              <a:t>) Summarize the main problem solved, how your project solves it, and its evaluation results.</a:t>
            </a:r>
          </a:p>
          <a:p>
            <a:endParaRPr lang="en-HK" sz="2400" b="1" dirty="0"/>
          </a:p>
          <a:p>
            <a:r>
              <a:rPr lang="en-HK" sz="2400" b="1" dirty="0"/>
              <a:t>Introduction (1-1.5 pages)</a:t>
            </a:r>
            <a:r>
              <a:rPr lang="en-HK" sz="2400" dirty="0"/>
              <a:t>: Summarize the background, the problem you solve, the solutions taken by existing approaches/tools, the reason why existing tools/approaches are still inadequate to solve the problem, your idea, your solution, evaluation.</a:t>
            </a:r>
          </a:p>
          <a:p>
            <a:endParaRPr lang="en-HK" sz="2800" dirty="0"/>
          </a:p>
        </p:txBody>
      </p:sp>
    </p:spTree>
    <p:extLst>
      <p:ext uri="{BB962C8B-B14F-4D97-AF65-F5344CB8AC3E}">
        <p14:creationId xmlns:p14="http://schemas.microsoft.com/office/powerpoint/2010/main" val="40010824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(3/4)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a:xfrm>
            <a:off x="129380" y="1676400"/>
            <a:ext cx="9644063" cy="4953000"/>
          </a:xfrm>
        </p:spPr>
        <p:txBody>
          <a:bodyPr/>
          <a:lstStyle/>
          <a:p>
            <a:r>
              <a:rPr lang="en-HK" sz="2000" b="1" dirty="0"/>
              <a:t>Related Work (1 page)</a:t>
            </a:r>
            <a:r>
              <a:rPr lang="en-HK" sz="2000" dirty="0"/>
              <a:t>: Present your fact finding about existing solutions toward solving the problem stated in the section on Introduction. </a:t>
            </a:r>
          </a:p>
          <a:p>
            <a:r>
              <a:rPr lang="en-HK" sz="2000" b="1" dirty="0"/>
              <a:t>Preliminaries (1-2 pages)</a:t>
            </a:r>
            <a:r>
              <a:rPr lang="en-HK" sz="2000" dirty="0"/>
              <a:t>: Summary of the technical background information necessary to follow your idea and solution. </a:t>
            </a:r>
          </a:p>
          <a:p>
            <a:r>
              <a:rPr lang="en-HK" sz="2000" b="1" dirty="0"/>
              <a:t>Solution (2-3 pages): </a:t>
            </a:r>
            <a:r>
              <a:rPr lang="en-HK" sz="2000" dirty="0"/>
              <a:t>Present your solution, probably with algorithms, figures, code listing, and an example walkthrough to assist you in presenting your solution. Relate the content to each topic covered in CS5351.</a:t>
            </a:r>
          </a:p>
          <a:p>
            <a:r>
              <a:rPr lang="en-HK" sz="2000" b="1" dirty="0"/>
              <a:t>Software Process</a:t>
            </a:r>
            <a:r>
              <a:rPr lang="en-HK" sz="2000" dirty="0"/>
              <a:t>: Document the activities and the achieved of each sprint in 2 pages (a total of 2*N pages for a project with N sprints). Include the burndown chart for the whole project.</a:t>
            </a:r>
          </a:p>
          <a:p>
            <a:r>
              <a:rPr lang="en-HK" sz="2000" b="1" dirty="0"/>
              <a:t>Evaluation (2-5 pages)</a:t>
            </a:r>
            <a:r>
              <a:rPr lang="en-HK" sz="2000" dirty="0"/>
              <a:t>: Summarize what you have verified or evaluated your solution to have solved the problem stated in the report, and compare to the results of existing tools</a:t>
            </a:r>
          </a:p>
          <a:p>
            <a:r>
              <a:rPr lang="en-HK" sz="2000" b="1" dirty="0"/>
              <a:t>Conclusion (1 page): </a:t>
            </a:r>
            <a:r>
              <a:rPr lang="en-HK" sz="2000" dirty="0"/>
              <a:t>Recap the main achievement (process, activities, techniques, deliverables, tool, people, and best practice) and future work.</a:t>
            </a:r>
          </a:p>
        </p:txBody>
      </p:sp>
    </p:spTree>
    <p:extLst>
      <p:ext uri="{BB962C8B-B14F-4D97-AF65-F5344CB8AC3E}">
        <p14:creationId xmlns:p14="http://schemas.microsoft.com/office/powerpoint/2010/main" val="27354099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t>
            </a:r>
          </a:p>
        </p:txBody>
      </p:sp>
      <p:sp>
        <p:nvSpPr>
          <p:cNvPr id="3" name="Content Placeholder 2"/>
          <p:cNvSpPr>
            <a:spLocks noGrp="1"/>
          </p:cNvSpPr>
          <p:nvPr>
            <p:ph idx="1"/>
          </p:nvPr>
        </p:nvSpPr>
        <p:spPr>
          <a:xfrm>
            <a:off x="412750" y="1676400"/>
            <a:ext cx="9339262" cy="4953000"/>
          </a:xfrm>
        </p:spPr>
        <p:txBody>
          <a:bodyPr/>
          <a:lstStyle/>
          <a:p>
            <a:r>
              <a:rPr lang="en-HK" dirty="0"/>
              <a:t>This is a </a:t>
            </a:r>
            <a:r>
              <a:rPr lang="en-HK" b="1" dirty="0"/>
              <a:t>code project</a:t>
            </a:r>
          </a:p>
          <a:p>
            <a:r>
              <a:rPr lang="en-HK" dirty="0"/>
              <a:t>This is a </a:t>
            </a:r>
            <a:r>
              <a:rPr lang="en-HK" b="1" dirty="0"/>
              <a:t>team-based project</a:t>
            </a:r>
          </a:p>
          <a:p>
            <a:endParaRPr lang="en-HK" dirty="0"/>
          </a:p>
          <a:p>
            <a:r>
              <a:rPr lang="en-HK" dirty="0"/>
              <a:t>Develop a </a:t>
            </a:r>
            <a:r>
              <a:rPr lang="en-HK" b="1" dirty="0"/>
              <a:t>software engineering tool</a:t>
            </a:r>
            <a:r>
              <a:rPr lang="en-HK" dirty="0"/>
              <a:t>, in which you realize your original new idea</a:t>
            </a:r>
          </a:p>
          <a:p>
            <a:pPr lvl="1"/>
            <a:r>
              <a:rPr lang="en-HK" dirty="0"/>
              <a:t>A software engineering tool is for software developers to assist the development team in carrying out their development technical tasks.</a:t>
            </a:r>
          </a:p>
          <a:p>
            <a:pPr lvl="2"/>
            <a:r>
              <a:rPr lang="en-HK" dirty="0"/>
              <a:t>It is </a:t>
            </a:r>
            <a:r>
              <a:rPr lang="en-HK" b="1" dirty="0"/>
              <a:t>not</a:t>
            </a:r>
            <a:r>
              <a:rPr lang="en-HK" dirty="0"/>
              <a:t> developing software for ordinary people. </a:t>
            </a:r>
            <a:r>
              <a:rPr lang="en-HK" sz="2000" dirty="0"/>
              <a:t>(e.g., don’t develop apps we install on our mobile phones for daily use)</a:t>
            </a:r>
            <a:endParaRPr lang="en-US" sz="2000" dirty="0"/>
          </a:p>
          <a:p>
            <a:pPr marL="512763" lvl="1" indent="0">
              <a:buNone/>
            </a:pPr>
            <a:endParaRPr lang="en-US" sz="3200"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a:t>
            </a:fld>
            <a:endParaRPr lang="en-US"/>
          </a:p>
        </p:txBody>
      </p:sp>
    </p:spTree>
    <p:extLst>
      <p:ext uri="{BB962C8B-B14F-4D97-AF65-F5344CB8AC3E}">
        <p14:creationId xmlns:p14="http://schemas.microsoft.com/office/powerpoint/2010/main" val="198789874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E6A-97AB-473B-B42F-961AC75516E2}"/>
              </a:ext>
            </a:extLst>
          </p:cNvPr>
          <p:cNvSpPr>
            <a:spLocks noGrp="1"/>
          </p:cNvSpPr>
          <p:nvPr>
            <p:ph type="title"/>
          </p:nvPr>
        </p:nvSpPr>
        <p:spPr/>
        <p:txBody>
          <a:bodyPr/>
          <a:lstStyle/>
          <a:p>
            <a:r>
              <a:rPr lang="en-HK" dirty="0"/>
              <a:t>Content of Final Report (4/4)</a:t>
            </a:r>
          </a:p>
        </p:txBody>
      </p:sp>
      <p:sp>
        <p:nvSpPr>
          <p:cNvPr id="3" name="Content Placeholder 2">
            <a:extLst>
              <a:ext uri="{FF2B5EF4-FFF2-40B4-BE49-F238E27FC236}">
                <a16:creationId xmlns:a16="http://schemas.microsoft.com/office/drawing/2014/main" id="{9FDC1191-D838-41EF-AA38-C56602CFAF17}"/>
              </a:ext>
            </a:extLst>
          </p:cNvPr>
          <p:cNvSpPr>
            <a:spLocks noGrp="1"/>
          </p:cNvSpPr>
          <p:nvPr>
            <p:ph idx="1"/>
          </p:nvPr>
        </p:nvSpPr>
        <p:spPr>
          <a:xfrm>
            <a:off x="412749" y="1676400"/>
            <a:ext cx="9415463" cy="4953000"/>
          </a:xfrm>
        </p:spPr>
        <p:txBody>
          <a:bodyPr/>
          <a:lstStyle/>
          <a:p>
            <a:r>
              <a:rPr lang="en-HK" sz="2000" b="1" dirty="0"/>
              <a:t>Student Bio</a:t>
            </a:r>
            <a:r>
              <a:rPr lang="en-HK" sz="2000" dirty="0"/>
              <a:t>: Present a bio of each student. Who you are, your background, technical ideas, current interests, etc. Give a </a:t>
            </a:r>
            <a:r>
              <a:rPr lang="en-HK" sz="2000" b="1" dirty="0">
                <a:solidFill>
                  <a:srgbClr val="0070C0"/>
                </a:solidFill>
              </a:rPr>
              <a:t>self-reflection</a:t>
            </a:r>
            <a:r>
              <a:rPr lang="en-HK" sz="2000" b="1" dirty="0"/>
              <a:t> </a:t>
            </a:r>
            <a:r>
              <a:rPr lang="en-HK" sz="2000" dirty="0"/>
              <a:t>on the work done by you. </a:t>
            </a:r>
            <a:r>
              <a:rPr lang="en-HK" sz="2000" b="1">
                <a:solidFill>
                  <a:srgbClr val="0070C0"/>
                </a:solidFill>
              </a:rPr>
              <a:t>State and </a:t>
            </a:r>
            <a:r>
              <a:rPr lang="en-HK" sz="2000" b="1" dirty="0">
                <a:solidFill>
                  <a:srgbClr val="0070C0"/>
                </a:solidFill>
              </a:rPr>
              <a:t>justify your contribution </a:t>
            </a:r>
            <a:r>
              <a:rPr lang="en-HK" sz="2000" dirty="0"/>
              <a:t>to the project.</a:t>
            </a:r>
          </a:p>
          <a:p>
            <a:endParaRPr lang="en-HK" sz="2000" dirty="0"/>
          </a:p>
          <a:p>
            <a:r>
              <a:rPr lang="en-HK" sz="2000" b="1" dirty="0"/>
              <a:t>Relative Contribution</a:t>
            </a:r>
            <a:r>
              <a:rPr lang="en-HK" sz="2000" dirty="0"/>
              <a:t>:  Present the relative contribution as illustrated on Slide 8. If the information is missing, </a:t>
            </a:r>
            <a:r>
              <a:rPr lang="en-US" sz="2000" dirty="0"/>
              <a:t>all team members will assume equal contributions</a:t>
            </a:r>
            <a:r>
              <a:rPr lang="en-HK" sz="2000" dirty="0"/>
              <a:t>.</a:t>
            </a:r>
          </a:p>
          <a:p>
            <a:endParaRPr lang="en-HK" sz="2400" dirty="0"/>
          </a:p>
        </p:txBody>
      </p:sp>
    </p:spTree>
    <p:extLst>
      <p:ext uri="{BB962C8B-B14F-4D97-AF65-F5344CB8AC3E}">
        <p14:creationId xmlns:p14="http://schemas.microsoft.com/office/powerpoint/2010/main" val="382449628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99A68A-724D-4B66-B23F-550FEE6FF0F4}"/>
              </a:ext>
            </a:extLst>
          </p:cNvPr>
          <p:cNvSpPr>
            <a:spLocks noGrp="1"/>
          </p:cNvSpPr>
          <p:nvPr>
            <p:ph type="ctrTitle" sz="quarter"/>
          </p:nvPr>
        </p:nvSpPr>
        <p:spPr/>
        <p:txBody>
          <a:bodyPr/>
          <a:lstStyle/>
          <a:p>
            <a:r>
              <a:rPr lang="en-HK" dirty="0"/>
              <a:t>Enjoy Your Project</a:t>
            </a:r>
          </a:p>
        </p:txBody>
      </p:sp>
      <p:sp>
        <p:nvSpPr>
          <p:cNvPr id="4" name="Slide Number Placeholder 3">
            <a:extLst>
              <a:ext uri="{FF2B5EF4-FFF2-40B4-BE49-F238E27FC236}">
                <a16:creationId xmlns:a16="http://schemas.microsoft.com/office/drawing/2014/main" id="{E0F95320-4360-476A-92A6-2D2341A4807B}"/>
              </a:ext>
            </a:extLst>
          </p:cNvPr>
          <p:cNvSpPr>
            <a:spLocks noGrp="1"/>
          </p:cNvSpPr>
          <p:nvPr>
            <p:ph type="sldNum" sz="quarter" idx="12"/>
          </p:nvPr>
        </p:nvSpPr>
        <p:spPr/>
        <p:txBody>
          <a:bodyPr/>
          <a:lstStyle/>
          <a:p>
            <a:pPr>
              <a:defRPr/>
            </a:pPr>
            <a:fld id="{63B8F44C-0EDE-4D7D-9086-BD1CF3CE7AF7}" type="slidenum">
              <a:rPr lang="en-US" smtClean="0"/>
              <a:pPr>
                <a:defRPr/>
              </a:pPr>
              <a:t>21</a:t>
            </a:fld>
            <a:endParaRPr lang="en-US"/>
          </a:p>
        </p:txBody>
      </p:sp>
    </p:spTree>
    <p:extLst>
      <p:ext uri="{BB962C8B-B14F-4D97-AF65-F5344CB8AC3E}">
        <p14:creationId xmlns:p14="http://schemas.microsoft.com/office/powerpoint/2010/main" val="374256124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11D5-8539-4109-AFD9-FAF7B60C6138}"/>
              </a:ext>
            </a:extLst>
          </p:cNvPr>
          <p:cNvSpPr>
            <a:spLocks noGrp="1"/>
          </p:cNvSpPr>
          <p:nvPr>
            <p:ph type="title"/>
          </p:nvPr>
        </p:nvSpPr>
        <p:spPr/>
        <p:txBody>
          <a:bodyPr/>
          <a:lstStyle/>
          <a:p>
            <a:r>
              <a:rPr lang="en-HK" dirty="0"/>
              <a:t>Project Size</a:t>
            </a:r>
          </a:p>
        </p:txBody>
      </p:sp>
      <p:sp>
        <p:nvSpPr>
          <p:cNvPr id="3" name="Content Placeholder 2">
            <a:extLst>
              <a:ext uri="{FF2B5EF4-FFF2-40B4-BE49-F238E27FC236}">
                <a16:creationId xmlns:a16="http://schemas.microsoft.com/office/drawing/2014/main" id="{A987925A-1BAD-41FD-83D9-86EFD3C7028B}"/>
              </a:ext>
            </a:extLst>
          </p:cNvPr>
          <p:cNvSpPr>
            <a:spLocks noGrp="1"/>
          </p:cNvSpPr>
          <p:nvPr>
            <p:ph idx="1"/>
          </p:nvPr>
        </p:nvSpPr>
        <p:spPr/>
        <p:txBody>
          <a:bodyPr/>
          <a:lstStyle/>
          <a:p>
            <a:r>
              <a:rPr lang="en-HK" dirty="0"/>
              <a:t>The project accounts for 25% of the coursework component. </a:t>
            </a:r>
          </a:p>
          <a:p>
            <a:r>
              <a:rPr lang="en-HK" dirty="0"/>
              <a:t>For a team of 6 students, the project size is akin to a single-person final-year project (FYP) in your undergraduate degree.</a:t>
            </a:r>
          </a:p>
          <a:p>
            <a:pPr lvl="1"/>
            <a:r>
              <a:rPr lang="en-HK" dirty="0"/>
              <a:t>Assessment Expectation: Each student will spend </a:t>
            </a:r>
            <a:r>
              <a:rPr lang="en-HK" b="1" dirty="0"/>
              <a:t>30 to 40 hours </a:t>
            </a:r>
            <a:r>
              <a:rPr lang="en-HK" dirty="0"/>
              <a:t>on the project</a:t>
            </a:r>
          </a:p>
          <a:p>
            <a:pPr lvl="2"/>
            <a:endParaRPr lang="en-HK" dirty="0"/>
          </a:p>
          <a:p>
            <a:pPr marL="512763" lvl="1" indent="0">
              <a:buNone/>
            </a:pPr>
            <a:endParaRPr lang="en-HK" dirty="0"/>
          </a:p>
        </p:txBody>
      </p:sp>
      <p:sp>
        <p:nvSpPr>
          <p:cNvPr id="4" name="Slide Number Placeholder 3">
            <a:extLst>
              <a:ext uri="{FF2B5EF4-FFF2-40B4-BE49-F238E27FC236}">
                <a16:creationId xmlns:a16="http://schemas.microsoft.com/office/drawing/2014/main" id="{51E56F62-1580-4F9E-9624-AC8B0C179635}"/>
              </a:ext>
            </a:extLst>
          </p:cNvPr>
          <p:cNvSpPr>
            <a:spLocks noGrp="1"/>
          </p:cNvSpPr>
          <p:nvPr>
            <p:ph type="sldNum" sz="quarter" idx="12"/>
          </p:nvPr>
        </p:nvSpPr>
        <p:spPr/>
        <p:txBody>
          <a:bodyPr/>
          <a:lstStyle/>
          <a:p>
            <a:pPr>
              <a:defRPr/>
            </a:pPr>
            <a:fld id="{63B8F44C-0EDE-4D7D-9086-BD1CF3CE7AF7}" type="slidenum">
              <a:rPr lang="en-US" smtClean="0"/>
              <a:pPr>
                <a:defRPr/>
              </a:pPr>
              <a:t>3</a:t>
            </a:fld>
            <a:endParaRPr lang="en-US"/>
          </a:p>
        </p:txBody>
      </p:sp>
    </p:spTree>
    <p:extLst>
      <p:ext uri="{BB962C8B-B14F-4D97-AF65-F5344CB8AC3E}">
        <p14:creationId xmlns:p14="http://schemas.microsoft.com/office/powerpoint/2010/main" val="15590468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D0CF-6DCB-34A3-3BC1-3AE98F4EB0F5}"/>
              </a:ext>
            </a:extLst>
          </p:cNvPr>
          <p:cNvSpPr>
            <a:spLocks noGrp="1"/>
          </p:cNvSpPr>
          <p:nvPr>
            <p:ph type="title"/>
          </p:nvPr>
        </p:nvSpPr>
        <p:spPr/>
        <p:txBody>
          <a:bodyPr/>
          <a:lstStyle/>
          <a:p>
            <a:r>
              <a:rPr lang="en-US" dirty="0"/>
              <a:t>Project Progress</a:t>
            </a:r>
            <a:endParaRPr lang="en-HK" dirty="0"/>
          </a:p>
        </p:txBody>
      </p:sp>
      <p:sp>
        <p:nvSpPr>
          <p:cNvPr id="3" name="Content Placeholder 2">
            <a:extLst>
              <a:ext uri="{FF2B5EF4-FFF2-40B4-BE49-F238E27FC236}">
                <a16:creationId xmlns:a16="http://schemas.microsoft.com/office/drawing/2014/main" id="{EC2AE500-B17E-C9B6-2084-4444C0B35A96}"/>
              </a:ext>
            </a:extLst>
          </p:cNvPr>
          <p:cNvSpPr>
            <a:spLocks noGrp="1"/>
          </p:cNvSpPr>
          <p:nvPr>
            <p:ph idx="1"/>
          </p:nvPr>
        </p:nvSpPr>
        <p:spPr>
          <a:xfrm>
            <a:off x="412750" y="1676400"/>
            <a:ext cx="9263062" cy="4953000"/>
          </a:xfrm>
        </p:spPr>
        <p:txBody>
          <a:bodyPr/>
          <a:lstStyle/>
          <a:p>
            <a:r>
              <a:rPr lang="en-US" sz="2800" dirty="0"/>
              <a:t>Team size: 5-8 students</a:t>
            </a:r>
          </a:p>
          <a:p>
            <a:pPr lvl="1"/>
            <a:r>
              <a:rPr lang="en-US" sz="2400" dirty="0"/>
              <a:t>5-6 students: at least two non-functional requirements</a:t>
            </a:r>
          </a:p>
          <a:p>
            <a:pPr lvl="1"/>
            <a:r>
              <a:rPr lang="en-US" sz="2400" dirty="0"/>
              <a:t>7-8 students: at least three non-functional requirements</a:t>
            </a:r>
          </a:p>
          <a:p>
            <a:r>
              <a:rPr lang="en-US" sz="2800" dirty="0"/>
              <a:t>Each non-functional requirement is required to be addressed by a software architectural design option with rationale</a:t>
            </a:r>
          </a:p>
          <a:p>
            <a:r>
              <a:rPr lang="en-US" sz="2800" dirty="0"/>
              <a:t>Apply an Agile methodology with at least three cycles (sprints in Scrum).</a:t>
            </a:r>
            <a:endParaRPr lang="en-HK" sz="2800" dirty="0"/>
          </a:p>
        </p:txBody>
      </p:sp>
      <p:sp>
        <p:nvSpPr>
          <p:cNvPr id="4" name="Slide Number Placeholder 3">
            <a:extLst>
              <a:ext uri="{FF2B5EF4-FFF2-40B4-BE49-F238E27FC236}">
                <a16:creationId xmlns:a16="http://schemas.microsoft.com/office/drawing/2014/main" id="{D7DB5381-B212-B5E6-0F62-C74FE1B4DBCF}"/>
              </a:ext>
            </a:extLst>
          </p:cNvPr>
          <p:cNvSpPr>
            <a:spLocks noGrp="1"/>
          </p:cNvSpPr>
          <p:nvPr>
            <p:ph type="sldNum" sz="quarter" idx="12"/>
          </p:nvPr>
        </p:nvSpPr>
        <p:spPr/>
        <p:txBody>
          <a:bodyPr/>
          <a:lstStyle/>
          <a:p>
            <a:pPr>
              <a:defRPr/>
            </a:pPr>
            <a:fld id="{63B8F44C-0EDE-4D7D-9086-BD1CF3CE7AF7}" type="slidenum">
              <a:rPr lang="en-US" smtClean="0"/>
              <a:pPr>
                <a:defRPr/>
              </a:pPr>
              <a:t>4</a:t>
            </a:fld>
            <a:endParaRPr lang="en-US"/>
          </a:p>
        </p:txBody>
      </p:sp>
      <p:sp>
        <p:nvSpPr>
          <p:cNvPr id="5" name="Rectangle 4">
            <a:extLst>
              <a:ext uri="{FF2B5EF4-FFF2-40B4-BE49-F238E27FC236}">
                <a16:creationId xmlns:a16="http://schemas.microsoft.com/office/drawing/2014/main" id="{C54C0CAD-0EAA-7823-A0EE-55296B8664EC}"/>
              </a:ext>
            </a:extLst>
          </p:cNvPr>
          <p:cNvSpPr/>
          <p:nvPr/>
        </p:nvSpPr>
        <p:spPr bwMode="auto">
          <a:xfrm>
            <a:off x="1277938" y="5111469"/>
            <a:ext cx="1981200" cy="8382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Sprint 1</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Weeks 2-5</a:t>
            </a:r>
            <a:endParaRPr kumimoji="0" lang="en-HK" sz="2000" b="0" i="0" u="none" strike="noStrike" cap="none" normalizeH="0" baseline="0" dirty="0">
              <a:ln>
                <a:noFill/>
              </a:ln>
              <a:solidFill>
                <a:schemeClr val="tx1"/>
              </a:solidFill>
              <a:effectLst/>
              <a:latin typeface="Times New Roman" pitchFamily="18" charset="0"/>
            </a:endParaRPr>
          </a:p>
        </p:txBody>
      </p:sp>
      <p:sp>
        <p:nvSpPr>
          <p:cNvPr id="6" name="Rectangle 5">
            <a:extLst>
              <a:ext uri="{FF2B5EF4-FFF2-40B4-BE49-F238E27FC236}">
                <a16:creationId xmlns:a16="http://schemas.microsoft.com/office/drawing/2014/main" id="{0079CC36-1BF9-D223-BA9C-E7847B6A9185}"/>
              </a:ext>
            </a:extLst>
          </p:cNvPr>
          <p:cNvSpPr/>
          <p:nvPr/>
        </p:nvSpPr>
        <p:spPr bwMode="auto">
          <a:xfrm>
            <a:off x="3716338" y="5105400"/>
            <a:ext cx="1981200" cy="8382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Sprint 2</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Weeks 6-9</a:t>
            </a:r>
            <a:endParaRPr kumimoji="0" lang="en-HK" sz="2000" b="0" i="0" u="none" strike="noStrike" cap="none" normalizeH="0" baseline="0" dirty="0">
              <a:ln>
                <a:noFill/>
              </a:ln>
              <a:solidFill>
                <a:schemeClr val="tx1"/>
              </a:solidFill>
              <a:effectLst/>
              <a:latin typeface="Times New Roman" pitchFamily="18" charset="0"/>
            </a:endParaRPr>
          </a:p>
        </p:txBody>
      </p:sp>
      <p:sp>
        <p:nvSpPr>
          <p:cNvPr id="7" name="Rectangle 6">
            <a:extLst>
              <a:ext uri="{FF2B5EF4-FFF2-40B4-BE49-F238E27FC236}">
                <a16:creationId xmlns:a16="http://schemas.microsoft.com/office/drawing/2014/main" id="{91C8BCAB-F841-773C-11DF-10961A2F4073}"/>
              </a:ext>
            </a:extLst>
          </p:cNvPr>
          <p:cNvSpPr/>
          <p:nvPr/>
        </p:nvSpPr>
        <p:spPr bwMode="auto">
          <a:xfrm>
            <a:off x="6078538" y="5105400"/>
            <a:ext cx="1981200" cy="838200"/>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Sprint 3</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Weeks 10-13</a:t>
            </a:r>
            <a:endParaRPr kumimoji="0" lang="en-HK" sz="2000" b="0" i="0" u="none" strike="noStrike" cap="none" normalizeH="0" baseline="0" dirty="0">
              <a:ln>
                <a:noFill/>
              </a:ln>
              <a:solidFill>
                <a:schemeClr val="tx1"/>
              </a:solidFill>
              <a:effectLst/>
              <a:latin typeface="Times New Roman" pitchFamily="18" charset="0"/>
            </a:endParaRPr>
          </a:p>
        </p:txBody>
      </p:sp>
      <p:sp>
        <p:nvSpPr>
          <p:cNvPr id="8" name="TextBox 7">
            <a:extLst>
              <a:ext uri="{FF2B5EF4-FFF2-40B4-BE49-F238E27FC236}">
                <a16:creationId xmlns:a16="http://schemas.microsoft.com/office/drawing/2014/main" id="{17EF8E60-34C8-F7BC-6D60-2E0EFE72FD03}"/>
              </a:ext>
            </a:extLst>
          </p:cNvPr>
          <p:cNvSpPr txBox="1"/>
          <p:nvPr/>
        </p:nvSpPr>
        <p:spPr>
          <a:xfrm>
            <a:off x="1250725" y="6000690"/>
            <a:ext cx="4570482"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t>At least one standing meeting per week</a:t>
            </a:r>
            <a:endParaRPr lang="en-HK" sz="2000" dirty="0"/>
          </a:p>
          <a:p>
            <a:pPr marL="342900" indent="-342900">
              <a:buFont typeface="Arial" panose="020B0604020202020204" pitchFamily="34" charset="0"/>
              <a:buChar char="•"/>
            </a:pPr>
            <a:r>
              <a:rPr lang="en-HK" sz="2000" dirty="0"/>
              <a:t>Use burndown chart</a:t>
            </a:r>
            <a:endParaRPr lang="en-US" sz="2000" dirty="0"/>
          </a:p>
        </p:txBody>
      </p:sp>
    </p:spTree>
    <p:extLst>
      <p:ext uri="{BB962C8B-B14F-4D97-AF65-F5344CB8AC3E}">
        <p14:creationId xmlns:p14="http://schemas.microsoft.com/office/powerpoint/2010/main" val="37227523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D234-F4DD-BD39-3590-22A199697320}"/>
              </a:ext>
            </a:extLst>
          </p:cNvPr>
          <p:cNvSpPr>
            <a:spLocks noGrp="1"/>
          </p:cNvSpPr>
          <p:nvPr>
            <p:ph type="title"/>
          </p:nvPr>
        </p:nvSpPr>
        <p:spPr/>
        <p:txBody>
          <a:bodyPr/>
          <a:lstStyle/>
          <a:p>
            <a:r>
              <a:rPr lang="en-US" dirty="0"/>
              <a:t>Project Progress</a:t>
            </a:r>
            <a:endParaRPr lang="en-HK" dirty="0"/>
          </a:p>
        </p:txBody>
      </p:sp>
      <p:sp>
        <p:nvSpPr>
          <p:cNvPr id="3" name="Content Placeholder 2">
            <a:extLst>
              <a:ext uri="{FF2B5EF4-FFF2-40B4-BE49-F238E27FC236}">
                <a16:creationId xmlns:a16="http://schemas.microsoft.com/office/drawing/2014/main" id="{DCB1E1B8-916B-0498-D134-CDC5B32D5F51}"/>
              </a:ext>
            </a:extLst>
          </p:cNvPr>
          <p:cNvSpPr>
            <a:spLocks noGrp="1"/>
          </p:cNvSpPr>
          <p:nvPr>
            <p:ph idx="1"/>
          </p:nvPr>
        </p:nvSpPr>
        <p:spPr/>
        <p:txBody>
          <a:bodyPr/>
          <a:lstStyle/>
          <a:p>
            <a:r>
              <a:rPr lang="en-US" sz="2400" dirty="0"/>
              <a:t>Sprint 1 (Weeks 2-5)</a:t>
            </a:r>
          </a:p>
          <a:p>
            <a:pPr lvl="1"/>
            <a:r>
              <a:rPr lang="en-US" sz="2000" dirty="0"/>
              <a:t>Develop user stories, sketch architecture to address non-functional requirements, code, test, review, identify/track/resolve technical debts</a:t>
            </a:r>
          </a:p>
          <a:p>
            <a:r>
              <a:rPr lang="en-US" sz="2400" dirty="0"/>
              <a:t>Sprint 2 (Weeks 6-9)</a:t>
            </a:r>
          </a:p>
          <a:p>
            <a:pPr lvl="1"/>
            <a:r>
              <a:rPr lang="en-US" sz="2000" dirty="0"/>
              <a:t>Activities in Sprint 1 +  code quality</a:t>
            </a:r>
          </a:p>
          <a:p>
            <a:r>
              <a:rPr lang="en-US" sz="2400" dirty="0"/>
              <a:t>Sprint 3 (Weeks 10-13)</a:t>
            </a:r>
          </a:p>
          <a:p>
            <a:pPr lvl="1"/>
            <a:r>
              <a:rPr lang="en-US" sz="2000" dirty="0"/>
              <a:t>Activities in Sprint 2 + automated testing, debugging and maintenance support</a:t>
            </a:r>
          </a:p>
          <a:p>
            <a:pPr lvl="1"/>
            <a:r>
              <a:rPr lang="en-US" sz="2000" dirty="0"/>
              <a:t>Project wrap up</a:t>
            </a:r>
          </a:p>
          <a:p>
            <a:pPr lvl="1"/>
            <a:r>
              <a:rPr lang="en-US" sz="2000" dirty="0"/>
              <a:t>Presentation, video, report writing</a:t>
            </a:r>
          </a:p>
          <a:p>
            <a:r>
              <a:rPr lang="en-US" sz="2400" dirty="0"/>
              <a:t>Each team must maintain a project in a code repository (e.g., </a:t>
            </a:r>
            <a:r>
              <a:rPr lang="en-US" sz="2400" dirty="0" err="1"/>
              <a:t>Github</a:t>
            </a:r>
            <a:r>
              <a:rPr lang="en-US" sz="2400" dirty="0"/>
              <a:t>) which captures the team’s weekly activities to serve as evidences of activities conducted during the project period stated in the final report.</a:t>
            </a:r>
            <a:endParaRPr lang="en-US" sz="2000" dirty="0"/>
          </a:p>
          <a:p>
            <a:pPr lvl="1"/>
            <a:endParaRPr lang="en-US" sz="2000" dirty="0"/>
          </a:p>
          <a:p>
            <a:pPr lvl="1"/>
            <a:endParaRPr lang="en-HK" sz="2000" dirty="0"/>
          </a:p>
        </p:txBody>
      </p:sp>
      <p:sp>
        <p:nvSpPr>
          <p:cNvPr id="4" name="Slide Number Placeholder 3">
            <a:extLst>
              <a:ext uri="{FF2B5EF4-FFF2-40B4-BE49-F238E27FC236}">
                <a16:creationId xmlns:a16="http://schemas.microsoft.com/office/drawing/2014/main" id="{A5BB4DBA-F504-3CD1-E0DB-FC9A7D3DCF8B}"/>
              </a:ext>
            </a:extLst>
          </p:cNvPr>
          <p:cNvSpPr>
            <a:spLocks noGrp="1"/>
          </p:cNvSpPr>
          <p:nvPr>
            <p:ph type="sldNum" sz="quarter" idx="12"/>
          </p:nvPr>
        </p:nvSpPr>
        <p:spPr/>
        <p:txBody>
          <a:bodyPr/>
          <a:lstStyle/>
          <a:p>
            <a:pPr>
              <a:defRPr/>
            </a:pPr>
            <a:fld id="{63B8F44C-0EDE-4D7D-9086-BD1CF3CE7AF7}" type="slidenum">
              <a:rPr lang="en-US" smtClean="0"/>
              <a:pPr>
                <a:defRPr/>
              </a:pPr>
              <a:t>5</a:t>
            </a:fld>
            <a:endParaRPr lang="en-US"/>
          </a:p>
        </p:txBody>
      </p:sp>
    </p:spTree>
    <p:extLst>
      <p:ext uri="{BB962C8B-B14F-4D97-AF65-F5344CB8AC3E}">
        <p14:creationId xmlns:p14="http://schemas.microsoft.com/office/powerpoint/2010/main" val="35619007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8308-8D37-4393-BA55-3C5BBA2031DD}"/>
              </a:ext>
            </a:extLst>
          </p:cNvPr>
          <p:cNvSpPr>
            <a:spLocks noGrp="1"/>
          </p:cNvSpPr>
          <p:nvPr>
            <p:ph type="title"/>
          </p:nvPr>
        </p:nvSpPr>
        <p:spPr/>
        <p:txBody>
          <a:bodyPr/>
          <a:lstStyle/>
          <a:p>
            <a:r>
              <a:rPr lang="en-US" dirty="0"/>
              <a:t>Project Mark Components</a:t>
            </a:r>
            <a:endParaRPr lang="en-HK" dirty="0"/>
          </a:p>
        </p:txBody>
      </p:sp>
      <p:sp>
        <p:nvSpPr>
          <p:cNvPr id="3" name="Content Placeholder 2">
            <a:extLst>
              <a:ext uri="{FF2B5EF4-FFF2-40B4-BE49-F238E27FC236}">
                <a16:creationId xmlns:a16="http://schemas.microsoft.com/office/drawing/2014/main" id="{BFAA8FB8-D0E5-4402-9AC2-4A3B0D4B728B}"/>
              </a:ext>
            </a:extLst>
          </p:cNvPr>
          <p:cNvSpPr>
            <a:spLocks noGrp="1"/>
          </p:cNvSpPr>
          <p:nvPr>
            <p:ph idx="1"/>
          </p:nvPr>
        </p:nvSpPr>
        <p:spPr>
          <a:xfrm>
            <a:off x="150812" y="1524000"/>
            <a:ext cx="9677400" cy="4953000"/>
          </a:xfrm>
        </p:spPr>
        <p:txBody>
          <a:bodyPr/>
          <a:lstStyle/>
          <a:p>
            <a:pPr lvl="0"/>
            <a:r>
              <a:rPr lang="en-US" sz="1800" dirty="0"/>
              <a:t>Presentation and Demo Video (5%)</a:t>
            </a:r>
            <a:endParaRPr lang="en-HK" sz="1800" dirty="0"/>
          </a:p>
          <a:p>
            <a:pPr lvl="1"/>
            <a:r>
              <a:rPr lang="en-US" sz="1400" dirty="0"/>
              <a:t>Presentation </a:t>
            </a:r>
            <a:endParaRPr lang="en-HK" sz="1400" dirty="0"/>
          </a:p>
          <a:p>
            <a:pPr lvl="2"/>
            <a:r>
              <a:rPr lang="en-US" sz="1400" dirty="0"/>
              <a:t>The presentation should cover the background, motivation, key technical problem solved, review closely related works, explain the challenges to address when solving the technical problem, the solution that solves the technical problem, explanation of to what extent the challenges have been solved and what the creativity of the project is, empirical evaluation of the software through scenarios in acceptance tests and user feedbacks if any.</a:t>
            </a:r>
            <a:endParaRPr lang="en-HK" sz="1400" dirty="0"/>
          </a:p>
          <a:p>
            <a:pPr lvl="1"/>
            <a:r>
              <a:rPr lang="en-US" sz="1400" dirty="0"/>
              <a:t>Demo Video</a:t>
            </a:r>
            <a:endParaRPr lang="en-HK" sz="1400" dirty="0"/>
          </a:p>
          <a:p>
            <a:pPr lvl="2"/>
            <a:r>
              <a:rPr lang="en-US" sz="1400" dirty="0"/>
              <a:t>Demonstrate the most significant end-to-end usages of the constructed software. </a:t>
            </a:r>
            <a:endParaRPr lang="en-HK" sz="1400" dirty="0"/>
          </a:p>
          <a:p>
            <a:pPr lvl="2"/>
            <a:r>
              <a:rPr lang="en-US" sz="1400" dirty="0"/>
              <a:t>Walk through the software development process used and explain why any process improvement you made during the execution of the project. Focus on the most significant, innovative, or unique features rather than going through all the details. </a:t>
            </a:r>
            <a:endParaRPr lang="en-HK" sz="1400" dirty="0"/>
          </a:p>
          <a:p>
            <a:pPr lvl="2"/>
            <a:r>
              <a:rPr lang="en-US" sz="1400" dirty="0"/>
              <a:t>Future enhancement should not be considered as a demonstration of the software constructed as a part of the demonstration.</a:t>
            </a:r>
            <a:endParaRPr lang="en-HK" sz="1800" dirty="0"/>
          </a:p>
          <a:p>
            <a:pPr lvl="0"/>
            <a:r>
              <a:rPr lang="en-US" sz="1800" dirty="0"/>
              <a:t>Final Report (20%)</a:t>
            </a:r>
            <a:endParaRPr lang="en-HK" sz="1800" dirty="0"/>
          </a:p>
          <a:p>
            <a:pPr lvl="1"/>
            <a:r>
              <a:rPr lang="en-US" sz="1400" b="1" dirty="0"/>
              <a:t>Technical innovation and creativity (i.e., a project without innovation cannot get A+/A/A-)</a:t>
            </a:r>
            <a:endParaRPr lang="en-US" sz="1400" dirty="0"/>
          </a:p>
          <a:p>
            <a:pPr lvl="1"/>
            <a:r>
              <a:rPr lang="en-US" sz="1400" dirty="0"/>
              <a:t>Reporting (including organization, clarity, readability, completeness, and consistency) </a:t>
            </a:r>
            <a:endParaRPr lang="en-HK" sz="1400" dirty="0"/>
          </a:p>
          <a:p>
            <a:pPr lvl="1"/>
            <a:r>
              <a:rPr lang="en-HK" sz="1400" dirty="0"/>
              <a:t>System design, Implementation, testing, and evaluation of the solution  (solution prototype is sufficient)</a:t>
            </a:r>
            <a:endParaRPr lang="en-HK" sz="1050" dirty="0"/>
          </a:p>
          <a:p>
            <a:pPr lvl="1"/>
            <a:r>
              <a:rPr lang="en-HK" sz="1400" dirty="0"/>
              <a:t>Applied advanced software engineering processes, activities, techniques, and tools applied in the project to produce the solution and self-reflection.</a:t>
            </a:r>
          </a:p>
          <a:p>
            <a:pPr lvl="1"/>
            <a:r>
              <a:rPr lang="en-HK" sz="1400" dirty="0"/>
              <a:t>Weekly evidences in project repository</a:t>
            </a:r>
          </a:p>
          <a:p>
            <a:endParaRPr lang="en-HK" sz="1800" dirty="0"/>
          </a:p>
        </p:txBody>
      </p:sp>
      <p:sp>
        <p:nvSpPr>
          <p:cNvPr id="4" name="Slide Number Placeholder 3">
            <a:extLst>
              <a:ext uri="{FF2B5EF4-FFF2-40B4-BE49-F238E27FC236}">
                <a16:creationId xmlns:a16="http://schemas.microsoft.com/office/drawing/2014/main" id="{548360D6-B96B-4320-99D3-8769A784ED03}"/>
              </a:ext>
            </a:extLst>
          </p:cNvPr>
          <p:cNvSpPr>
            <a:spLocks noGrp="1"/>
          </p:cNvSpPr>
          <p:nvPr>
            <p:ph type="sldNum" sz="quarter" idx="12"/>
          </p:nvPr>
        </p:nvSpPr>
        <p:spPr/>
        <p:txBody>
          <a:bodyPr/>
          <a:lstStyle/>
          <a:p>
            <a:pPr>
              <a:defRPr/>
            </a:pPr>
            <a:fld id="{63B8F44C-0EDE-4D7D-9086-BD1CF3CE7AF7}" type="slidenum">
              <a:rPr lang="en-US" smtClean="0"/>
              <a:pPr>
                <a:defRPr/>
              </a:pPr>
              <a:t>6</a:t>
            </a:fld>
            <a:endParaRPr lang="en-US"/>
          </a:p>
        </p:txBody>
      </p:sp>
    </p:spTree>
    <p:extLst>
      <p:ext uri="{BB962C8B-B14F-4D97-AF65-F5344CB8AC3E}">
        <p14:creationId xmlns:p14="http://schemas.microsoft.com/office/powerpoint/2010/main" val="253271650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44D9-2E65-AFAC-F493-8C3E6A8C971C}"/>
              </a:ext>
            </a:extLst>
          </p:cNvPr>
          <p:cNvSpPr>
            <a:spLocks noGrp="1"/>
          </p:cNvSpPr>
          <p:nvPr>
            <p:ph type="title"/>
          </p:nvPr>
        </p:nvSpPr>
        <p:spPr/>
        <p:txBody>
          <a:bodyPr/>
          <a:lstStyle/>
          <a:p>
            <a:r>
              <a:rPr lang="en-US" dirty="0"/>
              <a:t>Week 13</a:t>
            </a:r>
            <a:endParaRPr lang="en-HK" dirty="0"/>
          </a:p>
        </p:txBody>
      </p:sp>
      <p:sp>
        <p:nvSpPr>
          <p:cNvPr id="3" name="Content Placeholder 2">
            <a:extLst>
              <a:ext uri="{FF2B5EF4-FFF2-40B4-BE49-F238E27FC236}">
                <a16:creationId xmlns:a16="http://schemas.microsoft.com/office/drawing/2014/main" id="{486899B3-8468-1E7C-F06B-2BFEF3728726}"/>
              </a:ext>
            </a:extLst>
          </p:cNvPr>
          <p:cNvSpPr>
            <a:spLocks noGrp="1"/>
          </p:cNvSpPr>
          <p:nvPr>
            <p:ph idx="1"/>
          </p:nvPr>
        </p:nvSpPr>
        <p:spPr/>
        <p:txBody>
          <a:bodyPr/>
          <a:lstStyle/>
          <a:p>
            <a:r>
              <a:rPr lang="en-US" sz="2800" dirty="0"/>
              <a:t>Owing to the class size, we will use a poster session to make the presentation more interactive. </a:t>
            </a:r>
          </a:p>
          <a:p>
            <a:r>
              <a:rPr lang="en-US" sz="2800" dirty="0"/>
              <a:t>Teams prepare printed posters or computer-based slides </a:t>
            </a:r>
          </a:p>
          <a:p>
            <a:r>
              <a:rPr lang="en-US" sz="2800" dirty="0"/>
              <a:t>Ad-hoc</a:t>
            </a:r>
            <a:r>
              <a:rPr lang="zh-CN" altLang="en-US" sz="2800" dirty="0"/>
              <a:t> </a:t>
            </a:r>
            <a:r>
              <a:rPr lang="en-US" altLang="zh-CN" sz="2800" dirty="0"/>
              <a:t>schedule</a:t>
            </a:r>
            <a:endParaRPr lang="en-US" sz="2800" dirty="0"/>
          </a:p>
          <a:p>
            <a:pPr lvl="1"/>
            <a:r>
              <a:rPr lang="en-US" sz="2400" dirty="0"/>
              <a:t>Session A: 14:00-15:30 (for 50% of all teams)</a:t>
            </a:r>
          </a:p>
          <a:p>
            <a:pPr lvl="1"/>
            <a:r>
              <a:rPr lang="en-US" sz="2400" dirty="0"/>
              <a:t>Session B: 15:40-17:00 (for 50% of all teams)</a:t>
            </a:r>
          </a:p>
          <a:p>
            <a:pPr lvl="1"/>
            <a:r>
              <a:rPr lang="en-US" sz="2400" dirty="0"/>
              <a:t>Every student may attend any session to chat with any team and listen to the team’s elaboration on its project.</a:t>
            </a:r>
          </a:p>
          <a:p>
            <a:pPr marL="0" indent="0">
              <a:buNone/>
            </a:pPr>
            <a:endParaRPr lang="en-US" sz="2800" dirty="0"/>
          </a:p>
          <a:p>
            <a:endParaRPr lang="en-HK" sz="2800" dirty="0"/>
          </a:p>
        </p:txBody>
      </p:sp>
      <p:sp>
        <p:nvSpPr>
          <p:cNvPr id="4" name="Slide Number Placeholder 3">
            <a:extLst>
              <a:ext uri="{FF2B5EF4-FFF2-40B4-BE49-F238E27FC236}">
                <a16:creationId xmlns:a16="http://schemas.microsoft.com/office/drawing/2014/main" id="{BBC50502-23E8-1520-E782-C129DF9674E8}"/>
              </a:ext>
            </a:extLst>
          </p:cNvPr>
          <p:cNvSpPr>
            <a:spLocks noGrp="1"/>
          </p:cNvSpPr>
          <p:nvPr>
            <p:ph type="sldNum" sz="quarter" idx="12"/>
          </p:nvPr>
        </p:nvSpPr>
        <p:spPr/>
        <p:txBody>
          <a:bodyPr/>
          <a:lstStyle/>
          <a:p>
            <a:pPr>
              <a:defRPr/>
            </a:pPr>
            <a:fld id="{63B8F44C-0EDE-4D7D-9086-BD1CF3CE7AF7}" type="slidenum">
              <a:rPr lang="en-US" smtClean="0"/>
              <a:pPr>
                <a:defRPr/>
              </a:pPr>
              <a:t>7</a:t>
            </a:fld>
            <a:endParaRPr lang="en-US"/>
          </a:p>
        </p:txBody>
      </p:sp>
    </p:spTree>
    <p:extLst>
      <p:ext uri="{BB962C8B-B14F-4D97-AF65-F5344CB8AC3E}">
        <p14:creationId xmlns:p14="http://schemas.microsoft.com/office/powerpoint/2010/main" val="3076880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6278F-3829-43CA-BF97-37BBBA0E9F3F}"/>
              </a:ext>
            </a:extLst>
          </p:cNvPr>
          <p:cNvSpPr>
            <a:spLocks noGrp="1"/>
          </p:cNvSpPr>
          <p:nvPr>
            <p:ph type="title"/>
          </p:nvPr>
        </p:nvSpPr>
        <p:spPr/>
        <p:txBody>
          <a:bodyPr/>
          <a:lstStyle/>
          <a:p>
            <a:r>
              <a:rPr lang="en-HK" dirty="0"/>
              <a:t>Note: Software Engineering Tool</a:t>
            </a:r>
          </a:p>
        </p:txBody>
      </p:sp>
      <p:sp>
        <p:nvSpPr>
          <p:cNvPr id="3" name="Content Placeholder 2">
            <a:extLst>
              <a:ext uri="{FF2B5EF4-FFF2-40B4-BE49-F238E27FC236}">
                <a16:creationId xmlns:a16="http://schemas.microsoft.com/office/drawing/2014/main" id="{E149A59E-499B-4C9F-A549-05507979DFF5}"/>
              </a:ext>
            </a:extLst>
          </p:cNvPr>
          <p:cNvSpPr>
            <a:spLocks noGrp="1"/>
          </p:cNvSpPr>
          <p:nvPr>
            <p:ph idx="1"/>
          </p:nvPr>
        </p:nvSpPr>
        <p:spPr>
          <a:xfrm>
            <a:off x="412750" y="1676400"/>
            <a:ext cx="9036050" cy="4953000"/>
          </a:xfrm>
        </p:spPr>
        <p:txBody>
          <a:bodyPr/>
          <a:lstStyle/>
          <a:p>
            <a:r>
              <a:rPr lang="en-HK" sz="2400" dirty="0"/>
              <a:t>It is a tool to help software developers (programmers or project teams) to complete software development tasks.</a:t>
            </a:r>
          </a:p>
          <a:p>
            <a:pPr lvl="1"/>
            <a:r>
              <a:rPr lang="en-HK" sz="2000" dirty="0"/>
              <a:t>not operating a software after software/service deployment</a:t>
            </a:r>
          </a:p>
          <a:p>
            <a:r>
              <a:rPr lang="en-HK" sz="2400" dirty="0"/>
              <a:t>E.g., a scrum tool, project management tool, a code review assistance, a testing tool, a debugging tool, a code smell tool, a technical debt tool, a design framework, a requirement tracking tool, a tool to identify critical issue in app review pool, …</a:t>
            </a:r>
          </a:p>
          <a:p>
            <a:r>
              <a:rPr lang="en-HK" sz="2400" dirty="0"/>
              <a:t>It can be developed using whatever programming languages you choose.</a:t>
            </a:r>
          </a:p>
          <a:p>
            <a:r>
              <a:rPr lang="en-HK" sz="2400" dirty="0"/>
              <a:t>It can be developed as a standalone tool, a web service, an app, a browser extension, plugin, ….</a:t>
            </a:r>
          </a:p>
        </p:txBody>
      </p:sp>
      <p:sp>
        <p:nvSpPr>
          <p:cNvPr id="4" name="Slide Number Placeholder 3">
            <a:extLst>
              <a:ext uri="{FF2B5EF4-FFF2-40B4-BE49-F238E27FC236}">
                <a16:creationId xmlns:a16="http://schemas.microsoft.com/office/drawing/2014/main" id="{A2432C10-8E8B-4DE3-856A-E5154CB4AF99}"/>
              </a:ext>
            </a:extLst>
          </p:cNvPr>
          <p:cNvSpPr>
            <a:spLocks noGrp="1"/>
          </p:cNvSpPr>
          <p:nvPr>
            <p:ph type="sldNum" sz="quarter" idx="12"/>
          </p:nvPr>
        </p:nvSpPr>
        <p:spPr/>
        <p:txBody>
          <a:bodyPr/>
          <a:lstStyle/>
          <a:p>
            <a:pPr>
              <a:defRPr/>
            </a:pPr>
            <a:fld id="{63B8F44C-0EDE-4D7D-9086-BD1CF3CE7AF7}" type="slidenum">
              <a:rPr lang="en-US" smtClean="0"/>
              <a:pPr>
                <a:defRPr/>
              </a:pPr>
              <a:t>8</a:t>
            </a:fld>
            <a:endParaRPr lang="en-US"/>
          </a:p>
        </p:txBody>
      </p:sp>
    </p:spTree>
    <p:extLst>
      <p:ext uri="{BB962C8B-B14F-4D97-AF65-F5344CB8AC3E}">
        <p14:creationId xmlns:p14="http://schemas.microsoft.com/office/powerpoint/2010/main" val="2456864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CC186-E6EE-E46C-A826-1078A146C11A}"/>
              </a:ext>
            </a:extLst>
          </p:cNvPr>
          <p:cNvSpPr>
            <a:spLocks noGrp="1"/>
          </p:cNvSpPr>
          <p:nvPr>
            <p:ph type="title"/>
          </p:nvPr>
        </p:nvSpPr>
        <p:spPr/>
        <p:txBody>
          <a:bodyPr/>
          <a:lstStyle/>
          <a:p>
            <a:r>
              <a:rPr lang="en-US" dirty="0"/>
              <a:t>Counterexamples of software engineering tool</a:t>
            </a:r>
            <a:endParaRPr lang="en-HK" dirty="0"/>
          </a:p>
        </p:txBody>
      </p:sp>
      <p:sp>
        <p:nvSpPr>
          <p:cNvPr id="3" name="Content Placeholder 2">
            <a:extLst>
              <a:ext uri="{FF2B5EF4-FFF2-40B4-BE49-F238E27FC236}">
                <a16:creationId xmlns:a16="http://schemas.microsoft.com/office/drawing/2014/main" id="{EB0826A2-5F5B-2B55-E91A-2EBB6FBBF8DC}"/>
              </a:ext>
            </a:extLst>
          </p:cNvPr>
          <p:cNvSpPr>
            <a:spLocks noGrp="1"/>
          </p:cNvSpPr>
          <p:nvPr>
            <p:ph idx="1"/>
          </p:nvPr>
        </p:nvSpPr>
        <p:spPr/>
        <p:txBody>
          <a:bodyPr/>
          <a:lstStyle/>
          <a:p>
            <a:r>
              <a:rPr lang="en-US" dirty="0"/>
              <a:t>[</a:t>
            </a:r>
            <a:r>
              <a:rPr lang="en-US" b="1" dirty="0"/>
              <a:t>Don’t</a:t>
            </a:r>
            <a:r>
              <a:rPr lang="en-US" dirty="0"/>
              <a:t> do it] Developing a web-based e-commerce system for selling and buying items </a:t>
            </a:r>
          </a:p>
          <a:p>
            <a:r>
              <a:rPr lang="en-US" dirty="0"/>
              <a:t>[</a:t>
            </a:r>
            <a:r>
              <a:rPr lang="en-US" b="1" dirty="0"/>
              <a:t>Don’t</a:t>
            </a:r>
            <a:r>
              <a:rPr lang="en-US" dirty="0"/>
              <a:t> do it] Developing a library loan system</a:t>
            </a:r>
          </a:p>
          <a:p>
            <a:r>
              <a:rPr lang="en-US" dirty="0"/>
              <a:t>[</a:t>
            </a:r>
            <a:r>
              <a:rPr lang="en-US" b="1" dirty="0"/>
              <a:t>Don’t</a:t>
            </a:r>
            <a:r>
              <a:rPr lang="en-US" dirty="0"/>
              <a:t> do it] Developing a machine learning model</a:t>
            </a:r>
          </a:p>
          <a:p>
            <a:r>
              <a:rPr lang="en-US" dirty="0"/>
              <a:t>[</a:t>
            </a:r>
            <a:r>
              <a:rPr lang="en-US" b="1" dirty="0"/>
              <a:t>Don’t</a:t>
            </a:r>
            <a:r>
              <a:rPr lang="en-US" dirty="0"/>
              <a:t> do it] Developing a script to train a machine learning model</a:t>
            </a:r>
          </a:p>
          <a:p>
            <a:endParaRPr lang="en-US" dirty="0"/>
          </a:p>
          <a:p>
            <a:endParaRPr lang="en-US" dirty="0"/>
          </a:p>
          <a:p>
            <a:endParaRPr lang="en-US" dirty="0"/>
          </a:p>
          <a:p>
            <a:endParaRPr lang="en-HK" dirty="0"/>
          </a:p>
          <a:p>
            <a:endParaRPr lang="en-HK" dirty="0"/>
          </a:p>
        </p:txBody>
      </p:sp>
      <p:sp>
        <p:nvSpPr>
          <p:cNvPr id="4" name="Slide Number Placeholder 3">
            <a:extLst>
              <a:ext uri="{FF2B5EF4-FFF2-40B4-BE49-F238E27FC236}">
                <a16:creationId xmlns:a16="http://schemas.microsoft.com/office/drawing/2014/main" id="{C69A1F8A-3980-8A2B-C06B-C881B1A84A7D}"/>
              </a:ext>
            </a:extLst>
          </p:cNvPr>
          <p:cNvSpPr>
            <a:spLocks noGrp="1"/>
          </p:cNvSpPr>
          <p:nvPr>
            <p:ph type="sldNum" sz="quarter" idx="12"/>
          </p:nvPr>
        </p:nvSpPr>
        <p:spPr/>
        <p:txBody>
          <a:bodyPr/>
          <a:lstStyle/>
          <a:p>
            <a:pPr>
              <a:defRPr/>
            </a:pPr>
            <a:fld id="{63B8F44C-0EDE-4D7D-9086-BD1CF3CE7AF7}" type="slidenum">
              <a:rPr lang="en-US" smtClean="0"/>
              <a:pPr>
                <a:defRPr/>
              </a:pPr>
              <a:t>9</a:t>
            </a:fld>
            <a:endParaRPr lang="en-US"/>
          </a:p>
        </p:txBody>
      </p:sp>
    </p:spTree>
    <p:extLst>
      <p:ext uri="{BB962C8B-B14F-4D97-AF65-F5344CB8AC3E}">
        <p14:creationId xmlns:p14="http://schemas.microsoft.com/office/powerpoint/2010/main" val="3673021700"/>
      </p:ext>
    </p:extLst>
  </p:cSld>
  <p:clrMapOvr>
    <a:masterClrMapping/>
  </p:clrMapOvr>
  <p:transition/>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12060</TotalTime>
  <Words>2199</Words>
  <Application>Microsoft Macintosh PowerPoint</Application>
  <PresentationFormat>自定义</PresentationFormat>
  <Paragraphs>202</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Arial</vt:lpstr>
      <vt:lpstr>Calibri</vt:lpstr>
      <vt:lpstr>Courier New</vt:lpstr>
      <vt:lpstr>Times New Roman</vt:lpstr>
      <vt:lpstr>Wingdings</vt:lpstr>
      <vt:lpstr>Side Bar</vt:lpstr>
      <vt:lpstr> Course Project  in CS5351 Software Engineering</vt:lpstr>
      <vt:lpstr>Goal </vt:lpstr>
      <vt:lpstr>Project Size</vt:lpstr>
      <vt:lpstr>Project Progress</vt:lpstr>
      <vt:lpstr>Project Progress</vt:lpstr>
      <vt:lpstr>Project Mark Components</vt:lpstr>
      <vt:lpstr>Week 13</vt:lpstr>
      <vt:lpstr>Note: Software Engineering Tool</vt:lpstr>
      <vt:lpstr>Counterexamples of software engineering tool</vt:lpstr>
      <vt:lpstr>Recommendation</vt:lpstr>
      <vt:lpstr>Some Areas You May Consider (1)</vt:lpstr>
      <vt:lpstr>Some Areas You May Consider (2)</vt:lpstr>
      <vt:lpstr>Some Areas You May Consider (3)</vt:lpstr>
      <vt:lpstr>Contributions of Team Members</vt:lpstr>
      <vt:lpstr>Milestone 0</vt:lpstr>
      <vt:lpstr>Final Deliverable</vt:lpstr>
      <vt:lpstr>Content of Final Report (1/4)</vt:lpstr>
      <vt:lpstr>Content of Final Report (2/4)</vt:lpstr>
      <vt:lpstr>Content of Final Report (3/4)</vt:lpstr>
      <vt:lpstr>Content of Final Report (4/4)</vt:lpstr>
      <vt:lpstr>Enjoy Your Project</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Zhian HUANG 黄志安</cp:lastModifiedBy>
  <cp:revision>374</cp:revision>
  <cp:lastPrinted>2014-08-25T03:37:42Z</cp:lastPrinted>
  <dcterms:created xsi:type="dcterms:W3CDTF">1999-09-08T02:17:18Z</dcterms:created>
  <dcterms:modified xsi:type="dcterms:W3CDTF">2025-01-06T02:19:48Z</dcterms:modified>
</cp:coreProperties>
</file>