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56" r:id="rId3"/>
    <p:sldId id="259" r:id="rId4"/>
    <p:sldId id="260" r:id="rId5"/>
    <p:sldId id="257"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7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3CE11A-F579-49C4-BA18-DC9DBDD0C527}" type="datetimeFigureOut">
              <a:rPr lang="en-US" smtClean="0"/>
              <a:t>5/22/2021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A81097-1162-40F5-AD90-1528B7ADF70F}" type="slidenum">
              <a:rPr lang="en-US" smtClean="0"/>
              <a:t>‹#›</a:t>
            </a:fld>
            <a:endParaRPr lang="en-US"/>
          </a:p>
        </p:txBody>
      </p:sp>
    </p:spTree>
    <p:extLst>
      <p:ext uri="{BB962C8B-B14F-4D97-AF65-F5344CB8AC3E}">
        <p14:creationId xmlns:p14="http://schemas.microsoft.com/office/powerpoint/2010/main" val="1650836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an </a:t>
            </a:r>
            <a:r>
              <a:rPr lang="en-US" i="1" dirty="0" smtClean="0"/>
              <a:t>interactive</a:t>
            </a:r>
            <a:r>
              <a:rPr lang="en-US" i="0" dirty="0" smtClean="0"/>
              <a:t> model, </a:t>
            </a:r>
            <a:endParaRPr lang="en-US" dirty="0"/>
          </a:p>
        </p:txBody>
      </p:sp>
      <p:sp>
        <p:nvSpPr>
          <p:cNvPr id="4" name="Slide Number Placeholder 3"/>
          <p:cNvSpPr>
            <a:spLocks noGrp="1"/>
          </p:cNvSpPr>
          <p:nvPr>
            <p:ph type="sldNum" sz="quarter" idx="10"/>
          </p:nvPr>
        </p:nvSpPr>
        <p:spPr/>
        <p:txBody>
          <a:bodyPr/>
          <a:lstStyle/>
          <a:p>
            <a:fld id="{1DA81097-1162-40F5-AD90-1528B7ADF70F}" type="slidenum">
              <a:rPr lang="en-US" smtClean="0"/>
              <a:t>2</a:t>
            </a:fld>
            <a:endParaRPr lang="en-US"/>
          </a:p>
        </p:txBody>
      </p:sp>
    </p:spTree>
    <p:extLst>
      <p:ext uri="{BB962C8B-B14F-4D97-AF65-F5344CB8AC3E}">
        <p14:creationId xmlns:p14="http://schemas.microsoft.com/office/powerpoint/2010/main" val="2929463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0CE730-55B3-4855-914C-B1BDF338B3B1}"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2A4EE-3302-4ED9-9DF6-97D1BE23850A}" type="slidenum">
              <a:rPr lang="en-US" smtClean="0"/>
              <a:t>‹#›</a:t>
            </a:fld>
            <a:endParaRPr lang="en-US"/>
          </a:p>
        </p:txBody>
      </p:sp>
    </p:spTree>
    <p:extLst>
      <p:ext uri="{BB962C8B-B14F-4D97-AF65-F5344CB8AC3E}">
        <p14:creationId xmlns:p14="http://schemas.microsoft.com/office/powerpoint/2010/main" val="42048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0CE730-55B3-4855-914C-B1BDF338B3B1}"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2A4EE-3302-4ED9-9DF6-97D1BE23850A}" type="slidenum">
              <a:rPr lang="en-US" smtClean="0"/>
              <a:t>‹#›</a:t>
            </a:fld>
            <a:endParaRPr lang="en-US"/>
          </a:p>
        </p:txBody>
      </p:sp>
    </p:spTree>
    <p:extLst>
      <p:ext uri="{BB962C8B-B14F-4D97-AF65-F5344CB8AC3E}">
        <p14:creationId xmlns:p14="http://schemas.microsoft.com/office/powerpoint/2010/main" val="96581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0CE730-55B3-4855-914C-B1BDF338B3B1}"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2A4EE-3302-4ED9-9DF6-97D1BE23850A}" type="slidenum">
              <a:rPr lang="en-US" smtClean="0"/>
              <a:t>‹#›</a:t>
            </a:fld>
            <a:endParaRPr lang="en-US"/>
          </a:p>
        </p:txBody>
      </p:sp>
    </p:spTree>
    <p:extLst>
      <p:ext uri="{BB962C8B-B14F-4D97-AF65-F5344CB8AC3E}">
        <p14:creationId xmlns:p14="http://schemas.microsoft.com/office/powerpoint/2010/main" val="35383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0CE730-55B3-4855-914C-B1BDF338B3B1}"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2A4EE-3302-4ED9-9DF6-97D1BE23850A}" type="slidenum">
              <a:rPr lang="en-US" smtClean="0"/>
              <a:t>‹#›</a:t>
            </a:fld>
            <a:endParaRPr lang="en-US"/>
          </a:p>
        </p:txBody>
      </p:sp>
    </p:spTree>
    <p:extLst>
      <p:ext uri="{BB962C8B-B14F-4D97-AF65-F5344CB8AC3E}">
        <p14:creationId xmlns:p14="http://schemas.microsoft.com/office/powerpoint/2010/main" val="2922167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0CE730-55B3-4855-914C-B1BDF338B3B1}"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2A4EE-3302-4ED9-9DF6-97D1BE23850A}" type="slidenum">
              <a:rPr lang="en-US" smtClean="0"/>
              <a:t>‹#›</a:t>
            </a:fld>
            <a:endParaRPr lang="en-US"/>
          </a:p>
        </p:txBody>
      </p:sp>
    </p:spTree>
    <p:extLst>
      <p:ext uri="{BB962C8B-B14F-4D97-AF65-F5344CB8AC3E}">
        <p14:creationId xmlns:p14="http://schemas.microsoft.com/office/powerpoint/2010/main" val="3280988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0CE730-55B3-4855-914C-B1BDF338B3B1}"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2A4EE-3302-4ED9-9DF6-97D1BE23850A}" type="slidenum">
              <a:rPr lang="en-US" smtClean="0"/>
              <a:t>‹#›</a:t>
            </a:fld>
            <a:endParaRPr lang="en-US"/>
          </a:p>
        </p:txBody>
      </p:sp>
    </p:spTree>
    <p:extLst>
      <p:ext uri="{BB962C8B-B14F-4D97-AF65-F5344CB8AC3E}">
        <p14:creationId xmlns:p14="http://schemas.microsoft.com/office/powerpoint/2010/main" val="2879351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0CE730-55B3-4855-914C-B1BDF338B3B1}" type="datetimeFigureOut">
              <a:rPr lang="en-US" smtClean="0"/>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B2A4EE-3302-4ED9-9DF6-97D1BE23850A}" type="slidenum">
              <a:rPr lang="en-US" smtClean="0"/>
              <a:t>‹#›</a:t>
            </a:fld>
            <a:endParaRPr lang="en-US"/>
          </a:p>
        </p:txBody>
      </p:sp>
    </p:spTree>
    <p:extLst>
      <p:ext uri="{BB962C8B-B14F-4D97-AF65-F5344CB8AC3E}">
        <p14:creationId xmlns:p14="http://schemas.microsoft.com/office/powerpoint/2010/main" val="343889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0CE730-55B3-4855-914C-B1BDF338B3B1}" type="datetimeFigureOut">
              <a:rPr lang="en-US" smtClean="0"/>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B2A4EE-3302-4ED9-9DF6-97D1BE23850A}" type="slidenum">
              <a:rPr lang="en-US" smtClean="0"/>
              <a:t>‹#›</a:t>
            </a:fld>
            <a:endParaRPr lang="en-US"/>
          </a:p>
        </p:txBody>
      </p:sp>
    </p:spTree>
    <p:extLst>
      <p:ext uri="{BB962C8B-B14F-4D97-AF65-F5344CB8AC3E}">
        <p14:creationId xmlns:p14="http://schemas.microsoft.com/office/powerpoint/2010/main" val="2384445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0CE730-55B3-4855-914C-B1BDF338B3B1}" type="datetimeFigureOut">
              <a:rPr lang="en-US" smtClean="0"/>
              <a:t>5/22/2021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B2A4EE-3302-4ED9-9DF6-97D1BE23850A}" type="slidenum">
              <a:rPr lang="en-US" smtClean="0"/>
              <a:t>‹#›</a:t>
            </a:fld>
            <a:endParaRPr lang="en-US"/>
          </a:p>
        </p:txBody>
      </p:sp>
    </p:spTree>
    <p:extLst>
      <p:ext uri="{BB962C8B-B14F-4D97-AF65-F5344CB8AC3E}">
        <p14:creationId xmlns:p14="http://schemas.microsoft.com/office/powerpoint/2010/main" val="2928088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0CE730-55B3-4855-914C-B1BDF338B3B1}"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2A4EE-3302-4ED9-9DF6-97D1BE23850A}" type="slidenum">
              <a:rPr lang="en-US" smtClean="0"/>
              <a:t>‹#›</a:t>
            </a:fld>
            <a:endParaRPr lang="en-US"/>
          </a:p>
        </p:txBody>
      </p:sp>
    </p:spTree>
    <p:extLst>
      <p:ext uri="{BB962C8B-B14F-4D97-AF65-F5344CB8AC3E}">
        <p14:creationId xmlns:p14="http://schemas.microsoft.com/office/powerpoint/2010/main" val="417033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0CE730-55B3-4855-914C-B1BDF338B3B1}"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2A4EE-3302-4ED9-9DF6-97D1BE23850A}" type="slidenum">
              <a:rPr lang="en-US" smtClean="0"/>
              <a:t>‹#›</a:t>
            </a:fld>
            <a:endParaRPr lang="en-US"/>
          </a:p>
        </p:txBody>
      </p:sp>
    </p:spTree>
    <p:extLst>
      <p:ext uri="{BB962C8B-B14F-4D97-AF65-F5344CB8AC3E}">
        <p14:creationId xmlns:p14="http://schemas.microsoft.com/office/powerpoint/2010/main" val="1515523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CE730-55B3-4855-914C-B1BDF338B3B1}" type="datetimeFigureOut">
              <a:rPr lang="en-US" smtClean="0"/>
              <a:t>5/22/2021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B2A4EE-3302-4ED9-9DF6-97D1BE23850A}" type="slidenum">
              <a:rPr lang="en-US" smtClean="0"/>
              <a:t>‹#›</a:t>
            </a:fld>
            <a:endParaRPr lang="en-US"/>
          </a:p>
        </p:txBody>
      </p:sp>
    </p:spTree>
    <p:extLst>
      <p:ext uri="{BB962C8B-B14F-4D97-AF65-F5344CB8AC3E}">
        <p14:creationId xmlns:p14="http://schemas.microsoft.com/office/powerpoint/2010/main" val="1985476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Interactive models</a:t>
            </a:r>
            <a:endParaRPr lang="en-US" dirty="0"/>
          </a:p>
        </p:txBody>
      </p:sp>
      <p:sp>
        <p:nvSpPr>
          <p:cNvPr id="5" name="Content Placeholder 4"/>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421773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1247773" y="523875"/>
            <a:ext cx="1304925" cy="1200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k</a:t>
            </a:r>
            <a:endParaRPr lang="en-US" sz="3600" dirty="0">
              <a:solidFill>
                <a:schemeClr val="tx1"/>
              </a:solidFill>
            </a:endParaRPr>
          </a:p>
        </p:txBody>
      </p:sp>
      <p:sp>
        <p:nvSpPr>
          <p:cNvPr id="7" name="Oval 6"/>
          <p:cNvSpPr/>
          <p:nvPr/>
        </p:nvSpPr>
        <p:spPr>
          <a:xfrm>
            <a:off x="1276347" y="2343150"/>
            <a:ext cx="1304925" cy="1200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ɪ</a:t>
            </a:r>
            <a:endParaRPr lang="en-US" sz="3600" dirty="0">
              <a:solidFill>
                <a:schemeClr val="tx1"/>
              </a:solidFill>
            </a:endParaRPr>
          </a:p>
        </p:txBody>
      </p:sp>
      <p:sp>
        <p:nvSpPr>
          <p:cNvPr id="8" name="Oval 7"/>
          <p:cNvSpPr/>
          <p:nvPr/>
        </p:nvSpPr>
        <p:spPr>
          <a:xfrm>
            <a:off x="1209672" y="5467349"/>
            <a:ext cx="1304925" cy="1200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n</a:t>
            </a:r>
            <a:endParaRPr lang="en-US" sz="3600" dirty="0">
              <a:solidFill>
                <a:schemeClr val="tx1"/>
              </a:solidFill>
            </a:endParaRPr>
          </a:p>
        </p:txBody>
      </p:sp>
      <p:sp>
        <p:nvSpPr>
          <p:cNvPr id="9" name="Oval 8"/>
          <p:cNvSpPr/>
          <p:nvPr/>
        </p:nvSpPr>
        <p:spPr>
          <a:xfrm>
            <a:off x="1333498" y="4110037"/>
            <a:ext cx="1304925" cy="1200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t</a:t>
            </a:r>
            <a:endParaRPr lang="en-US" sz="3600" dirty="0">
              <a:solidFill>
                <a:schemeClr val="tx1"/>
              </a:solidFill>
            </a:endParaRPr>
          </a:p>
        </p:txBody>
      </p:sp>
      <p:sp>
        <p:nvSpPr>
          <p:cNvPr id="10" name="Oval 9"/>
          <p:cNvSpPr/>
          <p:nvPr/>
        </p:nvSpPr>
        <p:spPr>
          <a:xfrm>
            <a:off x="95250" y="3319462"/>
            <a:ext cx="1304925" cy="1200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a</a:t>
            </a:r>
            <a:endParaRPr lang="en-US" sz="3600" dirty="0">
              <a:solidFill>
                <a:schemeClr val="tx1"/>
              </a:solidFill>
            </a:endParaRPr>
          </a:p>
        </p:txBody>
      </p:sp>
      <p:sp>
        <p:nvSpPr>
          <p:cNvPr id="11" name="Oval 10"/>
          <p:cNvSpPr/>
          <p:nvPr/>
        </p:nvSpPr>
        <p:spPr>
          <a:xfrm>
            <a:off x="76199" y="1366838"/>
            <a:ext cx="1304925" cy="1200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p</a:t>
            </a:r>
            <a:endParaRPr lang="en-US" sz="3600" dirty="0">
              <a:solidFill>
                <a:schemeClr val="tx1"/>
              </a:solidFill>
            </a:endParaRPr>
          </a:p>
        </p:txBody>
      </p:sp>
      <p:sp>
        <p:nvSpPr>
          <p:cNvPr id="12" name="Oval 11"/>
          <p:cNvSpPr/>
          <p:nvPr/>
        </p:nvSpPr>
        <p:spPr>
          <a:xfrm>
            <a:off x="-9530" y="4805362"/>
            <a:ext cx="1304925" cy="1200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d</a:t>
            </a:r>
            <a:endParaRPr lang="en-US" sz="3600" dirty="0">
              <a:solidFill>
                <a:schemeClr val="tx1"/>
              </a:solidFill>
            </a:endParaRPr>
          </a:p>
        </p:txBody>
      </p:sp>
      <p:sp>
        <p:nvSpPr>
          <p:cNvPr id="13" name="Rectangle 12"/>
          <p:cNvSpPr/>
          <p:nvPr/>
        </p:nvSpPr>
        <p:spPr>
          <a:xfrm>
            <a:off x="8963025" y="1800225"/>
            <a:ext cx="2981325" cy="1507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mitten</a:t>
            </a:r>
            <a:endParaRPr lang="en-US" b="1" dirty="0">
              <a:solidFill>
                <a:schemeClr val="tx1"/>
              </a:solidFill>
            </a:endParaRPr>
          </a:p>
        </p:txBody>
      </p:sp>
      <p:sp>
        <p:nvSpPr>
          <p:cNvPr id="14" name="Rectangle 13"/>
          <p:cNvSpPr/>
          <p:nvPr/>
        </p:nvSpPr>
        <p:spPr>
          <a:xfrm>
            <a:off x="5667375" y="778669"/>
            <a:ext cx="2981325" cy="1507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kit</a:t>
            </a:r>
            <a:endParaRPr lang="en-US" b="1" dirty="0">
              <a:solidFill>
                <a:schemeClr val="tx1"/>
              </a:solidFill>
            </a:endParaRPr>
          </a:p>
        </p:txBody>
      </p:sp>
      <p:sp>
        <p:nvSpPr>
          <p:cNvPr id="15" name="Rectangle 14"/>
          <p:cNvSpPr/>
          <p:nvPr/>
        </p:nvSpPr>
        <p:spPr>
          <a:xfrm>
            <a:off x="5534025" y="5061346"/>
            <a:ext cx="2981325" cy="1507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dog</a:t>
            </a:r>
            <a:endParaRPr lang="en-US" b="1" dirty="0">
              <a:solidFill>
                <a:schemeClr val="tx1"/>
              </a:solidFill>
            </a:endParaRPr>
          </a:p>
        </p:txBody>
      </p:sp>
      <p:sp>
        <p:nvSpPr>
          <p:cNvPr id="16" name="Rectangle 15"/>
          <p:cNvSpPr/>
          <p:nvPr/>
        </p:nvSpPr>
        <p:spPr>
          <a:xfrm>
            <a:off x="5705474" y="3059906"/>
            <a:ext cx="2981325" cy="1507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kitten</a:t>
            </a:r>
            <a:endParaRPr lang="en-US" b="1" dirty="0">
              <a:solidFill>
                <a:schemeClr val="tx1"/>
              </a:solidFill>
            </a:endParaRPr>
          </a:p>
        </p:txBody>
      </p:sp>
      <p:sp>
        <p:nvSpPr>
          <p:cNvPr id="17" name="Rectangle 16"/>
          <p:cNvSpPr/>
          <p:nvPr/>
        </p:nvSpPr>
        <p:spPr>
          <a:xfrm>
            <a:off x="9020177" y="4629149"/>
            <a:ext cx="2981325" cy="1507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kick</a:t>
            </a:r>
            <a:endParaRPr lang="en-US" b="1" dirty="0">
              <a:solidFill>
                <a:schemeClr val="tx1"/>
              </a:solidFill>
            </a:endParaRPr>
          </a:p>
        </p:txBody>
      </p:sp>
    </p:spTree>
    <p:extLst>
      <p:ext uri="{BB962C8B-B14F-4D97-AF65-F5344CB8AC3E}">
        <p14:creationId xmlns:p14="http://schemas.microsoft.com/office/powerpoint/2010/main" val="1457781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words influence sound recognition in interactive models</a:t>
            </a:r>
            <a:endParaRPr lang="en-US" dirty="0"/>
          </a:p>
        </p:txBody>
      </p:sp>
      <p:sp>
        <p:nvSpPr>
          <p:cNvPr id="3" name="Content Placeholder 2"/>
          <p:cNvSpPr>
            <a:spLocks noGrp="1"/>
          </p:cNvSpPr>
          <p:nvPr>
            <p:ph idx="1"/>
          </p:nvPr>
        </p:nvSpPr>
        <p:spPr>
          <a:xfrm>
            <a:off x="838200" y="1825624"/>
            <a:ext cx="10515600" cy="4829175"/>
          </a:xfrm>
        </p:spPr>
        <p:txBody>
          <a:bodyPr>
            <a:normAutofit fontScale="92500" lnSpcReduction="20000"/>
          </a:bodyPr>
          <a:lstStyle/>
          <a:p>
            <a:r>
              <a:rPr lang="en-US" dirty="0" smtClean="0"/>
              <a:t>When people hear sounds, this activates those sounds in the mind (the circles in the model)</a:t>
            </a:r>
          </a:p>
          <a:p>
            <a:r>
              <a:rPr lang="en-US" dirty="0" smtClean="0"/>
              <a:t>Sounds are “connected” to words in the mind. Hearing sounds activates words (the squares). For example, if you hear “k”, “ɪ”, “t”, and “n”, this will activate words like “kit” and “kitten”, which have those sounds.</a:t>
            </a:r>
          </a:p>
          <a:p>
            <a:r>
              <a:rPr lang="en-US" dirty="0" smtClean="0"/>
              <a:t>Activation can also go backwards. When a word is activated, it activates the sounds that are connected to it. For example, once you recognize the word “kitten”, you super-activate the sounds </a:t>
            </a:r>
            <a:r>
              <a:rPr lang="en-US" dirty="0"/>
              <a:t>“k”, “ɪ”, “t”, and “n</a:t>
            </a:r>
            <a:r>
              <a:rPr lang="en-US" dirty="0" smtClean="0"/>
              <a:t>”. This is called </a:t>
            </a:r>
            <a:r>
              <a:rPr lang="en-US" i="1" dirty="0" smtClean="0"/>
              <a:t>feedback</a:t>
            </a:r>
            <a:r>
              <a:rPr lang="en-US" dirty="0" smtClean="0"/>
              <a:t>.</a:t>
            </a:r>
          </a:p>
          <a:p>
            <a:r>
              <a:rPr lang="en-US" dirty="0" smtClean="0"/>
              <a:t>This is why words are faster than </a:t>
            </a:r>
            <a:r>
              <a:rPr lang="en-US" dirty="0" err="1" smtClean="0"/>
              <a:t>nonwords</a:t>
            </a:r>
            <a:r>
              <a:rPr lang="en-US" dirty="0" smtClean="0"/>
              <a:t> in phoneme monitoring. When a sound comes in a real word, it gets activated double – hearing the sound itself activates it, but it also gets extra activation from being connected to a word. If a sound is in a </a:t>
            </a:r>
            <a:r>
              <a:rPr lang="en-US" dirty="0" err="1" smtClean="0"/>
              <a:t>nonword</a:t>
            </a:r>
            <a:r>
              <a:rPr lang="en-US" dirty="0" smtClean="0"/>
              <a:t>, it only gets activation from the sound itself, and not from any word, so it takes longer to get activated enough for you to press a button.</a:t>
            </a:r>
            <a:endParaRPr lang="en-US" dirty="0"/>
          </a:p>
          <a:p>
            <a:endParaRPr lang="en-US" dirty="0"/>
          </a:p>
        </p:txBody>
      </p:sp>
    </p:spTree>
    <p:extLst>
      <p:ext uri="{BB962C8B-B14F-4D97-AF65-F5344CB8AC3E}">
        <p14:creationId xmlns:p14="http://schemas.microsoft.com/office/powerpoint/2010/main" val="2999776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Non-interactive models (also called “autonomous models” or “feed-forward models”)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57166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6669" y="4010025"/>
            <a:ext cx="1304925" cy="1200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k</a:t>
            </a:r>
            <a:endParaRPr lang="en-US" sz="3600" dirty="0">
              <a:solidFill>
                <a:schemeClr val="tx1"/>
              </a:solidFill>
            </a:endParaRPr>
          </a:p>
        </p:txBody>
      </p:sp>
      <p:sp>
        <p:nvSpPr>
          <p:cNvPr id="5" name="Oval 4"/>
          <p:cNvSpPr/>
          <p:nvPr/>
        </p:nvSpPr>
        <p:spPr>
          <a:xfrm>
            <a:off x="1371594" y="4371975"/>
            <a:ext cx="1304925" cy="1200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ɪ</a:t>
            </a:r>
            <a:endParaRPr lang="en-US" sz="3600" dirty="0">
              <a:solidFill>
                <a:schemeClr val="tx1"/>
              </a:solidFill>
            </a:endParaRPr>
          </a:p>
        </p:txBody>
      </p:sp>
      <p:sp>
        <p:nvSpPr>
          <p:cNvPr id="6" name="Oval 5"/>
          <p:cNvSpPr/>
          <p:nvPr/>
        </p:nvSpPr>
        <p:spPr>
          <a:xfrm>
            <a:off x="228597" y="5295899"/>
            <a:ext cx="1304925" cy="1200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t</a:t>
            </a:r>
            <a:endParaRPr lang="en-US" sz="3600" dirty="0">
              <a:solidFill>
                <a:schemeClr val="tx1"/>
              </a:solidFill>
            </a:endParaRPr>
          </a:p>
        </p:txBody>
      </p:sp>
      <p:sp>
        <p:nvSpPr>
          <p:cNvPr id="7" name="Oval 6"/>
          <p:cNvSpPr/>
          <p:nvPr/>
        </p:nvSpPr>
        <p:spPr>
          <a:xfrm>
            <a:off x="1533522" y="5657849"/>
            <a:ext cx="1304925" cy="1200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n</a:t>
            </a:r>
            <a:endParaRPr lang="en-US" sz="3600" dirty="0">
              <a:solidFill>
                <a:schemeClr val="tx1"/>
              </a:solidFill>
            </a:endParaRPr>
          </a:p>
        </p:txBody>
      </p:sp>
      <p:sp>
        <p:nvSpPr>
          <p:cNvPr id="8" name="Oval 7"/>
          <p:cNvSpPr/>
          <p:nvPr/>
        </p:nvSpPr>
        <p:spPr>
          <a:xfrm>
            <a:off x="276219" y="247650"/>
            <a:ext cx="1304925" cy="1200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k</a:t>
            </a:r>
            <a:endParaRPr lang="en-US" sz="3600" dirty="0">
              <a:solidFill>
                <a:schemeClr val="tx1"/>
              </a:solidFill>
            </a:endParaRPr>
          </a:p>
        </p:txBody>
      </p:sp>
      <p:sp>
        <p:nvSpPr>
          <p:cNvPr id="9" name="Oval 8"/>
          <p:cNvSpPr/>
          <p:nvPr/>
        </p:nvSpPr>
        <p:spPr>
          <a:xfrm>
            <a:off x="1581144" y="609600"/>
            <a:ext cx="1304925" cy="1200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ɪ</a:t>
            </a:r>
            <a:endParaRPr lang="en-US" sz="3600" dirty="0">
              <a:solidFill>
                <a:schemeClr val="tx1"/>
              </a:solidFill>
            </a:endParaRPr>
          </a:p>
        </p:txBody>
      </p:sp>
      <p:sp>
        <p:nvSpPr>
          <p:cNvPr id="10" name="Oval 9"/>
          <p:cNvSpPr/>
          <p:nvPr/>
        </p:nvSpPr>
        <p:spPr>
          <a:xfrm>
            <a:off x="438147" y="1533524"/>
            <a:ext cx="1304925" cy="1200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t</a:t>
            </a:r>
            <a:endParaRPr lang="en-US" sz="3600" dirty="0">
              <a:solidFill>
                <a:schemeClr val="tx1"/>
              </a:solidFill>
            </a:endParaRPr>
          </a:p>
        </p:txBody>
      </p:sp>
      <p:sp>
        <p:nvSpPr>
          <p:cNvPr id="11" name="Oval 10"/>
          <p:cNvSpPr/>
          <p:nvPr/>
        </p:nvSpPr>
        <p:spPr>
          <a:xfrm>
            <a:off x="1743072" y="1895474"/>
            <a:ext cx="1304925" cy="1200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n</a:t>
            </a:r>
            <a:endParaRPr lang="en-US" sz="3600" dirty="0">
              <a:solidFill>
                <a:schemeClr val="tx1"/>
              </a:solidFill>
            </a:endParaRPr>
          </a:p>
        </p:txBody>
      </p:sp>
      <p:sp>
        <p:nvSpPr>
          <p:cNvPr id="12" name="Rectangle 11"/>
          <p:cNvSpPr/>
          <p:nvPr/>
        </p:nvSpPr>
        <p:spPr>
          <a:xfrm>
            <a:off x="4648199" y="988218"/>
            <a:ext cx="2981325" cy="1507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kitten</a:t>
            </a:r>
            <a:endParaRPr lang="en-US" b="1" dirty="0">
              <a:solidFill>
                <a:schemeClr val="tx1"/>
              </a:solidFill>
            </a:endParaRPr>
          </a:p>
        </p:txBody>
      </p:sp>
    </p:spTree>
    <p:extLst>
      <p:ext uri="{BB962C8B-B14F-4D97-AF65-F5344CB8AC3E}">
        <p14:creationId xmlns:p14="http://schemas.microsoft.com/office/powerpoint/2010/main" val="199461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words influence sound recognition in non-interactive models</a:t>
            </a:r>
            <a:endParaRPr lang="en-US" dirty="0"/>
          </a:p>
        </p:txBody>
      </p:sp>
      <p:sp>
        <p:nvSpPr>
          <p:cNvPr id="3" name="Content Placeholder 2"/>
          <p:cNvSpPr>
            <a:spLocks noGrp="1"/>
          </p:cNvSpPr>
          <p:nvPr>
            <p:ph idx="1"/>
          </p:nvPr>
        </p:nvSpPr>
        <p:spPr>
          <a:xfrm>
            <a:off x="838200" y="1825624"/>
            <a:ext cx="10515600" cy="4839335"/>
          </a:xfrm>
        </p:spPr>
        <p:txBody>
          <a:bodyPr>
            <a:normAutofit fontScale="85000" lnSpcReduction="20000"/>
          </a:bodyPr>
          <a:lstStyle/>
          <a:p>
            <a:r>
              <a:rPr lang="en-US" dirty="0" smtClean="0"/>
              <a:t>There are two different “routes” to recognize a sound.</a:t>
            </a:r>
          </a:p>
          <a:p>
            <a:pPr lvl="1"/>
            <a:r>
              <a:rPr lang="en-US" dirty="0" smtClean="0"/>
              <a:t>One route (shown in the top part of the model) goes through words: you first hear the sounds, those sounds activate a word, and then you realize “this is a word that has a </a:t>
            </a:r>
            <a:r>
              <a:rPr lang="en-US" i="1" dirty="0" smtClean="0"/>
              <a:t>k</a:t>
            </a:r>
            <a:r>
              <a:rPr lang="en-US" dirty="0" smtClean="0"/>
              <a:t> in it!” so you press the button</a:t>
            </a:r>
          </a:p>
          <a:p>
            <a:pPr lvl="1"/>
            <a:r>
              <a:rPr lang="en-US" dirty="0" smtClean="0"/>
              <a:t>The other route doesn’t go through words, it just directly uses the sounds. When you hear the sounds, you activate each sound in your mind, and when you notice that one is </a:t>
            </a:r>
            <a:r>
              <a:rPr lang="en-US" i="1" dirty="0" smtClean="0"/>
              <a:t>k</a:t>
            </a:r>
            <a:r>
              <a:rPr lang="en-US" dirty="0" smtClean="0"/>
              <a:t> you press the button</a:t>
            </a:r>
          </a:p>
          <a:p>
            <a:r>
              <a:rPr lang="en-US" dirty="0" smtClean="0"/>
              <a:t>When you’re hearing a real word, both routes are available, and ultimately you will press the button based on whichever route is faster. Sometimes you might recognize the sound faster via the word route, sometimes you might recognize it faster via the sound route. But since two routes are available and you can always press a button based on the faster route, you will be faster on average</a:t>
            </a:r>
          </a:p>
          <a:p>
            <a:r>
              <a:rPr lang="en-US" dirty="0" smtClean="0"/>
              <a:t>When you’re hearing a fake word, only the sound route is available; the word route is not available, since this word is fake and does not exist in your mind. Since you only have one route available, your speed on average will be slower than the words (where you can sometimes pick a faster route)</a:t>
            </a:r>
            <a:endParaRPr lang="en-US" dirty="0"/>
          </a:p>
        </p:txBody>
      </p:sp>
    </p:spTree>
    <p:extLst>
      <p:ext uri="{BB962C8B-B14F-4D97-AF65-F5344CB8AC3E}">
        <p14:creationId xmlns:p14="http://schemas.microsoft.com/office/powerpoint/2010/main" val="2771145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510</Words>
  <Application>Microsoft Office PowerPoint</Application>
  <PresentationFormat>Widescreen</PresentationFormat>
  <Paragraphs>36</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Interactive models</vt:lpstr>
      <vt:lpstr>PowerPoint Presentation</vt:lpstr>
      <vt:lpstr>How words influence sound recognition in interactive models</vt:lpstr>
      <vt:lpstr>Non-interactive models (also called “autonomous models” or “feed-forward models”)</vt:lpstr>
      <vt:lpstr>PowerPoint Presentation</vt:lpstr>
      <vt:lpstr>How words influence sound recognition in non-interactive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model</dc:title>
  <dc:creator>Stephen Politzer-Ahles</dc:creator>
  <cp:lastModifiedBy>Stephen Politzer-Ahles</cp:lastModifiedBy>
  <cp:revision>3</cp:revision>
  <dcterms:created xsi:type="dcterms:W3CDTF">2021-03-03T03:05:08Z</dcterms:created>
  <dcterms:modified xsi:type="dcterms:W3CDTF">2021-05-22T03:15:08Z</dcterms:modified>
</cp:coreProperties>
</file>