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Detecting Concept </a:t>
            </a:r>
            <a:r>
              <a:rPr lang="en-IN" dirty="0" smtClean="0"/>
              <a:t>Drift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with </a:t>
            </a:r>
            <a:r>
              <a:rPr lang="en-IN" sz="24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~ Ralf </a:t>
            </a:r>
            <a:r>
              <a:rPr lang="en-IN" dirty="0"/>
              <a:t>Klinkenberg &amp; Thorsten </a:t>
            </a:r>
            <a:r>
              <a:rPr lang="en-IN" dirty="0" smtClean="0"/>
              <a:t>Joachims (2000)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2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" t="17996" r="5110" b="22278"/>
          <a:stretch/>
        </p:blipFill>
        <p:spPr>
          <a:xfrm>
            <a:off x="699636" y="1120462"/>
            <a:ext cx="9752172" cy="4816699"/>
          </a:xfrm>
        </p:spPr>
      </p:pic>
    </p:spTree>
    <p:extLst>
      <p:ext uri="{BB962C8B-B14F-4D97-AF65-F5344CB8AC3E}">
        <p14:creationId xmlns:p14="http://schemas.microsoft.com/office/powerpoint/2010/main" val="24630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5400" dirty="0" smtClean="0"/>
              <a:t>The Conclusion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</a:t>
            </a:r>
            <a:r>
              <a:rPr lang="en-IN" dirty="0"/>
              <a:t>can see that the adaptive window size algorithm achieves a low average error rate on all three scenarios. Similarly, precision and recall are consistently </a:t>
            </a:r>
            <a:r>
              <a:rPr lang="en-IN" dirty="0" smtClean="0"/>
              <a:t>high.</a:t>
            </a:r>
          </a:p>
          <a:p>
            <a:r>
              <a:rPr lang="en-IN" dirty="0" smtClean="0"/>
              <a:t>The method </a:t>
            </a:r>
            <a:r>
              <a:rPr lang="en-IN" dirty="0"/>
              <a:t>directly implements the goal of discarding irrelevant data with the aim of minimizing generalization </a:t>
            </a:r>
            <a:r>
              <a:rPr lang="en-IN" dirty="0" smtClean="0"/>
              <a:t>error.</a:t>
            </a:r>
          </a:p>
          <a:p>
            <a:r>
              <a:rPr lang="en-IN" dirty="0" smtClean="0"/>
              <a:t>Unlike </a:t>
            </a:r>
            <a:r>
              <a:rPr lang="en-IN" dirty="0"/>
              <a:t>for the conventional heuristic approaches, this gives the new method a clear and simple theoretical motivation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method performs very well given the </a:t>
            </a:r>
            <a:r>
              <a:rPr lang="en-IN" dirty="0"/>
              <a:t>most recent examples are most similar to the new examples in the next batch i.e. t+1</a:t>
            </a:r>
          </a:p>
        </p:txBody>
      </p:sp>
    </p:spTree>
    <p:extLst>
      <p:ext uri="{BB962C8B-B14F-4D97-AF65-F5344CB8AC3E}">
        <p14:creationId xmlns:p14="http://schemas.microsoft.com/office/powerpoint/2010/main" val="9248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24258"/>
            <a:ext cx="8596668" cy="3052293"/>
          </a:xfrm>
        </p:spPr>
        <p:txBody>
          <a:bodyPr>
            <a:normAutofit/>
          </a:bodyPr>
          <a:lstStyle/>
          <a:p>
            <a:pPr algn="ctr"/>
            <a:r>
              <a:rPr lang="en-IN" sz="9600" dirty="0" smtClean="0"/>
              <a:t>Thank You</a:t>
            </a:r>
            <a:endParaRPr lang="en-IN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9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5400" dirty="0" smtClean="0"/>
              <a:t>What the paper is a</a:t>
            </a:r>
            <a:r>
              <a:rPr lang="en-IN" sz="5400" dirty="0" smtClean="0"/>
              <a:t>bout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new </a:t>
            </a:r>
            <a:r>
              <a:rPr lang="en-IN" dirty="0"/>
              <a:t>method to recognize and handle concept </a:t>
            </a:r>
            <a:r>
              <a:rPr lang="en-IN" dirty="0" smtClean="0"/>
              <a:t>changes.</a:t>
            </a:r>
          </a:p>
          <a:p>
            <a:r>
              <a:rPr lang="en-IN" dirty="0" smtClean="0"/>
              <a:t>Key </a:t>
            </a:r>
            <a:r>
              <a:rPr lang="en-IN" dirty="0"/>
              <a:t>idea is to automatically adjust the window size so that the estimated generalization error is </a:t>
            </a:r>
            <a:r>
              <a:rPr lang="en-IN" dirty="0" smtClean="0"/>
              <a:t>minimized.</a:t>
            </a:r>
          </a:p>
          <a:p>
            <a:r>
              <a:rPr lang="en-IN" dirty="0" smtClean="0"/>
              <a:t>This </a:t>
            </a:r>
            <a:r>
              <a:rPr lang="en-IN" dirty="0"/>
              <a:t>paper explains the new window adjustment approach and evaluates it in three simulated concept drift scenarios on real-world text data</a:t>
            </a:r>
            <a:r>
              <a:rPr lang="en-IN" dirty="0" smtClean="0"/>
              <a:t>.</a:t>
            </a:r>
          </a:p>
          <a:p>
            <a:r>
              <a:rPr lang="en-IN" dirty="0"/>
              <a:t>The window adjustment approach described in this paper uses support vector machines (</a:t>
            </a:r>
            <a:r>
              <a:rPr lang="en-IN" dirty="0" err="1"/>
              <a:t>Vapnik</a:t>
            </a:r>
            <a:r>
              <a:rPr lang="en-IN" dirty="0"/>
              <a:t>, 1998) as their core learning algorithm</a:t>
            </a:r>
            <a:r>
              <a:rPr lang="en-IN" dirty="0" smtClean="0"/>
              <a:t>.</a:t>
            </a:r>
          </a:p>
          <a:p>
            <a:r>
              <a:rPr lang="en-IN" dirty="0"/>
              <a:t>The approach has a clear theoretical motivation and does not require complicated parameter tuning.</a:t>
            </a:r>
          </a:p>
          <a:p>
            <a:r>
              <a:rPr lang="en-IN" dirty="0" smtClean="0"/>
              <a:t>The </a:t>
            </a:r>
            <a:r>
              <a:rPr lang="en-IN" dirty="0"/>
              <a:t>adaptive window size algorithm can achieve a relatively low error rate over all phases in all </a:t>
            </a:r>
            <a:r>
              <a:rPr lang="en-IN" dirty="0" smtClean="0"/>
              <a:t>scenarios of concept drift.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8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5400" dirty="0" smtClean="0"/>
              <a:t>Previous Models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Helmbold</a:t>
            </a:r>
            <a:r>
              <a:rPr lang="en-IN" dirty="0"/>
              <a:t>, &amp; Long (1994) assume a possibly permanent but slow concept drift and </a:t>
            </a:r>
            <a:r>
              <a:rPr lang="en-IN" dirty="0" smtClean="0"/>
              <a:t>define </a:t>
            </a:r>
            <a:r>
              <a:rPr lang="en-IN" dirty="0"/>
              <a:t>the extent of drift as the probability that two subsequent concepts disagree on a randomly </a:t>
            </a:r>
            <a:r>
              <a:rPr lang="en-IN" dirty="0" smtClean="0"/>
              <a:t>drawn example.</a:t>
            </a:r>
          </a:p>
          <a:p>
            <a:r>
              <a:rPr lang="en-IN" dirty="0"/>
              <a:t>While </a:t>
            </a:r>
            <a:r>
              <a:rPr lang="en-IN" dirty="0" err="1" smtClean="0"/>
              <a:t>Helmbold</a:t>
            </a:r>
            <a:r>
              <a:rPr lang="en-IN" dirty="0" smtClean="0"/>
              <a:t> and Long</a:t>
            </a:r>
            <a:r>
              <a:rPr lang="en-IN" dirty="0"/>
              <a:t> (1991</a:t>
            </a:r>
            <a:r>
              <a:rPr lang="en-IN" dirty="0" smtClean="0"/>
              <a:t>) </a:t>
            </a:r>
            <a:r>
              <a:rPr lang="en-IN" dirty="0"/>
              <a:t>restrict the extend of </a:t>
            </a:r>
            <a:r>
              <a:rPr lang="en-IN" dirty="0" smtClean="0"/>
              <a:t>drift, determine </a:t>
            </a:r>
            <a:r>
              <a:rPr lang="en-IN" dirty="0"/>
              <a:t>a maximal rate of drift that is acceptable by </a:t>
            </a:r>
            <a:r>
              <a:rPr lang="en-IN" dirty="0" smtClean="0"/>
              <a:t>any </a:t>
            </a:r>
            <a:r>
              <a:rPr lang="en-IN" dirty="0"/>
              <a:t>learner.</a:t>
            </a:r>
            <a:endParaRPr lang="en-IN" dirty="0" smtClean="0"/>
          </a:p>
          <a:p>
            <a:r>
              <a:rPr lang="en-IN" dirty="0" err="1"/>
              <a:t>Widmer</a:t>
            </a:r>
            <a:r>
              <a:rPr lang="en-IN" dirty="0"/>
              <a:t> &amp; </a:t>
            </a:r>
            <a:r>
              <a:rPr lang="en-IN" dirty="0" err="1"/>
              <a:t>Kubat</a:t>
            </a:r>
            <a:r>
              <a:rPr lang="en-IN" dirty="0"/>
              <a:t>, 1996; </a:t>
            </a:r>
            <a:r>
              <a:rPr lang="en-IN" dirty="0" err="1"/>
              <a:t>Lanquillon</a:t>
            </a:r>
            <a:r>
              <a:rPr lang="en-IN" dirty="0"/>
              <a:t>, </a:t>
            </a:r>
            <a:r>
              <a:rPr lang="en-IN" dirty="0" smtClean="0"/>
              <a:t>1997 and </a:t>
            </a:r>
            <a:r>
              <a:rPr lang="en-IN" dirty="0" err="1"/>
              <a:t>Klinkenberg</a:t>
            </a:r>
            <a:r>
              <a:rPr lang="en-IN" dirty="0"/>
              <a:t> &amp; Renz, </a:t>
            </a:r>
            <a:r>
              <a:rPr lang="en-IN" dirty="0" smtClean="0"/>
              <a:t>1998 also developed models to handle concept drift and produce minimal error during </a:t>
            </a:r>
            <a:r>
              <a:rPr lang="en-IN" dirty="0"/>
              <a:t>the prediction. While these heuristics are intuitive and work well in their particular application domain, they usually require tuning their parameters, are often not transferable to other domains, and lack a proper theoretical </a:t>
            </a:r>
            <a:r>
              <a:rPr lang="en-IN" dirty="0" smtClean="0"/>
              <a:t>foundation.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9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5400" dirty="0" smtClean="0"/>
              <a:t>Technicalities</a:t>
            </a:r>
            <a:endParaRPr lang="en-IN" sz="5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6" t="46532" r="10894" b="38537"/>
          <a:stretch/>
        </p:blipFill>
        <p:spPr>
          <a:xfrm>
            <a:off x="940157" y="1664582"/>
            <a:ext cx="5953157" cy="106573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1" t="23199" r="40718" b="41729"/>
          <a:stretch/>
        </p:blipFill>
        <p:spPr>
          <a:xfrm>
            <a:off x="940157" y="3498067"/>
            <a:ext cx="5705342" cy="2547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86411" y="1790163"/>
            <a:ext cx="3181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their basic form, SVMs learn linear decision rules described by a weight vector </a:t>
            </a:r>
            <a:r>
              <a:rPr lang="en-IN" dirty="0" smtClean="0"/>
              <a:t>w vector </a:t>
            </a:r>
            <a:r>
              <a:rPr lang="en-IN" dirty="0"/>
              <a:t>and a threshold </a:t>
            </a:r>
            <a:r>
              <a:rPr lang="en-IN" dirty="0" smtClean="0"/>
              <a:t>b.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186411" y="4171055"/>
            <a:ext cx="350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constraints (3) require that all training examples are </a:t>
            </a:r>
            <a:r>
              <a:rPr lang="en-IN" dirty="0" smtClean="0"/>
              <a:t>classified </a:t>
            </a:r>
            <a:r>
              <a:rPr lang="en-IN" dirty="0"/>
              <a:t>correctly up to some slack </a:t>
            </a:r>
            <a:r>
              <a:rPr lang="en-IN" dirty="0" smtClean="0"/>
              <a:t>ksaai.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 t="29278" r="41115" b="29246"/>
          <a:stretch/>
        </p:blipFill>
        <p:spPr>
          <a:xfrm>
            <a:off x="921915" y="746975"/>
            <a:ext cx="5169792" cy="22884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1" t="28894" r="40589" b="16676"/>
          <a:stretch/>
        </p:blipFill>
        <p:spPr>
          <a:xfrm>
            <a:off x="965916" y="3348507"/>
            <a:ext cx="5211577" cy="3129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3762" y="1289861"/>
            <a:ext cx="3182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vectors are those training examples </a:t>
            </a:r>
            <a:r>
              <a:rPr lang="en-IN" dirty="0" smtClean="0"/>
              <a:t>with 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alpha &gt; </a:t>
            </a:r>
            <a:r>
              <a:rPr lang="en-IN" dirty="0"/>
              <a:t>0 at the </a:t>
            </a:r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46338" y="3348507"/>
            <a:ext cx="3219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Ksaai is </a:t>
            </a:r>
            <a:r>
              <a:rPr lang="en-IN" dirty="0"/>
              <a:t>the vector of training losses at the solution of the primal SVM training problem. </a:t>
            </a:r>
            <a:br>
              <a:rPr lang="en-IN" dirty="0"/>
            </a:br>
            <a:r>
              <a:rPr lang="en-IN" dirty="0" smtClean="0"/>
              <a:t>Alpha </a:t>
            </a:r>
            <a:r>
              <a:rPr lang="en-IN" dirty="0"/>
              <a:t>is the solution of the dual SVM training problem. Based on these two </a:t>
            </a:r>
            <a:r>
              <a:rPr lang="en-IN" dirty="0" smtClean="0"/>
              <a:t>vectors, </a:t>
            </a:r>
            <a:r>
              <a:rPr lang="en-IN" dirty="0"/>
              <a:t>both are available after training the SVM at no extra </a:t>
            </a:r>
            <a:r>
              <a:rPr lang="en-IN" dirty="0" smtClean="0"/>
              <a:t>cost. The ksaai alpha estimators </a:t>
            </a:r>
            <a:r>
              <a:rPr lang="en-IN" dirty="0"/>
              <a:t>are </a:t>
            </a:r>
            <a:r>
              <a:rPr lang="en-IN" dirty="0" smtClean="0"/>
              <a:t>defined </a:t>
            </a:r>
            <a:r>
              <a:rPr lang="en-IN" dirty="0"/>
              <a:t>using the following two counts.</a:t>
            </a:r>
          </a:p>
        </p:txBody>
      </p:sp>
    </p:spTree>
    <p:extLst>
      <p:ext uri="{BB962C8B-B14F-4D97-AF65-F5344CB8AC3E}">
        <p14:creationId xmlns:p14="http://schemas.microsoft.com/office/powerpoint/2010/main" val="17695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5400" dirty="0" smtClean="0"/>
              <a:t>The Algorithm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 batch t, it essentially tries various window sizes, training a SVM for </a:t>
            </a:r>
            <a:r>
              <a:rPr lang="en-IN" dirty="0" smtClean="0"/>
              <a:t>each: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Only from the last batch i.e. 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Last batch t and last to last batch t-1 both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Similarly in each step it adds one more batch till all batches are covered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each window size it computes </a:t>
            </a:r>
            <a:r>
              <a:rPr lang="en-IN" dirty="0" smtClean="0"/>
              <a:t>ksaai alpha estimate </a:t>
            </a:r>
            <a:r>
              <a:rPr lang="en-IN" dirty="0"/>
              <a:t>based on the result </a:t>
            </a:r>
            <a:r>
              <a:rPr lang="en-IN" dirty="0" smtClean="0"/>
              <a:t>of training.</a:t>
            </a:r>
          </a:p>
          <a:p>
            <a:r>
              <a:rPr lang="en-IN" dirty="0" smtClean="0"/>
              <a:t>The ksaai alpha estimator </a:t>
            </a:r>
            <a:r>
              <a:rPr lang="en-IN" dirty="0"/>
              <a:t>used here considers only the last </a:t>
            </a:r>
            <a:r>
              <a:rPr lang="en-IN" dirty="0" smtClean="0"/>
              <a:t>batch, t, </a:t>
            </a:r>
            <a:r>
              <a:rPr lang="en-IN" dirty="0"/>
              <a:t>that is the m most recent training </a:t>
            </a:r>
            <a:r>
              <a:rPr lang="en-IN" dirty="0" smtClean="0"/>
              <a:t>examples.</a:t>
            </a:r>
          </a:p>
          <a:p>
            <a:r>
              <a:rPr lang="en-IN" dirty="0" smtClean="0"/>
              <a:t>This reflects </a:t>
            </a:r>
            <a:r>
              <a:rPr lang="en-IN" dirty="0"/>
              <a:t>the assumption that the most recent examples are most similar to the new examples </a:t>
            </a:r>
            <a:r>
              <a:rPr lang="en-IN" dirty="0" smtClean="0"/>
              <a:t>in the next batch i.e. t+1.</a:t>
            </a:r>
          </a:p>
          <a:p>
            <a:r>
              <a:rPr lang="en-IN" dirty="0" smtClean="0"/>
              <a:t>Now the most successful model of all of them is chosen to predict the label of next batch.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3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5400" dirty="0" smtClean="0"/>
              <a:t>The Experiment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5617"/>
            <a:ext cx="9149246" cy="5100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experiments use a subset of 2600 documents of the data set of </a:t>
            </a:r>
            <a:r>
              <a:rPr lang="en-IN" dirty="0" smtClean="0"/>
              <a:t>TREC consisting </a:t>
            </a:r>
            <a:r>
              <a:rPr lang="en-IN" dirty="0"/>
              <a:t>of English text. The texts are randomly split into 20 </a:t>
            </a:r>
            <a:r>
              <a:rPr lang="en-IN" dirty="0" smtClean="0"/>
              <a:t>batches of </a:t>
            </a:r>
            <a:r>
              <a:rPr lang="en-IN" dirty="0"/>
              <a:t>equal size containing 130 documents each. Each text is assigned </a:t>
            </a:r>
            <a:r>
              <a:rPr lang="en-IN" dirty="0" smtClean="0"/>
              <a:t>some categories </a:t>
            </a:r>
            <a:r>
              <a:rPr lang="en-IN" dirty="0"/>
              <a:t>from 1 to 6. To perform the actual experiment, we will </a:t>
            </a:r>
            <a:r>
              <a:rPr lang="en-IN" dirty="0" smtClean="0"/>
              <a:t>take four </a:t>
            </a:r>
            <a:r>
              <a:rPr lang="en-IN" dirty="0"/>
              <a:t>data management </a:t>
            </a:r>
            <a:r>
              <a:rPr lang="en-IN" dirty="0" smtClean="0"/>
              <a:t>approaches:</a:t>
            </a:r>
          </a:p>
          <a:p>
            <a:r>
              <a:rPr lang="en-IN" dirty="0" smtClean="0"/>
              <a:t>Full memory</a:t>
            </a:r>
          </a:p>
          <a:p>
            <a:r>
              <a:rPr lang="en-IN" dirty="0" smtClean="0"/>
              <a:t>No memory</a:t>
            </a:r>
          </a:p>
          <a:p>
            <a:r>
              <a:rPr lang="en-IN" dirty="0" smtClean="0"/>
              <a:t>Window </a:t>
            </a:r>
            <a:r>
              <a:rPr lang="en-IN" dirty="0"/>
              <a:t>of fixed </a:t>
            </a:r>
            <a:r>
              <a:rPr lang="en-IN" dirty="0" smtClean="0"/>
              <a:t>size</a:t>
            </a:r>
          </a:p>
          <a:p>
            <a:r>
              <a:rPr lang="en-IN" dirty="0" smtClean="0"/>
              <a:t>Window </a:t>
            </a:r>
            <a:r>
              <a:rPr lang="en-IN" dirty="0"/>
              <a:t>of adaptive </a:t>
            </a:r>
            <a:r>
              <a:rPr lang="en-IN" dirty="0" smtClean="0"/>
              <a:t>size.</a:t>
            </a:r>
          </a:p>
          <a:p>
            <a:pPr marL="0" indent="0">
              <a:buNone/>
            </a:pPr>
            <a:r>
              <a:rPr lang="en-IN" dirty="0" smtClean="0"/>
              <a:t>It involves three different scenario of concept drift.</a:t>
            </a:r>
          </a:p>
          <a:p>
            <a:r>
              <a:rPr lang="en-IN" dirty="0" smtClean="0"/>
              <a:t>In </a:t>
            </a:r>
            <a:r>
              <a:rPr lang="en-IN" dirty="0"/>
              <a:t>scenario A, first documents of category 1 are considered </a:t>
            </a:r>
            <a:r>
              <a:rPr lang="en-IN" dirty="0" smtClean="0"/>
              <a:t>relevant</a:t>
            </a:r>
            <a:r>
              <a:rPr lang="en-IN" dirty="0"/>
              <a:t>. This changes abruptly in batch 10, where documents </a:t>
            </a:r>
            <a:r>
              <a:rPr lang="en-IN" dirty="0" smtClean="0"/>
              <a:t>of category </a:t>
            </a:r>
            <a:r>
              <a:rPr lang="en-IN" dirty="0"/>
              <a:t>3 becomes </a:t>
            </a:r>
            <a:r>
              <a:rPr lang="en-IN" dirty="0" smtClean="0"/>
              <a:t>relevant.</a:t>
            </a:r>
          </a:p>
          <a:p>
            <a:r>
              <a:rPr lang="en-IN" dirty="0" smtClean="0"/>
              <a:t>In </a:t>
            </a:r>
            <a:r>
              <a:rPr lang="en-IN" dirty="0"/>
              <a:t>scenario B, first documents of category 1 are considered </a:t>
            </a:r>
            <a:r>
              <a:rPr lang="en-IN" dirty="0" smtClean="0"/>
              <a:t>relevant</a:t>
            </a:r>
            <a:r>
              <a:rPr lang="en-IN" dirty="0"/>
              <a:t>. This changes slowly (concept drift) from batch 8 to batch 12,where documents of category 3 are </a:t>
            </a:r>
            <a:r>
              <a:rPr lang="en-IN" dirty="0" smtClean="0"/>
              <a:t>relevant.</a:t>
            </a:r>
          </a:p>
          <a:p>
            <a:r>
              <a:rPr lang="en-IN" dirty="0" smtClean="0"/>
              <a:t>In </a:t>
            </a:r>
            <a:r>
              <a:rPr lang="en-IN" dirty="0"/>
              <a:t>the scenario C, there is an abrupt concept shift from category 1to category 3 in batch 9 and back to category 1 in batch 11.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2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5400" dirty="0" smtClean="0"/>
              <a:t>The Result</a:t>
            </a:r>
            <a:endParaRPr lang="en-IN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" t="26292" r="2872" b="7679"/>
          <a:stretch/>
        </p:blipFill>
        <p:spPr>
          <a:xfrm>
            <a:off x="321972" y="1596981"/>
            <a:ext cx="10288017" cy="4675030"/>
          </a:xfrm>
        </p:spPr>
      </p:pic>
    </p:spTree>
    <p:extLst>
      <p:ext uri="{BB962C8B-B14F-4D97-AF65-F5344CB8AC3E}">
        <p14:creationId xmlns:p14="http://schemas.microsoft.com/office/powerpoint/2010/main" val="41151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t="17666" r="4365" b="21945"/>
          <a:stretch/>
        </p:blipFill>
        <p:spPr>
          <a:xfrm>
            <a:off x="296215" y="609600"/>
            <a:ext cx="10174310" cy="4763369"/>
          </a:xfrm>
        </p:spPr>
      </p:pic>
    </p:spTree>
    <p:extLst>
      <p:ext uri="{BB962C8B-B14F-4D97-AF65-F5344CB8AC3E}">
        <p14:creationId xmlns:p14="http://schemas.microsoft.com/office/powerpoint/2010/main" val="19619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2978</TotalTime>
  <Words>646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Detecting Concept Drift with Support Vector Machines</vt:lpstr>
      <vt:lpstr>What the paper is about</vt:lpstr>
      <vt:lpstr>Previous Models</vt:lpstr>
      <vt:lpstr>Technicalities</vt:lpstr>
      <vt:lpstr> </vt:lpstr>
      <vt:lpstr>The Algorithm</vt:lpstr>
      <vt:lpstr>The Experiment</vt:lpstr>
      <vt:lpstr>The Result</vt:lpstr>
      <vt:lpstr> </vt:lpstr>
      <vt:lpstr> </vt:lpstr>
      <vt:lpstr>The Conclusion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Concept Drift with Support Vector Machines</dc:title>
  <dc:creator>UJJWAL VERMA</dc:creator>
  <cp:lastModifiedBy>UJJWAL VERMA</cp:lastModifiedBy>
  <cp:revision>18</cp:revision>
  <dcterms:created xsi:type="dcterms:W3CDTF">2021-01-28T15:43:49Z</dcterms:created>
  <dcterms:modified xsi:type="dcterms:W3CDTF">2021-01-31T17:58:03Z</dcterms:modified>
</cp:coreProperties>
</file>