
<file path=[Content_Types].xml><?xml version="1.0" encoding="utf-8"?>
<Types xmlns="http://schemas.openxmlformats.org/package/2006/content-types">
  <Default Extension="xml" ContentType="application/xml"/>
  <Default Extension="jpeg" ContentType="image/jpe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344" r:id="rId3"/>
    <p:sldId id="325" r:id="rId5"/>
    <p:sldId id="326" r:id="rId6"/>
    <p:sldId id="321" r:id="rId7"/>
    <p:sldId id="369" r:id="rId8"/>
    <p:sldId id="370" r:id="rId9"/>
    <p:sldId id="374" r:id="rId10"/>
    <p:sldId id="373" r:id="rId11"/>
    <p:sldId id="376" r:id="rId12"/>
    <p:sldId id="398" r:id="rId13"/>
    <p:sldId id="399" r:id="rId14"/>
    <p:sldId id="400" r:id="rId15"/>
    <p:sldId id="401" r:id="rId16"/>
    <p:sldId id="402" r:id="rId17"/>
    <p:sldId id="403" r:id="rId18"/>
    <p:sldId id="405" r:id="rId19"/>
    <p:sldId id="406" r:id="rId20"/>
    <p:sldId id="407" r:id="rId21"/>
    <p:sldId id="408" r:id="rId22"/>
    <p:sldId id="413" r:id="rId23"/>
    <p:sldId id="409" r:id="rId24"/>
    <p:sldId id="410" r:id="rId25"/>
    <p:sldId id="411" r:id="rId26"/>
    <p:sldId id="414" r:id="rId27"/>
    <p:sldId id="415" r:id="rId28"/>
    <p:sldId id="416" r:id="rId29"/>
    <p:sldId id="412" r:id="rId30"/>
    <p:sldId id="419" r:id="rId31"/>
    <p:sldId id="420" r:id="rId32"/>
    <p:sldId id="417" r:id="rId33"/>
    <p:sldId id="423" r:id="rId34"/>
    <p:sldId id="424" r:id="rId35"/>
    <p:sldId id="425" r:id="rId36"/>
    <p:sldId id="427" r:id="rId37"/>
    <p:sldId id="428" r:id="rId38"/>
    <p:sldId id="429" r:id="rId39"/>
    <p:sldId id="430" r:id="rId40"/>
    <p:sldId id="426" r:id="rId4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2" d="100"/>
          <a:sy n="62" d="100"/>
        </p:scale>
        <p:origin x="2922" y="1344"/>
      </p:cViewPr>
      <p:guideLst/>
    </p:cSldViewPr>
  </p:slideViewPr>
  <p:notesTextViewPr>
    <p:cViewPr>
      <p:scale>
        <a:sx n="1" d="1"/>
        <a:sy n="1" d="1"/>
      </p:scale>
      <p:origin x="0" y="0"/>
    </p:cViewPr>
  </p:notesTextViewPr>
  <p:sorterViewPr>
    <p:cViewPr>
      <p:scale>
        <a:sx n="126" d="100"/>
        <a:sy n="126" d="100"/>
      </p:scale>
      <p:origin x="0" y="-433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customXml" Target="../customXml/item1.xml"/><Relationship Id="rId46" Type="http://schemas.openxmlformats.org/officeDocument/2006/relationships/customXmlProps" Target="../customXml/itemProps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03107-0A21-4975-BD4E-9E3FA15716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51D9C-74F3-4A50-80CE-FCA0A04698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开始</a:t>
            </a:r>
            <a:endParaRPr lang="zh-CN" altLang="en-US"/>
          </a:p>
        </p:txBody>
      </p:sp>
      <p:sp>
        <p:nvSpPr>
          <p:cNvPr id="4" name="灯片编号占位符 3"/>
          <p:cNvSpPr>
            <a:spLocks noGrp="1"/>
          </p:cNvSpPr>
          <p:nvPr>
            <p:ph type="sldNum" sz="quarter" idx="10"/>
          </p:nvPr>
        </p:nvSpPr>
        <p:spPr/>
        <p:txBody>
          <a:bodyPr/>
          <a:lstStyle/>
          <a:p>
            <a:fld id="{49A51D9C-74F3-4A50-80CE-FCA0A046984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2.3.1 ECB电子密码本</a:t>
            </a:r>
            <a:endParaRPr lang="zh-CN" altLang="en-US" dirty="0"/>
          </a:p>
          <a:p>
            <a:r>
              <a:rPr lang="zh-CN" altLang="en-US" dirty="0"/>
              <a:t>ECB（电子密码本）是最常用的分组模式，每次加密均产生独立的密文分组，并且对其他的密文分组不会产生影响，也就是相同的明文加密后产生相同的密文。比较适合数据较少的情况，对于很长的信息或者具有特定结构的信息，其大量重复的信息或固定的字符开头将给密码分析者提供大量的已知明密文对。若明文不是完整的分组，ECB需要进行填充。[[[] https://www.cnblogs.com/block2016/p/5596693.html 分组密码的工作模式 作者：block2016]]</a:t>
            </a:r>
            <a:endParaRPr lang="zh-CN" altLang="en-US" dirty="0"/>
          </a:p>
          <a:p>
            <a:r>
              <a:rPr lang="zh-CN" altLang="en-US" dirty="0"/>
              <a:t>2.3.2 CBC密文链接</a:t>
            </a:r>
            <a:endParaRPr lang="zh-CN" altLang="en-US" dirty="0"/>
          </a:p>
          <a:p>
            <a:r>
              <a:rPr lang="zh-CN" altLang="en-US" dirty="0"/>
              <a:t> CBC（密文链接）也是比较常用的，明文加密前需要先和前面的密文进行异或运算，也就是相同的明文加密后产生不同的密文。由于加密算法的每次输入和本明文组没有固定的关系，因此就算有重复的明文组，加密后也看不出来了。为了配合算法的需要，有一个初始向量（iv）。与ECB一样有填充机制以保证完整的分组。</a:t>
            </a:r>
            <a:endParaRPr lang="zh-CN" altLang="en-US" dirty="0"/>
          </a:p>
          <a:p>
            <a:r>
              <a:rPr lang="zh-CN" altLang="en-US" dirty="0"/>
              <a:t>2.3.3 其他工作模式与总结</a:t>
            </a:r>
            <a:endParaRPr lang="zh-CN" altLang="en-US" dirty="0"/>
          </a:p>
          <a:p>
            <a:r>
              <a:rPr lang="zh-CN" altLang="en-US" dirty="0"/>
              <a:t>除了上述两种工作模式外，还有：CFB：密文反馈。OFB：输出反馈。CTR：计数器。这几种工作模式主要是密码学中算法在进行推导演算的时候所应用到的。[[[] 裴宏韬,孙建言,盖红玉,李稳.对称加密算法分析及用Java实现[J].电脑知识与技术,2017,13(18):46-47+61.]]本程序主要使用ebc和cbc模式，随机使用多种加密算法，多种分组模式，有利于加强文件系统的安全性。</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3.1 总体说明</a:t>
            </a:r>
            <a:endParaRPr lang="zh-CN" altLang="en-US" dirty="0"/>
          </a:p>
          <a:p>
            <a:r>
              <a:rPr lang="zh-CN" altLang="en-US" dirty="0"/>
              <a:t>本系统尽可能使用posix标准进行编写，Linux下使用gcc进行编译，windows下使用cygwin+gcc进行编译，对于必须使用平台相关组件的，使用宏命令进行区分编译。</a:t>
            </a:r>
            <a:endParaRPr lang="zh-CN" altLang="en-US" dirty="0"/>
          </a:p>
          <a:p>
            <a:r>
              <a:rPr lang="zh-CN" altLang="en-US" dirty="0"/>
              <a:t>整体架构采用mvc架构，model与controller结合较为紧密，在一起相互依赖实现，view层完全隔离，通过命令模式驱动，网络访问（html或ftp）中使用socket（tcp）进行通信，本地gui通过pipe进行通信，即使没有gui，也可以通过命令行进行驱动。</a:t>
            </a:r>
            <a:endParaRPr lang="zh-CN" altLang="en-US" dirty="0"/>
          </a:p>
          <a:p>
            <a:r>
              <a:rPr lang="zh-CN" altLang="en-US" dirty="0"/>
              <a:t>3.2 依赖及编译/获取方式：</a:t>
            </a:r>
            <a:endParaRPr lang="zh-CN" altLang="en-US" dirty="0"/>
          </a:p>
          <a:p>
            <a:r>
              <a:rPr lang="zh-CN" altLang="en-US" dirty="0"/>
              <a:t>STL 库：c++标准库；获取方式：c++自带。</a:t>
            </a:r>
            <a:endParaRPr lang="zh-CN" altLang="en-US" dirty="0"/>
          </a:p>
          <a:p>
            <a:r>
              <a:rPr lang="zh-CN" altLang="en-US" dirty="0"/>
              <a:t>Posix标准库：为跨平台准备的一些底层操作库，如pthread获取方式：linux和cygwin自带。</a:t>
            </a:r>
            <a:endParaRPr lang="zh-CN" altLang="en-US" dirty="0"/>
          </a:p>
          <a:p>
            <a:r>
              <a:rPr lang="zh-CN" altLang="en-US" dirty="0"/>
              <a:t>boost 库：c++准标准库，为跨平台提供了很多高级工具，如boost：：filesyatem，boost：：log等，为跨平台准备了充分的环境。获取方式：cygwin : 包管理器中有 ；linux :apt install libboost-all-dev。</a:t>
            </a:r>
            <a:endParaRPr lang="zh-CN" altLang="en-US" dirty="0"/>
          </a:p>
          <a:p>
            <a:r>
              <a:rPr lang="zh-CN" altLang="en-US" dirty="0"/>
              <a:t>gtest 库：google的测试用例的驱动库；获取方式：通用：github获取源码，cmake -DCMAKE_INSTALL_PREFIX=/usr .. &amp; make &amp; make install。</a:t>
            </a:r>
            <a:endParaRPr lang="zh-CN" altLang="en-US" dirty="0"/>
          </a:p>
          <a:p>
            <a:r>
              <a:rPr lang="zh-CN" altLang="en-US" dirty="0"/>
              <a:t>openssl crypt库：提供各种加密解密算法；获取方式：；cygwin : 先安装nasm(包管理器) perl(包管理器)，然后github 获取源码，执行 ./Configure Cygwin-x86_64 no-asm --prefix=/usr ；linux:直接apt获取。</a:t>
            </a:r>
            <a:endParaRPr lang="zh-CN" altLang="en-US" dirty="0"/>
          </a:p>
          <a:p>
            <a:r>
              <a:rPr lang="zh-CN" altLang="en-US" dirty="0"/>
              <a:t>yaml-cpp 0.6.0 ：yaml语言解析器；获取方式：通用：github获取源码， 编译安装 (注意如果是静态库,直接链接.a文件位置,eg; /usr/local/lib/libyaml-cpp.a，如果是动态库，则和其他库一样)</a:t>
            </a:r>
            <a:endParaRPr lang="zh-CN" altLang="en-US" dirty="0"/>
          </a:p>
          <a:p>
            <a:r>
              <a:rPr lang="zh-CN" altLang="en-US" dirty="0"/>
              <a:t>qt5（qt跨平台图像库，性能和美观都不错）；获取方式：；Linux：直接安装官网安装包；Window：直接安装官网安装包，和cygwin的交互在架构处会提到。</a:t>
            </a:r>
            <a:endParaRPr lang="zh-CN" altLang="en-US" dirty="0"/>
          </a:p>
          <a:p>
            <a:r>
              <a:rPr lang="zh-CN" altLang="en-US" dirty="0"/>
              <a:t>Openssl中使用的算法：编码：base64；</a:t>
            </a:r>
            <a:endParaRPr lang="zh-CN" altLang="en-US" dirty="0"/>
          </a:p>
          <a:p>
            <a:r>
              <a:rPr lang="zh-CN" altLang="en-US" dirty="0"/>
              <a:t>散列：md5，sha256；</a:t>
            </a:r>
            <a:endParaRPr lang="zh-CN" altLang="en-US" dirty="0"/>
          </a:p>
          <a:p>
            <a:r>
              <a:rPr lang="zh-CN" altLang="en-US" dirty="0"/>
              <a:t>对称：DES-cbc DES-ebc AES-cbc AES-ebc IDEA-cbc IDEA-ebc</a:t>
            </a:r>
            <a:endParaRPr lang="zh-CN" altLang="en-US" dirty="0"/>
          </a:p>
          <a:p>
            <a:r>
              <a:rPr lang="zh-CN" altLang="en-US" dirty="0"/>
              <a:t>非对称：暂时没用到</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本程序构建了一个自动加载子模块的cmake脚本，方便多模块使用：</a:t>
            </a:r>
            <a:endParaRPr lang="zh-CN" altLang="en-US" dirty="0"/>
          </a:p>
          <a:p>
            <a:r>
              <a:rPr lang="zh-CN" altLang="en-US" dirty="0"/>
              <a:t>由于cmake没有可以直接使用的将某个子目录全部解析为子模块的功能，但是我梦必定会有很多的子模块，这样，对导致每次新加子模块都要修改cmakelist，这是很麻烦的一件事，本着没有轮子就造的精神，我自己写了一个自动加载子目录为子模块的脚本：</a:t>
            </a:r>
            <a:endParaRPr lang="zh-CN" altLang="en-US" dirty="0"/>
          </a:p>
          <a:p>
            <a:r>
              <a:rPr lang="zh-CN" altLang="en-US" dirty="0"/>
              <a:t>如图3.1的流程，在项目根目处创建一个总cmake文件，用于设置通用的编译选项和加载子项目。cmake脚本中有一个execute_process命令，它可以用来在执行cmake脚本之前调用一些可执行程序，并将结果保存在一个变量中，有了这个功能，我们就可以实现自动加载子模块了。</a:t>
            </a:r>
            <a:endParaRPr lang="zh-CN" altLang="en-US" dirty="0"/>
          </a:p>
          <a:p>
            <a:endParaRPr lang="zh-CN" altLang="en-US" dirty="0"/>
          </a:p>
          <a:p>
            <a:r>
              <a:rPr lang="zh-CN" altLang="en-US" dirty="0"/>
              <a:t>图3.1 自动加载子模块的cmake脚本的流程</a:t>
            </a:r>
            <a:endParaRPr lang="zh-CN" altLang="en-US" dirty="0"/>
          </a:p>
          <a:p>
            <a:r>
              <a:rPr lang="zh-CN" altLang="en-US" dirty="0"/>
              <a:t>使用execute_process ( COMMAND ls $ { auto_analisis_dir } OUTPUT_VARIABLE dirs ) 命令，将auto_analisis_dir下的文件列出来，注意：ls命令在脚本中是通过换行符来区分文件的，但是cmake识别的列表是通过封号来划分的，所以使用string(REPLACE "\n" ";" RPLACE_LIST ${dirs})将换行符替换为";"，这样，我们就得到了一个列表，使用foreach命令对每一个子文件夹调用subdirectory，这样，我们就可以不用修改cmakelist文件就实现自动加载子类了。</a:t>
            </a:r>
            <a:endParaRPr lang="zh-CN" altLang="en-US" dirty="0"/>
          </a:p>
          <a:p>
            <a:r>
              <a:rPr lang="zh-CN" altLang="en-US" dirty="0"/>
              <a:t>当然，对于每个子目录，如图3.2，也必须包含一个cmakelist文件，他会控制子类的生成方式，同时输出一个用于执行测试用例的可执行文件和一个包含功能的动态链接库，拷贝配置文件，准备工作环境等任务。</a:t>
            </a:r>
            <a:endParaRPr lang="zh-CN" altLang="en-US" dirty="0"/>
          </a:p>
          <a:p>
            <a:endParaRPr lang="zh-CN" altLang="en-US" dirty="0"/>
          </a:p>
          <a:p>
            <a:r>
              <a:rPr lang="zh-CN" altLang="en-US" dirty="0"/>
              <a:t>图3.2 子模块的cmakelist关键代码</a:t>
            </a:r>
            <a:endParaRPr lang="zh-CN" altLang="en-US" dirty="0"/>
          </a:p>
          <a:p>
            <a:r>
              <a:rPr lang="zh-CN" altLang="en-US" dirty="0"/>
              <a:t>这样当新添加模快时，只要新建一个文件夹并复制子文件夹的cmakelist进行少量修改就可以同时实现输出库和测试可执行文件，十分方便。</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主密钥通过写死在动态链接库中，通过直接修改动态链接库来为每个用户提供不同的主密钥；用户密钥通过查表加排序，并和用户密码散列进行掩码运算，使用主密钥加密的yaml文件按存储相关信息；文件密钥使用用户密钥加密；文件使用文件密钥进行加密。</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sym typeface="+mn-ea"/>
              </a:rPr>
              <a:t>主密钥通过写死在动态链接库中，通过直接修改动态链接库来为每个用户提供不同的主密钥；用户密钥通过查表加排序，并和用户密码散列进行掩码运算，使用主密钥加密的yaml文件按存储相关信息；文件密钥使用用户密钥加密；文件使用文件密钥进行加密。</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log4cplus</a:t>
            </a:r>
            <a:endParaRPr lang="zh-CN" altLang="en-US" dirty="0"/>
          </a:p>
          <a:p>
            <a:endParaRPr lang="zh-CN" altLang="en-US" dirty="0"/>
          </a:p>
          <a:p>
            <a:r>
              <a:rPr lang="zh-CN" altLang="en-US" dirty="0"/>
              <a:t>common/common_include/</a:t>
            </a:r>
            <a:endParaRPr lang="zh-CN" altLang="en-US" dirty="0"/>
          </a:p>
          <a:p>
            <a:r>
              <a:rPr lang="zh-CN" altLang="en-US" dirty="0"/>
              <a:t>├── common_configure.h.in				：cmake的版本控制头文件</a:t>
            </a:r>
            <a:endParaRPr lang="zh-CN" altLang="en-US" dirty="0"/>
          </a:p>
          <a:p>
            <a:r>
              <a:rPr lang="zh-CN" altLang="en-US" dirty="0"/>
              <a:t>├── common_funcs.cpp						：通用方法</a:t>
            </a:r>
            <a:endParaRPr lang="zh-CN" altLang="en-US" dirty="0"/>
          </a:p>
          <a:p>
            <a:r>
              <a:rPr lang="zh-CN" altLang="en-US" dirty="0"/>
              <a:t>├── common_funcs.h						：通用方法的定义</a:t>
            </a:r>
            <a:endParaRPr lang="zh-CN" altLang="en-US" dirty="0"/>
          </a:p>
          <a:p>
            <a:r>
              <a:rPr lang="zh-CN" altLang="en-US" dirty="0"/>
              <a:t>├── common_includes.h					</a:t>
            </a:r>
            <a:endParaRPr lang="zh-CN" altLang="en-US" dirty="0"/>
          </a:p>
          <a:p>
            <a:r>
              <a:rPr lang="zh-CN" altLang="en-US" dirty="0"/>
              <a:t>├── log_init.cpp							：log的适配器实现</a:t>
            </a:r>
            <a:endParaRPr lang="zh-CN" altLang="en-US" dirty="0"/>
          </a:p>
          <a:p>
            <a:r>
              <a:rPr lang="zh-CN" altLang="en-US" dirty="0"/>
              <a:t>├── log_init.h								：log的适配器定义</a:t>
            </a:r>
            <a:endParaRPr lang="zh-CN" altLang="en-US" dirty="0"/>
          </a:p>
          <a:p>
            <a:r>
              <a:rPr lang="zh-CN" altLang="en-US" dirty="0"/>
              <a:t>└── README.md</a:t>
            </a:r>
            <a:endParaRPr lang="zh-CN" altLang="en-US" dirty="0"/>
          </a:p>
          <a:p>
            <a:r>
              <a:rPr lang="zh-CN" altLang="en-US" dirty="0"/>
              <a:t>common_funcs.h：通用方法，包含几个内存安全的内存拷贝和读写超时检测</a:t>
            </a:r>
            <a:endParaRPr lang="zh-CN" altLang="en-US" dirty="0"/>
          </a:p>
          <a:p>
            <a:r>
              <a:rPr lang="zh-CN" altLang="en-US" dirty="0"/>
              <a:t>size_t memncpy(void *__restrict dest, size_t dest_len, const void *__restrict src, size_t src_len);由于memcpy不会检测是否越界，这样会导致很可能写坏堆栈，造成很对安全问题，这里对memcpy进行了一次包装，这样就不会写坏堆栈了，类似strncpy的实现，额外传入了dest_len，最多只拷贝这个长度的数据，并返回实际拷贝的长度，方便检测是否越界写了。</a:t>
            </a:r>
            <a:endParaRPr lang="zh-CN" altLang="en-US" dirty="0"/>
          </a:p>
          <a:p>
            <a:r>
              <a:rPr lang="zh-CN" altLang="en-US" dirty="0"/>
              <a:t>#define MEMNCPY(dest, dest_len, src, src_len) memcpy(dest, src, (src_len &lt; dest_len) ? src_len : dest_len)通过宏定义实现的memncpy，由于函数调用还是比较耗费性能的，而inline也并不是一定会起作用的，但是这个函数一定会被频繁调用，所以通过宏定义实现，减少函数调用开销。</a:t>
            </a:r>
            <a:endParaRPr lang="zh-CN" altLang="en-US" dirty="0"/>
          </a:p>
          <a:p>
            <a:r>
              <a:rPr lang="zh-CN" altLang="en-US" dirty="0"/>
              <a:t>int test_read_timeout(int fd, long wait_sec);检测读超时的函数（并不进行读操作）</a:t>
            </a:r>
            <a:endParaRPr lang="zh-CN" altLang="en-US" dirty="0"/>
          </a:p>
          <a:p>
            <a:r>
              <a:rPr lang="zh-CN" altLang="en-US" dirty="0"/>
              <a:t>int test_write_timeout(int fd, long wait_sec);检测写超时的函数（并不进行读操作）</a:t>
            </a:r>
            <a:endParaRPr lang="zh-CN" altLang="en-US" dirty="0"/>
          </a:p>
          <a:p>
            <a:r>
              <a:rPr lang="zh-CN" altLang="en-US" dirty="0"/>
              <a:t>log_init.h：log的适配器定义</a:t>
            </a:r>
            <a:endParaRPr lang="zh-CN" altLang="en-US" dirty="0"/>
          </a:p>
          <a:p>
            <a:r>
              <a:rPr lang="zh-CN" altLang="en-US" dirty="0"/>
              <a:t>如图5.1通过适配器模式对boost.log的封装，方便在不修改代码的情况下更换log库。如刚开始时是使用log4cplus，但是由于它在cygwin环境下无法通过编译，而跟换为了boost.log，却不用修改任何代码。</a:t>
            </a:r>
            <a:endParaRPr lang="zh-CN" altLang="en-US" dirty="0"/>
          </a:p>
          <a:p>
            <a:endParaRPr lang="zh-CN" altLang="en-US" dirty="0"/>
          </a:p>
          <a:p>
            <a:r>
              <a:rPr lang="zh-CN" altLang="en-US" dirty="0"/>
              <a:t>图5.1 日志封装提供的接口</a:t>
            </a:r>
            <a:endParaRPr lang="zh-CN" altLang="en-US" dirty="0"/>
          </a:p>
          <a:p>
            <a:r>
              <a:rPr lang="zh-CN" altLang="en-US" dirty="0"/>
              <a:t>对常用的所有可能的输出都进行了包装，通过宏定义实现，也不会耗费性能，并且剥离了业务逻辑也日志框架，减少了对业务的侵入性，当由于各种原因要更换日志模块时，只需要在这里进行修改就好，完全不用改动业务代码。</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 adaptor_base.h						：加密库适配器基类</a:t>
            </a:r>
            <a:endParaRPr lang="zh-CN" altLang="en-US" dirty="0"/>
          </a:p>
          <a:p>
            <a:r>
              <a:rPr lang="zh-CN" altLang="en-US" dirty="0"/>
              <a:t>├── DES_func_adaptor.cpp					：des适配器</a:t>
            </a:r>
            <a:endParaRPr lang="zh-CN" altLang="en-US" dirty="0"/>
          </a:p>
          <a:p>
            <a:r>
              <a:rPr lang="zh-CN" altLang="en-US" dirty="0"/>
              <a:t>├── DES_func_adaptor.h					：des适配器</a:t>
            </a:r>
            <a:endParaRPr lang="zh-CN" altLang="en-US" dirty="0"/>
          </a:p>
          <a:p>
            <a:r>
              <a:rPr lang="zh-CN" altLang="en-US" dirty="0"/>
              <a:t>├── AES_func_adaptor.cpp					：AES适配器</a:t>
            </a:r>
            <a:endParaRPr lang="zh-CN" altLang="en-US" dirty="0"/>
          </a:p>
          <a:p>
            <a:r>
              <a:rPr lang="zh-CN" altLang="en-US" dirty="0"/>
              <a:t>├── AES_func_adaptor.h					：AES适配器</a:t>
            </a:r>
            <a:endParaRPr lang="zh-CN" altLang="en-US" dirty="0"/>
          </a:p>
          <a:p>
            <a:r>
              <a:rPr lang="zh-CN" altLang="en-US" dirty="0"/>
              <a:t>├── IDEA_func_adaptor.cpp				：IDEA适配器</a:t>
            </a:r>
            <a:endParaRPr lang="zh-CN" altLang="en-US" dirty="0"/>
          </a:p>
          <a:p>
            <a:r>
              <a:rPr lang="zh-CN" altLang="en-US" dirty="0"/>
              <a:t>├── IDEA_func_adaptor.h					：IDEA适配器</a:t>
            </a:r>
            <a:endParaRPr lang="zh-CN" altLang="en-US" dirty="0"/>
          </a:p>
          <a:p>
            <a:r>
              <a:rPr lang="zh-CN" altLang="en-US" dirty="0"/>
              <a:t>├── base64_adaptor.cpp					：base64适配器</a:t>
            </a:r>
            <a:endParaRPr lang="zh-CN" altLang="en-US" dirty="0"/>
          </a:p>
          <a:p>
            <a:r>
              <a:rPr lang="zh-CN" altLang="en-US" dirty="0"/>
              <a:t>├── base64_adaptor.h						：base64适配器</a:t>
            </a:r>
            <a:endParaRPr lang="zh-CN" altLang="en-US" dirty="0"/>
          </a:p>
          <a:p>
            <a:r>
              <a:rPr lang="zh-CN" altLang="en-US" dirty="0"/>
              <a:t>├── CMakeLists.txt</a:t>
            </a:r>
            <a:endParaRPr lang="zh-CN" altLang="en-US" dirty="0"/>
          </a:p>
          <a:p>
            <a:r>
              <a:rPr lang="zh-CN" altLang="en-US" dirty="0"/>
              <a:t>├── hash_adaptor.cpp						：md5，sha256适配器</a:t>
            </a:r>
            <a:endParaRPr lang="zh-CN" altLang="en-US" dirty="0"/>
          </a:p>
          <a:p>
            <a:r>
              <a:rPr lang="zh-CN" altLang="en-US" dirty="0"/>
              <a:t>├── hash_adaptor.h						：md5，sha256适配器</a:t>
            </a:r>
            <a:endParaRPr lang="zh-CN" altLang="en-US" dirty="0"/>
          </a:p>
          <a:p>
            <a:r>
              <a:rPr lang="zh-CN" altLang="en-US" dirty="0"/>
              <a:t>├── test_main</a:t>
            </a:r>
            <a:endParaRPr lang="zh-CN" altLang="en-US" dirty="0"/>
          </a:p>
          <a:p>
            <a:r>
              <a:rPr lang="zh-CN" altLang="en-US" dirty="0"/>
              <a:t>│   ├── init_tests_yaml.cpp			：测试配置加载</a:t>
            </a:r>
            <a:endParaRPr lang="zh-CN" altLang="en-US" dirty="0"/>
          </a:p>
          <a:p>
            <a:r>
              <a:rPr lang="zh-CN" altLang="en-US" dirty="0"/>
              <a:t>│   ├── init_tests_yaml.h				：测试配置加载</a:t>
            </a:r>
            <a:endParaRPr lang="zh-CN" altLang="en-US" dirty="0"/>
          </a:p>
          <a:p>
            <a:r>
              <a:rPr lang="zh-CN" altLang="en-US" dirty="0"/>
              <a:t>│   ├── main.cpp						：测试用例驱动的主函数</a:t>
            </a:r>
            <a:endParaRPr lang="zh-CN" altLang="en-US" dirty="0"/>
          </a:p>
          <a:p>
            <a:r>
              <a:rPr lang="zh-CN" altLang="en-US" dirty="0"/>
              <a:t>│   └── tests.cpp						：测试用例的定义</a:t>
            </a:r>
            <a:endParaRPr lang="zh-CN" altLang="en-US" dirty="0"/>
          </a:p>
          <a:p>
            <a:r>
              <a:rPr lang="zh-CN" altLang="en-US" dirty="0"/>
              <a:t>└── work_mode.h							：工作模式如平台，加密方法等</a:t>
            </a:r>
            <a:endParaRPr lang="zh-CN" altLang="en-US" dirty="0"/>
          </a:p>
          <a:p>
            <a:r>
              <a:rPr lang="zh-CN" altLang="en-US" dirty="0"/>
              <a:t>对openssl crypt库进行适配器模式封装。如图5.2各种加密适配器都继承自adaptor_base：</a:t>
            </a:r>
            <a:endParaRPr lang="zh-CN" altLang="en-US" dirty="0"/>
          </a:p>
          <a:p>
            <a:endParaRPr lang="zh-CN" altLang="en-US" dirty="0"/>
          </a:p>
          <a:p>
            <a:r>
              <a:rPr lang="zh-CN" altLang="en-US" dirty="0"/>
              <a:t>图5.2 adaptor_base 提供的接口</a:t>
            </a:r>
            <a:endParaRPr lang="zh-CN" altLang="en-US" dirty="0"/>
          </a:p>
          <a:p>
            <a:r>
              <a:rPr lang="zh-CN" altLang="en-US" dirty="0"/>
              <a:t>这里只提供一些通用的接口，和为观察者模式准备的一些接口，至于具体的加密解密方法的定义，则有各个实现自己定义，应为各个库的接口都不相同。但是都遵循图5.3流程：</a:t>
            </a:r>
            <a:endParaRPr lang="zh-CN" altLang="en-US" dirty="0"/>
          </a:p>
          <a:p>
            <a:endParaRPr lang="zh-CN" altLang="en-US" dirty="0"/>
          </a:p>
          <a:p>
            <a:r>
              <a:rPr lang="zh-CN" altLang="en-US" dirty="0"/>
              <a:t>图5.3 加密解密算法流程</a:t>
            </a:r>
            <a:endParaRPr lang="zh-CN" altLang="en-US" dirty="0"/>
          </a:p>
          <a:p>
            <a:r>
              <a:rPr lang="zh-CN" altLang="en-US" dirty="0"/>
              <a:t>初始化：构造适配器，指定加密/解密函数，指定加密源和类型（文件，base64数据，文本等）</a:t>
            </a:r>
            <a:endParaRPr lang="zh-CN" altLang="en-US" dirty="0"/>
          </a:p>
          <a:p>
            <a:r>
              <a:rPr lang="zh-CN" altLang="en-US" dirty="0"/>
              <a:t>编码解码：调用encode或decode函数，结果会被暂存在result中</a:t>
            </a:r>
            <a:endParaRPr lang="zh-CN" altLang="en-US" dirty="0"/>
          </a:p>
          <a:p>
            <a:r>
              <a:rPr lang="zh-CN" altLang="en-US" dirty="0"/>
              <a:t>判断成功性：encode和decode会返回适配器本身的指针，直接在这里调用isWrong函数。</a:t>
            </a:r>
            <a:endParaRPr lang="zh-CN" altLang="en-US" dirty="0"/>
          </a:p>
          <a:p>
            <a:r>
              <a:rPr lang="zh-CN" altLang="en-US" dirty="0"/>
              <a:t>获取结果：调用getResule函数，获取结果</a:t>
            </a:r>
            <a:endParaRPr lang="zh-CN" altLang="en-US" dirty="0"/>
          </a:p>
          <a:p>
            <a:r>
              <a:rPr lang="zh-CN" altLang="en-US" dirty="0"/>
              <a:t>释放资源：释放资源（如果有的话）</a:t>
            </a:r>
            <a:endParaRPr lang="zh-CN" altLang="en-US" dirty="0"/>
          </a:p>
          <a:p>
            <a:r>
              <a:rPr lang="zh-CN" altLang="en-US" dirty="0"/>
              <a:t>这样，就把各种复杂的加密解密逻辑概括为三句代码，使用非常方便。</a:t>
            </a:r>
            <a:endParaRPr lang="zh-CN" altLang="en-US" dirty="0"/>
          </a:p>
          <a:p>
            <a:r>
              <a:rPr lang="zh-CN" altLang="en-US" dirty="0"/>
              <a:t>如图5.4，以hash_adaptor为例：Hash_adaptor只需要一个 encode ( CryptType eType );传入算法的enum类型即可完成hash函数。，至于到底时文件，数据，还是文本，则是在初始化时指明的。而各种函数的实现，则是通过对openssl的封装，如对MD5的封装，可以方便地实现MD5。</a:t>
            </a:r>
            <a:endParaRPr lang="zh-CN" altLang="en-US" dirty="0"/>
          </a:p>
          <a:p>
            <a:endParaRPr lang="zh-CN" altLang="en-US" dirty="0"/>
          </a:p>
          <a:p>
            <a:r>
              <a:rPr lang="zh-CN" altLang="en-US" dirty="0"/>
              <a:t>图5.4，hash_adaptor 提供的MD5文件算法</a:t>
            </a:r>
            <a:endParaRPr lang="zh-CN" altLang="en-US" dirty="0"/>
          </a:p>
          <a:p>
            <a:r>
              <a:rPr lang="zh-CN" altLang="en-US" dirty="0"/>
              <a:t>通过初始化MD5控制器-&gt;不断读入一个文件-&gt;然后调用update，同时更新观察者需要的已处理的文件大小-&gt;结束并刷新-&gt;输出结果；这个流程进行求解。</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通过函数名获取算法函数的函数在</a:t>
            </a:r>
            <a:r>
              <a:rPr lang="en-US" altLang="zh-CN" dirty="0"/>
              <a:t>Cygwin</a:t>
            </a:r>
            <a:r>
              <a:rPr lang="zh-CN" altLang="en-US" dirty="0"/>
              <a:t>下不工作。。。</a:t>
            </a:r>
            <a:endParaRPr lang="zh-CN" altLang="en-US" dirty="0"/>
          </a:p>
          <a:p>
            <a:r>
              <a:rPr lang="zh-CN" altLang="en-US" dirty="0"/>
              <a:t>自己实现一个返回加密函数的函数（忘记）</a:t>
            </a:r>
            <a:r>
              <a:rPr lang="en-US" altLang="zh-CN" dirty="0"/>
              <a:t>shu'x</a:t>
            </a:r>
            <a:endParaRPr lang="zh-CN" altLang="en-US" dirty="0"/>
          </a:p>
          <a:p>
            <a:endParaRPr lang="zh-CN" altLang="en-US" dirty="0"/>
          </a:p>
          <a:p>
            <a:r>
              <a:rPr lang="zh-CN" altLang="en-US" dirty="0"/>
              <a:t>而对于des，aes库，如图5.5，则会变得复杂的多，因为不仅涉及到加密解密，还有对文件，二进制，甚至网络中的文件描述符进行操作。</a:t>
            </a:r>
            <a:endParaRPr lang="zh-CN" altLang="en-US" dirty="0"/>
          </a:p>
          <a:p>
            <a:endParaRPr lang="zh-CN" altLang="en-US" dirty="0"/>
          </a:p>
          <a:p>
            <a:endParaRPr lang="zh-CN" altLang="en-US" dirty="0"/>
          </a:p>
          <a:p>
            <a:r>
              <a:rPr lang="zh-CN" altLang="en-US" dirty="0"/>
              <a:t>图5.5 aes适配器提供的接口</a:t>
            </a:r>
            <a:endParaRPr lang="zh-CN" altLang="en-US" dirty="0"/>
          </a:p>
          <a:p>
            <a:r>
              <a:rPr lang="zh-CN" altLang="en-US" dirty="0"/>
              <a:t>对称加密算法的设计的就比较复杂，因为它要面对最复杂的业务。所以他提供了加密解密文件，数据，字符串，甚至文件描述符的功能。</a:t>
            </a:r>
            <a:endParaRPr lang="zh-CN" altLang="en-US" dirty="0"/>
          </a:p>
          <a:p>
            <a:r>
              <a:rPr lang="zh-CN" altLang="en-US" dirty="0"/>
              <a:t>如图5.6，对文件描述符的操作为例：</a:t>
            </a:r>
            <a:endParaRPr lang="zh-CN" altLang="en-US" dirty="0"/>
          </a:p>
          <a:p>
            <a:endParaRPr lang="zh-CN" altLang="en-US" dirty="0"/>
          </a:p>
          <a:p>
            <a:r>
              <a:rPr lang="zh-CN" altLang="en-US" dirty="0"/>
              <a:t>图5.6，对文件描述符的操作函数接口</a:t>
            </a:r>
            <a:endParaRPr lang="zh-CN" altLang="en-US" dirty="0"/>
          </a:p>
          <a:p>
            <a:r>
              <a:rPr lang="zh-CN" altLang="en-US" dirty="0"/>
              <a:t>参数说明：KeyStr：密钥，通过文件密钥控制器获取；inFd：待加密/解密的文件描述符；outFd：输出的文件按描述符，支持文件，socket等，可以实现不用解密而通过网络浏览；type：加密（0）或者解密（1）；curr_size：当前已经处理的大小，用于展示进度。</a:t>
            </a:r>
            <a:endParaRPr lang="zh-CN" altLang="en-US" dirty="0"/>
          </a:p>
          <a:p>
            <a:r>
              <a:rPr lang="zh-CN" altLang="en-US" dirty="0"/>
              <a:t>通过openssl提供的bio库，将网络的输出定义为一个bio文件，然后讲之与一个des_cbc的过滤器相互串联，同时，指定密钥，初始化方式，还有是加密还是解密，这样写入到过滤器中的数据就会被输出到文件描述符中，通过不断的读入文件-&gt;输出到过滤器-&gt;更新观察者需要的数据这一流程，就实现了对网络的加密解密输出，方便用户在无须解密的情况下，进行在线的数据的读取，甚至通过wifi进行共享。</a:t>
            </a:r>
            <a:endParaRPr lang="zh-CN" altLang="en-US" dirty="0"/>
          </a:p>
          <a:p>
            <a:r>
              <a:rPr lang="zh-CN" altLang="en-US" dirty="0"/>
              <a:t>至于加密解密方法，openssl的EVP库对这些复杂的加密算法进行了非常好的封装，同时还支持BIO。通过初始化一个文件bio-&gt;将输出文件绑定到bio上-&gt;初始化一个过滤器-&gt;将加密解密算法绑定到过滤器上-&gt;将输出文件绑定到过滤器之后-&gt;向过滤器写入文件-&gt;结束并刷新这一流程，就可以实现对任意加密算法的快捷使用，要修改加密算法，只需要修改如图5.7中这一个地方就好，非常方便。</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 CMakeLists.txt					：子模块cmakelist</a:t>
            </a:r>
            <a:endParaRPr lang="zh-CN" altLang="en-US" dirty="0"/>
          </a:p>
          <a:p>
            <a:r>
              <a:rPr lang="zh-CN" altLang="en-US" dirty="0"/>
              <a:t>├── file_controller_adaptor.cpp		：文件控制器主控适配器</a:t>
            </a:r>
            <a:endParaRPr lang="zh-CN" altLang="en-US" dirty="0"/>
          </a:p>
          <a:p>
            <a:r>
              <a:rPr lang="zh-CN" altLang="en-US" dirty="0"/>
              <a:t>├── file_controller_adaptor.h		：文件控制器主控适配器</a:t>
            </a:r>
            <a:endParaRPr lang="zh-CN" altLang="en-US" dirty="0"/>
          </a:p>
          <a:p>
            <a:r>
              <a:rPr lang="zh-CN" altLang="en-US" dirty="0"/>
              <a:t>├── file_controller.cpp				：文件与文件表实现</a:t>
            </a:r>
            <a:endParaRPr lang="zh-CN" altLang="en-US" dirty="0"/>
          </a:p>
          <a:p>
            <a:r>
              <a:rPr lang="zh-CN" altLang="en-US" dirty="0"/>
              <a:t>├── file_controller.h					：文件与文件表实现</a:t>
            </a:r>
            <a:endParaRPr lang="zh-CN" altLang="en-US" dirty="0"/>
          </a:p>
          <a:p>
            <a:r>
              <a:rPr lang="zh-CN" altLang="en-US" dirty="0"/>
              <a:t>└── main</a:t>
            </a:r>
            <a:endParaRPr lang="zh-CN" altLang="en-US" dirty="0"/>
          </a:p>
          <a:p>
            <a:r>
              <a:rPr lang="zh-CN" altLang="en-US" dirty="0"/>
              <a:t>    ├── init_tests_yaml.cpp			：测试用例加载器</a:t>
            </a:r>
            <a:endParaRPr lang="zh-CN" altLang="en-US" dirty="0"/>
          </a:p>
          <a:p>
            <a:r>
              <a:rPr lang="zh-CN" altLang="en-US" dirty="0"/>
              <a:t>    ├── init_tests_yaml.h			：测试用例加载器</a:t>
            </a:r>
            <a:endParaRPr lang="zh-CN" altLang="en-US" dirty="0"/>
          </a:p>
          <a:p>
            <a:r>
              <a:rPr lang="zh-CN" altLang="en-US" dirty="0"/>
              <a:t>    ├── main.cpp						：测试主类</a:t>
            </a:r>
            <a:endParaRPr lang="zh-CN" altLang="en-US" dirty="0"/>
          </a:p>
          <a:p>
            <a:r>
              <a:rPr lang="zh-CN" altLang="en-US" dirty="0"/>
              <a:t>    └── tests.cpp						：测试驱动</a:t>
            </a:r>
            <a:endParaRPr lang="zh-CN" altLang="en-US" dirty="0"/>
          </a:p>
          <a:p>
            <a:r>
              <a:rPr lang="zh-CN" altLang="en-US" dirty="0"/>
              <a:t>设计思路与原因：</a:t>
            </a:r>
            <a:endParaRPr lang="zh-CN" altLang="en-US" dirty="0"/>
          </a:p>
          <a:p>
            <a:r>
              <a:rPr lang="zh-CN" altLang="en-US" dirty="0"/>
              <a:t>首先：文件树的方式有非常复杂的层次关系，对于大量的文件进行分层管理效率高，但是复杂的层次关系导致他非常脆弱，一点文件错误可能导致很多文件索引不到，要对这种情况进行处理需要非常复杂的逻辑，即使是现代的文件系统，很多也处理不好，而单层的文件结构有非常好的抗错误能力，但是文件多的时候性能不行，考虑到个人文件系统不会有太多的文件，但是稳定性非常重要，所以最后选择了单层文件模式，因此采取了单层文件结构+全路径名的方式实现而非文件树结构的方式。</a:t>
            </a:r>
            <a:endParaRPr lang="zh-CN" altLang="en-US" dirty="0"/>
          </a:p>
          <a:p>
            <a:r>
              <a:rPr lang="zh-CN" altLang="en-US" dirty="0"/>
              <a:t>对于文件表的存储实现方式，我有三种思路：通过map+yaml/json存储，通过map+new(dest)直接dump内存实现，通过sqlite实现。</a:t>
            </a:r>
            <a:endParaRPr lang="zh-CN" altLang="en-US" dirty="0"/>
          </a:p>
          <a:p>
            <a:r>
              <a:rPr lang="zh-CN" altLang="en-US" dirty="0"/>
              <a:t>map+yaml/json存储：需要写一些打包函数，存储，加载会慢一些；但是稳定性好；</a:t>
            </a:r>
            <a:endParaRPr lang="zh-CN" altLang="en-US" dirty="0"/>
          </a:p>
          <a:p>
            <a:r>
              <a:rPr lang="zh-CN" altLang="en-US" dirty="0"/>
              <a:t>map+new(dest)直接dump内存实现：通过c++&lt;new&gt;库，在指定的buff中new出map，然后对这个map进行操作，存储和加载则直接对这一段buff进行操作，实现简单，但是用户可能无法进行迁移，由32位系统换成64位系统，或者进行系统间迁移都会存在问题。而且，直接使用内存映射，会导致一旦某个位置出现文件错误，那么可能会造成整个列表出现偏移，那么所有数据都会丢失。而通过加密的字符串的形式存储，即使出现了文件错误，也只是导致他本身解析出错，最多影响邻居，不会有大的灾难。</a:t>
            </a:r>
            <a:endParaRPr lang="zh-CN" altLang="en-US" dirty="0"/>
          </a:p>
          <a:p>
            <a:r>
              <a:rPr lang="zh-CN" altLang="en-US" dirty="0"/>
              <a:t>sqlite：如果把前面两种实现方式看作redis，那么sqlite可以看做传统sql，由于单层化的模式，它的性能可能存在问题；每次查找都要去磁盘加载数据库，速度堪忧，尤其时当有其他线程在进行加密/解密操作时，会大量占用磁盘速度，这时，数据库进行更新会变得非常慢；而且sqlite开源版的加密是对数据进行加密，但是表结构是公开的，当用户使用较为简单的加密方式，如des-cbc时，这是非常危险的，而加密表结构的版本时要商业收费的，这会带来很大的安全隐患。因此在开发一段时间后只能放弃，换用其他方式进行持久化存储。</a:t>
            </a:r>
            <a:endParaRPr lang="zh-CN" altLang="en-US" dirty="0"/>
          </a:p>
          <a:p>
            <a:r>
              <a:rPr lang="zh-CN" altLang="en-US" dirty="0"/>
              <a:t>考虑到上述理由，我选择了map+yaml存储，使用aes算法和用户密钥（本设计中最安全的密钥）进行加密。</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文件表采用类似unix方式，但只保留owner（r,w)other(r,w)，文件列表通过yaml加密存储，文件扁平化设计，只有一层，通过类似linux的iNode方式管理，通过路径虚拟出文件夹。</a:t>
            </a:r>
            <a:endParaRPr lang="zh-CN" altLang="en-US" dirty="0"/>
          </a:p>
          <a:p>
            <a:r>
              <a:rPr lang="zh-CN" altLang="en-US" dirty="0"/>
              <a:t>因次选择自己早轮子，考虑到yaml的c++库比我所接触到的json的c++库使用要方便很多，所以这里使用yaml-cpp作为序列化方式，采用一张hashmap在内存中存储数据，实现快速查找，通过yaml序列化这张表，然后进行加密，本地存储的思路进行管理。</a:t>
            </a:r>
            <a:endParaRPr lang="zh-CN" altLang="en-US" dirty="0"/>
          </a:p>
          <a:p>
            <a:r>
              <a:rPr lang="zh-CN" altLang="en-US" dirty="0"/>
              <a:t>std::string encName：文件在显示时使用的名字；int encMode：文件加密的方式，如des-cbc，des-ebc等；std::string encCryptFileName：如果时加密文件，则它在磁盘中存储的文件名或索引文件名；int encFileKey：文件的控制权限位标记（r，w）；int encFileKey：用户的文件密钥id；int accessBit：访问权限。</a:t>
            </a:r>
            <a:endParaRPr lang="zh-CN" altLang="en-US" dirty="0"/>
          </a:p>
          <a:p>
            <a:r>
              <a:rPr lang="zh-CN" altLang="en-US" dirty="0"/>
              <a:t>这些就是全部要保存的数据了，比较简单，不涉及修改时间，访问时间之类的复杂逻辑，只是记录最基本的信息，而其他的信息，则使用encCryptFileName所指向的文件的数据。然后，如图5.8，通过yaml将其序列化为一段字符转，作为每一条记录的原始数据，或者从解密的yaml中加载进内存。</a:t>
            </a:r>
            <a:endParaRPr lang="zh-CN" altLang="en-US" dirty="0"/>
          </a:p>
          <a:p>
            <a:endParaRPr lang="zh-CN" altLang="en-US" dirty="0"/>
          </a:p>
          <a:p>
            <a:r>
              <a:rPr lang="zh-CN" altLang="en-US" dirty="0"/>
              <a:t>图5.8 yaml和c++之间的映射</a:t>
            </a:r>
            <a:endParaRPr lang="zh-CN" altLang="en-US" dirty="0"/>
          </a:p>
          <a:p>
            <a:r>
              <a:rPr lang="zh-CN" altLang="en-US" dirty="0"/>
              <a:t>这样每一条元数据的加载与存储的问题就解决了。当然，这个元数据是不负责加密与解密的，因为它只是一条记录，可以是文件，也可以是文件夹，甚至可以是一个没有加密的文件，所以它只是一条记录，加密解密不应该由他负责。</a:t>
            </a:r>
            <a:endParaRPr lang="zh-CN" altLang="en-US" dirty="0"/>
          </a:p>
          <a:p>
            <a:r>
              <a:rPr lang="zh-CN" altLang="en-US" dirty="0"/>
              <a:t>然后是对这个元数据的管理，时通过一张map表进行管理的，同样使用yaml进行存储或者读取，通过yaml的push_back函数,来记录表。</a:t>
            </a:r>
            <a:endParaRPr lang="zh-CN" altLang="en-US" dirty="0"/>
          </a:p>
          <a:p>
            <a:r>
              <a:rPr lang="zh-CN" altLang="en-US" dirty="0"/>
              <a:t>当然，这里也不会做加密解密操作，打的作用只是对上面的iNode进行管理，通过一个map进行管理，c++stl的map使用了红黑树，查找效率比较高，而且也实现了对整张表的序列化，这样可以直接在内从中进行修改，然后在后台同步回文件，速度很快。</a:t>
            </a:r>
            <a:endParaRPr lang="zh-CN" altLang="en-US" dirty="0"/>
          </a:p>
          <a:p>
            <a:r>
              <a:rPr lang="zh-CN" altLang="en-US" dirty="0"/>
              <a:t>至于文件夹，这里不做强制要求，可以加也可以不加，因为实现了std::map&lt;std::string,EncINode&gt; * selectFileWithDirByName(std::string name,std::map&lt;std::string,EncINode&gt;  *result);这个方法，它会找出某个文件夹下的所有文件，如果某个文件深于两层，那么只会把它的父目录添加进result中，这样，在表中完全不用理会文件夹，而是在具体的拉某个目录时，再计算出文件夹，方便其他逻辑操作。</a:t>
            </a:r>
            <a:endParaRPr lang="zh-CN" altLang="en-US" dirty="0"/>
          </a:p>
          <a:p>
            <a:r>
              <a:rPr lang="zh-CN" altLang="en-US" dirty="0"/>
              <a:t>通过这个EncITable，完全实现了增删改查，当然这只是对记录，文件的加密解密操作不由他负责。</a:t>
            </a:r>
            <a:endParaRPr lang="zh-CN" altLang="en-US" dirty="0"/>
          </a:p>
          <a:p>
            <a:r>
              <a:rPr lang="zh-CN" altLang="en-US" dirty="0"/>
              <a:t>如图5.9，就是它的持有者了，这个持有者将通过组件模式，加载各种功能，通过单例模式保持全局唯一，实现文件操作的全部功能。</a:t>
            </a:r>
            <a:endParaRPr lang="zh-CN" altLang="en-US" dirty="0"/>
          </a:p>
          <a:p>
            <a:endParaRPr lang="zh-CN" altLang="en-US" dirty="0"/>
          </a:p>
          <a:p>
            <a:r>
              <a:rPr lang="zh-CN" altLang="en-US" dirty="0"/>
              <a:t>图5.9 文件主控的构造器</a:t>
            </a:r>
            <a:endParaRPr lang="zh-CN" altLang="en-US" dirty="0"/>
          </a:p>
          <a:p>
            <a:r>
              <a:rPr lang="zh-CN" altLang="en-US" dirty="0"/>
              <a:t>首先，关掉拷贝，移动构造函数；MainFileController(MainFileController &amp;) = delete;MainFileController(MainFileController &amp;&amp;) = delete;这是c++ 11的新特性。</a:t>
            </a:r>
            <a:endParaRPr lang="zh-CN" altLang="en-US" dirty="0"/>
          </a:p>
          <a:p>
            <a:r>
              <a:rPr lang="zh-CN" altLang="en-US" dirty="0"/>
              <a:t>然后让默认构造函数为private的MainFileController() = default;这也是c++ 11 的新特性。阻止它的拷贝，移动和构造，全方面防止手误导致单例模式被打破，使用饿汉模式进行单例实现（这里不需要懒汉模式的懒加载，应为他们启动时都是要构造的，至于加载表，则是推迟到了用户登录之后，饿汉模式不会影响想能，还不会有线程安全问题）</a:t>
            </a:r>
            <a:endParaRPr lang="zh-CN" altLang="en-US" dirty="0"/>
          </a:p>
          <a:p>
            <a:r>
              <a:rPr lang="zh-CN" altLang="en-US" dirty="0"/>
              <a:t>然后保持一个static的指针，和一个全局锁，当进行操作时必须加锁，这里是为多线程做准备，因为gui中一定会用到多线程操作，而除了dump和加载表，其他操作都是非常快的，这个消耗完全可以接受。</a:t>
            </a:r>
            <a:endParaRPr lang="zh-CN" altLang="en-US" dirty="0"/>
          </a:p>
          <a:p>
            <a:r>
              <a:rPr lang="zh-CN" altLang="en-US" dirty="0"/>
              <a:t>然后通过组件模式让他拥有文件表的增删改查的功能，并对所有文件相关的功能进行一次包装，对外之暴露他的接口。</a:t>
            </a:r>
            <a:endParaRPr lang="zh-CN" altLang="en-US" dirty="0"/>
          </a:p>
          <a:p>
            <a:r>
              <a:rPr lang="zh-CN" altLang="en-US" dirty="0"/>
              <a:t>如图5.10，通过析构函数自动释放锁：</a:t>
            </a:r>
            <a:endParaRPr lang="zh-CN" altLang="en-US" dirty="0"/>
          </a:p>
          <a:p>
            <a:endParaRPr lang="zh-CN" altLang="en-US" dirty="0"/>
          </a:p>
          <a:p>
            <a:r>
              <a:rPr lang="zh-CN" altLang="en-US" dirty="0"/>
              <a:t>图5.10 通过析构函数自动释放锁</a:t>
            </a:r>
            <a:endParaRPr lang="zh-CN" altLang="en-US" dirty="0"/>
          </a:p>
          <a:p>
            <a:r>
              <a:rPr lang="zh-CN" altLang="en-US" dirty="0"/>
              <a:t>LockGround为通过析构函数实现的一个无论如何都会释放锁的ground，防止造成死锁，在lockGround被析构时调用释放锁的函数，这样，即使发生错误退出了本函数，也一定会释放锁的。</a:t>
            </a:r>
            <a:endParaRPr lang="zh-CN" altLang="en-US" dirty="0"/>
          </a:p>
          <a:p>
            <a:r>
              <a:rPr lang="zh-CN" altLang="en-US" dirty="0"/>
              <a:t>文件管理模块对外提供的所有需要对文件进行操作的接口，大部分都是对文件表（map）的简单操作，但是有几个特殊的功能：</a:t>
            </a:r>
            <a:endParaRPr lang="zh-CN" altLang="en-US" dirty="0"/>
          </a:p>
          <a:p>
            <a:r>
              <a:rPr lang="zh-CN" altLang="en-US" dirty="0"/>
              <a:t>encAndInsertFile：加密文件并且添加到文件表中；decToFile：解密一个文件到指定的位置；decToFd：解密一个文件到指定的文件描述符（为网络访问做铺垫）；这三个函数都是对前面实现的各种功能的调用。</a:t>
            </a:r>
            <a:endParaRPr lang="zh-CN" altLang="en-US" dirty="0"/>
          </a:p>
          <a:p>
            <a:r>
              <a:rPr lang="zh-CN" altLang="en-US" dirty="0"/>
              <a:t>getRandFileName：获取一个不会重复的文件名（一定数量先）这里使用mktemp函数；使用"./filedata/data.XXXXXX"作为模板，会随机出一个不会重复的文件名，将XXXXXX替换为目标文件名。</a:t>
            </a:r>
            <a:endParaRPr lang="zh-CN" altLang="en-US" dirty="0"/>
          </a:p>
          <a:p>
            <a:r>
              <a:rPr lang="zh-CN" altLang="en-US" dirty="0"/>
              <a:t>存盘/加载：</a:t>
            </a:r>
            <a:endParaRPr lang="zh-CN" altLang="en-US" dirty="0"/>
          </a:p>
          <a:p>
            <a:r>
              <a:rPr lang="zh-CN" altLang="en-US" dirty="0"/>
              <a:t>当要将表写回磁盘时，如图5.11，先将其序列化为一段yaml字符串，然后使用用户密钥（后文再说它的实现方式）进行加密，最终写回磁盘，加载同理。</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个人文件加密系，在办公区等工种场所，对比较重要的个人文件（如密码本）等有需求。移动端一般厂商自带加密功能，且被攻破的机会比较少（在没有root的情况下，厂商自带的加密系统文件是无法访问到的）；macOS/linux有比较完善的用户权限系统，并不太需要。但是windows端则完全相反：</a:t>
            </a:r>
            <a:endParaRPr lang="zh-CN" altLang="en-US" dirty="0"/>
          </a:p>
          <a:p>
            <a:r>
              <a:rPr lang="zh-CN" altLang="en-US" dirty="0"/>
              <a:t>(1)windows的文件权限系统设计并不友好，普通用户几乎没什么人用，windows自带的加密时针对磁盘的，而没有类似lvm 的技术支持，这会非常笨拙，危险；</a:t>
            </a:r>
            <a:endParaRPr lang="zh-CN" altLang="en-US" dirty="0"/>
          </a:p>
          <a:p>
            <a:r>
              <a:rPr lang="zh-CN" altLang="en-US" dirty="0"/>
              <a:t>(2)在完全单机的情况下，如何保护主密钥是一个很困难的问题，因为主密钥的密钥就存储在本机，而且无法加密，总能被找到；</a:t>
            </a:r>
            <a:endParaRPr lang="zh-CN" altLang="en-US" dirty="0"/>
          </a:p>
          <a:p>
            <a:r>
              <a:rPr lang="zh-CN" altLang="en-US" dirty="0"/>
              <a:t>(3)加密过的文件在使用时得经过解密，写回磁盘才可以使用，但对大文件而言这一过程往往比较耗时，尤其是只读取文件时，写到磁盘显得毫无作用，最好实现一种不需要解密到磁盘就可以使用的方式；</a:t>
            </a:r>
            <a:endParaRPr lang="zh-CN" altLang="en-US" dirty="0"/>
          </a:p>
          <a:p>
            <a:r>
              <a:rPr lang="zh-CN" altLang="en-US" dirty="0"/>
              <a:t>由于以上原因，市面上目前没有太好的相关软件，要么收费且不方便，要么必须联网，难以信任，难以推广。因此设计一款比较难破解，非常方便使用的的个人文件加密系统就很有必要。</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sym typeface="+mn-ea"/>
              </a:rPr>
              <a:t>护密文件夹加密软件大师：</a:t>
            </a:r>
            <a:r>
              <a:rPr lang="zh-CN" altLang="en-US" dirty="0"/>
              <a:t>优点：小巧（4M）不依赖网络，在原位置创建.dph文件以链接到程序；缺点：单级密码，安全度不高,文件建相互依赖时不好处理。</a:t>
            </a:r>
            <a:endParaRPr lang="zh-CN" altLang="en-US" dirty="0"/>
          </a:p>
          <a:p>
            <a:endParaRPr lang="zh-CN" altLang="en-US" dirty="0"/>
          </a:p>
          <a:p>
            <a:endParaRPr lang="zh-CN" altLang="en-US" dirty="0"/>
          </a:p>
          <a:p>
            <a:r>
              <a:rPr lang="zh-CN" altLang="en-US" dirty="0">
                <a:solidFill>
                  <a:schemeClr val="bg1"/>
                </a:solidFill>
                <a:latin typeface="微软雅黑" panose="020B0503020204020204" pitchFamily="34" charset="-122"/>
                <a:ea typeface="微软雅黑" panose="020B0503020204020204" pitchFamily="34" charset="-122"/>
                <a:sym typeface="+mn-ea"/>
              </a:rPr>
              <a:t>护密文件夹加密软件大师：</a:t>
            </a:r>
            <a:r>
              <a:rPr lang="zh-CN" altLang="en-US" dirty="0"/>
              <a:t>优点：可以直接打开被加密的文档进行编辑修改操作。无需手动解密再编辑，无需编辑保存后再次加密。使用方便，加密复杂，安全度高；缺点：是一款企业级软件的个人移植版，需要购买，需要联网，是一款半在线的加密软件，你的数据会被同步到它的服务器上，主密钥也会存在服务器上，你必须能确认它的服务提供者是可信的。</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solidFill>
                  <a:schemeClr val="bg1"/>
                </a:solidFill>
                <a:latin typeface="微软雅黑" panose="020B0503020204020204" pitchFamily="34" charset="-122"/>
                <a:ea typeface="微软雅黑" panose="020B0503020204020204" pitchFamily="34" charset="-122"/>
                <a:sym typeface="+mn-ea"/>
              </a:rPr>
              <a:t>VeraCrypt：</a:t>
            </a:r>
            <a:r>
              <a:rPr lang="zh-CN" altLang="en-US" dirty="0"/>
              <a:t>优点：可以将加密目录挂载到一个虚拟盘符下，方便使用，采用二级加密机制；缺点：主密钥容易被爆破，虽然这个工具也提供通过密钥文件进行解密的方式，但这种方式一是便利性不够，二是密钥文件又要想办法加密和隐藏，且又不能放在VeraCrypt加密区。 </a:t>
            </a:r>
            <a:endParaRPr lang="zh-CN" altLang="en-US" dirty="0"/>
          </a:p>
          <a:p>
            <a:endParaRPr lang="zh-CN" altLang="en-US" dirty="0"/>
          </a:p>
          <a:p>
            <a:endParaRPr lang="zh-CN" altLang="en-US" dirty="0"/>
          </a:p>
          <a:p>
            <a:r>
              <a:rPr lang="zh-CN" altLang="en-US" dirty="0">
                <a:solidFill>
                  <a:schemeClr val="bg1"/>
                </a:solidFill>
                <a:latin typeface="微软雅黑" panose="020B0503020204020204" pitchFamily="34" charset="-122"/>
                <a:ea typeface="微软雅黑" panose="020B0503020204020204" pitchFamily="34" charset="-122"/>
                <a:sym typeface="+mn-ea"/>
              </a:rPr>
              <a:t>KeePass：</a:t>
            </a:r>
            <a:r>
              <a:rPr lang="zh-CN" altLang="en-US" dirty="0"/>
              <a:t>通过AES算法来加密文件，在加密时会要求输入AES加密的密钥，在输入密钥后，会自动生成原文件名+扩展名+.aes的加密文件。优点：可以使用很多自定义的加密密钥；缺点：用户管理密钥复杂，容易弄混密钥，使用时必须先解密，并不方便。</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本文实现了一个个人文件加密系统，使用3级密钥管理（主密钥，用户密钥，文件密钥）；初次启动时修改可执行文件以使每个用户拥有不同的随机主密钥主密钥；通过各种关键信息计算出用户密钥而非直接记录用户密钥的加密文本，即使主密钥被破解，依旧无法获得用户密钥；支持自定义的文件密钥；使用加密算法池随机选择加密算法；提供不需要解密而直接通过网络进行及时解密访问，当然，本身不包含任何访问公共网络的逻辑，以保证用户放心；提供了一个ftp文件服务器进行非解密直接访问；核心全部使用POSIX标准中的函数编写，支持跨平台编译（以通过windows 8，Windows 10，Ubuntu 18.04， CentOS 7测试）；使用pipe连接GUI通过命令驱动核心以实现GUI与核心完全分离；实现了一个命令行客户端与图形界面客户端。</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2.2.1 DES加密算法</a:t>
            </a:r>
            <a:endParaRPr lang="zh-CN" altLang="en-US" dirty="0"/>
          </a:p>
          <a:p>
            <a:r>
              <a:rPr lang="zh-CN" altLang="en-US" dirty="0"/>
              <a:t>DES加密算法采用56位密钥对64位明文数据进行有效的处理，由于其算法是公开的，因此，DES加密算法的保密性主要是由密钥的安全性决定的，其密钥是一组对称的分组密码。[[[] 李翔宇,于景泽.DES加密算法在保护文件传输中数据安全的应用[J].信息技术与信息化,2019(03):23-25.]]这是本程序中主要使用的加密算法方法之一，是一种比较基础，实用的算法，性能各方面基本满足要求，而且出错率少，可以使用。</a:t>
            </a:r>
            <a:endParaRPr lang="zh-CN" altLang="en-US" dirty="0"/>
          </a:p>
          <a:p>
            <a:r>
              <a:rPr lang="zh-CN" altLang="en-US" dirty="0"/>
              <a:t>2.2.2 3DES加密算法</a:t>
            </a:r>
            <a:endParaRPr lang="zh-CN" altLang="en-US" dirty="0"/>
          </a:p>
          <a:p>
            <a:r>
              <a:rPr lang="zh-CN" altLang="en-US" dirty="0"/>
              <a:t>3DES针对DES密码长度过短，安全性略低而进行改进，利用 DES 形成了三重数据加密。3DES采用3组64 位密钥，若第一组和第三组密钥相同，则被称为双密钥的3DES，即加密--解密--加密(EDE) 模式，密钥实际为 56 × 2 = 112 bits。若三组密钥均不相同，那么密钥长度实际为 56 × 3 = 168 bits， 安全性将会大大增强。[[[] 李青,陈靓,冯梅,李程辉,方静.浅析几种典型数据加密算法[J].信息系统工程,2017(11):148-149.]]但是本程序不会使用这种算法，因为他只是des的加强，但是用户密钥很难有这么长的密钥，更多的只是浪费；而且3des的软件实现比较困难，而且性能都很一般，但是文件加密中性能是很重要的，因此更不会选他。</a:t>
            </a:r>
            <a:endParaRPr lang="zh-CN" altLang="en-US" dirty="0"/>
          </a:p>
          <a:p>
            <a:r>
              <a:rPr lang="zh-CN" altLang="en-US" dirty="0"/>
              <a:t>2.2.2 IDEA加密算法</a:t>
            </a:r>
            <a:endParaRPr lang="zh-CN" altLang="en-US" dirty="0"/>
          </a:p>
          <a:p>
            <a:r>
              <a:rPr lang="zh-CN" altLang="en-US" dirty="0"/>
              <a:t>国际数据加密算法IDEA(International Data Encryption Algorithm)密钥长度128位, 密钥空间是128, 属于对称加密算法的一种, 该算法具有保密性强、加密速度快的特点。[[[] 魏革.IDEA加密解密算法的设计与实现策略探究[J].无线互联科技,2015(24):58-59.]]在本程序中也可以使用，但更多的只是一种替补，因为它简单程度不如DES，不能作为最基础的加密算法，密码强度，速度又不如AES，定位比较尴尬。</a:t>
            </a:r>
            <a:endParaRPr lang="zh-CN" altLang="en-US" dirty="0"/>
          </a:p>
          <a:p>
            <a:r>
              <a:rPr lang="zh-CN" altLang="en-US" dirty="0"/>
              <a:t>2.2.2 AES加密算法</a:t>
            </a:r>
            <a:endParaRPr lang="zh-CN" altLang="en-US" dirty="0"/>
          </a:p>
          <a:p>
            <a:r>
              <a:rPr lang="zh-CN" altLang="en-US" dirty="0"/>
              <a:t>AES算法是为了代替安全性不能满足要求的DES算法而选出的，主要由拓展密钥、加密模块和解密模块组成。AES 的分组长度为128比特，且有三种可选的密钥长度：128 比特、192 比 特及 256 比特，分别对应的加密轮数为 10 轮、12 轮及 14 轮。[[[] 詹鹏伟,谢小姣.DES与AES算法实现及其在图像加密中的效率探究[J].网络安全技术与应用,2018(09):41-42.]]AES算法，性能好，安全度高，将会作为本程序的主要加密算法，当然也会提供DES算法和IDEA算法，但他们更多的只是对加密算法池的一种补充，为了提高破解难度而较少的使用一部分这些算法。</a:t>
            </a:r>
            <a:endParaRPr lang="zh-CN" altLang="en-US" dirty="0"/>
          </a:p>
        </p:txBody>
      </p:sp>
      <p:sp>
        <p:nvSpPr>
          <p:cNvPr id="4" name="灯片编号占位符 3"/>
          <p:cNvSpPr>
            <a:spLocks noGrp="1"/>
          </p:cNvSpPr>
          <p:nvPr>
            <p:ph type="sldNum" sz="quarter" idx="10"/>
          </p:nvPr>
        </p:nvSpPr>
        <p:spPr/>
        <p:txBody>
          <a:bodyPr/>
          <a:lstStyle/>
          <a:p>
            <a:fld id="{7F1D5E53-1996-4A18-8378-BCF5C8046DA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3.emf"/></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emf"/></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3.emf"/></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3.emf"/></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3.emf"/></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emf"/></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emf"/></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emf"/></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3.emf"/></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xml"/><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3.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3.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45845" y="1304333"/>
            <a:ext cx="7604712" cy="922020"/>
          </a:xfrm>
          <a:prstGeom prst="rect">
            <a:avLst/>
          </a:prstGeom>
          <a:noFill/>
        </p:spPr>
        <p:txBody>
          <a:bodyPr>
            <a:spAutoFit/>
          </a:bodyPr>
          <a:lstStyle/>
          <a:p>
            <a:pPr algn="ctr">
              <a:defRPr/>
            </a:pPr>
            <a:r>
              <a:rPr lang="zh-CN" altLang="en-US" sz="54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rPr>
              <a:t>个人文件加密系统</a:t>
            </a:r>
            <a:endParaRPr lang="zh-CN" altLang="en-US" sz="54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nvSpPr>
        <p:spPr>
          <a:xfrm>
            <a:off x="1939925" y="2352675"/>
            <a:ext cx="5422265" cy="306705"/>
          </a:xfrm>
          <a:prstGeom prst="rect">
            <a:avLst/>
          </a:prstGeom>
          <a:noFill/>
        </p:spPr>
        <p:txBody>
          <a:bodyPr wrap="square">
            <a:spAutoFit/>
          </a:bodyPr>
          <a:lstStyle/>
          <a:p>
            <a:pPr algn="ctr">
              <a:defRPr/>
            </a:pPr>
            <a:r>
              <a:rPr lang="en-US" altLang="zh-CN" sz="14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rPr>
              <a:t>Personal File Encryption System</a:t>
            </a:r>
            <a:endParaRPr lang="en-US" altLang="zh-CN" sz="14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nvSpPr>
        <p:spPr>
          <a:xfrm>
            <a:off x="2105034" y="3225536"/>
            <a:ext cx="2370966" cy="368300"/>
          </a:xfrm>
          <a:prstGeom prst="rect">
            <a:avLst/>
          </a:prstGeom>
          <a:noFill/>
        </p:spPr>
        <p:txBody>
          <a:bodyPr>
            <a:spAutoFit/>
          </a:bodyPr>
          <a:lstStyle/>
          <a:p>
            <a:pPr algn="ctr">
              <a:defRPr/>
            </a:pPr>
            <a:r>
              <a:rPr lang="zh-CN" altLang="en-US" sz="18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rPr>
              <a:t>答辩人：张涛</a:t>
            </a:r>
            <a:endParaRPr lang="zh-CN" altLang="en-US" sz="18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4648201" y="3225536"/>
            <a:ext cx="2370966" cy="368300"/>
          </a:xfrm>
          <a:prstGeom prst="rect">
            <a:avLst/>
          </a:prstGeom>
          <a:noFill/>
        </p:spPr>
        <p:txBody>
          <a:bodyPr>
            <a:spAutoFit/>
          </a:bodyPr>
          <a:lstStyle/>
          <a:p>
            <a:pPr algn="ctr">
              <a:defRPr/>
            </a:pPr>
            <a:r>
              <a:rPr lang="zh-CN" altLang="en-US" sz="18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rPr>
              <a:t>指导老师：徐武平</a:t>
            </a:r>
            <a:endParaRPr lang="zh-CN" altLang="en-US" sz="1800" dirty="0">
              <a:solidFill>
                <a:schemeClr val="bg1">
                  <a:alpha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ppt_x</p:attrName>
                                        </p:attrNameLst>
                                      </p:cBhvr>
                                      <p:tavLst>
                                        <p:tav tm="0">
                                          <p:val>
                                            <p:strVal val="#ppt_x"/>
                                          </p:val>
                                        </p:tav>
                                        <p:tav tm="100000">
                                          <p:val>
                                            <p:strVal val="#ppt_x"/>
                                          </p:val>
                                        </p:tav>
                                      </p:tavLst>
                                    </p:anim>
                                    <p:anim calcmode="lin" valueType="num">
                                      <p:cBhvr>
                                        <p:cTn id="8" dur="250" fill="hold"/>
                                        <p:tgtEl>
                                          <p:spTgt spid="6"/>
                                        </p:tgtEl>
                                        <p:attrNameLst>
                                          <p:attrName>ppt_y</p:attrName>
                                        </p:attrNameLst>
                                      </p:cBhvr>
                                      <p:tavLst>
                                        <p:tav tm="0">
                                          <p:val>
                                            <p:strVal val="#ppt_y-#ppt_h/2"/>
                                          </p:val>
                                        </p:tav>
                                        <p:tav tm="100000">
                                          <p:val>
                                            <p:strVal val="#ppt_y"/>
                                          </p:val>
                                        </p:tav>
                                      </p:tavLst>
                                    </p:anim>
                                    <p:anim calcmode="lin" valueType="num">
                                      <p:cBhvr>
                                        <p:cTn id="9" dur="250" fill="hold"/>
                                        <p:tgtEl>
                                          <p:spTgt spid="6"/>
                                        </p:tgtEl>
                                        <p:attrNameLst>
                                          <p:attrName>ppt_w</p:attrName>
                                        </p:attrNameLst>
                                      </p:cBhvr>
                                      <p:tavLst>
                                        <p:tav tm="0">
                                          <p:val>
                                            <p:strVal val="#ppt_w"/>
                                          </p:val>
                                        </p:tav>
                                        <p:tav tm="100000">
                                          <p:val>
                                            <p:strVal val="#ppt_w"/>
                                          </p:val>
                                        </p:tav>
                                      </p:tavLst>
                                    </p:anim>
                                    <p:anim calcmode="lin" valueType="num">
                                      <p:cBhvr>
                                        <p:cTn id="10" dur="250" fill="hold"/>
                                        <p:tgtEl>
                                          <p:spTgt spid="6"/>
                                        </p:tgtEl>
                                        <p:attrNameLst>
                                          <p:attrName>ppt_h</p:attrName>
                                        </p:attrNameLst>
                                      </p:cBhvr>
                                      <p:tavLst>
                                        <p:tav tm="0">
                                          <p:val>
                                            <p:fltVal val="0"/>
                                          </p:val>
                                        </p:tav>
                                        <p:tav tm="100000">
                                          <p:val>
                                            <p:strVal val="#ppt_h"/>
                                          </p:val>
                                        </p:tav>
                                      </p:tavLst>
                                    </p:anim>
                                  </p:childTnLst>
                                </p:cTn>
                              </p:par>
                            </p:childTnLst>
                          </p:cTn>
                        </p:par>
                        <p:par>
                          <p:cTn id="11" fill="hold">
                            <p:stCondLst>
                              <p:cond delay="949"/>
                            </p:stCondLst>
                            <p:childTnLst>
                              <p:par>
                                <p:cTn id="12" presetID="22" presetClass="entr" presetSubtype="8"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750"/>
                                        <p:tgtEl>
                                          <p:spTgt spid="7"/>
                                        </p:tgtEl>
                                      </p:cBhvr>
                                    </p:animEffect>
                                  </p:childTnLst>
                                </p:cTn>
                              </p:par>
                            </p:childTnLst>
                          </p:cTn>
                        </p:par>
                        <p:par>
                          <p:cTn id="15" fill="hold">
                            <p:stCondLst>
                              <p:cond delay="1949"/>
                            </p:stCondLst>
                            <p:childTnLst>
                              <p:par>
                                <p:cTn id="16" presetID="2" presetClass="entr" presetSubtype="4"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2409825" cy="414020"/>
            <a:chOff x="310460" y="277672"/>
            <a:chExt cx="1332223"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37" y="300157"/>
              <a:ext cx="1165846"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分组密码工作模式</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3"/>
          <p:cNvGrpSpPr/>
          <p:nvPr/>
        </p:nvGrpSpPr>
        <p:grpSpPr>
          <a:xfrm>
            <a:off x="824265" y="1224656"/>
            <a:ext cx="7495412" cy="2694246"/>
            <a:chOff x="2954339" y="1349947"/>
            <a:chExt cx="7162269" cy="2536252"/>
          </a:xfrm>
        </p:grpSpPr>
        <p:sp>
          <p:nvSpPr>
            <p:cNvPr id="55" name="矩形 54"/>
            <p:cNvSpPr>
              <a:spLocks noChangeArrowheads="1"/>
            </p:cNvSpPr>
            <p:nvPr/>
          </p:nvSpPr>
          <p:spPr bwMode="auto">
            <a:xfrm>
              <a:off x="2954339" y="1694800"/>
              <a:ext cx="7162269" cy="219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ECB：电子密码本</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CBC：密文链接</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不常用的：</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CFB：密文反馈 OFB：输出反馈 CTR：计数器。</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2963100" y="1349947"/>
              <a:ext cx="1728100" cy="317412"/>
            </a:xfrm>
            <a:prstGeom prst="rect">
              <a:avLst/>
            </a:prstGeom>
          </p:spPr>
          <p:txBody>
            <a:bodyPr wrap="none">
              <a:spAutoFit/>
            </a:bodyPr>
            <a:p>
              <a:pPr algn="l"/>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分组密码工作模式</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advTm="0">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866757" y="2019402"/>
            <a:ext cx="4348365" cy="938487"/>
            <a:chOff x="2866757" y="2019402"/>
            <a:chExt cx="4348365" cy="938487"/>
          </a:xfrm>
        </p:grpSpPr>
        <p:sp>
          <p:nvSpPr>
            <p:cNvPr id="20" name="文本框 19"/>
            <p:cNvSpPr txBox="1"/>
            <p:nvPr/>
          </p:nvSpPr>
          <p:spPr>
            <a:xfrm>
              <a:off x="2866757" y="2251134"/>
              <a:ext cx="4348365" cy="706755"/>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工作环境搭建</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nvSpPr>
          <p:spPr>
            <a:xfrm>
              <a:off x="3229671" y="2019402"/>
              <a:ext cx="1659570" cy="30777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THREE</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2" name="组合 21"/>
          <p:cNvGrpSpPr/>
          <p:nvPr/>
        </p:nvGrpSpPr>
        <p:grpSpPr>
          <a:xfrm>
            <a:off x="1928879" y="1944350"/>
            <a:ext cx="1129689" cy="1129689"/>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18"/>
            <p:cNvSpPr>
              <a:spLocks noEditPoints="1"/>
            </p:cNvSpPr>
            <p:nvPr/>
          </p:nvSpPr>
          <p:spPr bwMode="auto">
            <a:xfrm>
              <a:off x="2155101" y="2105687"/>
              <a:ext cx="659346" cy="79083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2409825" cy="414020"/>
            <a:chOff x="310460" y="277672"/>
            <a:chExt cx="1332223"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37" y="300157"/>
              <a:ext cx="1165846" cy="368552"/>
            </a:xfrm>
            <a:prstGeom prst="rect">
              <a:avLst/>
            </a:prstGeom>
            <a:noFill/>
          </p:spPr>
          <p:txBody>
            <a:bodyPr wrap="square" rtlCol="0">
              <a:spAutoFit/>
            </a:bodyPr>
            <a:lstStyle/>
            <a:p>
              <a:pPr algn="ctr"/>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工作环境搭建</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5" name="矩形 54"/>
          <p:cNvSpPr>
            <a:spLocks noChangeArrowheads="1"/>
          </p:cNvSpPr>
          <p:nvPr/>
        </p:nvSpPr>
        <p:spPr bwMode="auto">
          <a:xfrm>
            <a:off x="824230" y="1012190"/>
            <a:ext cx="7495540" cy="34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使用posix标准进行编</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Posix标准库，boost 库，gtest 库，openssl crypt</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o</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库（</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cygwin</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下汇编失败），yaml-cpp库，qt5库</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编码：base64</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散列：md5，sha256</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对称：DES-cbc DES-ebc AES-cbc AES-ebc </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IDEA-cbc IDEA-ebc</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非对称：暂时没用到</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3758565" cy="413722"/>
            <a:chOff x="310460" y="277672"/>
            <a:chExt cx="1332223"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37" y="300157"/>
              <a:ext cx="1165846" cy="368818"/>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自动加载子模块的cmake脚本</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0" name="ECB019B1-382A-4266-B25C-5B523AA43C14-1" descr="qt_temp"/>
          <p:cNvPicPr>
            <a:picLocks noChangeAspect="1"/>
          </p:cNvPicPr>
          <p:nvPr/>
        </p:nvPicPr>
        <p:blipFill>
          <a:blip r:embed="rId2"/>
          <a:stretch>
            <a:fillRect/>
          </a:stretch>
        </p:blipFill>
        <p:spPr>
          <a:xfrm>
            <a:off x="4502150" y="691515"/>
            <a:ext cx="4250690" cy="3794125"/>
          </a:xfrm>
          <a:prstGeom prst="rect">
            <a:avLst/>
          </a:prstGeom>
        </p:spPr>
      </p:pic>
      <p:pic>
        <p:nvPicPr>
          <p:cNvPr id="11" name="图片 3"/>
          <p:cNvPicPr>
            <a:picLocks noChangeAspect="1"/>
          </p:cNvPicPr>
          <p:nvPr/>
        </p:nvPicPr>
        <p:blipFill>
          <a:blip r:embed="rId3"/>
          <a:stretch>
            <a:fillRect/>
          </a:stretch>
        </p:blipFill>
        <p:spPr>
          <a:xfrm>
            <a:off x="611505" y="1764030"/>
            <a:ext cx="3556000" cy="1872615"/>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6757" y="2019402"/>
            <a:ext cx="4348365" cy="938487"/>
            <a:chOff x="2866757" y="2019402"/>
            <a:chExt cx="4348365" cy="938487"/>
          </a:xfrm>
        </p:grpSpPr>
        <p:sp>
          <p:nvSpPr>
            <p:cNvPr id="13" name="文本框 12"/>
            <p:cNvSpPr txBox="1"/>
            <p:nvPr/>
          </p:nvSpPr>
          <p:spPr>
            <a:xfrm>
              <a:off x="2866757" y="2251134"/>
              <a:ext cx="4348365" cy="706755"/>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系统总体设计</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nvSpPr>
          <p:spPr>
            <a:xfrm>
              <a:off x="3229670" y="2019402"/>
              <a:ext cx="1616027" cy="30777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FOUR</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组合 15"/>
          <p:cNvGrpSpPr/>
          <p:nvPr/>
        </p:nvGrpSpPr>
        <p:grpSpPr>
          <a:xfrm>
            <a:off x="1928879" y="1944350"/>
            <a:ext cx="1129689" cy="1129689"/>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2409825" cy="414020"/>
            <a:chOff x="310460" y="277672"/>
            <a:chExt cx="1332223"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37" y="300157"/>
              <a:ext cx="1165846"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总体模块说明</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5" name="图片 4" descr="主框架"/>
          <p:cNvPicPr>
            <a:picLocks noChangeAspect="1"/>
          </p:cNvPicPr>
          <p:nvPr/>
        </p:nvPicPr>
        <p:blipFill>
          <a:blip r:embed="rId2"/>
          <a:stretch>
            <a:fillRect/>
          </a:stretch>
        </p:blipFill>
        <p:spPr>
          <a:xfrm>
            <a:off x="564515" y="874395"/>
            <a:ext cx="8014970" cy="4150360"/>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2409825" cy="414020"/>
            <a:chOff x="310460" y="277672"/>
            <a:chExt cx="1332223"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37" y="300157"/>
              <a:ext cx="1165846"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总体模块说明</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5" name="矩形 54"/>
          <p:cNvSpPr>
            <a:spLocks noChangeArrowheads="1"/>
          </p:cNvSpPr>
          <p:nvPr/>
        </p:nvSpPr>
        <p:spPr bwMode="auto">
          <a:xfrm>
            <a:off x="824230" y="1012190"/>
            <a:ext cx="7495540" cy="348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common：包含通用的工具，配置文件,日志适配器等</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common/common_include		</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：日志适配器，常用方法，版本号等</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common/properties				：配置文件</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common/temlpate				：cmakelist的模板</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src：各个功能模快动态链接库和测试可执行文件的实现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src/change_rodata				：修改已编译动态链接库中的主密钥</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src/crypto_adaptor			</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：加密算法适配器</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src/file_coltroller			</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：文件管理器的逻辑实现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src/main_controller			</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：主控，用于提供对外接口和</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cli</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客户端</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dui</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src/main_passwd				：主密钥的管理器</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src/passwd_adaptor			</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：用户密钥与文件密钥的管理器</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src/web_adaptor				：</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html</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ftp</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即时</a:t>
            </a: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解密浏览</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gui：通过命令模式驱动的qt gui的实现</a:t>
            </a:r>
            <a:endPar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└─personal_file_gui_qt				：qt + qml 写的一个gui</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601470" y="1889760"/>
            <a:ext cx="7451090" cy="938510"/>
            <a:chOff x="4070982" y="2019402"/>
            <a:chExt cx="2255503" cy="938419"/>
          </a:xfrm>
        </p:grpSpPr>
        <p:sp>
          <p:nvSpPr>
            <p:cNvPr id="24" name="文本框 23"/>
            <p:cNvSpPr txBox="1"/>
            <p:nvPr/>
          </p:nvSpPr>
          <p:spPr>
            <a:xfrm>
              <a:off x="4070982" y="2251134"/>
              <a:ext cx="2255503" cy="706687"/>
            </a:xfrm>
            <a:prstGeom prst="rect">
              <a:avLst/>
            </a:prstGeom>
            <a:noFill/>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各个模快的详细说明与技术难点</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文本框 35"/>
            <p:cNvSpPr txBox="1"/>
            <p:nvPr/>
          </p:nvSpPr>
          <p:spPr>
            <a:xfrm>
              <a:off x="4118308" y="2019402"/>
              <a:ext cx="1331264" cy="306675"/>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FIVE</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7" name="组合 36"/>
          <p:cNvGrpSpPr/>
          <p:nvPr/>
        </p:nvGrpSpPr>
        <p:grpSpPr>
          <a:xfrm>
            <a:off x="348001" y="1814810"/>
            <a:ext cx="1129689" cy="1129689"/>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Freeform 5"/>
            <p:cNvSpPr>
              <a:spLocks noEditPoints="1"/>
            </p:cNvSpPr>
            <p:nvPr/>
          </p:nvSpPr>
          <p:spPr bwMode="auto">
            <a:xfrm>
              <a:off x="3195035" y="2160665"/>
              <a:ext cx="444894" cy="657916"/>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ppt_w</p:attrName>
                                        </p:attrNameLst>
                                      </p:cBhvr>
                                      <p:tavLst>
                                        <p:tav tm="0">
                                          <p:val>
                                            <p:fltVal val="0"/>
                                          </p:val>
                                        </p:tav>
                                        <p:tav tm="100000">
                                          <p:val>
                                            <p:strVal val="#ppt_w"/>
                                          </p:val>
                                        </p:tav>
                                      </p:tavLst>
                                    </p:anim>
                                    <p:anim calcmode="lin" valueType="num">
                                      <p:cBhvr>
                                        <p:cTn id="13" dur="250" fill="hold"/>
                                        <p:tgtEl>
                                          <p:spTgt spid="37"/>
                                        </p:tgtEl>
                                        <p:attrNameLst>
                                          <p:attrName>ppt_h</p:attrName>
                                        </p:attrNameLst>
                                      </p:cBhvr>
                                      <p:tavLst>
                                        <p:tav tm="0">
                                          <p:val>
                                            <p:fltVal val="0"/>
                                          </p:val>
                                        </p:tav>
                                        <p:tav tm="100000">
                                          <p:val>
                                            <p:strVal val="#ppt_h"/>
                                          </p:val>
                                        </p:tav>
                                      </p:tavLst>
                                    </p:anim>
                                    <p:animEffect transition="in" filter="fade">
                                      <p:cBhvr>
                                        <p:cTn id="14" dur="250"/>
                                        <p:tgtEl>
                                          <p:spTgt spid="37"/>
                                        </p:tgtEl>
                                      </p:cBhvr>
                                    </p:animEffect>
                                  </p:childTnLst>
                                </p:cTn>
                              </p:par>
                              <p:par>
                                <p:cTn id="15" presetID="6" presetClass="emph" presetSubtype="0" decel="100000" fill="hold" nodeType="withEffect">
                                  <p:stCondLst>
                                    <p:cond delay="200"/>
                                  </p:stCondLst>
                                  <p:childTnLst>
                                    <p:animScale>
                                      <p:cBhvr>
                                        <p:cTn id="16" dur="250" fill="hold"/>
                                        <p:tgtEl>
                                          <p:spTgt spid="37"/>
                                        </p:tgtEl>
                                      </p:cBhvr>
                                      <p:by x="110000" y="110000"/>
                                    </p:animScale>
                                  </p:childTnLst>
                                </p:cTn>
                              </p:par>
                              <p:par>
                                <p:cTn id="17" presetID="6" presetClass="emph" presetSubtype="0" decel="100000" fill="hold" nodeType="withEffect">
                                  <p:stCondLst>
                                    <p:cond delay="400"/>
                                  </p:stCondLst>
                                  <p:childTnLst>
                                    <p:animScale>
                                      <p:cBhvr>
                                        <p:cTn id="18" dur="250" fill="hold"/>
                                        <p:tgtEl>
                                          <p:spTgt spid="37"/>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common/common_include通用方法和头文件</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6" name="图片 3"/>
          <p:cNvPicPr>
            <a:picLocks noChangeAspect="1"/>
          </p:cNvPicPr>
          <p:nvPr/>
        </p:nvPicPr>
        <p:blipFill>
          <a:blip r:embed="rId2"/>
          <a:stretch>
            <a:fillRect/>
          </a:stretch>
        </p:blipFill>
        <p:spPr>
          <a:xfrm>
            <a:off x="3575050" y="2058670"/>
            <a:ext cx="5270500" cy="1544320"/>
          </a:xfrm>
          <a:prstGeom prst="rect">
            <a:avLst/>
          </a:prstGeom>
          <a:noFill/>
          <a:ln>
            <a:noFill/>
          </a:ln>
        </p:spPr>
      </p:pic>
      <p:sp>
        <p:nvSpPr>
          <p:cNvPr id="5" name="矩形 4"/>
          <p:cNvSpPr>
            <a:spLocks noChangeArrowheads="1"/>
          </p:cNvSpPr>
          <p:nvPr/>
        </p:nvSpPr>
        <p:spPr bwMode="auto">
          <a:xfrm>
            <a:off x="383540" y="1240790"/>
            <a:ext cx="3038475"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通用方法</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包含几个内存安全的内存拷贝</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读写超时检测</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(select)</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log</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封装（方便替换</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log</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库）</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src/crypto_adaptor：加密解密算法适配器</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7" name="图片 4"/>
          <p:cNvPicPr>
            <a:picLocks noChangeAspect="1"/>
          </p:cNvPicPr>
          <p:nvPr/>
        </p:nvPicPr>
        <p:blipFill>
          <a:blip r:embed="rId2"/>
          <a:stretch>
            <a:fillRect/>
          </a:stretch>
        </p:blipFill>
        <p:spPr>
          <a:xfrm>
            <a:off x="310515" y="1392555"/>
            <a:ext cx="3600450" cy="2741930"/>
          </a:xfrm>
          <a:prstGeom prst="rect">
            <a:avLst/>
          </a:prstGeom>
          <a:noFill/>
          <a:ln>
            <a:noFill/>
          </a:ln>
        </p:spPr>
      </p:pic>
      <p:pic>
        <p:nvPicPr>
          <p:cNvPr id="19" name="ECB019B1-382A-4266-B25C-5B523AA43C14-2" descr="qt_temp"/>
          <p:cNvPicPr>
            <a:picLocks noChangeAspect="1"/>
          </p:cNvPicPr>
          <p:nvPr/>
        </p:nvPicPr>
        <p:blipFill>
          <a:blip r:embed="rId3"/>
          <a:stretch>
            <a:fillRect/>
          </a:stretch>
        </p:blipFill>
        <p:spPr>
          <a:xfrm>
            <a:off x="4078605" y="1235075"/>
            <a:ext cx="4987290" cy="2899410"/>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6828" y="1746368"/>
            <a:ext cx="2765362" cy="964005"/>
            <a:chOff x="219753" y="1976522"/>
            <a:chExt cx="2765362" cy="964005"/>
          </a:xfrm>
        </p:grpSpPr>
        <p:sp>
          <p:nvSpPr>
            <p:cNvPr id="69" name="文本框 38"/>
            <p:cNvSpPr txBox="1"/>
            <p:nvPr/>
          </p:nvSpPr>
          <p:spPr>
            <a:xfrm>
              <a:off x="219753" y="2417307"/>
              <a:ext cx="2741158" cy="523220"/>
            </a:xfrm>
            <a:prstGeom prst="rect">
              <a:avLst/>
            </a:prstGeom>
            <a:noFill/>
          </p:spPr>
          <p:txBody>
            <a:bodyPr wrap="square" rtlCol="0">
              <a:spAutoFit/>
            </a:bodyPr>
            <a:lstStyle/>
            <a:p>
              <a:pPr algn="r"/>
              <a:r>
                <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CONTENTS</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文本框 11"/>
            <p:cNvSpPr txBox="1"/>
            <p:nvPr/>
          </p:nvSpPr>
          <p:spPr>
            <a:xfrm>
              <a:off x="1979712" y="1976522"/>
              <a:ext cx="1005403" cy="584775"/>
            </a:xfrm>
            <a:prstGeom prst="rect">
              <a:avLst/>
            </a:prstGeom>
            <a:noFill/>
          </p:spPr>
          <p:txBody>
            <a:bodyPr wrap="non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目录</a:t>
              </a:r>
              <a:endParaRPr lang="zh-CN" altLang="en-US" sz="3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1" name="文本框 18"/>
          <p:cNvSpPr txBox="1"/>
          <p:nvPr/>
        </p:nvSpPr>
        <p:spPr>
          <a:xfrm>
            <a:off x="3777339" y="1890560"/>
            <a:ext cx="6400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绪论</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2" name="组合 71"/>
          <p:cNvGrpSpPr/>
          <p:nvPr/>
        </p:nvGrpSpPr>
        <p:grpSpPr>
          <a:xfrm>
            <a:off x="3303857" y="1817614"/>
            <a:ext cx="466305" cy="523220"/>
            <a:chOff x="3516782" y="2047768"/>
            <a:chExt cx="466305" cy="523220"/>
          </a:xfrm>
        </p:grpSpPr>
        <p:sp>
          <p:nvSpPr>
            <p:cNvPr id="73" name="文本框 16"/>
            <p:cNvSpPr txBox="1"/>
            <p:nvPr/>
          </p:nvSpPr>
          <p:spPr>
            <a:xfrm>
              <a:off x="3516782" y="2047768"/>
              <a:ext cx="394660"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74" name="直接连接符 73"/>
            <p:cNvCxnSpPr/>
            <p:nvPr/>
          </p:nvCxnSpPr>
          <p:spPr>
            <a:xfrm flipH="1">
              <a:off x="3736631" y="2227402"/>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493494" y="1915337"/>
            <a:ext cx="22402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各个模快的详细说明</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6" name="组合 75"/>
          <p:cNvGrpSpPr/>
          <p:nvPr/>
        </p:nvGrpSpPr>
        <p:grpSpPr>
          <a:xfrm>
            <a:off x="5991383" y="1827832"/>
            <a:ext cx="495890" cy="521970"/>
            <a:chOff x="6074836" y="2057986"/>
            <a:chExt cx="495890" cy="521970"/>
          </a:xfrm>
        </p:grpSpPr>
        <p:sp>
          <p:nvSpPr>
            <p:cNvPr id="77" name="文本框 20"/>
            <p:cNvSpPr txBox="1"/>
            <p:nvPr/>
          </p:nvSpPr>
          <p:spPr>
            <a:xfrm>
              <a:off x="6074836" y="2057986"/>
              <a:ext cx="391160" cy="521970"/>
            </a:xfrm>
            <a:prstGeom prst="rect">
              <a:avLst/>
            </a:prstGeom>
            <a:noFill/>
          </p:spPr>
          <p:txBody>
            <a:bodyPr wrap="none" rtlCol="0">
              <a:spAutoFit/>
            </a:bodyPr>
            <a:lstStyle/>
            <a:p>
              <a:pPr algn="ctr"/>
              <a:r>
                <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5</a:t>
              </a:r>
              <a:endPar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78" name="直接连接符 77"/>
            <p:cNvCxnSpPr/>
            <p:nvPr/>
          </p:nvCxnSpPr>
          <p:spPr>
            <a:xfrm flipH="1">
              <a:off x="6324270" y="2227402"/>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777339" y="2469942"/>
            <a:ext cx="22402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加密算法对比与选择</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0" name="组合 79"/>
          <p:cNvGrpSpPr/>
          <p:nvPr/>
        </p:nvGrpSpPr>
        <p:grpSpPr>
          <a:xfrm>
            <a:off x="3303858" y="2396996"/>
            <a:ext cx="466304" cy="523220"/>
            <a:chOff x="3516783" y="2627150"/>
            <a:chExt cx="466304" cy="523220"/>
          </a:xfrm>
        </p:grpSpPr>
        <p:sp>
          <p:nvSpPr>
            <p:cNvPr id="81" name="文本框 23"/>
            <p:cNvSpPr txBox="1"/>
            <p:nvPr/>
          </p:nvSpPr>
          <p:spPr>
            <a:xfrm>
              <a:off x="3516783" y="2627150"/>
              <a:ext cx="394659"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2" name="直接连接符 81"/>
            <p:cNvCxnSpPr/>
            <p:nvPr/>
          </p:nvCxnSpPr>
          <p:spPr>
            <a:xfrm flipH="1">
              <a:off x="3736631" y="2806784"/>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493494" y="2494719"/>
            <a:ext cx="10972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测试驱动</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4" name="组合 83"/>
          <p:cNvGrpSpPr/>
          <p:nvPr/>
        </p:nvGrpSpPr>
        <p:grpSpPr>
          <a:xfrm>
            <a:off x="5991383" y="2407214"/>
            <a:ext cx="495890" cy="521970"/>
            <a:chOff x="6074836" y="2637368"/>
            <a:chExt cx="495890" cy="521970"/>
          </a:xfrm>
        </p:grpSpPr>
        <p:sp>
          <p:nvSpPr>
            <p:cNvPr id="85" name="文本框 26"/>
            <p:cNvSpPr txBox="1"/>
            <p:nvPr/>
          </p:nvSpPr>
          <p:spPr>
            <a:xfrm>
              <a:off x="6074836" y="2637368"/>
              <a:ext cx="391160" cy="521970"/>
            </a:xfrm>
            <a:prstGeom prst="rect">
              <a:avLst/>
            </a:prstGeom>
            <a:noFill/>
          </p:spPr>
          <p:txBody>
            <a:bodyPr wrap="none" rtlCol="0">
              <a:spAutoFit/>
            </a:bodyPr>
            <a:lstStyle/>
            <a:p>
              <a:pPr algn="ctr"/>
              <a:r>
                <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6</a:t>
              </a:r>
              <a:endPar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86" name="直接连接符 85"/>
            <p:cNvCxnSpPr/>
            <p:nvPr/>
          </p:nvCxnSpPr>
          <p:spPr>
            <a:xfrm flipH="1">
              <a:off x="6324270" y="2806784"/>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p:nvPr/>
        </p:nvSpPr>
        <p:spPr>
          <a:xfrm>
            <a:off x="3777339" y="3043685"/>
            <a:ext cx="15544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工作环境搭建</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8" name="组合 87"/>
          <p:cNvGrpSpPr/>
          <p:nvPr/>
        </p:nvGrpSpPr>
        <p:grpSpPr>
          <a:xfrm>
            <a:off x="3303858" y="2970739"/>
            <a:ext cx="466304" cy="523220"/>
            <a:chOff x="3516783" y="3200893"/>
            <a:chExt cx="466304" cy="523220"/>
          </a:xfrm>
        </p:grpSpPr>
        <p:sp>
          <p:nvSpPr>
            <p:cNvPr id="89" name="文本框 29"/>
            <p:cNvSpPr txBox="1"/>
            <p:nvPr/>
          </p:nvSpPr>
          <p:spPr>
            <a:xfrm>
              <a:off x="3516783" y="3200893"/>
              <a:ext cx="394659"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0" name="直接连接符 89"/>
            <p:cNvCxnSpPr/>
            <p:nvPr/>
          </p:nvCxnSpPr>
          <p:spPr>
            <a:xfrm flipH="1">
              <a:off x="3736631" y="3380527"/>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p:nvPr/>
        </p:nvSpPr>
        <p:spPr>
          <a:xfrm>
            <a:off x="6493494" y="3068462"/>
            <a:ext cx="13258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不足与期待</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92" name="组合 91"/>
          <p:cNvGrpSpPr/>
          <p:nvPr/>
        </p:nvGrpSpPr>
        <p:grpSpPr>
          <a:xfrm>
            <a:off x="5991383" y="2980957"/>
            <a:ext cx="495890" cy="521970"/>
            <a:chOff x="6074836" y="3211111"/>
            <a:chExt cx="495890" cy="521970"/>
          </a:xfrm>
        </p:grpSpPr>
        <p:sp>
          <p:nvSpPr>
            <p:cNvPr id="93" name="文本框 32"/>
            <p:cNvSpPr txBox="1"/>
            <p:nvPr/>
          </p:nvSpPr>
          <p:spPr>
            <a:xfrm>
              <a:off x="6074836" y="3211111"/>
              <a:ext cx="391160" cy="521970"/>
            </a:xfrm>
            <a:prstGeom prst="rect">
              <a:avLst/>
            </a:prstGeom>
            <a:noFill/>
          </p:spPr>
          <p:txBody>
            <a:bodyPr wrap="none" rtlCol="0">
              <a:spAutoFit/>
            </a:bodyPr>
            <a:lstStyle/>
            <a:p>
              <a:pPr algn="ctr"/>
              <a:r>
                <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a:t>
              </a:r>
              <a:endPar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94" name="直接连接符 93"/>
            <p:cNvCxnSpPr/>
            <p:nvPr/>
          </p:nvCxnSpPr>
          <p:spPr>
            <a:xfrm flipH="1">
              <a:off x="6324270" y="3380527"/>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065780" y="1908810"/>
            <a:ext cx="635" cy="21736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文本框 21"/>
          <p:cNvSpPr txBox="1"/>
          <p:nvPr/>
        </p:nvSpPr>
        <p:spPr>
          <a:xfrm>
            <a:off x="3812524" y="3620312"/>
            <a:ext cx="1554480" cy="368300"/>
          </a:xfrm>
          <a:prstGeom prst="rect">
            <a:avLst/>
          </a:prstGeom>
          <a:noFill/>
        </p:spPr>
        <p:txBody>
          <a:bodyPr wrap="non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系统总体设计</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nvGrpSpPr>
        <p:grpSpPr>
          <a:xfrm>
            <a:off x="3308664" y="3532807"/>
            <a:ext cx="497639" cy="523220"/>
            <a:chOff x="6073087" y="2057986"/>
            <a:chExt cx="497639" cy="523220"/>
          </a:xfrm>
        </p:grpSpPr>
        <p:sp>
          <p:nvSpPr>
            <p:cNvPr id="11" name="文本框 20"/>
            <p:cNvSpPr txBox="1"/>
            <p:nvPr/>
          </p:nvSpPr>
          <p:spPr>
            <a:xfrm>
              <a:off x="6073087" y="2057986"/>
              <a:ext cx="394659"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2" name="直接连接符 11"/>
            <p:cNvCxnSpPr/>
            <p:nvPr/>
          </p:nvCxnSpPr>
          <p:spPr>
            <a:xfrm flipH="1">
              <a:off x="6324270" y="2227402"/>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文本框 33"/>
          <p:cNvSpPr txBox="1"/>
          <p:nvPr/>
        </p:nvSpPr>
        <p:spPr>
          <a:xfrm>
            <a:off x="6487144" y="3579002"/>
            <a:ext cx="646331" cy="369332"/>
          </a:xfrm>
          <a:prstGeom prst="rect">
            <a:avLst/>
          </a:prstGeom>
          <a:noFill/>
        </p:spPr>
        <p:txBody>
          <a:bodyPr wrap="none" rtlCol="0">
            <a:spAutoFit/>
          </a:bodyPr>
          <a:p>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致谢</a:t>
            </a:r>
            <a:endPar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 name="组合 14"/>
          <p:cNvGrpSpPr/>
          <p:nvPr/>
        </p:nvGrpSpPr>
        <p:grpSpPr>
          <a:xfrm>
            <a:off x="5985033" y="3491497"/>
            <a:ext cx="495890" cy="521970"/>
            <a:chOff x="6074836" y="3211111"/>
            <a:chExt cx="495890" cy="521970"/>
          </a:xfrm>
        </p:grpSpPr>
        <p:sp>
          <p:nvSpPr>
            <p:cNvPr id="16" name="文本框 32"/>
            <p:cNvSpPr txBox="1"/>
            <p:nvPr/>
          </p:nvSpPr>
          <p:spPr>
            <a:xfrm>
              <a:off x="6074836" y="3211111"/>
              <a:ext cx="391160" cy="521970"/>
            </a:xfrm>
            <a:prstGeom prst="rect">
              <a:avLst/>
            </a:prstGeom>
            <a:noFill/>
          </p:spPr>
          <p:txBody>
            <a:bodyPr wrap="none" rtlCol="0">
              <a:spAutoFit/>
            </a:bodyPr>
            <a:p>
              <a:pPr algn="ctr"/>
              <a:r>
                <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a:t>
              </a:r>
              <a:endParaRPr lang="en-US" sz="2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7" name="直接连接符 16"/>
            <p:cNvCxnSpPr/>
            <p:nvPr/>
          </p:nvCxnSpPr>
          <p:spPr>
            <a:xfrm flipH="1">
              <a:off x="6324270" y="3380527"/>
              <a:ext cx="246456" cy="246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4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6600"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additive="base">
                                        <p:cTn id="12" dur="500" fill="hold"/>
                                        <p:tgtEl>
                                          <p:spTgt spid="68"/>
                                        </p:tgtEl>
                                        <p:attrNameLst>
                                          <p:attrName>ppt_x</p:attrName>
                                        </p:attrNameLst>
                                      </p:cBhvr>
                                      <p:tavLst>
                                        <p:tav tm="0">
                                          <p:val>
                                            <p:strVal val="0-#ppt_w/2"/>
                                          </p:val>
                                        </p:tav>
                                        <p:tav tm="100000">
                                          <p:val>
                                            <p:strVal val="#ppt_x"/>
                                          </p:val>
                                        </p:tav>
                                      </p:tavLst>
                                    </p:anim>
                                    <p:anim calcmode="lin" valueType="num">
                                      <p:cBhvr additive="base">
                                        <p:cTn id="13" dur="500" fill="hold"/>
                                        <p:tgtEl>
                                          <p:spTgt spid="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5"/>
                                        </p:tgtEl>
                                        <p:attrNameLst>
                                          <p:attrName>style.visibility</p:attrName>
                                        </p:attrNameLst>
                                      </p:cBhvr>
                                      <p:to>
                                        <p:strVal val="visible"/>
                                      </p:to>
                                    </p:set>
                                    <p:anim calcmode="lin" valueType="num">
                                      <p:cBhvr additive="base">
                                        <p:cTn id="17" dur="500" fill="hold"/>
                                        <p:tgtEl>
                                          <p:spTgt spid="95"/>
                                        </p:tgtEl>
                                        <p:attrNameLst>
                                          <p:attrName>ppt_x</p:attrName>
                                        </p:attrNameLst>
                                      </p:cBhvr>
                                      <p:tavLst>
                                        <p:tav tm="0">
                                          <p:val>
                                            <p:strVal val="#ppt_x"/>
                                          </p:val>
                                        </p:tav>
                                        <p:tav tm="100000">
                                          <p:val>
                                            <p:strVal val="#ppt_x"/>
                                          </p:val>
                                        </p:tav>
                                      </p:tavLst>
                                    </p:anim>
                                    <p:anim calcmode="lin" valueType="num">
                                      <p:cBhvr additive="base">
                                        <p:cTn id="18" dur="500" fill="hold"/>
                                        <p:tgtEl>
                                          <p:spTgt spid="95"/>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1000"/>
                                        <p:tgtEl>
                                          <p:spTgt spid="72"/>
                                        </p:tgtEl>
                                      </p:cBhvr>
                                    </p:animEffect>
                                  </p:childTnLst>
                                </p:cTn>
                              </p:par>
                              <p:par>
                                <p:cTn id="23" presetID="56" presetClass="path" presetSubtype="0" accel="50000" decel="50000" fill="hold" nodeType="withEffect">
                                  <p:stCondLst>
                                    <p:cond delay="0"/>
                                  </p:stCondLst>
                                  <p:childTnLst>
                                    <p:animMotion origin="layout" path="M -0.03733 0.04136 L 4.72222E-6 -9.87654E-7 " pathEditMode="relative" rAng="0" ptsTypes="AA">
                                      <p:cBhvr>
                                        <p:cTn id="24" dur="700" fill="hold"/>
                                        <p:tgtEl>
                                          <p:spTgt spid="72"/>
                                        </p:tgtEl>
                                        <p:attrNameLst>
                                          <p:attrName>ppt_x</p:attrName>
                                          <p:attrName>ppt_y</p:attrName>
                                        </p:attrNameLst>
                                      </p:cBhvr>
                                      <p:rCtr x="1858" y="-2068"/>
                                    </p:animMotion>
                                  </p:childTnLst>
                                </p:cTn>
                              </p:par>
                              <p:par>
                                <p:cTn id="25" presetID="22" presetClass="entr" presetSubtype="8" fill="hold" grpId="0" nodeType="withEffect">
                                  <p:stCondLst>
                                    <p:cond delay="25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500"/>
                                        <p:tgtEl>
                                          <p:spTgt spid="71"/>
                                        </p:tgtEl>
                                      </p:cBhvr>
                                    </p:animEffect>
                                  </p:childTnLst>
                                </p:cTn>
                              </p:par>
                              <p:par>
                                <p:cTn id="28" presetID="10" presetClass="entr" presetSubtype="0" fill="hold" nodeType="withEffect">
                                  <p:stCondLst>
                                    <p:cond delay="25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1000"/>
                                        <p:tgtEl>
                                          <p:spTgt spid="80"/>
                                        </p:tgtEl>
                                      </p:cBhvr>
                                    </p:animEffect>
                                  </p:childTnLst>
                                </p:cTn>
                              </p:par>
                              <p:par>
                                <p:cTn id="31" presetID="56" presetClass="path" presetSubtype="0" accel="50000" decel="50000" fill="hold" nodeType="withEffect">
                                  <p:stCondLst>
                                    <p:cond delay="250"/>
                                  </p:stCondLst>
                                  <p:childTnLst>
                                    <p:animMotion origin="layout" path="M -0.03733 0.04104 L 4.44444E-6 4.69136E-6 " pathEditMode="relative" rAng="0" ptsTypes="AA">
                                      <p:cBhvr>
                                        <p:cTn id="32" dur="700" fill="hold"/>
                                        <p:tgtEl>
                                          <p:spTgt spid="80"/>
                                        </p:tgtEl>
                                        <p:attrNameLst>
                                          <p:attrName>ppt_x</p:attrName>
                                          <p:attrName>ppt_y</p:attrName>
                                        </p:attrNameLst>
                                      </p:cBhvr>
                                      <p:rCtr x="1858" y="-2068"/>
                                    </p:animMotion>
                                  </p:childTnLst>
                                </p:cTn>
                              </p:par>
                              <p:par>
                                <p:cTn id="33" presetID="22" presetClass="entr" presetSubtype="8" fill="hold" grpId="0" nodeType="withEffect">
                                  <p:stCondLst>
                                    <p:cond delay="500"/>
                                  </p:stCondLst>
                                  <p:childTnLst>
                                    <p:set>
                                      <p:cBhvr>
                                        <p:cTn id="34" dur="1" fill="hold">
                                          <p:stCondLst>
                                            <p:cond delay="0"/>
                                          </p:stCondLst>
                                        </p:cTn>
                                        <p:tgtEl>
                                          <p:spTgt spid="79"/>
                                        </p:tgtEl>
                                        <p:attrNameLst>
                                          <p:attrName>style.visibility</p:attrName>
                                        </p:attrNameLst>
                                      </p:cBhvr>
                                      <p:to>
                                        <p:strVal val="visible"/>
                                      </p:to>
                                    </p:set>
                                    <p:animEffect transition="in" filter="wipe(left)">
                                      <p:cBhvr>
                                        <p:cTn id="35" dur="500"/>
                                        <p:tgtEl>
                                          <p:spTgt spid="79"/>
                                        </p:tgtEl>
                                      </p:cBhvr>
                                    </p:animEffect>
                                  </p:childTnLst>
                                </p:cTn>
                              </p:par>
                              <p:par>
                                <p:cTn id="36" presetID="10" presetClass="entr" presetSubtype="0" fill="hold" nodeType="withEffect">
                                  <p:stCondLst>
                                    <p:cond delay="500"/>
                                  </p:stCondLst>
                                  <p:childTnLst>
                                    <p:set>
                                      <p:cBhvr>
                                        <p:cTn id="37" dur="1" fill="hold">
                                          <p:stCondLst>
                                            <p:cond delay="0"/>
                                          </p:stCondLst>
                                        </p:cTn>
                                        <p:tgtEl>
                                          <p:spTgt spid="88"/>
                                        </p:tgtEl>
                                        <p:attrNameLst>
                                          <p:attrName>style.visibility</p:attrName>
                                        </p:attrNameLst>
                                      </p:cBhvr>
                                      <p:to>
                                        <p:strVal val="visible"/>
                                      </p:to>
                                    </p:set>
                                    <p:animEffect transition="in" filter="fade">
                                      <p:cBhvr>
                                        <p:cTn id="38" dur="1000"/>
                                        <p:tgtEl>
                                          <p:spTgt spid="88"/>
                                        </p:tgtEl>
                                      </p:cBhvr>
                                    </p:animEffect>
                                  </p:childTnLst>
                                </p:cTn>
                              </p:par>
                              <p:par>
                                <p:cTn id="39" presetID="56" presetClass="path" presetSubtype="0" accel="50000" decel="50000" fill="hold" nodeType="withEffect">
                                  <p:stCondLst>
                                    <p:cond delay="500"/>
                                  </p:stCondLst>
                                  <p:childTnLst>
                                    <p:animMotion origin="layout" path="M -0.03733 0.04104 L 4.44444E-6 4.93827E-6 " pathEditMode="relative" rAng="0" ptsTypes="AA">
                                      <p:cBhvr>
                                        <p:cTn id="40" dur="700" fill="hold"/>
                                        <p:tgtEl>
                                          <p:spTgt spid="88"/>
                                        </p:tgtEl>
                                        <p:attrNameLst>
                                          <p:attrName>ppt_x</p:attrName>
                                          <p:attrName>ppt_y</p:attrName>
                                        </p:attrNameLst>
                                      </p:cBhvr>
                                      <p:rCtr x="1858" y="-2068"/>
                                    </p:animMotion>
                                  </p:childTnLst>
                                </p:cTn>
                              </p:par>
                              <p:par>
                                <p:cTn id="41" presetID="22" presetClass="entr" presetSubtype="8" fill="hold" grpId="0" nodeType="withEffect">
                                  <p:stCondLst>
                                    <p:cond delay="750"/>
                                  </p:stCondLst>
                                  <p:childTnLst>
                                    <p:set>
                                      <p:cBhvr>
                                        <p:cTn id="42" dur="1" fill="hold">
                                          <p:stCondLst>
                                            <p:cond delay="0"/>
                                          </p:stCondLst>
                                        </p:cTn>
                                        <p:tgtEl>
                                          <p:spTgt spid="87"/>
                                        </p:tgtEl>
                                        <p:attrNameLst>
                                          <p:attrName>style.visibility</p:attrName>
                                        </p:attrNameLst>
                                      </p:cBhvr>
                                      <p:to>
                                        <p:strVal val="visible"/>
                                      </p:to>
                                    </p:set>
                                    <p:animEffect transition="in" filter="wipe(left)">
                                      <p:cBhvr>
                                        <p:cTn id="43" dur="500"/>
                                        <p:tgtEl>
                                          <p:spTgt spid="87"/>
                                        </p:tgtEl>
                                      </p:cBhvr>
                                    </p:animEffect>
                                  </p:childTnLst>
                                </p:cTn>
                              </p:par>
                              <p:par>
                                <p:cTn id="44" presetID="10" presetClass="entr" presetSubtype="0" fill="hold" nodeType="withEffect">
                                  <p:stCondLst>
                                    <p:cond delay="10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1000"/>
                                        <p:tgtEl>
                                          <p:spTgt spid="76"/>
                                        </p:tgtEl>
                                      </p:cBhvr>
                                    </p:animEffect>
                                  </p:childTnLst>
                                </p:cTn>
                              </p:par>
                              <p:par>
                                <p:cTn id="47" presetID="56" presetClass="path" presetSubtype="0" accel="50000" decel="50000" fill="hold" nodeType="withEffect">
                                  <p:stCondLst>
                                    <p:cond delay="1000"/>
                                  </p:stCondLst>
                                  <p:childTnLst>
                                    <p:animMotion origin="layout" path="M -0.03733 0.04136 L 1.94444E-6 -2.83951E-6 " pathEditMode="relative" rAng="0" ptsTypes="AA">
                                      <p:cBhvr>
                                        <p:cTn id="48" dur="700" fill="hold"/>
                                        <p:tgtEl>
                                          <p:spTgt spid="76"/>
                                        </p:tgtEl>
                                        <p:attrNameLst>
                                          <p:attrName>ppt_x</p:attrName>
                                          <p:attrName>ppt_y</p:attrName>
                                        </p:attrNameLst>
                                      </p:cBhvr>
                                      <p:rCtr x="1858" y="-2068"/>
                                    </p:animMotion>
                                  </p:childTnLst>
                                </p:cTn>
                              </p:par>
                              <p:par>
                                <p:cTn id="49" presetID="22" presetClass="entr" presetSubtype="8" fill="hold" grpId="0" nodeType="withEffect">
                                  <p:stCondLst>
                                    <p:cond delay="1250"/>
                                  </p:stCondLst>
                                  <p:childTnLst>
                                    <p:set>
                                      <p:cBhvr>
                                        <p:cTn id="50" dur="1" fill="hold">
                                          <p:stCondLst>
                                            <p:cond delay="0"/>
                                          </p:stCondLst>
                                        </p:cTn>
                                        <p:tgtEl>
                                          <p:spTgt spid="75"/>
                                        </p:tgtEl>
                                        <p:attrNameLst>
                                          <p:attrName>style.visibility</p:attrName>
                                        </p:attrNameLst>
                                      </p:cBhvr>
                                      <p:to>
                                        <p:strVal val="visible"/>
                                      </p:to>
                                    </p:set>
                                    <p:animEffect transition="in" filter="wipe(left)">
                                      <p:cBhvr>
                                        <p:cTn id="51" dur="500"/>
                                        <p:tgtEl>
                                          <p:spTgt spid="75"/>
                                        </p:tgtEl>
                                      </p:cBhvr>
                                    </p:animEffect>
                                  </p:childTnLst>
                                </p:cTn>
                              </p:par>
                              <p:par>
                                <p:cTn id="52" presetID="10" presetClass="entr" presetSubtype="0" fill="hold" nodeType="withEffect">
                                  <p:stCondLst>
                                    <p:cond delay="125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1000"/>
                                        <p:tgtEl>
                                          <p:spTgt spid="84"/>
                                        </p:tgtEl>
                                      </p:cBhvr>
                                    </p:animEffect>
                                  </p:childTnLst>
                                </p:cTn>
                              </p:par>
                              <p:par>
                                <p:cTn id="55" presetID="56" presetClass="path" presetSubtype="0" accel="50000" decel="50000" fill="hold" nodeType="withEffect">
                                  <p:stCondLst>
                                    <p:cond delay="1250"/>
                                  </p:stCondLst>
                                  <p:childTnLst>
                                    <p:animMotion origin="layout" path="M -0.03733 0.04105 L 1.94444E-6 2.83951E-6 " pathEditMode="relative" rAng="0" ptsTypes="AA">
                                      <p:cBhvr>
                                        <p:cTn id="56" dur="700" fill="hold"/>
                                        <p:tgtEl>
                                          <p:spTgt spid="84"/>
                                        </p:tgtEl>
                                        <p:attrNameLst>
                                          <p:attrName>ppt_x</p:attrName>
                                          <p:attrName>ppt_y</p:attrName>
                                        </p:attrNameLst>
                                      </p:cBhvr>
                                      <p:rCtr x="1858" y="-2068"/>
                                    </p:animMotion>
                                  </p:childTnLst>
                                </p:cTn>
                              </p:par>
                              <p:par>
                                <p:cTn id="57" presetID="22" presetClass="entr" presetSubtype="8" fill="hold" grpId="0" nodeType="withEffect">
                                  <p:stCondLst>
                                    <p:cond delay="1500"/>
                                  </p:stCondLst>
                                  <p:childTnLst>
                                    <p:set>
                                      <p:cBhvr>
                                        <p:cTn id="58" dur="1" fill="hold">
                                          <p:stCondLst>
                                            <p:cond delay="0"/>
                                          </p:stCondLst>
                                        </p:cTn>
                                        <p:tgtEl>
                                          <p:spTgt spid="83"/>
                                        </p:tgtEl>
                                        <p:attrNameLst>
                                          <p:attrName>style.visibility</p:attrName>
                                        </p:attrNameLst>
                                      </p:cBhvr>
                                      <p:to>
                                        <p:strVal val="visible"/>
                                      </p:to>
                                    </p:set>
                                    <p:animEffect transition="in" filter="wipe(left)">
                                      <p:cBhvr>
                                        <p:cTn id="59" dur="500"/>
                                        <p:tgtEl>
                                          <p:spTgt spid="83"/>
                                        </p:tgtEl>
                                      </p:cBhvr>
                                    </p:animEffect>
                                  </p:childTnLst>
                                </p:cTn>
                              </p:par>
                              <p:par>
                                <p:cTn id="60" presetID="10" presetClass="entr" presetSubtype="0" fill="hold" nodeType="withEffect">
                                  <p:stCondLst>
                                    <p:cond delay="1500"/>
                                  </p:stCondLst>
                                  <p:childTnLst>
                                    <p:set>
                                      <p:cBhvr>
                                        <p:cTn id="61" dur="1" fill="hold">
                                          <p:stCondLst>
                                            <p:cond delay="0"/>
                                          </p:stCondLst>
                                        </p:cTn>
                                        <p:tgtEl>
                                          <p:spTgt spid="92"/>
                                        </p:tgtEl>
                                        <p:attrNameLst>
                                          <p:attrName>style.visibility</p:attrName>
                                        </p:attrNameLst>
                                      </p:cBhvr>
                                      <p:to>
                                        <p:strVal val="visible"/>
                                      </p:to>
                                    </p:set>
                                    <p:animEffect transition="in" filter="fade">
                                      <p:cBhvr>
                                        <p:cTn id="62" dur="1000"/>
                                        <p:tgtEl>
                                          <p:spTgt spid="92"/>
                                        </p:tgtEl>
                                      </p:cBhvr>
                                    </p:animEffect>
                                  </p:childTnLst>
                                </p:cTn>
                              </p:par>
                              <p:par>
                                <p:cTn id="63" presetID="56" presetClass="path" presetSubtype="0" accel="50000" decel="50000" fill="hold" nodeType="withEffect">
                                  <p:stCondLst>
                                    <p:cond delay="1500"/>
                                  </p:stCondLst>
                                  <p:childTnLst>
                                    <p:animMotion origin="layout" path="M -0.03733 0.04105 L 1.94444E-6 3.08642E-6 " pathEditMode="relative" rAng="0" ptsTypes="AA">
                                      <p:cBhvr>
                                        <p:cTn id="64" dur="700" fill="hold"/>
                                        <p:tgtEl>
                                          <p:spTgt spid="92"/>
                                        </p:tgtEl>
                                        <p:attrNameLst>
                                          <p:attrName>ppt_x</p:attrName>
                                          <p:attrName>ppt_y</p:attrName>
                                        </p:attrNameLst>
                                      </p:cBhvr>
                                      <p:rCtr x="1858" y="-2068"/>
                                    </p:animMotion>
                                  </p:childTnLst>
                                </p:cTn>
                              </p:par>
                              <p:par>
                                <p:cTn id="65" presetID="22" presetClass="entr" presetSubtype="8" fill="hold" grpId="0" nodeType="withEffect">
                                  <p:stCondLst>
                                    <p:cond delay="1750"/>
                                  </p:stCondLst>
                                  <p:childTnLst>
                                    <p:set>
                                      <p:cBhvr>
                                        <p:cTn id="66" dur="1" fill="hold">
                                          <p:stCondLst>
                                            <p:cond delay="0"/>
                                          </p:stCondLst>
                                        </p:cTn>
                                        <p:tgtEl>
                                          <p:spTgt spid="91"/>
                                        </p:tgtEl>
                                        <p:attrNameLst>
                                          <p:attrName>style.visibility</p:attrName>
                                        </p:attrNameLst>
                                      </p:cBhvr>
                                      <p:to>
                                        <p:strVal val="visible"/>
                                      </p:to>
                                    </p:set>
                                    <p:animEffect transition="in" filter="wipe(left)">
                                      <p:cBhvr>
                                        <p:cTn id="67" dur="500"/>
                                        <p:tgtEl>
                                          <p:spTgt spid="91"/>
                                        </p:tgtEl>
                                      </p:cBhvr>
                                    </p:animEffect>
                                  </p:childTnLst>
                                </p:cTn>
                              </p:par>
                              <p:par>
                                <p:cTn id="68" presetID="10" presetClass="entr" presetSubtype="0" fill="hold" nodeType="withEffect">
                                  <p:stCondLst>
                                    <p:cond delay="1000"/>
                                  </p:stCondLst>
                                  <p:childTnLst>
                                    <p:set>
                                      <p:cBhvr>
                                        <p:cTn id="69" dur="1" fill="hold">
                                          <p:stCondLst>
                                            <p:cond delay="0"/>
                                          </p:stCondLst>
                                        </p:cTn>
                                        <p:tgtEl>
                                          <p:spTgt spid="10"/>
                                        </p:tgtEl>
                                        <p:attrNameLst>
                                          <p:attrName>style.visibility</p:attrName>
                                        </p:attrNameLst>
                                      </p:cBhvr>
                                      <p:to>
                                        <p:strVal val="visible"/>
                                      </p:to>
                                    </p:set>
                                    <p:animEffect transition="in" filter="fade">
                                      <p:cBhvr>
                                        <p:cTn id="70" dur="1000"/>
                                        <p:tgtEl>
                                          <p:spTgt spid="10"/>
                                        </p:tgtEl>
                                      </p:cBhvr>
                                    </p:animEffect>
                                  </p:childTnLst>
                                </p:cTn>
                              </p:par>
                              <p:par>
                                <p:cTn id="71" presetID="56" presetClass="path" presetSubtype="0" accel="50000" decel="50000" fill="hold" nodeType="withEffect">
                                  <p:stCondLst>
                                    <p:cond delay="1000"/>
                                  </p:stCondLst>
                                  <p:childTnLst>
                                    <p:animMotion origin="layout" path="M -0.03733 0.04136 L 1.94444E-6 -2.83951E-6 " pathEditMode="relative" rAng="0" ptsTypes="AA">
                                      <p:cBhvr>
                                        <p:cTn id="72" dur="700" fill="hold"/>
                                        <p:tgtEl>
                                          <p:spTgt spid="10"/>
                                        </p:tgtEl>
                                        <p:attrNameLst>
                                          <p:attrName>ppt_x</p:attrName>
                                          <p:attrName>ppt_y</p:attrName>
                                        </p:attrNameLst>
                                      </p:cBhvr>
                                      <p:rCtr x="1858" y="-2068"/>
                                    </p:animMotion>
                                  </p:childTnLst>
                                </p:cTn>
                              </p:par>
                              <p:par>
                                <p:cTn id="73" presetID="22" presetClass="entr" presetSubtype="8" fill="hold" grpId="0" nodeType="withEffect">
                                  <p:stCondLst>
                                    <p:cond delay="1250"/>
                                  </p:stCondLst>
                                  <p:childTnLst>
                                    <p:set>
                                      <p:cBhvr>
                                        <p:cTn id="74" dur="1" fill="hold">
                                          <p:stCondLst>
                                            <p:cond delay="0"/>
                                          </p:stCondLst>
                                        </p:cTn>
                                        <p:tgtEl>
                                          <p:spTgt spid="9"/>
                                        </p:tgtEl>
                                        <p:attrNameLst>
                                          <p:attrName>style.visibility</p:attrName>
                                        </p:attrNameLst>
                                      </p:cBhvr>
                                      <p:to>
                                        <p:strVal val="visible"/>
                                      </p:to>
                                    </p:set>
                                    <p:animEffect transition="in" filter="wipe(left)">
                                      <p:cBhvr>
                                        <p:cTn id="75" dur="500"/>
                                        <p:tgtEl>
                                          <p:spTgt spid="9"/>
                                        </p:tgtEl>
                                      </p:cBhvr>
                                    </p:animEffect>
                                  </p:childTnLst>
                                </p:cTn>
                              </p:par>
                              <p:par>
                                <p:cTn id="76" presetID="10" presetClass="entr" presetSubtype="0" fill="hold" nodeType="withEffect">
                                  <p:stCondLst>
                                    <p:cond delay="150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childTnLst>
                                </p:cTn>
                              </p:par>
                              <p:par>
                                <p:cTn id="79" presetID="56" presetClass="path" presetSubtype="0" accel="50000" decel="50000" fill="hold" nodeType="withEffect">
                                  <p:stCondLst>
                                    <p:cond delay="1500"/>
                                  </p:stCondLst>
                                  <p:childTnLst>
                                    <p:animMotion origin="layout" path="M -0.03733 0.04105 L 1.94444E-6 3.08642E-6 " pathEditMode="relative" rAng="0" ptsTypes="AA">
                                      <p:cBhvr>
                                        <p:cTn id="80" dur="700" fill="hold"/>
                                        <p:tgtEl>
                                          <p:spTgt spid="15"/>
                                        </p:tgtEl>
                                        <p:attrNameLst>
                                          <p:attrName>ppt_x</p:attrName>
                                          <p:attrName>ppt_y</p:attrName>
                                        </p:attrNameLst>
                                      </p:cBhvr>
                                      <p:rCtr x="1858" y="-2068"/>
                                    </p:animMotion>
                                  </p:childTnLst>
                                </p:cTn>
                              </p:par>
                              <p:par>
                                <p:cTn id="81" presetID="22" presetClass="entr" presetSubtype="8" fill="hold" grpId="0" nodeType="withEffect">
                                  <p:stCondLst>
                                    <p:cond delay="1750"/>
                                  </p:stCondLst>
                                  <p:childTnLst>
                                    <p:set>
                                      <p:cBhvr>
                                        <p:cTn id="82" dur="1" fill="hold">
                                          <p:stCondLst>
                                            <p:cond delay="0"/>
                                          </p:stCondLst>
                                        </p:cTn>
                                        <p:tgtEl>
                                          <p:spTgt spid="13"/>
                                        </p:tgtEl>
                                        <p:attrNameLst>
                                          <p:attrName>style.visibility</p:attrName>
                                        </p:attrNameLst>
                                      </p:cBhvr>
                                      <p:to>
                                        <p:strVal val="visible"/>
                                      </p:to>
                                    </p:set>
                                    <p:animEffect transition="in" filter="wipe(left)">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P spid="9"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src/crypto_adaptor：加密解密算法适配器</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9"/>
          <p:cNvPicPr>
            <a:picLocks noChangeAspect="1"/>
          </p:cNvPicPr>
          <p:nvPr/>
        </p:nvPicPr>
        <p:blipFill>
          <a:blip r:embed="rId2"/>
          <a:stretch>
            <a:fillRect/>
          </a:stretch>
        </p:blipFill>
        <p:spPr>
          <a:xfrm>
            <a:off x="413385" y="877570"/>
            <a:ext cx="3853180" cy="2840355"/>
          </a:xfrm>
          <a:prstGeom prst="rect">
            <a:avLst/>
          </a:prstGeom>
          <a:noFill/>
          <a:ln>
            <a:noFill/>
          </a:ln>
        </p:spPr>
      </p:pic>
      <p:grpSp>
        <p:nvGrpSpPr>
          <p:cNvPr id="4" name="组合 3"/>
          <p:cNvGrpSpPr/>
          <p:nvPr/>
        </p:nvGrpSpPr>
        <p:grpSpPr>
          <a:xfrm>
            <a:off x="4635500" y="877570"/>
            <a:ext cx="3972560" cy="2143760"/>
            <a:chOff x="7228" y="2000"/>
            <a:chExt cx="6256" cy="3376"/>
          </a:xfrm>
        </p:grpSpPr>
        <p:pic>
          <p:nvPicPr>
            <p:cNvPr id="30" name="图片 14"/>
            <p:cNvPicPr>
              <a:picLocks noChangeAspect="1"/>
            </p:cNvPicPr>
            <p:nvPr/>
          </p:nvPicPr>
          <p:blipFill>
            <a:blip r:embed="rId3"/>
            <a:stretch>
              <a:fillRect/>
            </a:stretch>
          </p:blipFill>
          <p:spPr>
            <a:xfrm>
              <a:off x="7228" y="2000"/>
              <a:ext cx="6256" cy="2284"/>
            </a:xfrm>
            <a:prstGeom prst="rect">
              <a:avLst/>
            </a:prstGeom>
            <a:noFill/>
            <a:ln>
              <a:noFill/>
            </a:ln>
          </p:spPr>
        </p:pic>
        <p:pic>
          <p:nvPicPr>
            <p:cNvPr id="27" name="图片 11"/>
            <p:cNvPicPr>
              <a:picLocks noChangeAspect="1"/>
            </p:cNvPicPr>
            <p:nvPr/>
          </p:nvPicPr>
          <p:blipFill>
            <a:blip r:embed="rId4"/>
            <a:stretch>
              <a:fillRect/>
            </a:stretch>
          </p:blipFill>
          <p:spPr>
            <a:xfrm>
              <a:off x="7228" y="4284"/>
              <a:ext cx="6256" cy="1092"/>
            </a:xfrm>
            <a:prstGeom prst="rect">
              <a:avLst/>
            </a:prstGeom>
            <a:noFill/>
            <a:ln>
              <a:noFill/>
            </a:ln>
          </p:spPr>
        </p:pic>
      </p:grpSp>
      <p:pic>
        <p:nvPicPr>
          <p:cNvPr id="29" name="图片 13"/>
          <p:cNvPicPr>
            <a:picLocks noChangeAspect="1"/>
          </p:cNvPicPr>
          <p:nvPr/>
        </p:nvPicPr>
        <p:blipFill>
          <a:blip r:embed="rId5"/>
          <a:stretch>
            <a:fillRect/>
          </a:stretch>
        </p:blipFill>
        <p:spPr>
          <a:xfrm>
            <a:off x="4635500" y="3021330"/>
            <a:ext cx="3973195" cy="184785"/>
          </a:xfrm>
          <a:prstGeom prst="rect">
            <a:avLst/>
          </a:prstGeom>
          <a:noFill/>
          <a:ln>
            <a:noFill/>
          </a:ln>
        </p:spPr>
      </p:pic>
      <p:pic>
        <p:nvPicPr>
          <p:cNvPr id="9" name="图片 1"/>
          <p:cNvPicPr>
            <a:picLocks noChangeAspect="1"/>
          </p:cNvPicPr>
          <p:nvPr/>
        </p:nvPicPr>
        <p:blipFill>
          <a:blip r:embed="rId6"/>
          <a:stretch>
            <a:fillRect/>
          </a:stretch>
        </p:blipFill>
        <p:spPr>
          <a:xfrm>
            <a:off x="413385" y="4004945"/>
            <a:ext cx="3852545" cy="779780"/>
          </a:xfrm>
          <a:prstGeom prst="rect">
            <a:avLst/>
          </a:prstGeom>
          <a:noFill/>
          <a:ln>
            <a:noFill/>
          </a:ln>
        </p:spPr>
      </p:pic>
      <p:sp>
        <p:nvSpPr>
          <p:cNvPr id="5" name="矩形 4"/>
          <p:cNvSpPr>
            <a:spLocks noChangeArrowheads="1"/>
          </p:cNvSpPr>
          <p:nvPr/>
        </p:nvSpPr>
        <p:spPr bwMode="auto">
          <a:xfrm>
            <a:off x="4635500" y="3919855"/>
            <a:ext cx="3973195" cy="92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cygwin</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下通过函数名获取加密算法失败，只能通过复制代码加更改硬指定加密算法</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函数</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的方式实现</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src/file_coltroller：文件管理器的逻辑实现</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7495540" cy="92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文件树与单层的文件结构加虚拟文件夹</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sqlite存储，</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map+yaml/json存储，map+new(dest)直接dump内存存储</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2046605" y="2182495"/>
            <a:ext cx="4137660" cy="2591435"/>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src/file_coltroller：文件管理器的逻辑实现</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0680" y="1019810"/>
            <a:ext cx="4112895" cy="344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文件表采用类似unix方式，但只保留owner（r,w)other(r,w)，文件列表通过yaml序列化再加密存储，文件扁平化设计，只有一层，通过路径虚拟出文件夹。</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encAndInsertFile：加密文件并且添加到文件表中</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decToFile：解密一个文件到指定的位置</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decToFd：解密一个文件到指定的文件描述符</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getRandFileName：获取一个不会重复的文件名</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8" name="ECB019B1-382A-4266-B25C-5B523AA43C14-3" descr="qt_temp"/>
          <p:cNvPicPr>
            <a:picLocks noChangeAspect="1"/>
          </p:cNvPicPr>
          <p:nvPr/>
        </p:nvPicPr>
        <p:blipFill>
          <a:blip r:embed="rId2"/>
          <a:stretch>
            <a:fillRect/>
          </a:stretch>
        </p:blipFill>
        <p:spPr>
          <a:xfrm>
            <a:off x="4599940" y="3489325"/>
            <a:ext cx="4246880" cy="904875"/>
          </a:xfrm>
          <a:prstGeom prst="rect">
            <a:avLst/>
          </a:prstGeom>
        </p:spPr>
      </p:pic>
      <p:pic>
        <p:nvPicPr>
          <p:cNvPr id="32" name="图片 16"/>
          <p:cNvPicPr>
            <a:picLocks noChangeAspect="1"/>
          </p:cNvPicPr>
          <p:nvPr/>
        </p:nvPicPr>
        <p:blipFill>
          <a:blip r:embed="rId3"/>
          <a:stretch>
            <a:fillRect/>
          </a:stretch>
        </p:blipFill>
        <p:spPr>
          <a:xfrm>
            <a:off x="4615815" y="1252855"/>
            <a:ext cx="4231005" cy="2044065"/>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修改动态链接库中的主密钥</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2878455" cy="316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src/main_passwd：主密钥的管理器和src/change_rodata：修改已编译动态链接库中的主密钥，它们共同构成了主密钥。</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c++内存模型中.data保存有初始化的全局变量，.rodata保存全局常量，只要在源码中声明一个很长的字符串，那么它就会被保存在一个固定的地址，可以mmap该库，直接修改对应位置。</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1" name="ECB019B1-382A-4266-B25C-5B523AA43C14-4" descr="qt_temp"/>
          <p:cNvPicPr>
            <a:picLocks noChangeAspect="1"/>
          </p:cNvPicPr>
          <p:nvPr/>
        </p:nvPicPr>
        <p:blipFill>
          <a:blip r:embed="rId2"/>
          <a:stretch>
            <a:fillRect/>
          </a:stretch>
        </p:blipFill>
        <p:spPr>
          <a:xfrm>
            <a:off x="3527743" y="943610"/>
            <a:ext cx="5273675" cy="2609850"/>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common/common_include通用方法和头文件</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42" name="图片 23"/>
          <p:cNvPicPr>
            <a:picLocks noChangeAspect="1"/>
          </p:cNvPicPr>
          <p:nvPr/>
        </p:nvPicPr>
        <p:blipFill>
          <a:blip r:embed="rId2"/>
          <a:stretch>
            <a:fillRect/>
          </a:stretch>
        </p:blipFill>
        <p:spPr>
          <a:xfrm>
            <a:off x="5740400" y="501015"/>
            <a:ext cx="3089910" cy="2181860"/>
          </a:xfrm>
          <a:prstGeom prst="rect">
            <a:avLst/>
          </a:prstGeom>
          <a:noFill/>
          <a:ln>
            <a:noFill/>
          </a:ln>
        </p:spPr>
      </p:pic>
      <p:pic>
        <p:nvPicPr>
          <p:cNvPr id="6" name="图片 1"/>
          <p:cNvPicPr>
            <a:picLocks noChangeAspect="1"/>
          </p:cNvPicPr>
          <p:nvPr/>
        </p:nvPicPr>
        <p:blipFill>
          <a:blip r:embed="rId3"/>
          <a:stretch>
            <a:fillRect/>
          </a:stretch>
        </p:blipFill>
        <p:spPr>
          <a:xfrm>
            <a:off x="368300" y="2751455"/>
            <a:ext cx="3833495" cy="2156460"/>
          </a:xfrm>
          <a:prstGeom prst="rect">
            <a:avLst/>
          </a:prstGeom>
          <a:noFill/>
          <a:ln>
            <a:noFill/>
          </a:ln>
        </p:spPr>
      </p:pic>
      <p:sp>
        <p:nvSpPr>
          <p:cNvPr id="3" name="矩形 2"/>
          <p:cNvSpPr>
            <a:spLocks noChangeArrowheads="1"/>
          </p:cNvSpPr>
          <p:nvPr/>
        </p:nvSpPr>
        <p:spPr bwMode="auto">
          <a:xfrm>
            <a:off x="4916170" y="2853690"/>
            <a:ext cx="3830955" cy="216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libmain_passwd_dev.so：     文件格式 elf64-x86-64</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SYMBOL TABLE:</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00000000000001c8 l    d  .note.gnu.build-id	0000000000000000 .note.gnu.build-id</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00000000000001f0 l    d  .gnu.hash	0000000000000000 .gnu.hash</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0000000000201018 l    d  .data	0000000000000000 .data</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0000000000201020 l    d  .bss	0000000000000000 .bss</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0000000000000000 l    df *ABS*	0000000000000000 main_passwd.cpp</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00000000000005c0 l     O .rodata	0000000000000028 _ZL11main_passwd</a:t>
            </a:r>
            <a:endParaRPr lang="zh-CN" altLang="en-US" sz="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7" name="图片 2"/>
          <p:cNvPicPr>
            <a:picLocks noChangeAspect="1"/>
          </p:cNvPicPr>
          <p:nvPr/>
        </p:nvPicPr>
        <p:blipFill>
          <a:blip r:embed="rId4"/>
          <a:stretch>
            <a:fillRect/>
          </a:stretch>
        </p:blipFill>
        <p:spPr>
          <a:xfrm>
            <a:off x="310198" y="1102360"/>
            <a:ext cx="5259705" cy="887730"/>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src/passwd_adaptor：用户密钥与文件密钥的管理器</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75920" y="1363980"/>
            <a:ext cx="348107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用户名和密码的hash将通过主密钥加密，通过yaml存储，使用了sha256的hash算法，只拿到hash是没用的。</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文件密钥也是类似的情况，通过一张yaml表记录某个用户的文件密钥，</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5" name="图片 26"/>
          <p:cNvPicPr>
            <a:picLocks noChangeAspect="1"/>
          </p:cNvPicPr>
          <p:nvPr/>
        </p:nvPicPr>
        <p:blipFill>
          <a:blip r:embed="rId2"/>
          <a:stretch>
            <a:fillRect/>
          </a:stretch>
        </p:blipFill>
        <p:spPr>
          <a:xfrm>
            <a:off x="4488815" y="1495425"/>
            <a:ext cx="4265295" cy="1970405"/>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src/passwd_adaptor：用户密钥与文件密钥的管理器</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3481070"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用户密钥，这是最重要的一个，也是最需要防范的一个，做了比较复杂的逻辑。</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这是一张30*500的随机字符表</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在获取用户密钥的信息中存储关键</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信息</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然后按照权重对所指向的表中的数据进行排序</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掩码进行组合</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最后将得到的数据按一定的规则进行转换</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3" name="图片 24"/>
          <p:cNvPicPr>
            <a:picLocks noChangeAspect="1"/>
          </p:cNvPicPr>
          <p:nvPr/>
        </p:nvPicPr>
        <p:blipFill>
          <a:blip r:embed="rId2"/>
          <a:stretch>
            <a:fillRect/>
          </a:stretch>
        </p:blipFill>
        <p:spPr>
          <a:xfrm>
            <a:off x="4782820" y="890905"/>
            <a:ext cx="4146550" cy="3361055"/>
          </a:xfrm>
          <a:prstGeom prst="rect">
            <a:avLst/>
          </a:prstGeom>
          <a:noFill/>
          <a:ln>
            <a:noFill/>
          </a:ln>
        </p:spPr>
      </p:pic>
      <p:pic>
        <p:nvPicPr>
          <p:cNvPr id="44" name="图片 25"/>
          <p:cNvPicPr>
            <a:picLocks noChangeAspect="1"/>
          </p:cNvPicPr>
          <p:nvPr/>
        </p:nvPicPr>
        <p:blipFill>
          <a:blip r:embed="rId3"/>
          <a:stretch>
            <a:fillRect/>
          </a:stretch>
        </p:blipFill>
        <p:spPr>
          <a:xfrm>
            <a:off x="368300" y="3534410"/>
            <a:ext cx="3073400" cy="1490345"/>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gui_qt 利用QT库实现一个图形界面</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749554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cygwin</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原生</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qt</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与</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windows</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原生</a:t>
            </a: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qt+pipe</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4"/>
          <p:cNvPicPr>
            <a:picLocks noChangeAspect="1"/>
          </p:cNvPicPr>
          <p:nvPr/>
        </p:nvPicPr>
        <p:blipFill>
          <a:blip r:embed="rId2"/>
          <a:stretch>
            <a:fillRect/>
          </a:stretch>
        </p:blipFill>
        <p:spPr>
          <a:xfrm>
            <a:off x="310515" y="1819275"/>
            <a:ext cx="4187190" cy="2506980"/>
          </a:xfrm>
          <a:prstGeom prst="rect">
            <a:avLst/>
          </a:prstGeom>
          <a:noFill/>
          <a:ln>
            <a:noFill/>
          </a:ln>
        </p:spPr>
      </p:pic>
      <p:pic>
        <p:nvPicPr>
          <p:cNvPr id="15" name="图片 5"/>
          <p:cNvPicPr>
            <a:picLocks noChangeAspect="1"/>
          </p:cNvPicPr>
          <p:nvPr/>
        </p:nvPicPr>
        <p:blipFill>
          <a:blip r:embed="rId3"/>
          <a:stretch>
            <a:fillRect/>
          </a:stretch>
        </p:blipFill>
        <p:spPr>
          <a:xfrm>
            <a:off x="5168900" y="1819275"/>
            <a:ext cx="3542665" cy="2533650"/>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gui_qt 利用QT库实现一个图形界面</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7495540" cy="92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qt </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客户端</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cli</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客户端</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3"/>
          <p:cNvGrpSpPr/>
          <p:nvPr/>
        </p:nvGrpSpPr>
        <p:grpSpPr>
          <a:xfrm>
            <a:off x="4373245" y="560705"/>
            <a:ext cx="4617720" cy="4421505"/>
            <a:chOff x="6899" y="319"/>
            <a:chExt cx="7272" cy="6963"/>
          </a:xfrm>
        </p:grpSpPr>
        <p:pic>
          <p:nvPicPr>
            <p:cNvPr id="26" name="ECB019B1-382A-4266-B25C-5B523AA43C14-9" descr="qt_temp"/>
            <p:cNvPicPr>
              <a:picLocks noChangeAspect="1"/>
            </p:cNvPicPr>
            <p:nvPr/>
          </p:nvPicPr>
          <p:blipFill>
            <a:blip r:embed="rId2"/>
            <a:stretch>
              <a:fillRect/>
            </a:stretch>
          </p:blipFill>
          <p:spPr>
            <a:xfrm>
              <a:off x="6899" y="319"/>
              <a:ext cx="7273" cy="3600"/>
            </a:xfrm>
            <a:prstGeom prst="rect">
              <a:avLst/>
            </a:prstGeom>
          </p:spPr>
        </p:pic>
        <p:pic>
          <p:nvPicPr>
            <p:cNvPr id="28" name="ECB019B1-382A-4266-B25C-5B523AA43C14-10" descr="qt_temp"/>
            <p:cNvPicPr>
              <a:picLocks noChangeAspect="1"/>
            </p:cNvPicPr>
            <p:nvPr/>
          </p:nvPicPr>
          <p:blipFill>
            <a:blip r:embed="rId3"/>
            <a:stretch>
              <a:fillRect/>
            </a:stretch>
          </p:blipFill>
          <p:spPr>
            <a:xfrm>
              <a:off x="6899" y="3682"/>
              <a:ext cx="7273" cy="3600"/>
            </a:xfrm>
            <a:prstGeom prst="rect">
              <a:avLst/>
            </a:prstGeom>
          </p:spPr>
        </p:pic>
      </p:grpSp>
      <p:pic>
        <p:nvPicPr>
          <p:cNvPr id="24" name="图片 6"/>
          <p:cNvPicPr>
            <a:picLocks noChangeAspect="1"/>
          </p:cNvPicPr>
          <p:nvPr/>
        </p:nvPicPr>
        <p:blipFill>
          <a:blip r:embed="rId4"/>
          <a:stretch>
            <a:fillRect/>
          </a:stretch>
        </p:blipFill>
        <p:spPr>
          <a:xfrm>
            <a:off x="716280" y="2145030"/>
            <a:ext cx="2605405" cy="2559050"/>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gui_qt 利用QT库实现一个图形界面</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3060065"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qt qml</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实现的客户端展示</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7" name="图片 9"/>
          <p:cNvPicPr>
            <a:picLocks noChangeAspect="1"/>
          </p:cNvPicPr>
          <p:nvPr/>
        </p:nvPicPr>
        <p:blipFill>
          <a:blip r:embed="rId2"/>
          <a:stretch>
            <a:fillRect/>
          </a:stretch>
        </p:blipFill>
        <p:spPr>
          <a:xfrm>
            <a:off x="549275" y="1673860"/>
            <a:ext cx="3794760" cy="3065780"/>
          </a:xfrm>
          <a:prstGeom prst="rect">
            <a:avLst/>
          </a:prstGeom>
          <a:noFill/>
          <a:ln>
            <a:noFill/>
          </a:ln>
        </p:spPr>
      </p:pic>
      <p:pic>
        <p:nvPicPr>
          <p:cNvPr id="49" name="图片 49" descr="无标题"/>
          <p:cNvPicPr>
            <a:picLocks noChangeAspect="1"/>
          </p:cNvPicPr>
          <p:nvPr/>
        </p:nvPicPr>
        <p:blipFill>
          <a:blip r:embed="rId3"/>
          <a:stretch>
            <a:fillRect/>
          </a:stretch>
        </p:blipFill>
        <p:spPr>
          <a:xfrm>
            <a:off x="5699125" y="299720"/>
            <a:ext cx="2624455" cy="2126615"/>
          </a:xfrm>
          <a:prstGeom prst="rect">
            <a:avLst/>
          </a:prstGeom>
        </p:spPr>
      </p:pic>
      <p:pic>
        <p:nvPicPr>
          <p:cNvPr id="50" name="图片 50" descr="无标题111"/>
          <p:cNvPicPr>
            <a:picLocks noChangeAspect="1"/>
          </p:cNvPicPr>
          <p:nvPr/>
        </p:nvPicPr>
        <p:blipFill>
          <a:blip r:embed="rId4"/>
          <a:stretch>
            <a:fillRect/>
          </a:stretch>
        </p:blipFill>
        <p:spPr>
          <a:xfrm>
            <a:off x="5727065" y="2684780"/>
            <a:ext cx="2596515" cy="2117725"/>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3234670" y="1956790"/>
            <a:ext cx="1129689" cy="1129689"/>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11"/>
            <p:cNvSpPr/>
            <p:nvPr/>
          </p:nvSpPr>
          <p:spPr bwMode="auto">
            <a:xfrm>
              <a:off x="2676010" y="1814946"/>
              <a:ext cx="1083553" cy="597017"/>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7" name="组合 36"/>
          <p:cNvGrpSpPr/>
          <p:nvPr/>
        </p:nvGrpSpPr>
        <p:grpSpPr>
          <a:xfrm>
            <a:off x="4447677" y="2031842"/>
            <a:ext cx="1461654" cy="1038453"/>
            <a:chOff x="4447677" y="2019402"/>
            <a:chExt cx="1461654" cy="1038453"/>
          </a:xfrm>
        </p:grpSpPr>
        <p:sp>
          <p:nvSpPr>
            <p:cNvPr id="38" name="文本框 37"/>
            <p:cNvSpPr txBox="1"/>
            <p:nvPr/>
          </p:nvSpPr>
          <p:spPr>
            <a:xfrm>
              <a:off x="4447677" y="2226858"/>
              <a:ext cx="1461654" cy="830997"/>
            </a:xfrm>
            <a:prstGeom prst="rect">
              <a:avLst/>
            </a:prstGeom>
            <a:noFill/>
          </p:spPr>
          <p:txBody>
            <a:bodyPr wrap="square" rtlCol="0">
              <a:spAutoFit/>
            </a:bodyPr>
            <a:lstStyle/>
            <a:p>
              <a:pPr algn="ctr"/>
              <a:r>
                <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绪论</a:t>
              </a:r>
              <a:endParaRPr lang="zh-CN" altLang="en-US" sz="4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文本框 38"/>
            <p:cNvSpPr txBox="1"/>
            <p:nvPr/>
          </p:nvSpPr>
          <p:spPr>
            <a:xfrm>
              <a:off x="4535462" y="2019402"/>
              <a:ext cx="1286840" cy="30777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ONE</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 src/web_adaptor：网络实时解密浏览实现</a:t>
              </a:r>
              <a:r>
                <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-html</a:t>
              </a:r>
              <a:endPar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292862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select</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模型的优缺点与修正</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2" name="图片 11"/>
          <p:cNvPicPr>
            <a:picLocks noChangeAspect="1"/>
          </p:cNvPicPr>
          <p:nvPr/>
        </p:nvPicPr>
        <p:blipFill>
          <a:blip r:embed="rId2"/>
          <a:stretch>
            <a:fillRect/>
          </a:stretch>
        </p:blipFill>
        <p:spPr>
          <a:xfrm>
            <a:off x="5805805" y="889000"/>
            <a:ext cx="2849880" cy="2367280"/>
          </a:xfrm>
          <a:prstGeom prst="rect">
            <a:avLst/>
          </a:prstGeom>
          <a:noFill/>
          <a:ln>
            <a:noFill/>
          </a:ln>
        </p:spPr>
      </p:pic>
      <p:pic>
        <p:nvPicPr>
          <p:cNvPr id="12" name="图片 2"/>
          <p:cNvPicPr>
            <a:picLocks noChangeAspect="1"/>
          </p:cNvPicPr>
          <p:nvPr/>
        </p:nvPicPr>
        <p:blipFill>
          <a:blip r:embed="rId3"/>
          <a:stretch>
            <a:fillRect/>
          </a:stretch>
        </p:blipFill>
        <p:spPr>
          <a:xfrm>
            <a:off x="5805805" y="3681730"/>
            <a:ext cx="2871470" cy="535940"/>
          </a:xfrm>
          <a:prstGeom prst="rect">
            <a:avLst/>
          </a:prstGeom>
          <a:noFill/>
          <a:ln>
            <a:noFill/>
          </a:ln>
        </p:spPr>
      </p:pic>
      <p:pic>
        <p:nvPicPr>
          <p:cNvPr id="21" name="图片 1"/>
          <p:cNvPicPr>
            <a:picLocks noChangeAspect="1"/>
          </p:cNvPicPr>
          <p:nvPr/>
        </p:nvPicPr>
        <p:blipFill>
          <a:blip r:embed="rId4"/>
          <a:stretch>
            <a:fillRect/>
          </a:stretch>
        </p:blipFill>
        <p:spPr>
          <a:xfrm>
            <a:off x="1301750" y="2512060"/>
            <a:ext cx="3633470" cy="2280285"/>
          </a:xfrm>
          <a:prstGeom prst="rect">
            <a:avLst/>
          </a:prstGeom>
          <a:noFill/>
          <a:ln>
            <a:noFill/>
          </a:ln>
        </p:spPr>
      </p:pic>
      <p:pic>
        <p:nvPicPr>
          <p:cNvPr id="3" name="图片 2"/>
          <p:cNvPicPr>
            <a:picLocks noChangeAspect="1"/>
          </p:cNvPicPr>
          <p:nvPr/>
        </p:nvPicPr>
        <p:blipFill>
          <a:blip r:embed="rId5"/>
          <a:stretch>
            <a:fillRect/>
          </a:stretch>
        </p:blipFill>
        <p:spPr>
          <a:xfrm>
            <a:off x="3009265" y="943610"/>
            <a:ext cx="1925955" cy="1116330"/>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 src/web_adaptor：网络实时解密浏览实现</a:t>
              </a:r>
              <a:r>
                <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-html</a:t>
              </a:r>
              <a:endPar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292862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结果展示</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2" name="图片 3"/>
          <p:cNvPicPr>
            <a:picLocks noChangeAspect="1"/>
          </p:cNvPicPr>
          <p:nvPr/>
        </p:nvPicPr>
        <p:blipFill>
          <a:blip r:embed="rId2"/>
          <a:stretch>
            <a:fillRect/>
          </a:stretch>
        </p:blipFill>
        <p:spPr>
          <a:xfrm>
            <a:off x="1496695" y="943610"/>
            <a:ext cx="2087880" cy="1911985"/>
          </a:xfrm>
          <a:prstGeom prst="rect">
            <a:avLst/>
          </a:prstGeom>
          <a:noFill/>
          <a:ln>
            <a:noFill/>
          </a:ln>
        </p:spPr>
      </p:pic>
      <p:pic>
        <p:nvPicPr>
          <p:cNvPr id="23" name="图片 3"/>
          <p:cNvPicPr>
            <a:picLocks noChangeAspect="1"/>
          </p:cNvPicPr>
          <p:nvPr/>
        </p:nvPicPr>
        <p:blipFill>
          <a:blip r:embed="rId3"/>
          <a:stretch>
            <a:fillRect/>
          </a:stretch>
        </p:blipFill>
        <p:spPr>
          <a:xfrm>
            <a:off x="1496695" y="3114675"/>
            <a:ext cx="2087880" cy="1912620"/>
          </a:xfrm>
          <a:prstGeom prst="rect">
            <a:avLst/>
          </a:prstGeom>
          <a:noFill/>
          <a:ln>
            <a:noFill/>
          </a:ln>
        </p:spPr>
      </p:pic>
      <p:pic>
        <p:nvPicPr>
          <p:cNvPr id="33" name="图片 33" descr="Screenshot_2019-05-19-15-32-13-817_com.UCMobile"/>
          <p:cNvPicPr>
            <a:picLocks noChangeAspect="1"/>
          </p:cNvPicPr>
          <p:nvPr/>
        </p:nvPicPr>
        <p:blipFill>
          <a:blip r:embed="rId4"/>
          <a:stretch>
            <a:fillRect/>
          </a:stretch>
        </p:blipFill>
        <p:spPr>
          <a:xfrm>
            <a:off x="4729480" y="945515"/>
            <a:ext cx="1936115" cy="4030345"/>
          </a:xfrm>
          <a:prstGeom prst="rect">
            <a:avLst/>
          </a:prstGeom>
        </p:spPr>
      </p:pic>
      <p:pic>
        <p:nvPicPr>
          <p:cNvPr id="37" name="图片 37" descr="Screenshot_2019-05-19-15-32-26-115_com.UCMobile"/>
          <p:cNvPicPr>
            <a:picLocks noChangeAspect="1"/>
          </p:cNvPicPr>
          <p:nvPr/>
        </p:nvPicPr>
        <p:blipFill>
          <a:blip r:embed="rId5"/>
          <a:stretch>
            <a:fillRect/>
          </a:stretch>
        </p:blipFill>
        <p:spPr>
          <a:xfrm rot="5400000">
            <a:off x="6031865" y="1991995"/>
            <a:ext cx="4028440" cy="1935480"/>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 src/web_adaptor：网络实时解密浏览实现</a:t>
              </a:r>
              <a:r>
                <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-ftp</a:t>
              </a:r>
              <a:endPar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2928620" cy="65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8020 数据端口</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8021 控制端口</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6" name="图片 5"/>
          <p:cNvPicPr>
            <a:picLocks noChangeAspect="1"/>
          </p:cNvPicPr>
          <p:nvPr/>
        </p:nvPicPr>
        <p:blipFill>
          <a:blip r:embed="rId2"/>
          <a:srcRect b="24316"/>
          <a:stretch>
            <a:fillRect/>
          </a:stretch>
        </p:blipFill>
        <p:spPr>
          <a:xfrm>
            <a:off x="6051550" y="375920"/>
            <a:ext cx="2664460" cy="1598930"/>
          </a:xfrm>
          <a:prstGeom prst="rect">
            <a:avLst/>
          </a:prstGeom>
          <a:noFill/>
          <a:ln>
            <a:noFill/>
          </a:ln>
        </p:spPr>
      </p:pic>
      <p:pic>
        <p:nvPicPr>
          <p:cNvPr id="53" name="图片 6"/>
          <p:cNvPicPr>
            <a:picLocks noChangeAspect="1"/>
          </p:cNvPicPr>
          <p:nvPr/>
        </p:nvPicPr>
        <p:blipFill>
          <a:blip r:embed="rId3"/>
          <a:stretch>
            <a:fillRect/>
          </a:stretch>
        </p:blipFill>
        <p:spPr>
          <a:xfrm>
            <a:off x="2241550" y="943610"/>
            <a:ext cx="3063240" cy="1489710"/>
          </a:xfrm>
          <a:prstGeom prst="rect">
            <a:avLst/>
          </a:prstGeom>
          <a:noFill/>
          <a:ln>
            <a:noFill/>
          </a:ln>
        </p:spPr>
      </p:pic>
      <p:pic>
        <p:nvPicPr>
          <p:cNvPr id="55" name="ECB019B1-382A-4266-B25C-5B523AA43C14-7" descr="qt_temp"/>
          <p:cNvPicPr>
            <a:picLocks noChangeAspect="1"/>
          </p:cNvPicPr>
          <p:nvPr/>
        </p:nvPicPr>
        <p:blipFill>
          <a:blip r:embed="rId4"/>
          <a:stretch>
            <a:fillRect/>
          </a:stretch>
        </p:blipFill>
        <p:spPr>
          <a:xfrm>
            <a:off x="1354455" y="2731770"/>
            <a:ext cx="4309110" cy="2132330"/>
          </a:xfrm>
          <a:prstGeom prst="rect">
            <a:avLst/>
          </a:prstGeom>
        </p:spPr>
      </p:pic>
      <p:pic>
        <p:nvPicPr>
          <p:cNvPr id="3" name="图片 2"/>
          <p:cNvPicPr>
            <a:picLocks noChangeAspect="1"/>
          </p:cNvPicPr>
          <p:nvPr/>
        </p:nvPicPr>
        <p:blipFill>
          <a:blip r:embed="rId5"/>
          <a:stretch>
            <a:fillRect/>
          </a:stretch>
        </p:blipFill>
        <p:spPr>
          <a:xfrm>
            <a:off x="6048375" y="2103120"/>
            <a:ext cx="2667635" cy="2884170"/>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 src/web_adaptor：网络实时解密浏览实现</a:t>
              </a:r>
              <a:r>
                <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-ftp</a:t>
              </a:r>
              <a:endParaRPr lang="en-US" altLang="zh-CN"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2928620" cy="3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结果展示</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7" name="图片 8"/>
          <p:cNvPicPr>
            <a:picLocks noChangeAspect="1"/>
          </p:cNvPicPr>
          <p:nvPr/>
        </p:nvPicPr>
        <p:blipFill>
          <a:blip r:embed="rId2"/>
          <a:stretch>
            <a:fillRect/>
          </a:stretch>
        </p:blipFill>
        <p:spPr>
          <a:xfrm>
            <a:off x="5563235" y="676275"/>
            <a:ext cx="3407410" cy="2035175"/>
          </a:xfrm>
          <a:prstGeom prst="rect">
            <a:avLst/>
          </a:prstGeom>
          <a:noFill/>
          <a:ln>
            <a:noFill/>
          </a:ln>
        </p:spPr>
      </p:pic>
      <p:pic>
        <p:nvPicPr>
          <p:cNvPr id="60" name="图片 11"/>
          <p:cNvPicPr>
            <a:picLocks noChangeAspect="1"/>
          </p:cNvPicPr>
          <p:nvPr/>
        </p:nvPicPr>
        <p:blipFill>
          <a:blip r:embed="rId3"/>
          <a:stretch>
            <a:fillRect/>
          </a:stretch>
        </p:blipFill>
        <p:spPr>
          <a:xfrm>
            <a:off x="5563235" y="2787650"/>
            <a:ext cx="3408045" cy="2266950"/>
          </a:xfrm>
          <a:prstGeom prst="rect">
            <a:avLst/>
          </a:prstGeom>
          <a:noFill/>
          <a:ln>
            <a:noFill/>
          </a:ln>
        </p:spPr>
      </p:pic>
      <p:pic>
        <p:nvPicPr>
          <p:cNvPr id="58" name="图片 9"/>
          <p:cNvPicPr>
            <a:picLocks noChangeAspect="1"/>
          </p:cNvPicPr>
          <p:nvPr/>
        </p:nvPicPr>
        <p:blipFill>
          <a:blip r:embed="rId4"/>
          <a:stretch>
            <a:fillRect/>
          </a:stretch>
        </p:blipFill>
        <p:spPr>
          <a:xfrm>
            <a:off x="368300" y="1464945"/>
            <a:ext cx="4554220" cy="3028950"/>
          </a:xfrm>
          <a:prstGeom prst="rect">
            <a:avLst/>
          </a:prstGeom>
          <a:noFill/>
          <a:ln>
            <a:noFill/>
          </a:ln>
        </p:spPr>
      </p:pic>
    </p:spTree>
  </p:cSld>
  <p:clrMapOvr>
    <a:masterClrMapping/>
  </p:clrMapOvr>
  <p:transition spd="slow" advTm="0">
    <p:blinds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866757" y="2019402"/>
            <a:ext cx="4348365" cy="938487"/>
            <a:chOff x="2866757" y="2019402"/>
            <a:chExt cx="4348365" cy="938487"/>
          </a:xfrm>
        </p:grpSpPr>
        <p:sp>
          <p:nvSpPr>
            <p:cNvPr id="20" name="文本框 19"/>
            <p:cNvSpPr txBox="1"/>
            <p:nvPr/>
          </p:nvSpPr>
          <p:spPr>
            <a:xfrm>
              <a:off x="2866757" y="2251134"/>
              <a:ext cx="4348365" cy="706755"/>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测试驱动</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文本框 20"/>
            <p:cNvSpPr txBox="1"/>
            <p:nvPr/>
          </p:nvSpPr>
          <p:spPr>
            <a:xfrm>
              <a:off x="3229671" y="2019402"/>
              <a:ext cx="1659570" cy="306705"/>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SIX</a:t>
              </a:r>
              <a:endPar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2" name="组合 21"/>
          <p:cNvGrpSpPr/>
          <p:nvPr/>
        </p:nvGrpSpPr>
        <p:grpSpPr>
          <a:xfrm>
            <a:off x="1928879" y="1944350"/>
            <a:ext cx="1129689" cy="1129689"/>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18"/>
            <p:cNvSpPr>
              <a:spLocks noEditPoints="1"/>
            </p:cNvSpPr>
            <p:nvPr/>
          </p:nvSpPr>
          <p:spPr bwMode="auto">
            <a:xfrm>
              <a:off x="2155101" y="2105687"/>
              <a:ext cx="659346" cy="79083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1+#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300547"/>
              <a:ext cx="3874505" cy="36855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测试方案</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2679065" cy="2886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gtest</a:t>
            </a:r>
            <a:endPar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统一接口</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测试配置</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测试驱动</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存在问题（元编程太复杂，暂不考虑）</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 name="ECB019B1-382A-4266-B25C-5B523AA43C14-8" descr="qt_temp"/>
          <p:cNvPicPr>
            <a:picLocks noChangeAspect="1"/>
          </p:cNvPicPr>
          <p:nvPr/>
        </p:nvPicPr>
        <p:blipFill>
          <a:blip r:embed="rId2"/>
          <a:stretch>
            <a:fillRect/>
          </a:stretch>
        </p:blipFill>
        <p:spPr>
          <a:xfrm>
            <a:off x="2412365" y="490220"/>
            <a:ext cx="4935855" cy="2442845"/>
          </a:xfrm>
          <a:prstGeom prst="rect">
            <a:avLst/>
          </a:prstGeom>
        </p:spPr>
      </p:pic>
      <p:pic>
        <p:nvPicPr>
          <p:cNvPr id="10" name="图片 2"/>
          <p:cNvPicPr>
            <a:picLocks noChangeAspect="1"/>
          </p:cNvPicPr>
          <p:nvPr/>
        </p:nvPicPr>
        <p:blipFill>
          <a:blip r:embed="rId3"/>
          <a:stretch>
            <a:fillRect/>
          </a:stretch>
        </p:blipFill>
        <p:spPr>
          <a:xfrm>
            <a:off x="4951730" y="3065145"/>
            <a:ext cx="3557905" cy="2005330"/>
          </a:xfrm>
          <a:prstGeom prst="rect">
            <a:avLst/>
          </a:prstGeom>
          <a:noFill/>
          <a:ln>
            <a:noFill/>
          </a:ln>
        </p:spPr>
      </p:pic>
      <p:pic>
        <p:nvPicPr>
          <p:cNvPr id="3" name="图片 2"/>
          <p:cNvPicPr>
            <a:picLocks noChangeAspect="1"/>
          </p:cNvPicPr>
          <p:nvPr/>
        </p:nvPicPr>
        <p:blipFill>
          <a:blip r:embed="rId4"/>
          <a:stretch>
            <a:fillRect/>
          </a:stretch>
        </p:blipFill>
        <p:spPr>
          <a:xfrm>
            <a:off x="1898015" y="3625850"/>
            <a:ext cx="2817495" cy="1444625"/>
          </a:xfrm>
          <a:prstGeom prst="rect">
            <a:avLst/>
          </a:prstGeom>
        </p:spPr>
      </p:pic>
    </p:spTree>
  </p:cSld>
  <p:clrMapOvr>
    <a:masterClrMapping/>
  </p:clrMapOvr>
  <p:transition spd="slow" advTm="0">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6757" y="2019402"/>
            <a:ext cx="4348365" cy="938487"/>
            <a:chOff x="2866757" y="2019402"/>
            <a:chExt cx="4348365" cy="938487"/>
          </a:xfrm>
        </p:grpSpPr>
        <p:sp>
          <p:nvSpPr>
            <p:cNvPr id="13" name="文本框 12"/>
            <p:cNvSpPr txBox="1"/>
            <p:nvPr/>
          </p:nvSpPr>
          <p:spPr>
            <a:xfrm>
              <a:off x="2866757" y="2251134"/>
              <a:ext cx="4348365" cy="706755"/>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不足与期待</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nvSpPr>
          <p:spPr>
            <a:xfrm>
              <a:off x="3229670" y="2019402"/>
              <a:ext cx="1616027" cy="306705"/>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SEVEN</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组合 15"/>
          <p:cNvGrpSpPr/>
          <p:nvPr/>
        </p:nvGrpSpPr>
        <p:grpSpPr>
          <a:xfrm>
            <a:off x="1928879" y="1944350"/>
            <a:ext cx="1129689" cy="1129689"/>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515" y="277495"/>
            <a:ext cx="7309485" cy="414020"/>
            <a:chOff x="310460" y="277672"/>
            <a:chExt cx="4040901"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14" name="文本框 13"/>
            <p:cNvSpPr txBox="1"/>
            <p:nvPr/>
          </p:nvSpPr>
          <p:spPr>
            <a:xfrm>
              <a:off x="476856" y="299912"/>
              <a:ext cx="3874505" cy="368552"/>
            </a:xfrm>
            <a:prstGeom prst="rect">
              <a:avLst/>
            </a:prstGeom>
            <a:noFill/>
          </p:spPr>
          <p:txBody>
            <a:bodyPr wrap="square" rtlCol="0">
              <a:spAutoFit/>
            </a:bodyPr>
            <a:lstStyle/>
            <a:p>
              <a:pPr algn="l"/>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不足与期待</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矩形 4"/>
          <p:cNvSpPr>
            <a:spLocks noChangeArrowheads="1"/>
          </p:cNvSpPr>
          <p:nvPr/>
        </p:nvSpPr>
        <p:spPr bwMode="auto">
          <a:xfrm>
            <a:off x="368300" y="943610"/>
            <a:ext cx="7495540" cy="2607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脱离cygwin而实现全平台编译</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网络穿透</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NET转换</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反向代理</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文件压缩</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使用7z进行压缩</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使用Openssl的COMP_zlib进行压缩</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28499" y="809965"/>
            <a:ext cx="3957735" cy="1069845"/>
          </a:xfrm>
          <a:prstGeom prst="rect">
            <a:avLst/>
          </a:prstGeom>
        </p:spPr>
        <p:txBody>
          <a:bodyPr wrap="square">
            <a:spAutoFit/>
          </a:bodyPr>
          <a:lstStyle/>
          <a:p>
            <a:pPr algn="ct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THANKS!</a:t>
            </a:r>
            <a:endParaRPr lang="zh-CN" altLang="en-US" sz="4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1331640" y="1883720"/>
            <a:ext cx="6436704" cy="2168525"/>
          </a:xfrm>
          <a:prstGeom prst="rect">
            <a:avLst/>
          </a:prstGeom>
        </p:spPr>
        <p:txBody>
          <a:bodyPr wrap="square">
            <a:spAutoFit/>
          </a:bodyPr>
          <a:lstStyle/>
          <a:p>
            <a:pPr indent="288290" fontAlgn="auto">
              <a:lnSpc>
                <a:spcPct val="150000"/>
              </a:lnSpc>
              <a:defRPr/>
            </a:pPr>
            <a:r>
              <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很庆幸自己能够顺序里完成此次毕业论文，在这里我要对我的帮助过我的老师同学表示衷心的感谢。</a:t>
            </a:r>
            <a:endPar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indent="288290" fontAlgn="auto">
              <a:lnSpc>
                <a:spcPct val="150000"/>
              </a:lnSpc>
              <a:defRPr/>
            </a:pPr>
            <a:r>
              <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首先需要感谢我的指导老师，徐武平老师，在我不知道如何去开始毕业设计的选题的时候，他悉心指导，帮助我在众多论文信息中理清思路，确定了选题。在毕业设计完成的过程中，徐老师不断关注我们的项目进展，定期让我们进行汇报，根据我们研究的结果提出建设性的意见，让我们将毕业设计内容完成得更加充实而有说服力。</a:t>
            </a:r>
            <a:endPar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indent="288290" fontAlgn="auto">
              <a:lnSpc>
                <a:spcPct val="150000"/>
              </a:lnSpc>
              <a:defRPr/>
            </a:pPr>
            <a:r>
              <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其次我还要感谢学院，感谢对我言传身教地老师们，是您们的教学和训练，让我拥有了扎实的专业基础和初步科研的能力，这样才能顺利的完成找论文，读论文，提出课题，研究并得出结果的这样一个过程。</a:t>
            </a:r>
            <a:endPar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indent="288290" fontAlgn="auto">
              <a:lnSpc>
                <a:spcPct val="150000"/>
              </a:lnSpc>
              <a:defRPr/>
            </a:pPr>
            <a:r>
              <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最后感谢武汉大学这样一个优秀环境，让我与很多优秀的同学交流学习，开阔了我的视野，增长了见识，同时也感谢学校提供的丰富的资料书籍期刊的使用权，让我可以无障碍地学习。感谢大学四年的时光让我成为了更好的自己</a:t>
            </a:r>
            <a:endParaRPr sz="1000" kern="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3026193" y="4174504"/>
            <a:ext cx="3048000" cy="499624"/>
          </a:xfrm>
          <a:prstGeom prst="rect">
            <a:avLst/>
          </a:prstGeom>
        </p:spPr>
        <p:txBody>
          <a:bodyPr wrap="square">
            <a:spAutoFit/>
          </a:bodyPr>
          <a:lstStyle/>
          <a:p>
            <a:pPr>
              <a:lnSpc>
                <a:spcPct val="150000"/>
              </a:lnSpc>
            </a:pPr>
            <a:r>
              <a:rPr lang="zh-CN" altLang="en-US" sz="2000" b="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恳请各位老师批评指正</a:t>
            </a:r>
            <a:r>
              <a:rPr lang="zh-CN" altLang="en-US" sz="2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b="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 name="组合 1"/>
          <p:cNvGrpSpPr/>
          <p:nvPr/>
        </p:nvGrpSpPr>
        <p:grpSpPr>
          <a:xfrm>
            <a:off x="310460" y="277672"/>
            <a:ext cx="964158" cy="414303"/>
            <a:chOff x="310460" y="277672"/>
            <a:chExt cx="964158"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7" name="文本框 6"/>
            <p:cNvSpPr txBox="1"/>
            <p:nvPr/>
          </p:nvSpPr>
          <p:spPr>
            <a:xfrm>
              <a:off x="476837" y="300157"/>
              <a:ext cx="797781" cy="36933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致谢</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4"/>
                                        </p:tgtEl>
                                        <p:attrNameLst>
                                          <p:attrName>style.visibility</p:attrName>
                                        </p:attrNameLst>
                                      </p:cBhvr>
                                      <p:to>
                                        <p:strVal val="visible"/>
                                      </p:to>
                                    </p:set>
                                    <p:anim calcmode="lin" valueType="num">
                                      <p:cBhvr>
                                        <p:cTn id="12" dur="250" fill="hold"/>
                                        <p:tgtEl>
                                          <p:spTgt spid="4"/>
                                        </p:tgtEl>
                                        <p:attrNameLst>
                                          <p:attrName>ppt_x</p:attrName>
                                        </p:attrNameLst>
                                      </p:cBhvr>
                                      <p:tavLst>
                                        <p:tav tm="0">
                                          <p:val>
                                            <p:strVal val="#ppt_x"/>
                                          </p:val>
                                        </p:tav>
                                        <p:tav tm="100000">
                                          <p:val>
                                            <p:strVal val="#ppt_x"/>
                                          </p:val>
                                        </p:tav>
                                      </p:tavLst>
                                    </p:anim>
                                    <p:anim calcmode="lin" valueType="num">
                                      <p:cBhvr>
                                        <p:cTn id="13" dur="250" fill="hold"/>
                                        <p:tgtEl>
                                          <p:spTgt spid="4"/>
                                        </p:tgtEl>
                                        <p:attrNameLst>
                                          <p:attrName>ppt_y</p:attrName>
                                        </p:attrNameLst>
                                      </p:cBhvr>
                                      <p:tavLst>
                                        <p:tav tm="0">
                                          <p:val>
                                            <p:strVal val="#ppt_y-#ppt_h/2"/>
                                          </p:val>
                                        </p:tav>
                                        <p:tav tm="100000">
                                          <p:val>
                                            <p:strVal val="#ppt_y"/>
                                          </p:val>
                                        </p:tav>
                                      </p:tavLst>
                                    </p:anim>
                                    <p:anim calcmode="lin" valueType="num">
                                      <p:cBhvr>
                                        <p:cTn id="14" dur="250" fill="hold"/>
                                        <p:tgtEl>
                                          <p:spTgt spid="4"/>
                                        </p:tgtEl>
                                        <p:attrNameLst>
                                          <p:attrName>ppt_w</p:attrName>
                                        </p:attrNameLst>
                                      </p:cBhvr>
                                      <p:tavLst>
                                        <p:tav tm="0">
                                          <p:val>
                                            <p:strVal val="#ppt_w"/>
                                          </p:val>
                                        </p:tav>
                                        <p:tav tm="100000">
                                          <p:val>
                                            <p:strVal val="#ppt_w"/>
                                          </p:val>
                                        </p:tav>
                                      </p:tavLst>
                                    </p:anim>
                                    <p:anim calcmode="lin" valueType="num">
                                      <p:cBhvr>
                                        <p:cTn id="15" dur="250" fill="hold"/>
                                        <p:tgtEl>
                                          <p:spTgt spid="4"/>
                                        </p:tgtEl>
                                        <p:attrNameLst>
                                          <p:attrName>ppt_h</p:attrName>
                                        </p:attrNameLst>
                                      </p:cBhvr>
                                      <p:tavLst>
                                        <p:tav tm="0">
                                          <p:val>
                                            <p:fltVal val="0"/>
                                          </p:val>
                                        </p:tav>
                                        <p:tav tm="100000">
                                          <p:val>
                                            <p:strVal val="#ppt_h"/>
                                          </p:val>
                                        </p:tav>
                                      </p:tavLst>
                                    </p:anim>
                                  </p:childTnLst>
                                </p:cTn>
                              </p:par>
                            </p:childTnLst>
                          </p:cTn>
                        </p:par>
                        <p:par>
                          <p:cTn id="16" fill="hold">
                            <p:stCondLst>
                              <p:cond delay="1600"/>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5"/>
                                        </p:tgtEl>
                                        <p:attrNameLst>
                                          <p:attrName>style.visibility</p:attrName>
                                        </p:attrNameLst>
                                      </p:cBhvr>
                                      <p:to>
                                        <p:strVal val="visible"/>
                                      </p:to>
                                    </p:set>
                                    <p:animEffect transition="in" filter="wipe(left)">
                                      <p:cBhvr>
                                        <p:cTn id="19" dur="300"/>
                                        <p:tgtEl>
                                          <p:spTgt spid="5"/>
                                        </p:tgtEl>
                                      </p:cBhvr>
                                    </p:animEffect>
                                  </p:childTnLst>
                                </p:cTn>
                              </p:par>
                              <p:par>
                                <p:cTn id="20" presetID="36" presetClass="emph" presetSubtype="0" fill="hold" grpId="1" nodeType="withEffect">
                                  <p:stCondLst>
                                    <p:cond delay="0"/>
                                  </p:stCondLst>
                                  <p:iterate type="lt">
                                    <p:tmPct val="30000"/>
                                  </p:iterate>
                                  <p:childTnLst>
                                    <p:animScale>
                                      <p:cBhvr>
                                        <p:cTn id="21" dur="150" autoRev="1" fill="hold">
                                          <p:stCondLst>
                                            <p:cond delay="0"/>
                                          </p:stCondLst>
                                        </p:cTn>
                                        <p:tgtEl>
                                          <p:spTgt spid="5"/>
                                        </p:tgtEl>
                                      </p:cBhvr>
                                      <p:to x="80000" y="100000"/>
                                    </p:animScale>
                                    <p:anim by="(#ppt_w*0.10)" calcmode="lin" valueType="num">
                                      <p:cBhvr>
                                        <p:cTn id="22" dur="150" autoRev="1" fill="hold">
                                          <p:stCondLst>
                                            <p:cond delay="0"/>
                                          </p:stCondLst>
                                        </p:cTn>
                                        <p:tgtEl>
                                          <p:spTgt spid="5"/>
                                        </p:tgtEl>
                                        <p:attrNameLst>
                                          <p:attrName>ppt_x</p:attrName>
                                        </p:attrNameLst>
                                      </p:cBhvr>
                                    </p:anim>
                                    <p:anim by="(-#ppt_w*0.10)" calcmode="lin" valueType="num">
                                      <p:cBhvr>
                                        <p:cTn id="23" dur="150" autoRev="1" fill="hold">
                                          <p:stCondLst>
                                            <p:cond delay="0"/>
                                          </p:stCondLst>
                                        </p:cTn>
                                        <p:tgtEl>
                                          <p:spTgt spid="5"/>
                                        </p:tgtEl>
                                        <p:attrNameLst>
                                          <p:attrName>ppt_y</p:attrName>
                                        </p:attrNameLst>
                                      </p:cBhvr>
                                    </p:anim>
                                    <p:animRot by="-480000">
                                      <p:cBhvr>
                                        <p:cTn id="24" dur="150" autoRev="1" fill="hold">
                                          <p:stCondLst>
                                            <p:cond delay="0"/>
                                          </p:stCondLst>
                                        </p:cTn>
                                        <p:tgtEl>
                                          <p:spTgt spid="5"/>
                                        </p:tgtEl>
                                        <p:attrNameLst>
                                          <p:attrName>r</p:attrName>
                                        </p:attrNameLst>
                                      </p:cBhvr>
                                    </p:animRot>
                                  </p:childTnLst>
                                </p:cTn>
                              </p:par>
                            </p:childTnLst>
                          </p:cTn>
                        </p:par>
                        <p:par>
                          <p:cTn id="25" fill="hold">
                            <p:stCondLst>
                              <p:cond delay="36099"/>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460" y="277672"/>
            <a:ext cx="2526739" cy="414303"/>
            <a:chOff x="310460" y="277672"/>
            <a:chExt cx="2526739"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26" name="文本框 25"/>
            <p:cNvSpPr txBox="1"/>
            <p:nvPr/>
          </p:nvSpPr>
          <p:spPr>
            <a:xfrm>
              <a:off x="476837" y="300157"/>
              <a:ext cx="2360362" cy="369332"/>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选题背景及意义</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3"/>
          <p:cNvGrpSpPr/>
          <p:nvPr/>
        </p:nvGrpSpPr>
        <p:grpSpPr>
          <a:xfrm>
            <a:off x="864905" y="1114801"/>
            <a:ext cx="7495412" cy="3253045"/>
            <a:chOff x="2954339" y="1349947"/>
            <a:chExt cx="7162269" cy="3062283"/>
          </a:xfrm>
        </p:grpSpPr>
        <p:sp>
          <p:nvSpPr>
            <p:cNvPr id="55" name="矩形 54"/>
            <p:cNvSpPr>
              <a:spLocks noChangeArrowheads="1"/>
            </p:cNvSpPr>
            <p:nvPr/>
          </p:nvSpPr>
          <p:spPr bwMode="auto">
            <a:xfrm>
              <a:off x="2954339" y="1694800"/>
              <a:ext cx="7162269" cy="271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个人文件加密系，在办公区等工种场所，或者比较重要的个人文件（如密码本）等方面都有需求。</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windows的文件权限系统设计并不友好</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在完全单机的情况下，如何保护主密钥是一个困难的问题</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加密过的文件在使用时得经过解密，写回磁盘才可以使用，但对大文件而言这一过程往往比较耗时</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2963100" y="1349947"/>
              <a:ext cx="960717" cy="318701"/>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选题背景</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advTm="0">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460" y="277672"/>
            <a:ext cx="2526739" cy="414303"/>
            <a:chOff x="310460" y="277672"/>
            <a:chExt cx="2526739"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26" name="文本框 25"/>
            <p:cNvSpPr txBox="1"/>
            <p:nvPr/>
          </p:nvSpPr>
          <p:spPr>
            <a:xfrm>
              <a:off x="476837" y="300157"/>
              <a:ext cx="2360362" cy="368300"/>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国内软件对比</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1"/>
          <p:cNvPicPr>
            <a:picLocks noChangeAspect="1"/>
          </p:cNvPicPr>
          <p:nvPr/>
        </p:nvPicPr>
        <p:blipFill>
          <a:blip r:embed="rId2"/>
          <a:stretch>
            <a:fillRect/>
          </a:stretch>
        </p:blipFill>
        <p:spPr>
          <a:xfrm>
            <a:off x="643255" y="1337945"/>
            <a:ext cx="3707130" cy="2164080"/>
          </a:xfrm>
          <a:prstGeom prst="rect">
            <a:avLst/>
          </a:prstGeom>
          <a:noFill/>
          <a:ln w="9525">
            <a:noFill/>
          </a:ln>
        </p:spPr>
      </p:pic>
      <p:pic>
        <p:nvPicPr>
          <p:cNvPr id="4" name="图片 2"/>
          <p:cNvPicPr>
            <a:picLocks noChangeAspect="1"/>
          </p:cNvPicPr>
          <p:nvPr/>
        </p:nvPicPr>
        <p:blipFill>
          <a:blip r:embed="rId3"/>
          <a:stretch>
            <a:fillRect/>
          </a:stretch>
        </p:blipFill>
        <p:spPr>
          <a:xfrm>
            <a:off x="5203825" y="1249045"/>
            <a:ext cx="3387725" cy="2341880"/>
          </a:xfrm>
          <a:prstGeom prst="rect">
            <a:avLst/>
          </a:prstGeom>
          <a:noFill/>
          <a:ln w="9525">
            <a:noFill/>
          </a:ln>
        </p:spPr>
      </p:pic>
      <p:sp>
        <p:nvSpPr>
          <p:cNvPr id="5" name="文本框 4"/>
          <p:cNvSpPr txBox="1"/>
          <p:nvPr/>
        </p:nvSpPr>
        <p:spPr>
          <a:xfrm>
            <a:off x="1363345" y="3774440"/>
            <a:ext cx="2266950" cy="306705"/>
          </a:xfrm>
          <a:prstGeom prst="rect">
            <a:avLst/>
          </a:prstGeom>
          <a:noFill/>
        </p:spPr>
        <p:txBody>
          <a:bodyPr wrap="square" rtlCol="0">
            <a:spAutoFit/>
          </a:bodyPr>
          <a:p>
            <a:r>
              <a:rPr lang="zh-CN" altLang="en-US" sz="1400" dirty="0">
                <a:solidFill>
                  <a:schemeClr val="bg1"/>
                </a:solidFill>
                <a:latin typeface="微软雅黑" panose="020B0503020204020204" pitchFamily="34" charset="-122"/>
                <a:ea typeface="微软雅黑" panose="020B0503020204020204" pitchFamily="34" charset="-122"/>
              </a:rPr>
              <a:t>护密</a:t>
            </a:r>
            <a:r>
              <a:rPr lang="zh-CN" altLang="en-US" sz="1400" dirty="0">
                <a:solidFill>
                  <a:schemeClr val="bg1"/>
                </a:solidFill>
                <a:latin typeface="微软雅黑" panose="020B0503020204020204" pitchFamily="34" charset="-122"/>
                <a:ea typeface="微软雅黑" panose="020B0503020204020204" pitchFamily="34" charset="-122"/>
              </a:rPr>
              <a:t>文件夹加密软件大师</a:t>
            </a:r>
            <a:endParaRPr lang="zh-CN" altLang="en-US"/>
          </a:p>
        </p:txBody>
      </p:sp>
      <p:sp>
        <p:nvSpPr>
          <p:cNvPr id="6" name="文本框 5"/>
          <p:cNvSpPr txBox="1"/>
          <p:nvPr/>
        </p:nvSpPr>
        <p:spPr>
          <a:xfrm>
            <a:off x="6082665" y="3774440"/>
            <a:ext cx="1630680" cy="306705"/>
          </a:xfrm>
          <a:prstGeom prst="rect">
            <a:avLst/>
          </a:prstGeom>
          <a:noFill/>
        </p:spPr>
        <p:txBody>
          <a:bodyPr wrap="square" rtlCol="0">
            <a:spAutoFit/>
          </a:bodyPr>
          <a:p>
            <a:r>
              <a:rPr lang="zh-CN" altLang="en-US" sz="1400" dirty="0">
                <a:solidFill>
                  <a:schemeClr val="bg1"/>
                </a:solidFill>
                <a:latin typeface="微软雅黑" panose="020B0503020204020204" pitchFamily="34" charset="-122"/>
                <a:ea typeface="微软雅黑" panose="020B0503020204020204" pitchFamily="34" charset="-122"/>
              </a:rPr>
              <a:t>红线隐私保护系统</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460" y="277672"/>
            <a:ext cx="2526739" cy="414303"/>
            <a:chOff x="310460" y="277672"/>
            <a:chExt cx="2526739"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26" name="文本框 25"/>
            <p:cNvSpPr txBox="1"/>
            <p:nvPr/>
          </p:nvSpPr>
          <p:spPr>
            <a:xfrm>
              <a:off x="476837" y="300157"/>
              <a:ext cx="2360362" cy="368300"/>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国外软件对比</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 name="文本框 4"/>
          <p:cNvSpPr txBox="1"/>
          <p:nvPr/>
        </p:nvSpPr>
        <p:spPr>
          <a:xfrm>
            <a:off x="1908810" y="3774440"/>
            <a:ext cx="1176020" cy="306705"/>
          </a:xfrm>
          <a:prstGeom prst="rect">
            <a:avLst/>
          </a:prstGeom>
          <a:noFill/>
        </p:spPr>
        <p:txBody>
          <a:bodyPr wrap="square" rtlCol="0">
            <a:spAutoFit/>
          </a:bodyPr>
          <a:p>
            <a:r>
              <a:rPr lang="zh-CN" altLang="en-US" sz="1400" dirty="0">
                <a:solidFill>
                  <a:schemeClr val="bg1"/>
                </a:solidFill>
                <a:latin typeface="微软雅黑" panose="020B0503020204020204" pitchFamily="34" charset="-122"/>
                <a:ea typeface="微软雅黑" panose="020B0503020204020204" pitchFamily="34" charset="-122"/>
              </a:rPr>
              <a:t>VeraCrypt</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6435090" y="3774440"/>
            <a:ext cx="924560" cy="306705"/>
          </a:xfrm>
          <a:prstGeom prst="rect">
            <a:avLst/>
          </a:prstGeom>
          <a:noFill/>
        </p:spPr>
        <p:txBody>
          <a:bodyPr wrap="square" rtlCol="0">
            <a:spAutoFit/>
          </a:bodyPr>
          <a:p>
            <a:r>
              <a:rPr lang="zh-CN" altLang="en-US" sz="1400" dirty="0">
                <a:solidFill>
                  <a:schemeClr val="bg1"/>
                </a:solidFill>
                <a:latin typeface="微软雅黑" panose="020B0503020204020204" pitchFamily="34" charset="-122"/>
                <a:ea typeface="微软雅黑" panose="020B0503020204020204" pitchFamily="34" charset="-122"/>
              </a:rPr>
              <a:t>KeePass</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857250" y="751840"/>
            <a:ext cx="3279140" cy="2839085"/>
          </a:xfrm>
          <a:prstGeom prst="rect">
            <a:avLst/>
          </a:prstGeom>
          <a:noFill/>
          <a:ln w="9525">
            <a:noFill/>
          </a:ln>
        </p:spPr>
      </p:pic>
      <p:pic>
        <p:nvPicPr>
          <p:cNvPr id="8" name="图片 7"/>
          <p:cNvPicPr>
            <a:picLocks noChangeAspect="1"/>
          </p:cNvPicPr>
          <p:nvPr/>
        </p:nvPicPr>
        <p:blipFill>
          <a:blip r:embed="rId3"/>
          <a:stretch>
            <a:fillRect/>
          </a:stretch>
        </p:blipFill>
        <p:spPr>
          <a:xfrm>
            <a:off x="5064125" y="779145"/>
            <a:ext cx="3667125" cy="2811780"/>
          </a:xfrm>
          <a:prstGeom prst="rect">
            <a:avLst/>
          </a:prstGeom>
          <a:noFill/>
          <a:ln w="9525">
            <a:noFill/>
          </a:ln>
        </p:spPr>
      </p:pic>
    </p:spTree>
  </p:cSld>
  <p:clrMapOvr>
    <a:masterClrMapping/>
  </p:clrMapOvr>
  <p:transition spd="slow" advTm="0">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460" y="277672"/>
            <a:ext cx="2526739" cy="414303"/>
            <a:chOff x="310460" y="277672"/>
            <a:chExt cx="2526739"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26" name="文本框 25"/>
            <p:cNvSpPr txBox="1"/>
            <p:nvPr/>
          </p:nvSpPr>
          <p:spPr>
            <a:xfrm>
              <a:off x="476837" y="300157"/>
              <a:ext cx="2360362" cy="368300"/>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我的工作</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5" name="矩形 54"/>
          <p:cNvSpPr>
            <a:spLocks noChangeArrowheads="1"/>
          </p:cNvSpPr>
          <p:nvPr/>
        </p:nvSpPr>
        <p:spPr bwMode="auto">
          <a:xfrm>
            <a:off x="824230" y="1023620"/>
            <a:ext cx="7495540" cy="349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实现了一个个人文件加密系统，使用3级密钥管理（主密钥，用户密钥，文件密钥）</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初次启动时修改可执行文件以使每个用户拥有不同的随机主密钥主密钥</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通过各种关键信息计算出用户密钥而非直接记录用户密钥的加密文本，即使主密钥被破解，依旧无法获得用户密钥</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支持自定义的文件密钥</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使用加密算法池随机选择加密算法</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提供不需要解密而直接通过</a:t>
            </a:r>
            <a:r>
              <a:rPr lang="en-US" altLang="zh-CN"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html</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进行即时解密访问</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提供了一个ftp文件服务器进行</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即时</a:t>
            </a: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解密访问</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核心全部使用POSIX标准中的函数编写，支持跨平台编译（以通过windows 8，Windows 10，Ubuntu 18.04， CentOS 7测试）</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使用pipe连接GUI通过命令驱动核心以实现GUI与核心完全分离，并实现了一个命令行客户端与图形界面客户端。</a:t>
            </a:r>
            <a:endParaRPr lang="zh-CN" altLang="en-US" sz="1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Tm="0">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238319" y="297451"/>
            <a:ext cx="1363137" cy="473415"/>
            <a:chOff x="184527" y="297451"/>
            <a:chExt cx="1363137" cy="473415"/>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184527" y="297451"/>
              <a:ext cx="422017" cy="473415"/>
            </a:xfrm>
            <a:prstGeom prst="rect">
              <a:avLst/>
            </a:prstGeom>
          </p:spPr>
        </p:pic>
        <p:sp>
          <p:nvSpPr>
            <p:cNvPr id="3" name="文本框 2"/>
            <p:cNvSpPr txBox="1"/>
            <p:nvPr/>
          </p:nvSpPr>
          <p:spPr>
            <a:xfrm>
              <a:off x="539552" y="376344"/>
              <a:ext cx="1008112" cy="369204"/>
            </a:xfrm>
            <a:prstGeom prst="rect">
              <a:avLst/>
            </a:prstGeom>
            <a:noFill/>
          </p:spPr>
          <p:txBody>
            <a:bodyPr wrap="square" rtlCol="0">
              <a:spAutoFit/>
            </a:bodyPr>
            <a:lstStyle/>
            <a:p>
              <a:r>
                <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rPr>
                <a:t>目录页</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5" name="直接连接符 4"/>
            <p:cNvCxnSpPr/>
            <p:nvPr/>
          </p:nvCxnSpPr>
          <p:spPr>
            <a:xfrm>
              <a:off x="539552" y="745548"/>
              <a:ext cx="86409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2867025" y="2019300"/>
            <a:ext cx="5360035" cy="938493"/>
            <a:chOff x="2866757" y="2019402"/>
            <a:chExt cx="4348365" cy="938467"/>
          </a:xfrm>
        </p:grpSpPr>
        <p:sp>
          <p:nvSpPr>
            <p:cNvPr id="13" name="文本框 12"/>
            <p:cNvSpPr txBox="1"/>
            <p:nvPr/>
          </p:nvSpPr>
          <p:spPr>
            <a:xfrm>
              <a:off x="2866757" y="2251134"/>
              <a:ext cx="4348365" cy="706735"/>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加密算法对比与选择</a:t>
              </a:r>
              <a:endParaRPr lang="zh-CN" altLang="en-US" sz="40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nvSpPr>
          <p:spPr>
            <a:xfrm>
              <a:off x="3229671" y="2019402"/>
              <a:ext cx="1331264" cy="306697"/>
            </a:xfrm>
            <a:prstGeom prst="rect">
              <a:avLst/>
            </a:prstGeom>
            <a:noFill/>
          </p:spPr>
          <p:txBody>
            <a:bodyPr wrap="square" rtlCol="0">
              <a:spAutoFit/>
            </a:bodyPr>
            <a:lstStyle/>
            <a:p>
              <a:r>
                <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PART TWO</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6" name="组合 15"/>
          <p:cNvGrpSpPr/>
          <p:nvPr/>
        </p:nvGrpSpPr>
        <p:grpSpPr>
          <a:xfrm>
            <a:off x="1928879" y="1944350"/>
            <a:ext cx="1129689" cy="1129689"/>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7"/>
            <p:cNvSpPr>
              <a:spLocks noEditPoints="1"/>
            </p:cNvSpPr>
            <p:nvPr/>
          </p:nvSpPr>
          <p:spPr bwMode="auto">
            <a:xfrm>
              <a:off x="2108994" y="2226858"/>
              <a:ext cx="751325" cy="615695"/>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vert="horz" wrap="square" lIns="91440" tIns="45720" rIns="91440" bIns="45720" numCol="1" anchor="t" anchorCtr="0" compatLnSpc="1"/>
            <a:lstStyle/>
            <a:p>
              <a:endPar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10460" y="277672"/>
            <a:ext cx="2526739" cy="414303"/>
            <a:chOff x="310460" y="277672"/>
            <a:chExt cx="2526739" cy="414303"/>
          </a:xfrm>
        </p:grpSpPr>
        <p:pic>
          <p:nvPicPr>
            <p:cNvPr id="25" name="图片 24"/>
            <p:cNvPicPr>
              <a:picLocks noChangeAspect="1"/>
            </p:cNvPicPr>
            <p:nvPr/>
          </p:nvPicPr>
          <p:blipFill>
            <a:blip r:embed="rId1"/>
            <a:stretch>
              <a:fillRect/>
            </a:stretch>
          </p:blipFill>
          <p:spPr>
            <a:xfrm>
              <a:off x="310460" y="277672"/>
              <a:ext cx="332755" cy="414303"/>
            </a:xfrm>
            <a:prstGeom prst="rect">
              <a:avLst/>
            </a:prstGeom>
          </p:spPr>
        </p:pic>
        <p:sp>
          <p:nvSpPr>
            <p:cNvPr id="26" name="文本框 25"/>
            <p:cNvSpPr txBox="1"/>
            <p:nvPr/>
          </p:nvSpPr>
          <p:spPr>
            <a:xfrm>
              <a:off x="476837" y="300157"/>
              <a:ext cx="2360362" cy="368300"/>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加密算法对比与选择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4" name="组合 53"/>
          <p:cNvGrpSpPr/>
          <p:nvPr/>
        </p:nvGrpSpPr>
        <p:grpSpPr>
          <a:xfrm>
            <a:off x="824265" y="1018916"/>
            <a:ext cx="7495412" cy="2973645"/>
            <a:chOff x="2954339" y="1349947"/>
            <a:chExt cx="7162269" cy="2799267"/>
          </a:xfrm>
        </p:grpSpPr>
        <p:sp>
          <p:nvSpPr>
            <p:cNvPr id="55" name="矩形 54"/>
            <p:cNvSpPr>
              <a:spLocks noChangeArrowheads="1"/>
            </p:cNvSpPr>
            <p:nvPr/>
          </p:nvSpPr>
          <p:spPr bwMode="auto">
            <a:xfrm>
              <a:off x="2954339" y="1694800"/>
              <a:ext cx="7162269" cy="2454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DES比较慢，只能在安全要求不太高的场合中使用；</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3DES 更加慢，这是文件个人文件系统中无法忍受的；</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IDEA速度快，对密钥要求不但是容易攻破，只能作为一个替补，偶尔使用一下；</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AES具有速度快，有抗密码分析强度好，具有相对更好的安全性，它的权重会比较高。</a:t>
              </a: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endPar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2963100" y="1349947"/>
              <a:ext cx="2310605" cy="317412"/>
            </a:xfrm>
            <a:prstGeom prst="rect">
              <a:avLst/>
            </a:prstGeom>
          </p:spPr>
          <p:txBody>
            <a:bodyPr wrap="none">
              <a:spAutoFit/>
            </a:bodyPr>
            <a:lstStyle/>
            <a:p>
              <a:pPr algn="l"/>
              <a:r>
                <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各种对称加密算法的比较</a:t>
              </a:r>
              <a:endParaRPr lang="zh-CN" altLang="en-US" sz="16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ransition spd="slow" advTm="0">
    <p:blinds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6">
      <a:majorFont>
        <a:latin typeface="Arial"/>
        <a:ea typeface="微软雅黑 Light"/>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yODMwMTk1NzUxNiIsCiAgICJJbWFnZSIgOiAiaVZCT1J3MEtHZ29BQUFBTlNVaEVVZ0FBQXhjQUFBTENDQVlBQUFDc3BDNFVBQUFBQ1hCSVdYTUFBQXNUQUFBTEV3RUFtcHdZQUFBZ0FFbEVRVlI0bk96ZGVYeGNWMzAzL3MrNWQvWk5vMTJ5NVQyMjVkanhGb2NRRWp1eGt4UmVBUnFnSlJBS0Q3UVVDb1cyOUFGaXUzUXhmWURZWWVtdlBPMERwSFNqME5KQXQwQ2g0QVRITW9Hc1RwekU4UkpianVOVnNyYloxM3ZQN3cvcFhOOFpqYVFaYmFQbDgzNjk4b3JtekYyKzk4N0lPdDk3Tm9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pHU1VvcHFoMERFZEZjeFg5Z2lZaG8zbmpvSWFtZmJqbng5d0x5eks1dGEvNnMydkVRRWMwMVRDNklpR2hlZU9naHFaOXBPZmxQRXZKZUFCREFuKzdjMXY1L3FoMFhFZEZjNHFoMkFFUkVSRk50ejRFRGprN0hpZTlBNGg1YjhZS3FCVVJFTkVkcDFRNkFpSWhvS24zam1XZWNIc2VDZjdVbkZoTGlyKzdidXZwM3F4a1hFZEZjeEc1UlJFUTBaKzA1ZXRUbDZkVWZBbkMzcmZqLzI3V3QvUStyRlJNUjBWeW1WenNBSWlLaXFmRFZINzNpbG9iOGQwQzgxVmI4cFYzYjJqOVp0YUNJaU9ZNEpoZEVSRFRuN0Rsd3hnTlA3ajhCY1pkVktPVGVYZHZXN0t4aVdFUkVjeDZUQ3lJaW1sTys4b3R6WGlIU0R3TjRvMVVvOExsZFc5ZDhwbnBSRVJITkQwd3VpSWhvenZqaVQ0NzQ4N3I1QXdCM0RCVkpJY1JuZDIxdDU1b1dSRVRUZ0ZQUkVoSFJuTERud05HQW9Xdi9EV0RiVUpFRTVCL3YzTnIraFdyR1JVUTBuM0MyS0NJaW12WDIvZng0RUNaK0xJR2JoNG9rZ0YyN3RyVS9VTTI0aUlqbUc3WmNFQkhSckxaMy8ra2FtTGtmUytDbW9TSUpJVDYxYSt2cXIxUTFNQ0tpZVlndEYwUkVOR3Y5eFlFejRZeWUrUW1BMXcwVlNTSHdpWjFiMjc5YXpiaUlpT1lyRHVnbUlxSlo2U3UvT0ZxWGhia2Z3QTFEUmFZUTR2ZDJibTMvcTJyR1JVUTBuN0hsZ29pSVpwMHZIVGpSa05ma2ZnaHNIQ295cFpBZjNiMTF6WU5WRFl5SWFKNWpja0ZFUkxQS0Z6cGVhUlF3SGhIQStxRWlRd3A4ZVBmVzlyK3JhbUJFUk1RQjNVUkVOSHQ4L3BFWG16V1lqd0pZTzFSa1FJamYycjExOWJlcUdSY1JFUTFpY2tGRVJMUEM1enRlYnRXaFBRcklOVU5GZVVqNS9sM2Iydis1cW9FUkVaR0YzYUtJaUdqRys5d3ZUaXgwNU9YUEFLd2FLc3BKS2Q2Mys5YlYvMXJOdUlpSXFCQm5peUlpb2hudGN3ZFBMWEpJZVFEQXlxR2luSVM4ZC9ldDdkK3JabHhFUkRRY2t3c2lJcHF4dnZUNHkwc3dtRmlzR0NyS0NvaDM3ZHJXL2gvVmpJdUlpRXBqdHlnaUlwcVI3ajkwY2ptaytUTUJMQmtxeW1oQy92cDlXOWY4c0txQkVSSFJpRGlnbTRpSVpwejdEeHk5UnBQbXp5U3dhS2dvRFUyODQ3NWIybjljMWNDSWlHaFVUQzZJaUdoRytjS2hZNnVFS1g0bWdZVkRSVWtwNWR0MzM5TCswNm9HUmtSRVkySzNLQ0lpbWpIMkhUeTVSZ3J6VVFDdFEwVUpBWEgzem0yckg2MW1YRVJFVkI2dDJnRVFFUkVCd042ZkgxMHJJUS9nYW1JUjF5RGZ6TVNDaUdqMllNc0ZFUkZWM1JjN2pxODNnUDBBbW9hS1l0REVYYnR1V2YzemFzWkZSRVNWWWNzRkVSRlYxUU9Qbjl4b0FJL2lhbUlSTVUzNVJpWVdSRVN6RDFzdWlJaW9hdTQvZE94NkljVlBBZFFORlEyWVFudlRIMjFkOVdRMTR5SWlvdkhoSW5wRVJGUVYrenBPdkE2QVBiSG9FeHArWmZmVzFVOVhNU3dpSXBvQVRrVkxSRVRUN2d1UEhidEpRdjRZUU0xUVVhK1UrcDI3YmxuNVhEWGpJaUtpaVdGeVFVUkUwMnJ2ejAvY0FsUCtONERRVU5FVkhiamowN2V1ZktHYWNSRVIwY1J4UURjUkVVMmJCenFPM1FwVC9oZ3FzWkNpeXpETUhaL2UxczdFZ29ob0R1Q0FiaUlpbWhiM0h6eStRd2c4RE1BL1ZIUkpTTzMybmJldU9sYk51SWlJYVBLdzVZS0lpS2JjdnNkZXZsTUkvQUFxc1pDNElEUnNaMkpCUkRTM01Ma2dJcUlwZGYraDQyK1NtdlpmQUh3QUlJQnowalJ1MjNsTCs0a3FoMFpFUkpPTTNhS0lpR2pLUEhEbzJGdE1LYjRId0FNQUVqZ0xvZTNZdlhWVlo1VkRJeUtpS2NDV0N5SWltaEo3TzQ3ZmJVcnhmUXdsRmdET3dKQzNNYkVnSXBxN21Gd1FFZEdrdTcvajJLOEJlQWlBZTZqb05EVGp0dDNiMTd4YXZhaUlpR2lxY1owTElpS2FWSHNQSHI4SHdMY0JPSWVLVGdwRHYzM250dmJ6VlF5TGlJaW1BWk1MSWlLYU5Ic1BIbnNQQlA0UjZ1K0x3SEVoY1B2T2JTc3ZWamN5SWlLYUR1d1dSVVJFazJMZm9SUHZneERmZ3ZYZ1NyNnM1WTN0TzI5cFoySkJSRFJQY0xZb0lpS2FzSDJIanYrbWxQZ2JBUHBRMFl1NjdyamowemRmMDEzTnVJaUlhSHF4NVlLSWlDWmtiOGVKRDBtSmIwSWxGaExQT3d5eGc0a0ZFZEg4dzVZTElpSWF0NzBkeHo4SzRLOXc5V0hWWVpmRHVQTi92MkZ0WHhYRElpS2lLbUhMQlJFUmpjdmVqbU8vQitDdmNmVnZ5ZE5TWk85Z1lrRkVOSCt4NVlLSWlDcDJmOGVKUHhTUVg0YjZPeUxGRThnNjNyVHJ6aFdSNmtaR1JFVFZ4SllMSWlLcXlQMGR4ejl0VHl3RThIamFyYjJSaVFVUkVURzVJQ0tpc3Uzck9MWmJBUHRndFh6TGpwUmh2R25QNjFkR3F4b1lFUkhOQ0V3dWlJaW9MSHM3VHZ5cGhQZzhWR0loY0VCUFplL2FzMzF0dkxxUkVSSFJUTUV4RjBSRU5LYjdPNDcvdVFEKzVHcUpmQ1R0Uzl5OVo4dVdaUFdpSWlLaW1jWlI3UUNJaUdobXU3L2p4QmNFNUc1YjBVL1NodWR0ZTdhc1NWY3RLQ0lpbXBIWWNrRkVSQ1BhMTNIOEFRbDhXcjBXd0krOGNmMGR2My9YeWt3MTR5SWlvcG1KeVFVUkVaVzB0K1A0WHdENGhIb3RnWWN6OWNZNzk2eGRtNjFpV0VSRU5JT3hXeFFSRVExemY4ZUovd3ZJajFzRlV2NUhuVC94cnQ5WnV5Vlh4YkNJaUdpRzA2c2RBQkVSelJ4U1N1RzcvZDZ2QWZoZFZTYUE3NlhOeSsvKzFNMDM1NnNZR2hFUnpRTHNGa1ZFUkFBR0U0dDloNDUvQXhBZnNwVitOMjFjZnQrZTdkdVpXQkFSMFppWVhCQVJFZlpJcVhrT25mZ21nTiswRlg5NytlWFZIN2puSG1GVUt5NGlJcHBkT09hQ2lHaWVlK2docVo4K2RPTHZBYnp2YXFuNGgvVFdWUis4UndpemFvRVJFZEdzdytTQ2lHZ2VlK2docVo5cE9mbFBBcmpYS2hUNDIvUXRxejY4aDRrRkVSRlZpTjJpaUlqbXFUMEhEamc4anRidlFPSWVxMURnR3p0dldmMVJJWVNzWW1oRVJEUkxjYllvSXFKNTZCdlBQT1BNbXczL0NvbGZ0d3FGL091ZHQ3Ui9qSWtGRVJHTkYxc3VpSWptbVQxSGo3bzh2ZnBEQU82MkNnWCtjdGZXOWsrTXZCY1JFZEhZMkhKQlJEU1BmUFZIcjdpbElmOGRFRzlWWlVLSUwrL2EydjYvcXhrWEVSSE5EVXd1aUlqbWlUMEh6bmpneWYwbklPNnlDb1hjdTJ0cis4NHFocVdVYWtsM0FCaHpVSGtvRkxwaDFhcFZYM0s3M1MzUmFQUlpBS3BibC9iNjE3LytTU2xsTGhhTHZReUFVK3BPRDgrbVRadit2Ym01K1oyeFdPeGtMcGU3WE8yQWlHajZhTlVPZ0lpSXB0NVhmbkhPNjNGa0g1YkFtNnhDZ2MvdDJycG1keFhEQW9EYWE2NjU1ck0zMzN6emNhL1h1OGoreG9ZTkd4NjY3cnJyL3Rudjk2OGY3UUFlajZldHBhWGwzZ1VMRnZ3bWJNbUkzKzlmRnd3R2IxaTFhdFZYQWJpbkpud3FJZHZRMFBEV3BxYW10enNjRGxlMWd5R2k2Y1hrZ29ob2p0dnp6RE8rYkQ3eFEwaDU1MUNSRkVMczJiVzEvVStxR2hpQVlERFl2R0RCZ2cvNmZMNVZHemR1L0c4QUlRQ29xYW01dnFtcDZXMHRMUzMzTGx1MjdKT2pIY1B0ZGk4QWdKNmVuaC9ieXhzYUduNEZBQzVmdnZ3ZEFMR3B1WUxKRVFnRTFxMWZ2LzY3eTVjdi85T3BPdDVrbjJNVXBtbWE2YUVmRWxOOExpS2FZWmhjRUJITllYc09IQTI0azRFZkFkZ3hWQ1NGd0ovczNMcjZzOVdNUzRuRllzY1BIejc4SnRNMDA0RkE0TG9OR3piOEF3Qjk5ZXJWZncxQTlQYjIvdlNsbDE3NllLbDltNXFhM3JGeDQ4Yi9iR3RyKzEwQXFLdXIyN0YrL2ZydmJ0NjgrWWNlajJkSlMwdkx1d0RBNy9kZnUyN2R1bSt2VzdmdTIrdlhyLzllYzNQenZhV09WMDF1dDd1bHVibjVYWFYxZFR2RzNucDh4eHZ2T1ZSU3NtelpzcytVdTQ5cG1oa0F5T1Z5NlVyT1JVU3pIeGZSSXlLYW8vYjkvSGhRbXZnUmdGdUdpaVNBWFR1M3RqOVF4YkFzb1ZEb3h2WHIxLytMWVJneEtXVWVHT3pLZFBQTk43L3M4L2xXQVlEWDYxMSswMDAzSFluSDQ4Ky8rT0tMdjJIZjMrbDBCaHNiRzYwWnI4TGg4QnRzeC82N1VDaTBCUUJxYTJ1MzJmZnI3Ky8vMlZSZTEwelYyOXY3MUpOUFBubVRhWnJSU3ZaVFNZbkw1V280YytiTTU0dmU5dDEyMjIxbk01bE10NVF5cHdwMVhROEN3UFhYWC8rd2FacFpBQkJDYUU2bnMrN2xsMTkrWDA5UHo0RUpYeEFSelVoTUxvaUk1cUM5KzAvWHdNejlHTUJOUTBVU1FueHExOWJWWDZsbVhIYW1hU2E4WHU4eWU1bmY3MTlwZiszeithNEJnR1F5ZWJSNC8zdytud0dBbnA2ZUg1MDhlZkl6QUhEVFRUYzlJNFRRbHkxYnRoc0FqaDgvL3ZHQmdZRkhBZURhYTYvOWwxQW90REdiemZZWEhjcmQxdGIydmxBb2RCT0FmRjlmMy83TGx5OS9YNzBaQ0FUV0xWKysvSTlUcWRScnFWVHFYRTFOemZYSlpQTGttVE5uL2dhQVhMcDA2UWNEZ2NDMXlXU3lzN3U3KzJ2eGVMeTc2UGlodHJhMi94VU9oemRMS1VVaWtUaDI1Y3FWYnlVU2lWRUhPcmUxdFgyNHJxNXVoMm1hK2M3T3p2dVN5ZVJGOVY1VFU5UGJHaHNiMzV6UDU1T1hMMS8rVmlRU2VYYTBZdzFkeCtLbFM1ZCtJaDZQdnh5UHgvOThxTml4Y09IQzN3aUh3N2RJS2JWb05QckUrZlBudndVZ28vWlRMUlordjMvZCt2WHJ2enN3TVBDTDExNTc3YXREYnljZERrZU4wK2xzS0hWT3Y5Ky9wcmdzbDh0VmxOd1EwZXpDNUlLSWFJNzVpd05ud2hrOTh4TUp2RzZvU0FxQlQremN1dnFybys0NHpZUVFlUURJNS9PUkF3Y09oRXR0YzgwMTEreFp0bXpabjBrcFI1dzFLcGZMOVNjU2llZUhYcG9BOUZBb3RDV2RUcjkyN3R5NWJ3RElBNENtYVM2MXZXMzN4cHR1dXVuUlFDQnduU3BZdUhEaGgrdnI2Nzk1OU9qUkR3RlhuOXdYbjNmeDRzV2ZBS0M3WEs0NlZkYlcxdmFoWjU5OWRvdEtIRHdlejlJYmJyaWh3K1B4RkF4V1g3Smt5YzRubm5qaTlabE01cFZTMTlUYTJ2cStOV3ZXZkIyQU9IcjA2Ry9aRTRzMWE5WTgyTmJXOWlIMWV0R2lSUjg3ZXZUbyt5OWR1dlNka2U2Ui9UcGNMdGZCenM3T1B3ZUF6WnMzLzJkOWZmMmJiZGYrV3dzV0xQaGZUejMxMUhaMTMycHJhMjhEQUpmTDFhenVneTI1Z0pUU0ZFSmcvLzc5alFCNkFHRDc5dTBERG9lajVva25ubGdUaThXT0E4Q09IVHZpdXE3NzgvazhaKzBpbXNNNDVvS0lhQTc1eWkrTzFtWDB6Q080bWxpWVFvaVA3OXphUHFNU2k2a2lwWlFBa00xbXV5NWN1UEIzOWZYMVZwY29wOU1aQm9COFBtOGxGK3ZYci8rL2dVRGd1bmc4L3VKenp6MTM5OUdqUno5b0dFWml3WUlGdngwS2hWNVhmUHp1N3U1L08zejQ4QjI5dmIyUHVGeXVScGZMVlRkVWR1ZkF3TUFodDl1OWNPSENoZFppaEd2V3JQbXF4K05aMU5QVHMvLzU1NSsvYTJqZm43aGNycm9WSzFaOHF0UTExTlhWdldudDJyVi9DMENjT25YcXZvc1hMLzY5ZXErMXRmVTMydHJhUHBUUDU2TXZ2UERDZTA2ZE9uV2ZFRUpmczJiTmd6NmZiMEVsOThydjk2K3ZyNjkvY3phYjdUdHk1TWc3amh3NTh1dVpUT1ppVFUzTkxhMnRyZTlXMngwN2R1ejNBU0FXaXozOTVKTlAzblRpeElrL3J1UThSRFMvc09XQ2lHaU8rTktCRXczWm5Od1BnWTFEUmFZVThxTzd0clkvV05YQVJpYUJ3Zjc1cjMvOTY1OHZ0WUhiN1c0QkFDbGxxWFV3QUFEMTlmVjNidG15NVRFQTBEVE5DUUNIRHg5KysrYk5tMys0Wk1tU1R4dzRjR0E1Z0g2SHcxRURBSmxNcG05bzE1cW1wcVpmTjAwemUrVElrVGNtazhsTEFCQUtoVFl0V3JUbzQ0Mk5qVytKUnFOUHFmTWtFb25qUjQ0Y2VSY0FRd2pocmErdnZ5TWFqVDUvNU1pUmQySndCaTd2cGsyYnR0cW16ZzNXMTlmZkphWE1QZmZjYys4R01PRDMrOWZHNC9IbjZ1dnIzK2gydXd1NmhBR0RZMHcyYnR6NGZTR0U4OVZYWC8zaW1UTm52bWgvZjlHaVJSOEJnRmRlZWVXVFhWMWQvd0lBd1dEdyt1Ym01bmMxTmphKysrelpzMlYzZTlOMTNRTU1kazlMcDlQbm85SG9zMjYzdTNuVnFsVmY5bmc4cldxN1ZDcDFEQUR5K1h3MEdvMCtVZTd4aVdoK1luSkJSRFFIZktIamxjWWNqRWNFb0NxMmhoVDQ4TzZ0YS82dXFvR05RdE8wSURBNDBEY1lERzRZYlZ1bjAxa3owbnN1bDZ2SjVYSTEyY3RNMHp6VDE5ZjNTRXRMeXoyclY2LytveE1uVHV6V2RkMFBBSmxNcGg4QVFxRlF1eEJDajhWaVIxUmlBUURuejUvL2VuZDM5OE45ZlgxUDJZK1p6V2E3TUxRUW41UXlEUUNHWWZSaUtFbVNVcVlBUU5kMXRiWkQ1c2tubjl6YTJ0cjZheHMyYlBobVhWM2Rkb2ZEWVhYLzBuVjlXTzhCZS9lcHJxNnU3eFcvSHdnRU5nSkFRMFBEM2ZYMTlXOGEybWNwQVBqOS9yVWozYU5Tb3RIbzRYZzgva0lnRUZoLzQ0MDNQcFhQNTJPUlNPVEo1NTkvL3EyOXZiMlBWSElzQUxqcHBwc09TQ2tONE9xQTd1dXV1KzQvMU14Um1xWjVLejBtRWMwK1RDNklpR2E1enoveVlyTUc4MUVBcW5KcFFJamYycjExOWJlcUdkY1luTzN0N1YvcjdPejhYRHdlZjZhNXVmbmVUQ1p6MmV2MXJtaHNiSHpMcVZPbjdodDZhdTlkdG16WngxdGFXdDRQSUlnUzYxVmN1blRwT3krOTlOSjdBZUQyMjI5UGE1cm1Cb0JYWG5sbGQzTno4NisxdGJWOS9QejU4Mm84Z2dRd0FBQnFPN1VtZ3hLUHg4K0Z3K0VHQU5rSlhtTzJwYVhsYlV1V0xQa2tNRGcySVI2UHY1VE5acnRIbXc0Mm04MTJ1Vnl1NWpWcjFuenR5U2VmZkIxc0N3T3FtQnNiRzk5U3ZKK21hYjRLNDh2LzhwZS92SFhWcWxVNy9YNy9oa0FnY0YxOWZmMGRkWFYxT3c0ZlBueFhYMS9mVDhvNWlCRENBUXdPZkM5K3orLzN0eGVYMlpJdklwcURPT2FDaUdnVyszekh5NjI2eTNrQWtDcXh5QXVKOSsrYTJZa0YvSDUvZXlnVTJySjQ4ZUkva0ZJNm1wdWIzeFVLaFc1UUE0V1hMVnYycDE2dmQ2SGY3NjlwYVduNVFDQVFXTHRodzRaL3JPUWM2WFM2ODhxVkt6ODRlL2JzUGxXV3orZGpHR3A5U0tmVDU0WmlXUTNidzdiVzF0YTMzbkRERFk5dDJyVHArOFhIckVRd0dHeGZ1blRwZmFacHBvOGZQLzY3anp6eVNPTXZmL25MNjE1OTlkWDdSOW9ua1VpOGN2RGd3YlhwZFBxMVVDaDBmVnRiMjhmczc2ZFNxUXNBOFB6eno5LzExRk5QM2ZEVVUwL2QwTm5aK2FlbWFhWlNxZFN3R2JWR1UxdGJ1M1hqeG8zL21NdmxZczg5OTl4ZGh3NGRXbmZ4NHNWL0ZFSm9iVzF0djEzbVlieENDQjBBSG4vODhZWDc5KzhYKy9mdkYvbDhQZ0lBVHp6eHhKcWhNaTJielY3T1pESVhuRTVucUpJNGlXaDJZWEpCUkRSTGZlNFhKeGJxMEI0RG9LYjd6RWtwM3J2ejF2WlJadzJhQ2RRTVJIMTlmWS9tOC9rRUFFZ3BjMzE5ZmZ2Nysvc2YxVFROWFZkWDk5Ymx5NWYvNVFzdnZQRHVmRDRmYVdwcWV2dXlaY3MrWFh5c3VycTZIWnMzYi82ZnpaczMvNDhRd21sLzc4aVJJKzg0ZGVyVUhvZkRvUUdGZzduVDZmU1pSQ0p4ek9sMDFxOWV2ZnBMR0V3d0d0WFVxNzI5dlQrZHlEVTZISTRHQUVnbWs2K2NPM2Z1YXdENkFvSEFHdHNLMmJyUDUydTE3NVBOWmk4QzZEMXg0c1FmQU1ES2xTcy9aOSttdjcvL3B3RFEzTno4bmtnazhrSWtFam5kMk5qNFZrM1R2TmxzdHJlUytIUmRyMjFzYlB6VnRyYTJqd0NvQnhETlpyUGRBQ0NFa0NQczVuSzczZGZZWHFmMzc5L3YyNzkvdnkrWlRIYU5janA1OE9EQjFvNk9qcmJ4ZExraW90bUQzYUtJaUdhaHp4MDh0Y2lSTjM0R1FGWDBjaEx5M3QyM3R2OWJOZU1xVjFOVDAxc0FvSyt2YjcrbWFicjl2V1BIam4zU01Jd0JBT0xhYTYvOVdrMU56Wlp6NTg3OXYyWExsdTFldkhqeEo4K2NPZk5OREE3UWRnT0EyKzF1ZGJ2ZEJaVjB3ekRjZ1VCZ25kdnRib3JINDJkcmEydnZCS3h4RTVZVEowNzgvcVpObTM2OGVQSGlQMWl3WU1IN05VM3phSnJtU1NhVHI3NzIybXQvTzVGcjdPL3ZQNUxQNTZPQlFPQzYyMjY3N1lxVTByU1BEYW10cmIydHJxN3V6Y2xrOHB2RiszWjNkLy9ubFN0WGZ0alkyUGlXNWN1WGYrV2xsMTY2RndBNk96dS8wTnpjZkU5cmErdDdoNUlLajZacDdrUWljZUxjdVhQL1VFbDhQVDA5UDRyRllzOEZnOEZOdDk5Kys3bDhQcDhhbWxaWG5qdDN6b29wbDh2RkFLQ21wdWFXSFR0MjlQZjA5UHpnaFJkZVVMTkpTUUNweXU4T0VjMVZiTGtnSXBwbHZ2VDR5MHNjSXY4WUlGVmlrUlVROSt6ZXRtWldKQllBUW02M3V3MEErdnY3SDFNRG9jUGg4TTIzM0hMTHFmWHIxLy9UeG8wYi8rdkdHMjlVTXhPSlU2ZE9mZmJWVjEvOTRzR0RCNjhGMEE4QW1xWUZBT0R5NWN2L3JMcmpxSlcrZFYwUHhlUHgwMnZXckhsdzI3WnRwMWF1WExsM2FOdUNRZEs5dmIyUFBQdnNzenY2Ky9zN05FM3ptS2FaNmU3dS9yZG5uMzMyTmdEeENWNW43UG5ubjMvendNREFMM1JkRHpnY2psQTBHbjEyYUp6SlVTbGxQcC9QajdpZzNQSGp4My9QTk0xVWEydnJ1K3ZxNnU0RWdIUTZmZmJwcDUrK3BiZTM5MytFRUU3VE5ETmRYVjNmZis2NTUyNUg1Wlg4L0JOUFBQSEdTNWN1ZmNjMHphekQ0ZkJIbzlHbmpodzU4czYrdmo2cjFTWWFqVDU5L3Z6NXZ4bGFnZHVNeFdJdmpuVmdOWGpiTkUxUGhURVIwU3czNHRSK1JFUTA4M3p4NFBGbGVZRURBbGd5VkpTQmtPL2N0WFhORDZvYTJEajRmTDVOeVdUeU9RRGV6WnMzZnk4Y0RtL1hkYjFnVUhJbWs3bnc0b3N2M3R2ZjMzK28xUDYxdGJVYlVxblV4YUhLc043VTFIUzNhWnI1bnA2ZXh3SDBMbHEwNktOTGxpejVWQ0tST0hyNTh1Vi9IV3VoT1pvVXZqdnZ2RE1CQUU4Ly9mVDJnWUdCeDZvY0R4Rk5JeVlYUkVTenhQMEhqbDZqNmZyUEpLQ21LMDFERSsvWWRjdnFIMWMxc01tbEFYQUIwREU0U3hLNzNNdytBa0FBZ3l0OEc1ajRyRnRFTklzd3VTQWltZ1crY09qWUtzMFVQNFBBd3FHaWxKVHliYnR2WFRPaFFjZEVSRVNUaWNrRkVkRU05NFVESjlvMVhmNE1nQnEwbkJBUWQrL2N0dnJSYXNaRlJFUlVqTE5GRVJITllIdC9mblF0RER3S29IbW9LQzZGZk91dXJlMlBWVEVzSWlLaWt0aHlRVVEwUTMyeDQvaDZBOWdQUUUxZkd0Tk04ZWI3YmxzOWJIQnp0VWtwUjFvWGdZaG9YaEpDek10Nk5sc3VpSWhtb0FjZVA3blJNTXo5QUJxR2lpS1E4cTc3Ym12L1JUWGpHZ2x6Q3lJaUFwaGNFQkhOT1BjZk9uYTlhWmcvQlZBM1ZEUmdDdTFOZjdSdDFaUFZqR3MwVEM2SWlBamdJbnBFUkRQS3ZvNFRyeE5TN01mVnhLSlBhTGp6ajdiTzNNU0NpSWhJWWNzRkVkRU04WVhIanQwa0lYOE1vR2FvcUZkSy9jNWR0Nng4cnBweGxZTXRGMFJFQkRDNUlDS2FFZmIrL01RdE1PVi9Bd2dORlYzUmdUcytmZXZLRjZvWkZ4RVJVU1dZWEJBUlZka0RIY2R1TlUzNVF3eXVhZ3hJMFdXWXhoMjd0bC83VW5Vakt4OWJMb2lJQ0dCeVFVUlVWZmNmUEw3REJCNEc0QjhxdWlRZ2J2L005bXVQVlRPdVNqRzVJQ0lpZ0FPNmlZaXFadDlqTDk4cEJINEFsVmhJWEJBYXR1KzhkZFdzU2l5SWlJZ1V0bHdRRVZYQi9ZZU92MGxLL0RzQUx3QUk0SnhwR2p0MjNicjJWSlZER3hlMlhCQVJFY0RrZ29obzJ1M3RPUGxtU1BQN0FEd0FJSUd6VW1nN2RtOXY3Nnh5YUVSRVJCUEM1SUtJYUJydDdUaCtOMkQrS3dEM1VORVpHSExIN3UyclhxMWlXQlBHbGdzaUlnS1lYQkFSVFp0OUI0KzlRd0wvQXNBMVZIUWFtckZqOTdhMXIxVXpyc25BNUlLSWlBQU82Q1lpbWhaN0R4Ni9Sd3J4WFZ4TkxFNEtRNzl0MXkyelA3RWdJaUpTMkhKQlJEVEY5aDQ4OWg0SS9DUFV2N2tDeDRYQTdUdTNyYnhZM2NnbUQxc3VpSWdJWUhKQlJEU2w5aDA2OFQ0cDVkOEQwQWRMNU10YTNyejl2dTFyTDFjMXNFbkc1SUtJaUFBbUYwUkVVMmJmb2VPL0thWDhHMWlKQlY3VWRlY2RuOTUyVFhjMTR5SWlJcG9xVEM2SWlLYkEzbzRUSDVKU2ZoMVh4N1lkY1JqaWprOXR1NmFubW5GTkZiWmNFQkVSd0FIZFJFU1RibS9IOFk4Q0JZbkZZWmZEMlBHcDdhdm5aR0pCUkVTa3NPV0NpR2dTN2UwNDluc0EvaEtBR0NwNldvcnNHLy8zRzliM1Z6R3NLY2VXQ3lJaUFwaGNFQkZObXZzN1R2d2hJTDhNbFZoSThRU3lqamZ0dnJNOVV0M0lwaDZUQ3lJaUF0Z3Rpb2hvVXR6ZmNmelR3cFpZQ09EeHRGdDc0NjQ3Vjh6NXhJS0lpRWhoeXdVUjBRVHQ2emkyV3dLZmg5VVZTbmFrRFBQTmUxN2ZIcTlxWU5PSUxSZEVSQVN3NVlLSWFFTDJkUnovRXdseE5iRVFPS0Nuc25mdDJiNTIzaVFXUkVSRUNsc3VpSWpHNmY2TzQzOHVnVCs1V2lJZlNYc1RkKy9adWlWWnZhaXFneTBYUkVRRU1Ma2dJaHFYK3p0T2ZFRkE3cllWL1NSdGVONjJaOHVhZE5XQ3FxSktrd3VId3dHLzM0OTBPbzFNSmdNQTBIVWR3V0FRbVV3R3FWU3E1SDVlcjNmVWN3a2hrTS9ua2N2bEtvcUg1aWRkSDF6ZjBqQ01ZZTlwbWdhbjB3a2hCRXpUUkM2WEcvRzdKNFNBMCttRXBtbVFVaUtYeThFMHpXSGJlRHdlbUtacGZlZUxZM0c1WE1qbGNzam44eFZ2WDB6dG04MW1TOFpSdkY5eHVYcXRTQ2xoR0ViRnYxc2puVzh5VE1heGRWMkgwK2xFUHArZjlQam1LeVlYUkVRVjJ0ZHgvQUVKK1duMVdnQS84c2IxZCt5NmE5bndHZ0NWNUhBNElJU0EyKzJHcGczMjBCVmlzR2VacnV2d2VyMEFCaXQ5OXNxUjIrMGU4OWlxY2pjYlRXVkZqSWJ6ZXIzUWRSM1JhTFFnY1hDNzNkWjNVSkZTSXBGSURQdGNWS0tzdnIvcXVPbDBHdW4wMVdjTjZ2c09BTmxzZGxpaTRuYTc0WEs1SUtXMEt2ZVZiRjhjMDJqSmhkdnRodFBwUkN3V3M0NnJ5a3VkM3k2Znp5T1JTSlQ5UUtINHVKTkZDQUdYeTJYOUcyS2E1ckNFcmh4K3Z4K2FwaUdkVHZOM2JwSXd1U0FpcXNEZWptTmZrY0FmcXRjU2VEaGRiN3h6NTdiMjdHajd6WFdWdGx5NFhDN2s4M25vdWo2c0F1TndPT0J3RFA1NXltUXl3NDZkeStVUWo4ZWhhUnBxYW1xUVRxZVJTcVdzMStPSlo2WlFGVEgxcEp5bWp2cWVwZFBwZ2txcDArbUUxK3VGWVJoSUpwTXdUZE1xOC9sOGlFU3VUZ0NuYVJyOGZqOEFXSW1IcG1ud2VyM0RXaDNzMzBtbjAxblFHcUZhUHRSMjZyOUt0cmRUNzJtYUJsM1hDeXJOYWx0TjArQnl1YXdFU0pVWG45K2VKS21reStQeElKa3NyL2VuUGJiSityMTB1Vnp3K1h4V1F1ZDBPdUYwT3BGTUprdTI4b3hFMHpSb21qWnFheWxWanNrRkVWR1o5bmFjK0NvZ2Y4OHFrUEkvNnZ5SmQvM08yaTJzQlZiQTVYSkIwelRrY2pra2swbnI2YXQ2YXErNk5Va3BoejExQlFZckJCNlB4NnBZcUtlMDlpZkhvNTIzdVB1RGV2S1p5V1NzU3FZcVM2ZlRCUldpa1k2aHFLZXA2dnBLZFR0UjExZXFsVUoxUThjc0pNZ0FBQ0FBU1VSQlZIRTZuU1c3b0l4MS9yR29jeHFHQVNIRXFIR2FwbWwxTXl0KzMrVnlRUWlCWEM1WHNrdlJhUGVoa3V0eHVWelFkWDFZQzFhNTc0OUdWY0NMOTFPZlFUd2V0NzRQbVV6Ryt0NDVuVTdyYy9GNnZSQkNJQmFMV2ZHYnBvbDRQSTVnTUFpdjF6dXMxVUZLQ2JmYlhWQUpWdDJ2U2xXK0s5MWUzUmYxTzZVUytWSThIZyt5MmV5WVQvenRpWWJENFlEYjdVWXFsWnBRc2pEZXowNElBWi9QQnlrbFVxa1VmRDRmc3Rrc2RGMjNmcTQwcnRuNk1HS21ZbkpCUkRRR0thWFlkK2pFWHdQeW82cE1BTjlMbVpmZjh6dGJ0ck1kSFpYOWNWYVZOeWtsVE5NczZOY05YSDJpbk0xbUM3cVZLUFp1VS9idDdiSFk0eEZDSUJnTUZteVRTcVdzSjVXR1ljRG44MEhYZGNSaU1UaWRUcXVTb2lwZFl4MUR4UlVNQnExdVh1cnBycm9HVlRsTnBWTElaclBXYTNzM0x0V0tZNzhINVo2L0hPcWNkaVBGcVNTVFNTcytYZGNSQ29Xc1JNN3I5UmJzVzg1OUtQZDZnc0dnbFFBQWd4WHFlRHhlOXZ0amNUZ2NNRTJ6WkplaVVrbVQrc3dNdzdDK1g2cXZmbkVTS0tWRU9wMkczKytIcnVzRjcrZnplV3Q4aGpxSFNnRFVQYk4vZnl2ZFhpVWVxVlRLNnY1VTZ2Y3puODliaVhraWtSZ1d2LzFuKyt0TUpnT24wMW53L1N5SC9UZ1QrZXlFRUZaaXErNnJTbEJVMGx0cDk2aFNyVDgwZmt3dWlJaEdNWmhZSFA4R0lENWtLLzF1eXJqOHZqM2JtVmdvNWY1aFZwVjQ5Y2RmL1QrVlNpR1R5U0FjRGlPWlRGcFBKa3NkTjVQSldOMmlhbXRya1VxbGtFd21vZXM2d3VId3NIaThYaThjRG9mVlpTSVFDTURyOVNLVHlWaVZFbFV4VWQwdFZQOTZkWnl4anFHMjBUUU44WGdjK1h6ZWVuS3RXajlHcXJEWmY0NUVJcWlwcWJFcTJwV2N2NUxQU1VxSmVEd093ekFRREFiaDgvbXNsaHY3TnVxSnZDcFRYVkZpc1ZqSmZjdTVEK1ZjanhwTW5jMW1rVWdrNFBmN0N5cU9ZNzFmRGxYcHQzOHVxckp1djJiRlhwbFYyNnFXblpFcTcybzcrMmVjeldiaGREcmhkcnVSU0NTc2Ewa21rOWFFQmVQWlhuRzVYTlorcWhWS0pVejI3NEFhZE81MnV3cyttMUxkc29xVEhRQ2p0cHpZRlI5bm9wK2RhdEZUTFI5S0pwT3BxRXRVcWRob2NuQ2RDeUtpVWV3N2RPSnZDeE1MZkh2NTVmYjNNckVZSDRmRGdYdytQNndTb1o2Z0FpaDRvam5TTVh3K245VjZvVm9haXAvSUs2cUxDQUJyUElNcVYxUWlFUWdFb0dtYTFkZSszR09vN2lmWmJOYXFJS3NLbTZxd2xxTlV3bEh1TlZRaW5VNGptODFhNHdxQTRmYzlrOGtVVkw1VlAzK1ZqSlhhdDl6N01OYjFxUGZVVEQ3RkZjZXgzaCtMZXZvOW5nSEF4VWFxbE5ydm01MXFMVkhYYWgrMFhVcWwyN3RjTG1zZnRjMUkzeFAxK2ZsOHZ0SVhONHF4dWlHT1pLS2ZIUURFWWpHazAybnJPK1gxZWxGVFUxUFFFbGFPVWkwL05IRnN1U0FpR29VQWxsdC9kaVJPTHQrMitnUDNDRkgrbytKNW90dy96ckZZRExxdUl4QUlBTGhhUVZFRE10WFA2cjNpN2sxQTVkMmkxTlBONGdxVS9maXFvdXozKzJFWXhyRHVSbU1kUThWbWY0cGQzTTJubkNmREl6MUpMZWNheWxFcWVTbCtFcTNLN2EwWTZ2M2lheXpldDV6N1VNNzFxSllqdjk5dmZWZVN5YVRWU2pQVys1WGNEL3MxMnJ2QkZkOVgxZGMvazhrVUpNaXFaYUtZcXJpcWJsVEZYWXY4ZnIvVkltRVloalZEVTZtNHl0a2VRRUVMZ0JvUG9zcFZ0eVA3ZHlDZnp5T1ZTc0hyOVJZa2x5TzFyS243b081VkpTMFg5dS85UkQ4NzFmS1dTcVZRVzFzTHd6Q3NMbnY5L2YxbEpZMXFld0NqVGpOTWxXTnlRVVF6MGpOUytreGdyUURXQ0tCZEFtMENhQUhRQk1BejlOL29qN2duUVM1dmhBLys4dFRnQzRGVlp6cE8vajhwNVVlRUVQeExaRlB1SDJiRE1LekJ4RkpLcTVLWnkrV1FTcVVRQ29VUWpVWkxQc2xVQ1lTcVZHaWFodnI2ZWlTVFNTUVNDZWk2anJxNnVtSHhxRXBVTEJZRGNMVy9mL0hBVC9WRVdOZjFralBzakhZTSsxTnE5Yk5xWVVrbWs4TzZ6b3hVZVJ1cFFsZnVOWXhsdEc0Z1kzV0hLWFdOSSswNzJuMG85M3B5dVJ3R0JnWWdoSURmNzdmR3dhanVQV085WDg1OUtFNE1wSlRXN0ZERjE2aG1TckpQT0dCdlVTamVYcFdyYmUzdnEvRVlha3lHZmVhbFVwOURPZHZiejZrR055dWFwbGxkbzRxdk41Rkl3TzEyVzl1UDlUMVFTY2hJM2NHS2xUck9SRDQ3K3l4eHFtVkdUU05iVTFNRGw4dFYxbGdrTlUydm1sU0F5Y1hrWVhKQlJEUEdFU21iOHNEYnBKUjNTQ2x2MUd6L1JvMnZBWDdpbkxvMklLVDR0aFR5d3dBZ2hmendBeDBud1FSall0VFR6MHdtWXozRlZKV1drU29ZOXI3a2xWQURWNEhCNUViMTl5OWVsOERoY0NDVHljRHRkaU1ZREtLL3Y3L3NZNmc1OXRXVFl5a2xQQjRQM0c2M1ZSRXM3aVpUU1JlT2NxNmhFaW91S2FXVlZJMDErMVNwYXl6ZXQ1ejdVTTcxT0oxT2hNTmhKQklKYTcrYW1ocHJuTVJZNzVmREhvTmROcHVGeCtPQngrTXBHT1R1OS9zaHBTeElmRk9wRklMQklJTEJJS0xSYU1IOVZUTXhGVCtSdHkvS3A3N3pvM1VMcW1SNzFjVnNZR0RBS25NNEhBaUZRbkM3M1NYdmpaUVN5V1RTYWtVWWpScnNQNUdwa2lmNjJVa3ByVzZVeFdOZzFQdmxVTE42MWRYVlZkUjFrY2JHNUlLSXF1NHBLVy9RRE9Oak9kUGNBVUFIcXBkTWxITGZ0bFVmZWFEakpKaGdqS3pTcDM3MjdoeHFZS242QTE5VFUxTXdVNU9hL3RMcjlSWk1hMnJ2dTYwcWZxcmNIazh5bVVSTlRRM0M0VEJ5dVp6VnJVU3RvYUVxam9aaElCcU53dWZ6d2UvM1d6TWhsWE1NWUhEY1JqQVlSRGdjaG1FWVZtWE9QcU9OWVJqV3RMbjI5VDNzWFpHQXE2MG9haGFmY3M0ZkRBWkwzbXMxL3FING50bmp0UGZQSCtrK0FvT1ZhYi9mUCtLKzVkeUhjcTVIVmNyVkJBRDJhV1BMZWI4YzJXd1dQcCt2WUJZbVlMQmx6T1Z5SVJnTVdwVjE5WFE3Rm9zVmRMbEpwVkxXUW01MWRYWEk1WExXK2hHbWFSWXNVbGY4QkYvTnVxUUdLTnNydUtWYURzYmFYaVYwOWhZaVlEQ0o4dnY5Y0x2ZHcrSlJQeWVUU1d2Z2QvRjc2cmoyNllXTEZ4MGNUZkg1SnZyWlNTbXRybHhxWFJzMWlZQjlqRThsc1JYL1RCUEQ1SUtJcXVhd2xFdE13L2dzRE9OT0FNQU0vY2RkQ0NHbGxFd3dKb2w5R2xOVjBWWjlxSFZkaDhmanNicG9xTFVHMU13ODlpa3poUkFGZmMvVlltYkZUNG96bVF5aTBhZzFLMDB1bHl1b0hBV0RRUWdoRUkvSHJhZTRIbzhIZnIvZkdwUTgxakdBd1lxbTZwZXY2enF5MmF6VjdVZUpSQ0xXVTJURE1JWTlPVmRkTlp4T1owRWx0cHp6RjY4b3JSUS9iUWRnVFdPcTRyUS9kUitOdXY5cVpldE1KalBzR3N1NUQrVmNqN3BYYWwyT1NDUlM4Tm1POWY1WU1wbU1OUkdBL1h0bG1pYjYrL3V0Q2prdytKMkt4K01scDBhT1JDTFdjZFJLMU9sMHVtQ2RERHYxL1UrbjB3Z0VBdFpuTTFJclZMbmJxd2tOU3NXb3VsVzVYSzRSNzFFOEhyZG1XN05UWTVxa2xEQU1BN0ZZck9JQjJNVW0rdG1wV2N3OEhvL1ZwU21aVEZxdGNWUmRNK25oSUJITkUxSktjVGlYKzRBRVBnTWhTdGVJWnBBdFR1ZENZRER1QnpwT2ZsMGxHQUFncEhqd3ZtMnI1bjJDY2ZueTViS3ZYOU0wNjRtMTZ2SmhuNTFKelVya2Nya0twb05Wc3hDVm9oYjJLcmZmOW55bDZ6b2FHaHFRU0NRcVdoTmlycXFycTRPdTYranA2V0dsZEJaUzMrZDRQRDVzclk1SzlwK3EzNGVXbHBaNVdjOW15d1VSVFNzcHBlUFpYTzVMRU9LZDFZNmxVbXpCR0ZrbEZUUERNTkRiMnp2cXNVcE5Uem5hMDlMaWJqZFUybWhkbnVhamFEUTZhVlBTMHZUTDUvTzRmUG55dVBkWHJTWHF3Y1JFVzJSb0VKTUxJcG8yVWtySE05bnMzd25nOXBuYUJXb3NURENJNWc0bXBQT2JtaTNMNS9OWmEyN1F4REc1SUtKcElhVVV6Mll5WHhiQTdkV09aYUtZWUF6SHArQ3pRejZmeDZWTGw2b2RCdEdNRVkxR3l4NXpST1ZoY2tGRTArSndPdjBCQUw5ZTdUZ21DeE1NbWlnMVM1WHFqbEg4dXRMOXB6ck9UQ2FEYkRZN2FlY1ZRaUFRQ0NDWHk1VWNoRnp1TWRRc1I2WnBJcDFPRHhzWVBGSzh4ZGNGakR6akZvQmhuNU5kUHA4dm1LVm9zczlaRG8vSEE2ZlRhVTFNVUh6T1V2YzVHQXhhQytuWmxicEdBQ1dQTWRiM29aSnpqTGJkU01jZktWYWdzdnRIazRmSkJSRk51ZWRTcWFXbWxKK1pheVBibUdCY05kMHRGNXFtV1RQbnpOYktnNnBjeDJJeHBOUHBZYThyM1grcTQxUmpZU2Jydk9vNEFORFQwMVB4K2lWdXR4dTF0YlVGVTdLR1FpSEVZckdDMmFsR2lyZjR1Z0NNdXRhRG1pM0tIcmRkTnB0RlQwL1BsSnl6SE9yWTJXeTJZQiszMjQxQUlJQ0JnWUdDMzFOVnJsYW5MM1dzVXRMcE5QcjYrb1p0VytyN01KNXplRHllc284L1ZxeUpSR0pLZnplb05DWVhSRFRsVE5QOE13QXpmbGFvOFdDQ01XaTZrd3RWb1ZCUHEyZWo0am4yYzdrY0xsMjZWUFpnNjBxM24yaWM2anlUZFY3RE1IRGx5aFUwTmpaVzNOL2Q0WENncnE0T1VrcjA5L2RiYTZIVTFOUWdHQXpDTUF4cjlxQ1IxaklvTmJoZGRSblRkUjFOVFUySXhXTFdMRUpxTzdXdGVrOElnVkFvQkovUEI3ZmJQV3lkaGNrNFp6blU3NEhINHlsNCtxK20wMDJsVWdYSFVsUFhxclVtN01sZDhUVUNLSG1kSTEzZmVNNWhQNzdMNVJxMk5rdXA0NDhVcS8wOWR0bWNma3d1aUdoS1BaZEkzR0JLK1N2VmptTXFNY0dvbk5QcGhNZmpzUmJFc25kbEtXNlZLTlZLb1o1VXFsVjY3UW1HcG1udytYd1FRaUNkVGs5b0plR3hZbFRyUlFBb21FNjNuR01VSzNXZFFnaHI5ZXBjTGxkUWFheDArMHJvdWc2djF3c2h4TENWdTBmNmZBekRnS1pwQlYxK3htS2ZmcmdTYW0yUzN0NWU2OXBWeTBGVFV4TkNvZEM0MWp4UThkaFhleDV0SmluMVhqd2VoOC9ucTJqVjlmR2VjeVJxY1QxVm9RZXVkaHV6TDBxcGVMMWVhdzBabjg4MzRtZG0zNi9TNjZ6MEhPcjQ0eDFjelZtL1pnWW1GMFEwcFF6RCtGaWxGWWZaYUw0bkdKVlU0dHh1TnhvYUdxd0taVEFZUkZkWGwxWHhGa0lnR0F4YWk1RVZ2d1pnOWJGMnVWeHd1VnhXSmRyaGNLQ3BxY21xcUlWQ0lRd01ERlE4aDMyNU1kcjUvWDUwZFhWWjkyS3NZeFEveFM1MW5mWDE5UVdWeFdReWFYVVpxWFQ3Y2ptZFRqUTJOaFowTjFKS3hWbDhMeUtSU05rVncvR3VrT3p4ZUpESlpJYTFXa2twRVl2RlVGdGJDNWZMVmRDS1VQd1VlN1J6bC9PZS9YajJ4TUJlUGxubkxGY3FsVUlvRkxLZS9MdmRiZ2doU3JaYXFCWEgxUUtBWTdXd0FJTkpKekJZaWJkdlUycmI4WnhESGQ4d2pER1BQMWFzVkQxTUxvaG95aHlKeFpyeXBybWoybkZNbC9tY1lGVHlSNzJtcGdaU1NuUjFkY0hwZEZvVlludFhFUHR4UzFVZXVycTYwTnpjYk0zMG9zckQ0VENFRU9qcDZVRXVsME5EUXdOcWFtcVFUQ1lyV2dHNDNCaFYxeDZQeDROd09BeVB4MlAxTFIvdmRhclhhclh5VkNxRi92NSsxTmJXd3VmeklSS0pJSi9QVjd4OUpkZXU3bUUrbjBkOWZUMmNUdWV3aW5OeDNLWnBXbU1ueXYwK2pLZENyZXM2TkUwYjhUenE2YmhhVmJxU0xrcVZ2T2R5dWF3V0ZMV2l2S3JFVC9ZNXk2V1NDNC9IZzNRNmJTV2F4Y21GV3MwOW1VeGFYUXhMZFVWUzF3Z1VqaGV4SDIra2E2MzBIR3BnZHJuSEx5Nnp4NnJFWWpFbUhGWEE1SUtJcGt3ZWVCc0FIZlBvSC9mNW5HQ1VTOU0wcEZJcDZMcHU5UWN2OVpSOE5LcjdnNzBpcHJxQUpKTkpxeVVqRW9tZ29hRUJicmQ3MklEU3lZZ3hrVWdnbDh0QlNvbHdPRnpRWFdTaTE2bXVTNjArYmwrdGZESzJMNlhVUGV6djcwZFRVOU9ZK3lZU2lZcTdzdGcvdTBxTmRHM1RWWm4wZUR4VzVkMDBUZlQxOVZXVXhFMkZiRFlMd3pEZzlYb3hNREFBcjllTGZENC9yR3VnMSt1RllSalc3RitCUUFBK24yL1k1MmUvUmlVU2laU1ZxSS8zSEtacEZpVHA1U29WYXlLUnFPaWhBazBPSmhkRU5IVU00M2JNZ3k1UnhlWmpnbEZKaGE2bnB3Y05EUTNEcG84Y3FSdkVTRTkraTh0VWx3cFYyVmMvcS9lbU84YnhIa1A5YkJnR0JnWUdFQTZIVVY5ZkR5a0h1L3lvYTZwMCszS1V1b2YyQ25PcE9PMHRGNVZXN1BQNVBBekRRREFZUkM2WEs2djdtcW9zanZTWnFnUk9kYTBwcDF2TlNLMEl4VC9iWDZ0WnFkUzlMN1hOWkoyekVxbFVDb0ZBQUg2L0g3cXVEM3Q2cjdvcjVYSTVoRUloSzdIemVyMVdGN3JpYXdRR3UvMnAxcml4V21QR2V3Nm4wNGxRS0lUNitucmtjcm1DMXFuUjdtWHhjWlJxSjN2ekZaTUxJcG9TejF5ODZJT1VOODZuVmd1NytaaGdsRXYxNTQ5R284aG1zMmhvYUppVTR4WW5HY0RWSitLVlZ0WW1JOGJKT0VZbWswRlhWeGVFRUtpdHJVVW9GRUlxbFJxeGhhRFM3WXVwKzFScFM5SjRDU0dnYVZySnArc2prVklpbTgzQzYvVkMwN1JoZzNoVk1xZXVXYjF2LzE3WVg0OTNFTEJwbWlOV1hxZnFuT1ZReVVVNEhMWmUyNm43NDNRNlVWTlRVeENiMiswdStLN1lyekdaVEJac1A1cnhua01sbXkwdExkWkE5SEtOOW5uUTlHSnlRVVJUUXZmNzE1cW02YXgySE5VMG54S01jaXZ2RG9jRHVxNGpHbzJpdjcvZjZzWlEvQVFjR0t6Z1NpbmhkRHFIYlZQcWFhYXFtTmlQcWZyQ1Z6SU9vSndZaTUvY0ZzY3prV09vMXg2UEI4M056UmdZR0VBa0VvR1VFczNOemRZVCswcTNMNGU2aDE2dkYvMzkvZFp4N1RHT0ZYY2xkRjJIRUtMaTlRaGlzUmpxNit0UlYxZUhucDRlNjd3K253OSt2eCtwVk1wS1Z0UXNTbXIySy9YOXNpY2hJN1VpakxlRlliTFBXUWsxWGtFbFh2WkI3V28yc1h3K2orN3VibXNmbDh1RmhvWUcrSHkrRWFmU3RTZEVJOTBES2VXRXpnRU1IOVE5MXYyZXJCWWZtanhNTG9ob1NralRYRE5mV3kzczVrdUNVVW5sVlZYNjFmU1VBS3k1N2J1N3U2Mm4ySUZBQUpxbVdRTkQ3ZWRSLzFlVnRZR0JBUUJBTkJwRmJXMHRXbHBha00vbnJla3Y3VTl2Nit2clM4YVdTcVdRVENiTGl0RWVUNmxLNGtTT29WNm5VaW5rODNuVTFOVEE0WEJZcysyVXFwaVZ1LzFZMXo3U1BTeSsvNlBGUFI2VjdodUx4ZUQxZXVIeitiQmd3UUpyblF1UHg0TjhQby9lM3Q2QzQwV2pVZFRYMXhkc3E5WnFHS3RWWjZTNHhvcDVzczlaem1lbjlrMm4wL0I2dlVpbFVnVkpnZXF1cEZyVGxHdzJpM0E0REovUGg5N2UzcExYcUNyN2F2eFFxZSs5U2tZck9ZZHFnUUt1VG9Gc211YXdxWVM5WHUrd2xxQklKRkx5T1BaekZuZVZvcW5INUlLSXBvWmh0TS9IOFJhbHpKY0VveHhTU3ZUMTlhRzJ0dFo2d3F4cEdqd2VUOEdnM2l0WHJsaFBPZTFyU1NqNWZCNnBWQW9lajZlZ3Yzc2tFckdtUm5VNm5VZ21rd1VWR1FERFpwUlI3QldhY21LY2pPc2NTM2QzTitycjYrSDMrNUhQNTYwWm5NYTcvVmpYRGd6ZVF6VUExK0Z3Rk13Nk5KTjBkM2NqRkFvaEdBekM3L2ZETkUzRTQzSDA5L2NQR3dPaEtwaHFrVGJUTkJHTHhkRGYzejlsOFUzMk9jdjU3SlJrTWdtdjF6dXNYQ1hqcGNhMnhPTnhhOGF6VW9PZ1RkUEV3TUFBYW10ckVRNkhSN3lPU3MraHBwTUdCbjl2TXBsTXljL1F2cDM5ZUtXT1k3OFBUQzZtSC8veUU5R1VlTGFuNTFzQWJxOTJISlBoK29hR2haTnhIQ21sZUtEajVOZFZnZ0VBUW9vSDc5dTJhdFluR0oyZG5iTTZmcW9PcDlPSnRyWTI5UGYzVzYxUFJIUEY4dVhMNTJVOW15MFhSRFFscEdtMnpJZkY4eXJCRmd5aXE5U2djd0NjTHBSb0RtRnlRVVJUUWdCTkhITXgzRnhOTURpUWtpcWxGazNMWkRLSXgrUDhEaEhORVV3dWlHaXFlSmhjbERZWEV3eFdES3ZMNVhKVk5HMW5zVkpUdWs2MWZENlAwNmRQVCtzNWlXanFNYmtnb3FsaEdCNE82QjdaWEV3d3hrdlhkWVREWVd0VjZPTFhFeUdFZ04vdkwydHh0bUthcHFHMnRoYjVmQjZSU0FRT2h3TU5EUTJJeCtNakhrOElnZnI2K2xFcjZvWmhGTXh5b3pRMk5vNjZuNlpwNk8zdEhiYU5FQUp0YlczVzlLdWxFajNWT21BL2xwcU55KzEydytmeklaRklsRHgvTnB0Rk5Cb2RNYTd4Y0RxZGFHbHBLVG5nbm9obU55WVhSRFExcE9TL0wyT1lTd25HUkZvdWhCQUloOFBXckRmRnJ5ZWlwcVlHRFEwTk1FMFRpVVNpN1AwY0RnY013MEE0SEVZaWtiQld2dmI3L1hBNm5kYVVtR3FOQnRWcUlLVWNjNkV4ZGJ4aXFySS9FdE0wQzZhd1ZYdytINFFReUdReTFoaUdZZ01EQThObXpXbHNiQVF3MklKZ211YUlzeEZGbzFGci9ZTFcxdGF5V3pnMFRjT1ZLMWRLTG81bm1pWmNMdGV3YVhXSmFQYmpIMzhpbWhKQ2lEUUE3NWdiem53VHE5Mk9ZUzRsR0pNbGw4dWhzN056VWlxZDBXZ1VkWFYxVnBKUWp2cjZldFRXMXVMOCtmTldtYy9uczVJR3RSZ1lNTmdpVUp3b3FEVW51cnE2aGgxNzJiSmxJMTdYd01EQWlBdmVoVUtoRWJzOWhVSWhtS2FKL3Y1KzFOYldJaGFMV2VkMk9wMVlzbVRKc0gzVU9kUkNlWUZBQUoyZG5YQzczVmk0Y0NHdVhMbUNlRHlPWmN1V0ZTUVRQcDl2MlBvT2FyRkRlNWtRd3ZvUEFCWXNXQURUTkFzV2N3TUcxeVpvYm02MnluSzVIRnN5aUdZNUpoZEVORFZNTTRHNWtWeVUvN2g3bk9aQ2dsRnBJdUJ3T0JBTUJxMEtwVHFHbEJLNnJxTzJ0aGJKWkJMSlpOSjZyZGE3U0tWU1ZuY3ArNW9XcFJiTU1nd0RpVVFDd1dBUW1xYVZOU3RSSkJKQk9CeEdYVjBkZ01GNSsrMEx5YW5LYjIxdExTNWZ2anpzU2I0Y1dsVThIQTZYUFA1SWk2ODVIQTZFUXFFUjQxSUw4OW01WEM3NC9YNGtFb21DK2Y1VkM0WnFDUmx0cFdNcHBYVWMxU0tUeVdTc0JFQWxCVkpLbkRwMXFtQmZwOU9KcFV1WEZpUTBpaENpWU9Wc3hYNi9IQTRIL0g2L2xhQVVMNXhHUkxNUGt3c2ltaHBTSmdBMFZEdU1TVERseVFVdyt4T01TaXFFYnJjYml4WXRHdFlGU0ZWZzFSU2xxaXVUZmNwU1lIQ0JQZFZkYXNHQ0JkYWlYY0JnSmZieTVjc0Z4NDNINHdnR2cvQjZ2V1V0cUpYTlpxMTlsR1F5aVVna2dxYW1KdFRYMTBOS2lhNnVMbXZWNG1KT3AzUEVMa3JxV2hWN01oQ0pSSVpWL0ZVM01hZlRpY2JHUnVSeU9Xc0JNN1dmZlIrMzIyMnRvcXpZSy9yMjdVT2hrSlZRTkRRMEREc09nSUpyTExVcXN4SU9oeEdMeGF4RisrenZ2ZkxLSzFpNGNDRzhYaTh1WGJxRWREcU5GU3RXSUJxTm9yKy9IMHVXTE1HVksxZUdYVDhSelQ1TUxvaG9xcHlGbE1QN1k4dytaNmZyUkxNOXdTaFhZMk1qaEJDNGNPRUM4dms4V2xwYWhsV0dTekZORXhjdVhFQTZuUVl3T0JCY0RkYnU3dTVHYzNNelFxRVFlbnQ3Qy9yNXErMkxWKzhkVFY5Zkh5S1JDTnJhMmdBTVZzNmJtNXVoNnpxaTBTaWkwYWkxK051VksxZUc3WjlJSkhEeDRzVmg1U3RYcmh4V3B1djZtT00wZ0t0SlF6S1pSSDkvUDd4ZUwwS2hrTlZpSWFYRTZkT25ZUmdHVnExYVpjVm03NTZrcU1SSkRSTDMrLzN3ZUR5UVV1TGl4WXRvYm02RzAra0VnTElHMVFjQ0FZUkNJZFRXMXVMQ2hRdklaRElGNzBzcDBkM2RqVVdMRm1IQmdnVzRkT21TOVY1emM3TzFlalVUQzZMWmo4a0ZFVTBKWVpxbkpiQ3QybkZNZ21tZEszTzJKaGpsVmdxRkVQRDVmSWpGWXRic1JWMWRYVmk4ZUhISjQ5aGZSeUtSZ2dIZXFydU95K1dDMSt0RkpCS3huckxiOTFPSmhzUGhLRHZPZkQ2UDF0Wlc2N1hxMXFPZXpBY0NBUUNEWXdhQ3dlQ3cyWlNjVGlmcTYrdEhQTDQ5am5RNmpjN09UclMydHNMcGRPTGl4WXZJWkRKWXVYSWxUTlBFNmRPbnJiRVFGeTllUkRhYmhaUVNUVTFOeU9menlPVnk4SGc4YUdwcUt1aHk1UFY2cmJFaGFzQzNtcVZLZGYzSzUvTVFRaUNWU3NIajhTQ2RUc1BqOFZqSlNDUVNHVFc1VU5jUmk4V1F5K1hRME5DQVJZc1c0Y0tGQzlabjVYSzVySm13VkV1TTZ2N2w5L3ZoY0RoZ21pWWFHaHFzYm0rcVpZYUlaaDhtRjBRMEphU1VKNnNkd3lTWjl1dVlyUWxHT1J5T3dUODc5c0hKNWE3T1hEeTJ3VFJOOVBUMG9MR3hFYTJ0clpCU29xK3ZyK1RzUkpYd2VyMVlzR0NCMVYzSXJuaEdKWS9IQTQvSE15eTVjTGxjMXBpTnNaaW1hUTNJYm1scHdjS0ZDNjF4SFpxbW9hV2x4ZXI2NVhBNHJFcDdiMjh2bkU0blFxRVFORTBiTnNaRHhhYllLK3lxaFdMWnNtWHcrWHpXdmZWNFBBVXRQT3J6S2tkdmJ5OE13MEJ6Y3pQYTJ0cHcrZkpsUktOUkNDRVFDQVFLa2o2Vm5Oa1R2a3JHeFJEUnpNWGtnb2ltUkM2ZmY4SlpvbkkyMndqRGVLSXE1NTFsQ1VhNUxRS3E0cWdHOE5yM1ZaWFBzVjdicFZJcG5EMTdGcHFtV2VNaDR2RjR3ZE4yVlVFdU5TQzZsT2JtWmpnY0Rwdy9mOTVhUCtMS2xTdFlzR0FCOHZrOHpwNDlDNGZEZ1JVclZxQy92eDg5UFQzRGpodVB4M0hod29WaHgxNjlldldJQTdxajBTaDBYVWREUXdPYW1wcXM2d3NHZzhobXN6aDM3bHhCNHFRcTd1RndHS2xVQ3VmUG40Zlg2MFZiVzV2VklxRnBHczZlUFl0Y0xqZHMzSVZLS05McE5KTEpKT3JyNjVISlpLeFp0ZFRZa3RIdVdmRTRqdjcrZmdnaDBORFFZSzI1a1U2bmNmejRjUUNEU2RmU3BVdXRnZnNxanJObnoxb0paM0djUkRTN01Ma2dvaW54dXVYTFgzbnUxVmV2QUdpc2RpempKWUR1amN1WG42cmErV2RSZ2xGSmR5UFZyYWlycXd0U3lvS1poRXJOYWpUU0xFYytudytMRnk5R2QzYzNlbnQ3SWFYRTRzV0w0WFE2QzdwUHFhZjM1YTZwY1A3OGVmajlmbXZ3ZHo2ZnQ5YXk4UGw4Q0lmRFZrdUZsTklhd0d4bm42NjJsT0pwVy8xK1ArcnE2dUQzKzJHYUp2cjYrbEJYVjJkZGg5ZnJSVjFkSFNLUlNNRjFTQ210MWJYOWZqOFdMRmlBdnI0KzFOVFVJQnFOSWh3T1k4bVNKZWp1N2k0NVdCd1lITXVoRWpDWHkxWFFZbE5wY2dFTXRtREVZckZoVStlcXhFZEtpZlBuejJQSmtpV0lScU1JQkFKWXVuUXBybHk1Z29HQmdXbGZLWnlJSmhlVEN5S2FFa0lJZWJpejgxRUk4ZTVxeHpKZVVzcWZWYnNDUDVzU2pITDE5ZldocWFrSlM1Y3VMUmkvVUNtMUluVkRRNE8xeXJTYXp0Uk9kU2txZDBHK2JEWmJjazBKTlNEWjRYQllGZkJTRlc4aEJGd3UxNGhqTG9vSFY3dGNMclMxdFVFSVlZMXhVQzA4dXE3ai9QbnpXTFJvRVdwcmE2MHBlcytldlRyUGdGcHRPeGdNSXBGSW9LZW54MnAxZU8yMTE5RFcxb2JXMWxiVTFkWGg3Tm16dzdvZFpUSVpxK1VpbTgwV3RGeU1sLzMrZWIxZTFOYldvcWFtQnJsY3JxQUZ4akFNcTRXb3Via1pUVTFOU0tWU3VIVHAwb2pyZWhEUnpNYmtnb2ltam1GOEg3bytlNU1Mdy9oZXRXTUFaa2VDVVVrM2xwNmVIbWlhaHRyYVdyaGNMaVFTQ2ZqOS9vcTdSVWtwY2U3Y09iUzJ0aUlVQ2lHWHkrSENoUXNGbFZKTjB4QU1CcEZNSmlzZWkyRlBBbFRTOHNvcnIyRDU4dVZXeGR1K01KemFSd2lCV0N4V3NBaWZlcSs5dlgxWXQ1OTBPbzNMbHk5YkZmdjYrbm9zWExnUXdPQmc5Rnd1aHpObnppQWNEcU9ob1FHWExsMHFXSXhPQ0lGME9vMTRQRzUxMFJKQ1FOZDFwRklwZEhaMm9ybTVHWDE5ZlFXdExQYVdDNmZUaVh3K0Q0ZkRNV3ptcXRFK1czV1BSdXZLcEJZZ2pNVml1SFRwRXZMNXZEVVRsUkFDOFhnY25aMmRhR2xwZ2N2bHdvVUxGeVk4Ym9hSXFvZkpCUkZObVlldnVlYkpYejE5K2l5QTJUZ2w3ZGtmWEhQTlU5VU9RcG5wQ1VhbGZlUzd1cnBLcm1BTkRENUpQM3IwNklpdjdWVGxlU1ExTlRYUWRSMTlmWDBWeDZocEduSzVYRUVDWVJnRyt2cjZFQTZIa1U2bnJSV3U3YzZkTzRkOFBsK3llOCtaTTJlR0pTVEFZR3VPRW9sRTRIQTRrRWdrRUkvSHJhU3FyNit2NVBuVWF1WnF5bDBoaEJXRDZyWlZhdnlIV21la3I2K3Y1R2R4N2JYWGpyaGl1UDBZcG1rV2pLRXBwdFlsc2ErUVhweVVRaGw1QWdBQUlBQkpSRUZVWkRJWmErd011MFVSelc1aTdFMklpTWJ2dWRPbjN5T2wvR0sxNDZpWUVKL2F2R0xGdjFRN2pHSlNTdkZBeDhtdnF3UURBSVFVRDk2M2JWVlZFNHlYWG5xcDZxMG5wYWhabE95VmR4cWs2enFjVGljTXd5alpVdUIwT2tjY1V6SlI5dVNDeVFUTlZldldyWnVYOWV4NWVkRkVOSDJrbEk3blRwOCtCQ2tYVnp1V3NnbngycVlWSzdZS0lTYS9WalVKWm1LQzhlS0xMODdJNUlLSXFGcXV1KzY2ZVZuUDFxb2RBQkhOYlVLSXZDYmxuMEZLekpiL2hHbis2VXhOTElEQkxsTDNiVnYxRVNIRmc2cHNxSXZVMTZXVTgvS1BHUkVSelF3Y2MwRkVVMjdqeXBVL1BYenk1SDlCeXJ1ckhjdVloUGl2VGF0VzdhOTJHR09aYVdNd3VDNEJFUkVCVEM2SWFKcVl1cjVieStkWFE4cjJhc2N5RWdrY2x3N0g3bXJIVWE2WmxHQXd1U0FpSW9EZG9vaG9tbXhac1NMaWREcmZJNER6MWU3MlZMSXJsSlRuWEM3WGU3YXNXQkdwOXIycUJMdElFUkhSVE1LV0N5S2FOdGN0WDk3MXdzbVQ5eHI1L0g4QnFLdDJQSW9BZW9XbTNYdmQ4dVdsNTBhZDRXWkNDd1piTG9pSUNHRExCUkZOcy9XclZuVkswM3l2a0xLMzJxMFZReTBXdllaaHZIZERlL3VaYXQrYmlXQUxCaEVSelFSc3VTQ2lhYmQ1M2JvalIwNmR1c05NcGI0cWhOaGFyVGlrbEljMHIvZjNyNy9tbXU1cXhUQ1pxdG1Dd1pZTElpSUNtRndRVVpWc3VPYWE3ajE3OXJ6bjdyZS8vU1BRdEoyUWN2citQUklpTDRHOUQvL2J2MzFqejU0OWMyb0ZyMm9sR0V3dWlJZ0k0Q0o2UkRRREhIN3BwUTJRY3JlUWNzcGJNYVFRaHlERS9adlhyVHN5MWVlcXB1bGVhTy93NGNQTUxvaUliRFp2M2p3djY5bHN1U0NpcWh1cTZMLzdtUmRldUU2WDhxTkNpTGRLS1NkdFRKZ1F3cFJTUHF3Qlg5dXdmdjFMazNYY21XeTZXekRZY2tGRVJBQmJMb2hvQm5ybW1XY1dhdzdIT3dWd0M0VFlQSzR1VTBMa0llVmhDZnpjek9lL3QyWExsdGVtSU5RWmI3cGFNSjU1NWhsbUYwUkVObHUyYkptWDlleDVlZEZFTkhzY09YTEVMNlY4SFlDYnBaU0xoUkQxVXNwNkFQVUFRZ0NpQUhxRkVMMVN5bDRoeEdzQUhoZENQTFZodzRaRU5XT2ZLYVlqd1dCeVFVUlVhTDRtRit3V1JVUXoybENDY0dEb1B4cUg2ZWdpeFc1UlJFUUVjSjBMSXFKNWdldGdFQkhSZEdETEJSSFJQREdWTFJoc3VTQWlJb0RKQlJIUnZESlZDUWFUQ3lJaUF0Z3Rpb2hvM21FWEtTSWltaXBzdVNBaW1vY211d1dETFJkRVJBU3c1WUtJYU41aUN3WVJFVTAydGx3UUVjMWprOVdDd1pZTElpSUNtRndRRWMxN2s1RmdNTGtnSWlLQTNhS0lpQWpzSWtWRVJKT0RMUmRFUkFSZ1lpMFliTGtnSWlLQUxSZEVSR1RERmd3aUlwb0l0bHdRRVZHQjhiUmdzT1dDaUlnQUpoZEVSRlJDcFFtR2xESlRuVWlKaUdnbVlSTTNFUkdOU0VvcEh1ZzQrWFdWWUFDQWtPTEIrN2F0cW5paFBTSWltdnVZWEJBUjBhaVlZQkFSVWJtWVhCQVIwWmlZWUJBUlVUbm03V3hSZnI5L0E0QmdxZmM4SHM4eUFQb1loMmhzYUdoNGEwTkR3MXVMeWgydHJhM3Y5ZnY5emVNSXl4VUtoVjd2OC9rV2dPTmhpR2dHNFN4U1JFUlVqbm1iWEt4WnMrYkx0OTkrZTNkemMvTjdpdC9idEduVHd6dDI3SWdzV3JUb1l5UHRYMU5UczNqVHBrMFByMTI3OWtGN2VYTno4ejNyMXEzN3A1dHV1dW04eitmYk5GWWNnVUJnemNxVksvY0JnTi92cjczeHhodC9lZlBOTjErb3FhbFpQNTdySWlLYUtrd3dpSWhvTFBQMTZiZ1dEQWF2MXpUTk16QXc4RlR4ZXo2ZmI0V21hZDVJSlBMMFNBY3dEQ00xOVAra3JkaTdjdVhLL3dNQTJXeTJlOW15Wlg4Z2hCQ2Fwdm11WExueThLVkxsLzdKZmd5UHg3UHN4aHR2ZkY3VE5GYzBHbjArR28wK3J0NkxSQ0t2akhVUmdVQmczZkxseS84NEhvKy8zTm5aK2VjamxSRVJUWmFKTExSSFJFUnozM3hMTG9JMzNuamp6MHpUVERrY2pyQnBtdG5ycnJ2dTZ3QWNQcDl2WlRRYWZVYlROSmVtYVY0cHBibDgrZkkvVWp2RzQvSG5UNTA2dFVlOUZrS1lRejlhZjBqWHJsMzdWYS9YdXh3QTNHNzNnZ1VMRnJ3ZkFKTEo1TWtYWG5qaEE4WEJwTlBwTTJmT25QbjhpaFVyUHR2ZTN2NlZJMGVPdkJzQXN0bHNGNERZV0JmamRydGJtcHViMytWeXVRNnFSS0pVV1RsVVVoS0x4VjQ4YytiTTU4dmRqNGptSHlZWVJFUTBrdm1XWEppaFVHaUxlcUZwbXF1MnR2WjI5YnF4c2ZGWDFjOUNDSzJ4c2ZIdTRnT0VRcUViMXExYjl4MEFCZ0M0M2U1RmIzakRHNDQ1bmM2d3krVnF5ZVZ5dlU4Ly9mUWR1cTU3YnJqaGhzZUVFUHBMTDczMEd3QVNwUUxxN096Y3UzRGh3dC9PNVhJOTRYRDRSZ0JJSnBPbnhudUJ2YjI5VHozNTVKTTNtYVlacldRL1cxTFN3T1NDaU1iQ0JJT0lpRXFaYjhsRll2LysvYzZ0VzdlZTluZzhpd0VnRW9uOC9LbW5udG9Hb043bjg3bmEyOXNmcksrdmYvUFJvMGMvR0lsRWZnUUFVa290bVV6bWhvNmgrLzMrbGVxQW1xYTUvSDUvZXpLWlBPVnl1WkRKWkM2dldMRmlWeUFRMktCcG1qdVR5Vnhhc3VUL1orL080K01vN3p2d2Y1NloyWHRYMnRYcWxpOGNZMHZZMkJ6bXhqYkdrQU55bFNTRUhFM3lJMmxKd3k5Sm9SUWJralpxTHR1NTJ0STJ2NUEyU1hPMUtibVRsb1FBY1d4ell6QUdiTWtHQXo2d2JGbm5uclBYUEw4L3ZNOTRWMXJaa20xcGRIemVyNWRlZUIvdHpIeG5KZXpuTTgvenpNeTlBd0NlZi83NUQ2QVlTdngrZi9ONTU1MzNKeWxsMnVWeVJYTzUzT0ZaczJiZEFnQ0JRT0NjaXkrKytJblN3b1VRTHN1eWtrOC8vZlRLRTUxZ01CaWNNMi9ldkw5T0pCSzdFb21FR3Jrd1dscGFQaEFPaDYrVVVtcXhXT3lKZ3djUC9nQ0EvZENyczg0NjZ6UEZZeTladW5UcFR3WUdCaDdidjMvL1BhZjhTUlBSdE1lQVFVUkVRODIwY0lHR2hvYjNlTDNlT2QzZDNUK3RyNjkvVHk2WGl3T0lYSDc1NVkvbDgvbStZREI0TGdETW5qMzcxcGFXbHB1TG13bkRNS3AyNzk1OVIxOWYzd01QUHZpZ0NJVkNyWmRlZW1sSE9wM2UrOGdqajF6YTBOQnc3ZEtsUy84ckdBd3VEZ2FEaTlYeFBCNVBVME5EdzNzdHkwcWpHQ3lLWkdsSUNZVkNGNmsvdTF5dVNIVjE5U1ZEYTQvRllzK2Q3UHdxVFl1NjRJSUxmaFdOUnE5WDcybHBhYm01dWJuNVEwODk5ZFJxQUhrQWlFUWlWd0dBMisxdWFHaG9lQzhBTUZ3UTBja3dZQkFSVWFrWkZTNkN3V0I5VzF2YlBjQ3g2VXdBRUFxRmxpMWZ2dnkrMG80K0FGUlZWVjFRWVJmVzBBYVh5MVcvYXRXcW5ZY09IZnBQQU9qcDZibC8zNzU5LzN6aGhSYyswTmZYOThmT3pzN2JMci84OGgyV1pXVkx0MHVsVWoyUFB2cG9TeXFWU2dOSUE4aXNXTEZpdjlmcm5iVnQyN1lyKy92N253YVFCWUM1YytmK3pjS0ZDNytXeldhN3huck9nVUJnYVRRYXZUNmJ6ZloxZEhSOERJRFcydHA2VDNWMTlaVk5UVTAzZFhWMS9RZ0FPam82UHRYVzFuWlBQQjUvZXRldVhaL0taREk5WXowV0VjMU1EQmhFUktUTXFIQ1JTQ1I2OHZuOG9NdmxxcTJ1cnI0VU9MYncydVB4Tk8vZHUvZHVYZGNqOCtiTis5dFhYbm5saTN2MzdpMWRkeUNDd1dBb2tVaWtnOEZnZlNBUVdGMWZYMzhEQUJpR0VaSlMrbEY4SUdHaFVJaG5NcG5EQUpESlpMcVR5ZVNlRWNySnBWS3BRK3BGTUJoYzR2VjZad0ZBUTBQRFRhMnRyZDkrL1BISEx3R1FjTHZkOWNDeE8xQ045WngxWGZjQ2dHVlpTZE0wRDhaaXNXYzhIay9Ed29VTHYrNzFlcHZVKzlMcGRBY0E1UFA1V0N3V2UyS2svUkVSVmNLQVFVUkV3QXdMRndDc1BYdjIzR0ZaMXFCcG1rY3Z1K3l5RjNwN2UvL3c2cXV2ZnI2eHNmSERqWTJON3dXQXhzYkdEOWJWMWRrUHg5TjFQWERnd0lGL1RTUVMveHdJQks1ZXVuVHBUOVQzY3JsY2Z5YVQ2UW9FQW0wQVVGMWRmVmxiVzlzM2luKytkTm15WlQ4bzdzTi8vdm5uMzc5OSsvWVBBemc2dExDV2xwYS9BSUJFSXZGaVkyUGorMXd1VjNUSmtpWGZldkhGRno5WUVpNk9qUFdFWTdIWXM0bEU0dmxnTUxqMGtrc3VlU3FmejhjSEJ3ZWZmTzY1NTk3VzI5djcwRmozUjBRMEVnWU1JaUthYWVFQzNkM2R2L0Y0UEdkRklwRXJBQ0FTaWF5TVJxTmJEeDQ4K0MwVWJ5dnI5L3ZubFc2VHlXUzY5dS9mLzEwQU9ITGt5SVBaYlBab1YxZlhqK2JPblh0YkxwY2JEQWFENXdTRHdYTUF3T3YxemxHTHhmMSsvenkxTHlHRXE3YTI5aTJvY05jb3Y5L2ZyTlozN05tejU3WkNvWkJkdm56NVEwMU5UUjhZR0JqNDArbU1YQURJUC83NDQ2c1dMbHk0TmhBSUxBc0dnK2RHbzlGcmFtcHFybjcyMldldjYrdnJlK0FVOWtsRVZCRURCaEhSekRhandrVWdFRmg2NmFXWFBxVnBta2UxYVpybVNhVlNMeVdUeWQyN2R1MzZSQ0tSZURpWlRIYjcvZjZtNWN1WGIvTjRQRTJkbloyZnhQSG5UcVEyYjk3OGhsQW8xREozN3R6YmhCQ3llT3ZYUVNHRTFEUXRjTjU1NS8zTzdYYlhBY0NoUTRmK2MvLysvUnVsbEVMVHRDcVVQQmREbGREYTJ2b2RYZGVEQXdNRGo2clJoRmRmZlhYajNMbHpiemNNbzhiajhkUUJweFl1SXBISWlybHo1OTR4T0RqNDVQYnQyNjhEVUwxNDhlSi9ibTV1L3ZDc1diTSt4bkJCUkdjYUF3WVIwY3lsT1YzQVJFb21rODhuazhubnM5bnM0VU9IRG4wZkFIcDdlKzkvOU5GSEYwa3BzMHVYTHYzeHhSZGYvRkpiVzlzM3p6Ly8vTTBlajZkcC8vNzk5M1IzZC85OHlLNUtIM0JueFdLeEp4S0pSRWM4SHU4OSsreXpON3JkN3JxQmdZR3RsbVdsR3hzYjMrL3hlQlltRW9tT1dDejJKSTR0M2xhMHhZc1hmemNhamI1WlNwbmJ0V3ZYcmVvYmUvZnUvZEpqanoxMjdtdXZ2ZllWdDl2ZERBQ1pUR2JNMDZKMFhZL1UxZFc5ZmRhc1dSOEhFQVVRVXlIbEJQL0F1ejBlejRLeEhvdUlTQkZDeUR0WEx2eTRrT0xicXEwWU1MNGxwUlJPMWtaRVJPTm5SbzFjQU1DT0hUdHVTS2ZUaHdPQlFLMTZnallBdjZacGdaNmVudnRyYW1yV0ZEdmlrRkxtRW9uRWRnQnVGTy9jNVBGNDN0RGEycnJlc2l4WmZOMWNXMXY3MXRyYTJqYzJOVFY5MkRDTXFrUWk4ZUxUVHovOVp5MHRMZTgrNTV4enZuWCsrZWYvdXJlMzkvZEhqeDc5N1lFREI3NEhJQjBJQk01cmJXMzlSazFOeldvQTJMMTc5MjNKWkhKSHNSN1IxTlQwcm5RNi9Yb2tFcm5DNC9HMEFFQXltWHh0ck9mYjA5TnpmendlM3g0S2hjNWZzMmJOZ1h3K24zYTczVFVBNUlFREIvNUR2YTk0UzE1VVYxZGZlZlhWVi9mMzlQVDg5dm5ubjcvcEZENWlJaUlBSE1FZ0lwcUpadFRJQlFDazArbURBUEtXWmJtS1RTNEFxWDM3OW4xdCsvYnQxei84OE1OTnUzZnZ2aTJkVHI4cWhIQ2RjODQ1MzF1MWF0WCt4c2JHZHdOQUpwUFpxK3Q2VldOajQ0MEFZSnJtNjRzWEwvN3U3Tm16UDJrWVJ0V2hRNGUrLy9qamoxOEJvUGYxMTErL2Q4K2VQWGRJS2ZQUmFQVE4wV2owTFFEU2MrYk0rZlJsbDEzMmpBb1dlL2Z1dmZ2QWdRUC9WbEttcktxcU91K2lpeTdhdEdUSmtoOEFRQ3FWMnBQSlpGNDZoVlBPUC9IRUUyL3E2dXI2c1dWWldjTXdBckZZN0trZE8zYThwNit2N3cvcVRiRlk3T21EQncvK3U1UXlCOENLeCtNdm5NS3hpSWpLY0FTRGlJaG1oRUFnY082MTExNHJMNzc0NHNkSGVJdlIzTno4MGF1dXVxcm5vb3N1ZWdSQVNIMmpzYkh4eGdVTEZueXB0cmIyYlFDMGNEaDgxWklsUzM0WUNBU1dqWENzcGVlZGQ5NXZ3K0h3VmFxdHRyYjJyYXRYcng1b2FHaW9PRG9RQ29VdXUvYmFhK1dhTld0U3k1WXQrNlhYNjUxM3lpZExST1F3S2FYWXVIbjN2UnUyZEVyMXRYSHo3bnNaTUlpSXBwY3AvNWU2bFBLVWh0WHorVHlrbE1qbjgvRDVmQ08rcjdlM0YyNjNHNkZRYU1UM25DclROT0gxZWl0K0w1ZkxvYSt2RDNWMWRkQzBHVGZBUkVTaklJU1lVbitIU3luRlY3YnMrWmFhSWdVQVFvcHYzN2x5SWFkSUVSRk5FMVBxSDZaSzFOb0hJcUtaUnRPMEtmZDNPQU1HRWRIME51VVhkSi9pd0FVUkVUbUFpN3lKaUtZM2hnc2lJcHBRREJoRVJOTVh3d1VSRVUwNEJnd2lvdW1KNFlLSWlCekJnRUZFTlAwd1hCQVJrV01ZTUlpSXBoZUdDeUlpY2hRREJoSFI5TUZ3UVVSRWptUEFJQ0thSHZoME5pSWltaFNFRVBMT2xRcy9McVQ0dG1vckJveHY4VW5lUkVSVEEwY3VpSWhvMHVBSUJoSFIxTVp3UVVSRWt3b0RCaEhSMU1Wd1FVUkVrdzREQmhIUjFNUndRVVJFa3hJREJoSFIxTU53UVVSRWt4WURCaEhSMU1Kd1FVUkVreG9EQmhIUjFNRndRVVJFa3g0REJoSFIxTURuWEJBUjBaVEE1MkFRRVUxK0hMa2dJcUlwZ3lNWVJFU1RHOE1GRVJGTktRd1lSRVNURjhNRkVSRk5PUXdZUkVTVEU4TUZFUkZOU1F3WVJFU1REOE1GRVJGTldRd1lSRVNUQzhNRkVSRk5hUXdZUkVTVEI4TUZFUkZOZVF3WVJFU1RBOE1GRVJGTkN3d1lSRVRPbS9MaFlxeUVFQWdHZ3lnVUNraWxVdEIxSGFGUUNLWnB3alRORWJlcHFhbEJOcHRGUEI0SEFHaWFoa2drZ2x3dWgyUXlpVUtoY01Kait2MStKSlBKVWRkcEdBYkM0VERTNmJTOW5XRVlxS3FxUWpxZFJqcWRycmlkeStXQ1lSaklaREt3TE10dTkvdjl5T2Z6eUdhelovVDhORTFESUJCQUlwR0ExK3RGVlZVVkVvbkVxTS9WNVhKQlNvbENvUUMvM3c5TjArd2FLdFVaREFaSERKUkNDT1R6K1JFL0d5S2EvaGd3aUlpY05lWER4VmhHTG5SZHR6dXhtVXdHeVdRU2ZyOGZIbzhIdXE1RDA0NDlzRndJQWRNMGtjL243V01ZaG9GOFBtOGZyNnFxQ29aaFFOTTA1UE41Q0NHUVRxY3Jkc0tycXFyZzgva0FBUGw4SG02M3U2eHUxU2xPcFZKMld5Z1VncTdyY0x2ZDluczBUYk03NDVxbTJYWG1jamw3TzVmTGhWQW9oTjdlM3JKYVZLRHE2ZW1wK0JtZTZ2bjUvWDc0L1g1WWxtV0htZEw5bkV3Z0VJREg0MEYvZno4TXc0RFg2eDB4ekVncDRmZjdUN2kvZERwZDlqa1MwY3pEZ0VGRTVKd1pFeTVDb1JDQ3dTQjZlM3Z0N2R4dXQ5MVpOUXdEb1ZBSUFKREw1ZXlyNXo2ZkQ0WmgyTzhKQm9Nd0RBTWVqd2RTU2dnaEVBcUZ5cTc2bDZxdXJvYlA1ME02blVZOEhrY2dFS2pZUVU2bjAyVWRleFVxM0c2My9XZWx0QzJielpiVm9lcnllRHp3ZXIxd3VWeDJPSkJTSWhnTUFvQjloZjkwenk4ZWo4UHI5U0lRQ05pZCtsd3VONnFmaTh2bGdzZmpRUzZYZzJtYUtCUUs5cjRHQndkSDNDNmRUbGY4Zm1Oakl3Qk9sU01pQmd3aUlxZk1tSENSU3FVUURBYnR6clhYNjRYSDQ3Ry9yenJPZ1VBQS9mMzk5bjY5WGkrOFhpK0E0NTF2QUxBc0M4bGtFb1pod09meklaL1B3K3YxMmxOeWRGMUhKQktCMisxR01wbUVFQUtCUUFESlpCTEpaSExZeUlVNmwzQTRiSStzU0NuaDlYcVJTQ1RnOC9tZ2FScjYrdnJzS1V3cUtDbGVyeGU2cmdNNFBsS2g2enBjTHBkZGt3bzI2Z3IvcVo0ZkFIZzhIbmc4SGhRS0JXU3pXVHZ3K0h5K1llZVhTQ1RLcG1rQngwSVVBQXdNREVCS2lXdzJpM1E2RGIvZmY4SnBhaTZYeTY1ektDa2x3d1VSQVdEQUlDSnl3b3dKRjdsY3pyNVNyMlF5R2FSU0tWUlhWeU1VQ2tGS2lZR0JBVmlXWmUrM3I2OFBVa3EwdExRZ2xVb2huVTRqR28xQzB6UjdwQU9BM1dsWFYrOExoUUlLaFFKaXNSaHl1UnlpMFNnc3k0SmhHR1g3VjRRUXlPVnlTQ1FTZGdjNUdBemFVNUhVTksxY0xnY2hoQjBpMUg2a2xCZ2NIRVJOVFEwQUlKRkkyQ01sYW5TaWRPUkJDQUdQeDNQSzV3ZVVoNUZTbGRwaXNWalpPYXZnRlkvSHk5YUJEQTRPd3UxMm82YW1CckZZelA0OFZNMG5PcTU2RDhNRkVTa01HRVJFRTJ2R2hBc0FkbWUxcnE0T3dMR09hRGdjaHFacFNDYVRTS1ZTcUt1clF5S1J3TURBd0xEOXF5djFVa3FrVWluMDkvZGoxcXhaaU1mamRqZ3A3ZXozOXZiQzVYS2h2cjRldVZ3T0F3TUQ5ckVyVVF1aExjdENRME1EQU5oVG1ncUZncjJnR1RnMnNxQ21LNlhUYVFnaFVGMWRqWHcrRDEzWFlSZ0dBb0dBUFRvQUhKdWlWU29lajFjY2lSak4rUUZBTXBtMHAzTUpJZERZMkFqVE5PMkFCZ0IxZFhYUWRkMStiUmdHSXBHSWZSeE4weEFPaDh2cVVpTXVWVlZWQ0FhRDZPN3Voc3ZsZ3R2dExnc2JsUWdoVUZWVmhWd3V4N1VYUkFTQUFZT0lhQ0xOcUhCUktCVHNLL3NBN0dsUnFWUUtoVUxCSHRWUWF6SFV0Q0IxMVY3WGRlUnl1YktGMzZVMURPMTh1OTF1MU5YVjJZdWhNNWtNRGg4K2JIZTBtNXViWVpvbSt2cjZ5cTY0MTlUVTJQc3VIVDBvcGRaZHhPTnhwRklwdTRPdlJqVFVkQ2NWREhwN2U4czYyMElJKy8ybmVuNXFkQVk0UHJMaGNyblEwTkNBN3U1dVpMTlphSnBXTmxLamdvOXBtdmI2aWtxU3lTUjBYYmNYckFjQ2dSRS9pMHJpOFRoSE1JaklObExBMkxoMTkva0FMbmE0UENLaWFXUEdoQXVQeDRQYTJscTc0MXhxNkFKcnQ5dHQzNVVwRW9uWWF4Snl1Und5bVl4OUZWMk5CS2lRNG5hN0VRNkgwZC9mYjQ5WWxMSXNhOWl0WUtXVTlsMnBETU5BZlgyOXZYWWhtVXhpY0hBUVRVMU55T1Z5T0h6NE1IUmRSMHRMQzJLeEdBWUdCc3BDeWVEZ0lGS3BGSnFhbXV4cFVhb0d0YmdiZ0IxMlROTkVOQm85cGZNYlN0MGl0cisvSDlGb0ZORm9GSWNQSDRhbWFmYWljK0RZV2c4VnNJUVFNQXdEalkyTkdCZ1lRQ3dXZzkvdlIyMXQ3YkFGNUxGWURQRjRITHF1bzZHaEFZbEVvdUtpYmhXYXVQYUNpSWFxRkRBQVhMUmhhK2NYMXExby9UdEhpeU1pbWlabVRMaW9xYW1CcnVzNGV2UW82dXJxa01sa01EQXdnTnJhV3VUemVSdzVjc1R1dU1mamNYdVJzZXFFaDhOaFdKWmxkNklOdzdBNzYycUtqOHZsZ3E3cjZPdnJRemFieGVEZ0lISzVuRDBWcWxLdHBaM2dYQzVucnptb3JxNkdaVm4yOUo1QUlBQ3YxMXNXVG9aMm9CT0pCTnh1dDcxNFBCUUsyYU1QS2tDcEtWWnEwZnFwbmw4cGRUdFpOYTFMTFdZUEJBTDI4VXJyVkdGS2JRdkFYc0N1NmgxcEczVm5xOUx3bzZoYitxb3BiVVJFUXdraDVNWXRuV1ZYSmxaZHV1RDJiWloxTTZTRS9RVUFsbVcvRnFYZnEvUStvUEwzUzc0RWtJWmxKU0ZsRXNBK1lWbDdwWlI3Y3ZuOEV4ZlBuLzhTcDJjUjBYUXc1Y1BGYUIwOWVoUmVyN2Rzd2JXYWN1UDFlaEVNQnUzdlNTbnRxVXV4V0F3QUVBNkhrYy9uY2Zqd1lRREhwdmMwTmpiYW5kMGpSNDRnazhtVUhYTndjTkNlcGpSYXFWVEtYbVN1SkJJSitQMytZZUdpbEdFWWFHbHBzVjlMS2UyN1ZDV1RTWmltaVVna1lrK1JVaDMzMHprLzROaUlpRnFzcmpyMXNWZ01wbW5hSXo5RDd4S2xxSFVWK1h6ZXZqT1VHbGthYVp2U29LUENqNkxPbFlob0pCdTJkUHlEQlA3V2JwRHlCeTVEdndaeVF2cjF2dUpYTGFTY0s0R1ZBT0RTZFd4LzdiV2p6Nzd5eXNNb0ZINzJtd1VMbm13WG92SmZna1JFazl5VUR4ZWpIYm5JWnJNVnB5VDE5L2Vqb2FHaDdDRjZwU01DYXNxUWFsZFAydzZId3pBTUF6MDlQYWl1cmtaOWZUMzYrdnFRU3FYS09zYVYxaXNNZllqZWljNUJTZ25UTk8wcFVXcUswdEJSQzdWZ1BKUEpvSzZ1RHNsa0VyRllETTNOelFnRUFuYnRzVmlzYk8zRnFaNmZ1aDFzVlZVVmhCQTRldlNvUGJyZzkvdnRCK0twMm9iZW1qWVlEQ0ljRGtQWGRSdzVjc1MrZmEzYVp1akloZExmMzE5eFdwYkg0MEZUVTlPWUh1QkhSRFBMeGkwZGQwa0llL3FUQVA3bnJDT3ROd1BZNzJCWlNoMkV1QW02ZnRQYjkrN2Q5NDY5ZS8vMXZQbno3eE5DNUUrK0tSSFI1REZqd29XaXB0Mm9iVTNUeFA3OSs5SFMwbUtQRnBSMjNEVk5LMXUzTUdmT0hBREhPcjlIamh4QktwVkNKcE5CVTFNVGFtdHJrVXdtMGQzZFhmRzRwWXVhMWQyZ1Jyb3RiZWsycXM3NitucDdHbEdsTlFWRE85MzVmQjc3OSsrSDErdEZLQlN5N3g3bGNyblEzOStQVENaenl1ZW42N285aGFxN3U3c3NzT1J5T1h1ZmhVS2hiSEcxeCtPeHcxenBNYnhlTDVxYW11eHQxRFNwRXltZFBqWlNrQ0VpQW9EMVczYmZKaUcvQkVEOUkvQ3JkS0hyZ3pmZTJGcllOdm4renBncnBmenE5cjE3UC9uY1N5OTk3cnl6ei82RDB3VVJFWTNXakFzWG1xYlpWN2RMUnhWaXNSaENvUkF5bVV6Wk14bFNxWlE5SXBCTUp1MjFDYVVkNWt3bWc0TUhENkttcGdZOVBUM0Rha3FsVW1WWDFFM1RSQ3FWUWk2WEcvYjhCK0Q0OUo3U2hkQUE3QVhNcG1tZThHNUlLckNVTHFKT3A5TXdEQVBSYUJTNnJ0djdQdFh6UzZWUzZPcnFncFFTdVZ5dTdQaVpUQVo5ZlgzMnMwVktSM0xVS0V3b0ZFSmZYNS85UGZVRWMvV3NqNUdtUlEwOWpuckt0OXIzeVc1VlMwUXp6NFl0blg4RnlLK2pHQ3dFY0g4NlduaHYrK0xWazN0VVFNbzVscFRmZTNiUG5sOWJ1bjdYOGplOFlmaGRMSWlJSmhseDhyZE1iaSsvL0RKN2ttTTBuUjQwNS9GNDdBY1FxdHZpRXMwVUN4WXNtUEovaDQrMzlWczdieFlTL3c1QTNTcndZYlBnZVd2NzZyTk05WjV0VXI0KzRrTHRNN3VndTJ5ZkZmY2xaY1g5U1NrNzNXNzMrOCtkUC8vSWVIOW1SRVNuWThhTlhORDArc3pVUW5BaW9xRTJiTzU0UHlTK2pXS3drQUpiTTc3RTI5dVh0MDY1dnpnRTBKclBaSDc5L0o0OTcxKzZjT0VyVHRkRFJEUVNoZ3NpSXBwMjFtL3BlQmNndmcvZzJDMzdwSGhDMCtUMTdjdVhwMDY4NWVRbGdkbFdQdityWjE1NDRZTVhubnZ1ODA3WFEwUlVDY01GRVJGTkt4dTJkcndOVXZ3WGp2OGI5NnpIY3IvbHRsVm54VSswM1ZRZ2dhaXVhVC9hOGZMTDF5eGJzR0Q0M1VPSWlCekdjRUZFUk5QRytzMGRiNFFVOXdGd0Y1dGVzTEx5amJkZGM5YTBlYnFtQktKV09uMVBlM3Y3Kzl2YjIvazhEQ0thVkxTVHY0V0lpR2p5VzcrMTR5b2h4QzhCSExzM3RVQm5JWnU3OXU1cjJucWRyZXpNRTBLc2VQdTczbldMMDNVUUVRM0ZrUXNpSXByeU5tenV1QnhTL0JhQS8xaUxlRmtJdWVZejE1dzdiZSt1SklCMXo3NzQ0bU1YTEZteXcrbGFpSWdVaGdzaUlwclMxdjlwOTBVUThuNEFRUUNRd0Q2aDVkZXN2WEx4SVlkTEcxOVNHZ0R1QW5DVDA2VVFFU2tNRjBSRU5HVnQyTHA3R2FUOFBZQnFBSURFNjdxaHI3bnppdGI5emxZMk1ZU1VLN1k5Ly95NXk1Y3VmY0hwV29pSUFJWUxJaUthb3I2ODVhVnpJQXNQQXFncE5oMFdPdGJjZWNYWmU1MnNhNkxwVW40Y3dLMU8xMEZFQkRCY0VCSFJGUFRsclIwTE5WbDRDRUJkc2FtblVMQ3UvY3pLYzNZN1daY1RoQkJ2MjdadDI4Ymx5NWZQaU5FYUlwcmNHQzZJaUdoSytlcm16ck1zaVljazBGUnM2cGRTZitOblZyZSs2R2hoRHBGUzZwcGh2QWZBMTUydWhZaUk0WUtJaUthTUwyNStlWFpCNUI4R01MdllGQk1RYjE2MzZ1enRUdGJsTkFGY0NZWUxJcG9FK0p3TElpS2FFcjYwWlZlVGNTeFluRlZzU2tBVDE2OWR1ZWdwSit1YUZJUzRZTWVPSFFHbnl5QWk0c2dGRVJGTmVsL2U4bEtkaHZ4REFNNHVOcVdseER2dXVuTFJJMDdXTldsSWFVamdZZ0NibkM2RmlHWTJoZ3NpSXByVXZ2SFl6cHBzdnZBZ0lNNHBObVdrd0ExM3JXejlvNk9GVFQ1WGdPR0NpQnpHY0VGRVJKUFdoZ2YzVm1kenVRY2dzS3pZbEFQdzNydFd0UDdleWJvbUl5bmxIS2RySUNKaXVDQWlva21wZmRQT29OQnp2NVBBOG1KVEhoSWZYTGVxOWRlT0ZqWkpDU0dpVHRkQVJNUndRVVJFazA3N3RtMStUMHIvWHdsY1Ztd3FDQ0Z1WHJ0eTBYMk9GamFKU1NrWkxvakljUXdYUkVRMHFkeHovMHVlVk5yNkZTQlhGWnNzQ2ZIeGRTc1cvZERSd2lZL2hnc2ljaHpEQlJFUlRScjNidHZtNmt0WlB4TlNYbHRza2dMeTArdFd0djZIbzRWTkRWVk9GMEJFeEhCQlJFU1RRdnVtVFVaNm1vTW9BQUFnQUVsRVFWUi9PdlFUQWZuV1lwT0VsSGV1WGRYMnIrTjg2QndBMXpnZlk5d0pJUWFkcm9HSWlBL1JJeUlpeDdWTHFmbjA1aDlBeWh2c1JvbS9YN2VxN1dzVGNIaHpBbzR4RVhxY0xvQ0lpQ01YUkVUa0tDbWwyTGgxejNjazVQdU90K0ZMZDYxcS9lSUVsV0FDQ0UzUXNjYU5sTExYNlJxSWlCZ3VpSWpJVVYvWnV2dWJBRDZpWGdzaHZyNXU1YUxQVHRUeEpkQWpnTHFKT3Q1NEVVSnc1SUtJSE1kd1FVUkVqdG13dGZPZnBNVEg3UVloLzIzdGl0WTdKcklHRGVpU1FOdEVIbk9jN0hPNkFDSWloZ3NpSW5MRXhzMmRHNlRFcCswR2dlK3N2YkwxaytzbXZwUkRFMy9JTTgreXJNZWNyb0dJaU9HQ2lJZ20zTWF0dXo4bnBWeGIwdlFqODhwRmZ5bUVjT0l2OVU0SGpubEdTU256cG1rKzdYUWRSRVRUSVZ3ODZYUU5SRVEwZXV1M2RxNlZVbjVPdlJiQVQ4ODZ2T2dqTndwaE9WR1BCSFk1Y2R3elNkTzBiWmRmZm5uYTZUcUlpS1o4dUZpeFlzV2xUdGRBUkVTanMyRno1NmNoc1I2QUFBQUovQ2JpVDN6Z3hodEZ3Y0d5WHNCVWY5YUZsSTg2WFFJUkVjRG5YQkFSMFFUWnNMbmpGZ2o4STRyQlFnQy9EeVQwRzI5WnZqem5aRjNMaFVoaENvK0NDeUVLMld6MnAwN1hRVVFFTUZ3UUVkRUVXTCtsNHlNUTRwc29CZ3NBZjNRWmdScytkZDNaR1NmclVvU21QZXgwRGFkS0FyKzUrT0tMRHpoZEJ4RVJ3SEJCUkVUamJQM1dqdmNKaVAvQThYOXpIdEhUbWJmZmZ2bnNTYk5Hd0FCK0JjREpxVm1uVE9yNk41MnVnWWhJWWJnZ0lxSnhzM0Z6eHcxQ2l1OEQwSXROVDVsdS9mcS9mZE95cEpOMURiVk1pRzVJK1VlbjZ6Z0ZmN3BnOGVJcHZ5Q2RpS1lQaGdzaUlob1hHN2JzdVY0SzhkK3dGMHJMN1ZKazM5eCs2ZGt4UndzYmdhWHIvK1owRFdNaGdid201WHFuNnlBaUtzVndRVVJFWjl6R1ArMjZGckIrQnNBTkFFTGdSYU9ndmZHdUZVdjdIUzV0UkJjTDhiUUVwc3phQ3czNDhySmx5MTUwdWc0aW9sSU1GMFJFZEVaOVpVdkhLcWxwdndMZ0xUYnR6bWR5MTl5eGVsR1BrM1dOaGx2WFB3Y3BUYWZyR0lYTnYvckZMLzdkNlNLSWlJWVNKMzhMRVJIUjZIejVUeDJYYVpwNEFFQ28yTFEzYjRoVm43MTgwZXRPMWpVV1QyZXpOd3NodmdETEFxUUVwSVFvL25mWUZ3Qll4V2YvamZRZXRRLzEzaFB0UzhvVDdrOGMrK29WK2Z3MXk1WXQ2NTdvejRhSTZHUTRja0ZFUkdmRStxMGRGMnFhdUIvSGc4VitRN2ZXVEtWZ0FRRExYYTd2UWNwSitkd0lBZlFXTE91RERCWkVORmt4WEJBUjBXbjc2cGJPcFVLS0J3Q0VpMDJIWktHdzVvNHJ6dG5uWkYyblFnZ2hMM1M1N3BpRTZ5LzJDMDE3eDRYbm52dTgwNFVRRVkyRTRZS0lpRTdMeHMxNzJnckFnd0NpQUFBcGpsZ0ZzZWF1MVl0ZmRyYXlVeWVFeUM5M3UyOEdNRGxHTUtUY3BidGM3MWpXMnZxcTA2VVFFWjBJd3dVUkVaMnk5WnQyTHBEQ2VnaEFmYkdwRjdDdXZYdjFvazRuNnpvVGhCRDVDejJlMndUd1dRQ09MZklXd0MvOVF0eXdiTUVDVG9VaW9rbVBDN3FKaU9pVXJOL1VNVS9vWWpPQU9jV21BUTNXbWp0WG52T3NrM1dOaHgzcDlGazV5L3Fja1BMYUNWdlFEZXdYbHZYMzV5OWMrT0RFbmkwUjBhbGp1Q0Fpb2pIYnVPbWxXVkl2YkFZd3Y5Z1VGNXIxeHJWWG52T0VrM1dOdCszSjVFVldvZkFKU0xrRzZxbmpaejVjN0lNUS8zTCsvUGsvRlVMa25UaFBJcUpUeFhCQlJFUmo4cFZOT3hzdFhkOE1ZR0d4S1FtcFhiZHUxY0l0VHRZMWtYYkU0L1Y1NEowb0ZOWkF5a3NBdUU0elhCeUZsQS9MUXVHbnYxMnc0S2wySWF5VGxFQkVOQ2t4WEJBUjBhaDllY3RMZFJxc1RZQmNYR3hLUzZHOS9hNFZDeDl5dERBSGJUdDB5SzhIQW91bFpiV2hVR2kxZ0JaWVZwTUcxRmxTK29SbGVTQ2xTd2lSaG1VbElXVVNVdTZEbEhzMUlYYkxiUGJKOCtiUGYxa0lJWjArRnlLaTA4VndRVVJFbzdKKzYvTVJZYm4vQ0lIemlrMFpTNG9iN2w2MTZINUhDeU1pb2ttRGQ0c2lJcUtUYW4vaXBTb2gzUStVQkl1Y0ZPSjlEQlpFUkZSS2Q3b0FJaUthM0w3NndJNkFvV20vQjNCcHNha2dwZmpnWFNzWC9jekp1b2lJYVBKaHVDQWlvaEY5NDdFRHZyeGgvUytBbGNVbVMwajUwWFdyV24vc1pGMUVSRFE1Y1ZvVUVSRlZkTS85TDNteStlUXZJYkc2MkNTbGtIKzFkbFhiOXgwdGpJaUlKaTJHQ3lJaUd1YmViZHRjcVVEaHB3RGVWR3lTUXVDdjcxclI5bTBuNnlJaW9zbU40WUtJaU1yY2Q1L1UrMVBCLzRMQTI0cE5Fc0M2dFN0YTczR3lMaUlpbXZ5NDVvS0lpR3p0VW1xeHZ0MC9FTUJOeDF0Ris3cVZyVjkycmlvaUlwb3FPSEpCUkVRQUFDbWw4RzdaL2U4QytJRGRCckYrM2NwRm4zZXlMaUlpbWpvNGNrRkVSQUFBNzlYdit6Y2g4SmZIVytRLzNyV3k5VTduS2lJaW9xbUdUK2dtSWlKczJOTHhkVURjWHRMMC82MWIyZm9KeHdvaUlxSXBpZE9paUlobXVBMWJkbjlwU0xENDN0b1ZpMjUxckNBaUlwcXlHQzZJaUdhd2pWczYvdzZRZDlzTkF2OWxybGowTVNHRWRMQXNJaUthb2hndWlJaG1xUFZiT3Y5V0F2OVEwdlJ6TTkvMTRYWWhMTWVLSWlLaUtZMXJMb2lJWnFBTld6bytDWWgvaHZwM1FPSzNrVURpWGJjc1g1NXp0aklpSXByS09ISkJSRFREYk5peSt5OEE4VTg0Zm9IcEQvNmsvaDRHQ3lJaU9sMGN1U0FpbWtFMmJOMzlJVWo1UFJ5L3VQUW50eEc0N3ZiTFo2ZWRySXVJaUtZSGpsd1FFYzBRNnpmdmZpK2svQTZPLzkzL21Ga292STNCZ29pSXpoU09YQkFSelFBYnQreCtwNFM4RDRDcjJQUzA2ZGF2YWIvMDdKaVRkUkVSMGZUQ2NFRkVOTTF0ZUdUM1cyREpYd0x3QUFBa25uTzdDbXR1djN4eG43T1ZFUkhSZE1Od1FVUTBqVzNjc251TmhQd3RBTit4RnJIVGdyYjY3cFZuSDNXME1DSWltcGE0NW9LSWFKcjZ5cDkycjVDUXY0WWRMTEJISytTdlliQWdJcUx4d3BFTElxSnA2TXRiOTF5aVNlc1BBS3FLVGErS2dyNXk3ZXF6RHpwWkZ4RVJUVys2MHdVUUVkR1o5WlV0dXk0QThBY0FZUUFRd0FGWmtGZXRXNzFvdjdPVkVSSFJkTWVSQ3lLaWFXVEQ1bzV6SWNRZkFkUVdtN28wYWEyNmM5VTVMemxaRnhFUnpReUcwd1VRRWRHWjhlVk51MXNCUEFoSUZTeTZMZWpYckZ2VnltQkJSRVFUZ3RPaWlJaW1nYTg4K3RJYklLMU5FR2dxTnZWQ2lHdnZXcm53UlVjTEd4c1hqbzJveTVxYW1zdWowZWliM1c1M2RTcVZlbTBVMjlaNlBKN21RcUhRQndDMXRiV3JmVDdmRzNSZDkyV3pXUzVnSnlLYUlBd1hSRVJUM05jZTNUVTNYOEFtSVRDNzJEUW9OTHh4M1lyVzdZNFdkZ0krbjIvMnZIbnoxczJhTmV2alI0NGMrU2tBMU5iV1huZlJSUmR0RGdhRGk2V1VoYmEydG04SklkemQzZDAvUDluK0doc2IzMzNSUlJmOXdlLzNuOTNkM2YzcitmUG4vOFBDaFF1L0hnd0dGL2YxOVcxcGJXMjl4elROUTVsTTV2WHhQenNpb3BtTHQ2SWxJcHJDdnZqWTdwWjhRWHRZQUhPTFRYSExrbTlaZTJYck5rY0xPd2xkMXpOejVzejVkRU5Edzd1OFh1OVpBQkNOUnE5MXU5ME5tcVo1OHZsOERBQXN5OHFNWm4rTmpZM3ZFa0lZbG1YbEFGalpiUFlRQUdTejJaNEZDeGI4WFZOVDA1OHZXYkxraHdBQ3Bkc0ZnOEVsUzVjdS9jbjgrZlAvL2tSdHA4UHI5YzVidW5UcFQ1WXVYZm9UQU80enNVOGlvc21LNFlLSWFJcjYwa012TkJnRitSQ0FOeFNiVWhyazIrNitxdTF4SitzYWpVUWkwZDNUMC9OYkFLS2xwZVdEQUl6R3hzWWJBY0RuODgyYk5XdldKd0FnRW9tc1hMcDA2VStXTFZ2Mjh5VkxsdngzcFgwRkFvSEdhRFQ2WmlsbC9wVlhYdmtpQUdTejJmN2l0d3N2dnZqaXgyT3gySE9CUU9EczF0YldyNWR1Ni9GNEdoc2FHdDViVTFOejlZbmFSa09Ga3JQT091c3pRNy9YME5EdzNycTZ1bmNDeUk1bG4wUkVVdzNEQlJIUkZQUzFUYnRyRFkvcklVaTBGcHRNWVZudnZITmwyMlpIQ3h1RHc0Y1AvdzhBVkZkWFg5N2MzUHpuYnJlN3NmajZzbkE0ZkRrQStIeSsrUTBORGUrdHI2Ky9JUndPWDF4cFA0Mk5qWi9RTk0xOTlPalJYNXVtK1NvQTVISzVRUUFRUXJnQVpGOTc3Yld2QUVCTlRjMnFGU3RXN0E4R2cvVWoxZFhiMi92VWswOCtlVmxuWitjbnhuSStLcFJFbzlIVnBlMm1hZllVYStvZHkvNklpS1lpM2kyS2lHaUsrY2ROcjRZenV2a0hTTEdrMkpUVmhIelBuVmVkODZDamhZMVJkM2YzUTA4KytlUmxzVmpzNVZXclZyMEFBQjBkSFgvUjA5UHpVRk5UMHdjV0xGand4ZjM3OTM5ejM3NTlYNVZTR2k2WHE5S1VvdkNjT1hNK0NRQ1pUS2FuMkNaMFhmY0FRRGdjdnZLeXl5N2JHUXdHendHQVFDRFFDZ0J1dDNzWmdJcWZWekFZbkROdjNyeS9UaVFTdXhLSnhPZUx6VVpMUzhzSHd1SHdsVkpLTFJhTFBYSHc0TUVmQUxDbmJha1JpMEFnc0dUcDBxVS9HUmdZZUd6Ly92MzNBRWhZbG1YbWNybWVDb2NqSXBwV0dDNklpS2FRalk5MGhqS1crWHRBbkY5c3lna3AzM2ZueXJiL2RiU3dNV2hvYUxpcHFhbnBKc3V5VENHRXk3S3N2QnExQ0lmREs2cXJxeThOQkFLTGk2OHZNUXpqc3dBTVhkY0RxVlRxcFpkZmZ2bHV0YS9XMXRiUEc0WVJCb0RaczJmZkVncUZsZ1NEd1NXR1lWUURnTnZ0cm5lNzNmV1pUT2IxV0N5MkxSNlBQeE9QeDEvczYrdDdicVQ2MUFpRTIrM2UvTW9ycjN3ZUFDNjQ0SUpmUmFQUjY5VjdXbHBhYm01dWJ2N1FVMDg5dFJwQUhnQWlrY2hWeFdNMk5EUTB2QmNBaXVFQzJXejJhRGFiWmJnZ29tbVA0WUtJYUlyNDZnTTdBZ1VMOXdQaWttSlRRUXI1NFhVcjIzN2hhR0ZqNVBWNm0rdnE2dDZoWG5kM2QvL1NzcXlzcG1udXBxYW1ENVcrdDZxcTZzS3FxcW9MMWV2aU9nMEFRRFFhdldiV3JGbTNXcGFWMFRSTmpWUmNBUURwZEhxdnorZDdBd0M1ZGV2V0JhWnB2bktxOVFZQ2dhWFJhUFQ2YkRiYjE5SFI4VEVBV210cjZ6M1YxZFZYTmpVMTNkVFYxZlVqQU9qbzZQaFVXMXZiUGZGNC9PbGR1M1o5cW1Ra0JWdTNicDF6cXNjbklwcEtHQzZJaUthQTlrMnZlZ3Q2NWpjQXJpdzJXUkx5WTNldGFLdTR5SGt5MjdkdjMvZjcrdnJ1cjYydGZkdUNCUXUrWWxsV2J0dTJiWmNYQ2dVem44K25EY1B3WFhMSkpjOW9tdWJwN2UzOXY0Nk9qazlJS1hYRE1Qd0FMTFdmT1hQbTNDNkUwQTRlUFBpZnMyZlB2aVdSU0x5d2I5KytmenAwNk5CdkFSeGR0V3BWcjl2dHJ0RjFQWGc2OWVxNjdnVUF5N0tTcG1rZWpNVml6M2c4bm9hRkN4ZCszZXYxcXVlS0lKMU9kd0JBUHArUHhXS3hKMDdubUVSRVV4VVhkQk1SVFhMdE8zZTZ2VnJtRndEVTNZdWtCRzY5YTJYYmZ6cFkxdW5vamNmam5hWnBkZ0dBRUVJT0RnNCtrMGdrZHBxbStjcmN1WE52VXlNUjBXajArdm56NS8rOWFacXZKUktKbllsRW9rUHRaUHYyN2U4ZkdCaDR0S3VyNno4QVlHQmc0SWxEaHc1OUY4QlJBSWpGWW84Q1FDUVNXWFU2eGNaaXNXY1RpY1R6WHE5MzlpV1hYUExVNnRXckIrcnE2djdzdWVlZWU5dXJyNzc2MWRQWk54SFJkTU53UVVRMGlkMjdiWnZMMjZ2ZkI0RzNGSnVrQUc2L2EyWHJ0eHd0Ykh6b2l4WXQrbXB6Yy9OSExjdks3dGl4NDkzWmJQWm9jM1B6Unhjdlh2eHRISHQ2ZDZtQnA1OStlcldVc3VJb2ZFOVB6d01BME5UVTlKN1RyQ3YvK09PUHI5cTNiOStHbnA2ZTMrWHorY0ZvTkhyTitlZWYvMEJOVGMyYlRuUGZSRVRUQ3NNRkVkRWtkZDk5VXU5UEIzOEVRSzFQa0pEaTdyVXJXLy9KeWJyR1ExMWQzWFdYWEhMSlUzUG16TGtEZ055MWE5Zkh1cnU3Zi83Y2M4Kzl4YklzczdtNStXTnRiVzMzWW5qQXlCbUdVVlZwbndjT0hMalBzaXd6SEE2dmlFUWlWd0xBN05telA0RWhEOUk3bVVna3N1Szg4ODc3Zmk2WGkyL2Z2djI2clZ1M0xqbDA2TkQzaFJEYXJGbXpQbllxNTB0RU5GMHhYQkFSVFVMdFVtcDdHM2QvRHhJM3FqWXA1ZWZYclZxMHdjbTZ6aUF0RW9tc0FJQ0dob1lienp2dnZQK3JxcXE2d0xLc3pJc3Z2dmlocnE2dUh3TEE0T0RnTTN2MjdQa2JBUEQ3L1c4QTRCbTZJOE13UWdDZ2FkclE0SEgwOWRkZi93NEF0TFcxZlJkQTNheFpzMjY5L1BMTG42bXFxcXI0ekl4S2RGMlAxTlhWdlgzV3JGa2ZCeEFGRU10bXM5M0FzU2xkSTJ6bTluZzhDMFo3RENLaTZZSUx1b21JSmhrcHBmaksxdDMzU3VEUFZadVEyTGh1VlZ1N2cyV2RTWkVMTHJqZ3Y2UFJxSnBTWkllQ2JEWjdKQktKcktpdXJyNFNBQXpEY0d1YTVnY0FUZE5jeTVZdCs2KzllL2QrUEpGSWRLdHRORTBMQUlDVWN0Z0ZzODdPenMvVzE5ZS9NeEFJbkgzRkZWYzg0dlY2NTJtYTV0WTB6VHZhWW50NmV1NlB4K1BiUTZIUStXdldyRG1ReitmVGJyZTdCb0E4Y09EQWY2ajM1WEs1T0FCVVYxZGZlZlhWVi9mMzlQVDg5dm5ubjc5cGJCOE5FZEhVeHBFTElxSkpac1BXUGZkSTRQaDBHNEYvWHJ1cWRaMkRKWjFSMWRYVlo0VkNvUXV5Mld6ZlUwODlkZUhPblR0dlRxVlNyd0dBMSt1ZDA5TFM4cGV6WjgrK1pmYnMyYmMwTlRYOVArcVpFZUZ3ZUlWcG1sMmx3UUlBZEYzM0FZQUtJVU1NUFBQTU05Zm5jcmtldjkrL1VOTTB0Mm1hQndjR0JoNFpROG41SjU1NDRrMWRYVjAvdGl3cmF4aEdJQmFMUGJWang0NzM5UFgxL1VHOUtSYUxQWDN3NE1GL2wxTG1BRmp4ZVB5RnNYNDJSRVJUM2RBaFpDSWljdENHTFoxZkJYQ0gzU0J3NzdvVnJSOTNycUx4VVZWVmRiRmhHTlY5ZlgzcUtka2lFQWdzQzRWQ1p4dUdFVFlNSTJoWmxyUXNLNjlwbWdGQWFwcW1IVDE2OUtGa01sbldhWjg3ZCs3dEN4Y3UvSHBQVDgvdnRtL2ZmbDJsNC9sOHZqbUxGaTM2dDJnMHVxYWpvK1BXUTRjT2ZXKzh6NUdJYUNaaXVDQWltaVEyYk8zOEFpUStlN3hGL09mYUZRdHZQc0c4L2tsRFN1bFlqVjFkWGNobXM4aG1zemo3N0xPZEtvT0laaWdoQlB2VEpiam1nb2hvRXRpNHRmTXpzaXhZeUorWUt4WjlkQ29FQ3dCd01GdWdzYkZ4VXRSQlJFUU1GMFJFamx1L3VlTnZwTVFYN0FZaGZtSG11LzY4WGJSWko5aHNVbUdubm9pSUFFNkxJaUp5MUliTnUyK0ZrUDhDKys5aitYOW0xTHFoZmZIaXJLT0ZqVkUrbjJlNklLSVp5VEFNOXFkTGNPU0NpTWdoR3pkM2ZsUUtlUTlVc0JEaVFUUHZlWGY3NHJPbVZMQUFPSEpCUkVUSE1Gd1FFVGxndzViT0QwcmdYaFJ2Q1M2QnpSbGYvSjN0eTVlYkRwZDJTaGd1aUlnSVlMZ2dJcHB3NjdkMnZnY1Mzd09nQTRBQUhqY0xoYmUyTDErZWNyaTBVOFp3UVVSRUFNTUZFZEdFMnJpNTgrMVM0c2M0L3Zmdk16TGpla3Y3dGEwSkorczZYUXdYUkVRRU1Gd1FFVTJZOVZzNzN5d2w3Z1BnQWdBSlBPOHhDbSs4ZldYcm9NT2xuVGFHQ3lJaUFoZ3VpSWdteE1ZL2RhNldFcjhBNENrMmRSaTZjZTN0bDdmMk9Wa1hFUkhSbWNSd1FVUTB6alk4c3Z0S2FjbmZBUEFWbTE0cXdGcXo3b29GM1U3V2RTWng1SUtJaUFDR0N5S2ljYlZ4eSs2THBTWC9EMEN3MlBSYVhocHJQcnRxUVplVGRaMXBEQmRFUkFRd1hCQVJqWnYxbTE4Nlg2THdld0JWeGFhRFVtaHJQcnR5d1FFbjZ4b1BEQmRFUkFRd1hCQVJqWXNOait4Y0RLdndBSUJJc2Vtd0plU2F1MWNzZk1YSnVzWUx3d1VSRVFFTUYwUkVaOXpHUnpvWFNRc1BBYWdyTmgyRlZyam03aXNYNzNHeXJ2SEVjRUZFUkFEREJSSFJHYlYrNjU3NTBySWVBdEJZYk9yVGRPMk5kMTdSdXRQSnVzWWJ3d1VSRVFFTUYwUkVaOHlHUjNiT2dXVTlER0JXc1dsUVd1TE5kNjVjK0p5VGRVMEVoZ3NpSWdJQXpla0NpSWltZzQyUGREYkRNaDRHTUsvWWxMQ0E2Kys2YXRIVERwWkZSRVEwb1RoeVFVUjBtcjc2Nk12MWhVTCtJVUF1S0RhbGhJVzMzMzFWNjZPT0ZqYUJ6c1RJaFJBQ3VxN0RzaXhZbGpYaSt3ekRnTmZyaFdtYUVFTEE3L2NqbTgwaWs4bEExM1hrY3JrVEhzZnY5d01BVXFuVWFkYzhHa0lJdUZ3dVdKYUZmRDQvcG0yRHdTQUtoUUxTNmZRSjM2ZnJPZ0tCQUhLNVhObDdRNkVRTE10Q01wa2NWcFBYNjBVdWwwTStueC8yZWp3WmhvRmdNSWhNSmxQeHZFS2hFUEw1L0VuUGVTUkNDSVJDSVdTeldaaW1lY0wzK2YxK0ZBb0YrMzNxZFRhYmhjL25ReTZYRy9iN0pJUkFNQmdjVm1OMWRUVnl1ZHlJdjFjdWx3cytudytKUkFLV1pjSHI5VmI4LzBZSWdVS2hVSFpjbjg5M3d2L0hoQkRJNS9Nbi9kMG5tZ2dNRjBSRXArSExEM1ZFODRYOGd3Sm9LemFaZ0x4aDdWVnRteHd0YklLTkpWeDR2VjY0WEM0a0VnbElLUkVJQktEck9relRSQ0FRZ0dtYUoreFl1bHd1R01heGY3NHN5NElRQWdEcy9jUmlNUlFLaFJHM2Q3dmRrRktPNjFRdVhkY1JEQWJ0ME9QMysyR2E1cGc3Znlwc25heFdJUVEwVFN0N3J3cHJsYzVWQ0FHUHh3TXBKWEs1M0xEWG8xRXBrS2kyb1VyZm80SmpwYnE4WGk5MFhRZHdyRU5kNlpoU3loTUdRNy9mRDAzVDRQRjRZSnJtaUorZGxCSXVsd3RTU3J0bXQ5dU5RcUVBVGRQZ2RydWhhUnAwWGJjRGg2TGFLbjJ1SXgzUHNpeG9tZ2F2MTR0a01sbnhjMUpNMHl3N25zZmpHZkc5cGVkVHVnMlJVeGd1aUloTzBUOXVlaldjMFRNUEFGaGFiTXBDeUJ2WHJXaDd3TW02bkRDV2pucWhVSURQNTRQTDVVSTJtNFhMNVFJQXUxTnBHSWJkc2F6VWlYUzVYSFpuVDlNMCsvaUpSQUxWMWRYdysvMzIxZUdSYWgzdmNLRTZrdXA0UVBsNUNTR1F6V2JMT3ZLcTQxbEtCWVNoSGUzU3o4WG44OW1mbmRwSG9WQ3dRNWRsV1dXZDA5S3IrZXB6S0JRSzZPL3ZMNnYzWk5TeGhnYVNTcDNtYkRacjc3ZjB2NlhIMG5YZDNsWjE3b2NTUXB3d2JIbTlYcmpkYnVSeU9iaGNMbmk5M3BPT1VLbVFvVDVEWGRmTGZoY053eWdMS1VQckwvMlpsdjRNaHdZU05RcmlkcnZ0OEd5YUpsS3BGR3BxYXBCS3BaREpaQkNKUkNyK2ZtYXpXU1FTQ1dpYWhuQTRiRytyNnpxcXE2dkgvWGVhYUxRWUxvaUlUc0hHUnpwRG1VTDJkd0F1TERibEJmQ0J0U3ZhZnV0a1hVNFpTNmRHWGNuWGRSMSt2OSsrMnFzNlphcERCeHpyUkpmdTIrUHhRTk0wdTEwRkNIV0ZHVGpXT1F5SHcranI2enRoWGVQWkVhdlVnUzQ5TCtCWVo3TzBodExQb0ZScFp4ZkFzQ3ZtcGNGRGhRalROTzNRNW5hNzdZNjZtc296OUxpbG94QXFLQWdoNEhhNzdhdjBtVXltckM1MUxIVmVhcnZCd1VGNzVDZ1FDTURqOGNEdjk1ZU5iZ0RIUXFJUUFzbGtFcHFtSVJnTVFnaUJUQ1l6WWpDMExHdkVxVTZseDRuSDQvRDVmUFowb3FFQlE0MXVxUHFGRURCTkUxNnYxNTVlNVBQNWtNL25rY2xrN0hEazgvbnMrbFZZTFAzOFM0T2dhWnJEUGpPMXIzdytiLys4MWM5Q2phaVYvbHhLLzZ6Q2x6cStlcTNPWStnMlJFNWh1Q0FpR3FQMmJkdjhNaVgvRndLWEZwc0tRdUlqYTFlMS9zelJ3aHcwMms2Tm12YWlydWhxbWdiVE5KRklKS0RyT2lLUkNCS0pSTVVPcEpvakQ4Q2V6bEtwQTEwb0ZPek83VWgxcVhuNXBhOHptY3dKNStpUGhncExpbG9mQW1EWS9IMWQxK0YydSswT3FLbzFuVTdibmVHYW1ocmtjam5FNDNFQVFEZ2NIblplYWpxTXVxb2RpVVRzS1QybG4yVnRiYTE5MVg5bytORTB6ZTZJcTU5TktCUXFHejF3dVZ4MkhjRHhFUXFYeTRWOFBtOTN3RFZOUXlnVVFpd1dnNlpweU9menc0S1YrbXhVaUtpcXFyS25jSjFvQ2xBMm02MDRaYzduOHlFUUNNQ3lMQ1FTQ1FRQ2diS1E0SEs1a0VxbDdFQ25QbnYxY3lnOW45SmFEY01vVy9OUzJwbFhRV0p3Y0JDNVhBNjF0YlV3VFJQSlpCTFJhTFRzYzNhNzNmYnZxZ29XaXFwRDA3U3kwYTZodjdzcWpKZitQTlErUjlxR3lBa01GMFJFWTlDKzZWV3ZOMlgrR2hBcmkwMldGUGpMZFN0YmYreG9ZUTRiYmFlbU5BUmtNaG43S256cGxXVFZNVllMVzFYSExoZ00ydTlSSGF2U0tVNnhXR3hNNndXR1Ryc3BuYnFqMWt5TXBzT21wdW9rRWdsNFBKNnlVWWJTRHVEUXppQndMRWlvem45cGg3LzB5bjNwYXpYS1VLbW0wdlVubXFiWkM1WFZObXI3b2VkVTZiV2FscFRKWkpCSUpCQUtoZUR4ZUpCTUp1M2cxdC9majBna2dsUXFWVGJDcEdrYVhDNFhBb0dBUGFWb2NIRFFYZ09oYVpvOURVaHROekF3WUc5aldSWUdCd2NSaVVTZ2FWcFo1MzNvbENpMzIyMGZ4N0lzREF3TTJOUEFwSlFZSEJ5MGE2K3FxckwzUFRnNENKL1BaeS9NVGlhVHFLNnV0a09Tb2pyejZwaDlmWDBBWUFlSlJDSlI5ak1ZNlhNdEhkRVlPaHFuUnZLR3JoTXFmWThhV1luSDQ5QTBEZEZvRktsVUNzbGtFcnF1bzZhbVp0ZzJSRTVodUNBaUdxWDJuVHZkdnQ3TXp5WEVOY1VtS1lUNDVMb1ZpNzdyYUdHVHdHZzdOWWxFQW9WQ0FYVjFkU05PQTFKWGVkVm9RaXFWc3UrNHBLNkNaN05aSkpOSjVISTVWRmRYMi9Qc1IxdEhvVkJBYjIrdi9icTA4NjMrcThMSGFNS0Z1aG85T0Rob2R5cUR3U0J5dVJ3S2hZSTlSMTRGRUpmTGhXUXlPV3dVQVlEZHlWYlVuYUNBWXgzM2thNXFCd0lCK3p6UzZiVGRpVmNkWWdBampsd01mYTNDaks3cmNMbGNTS2ZUdzdZdERUeWxZVWhOeVZLZDZXdzJDNi9YYXdjSEZRQkx0MU9kZUJVZVZXZGIxM1dFUWlGa01oa0lJZXc3VGVWeU9YdlJzNXErcElLRm92WS9PRGdJcjllTFlEQm9CMUFoaEYyZjJxZjY4OUFSbGtvL0kvVm5WWGZwVktuUzBUVVZxRlFRcUsrdkg3YWYwdmVyWUZycFoyd1lSdG5QV1AyZURBMk9SRTVqdUNBaUdvWDJUWnNNYjQvMkV5bHdYYkZKUW9nNzFxNVk5RTFIQzVza1J0dXBHVHF5ME4zZGJWOHByNm1wc1c4bHErYnRxNnYwcXVNdWhFQWtFa0UybTdXdk1HZXpXWGc4SGp0MG5Fck5RK3ZQNS9OMmJhT2g2bFRuNS9QNTdDbGdhaXFSWlZrb0ZBcjIzYkpTcVZURjI3NE9IZUVZMnVHdGRKY2lYZGZoOFhqS0ZuRm5NaGw0UEI0RUFnRjdtdFhRZ0tET3ZkTHJSQ0tCWURDSXFxb3FBRUF5bVN5cnQ5SzZFaVVlajl2ckE5UWRzM3crSC94K1B3WUhCNGZ0WStoYWd0THBQNld2MVdkUkdvcEtBMTJwMGpZMVFxUmVCNE5CZXhxV0NqeWxJMDZsVG5RSHFKT05WS25BVytublZUcDlUa21uMDNhUUxCMEpLajMzU3NjcVBXY2lwekZjRUJHZHhIMzNTZjBWdmZPSGdQaXo0NjN5cyt0V3RIN0R1YXFtQnpYSFBoUUsyUjN4UUNDQW1wb2FEQXdNbElXUlhDNVh0bmhWeVdReUNJVkM4UGw4eUdhejlnTGtNMUhicWJ6WDcvY2pGQXFoVUNoZ1lHQ2dyR1kxLzErTnVwUlNuYzFVS21VSGt2cjZlbVF5R2J0RFhsTlRVN0ZUcXQ2ajZ6cHFhMnZ0TmhXODFMcU9FejAvWktoc05vdSt2ajU3ZlVvZ0VFQW1reG5WMURPMzIxMTJpK0I0UEk1TUpnT3YxenRzWkFBQWpoNDlDaUVFNnVycWtFcWxZSnFtdmQ1RUJjMkdoZ2I3c3luOURFWjdUdXBucEVZdDFOM0cxS2lUR3AxUm5Yc1Z5TlFkb05UMHRkS1JBOHV5a00xbXk3WkxKQkwyYzBVcS9heEtiN2NMSEF0dGlVUUNEUTBORmV0Vzc0M0g0MGlsVXRBMERYVjFkZloyaG1FZ0dvMk82ak1nbWdnTUYwUkVKeUNsRkJ1Mjd2bU9nTGpKYmdPK2NOZkt0aTg3V2Rka001YU9lT202aWRyYVd2dFpEbjE5ZmZhRHo2TFJLQ0tSQ0k0ZVBUcHNxc3ZRUDZzNytuaTlYcVRUYWZ1T1VyRlk3SVFkei9HNHlxdldHNmp6S2IwbHJKb3FWTHBBdTFRdWw4T1JJMGNxMXFaZWwwN2xLcVdtOXBSMlp0VlZmY3V5N0NsZW81MFc1WGE3VVZOVGczZzhiay9mVWlOTGFuUm9wSkVmbDh1RjZ1cHFlNlRHNy9jamxVb2hrVWdnRm90Vm5Qb2pwU3hiUk8zeGVGQW9GT0J5dWV5SDZxbDlCN1ZXOXpnQUFDQUFTVVJCVkFLQllXc2RSbExwWnl5bFJES1pSRGFidFJmSVYzcW1SdW5vaWJwTGxmcDlWWFdxZHZWUVFCVmNoazU1SzZXZXdhRzQzVzU3V2xhbDBTRDEza3dtVTNHVTZVVFBEU0Z5QXNNRkVkRUpDQ0hraHEyZEIyRC9teTFleUt4WTJPNWdTWlBTYURzMUxwY0xrVWpFZmc1RTZSb0JOYzFEcldIUWRSMVZWVlVZR0JnWXNaT29EQTRPb3E2dUR1RndHSlpsUWRkMURBNE9vcXFxYXRpMEZ2VThBalhkcDdROW04MmUxcE83MWVKa0lZUzlUa1IxRHRWelBmcjcrMGY4dkVZNno1Tjl2cVhQaUJqYUx1WHh1MnBWZWtaRXBkZHFzWDB3R0lSaEdHV0w4SWV1UDFDM1UwMGtFdkQ1ZktpdXJvWVF3bjV1UmsxTmpiMXVRMDJCcTNUczBnWDlwWXZ0UFI1UDJXY29oS2dZemlvWjZYTlREM0JVaS9FUEh6NE13ekFRaVVTZzY3cTl0bWR3Y05DK29ZQ1UwaDRaUzZmVGRzaUtSQ0lBZ0Znc1p1OGpFb2xnWUdDZ2JBUk4vUXpVdERZMXdxWWVZSmpQNTRjRmFiZmJEYi9mWC9GSjRXbzl5b21tcHhFNWdlR0NpQ2F0YlZMNkxXQ3hBTm9FMENxQldRSm9CRkFQd0Z2OGNwMTRMMmZHdzFzNk4wa2hWZ1B5WE0vV1BkOXRsL0xtZGlGR1A4ZGttaHR0cDBiWGRXaWFocDZlSGtncFVWVlZaYThMcUVSTlZUblpNZlA1UEhwN2UrMnI2NnB6UEhST3ZGSjZXOXRTbzNrYTlvbDRQQjc3YW5ncGRVY2lOVjFtTEU0MDUxOTlQNTFPbzcrL0g0WmgySXVHTGN1QzErc3R1K1BSMEt2Zkk0MWNBTWZ1akJRT2grMEYwLzM5L1dWckx2TDVQRXpUaE1manNUODMxWEdPeFdMMk5LS2VuaDY3VTE0NjlXZm9aNTNKWk5EVjFWWFdwbTVQcko3MU1UQXdNT3c1SFpVK0QrVmtJVTc5SHFqZkV4VU9NNWtNYW10clVWMWRqVkFvaEdReWlYZzhiZ2RkbjgrSFVDaGtCNnUrdmo0N0FMaGNMZ1NEUWRUVjFTR1JTSlFGSWZVejhQdjlTQ2FUWmV0UDFQOExwVDhIRmNEajhmaXczM2YxczFDakhrTnZjVXZrbE9HVEFZbUlITFJEeXZvODhFNHA1VFVTdUVSTWtvc2dEejI2NTNlUStLaDZMWUVmWmxZcytnZ0R4akVIRHg0Y2RhL0dNSXhoQzVsVkoycm9ISFhMc3NyQ2hicGFtOHZsS25iVTFmTWFUTk5Fb1ZDQXBtbWpucE0vOUk1UnA2cTZ1dHErczVXYXNqWGFXK1FPcmFlNXVSbW1hWTQ0SFVvOS9FNDlEVnJkWWxjdFVuYTVYS2lxcWtJdWx4dHhBZm1aZHFJMUw1RklCRjZ2Rjlsc2R0aVYvWkVFQWdINC9YNWtzMW5FWXJGUmplSTBOallpblU2WDNTbHJLRTNUME5UVWhFd21BOE13a0U2bjdidVpxZStydFNaSGpod3BxMVhkZ0VDTjBBejlYUDErUDZxcXFuRDA2Tkd5N2R4dXQ3Mnd2YnU3dSt4N1BwOFBOVFUxZHBCVEl5T2w2ejJHVWcveVUrdHJ5Qm16WnMxaWY3b0VQd3dpbWhTZWt2SWlyVkM0RlVKY0RhRHliVnNjZEtHbXpkcTR0Zk5lUVB4RlNmT1A1aDllOUpFYmJ4U252M3A0aWp0dzRBQXZtWTZETXhWNEpvdVRqY0tjeWVNQW83dU44TW5lTjFMTnAzTXVsYlpWNFhvc2krNXBjcGc5ZXpiNzB5VW14UlZCSXBxNW5wVnlybFVvL0FNS2hXc0JBSk8wRXlXRWtGTEtXelkrc3R1Q3hDM0Y1ZysrMHJSYnUrOCsrYUdaSGpDbVMrZDNzcGx1bit0RW5jOW9qek9hOTQxbGZjeG9uV3dORWRGVXhuQkJSSTZRVW9wbmM3bVBXTG5jWnlERThGdTFURUxGZ1BGWEc3ZnV0Z0Q4RlFCQTR2MnZOSFpxOTkwblB6aVRBd1k3UmtSRUJIQmFGQkU1UUVwcFBKUExmUTFDdk1mcFdrWnJ1Y3ZWb3Y0c3BSUWJIK244RjBoeHEvMEdnZnZNZk5jSDJsZXZIdjlKN1pQUWE2KzlObUhwUXRNMFZGZFgydzlHTzlYdFRuVS9SRVNsNXMyYngvNTBpZUZQSXlJaUdrZFNTbU5iTnZ0ZFNQa2VXQmFtekZjSklZUmN0Nkx0L3dYRXZ4dy9NZHpvMVp2K3UzM1RKbzRJanpOMUc5bEt0MTRkelhicWpqeW51cC9Ub1dtYXZhaVppR2c2NGorQ1JEUmhwSlRpbVV6bTZ3Slk0M1F0WjhLNmxZcyt0V0ZycHdXSlR4ZWIzdTNWbThTOTI3YTk3NWJseThkK2U2QXB6SWxwVWFkelgzOHBKWEs1SFBidjN6K2h6d2RRZ2NheUxQdjVDVVJFMHduREJSRk5tR2ROOHlNQTN1MTBIV2ZTdWhXdGY3MWhTNGNGaU51S1RlL3FUd2IrNTk1dDI5NDdrd0xHV0RyblFnZ0VBZ0c0WEM3a2NybXlweTFybW9ad09JeDBPbzEwT20yL1RxVlM5dFFsZFN4MVcxcE4wMkNhWnNXcFRicXUyMCt1VnJlRExYMkdnSm9XVlhxc2ZENWZjWitxYnNNd1JqeWVwbWtJQm9QMmc5YUd2a2M5dU0vcjlkcFBGQyt0TlJBSVFOTTBwTk5wWkRLWllaL0wwTnBDb1pEOS9BY2xGQXJCTUF6N0lYWkVSQk9KNFlLSUpzVDJkSHFlSmVWbnB1UEUxSFVyMjI3ZnVIVzNKYVg4R3dDQUVIL1dud3IrdEgzbnpodmJGeStlRVRlZkgwdTRhR2hvS0h1QW5jL25RM2QzTjREajZ5SXN5MElxbFNwN1hmcWtaT0JZSjdwVVgxOWZXU2ZiN1hhanVibTU3SW5RcGZXT2RDeWx0N2ZYUHFZUUFvMk5qV1hUbVFZR0JzcWVvK0J5dWREYzNHdy90QzhjRHFPM3Q3ZnNRV21xWmhVdTFOUEFoMjRiaVVUS3RoMnBOdldRdVdReWFUL25JaHFOd2pSTkxySW5Ja2N3WEJEUmhMQXM2M01BcHNSZG9VN0YyaFdMN3RpNHBkT1N3TjhXbTk3aDdkRi8xcjV6NTd0blFzQVl5eE82MWRPSmUzcDZVRnRiaTJBd2FEL2h1SFEvSXowNXV2Uy8zZDNkeUdReWFHaG9RQ1FTUVN3V3N4OU1GbzFHSVlSQVYxY1g4dms4R2hvYTRIYTdoejJWZXVqK0xjdENWMWVYL1RScjRQakQzM3A3ZTVGSUpGQmZYNDl3T0l4NFBHNC92Q3dhalVMVE5CdzVjZ1NaVEFhTmpZMklSQ0lZSEJ5MDkzUHc0RUhNbWpVTC9mMzk2Ty92dDl2VnRvY1BIMFkybTBWall5TnFhbW9RajhmdHAxNVhxaTJaVENJU2lTQVFDTmhQZmhaQ0lKRklNRndRa1NPNG9KdUl4dDMyWlBJaVNQbEdTSWtwK3pVS2ExZTIzaWtrTnRvTkFtL3o5Qm8vditmK2x6emo5ZGxPRnFVZDloTjlXWllGS1NWY0xoZThYaS9pOFRqaThiamRQalJNVkFvQXFpMFdpOW1kKzc2K1BnZ2g0UFA1N08vN2ZENGtrMGtrazBsa01obDdkS1IwWHlQdE41MU9sOVVVREFidDBCSU1CdTBwVm42L2Y5anhWRTJ4V0F5V1pVSFhkWHMvYWgrbG4wWHB0b2xFQXRsc0ZyMjl2V1huTTFKdHBta2lsOHNoRUFoQVNvbEFJQUFBZHJqZ0Y3LzROZjVmVkk0akYwUTA3Z3FGd3EzcVNialQzZHBWcmV2V2I5bHRDY2k3QUVCQXZqVWRMUHppbnZ0ZnV1RlQxNTJkT2RuMlU5Vm8vNEV0RkFybzdlMUZiVzB0R2hvYUlLVkVmMzkvMlhxSTBuMnExMFAvclBhbC9xeEdEMVJIWGswdnltYXo5bnZ5K1h6WnZrWTZWbW1uWHpFTXc1NXlWRXJUTlB0NFFvaXk0Nm5SaVVxZlUrbnhLbTA3OUh4T1ZGc2lrVUFrRW9IYjdVWWdFRUE2bmJiUGxZaG9vakZjRU5HNDJoR1AxK2N0NjJxbjY1aElkNjFjZFBmNnpaMldFUGdNQUVqZ3VuU3c4S3YyVGEvK1dmdnFzNmJsQXhYR2N2VXVuVTdqd0lFREVFS2dycTRPTlRVMVNDYVRTS2ZUd3pyZkp3b1hwVzFxWFlYcWZGdkYyd2Vyem4rbDdVWnpyTkx6TTAwVGh3OGZCbkNzMDkvUTBJQlVLbFYyUENHRXZhM1g2MFZOVFExNmUzdnR4ZG1WamxHcFZoWEdSeHJSS1JXUHh4R0pSRkJYVndkTjB4Q1B4M2sxbFlnY3czQkJST01xRDd3VGdJNFoxdG01YTFYclp6ZHM2U2dBNHU4QlFBSnY5dXFaWDdWdmV2V2QwekZnakxZejYvUDVNSHYyYkJ3OWVoUjlmWDJRVW1MMjdOa3dES05pS0hDNzNTTWV3K2Z6MmUzQllCQUE3SVhNK1h3ZStYemVuaVlrcFN4YlJGNHBQSnpvdFdtYTloU2xYQzZIU0NRQ2o4ZGoxMWw2dko2ZUhsaVdoYXFxS2dTRFFmVDI5bGI4ZkVwSFZJYldxczZuZE4zSFNMV3BrUXIxZVRCY0VKR1R1T2FDaU1aWG9UQXRubWx4S3RhdGJQdWNFS0s5cE9sTlhpUDdtMjg4ZG1EYUxtdy9HYlZHSUJxTm9yR3hFVTFOVFpCUzJuZGx5dWZ6eUdhekNJZkRhR3BxUWxOVDA0ajc4dnY5bUR0M0xwcWJteEdKUkdDYVp0bXRYUWNHQnVCeXVUQjM3bHkwdExTZ29hSGhsT3Z1NysrSEVBSno1c3hCYzNNejZ1cnFrTXZsRUkvSDdmZjA5Zlg5Lyt6ZGQzd1UxN2svL3MrWjJiNnJsVkFYSUpwUW80UEJCaHNKMDR4TEV1YzZqaDNiYWZmbXBwZWY0eVFHMmNrTnZva05ja3Urdms3elRYSjkwK1BZanUyNFk4QkkyREZjZXBNRUF0RU1Fa2hDWmZ2T3pQbjlvVDNEYUxXU1ZpQXhDRDN2MTBzdjBOa3B6OHp1d25ubU5OaHNOdjE4YVdscFBhYXNGY21UMSt2dDFzWEtHT3ZvMGFPUm5wNk9jRGlzenliVkh4RUhkWWtpaEppTldpNElJVU5tMjZsVExuQit6VWhydFRCYVdWYjhVR3dXcVljQU1IQytQS0w0Ly9Iayt5YytldCsxK1ZmTUttckpQaW5ubk9Qa3laUEl5OHVEMSt0Rk5CcEZVMU9UUHNZQUFFNmRPb1c4dkR5a3BLUWdFb25BYnJjbjdCWVZDb1gwZFN4OFBoOGFHeHU3eGRIYzNBekdHTkxTMG1DMVd1SDMrL1dCendQdEZ0WFoyWW5UcDAvcnMxdUZRaUdjUG4xYVR4WUE2TlBTcHFlbncrMTJ3Ky8zOTRoSnJPdmhkcnU3alJscGJtNEdBSDNzUlB6MTlCVWJBQVFDQVl3YU5ZcGFMUWdocGhzWkl5d0pJYWJZMmQ0K1Q5TzBsOHlPWXpCY05XclVtSXZadjdLNjlrSE84U09jLzNkM1E4amwrK2pxdVhPVGV6UjltVHR3NEFEVmFFMlVrNU9EOVBSMDFOZlg2NFBqQ1NHWHhwUXBVNmcrYlVBdEY0U1FJY00xclhRa3Qxb1lyU3dyZWJpeXFrYmpZQStqSzhGWTRnaDRYbnZzcmQwZitkNkttWDZ6NDd0WTlMVGNQUG41K1hDNVhBZ0dnOTFhZ0FnaHhBeVVYQkJDaG82cWxtQ0VURUdiakpYbHBXdldWTmRxakdNTnVoS002eFduL2JYSDN0cDl5M0JQTUNpNU1JOVlPSytwcVluZUIwS0k2ZWgvZlVMSWtObmUzUHc3QUZmRWdPNnJNak12cWx1VTBkcE5OZDhGWTQ4aTltOHdaNmdPSytyTnF4ZFA5UTNXT1M2MXZYdjNVcTJXRURJaVRaOCtuZXJUQnRSeVFRZ1pNbHpUY2tmSzRua0RzV3BSNmVOcnErczBjUDQ0QU1ZNHloeXkvRWJsNXRxYlZ5NHM2ZXozQUpjaGVtSk9DQ0VFb09TQ0VES0VHSkJOWXk0U1cxVlcvR1JzRnFrbjBkV0NzWkJyZUxOeWMrMk53ekhCb09TQ0VFSUlRT3RjRUVLR2xnT2M0NHI0R1FJcnkwdCt5aGp1QlNCT2NDMDB2TFg2ZzBQZUlUa2hJWVFRTXNTbzVZSVFNblJVMVVFRHV2dTJzcXprcWRnc1VrOEJZQnhZNElnb2I2OWRkM2pGcXVVRjdXYkhseXhxdVNDRUVBSlFja0VJR1VxYzA3OHhTVmhaWHZwMFpYV2R4am4vTHdBU3dLNkJQZnIyVHpZMnJQajI0b2x0WnNlWERFb3VDQ0dFQUpSY0VFS0dFR01zQk1CcGRoeURZTWdYdWx0WlZ2enpOVlcxR2dOK2hxNHVxMWVINWZEYlA5blljTU53U0RBb3VTQ0VFQUpRY2tFSUdVcWE1c2VWa1Z4Y2tqVW9Lc3BMZnJtbXVrWmpuUDBDWFFuR3ZMQWNmbWROOVo3bEZXVXp6bDJLR0M0VUpSZUVFRUlBU2k0SUlVT0pjeitBVExQREdBU1hiSUc3aXJMU1o5WlUxV2tNL0Zmb1NqQ3VZdHoyenBQdjcxOSszN1ZUV3k5VkhBTkZ5UVVoaEJDQWtndEN5TkE2QnM3SG14M0VJRGgyS1U5V1VWNzg2OWhLM3YrTnJnUmpUaVFxcjMva25acGxEeXdyYmJtVXNTU0xrZ3RDQ0NFQUpSZUVrQ0hFTk8wd0I4ck5qbU1RSEw3VUo2d29LL250bXFvYWpZSDlHb0FNaGxtU2phMS9mR1Bkc3U4dUxtNisxUEgwaDVJTFFnZ2hBQ1VYaEpBaHhEay9hSFlNZzhTVTY2Z29MMzIyY2xNTjU0ejlCb0FNWUdaVTV1c2ZxVHEwN0lIeXdyTm14TlFiU2k0SUlZUUF0SWdlSVdRSVJSWGxBOU1Ydnh1RUg2WW9INWgxRDFjdUt2MWZ4dGkvQWxBQmdBRXpKS2pySDN1dlB0dXNtQWdoaEpEZTBPcFdoSkFod3psbk80OGUzUWtneSt4WUxoUUR6c3lhTUdFT1k4elVSL09WbTJydjRRelBRbTl4WnZ2VlNHVHBnOHVtTjVrWmwvREJCeDlRMHdVaFpFU2FQMzgrMWFjTnFGc1VJV1RJTU1iNGppTkgxb094VDVrZHk0WGluRzh3TzdFQWdKV0xTdjRZbTZiMmR3QXNBSjhxMnl3YkhuNW43NUxMSWNHZ2JsR0VFRUlBU2k0SUlVTk5WWitITEEvZjVFSlYvMloyREVKRldlbWYxMnlxMHhqamZ3QmdBZGdVMldiZCtPakcvVXZ1WHp5MTBjellLTGtnaEJBQ1VMY29Rc2dRVzgyNTlMSERoemNER0k1VDBoNTdwYUJnNFdyR05MTURNVnBUWGZ0Snh2RkhBRllBQUVPdHlyVWxENVpQT1cxV1RPKzk5eDVsRjRTUUVlbTY2NjZqK3JRQjNReEN5SkRiZWZqdzNaenp4OHlPWThBWSsrNmNnb0kvbXgxR0lwVlZ0YmR6NEU4UUNRWndrRWxZdkhKaHlTa3o0dG04ZVRNbEY0U1FFV25od29WVW56YWdtMEVJR1hLY2M4dk93NGVyd2ZrNHMyTkpHbVBIWnhjVWxESEdGTE5ENlUzbHBwcmJPR04vQm1DTEZSMVNMR3p4OTY4dC92QlN4MUpkWFczYWpGcUVFR0ttc3JLeStXYkhjRG1oNUlJUWNrbnNPblRvQm8zei96RTdqbVF4NFBPemk0cldtUjFIZnlxcjZqN093ZjhLUGNGZzlVeVZGcTljWEhqUzFNQUlJWVNNU0xUT0JTSGtrcGhWV1BnMmdKZk5Yck1pcVIvZzVlR1FXQURBeXZMaWx4akhKd0dFdTByNFpDNnI3LzU0VTMyK3FZRVJRZ2daa1NpNUlJUmNNcG9zVndDb05UMTU2T09IYzE0YmkzUFlXTG1vNUJVd2JrZ3dVR0JoeXJ1UHYzZGdPQTZpSjRRUU1veFJ0eWhDeUNXMTk4aVJIQ1VTZVlWelB0YnNXT0l4NElURmJyOTErcVJKcHE4YmNTSFdWaDI4QmRDZUIrQ0lGVFZ3bFMrcFdGeDYxTVN3Q0NHRWpDQ1VYQkJDTHJrOUJ3OU9VaFhsWlFEcFpzY2lNS0NGU2RLdE0wdEtHc3lPNVdLczNWeDNFelQrSXM0bkdFZGxqaVhmV3pTOHI0c1FRc2p3UU1rRkljUVVPL2J0bXlreDluc09aSmdkQ3dOYVZFMzc5RlhUcCs4eE81YkJzS2E2OWtiRzhTSUFaNnpvT0dmUzRvcXlvaU5teGtVSUllVEtSOGtGSWNRMHUrdnJzOVZnOENuR1dKbFpNWERPcTJXbjgxc3pKMDgrWTFZTVEySE5wcG9iR0dNdklaWmdNT0FFaytYRjkxOVhlTmprMEFnaGhGekJhRUEzSWNRME15ZFBQdlBLQ3kvY0RWVjlHSndyMERSY3NoL09GYzc1ajE5NTRZVzdyN1RFQWdBcUZwVyt6Wm4wTVFBQkFPQkF2cWFxNzY3WnVIK3l5YUVSUWdpNWdsSExCU0hrc3JCajM3Nlo0THlDY1Q3a3JSaWNzV293dG1iT3RHbTdoL3BjWnF1c3Fsdkt3VjhCNEFJQWNId29RVnQ4LzZJcGg4eU5qQkJDeUpXSWtndEN5R1ZsMjU0OTAyWE92OG9ZK3lqbmZOQmFWeGxqR3VmOEZRbjR4Y3laTS9jTjFuR0hnOHAzYXhkekNmOEE0STRWbldJU2xxeGNXRkpuWmx5RUVFS3VQSlJjRUVJdVM5dTJiUnNuV1N5ZlpNQkNNRFlIbkZzR2ZCREdGSEMrZ3dPYk5VWDUyOXk1YzQ4UFFhakR3cHJxbXVzWlovOEE0SWtWbmRaVXR1U0J4Y1cxWnNaRkNDSGt5a0xKQlNIa3NyZDc5MjQzNS94cUFOZHh6c2N4eGpJNDV4bm9tbW5LQzZBRFFBdGpySVZ6M3NJWU93N2dQY2JZMXBrelovck5qUDF5c25iVHdYSXc3VFdjVHpBYUdaZVdyRnhVVkdObVhJUVFRcTRjbEZ3UVFzZ0k4dWk3ZFdXYXhGOERrQklyYXRRZ0wzMmd2UENBbVhFUlFnaTVNdEJzVVlRUU1vTGNmMzF4dFFiY2hLN1dIZ0RJbGJpMjRlR05CNmFaR1JjaGhKQXJBN1ZjRUVMSUNMUjJVODIxWU93TmRIVXJBNEF6NEh6WnFrV2xlODJNaXhCQ3lQQkd5UVVoaEl4UWxac1B6T2VhOUNhQTFGalJXUmxZOXIzeWtpdGlwWEpDQ0NHWEhpVVhoQkF5Z2oxU2ZmQWFpV3R2QWtpTEZUV0RzV1dyeW9xditEVkFDQ0dFREQ0YWMwRUlJU1BZQTJWRlc3akdiZ0J3TGxhVUNjN1hyOWwwYUxhWmNSRkNDQm1lcU9XQ0VFSUlLamZYenVVYTNnWXdLbGJVS2tGYmZuLzVsQjFteGtVSUlXUjRvWllMUWdnaFdMbXdaSnNFYlJtQTFsaFJ1Z2JwbmNyTnRYUE5qSXNRUXNqd1Fza0ZJWVFRQU1EOTVWTjJjQzR2QTlBU0t4ckZOYnk5NXQyNmVXYkdSUWdoWlBpZ2JsR0VFRUs2ZWZTOWc3TTBWVnNISUROVzFNYkFWcXdzTDk1cVpseUVFRUl1ZjlSeVFRZ2hwSnY3cnl2YUpRTkxBWnlORmFWeDhMY3JOeCtZYjJaY2hCQkNMbitVWEJCQ0NPbmhlK1VsZThENVVnQm5Za1dwWEpQZWV1VGRtZ1ZteGtVSUllVHlSc2tGSVlTUWhGWXRLdDJycXBveHdmQktFbnZ6a2FyYTY4eU1peEJDeU9XTHhsd1FRZ2pwMDlyTis2ZEN0YXdINHpteG9rNUk3T1pWQzRzM214b1lJWVNReXc0bEY0UVFRdnBWdWVsZ0tXZmFCZ0M1c1NJZnVIVExxa1ZGVldiR1JRZ2g1UEpDM2FJSUlZVDBhK1dpb2hwTlpZc0JuSTRWZWNDMDF4NnRxbGxrWmx5RUVFSXVMOVJ5UVFnaEpHbVZtMnVMdVlZTkFFYkhpdnhNdzBkWFhsK3kwY3k0Q0NHRVhCNm81WUlRUWtqU1ZpNHNxZE1ZWHd5T0QyTkZiaTdoMWNxcXVxV21Ca1lJSWVTeVFNa0ZJWVNRQVhtZ3JQUWcxOVRyQVp5TUZiazQrQ3RycWc4dU16RXNRZ2dobHdIcUZrVUlJZVNDUFByZW9RS3VxaHM1a0I4ckNuTE9QMTZ4cVBSdFV3TWpoQkJpR21xNUlJUVFja0h1djY3d3NNYWs2d0VjanhVNUdXTXZyYTJxV1dGZVZJUVFRc3hFeVFVaGhKQUxWbEZXZEVUbXVKNER4MkpGVG9DOXRIWnozVTJtQmtZSUljUVVsRndRUWdpNUtOOWJWTklBbFY4UDRHaXN5QUdOdjdpMjZ1QXQ1a1ZGQ0NIRUREVG1naEJDeUtCNC9MMEQ0eFZWMmdCZ1Vxd29MREYrKy8xbHBhK2FHUmNoaEpCTGgxb3VDQ0dFRElydlhqZmxHQ1IxTVlERHNTSzd4dG56bFp0cVAyWm1YSVFRUWk0ZGFya2doQkF5cUg2OHFUN2Z3dFFOQUo4Y0s0b3dzRHRYbGhlL1pHcGdoQkJDaGh5MVhCQkNDQmxVMzE4MCtRUlRwY1VBRHNXS2JCejhyNVdiYW00ek15NUNDQ0ZEajFvdUNDR0VESWtmdjE4M3hxTHdEUUNLWWtWUkRuNVhSWG5wQzJiR1JRZ2haT2hRY2tFSUlXVElWRzZ1SGMwMWJBQlFIQ3VLY29aN0tzcEsvbVptWElRUVFvWUdkWXNpaEJBeVpGWXVMRG1sUWxzTW9DWldaR1VjZjFxenFlNU9NK01paEJBeU5LamxnaEJDeUpCN2RPUCtYRTJXMWdOc1NxeEk0WXgvdHFLczlNK21Ca1lJSVdSUVVjc0ZJWVNRSVhmLzRxbU5ha1JaQXJEOXNTSUw0K3gzbFp0cTd6RTFNRUlJSVlPS1dpNElJWVJjTW8rOVY1K3RhY3A2empFdFZxUUMrUHlxOHBJL21Ca1hJWVNRd1VFdEZ4Y3VvNlNrNU9taW9xTEhqWVZGUlVWckNnb0tmZ0FnZGZMa3lZOU1uano1RWZTU3hLV21wczZaUEhueTZ2SGp4OThYOTVKdDVzeVp6eGNYRnovbThYaEtCeHFZMiszT2RUZ2NFeHdPeDZUK3R4NHlyc3pNekZzQXlCZDZnSnljbkx2Y2J2ZDBBSmJCQ3lzNVhxOTMzdlRwMC8rVW41Ly9kWFQvbmtqejU4L2ZPbWJNbU04RHNGM3F1QWdaN3I1MzNlUXpLcGVYY0dCUHJFZ0c4T3phNnJyUG1oa1hJWVNRd1hISksyMlhpUXdBR29BQWdIQWYyMWtCZUR3ZWo5WG44NTJKZXkyU241Ly85V0F3ZU9UZ3dZUGZGWVhqeDQ5ZkZRZ0VEaDQrZlBqeGlSTW5Wb1RENFEvcjYrc2ZTSFJ3cDlNNWFlTEVpVC9zNk9qWWRlellzU2VOeDg3TXpQeUlKRW4yeHNiR3Z3ejA0ckt5c2o1WFdGaTR0cVdsNVowZE8zWXM3MnZiMmJObnY2WW9pay9UdEFEblBLSnBHdTl0VzFtV0xaSWt1U3dXaStma3laTy9QSHYyN090OXhMQm8xcXhacjRiRDRRK3JxcXBtQUdnZDRHVjRwaytmL2p2R21PWFFvVVAzSFQxNjlDZEo3dWRDMTN1cUpyR3RFMEF3MFFzT2gyTnNibTd1WFM2WHErakVpUk0vRStWdXQzdGFTa3JLdktLaW9xYysvUERERndCRWtveUxFQkx6UUhuaDJjYzMxaTFWWlA0T2dKa0FaSEQrMnpWVk5WSkZlZW16Sm9kSENDSGtJb3pJNUdMcTFLbFBqQjQ5K25QSmJ0L2MzUHlQblR0M2ZpeXUyQWNBcXFyNm5VNW5ma2xKeVc4VVJUa0hBRGFiTFh2R2pCbi9Bd0N5TEh0bXpKanhGOGFZUlpibGxLTkhqejdaMnRyNmx0Z1hBRFJOQzhTZlUxRVV2ODFtczJ1YTVrc2lSQmxkbFdtNTY3QnFSK3o0SGYzdG1KbVplWE1TeCsvaDFLbFRZaENtQlVBYWdIWUFVZkY2VGs3T1hRRFEydHBhamNTSmhRMkFGMEN6b1N3TlhhMDhvY3pNek1XTU1ZdWlLQjFIang3OVBRQ0hZVHNIdWxvVGVoeDM5dXpaejJkbVp0NmthVm9FUUcrSkVnZkFPenM3ZDIvZHVuVkJvZzNzZHZ0b0FHaHVibjdEV0o2Wm1Ya0RBRFEyTnY0UlFHY3Z4eWVFOU9PN2k0dWJIM21uWnFsa1plK0FZUllBbVlIOVprMTFyVlJSVnZKYnMrTWpoQkJ5WVVaa2NzRVlrd0NBYzY0a3FvVEtzdXlDb1NzVDUxeExjQmpPT1ZjNTUxb3dHT3pJek16VVd3Z3NGa3RhVGs3T25iRy9wNHEvQThESmt5ZC9LZjZ1cXFvU08xQVVBTnh1OTZ6Q3dzS0hORTBMV2l3V0R3QVVGQlE4cm1tYW56Rm1DUWFEeHc4ZVBCamZoUXFUSmsxNmNOS2tTVDlvYm01K2M5ZXVYUjhWeHhOL2lyRFMwOU9YUktQUjQ1MmRuYldpY092V3JYTlZWUTBxaWhKa2pFVWNEc2ZFdVhQblZwODllL2JsK3ZyNkJ4WXNXTEMvcmEydCtzQ0JBM2RvbW1iUk5NMWhzVmljQUVSTFR1cnk1Y3ZQeHM2bnR4WXd4bVFBeU0zTnZTTTNOL2VUUGQ4Q0ppbUswclp4NDhaUm9yQ2twT1JIK2ZuNTN6QnVhTEZZdk9MNFJtZlBubjE1MTY1ZEg0OHZaNHd4enJuR09ZOFk0ekdTSk1rbVNaSlRVWlMyK05leXM3TnZHejE2OUdlZFRtY2hBS1NucHk5eHU5MkZGb3ZGYytEQWdhL241dWJlQ1FCdXQzdkt0R25UL2hBN25yMnBxZW5GcHFZbW12V0drQUY0WUZscHk1UHY3MThhVWVSMUFPWUFrQmpIZjYrcHFwTXF5b3QvYlhaOGhCQkNCbTVFSmhmNzl1Mzc4cjU5Ky80TmdHSXN0OXZ0UlVWRlJhdHpjM1B2QW9DMnRyYjNUNXc0OGYvYTJ0cTJpVzNjYm5mdXJGbXpxaFZGYVdXTXlTNlhxN0Nzckd4dk1CZzh2R3ZYcmxzWExGaXcxKy8zMSszZHUvZGY1cytmWCtQMysydjM3dDM3TDVxbVdhMVdhMFlvRkdwQTEzMVhORTBUbFg4RkFDd1dpeVVySzZ0YkMwbFdWdFpIeE4rYm01dlhKYm9lVlZWOXNhZjgzVm81TEJaTDJwZ3hZejQvYXRTb0ZabVptU3VzVnV1b3JWdTN6ak51MDk3ZXZ0M3I5VjQ5YmRxMFg2aXE2b3NsVnZCNnZmT0tpb3ArRXJ2bTB1TGk0bCtqcTVzWTM3Rmp4NDJHUStpSm1VZ29qRVFpbHd6T2VTalpiUlZGU2RpZGFjZU9IWjlBVjFlblhydDNqUmt6NWl0VHBrejVCUkowbmJKYXJTbFpXVm0zaXQvVDB0S3VGWC8zZXIyLzlYcTljd0ZnMUtoUjVjYjl6cDA3dHlIWjJBa2g1OTEzN2RUV05kVjdsakZ1V3dmZ0tnQVNBLy9WbXVvYXFhS3M5Qm16NHlPRUVESXdJeks1UUlKKzlnVUZCZjg1YWRLazd3TmdQcDl2MzZGRGgxWTFOemUvRnIrZDMrOVhYQzdYWlBHN0xNc3VXWlpkb1ZEbzJPelpzMThId0p4TzU0U3BVNmYrQlFDY1R1ZUVHVE5tdkt3b1NtRExsaTJ6QWFDa3BPVHByS3lzV3publlRRHdlcjNYWEhmZGRYVVdpeVZ0Ky9idEt5S1J5TWtGQ3hic0E4RGVmLy85MlhhN1BldXFxNjU2RzBEQ3lyZW1hVUVBa0NTSlpXUmtMTTNJeUxnWkFESXlNbFprWkdTc01HN2IzdDdlRUwrL3FxcmgrTXF5M1c0Zkxib0dXYTNXekl5TWpGdGkxMThUdDN2SHVuWHJzdEhWTFNxU2taR3haTTZjT2VzQm9LV2w1VTFGVWRxTkd6UEdiS3FxK3ZmdDIvZGxBRzdqYXlKaGFHcHErdXVlUFhzK2xlaGFpNHFLMW80ZlAzNGxlaC9yMEtPTDJVQW9paElHZ09ibTV0Y1BIano0SUFBc1dMQmdHMk5NbmpoeFlnVUExTmJXZnFPdHJXMDlBRXlaTXVYUFhxOTNWaVFTT1hjeDV5VmtKS3NvbTNGdVRmV2U1VXl6dlEyR2hPOE9yUUFBSUFCSlJFRlV1UUFreHRrdjFsVFZTaFhsSmIvczl3Q0VFRUl1R3lNMXVlakJZckZrQUdETnpjM3JkdTdjZVNPNkJud240cStxcWlvZVBYcjByWk1uVDM0MEdvMDJIejE2OVBGQUlIQnc1c3laTHdLQUpFbU9sSlNVbWVMdkxwZXJ5T2Z6N1RFY2c5dnQ5bHpPdVJMYnh1bHdPTWI1Zkw1OXJhMnRiNk5yUEFMam5HdCt2MyszSkVsRkFLQnBXbnh5WVUxTlRaMlJtcHE2QUFCeWNuTHVOSGJCVWxYVjE5TFM4a1pMUzB0MWFXbnBVNXFtaFFHMHhGK1FKRWxoQUdoc2JIeXVvYUhoUHhjc1dMQ3ZxYW5wcjBlT0hQbldnZ1VMbWxwYld6ZHMzNzU5eGZMbHk2T3hibVJHQ29DekFPQjBPc2RNbXpidGorS0ZqSXlNRzVGQVIwZkhkblFsQWZHSlFDUzIzNHI1OCtmdlNyU3YzVzdQQTdyNnBDVjZQZGF0NlhNaTRVckU2WFFXOVBhYUVJMUd6L245ZmhHREJrRDJlcjF6UTZIUThSTW5UdndLc2RZbVNaSnNZdnYramtrSTZWMUYyWXh6UDluWXNEd3NoOThDY0RVQWlRRS9xNnl1azFhV0ZmL2M3UGdJSVlRa1owUWxGMmxwYWRkUG1ERGgyNnFxK2xWVkRScTZKV0hVcUZFTEFjRHRkazhxS1NuNU9kRFZwVWVXWlljc3k0NW9OTnA1NE1DQkx3QUloc1BoZzVtWm1iY0NYVS8xQ3dvS2ZyaDc5Kzc0Y1FYZEdDdkR0YlcxMzZtdHJmMW1XbHJhOWZQbXpkdlkwdEt5WWVmT25UZmcvS0JsTHdERUJvaHp6cmtWQUZSVjFaT0x2THk4ejB5ZE92VTNqREdyNFJ4YVoyZm50a2drMHA2Wm1ibTh1Ym41dFQxNzlueEtUR2NiaVVRYWU0bk5BZ0RwNmVubFRxZnpsN0g3c2FpNHVQalBBSkNTa2pKenpwdzVyNHA3MHNzbFpzMmFOZXRObTgyV0N3RGJ0MjlmRVkxR2ozZmJJQ3ZyWHdvS0NoNUprQ1IxWTdGWTBsSlNVdEw2MnFhUGZVZkZkeTI3V0p4enpoaERKQkpwK3ZEREQzK2JrWkZSM3RMU3NnRUFyRlpyR3FDL1Y0U1FpL0R0eFJQYjFxNDdmQVBza2JjQWRnMEFpWFArZEdWVmpiU3l2UFJwcytNamhCRFN2eEdWWEVpUzVPaXY0dWwwT2d2eTgvTjdQTmsyZGdkS1QwKy9OaTB0N1RyRGNaMVRwa3o1YndBSWg4TWZ0cmUzL3g5aU14TFpiTGFzdExTMHNyakRkWHY2enhqakFGS3V2ZmJhTGRGbzlKeDRHaTdMc21mZXZIbWJKVWx5QTBCR1JzYnlhNjY1Wmx0RFE4UERIUjBkZXhoajFrZ2swaGdLaFU1NnZkNjVwMCtmL3YzKy9mcy9QM2JzMkg4M0RqQVgzWnZDNGZDcFJOZHNzVmd5WTMrbXA2U2t6QU1BbTgyV201NmVuc3M1VjJWWjlvd2FOZXA2enJscXNWaFM0L2QzdTkwelo4MmE5Ynl4dTVoSTRvemJPUnlPOFluT0h5L0pibEVKaWE1bXpjM05yOWZYMTM4bjBUYloyZGwzVDVvMDZRZVNKRGtTdlE1MDNldTVjK2UrQ3dDU0pGa0JZTWVPSGY4eVo4NmNWOGVQSDMvdnhvMGJKd0U0Sis1SE9Cd2U2RlM3aEpBRVZpMHZhRi85d2FFYm5CSDFUUTRzQU1BNDJGT1YxYlhTeXJLU3A4eU9qeEJDU045R1ZIS2hLRXJyOGVQSG4xSlYxYWVxYWdDQXZxNURkbmIyeDlQUzBxN3I2T2pZRlp0bUZMSXNXeVZKY2pER25JYW43VkpoWWVGUFlzZnJEQVFDaHpWTjZ3d0dnL1Y1ZVhuL2FyZmJ4MlJuWjQrSlAzZGZGVmwwSlNKUnQ5dmRiY0U4U1pMc3hpVEdaclBsMm15MlhNYVl6ZS8zMSs3WXNXTlpTMHZMeGpGanhueHB5cFFwYytNUDZuUTZpNTFPNTFpdjEzc05BSVRENFpOeG02VE9uajM3OTVxbUthZFBuLzZMcG1rQnhoajNlcjN6UEI3UERNNjUwdGpZK0NmanJGT3hxWFgveGhoanUzZnZ2bjN5NU1tUFRKZ3c0WHVNTVV0blorZHV0OXRkTEVtU283Y3VVY2xJUzB0Yk9HdldySmNTdmVaeXVhWWtjd3hWVlR1TnMySVpPWjNPWFkyTmpjOUZJcEdFeVJiUU5aMnd6V2JMTnBacG10YlEydHI2VG01dTdoM0Z4Y1VQMU5YVlZjaXk3QWFBY0RoTUxSZUVESkxWOHdzN1ZuOXc2RVpIUkgwRHdMVUFHT2Y0YVdWVnJiU3l2T1NuWnNkSENDR2tkeU1xdWVqbzZOamEwZEd4TmRGclRxZHpRbHBhMm5YQllMRHUyTEZqanlmYUJnREdqeDkvbjlmcnZkcnY5OWVvcWhvT0JBSTFlL2Z1L2JUTDVjcHBhR2o0ZndDYVpzK2UvWjdUNlp5MGI5Kyt6M1owZEt4VFZkVmhzOWx5MExVMmc0UzRXYXFzVm12TytQSGp2M0gyN05tWGEycHF2ak54NHNSN2pWT3lidG15NWVxT2pvNGFBTXpsY3FVRUFvRWdnSEJMUzh2NlhzS1VBTURqOFpRc1hMandPR0xUNnZwOHZycTQ3YUtabVprZjdlMWFHV09Xdkx5OGhLdm1SaUtSSmdBNGNlTEViN0t6czI4SGdEMTc5dHcwZi83OFF3Q3dZOGVPcFQ2ZnIxdTNxTHk4dk5zS0N3c3JlenVmWUxmYngyUmxaZlZJMEFiTG1UTm5Yanh6NXN5TGJyYzd0N2R0VHA4Ky9jZDkrL1o5R2dDV0xsMGFraVRKRGdDSERoMnF5TW5KK2NUWXNXTy9jZkxrU1RHK2hBUG9NYTB0SWVUQ3JaNWYyRkc1dWZaR3J1RjFBQXNCTUE0OHViYTZUbHBWVnZ4a2Yvc1RRZ2d4eDRoS0xnWkRJQkE0QUhTdFY1R2ZuLzl0cTlVNmF1blNwZjVRS0hSU2RBTnlPQno1QUZCUVVQQkRSVkcrd3hoamtpUjVKVW1TcXF1cnAweWVQUGtITHBkcmlzZmptUW9BWHE5M2x0ZnJuYVVvU29mVmFyWEhLdlQ4OU9uVHY4L0x5L3RzWGw3ZTV6czZPcjRlTzMrL0M3ZEprdVFDZ0phV2xyY2xTWEtscDZkZjM5cmErazQ0SEQ2ZW5wNStZMnRyNjV1eFRaV3RXN2RlcGFwcVNGR1VVRTVPem0xRlJVV1BBVUJqWStPZnpwdzU4NHJOWnNzc0tTbDUydWZ6SGRpMWE5ZU5uSE9MeFdKeHlyTHNBSUJ3T0h4NCsvYnROMHVTRkFvR2c2ZEZETVhGeFUvSEQvNjJXcTNweWR6anMyZlB2bHBiVy92TlJLOU5uRGh4NWRpeFk3K1N6SEg2TTJuU3BDYzZPenYzSEQxNjlIRWt0NkkzUXFIUWtiTm56LzdENy9mdkZtV0tvblFtdXo4aEpIa3JGNVowcnQ2NC95YTdSWDZkY1pRQllPRDg4YldiYXFSVmkwcDdmUWhFQ0NIRVBKUmNETkRaczJkZmIybHBlZlA0OGVQUEZoUVVQQlNOUmxOak0wSk5qdDgyZmxhaVlERFlBRUJSVmRXWGs1TnpPd0JvbWhicDdPemNldTdjdWZkOVB0K2VxVk9uL3Q1aXNYaFBuejc5eC9yNitvZHljM1B2eWMvUC8wcExTOHNiemMzTnJ5WVRvMWlyd21LeHVQZnYzLy81WUREWUNpQXdZY0tFKzJmUG52MWZwMDZkK20xTlRjM1hBVVRhMjl0M3hIYXplenllNG82T2poMGVqMmRxYm03dTNibTV1WGVMWTdhMHRMd1pEQVpia0dDcTEzQTRYQjlmRnQvRmF5QlNVbEptRkJVVnJVMzBtc2ZqbVhHaHg0MWpUVXRMVzVpYm0zdTMzVzdQcTZ1cnU5ZjRZbnA2K3BJNWMrYThDUURHUWZNQXNIdjM3dHNBOE5UVTFEa0FEZVltWkNpdFhqelY5OWhidTI5U25QYlhHTEFJQUFOamo2NnRxcFZXbFpjOGFuWjhoQkJDdWh2eHlZWGI3Wjd1OS92ck1ZQjdzV1BIam5zQWRNaXk3SlVreWJWdTNicE1oOFBoemN6TVhGNVFVUENReldiTDlmdjl0VzYzdTZTam8yUDdzV1BIMXJhM3QyOEpCb04rQUZwN2UvdDdMUzB0cjUwNmRlcC9HeHNiM3dEZ1MwOVB2N2F3c1BBblhxOTNUaUFRT0xwdjM3NTdBVFNmT0hIaXY4YU5HM2Z2ckZtelhqcHg0c1RQamg4Ly9sZ3dHSXdmTzhFQndHNjM1M284bnV5R2hvYW5HeG9hSGdWZ0IrQUhZSE00SEJPeXM3TS9Ma21TM2VGd1RJanRrMVZRVVBDdDJFclZQQkFJTkNpSzRsTlYxUmUvN3NYNDhlUHZHenQyN0pmT25Ebno5MU9uVHYyeHRiWDFIZlR4dEw2cXFxclFrSFJJQUxReFk4Wjhmc3FVS2YvVDJ6NmNjd2tBSEE3SE9JZkRNUzdaOThOSTB6UVZBREl5TW02KzVwcHJ0cUdyUzVqVXRYQjMxMHJyakRISmJyZVBFV01xbXBxYS9pNzJ0MWdzZHFCcnlsc3g3YTJncXFyZDQvRk1zOXZ0MlQ2Zjc5aW9VYU9XQStlN2lCRkNoc2IzVnN6MFAvYlc3bHRVcC8xVkFOZWo2M3U5ZHUybU9tblZvdUtFRHlJSUlZU1lZOFFuRjVNblQvNUJkbmEyUG8xc2duVWNFbWtGNEdDTVNTa3BLVE1YTDE1Y2I3RlkwbUw3Qnc4ZE9uVGYwYU5IZnpadDJyVGY1T1hsZlhyNjlPbC9Bd0JGVVRxT0hqMWEyZERRVU5uYTJ2b1JBTjdpNHVJZnBxZW4zK3p4ZUtZQVhhMGIyN1p0dXdGQU13RFUxZFhkNzNRNkoyWmxaZDA2YnR5NGIrWG41MytqdnI3K3UwZVBIdjJKQ0VaUmxFYWdhMzJJQlFzVzlGdlJQWGJzbU5qM2JDQVFPRGh0MnJUZnhXL2o4L24ydDdTMHZIcjgrUEZmT1J5Ty9MRmp4MzRwTnpmM2pyeTh2TSs0WEs2Slc3ZHVmUmNKa2d2eGxOOW1zMW5DNFRBQUlEYzM5L2JDd3NKSEFjZ0FZQndnYmlRR3ZiZTN0Ly96MkxGakNXZUZ5Y3ZMdXlzcksrdGpqTEdFbjkzMjl2WVBJcEZJcTgxbVMvZDZ2VmYxY3l2NDhlUEhmOUhXMXJiSkVJTUg2T29XdG5mdjNuc0FZTm15WlZIR21FV1daYS9QNTZ1Zk5XdldTOFpXcWNiR3hyLzFjeDVDeUVYNjNvcVovdFhidHQzaUNIaitBV0FKQUFiR0gxbGJWU090S2k5OXhPejRDQ0dFZEJueHlVVmpZK09MSXJtSVJDS05KMCtlL0hVeSs3bGNybEVBRUFxRlRoNDdkdXlKQ1JNbTNIL3ExS2xuVDUwNjlWK0JRT0EwQU96YnQrOHpIMzc0NFMvSGpCbnoxZXpzN0kvWDFkVjkrOVNwVTc4MUhLYmo1TW1UVDlqdDlna2VqMmRLVTFQVDgzdjI3UGt5dXBJWElicHIxNjdieG84ZmY5K2tTWk4rY09iTW1iOFpFd3NBYUdwcWV2WDQ4ZU9QcDZlbjMrUndPTWJJc3V5Tlg0OUMwN1JnS0JUNjhNTVBQL3g1YTJ2ck9sRisrdlRwMzZlbXBsN0hPUS81L2Y3NllEQjRvS1dsWlNjQXZhdFBLQlJxYUd0cnE2cXZyMzl3OHVUSkR4ODZkT2lIQU1JSmJvdFZUS1BMR1BNYTd2RnpFeWRPL0w3SDQ1a09nRGMyTnI2WTZKNks3bHpoY1BoVVUxUFRYeEp0azVhV2RsVnMyNFN6YjRWQ29ZWk5temJsZTczZWFUYWJ6YzA1bHhOc3hqVk5DMFVpa2NOK3Y3L2IyaDh0TFMzdkh6aHc0RitEd2FDWVNVcmVzMmZQblpxbUtYNi8veFNBNExGang1NFlQMzc4ZC8xKy8vN0d4c2Evbmo1OStvODlUMEVJR1d5cjU4NE5yTjYyN2FPT2dPY1ZBRXNCTUlEOXVMS3FWbDVaWHZJanMrTWpoQkFTbTBWb0pITTZuZmtwS1Nuend1SHcwZmIyOWoySW04bXBEeElBYSt6UElMcnVaY0pWbzJOc2lGdmZ3c0NhbVptNXNMbTVlV00vNTh3QUVBWFFrVVI4TXM2L3Yyby9zUTBXUzFaVzFuSlZWZFhXMXRZZGlMVytBRUJXVnRaTk5wc3RwNldsWlZNb0ZHcEl0TFBYNjczRzRYQ01qVVFpTFcxdGJlOG0ybWJVcUZGbExwZXJJQndPTnljN0JvVVFjbVY1OHYwVHpvZ2FlQm1jNit2NU1NWldyeXdyZnNqTXVBZ2hoRkJ5UVFnaFpCaGF2YkhCNFpEREx3TzQ0WHdwLzg5VjVhVS9OQzBvUWdnaGtQcmZoQkJDQ0xtOHJGNDhNUlJTN2JjeTRNM3pwZXcvMWxiWFV2Y29RZ2d4RWJWY0VFSUlHYmFlZXYyUVBlaFJYK1RBemVkTDJTT3J5b3NmTkM4cVFnZ1p1YWpsZ2hCQ3lMRDFyWnNMdzA2ZmZCdkFYenRmeWg5WVcxMnp4cnlvQ0NGazVLS1dDMElJSWNQZTZ2MzdiWTVtK1hrd2ZOUlEvT2lxOHBLVnBnVkZDQ0VqRUxWY21NVGo4VXliTVdQR1h5Wk5tdlFmUTNXOHdUNEhJWVJjcmxaUG5Sb0paYXEzQTNqWlVIeC9aWFhkNDJiRlJBZ2hJeEVsRnlheDIrMjVPVGs1ZDZhbnB5OFpxdU5kNkRsRVVqSng0a1RxczB3SUdUWldUNTBhR2VYeWZSTEFTNktNYy82ZHRWVTFUNW9ZRmlHRWpDaVVYRnpCV2xwYXRtN1pzbVZCYlczdDF3YXluMGhLTWpJeUZnOVZiSVFRTWhTK1BIZHVkSlRMZHdjWU15eld5YjY5dHJyMnArWkZSUWdoSThkSVhhSGJQbmJzMk05NHZkNEZBSlRXMXRaMWpZMk56NHNYUFI3UHRFbVRKbjAvR0F3ZUR3YURKMUpUVTY4S0JBSUhHeG9hL2hzQW56Qmh3aGM4SHMrVVFDQnc1TXlaTTcvdytYeG40bzd2SFR0MjdHZlQwdExtY002WjMrK3ZPWHYyN08vaVY0T09OM2JzMkMrbHA2Y3YwVFJOT1hMa3lQMkJRRUNzRW8zczdPeVBaMlZsM2FJb1NxQ3hzZkYzN2UzdDIvdTdTSS9ITTI3Q2hBbjMrbnkrQXo2Zjd6OWp4Wll4WThiY2s1YVd0cEJ6TG5WMGRIeHc4dVRKMzhHdzRyWm9zWEM3M2RObXpKanhsN2EydHZlUEh6LytWTDkzbFJCQ0xnTmZuanMzdW5yanhqc2RjdDZmQWR3T0FPRDQvOVpXMVVtcnlvdS9aVzUwaEJCeVpSdUp5VVhXZ2dVTDFuczhudW1pWU15WU1WL0t5TWo0OWY3OSs3OEluSDl5SDcvanVISGo3Z1VnMjJ5MmRGRTJkdXpZTDI3ZnZuMnVTQndjRHNlRWVmUG1WVGtjam56anZ1UEhqMS81d1FjZnpBK0h3NGNTQlpXWGwvZVowdExTWHdKZysvZnYvemRqWWxGYVd2ck0yTEZqdnloK3o4L1AvL3IrL2ZzL2QvcjA2VC8yZGFIaU9tdzIyNllqUjQ3OEp3RE1tVFBucFl5TWpGc00xLzV2bzBlUC91eldyVnNYSTdZNithaFJvNjRIQUp2TmxpUHVBeVVYaEpEaFpQWGl4Y3JxalJ2dmNsanlOSERjMFZYS3Y3bTJ1a1phdWJEa200d3hibTZFaEJCeVpScHgzYUptekpqeFh4NlBaN3JQNTl1N2MrZk9XL2Z2My84RlZWWDlvMGVQL25ldjEzdDEvUFpuenB4NVljZU9IY3RhV2xyZXNkbHNXVGFiTFQxV3RyeXRyYTNhYnJlUEdUTm16TDFpKzlMUzBxY2NEa2QrYzNQenVsMjdkdDBjMi9jdG04MldYbEJROE4xRU1hV25wOTg0ZGVyVTN3Qmc5ZlgxOTU4NmRlcC94R3Q1ZVhuM2pCMDc5b3VLb25UczJiUG43dnI2K3ZzWlkzSnBhZWt6THBkcjlFQ3UzZTEyejhqSXlMZ2xFb20wN3Q2OSs3YmR1M2ZmSGc2SFQ2V21waTdNeTh2N2xOaXVwcWJtV3dEUTJkbjVmMXUyYkZsUVYxZjMvWUdjaHhCQ0xnZXJGeTlXUXNycGV3RCtGNzJRczY5WFZ0ZjlqSE5Pc3lVU1FzZ1FHR2t0RjZuWjJkbTNhNW9XMmIxNzk0cEFJSEFhQUx4ZTcrejgvUHh2WkdWbGZhU2pvMk9yMk5qdjk5ZnUzcjM3VGdBcVk4eVprWkd4cktPalk5ZnUzYnMvQ1lBenhweXpaODh1Yzd2ZE0ySzdwR1JrWk56TU9ZL3UzTG56VXdEYTNHNzNWSi9QdHpNakkyT0YzVzZmR0IrUTArbWNOR3ZXck9jWlk5YWpSNDgrMXREUThKang5Zno4L0s4QXdLRkRoNzdUMU5UMFp3QklTVW01S2ljbjU4NnNyS3hQSFR0MkxPbUJpcklzT3dCQTB6Ui9LQlE2MmRIUnNkMXV0K2NVRlJVOTRYQTQ4c1Iyd1dDd0JnQVVSZW5vNk9qNElObmpFMExJNVdiMTRzWEtjOC94VHpma0h1UWMvSzVZOFZjck45ZEpuUE92VWdzR0lZUU1yaEdWWEhpOTNoTEdtTnpaMmJsYkpCWUFjUExreVYrZU9YUG1sZGJXMXEzRzdTT1JTQk1BRlFBNDV5RUFVRlcxQlFDUGxRVUJRSlpsVzJ5WDhKWXRXOHJ5OHZJK01YUG16RitucDZjdnRsZ3NhZUo0c2l6M2FDa3lkcDlxYW1yNlcvenJIbzluRmdCa1ptYmVtcEdSY1dOc253a0E0SGE3cHc3aytqczZPbmI0Zkw0OUhvOW54alhYWExOVlVaVE85dmIyTGJ0MjdmcG9TMHZMT3dNNUZpR0VEQmQzM01IVTU1N2puem1jVzZjeDRCNEFBTWVYSzZ0ckpjNzVseW5CSUlTUXdUT2l1a1ZKa21RSEFFM1RRc1p5bjg5M1F0TzBDSURJUlo0aWtwdWIrL0h4NDhkL0p6czcrMTlrV2ZiNmZMNTlyYTJ0Ry9yY3FTdUpRV2xwNlM4UTk1NkltTE95c2o2U25aMzlpZXpzN0U5NHZkNnJZcSs1QmhpZjhzOS8vblBSc1dQSDFqWTNONytoS0VwN1JrYkdzdG16WjcrVm5wNitZb0RISW9TUVllT09PNWdhTGl2K0xBZCtmNzZVZmZIUjZycG56SXVLRUVLdVBNTSt1ZUFEVUZOVHN3a0F4bzBiZDYyaUtIcjUrdlhyMitmTm0vZnVndzgrR09DYzg3ZmZmbnNkQUN4YXRHaVIyRWFVTFZteVpHbHZaY2VQSCtjVEpreTQzMmF6NFp2Zi9DWmVmUEZGNmYzMzM1LzJ6RFBQTE9sdDN6Rmp4dUNWVjE3SnljN09odGZydmVydmYvKzdhb3c1TnpmWENnQVBQL3d3bm43NmFUejk5TlA0M09jK0I3dmRqb3FLaWsvRkh5OVJ6S0pzNzk2OS9ELys0ei9PclY2OWV0V09IVHR1ZXVPTk44WXVYNzRjakRIcDNudnZmYk92YXlXRVhINHU3Yisydzk5cXhyUndXZkhuT2RqL0FnRG5BQWVmWUhKWWhCQnlSUm4yM2FJRzh2OXJUazRPeG8wYmgrUEhqK09aWjU3QkY3LzRSZmg4UHZ6cFQzOENBTXlaTTZmSDhSSWR2N2V5dHJZMkFGMEp3MGMrOGhFQXdMRmp4L0NIUC93QkFLQ3FLbHBhV3BDZXJrODJoWXlNREtTa3BPQ3JYLzBxSG5yb0lUejc3TE1vS3l2VHQ3bnFxcXZ3K3V1dlk4T0dEYmp2dnZzUUNvWHd6My8rRStGd0dDa3BLUU9LcjZPakEvLzg1ejlSWDErUG0yKytHU2twS1VoTDYrcTF4UmhMdUY4MEdzV1pNMmN3ZXZTQXhvNFRRc2hsYVRWajJuT2NmK0ZJZGQxOHhsQU1zR1ZycTJvZVdsWlc4dTlkMlliaEJ3QTBUZitkeGI4ZXZ4MlErSFhERHdPQzBEUS9PUGNET01ZMDdURG4vR0JVVVQ2NGV0S2tROVJGaXhBeTNBMzc1R0tndnZhMXIrSEJCeC9FMy8vK2Q2eGJ0dzZSU0FTUlNBUTVPVG00OGNZYkwrcllCUVVGY0xsY2FHaG93QjEzM0FIR21KNXdBTUNlUFh1d1pjc1czSFRUVFQzMnZmYmFhM0hOTmRkZ3k1WXQrTld2Zm9XS2lnb0F3RjEzM1lXcXFpcXNYNzhlSDN6d0FTS1JDS0xSS01hT0hZdmx5NWNQS0w2cnI3NGFreWRQUm4xOVBUNzk2VS9EWnJPaHM3TVRqTEZ1MSs1ME9nRUErL2J0dzIyMzNZYjU4K2ZqZ1FjZXVKQmJRZ2dobDUwajFRZC9BcUJZTDJCc3pDVTh2VFAya3duT3gzT2dIQUNzc295ZFI0K2UzWEhreUhxbzZ2T3ZUSjY4WlRWajJpV01peEJDQnNXVjBDMXFRRCt6WnMxQ1pXVWxwaytmamtna0FxdlZpb1VMRitLeHh4NkR3K0hRdDB0MDdQN0tIQTRIZnZTakgySEtsQ2tJQm9NSUJBSW9MQ3pFWFhmZGhmSGp4ME9XWmJoY3JsNlA5N1d2ZlEwMm13M3Z2dnN1dG0vZkRzNDVzckt5OE1RVFQyRHUzTGxRRkFWV3F4VmxaV1dvckt5RXpXWWJVSHlTSk9IaGh4L0draVZMWUxGWUVBcUZVRnhjakFjZmZGQnZ0ZUdjbzZpb0NEZmRkQk1zRmdza1NjS0VDUk1HZkovcGgzN29aK2gveU1DdHJhcDVBdURmRkw5ejRQZWhoY1ZmTWpNbWd5d3c5aW5JOHZNZk8zeDQ4ODdEaCsvbW5JKzRoNENFa09GdDJNL3pyU2dLL1E5TENCbVJMQmJMc1A4My9GSmFXMTJ6QnB5dE9sL0Mvektwc2VUVGQ5ekIxRzJjZndoK1NicEZkVHRtd21OeGZ2NTR3SEdKOHgvT0tpeDhlK2p2RUNHRVhMeGgzM0pCQ0NHRTlHZHRWYzFEM1JNTHZCQlNHejl6eHgxTU5TMm9aSEErVHVQOGYzWWNQUGp6YlljUHA1b2REaUdFOUdmWVAvV0tScVBVY2tFSUdaR3NWdXV3L3pmOFVsaGJWZk1Bd0g2TTJQOTVISGdsM2VXNy9jdHo1MGJGTnBkdHk0WGhOYzU1cmMxbXUzdjZwRWxObCtDMkVVTElCYUdXQzBJSUlWZXN0WnRxdm10TUxNRHhSamhEL2FReHNSZ3VHRkNpaE1Ndjd6bDRjSkxac1JCQ1NHK0cvVk92U0NSQ0xSZUVrQkhKWnJNTiszL0RoMUpsZGUyM09NZFBJZjZ2WTJ4ZFNMRjliUFhpaWFINGJZZER5NFg0a1RodlVWWDEwMWRObjc1bjZPNGVJWVJjR0dxNUlJUVFjc1ZaVzFYNzFXNkpCZkJ1eU5uNThVU0p4WEREZ1F4Wmt2Nnd1NzQrMit4WUNDRWszckIvNmhVT2g2bmxnaEF5SXRudDltSC9iL2hRcU54VSt3WE84QXpPUDBEYkxBZkROMzV2eFV4L2Ivc01wNVlMRVFmWHRPcFhYbmpoN3RXclY5TjZHSVNReThhdy80OHBGQXBSY2tFSUdaRWNEc2V3L3pkOHNLMnRydnNzT1A4dEFCa0F3TmtIVE9ZM3JGeFkwdG5YZnNNeHVZZ044djd4bk9uVGZ6RzRkNUVRUWk0Y2RZc2loQkJ5UlZoYlZmZXA3b2tGdHRrMTIwMzlKUmJER1FOVzdkaTNiNmJaY1JCQ2lERHNWLzZrVldvSklZU3NxYXI1Qk1CL2gvT0p4UzZiVlYzeDdXc250cGtiMlJEcldzRzdBc0NuekE2RkVFSUFhcmtnaEJBeXpGVnVxdjBZQS9zVEFDc0FNSVo5Rm8wdHYrL2FxYTBtaDNaSk1NN0x0dTNaTTkzc09BZ2hCS0NXQzBJSUljUFkyczExTjNHTlB3ZkFCZ0JncUZYQzBXVXJsMDF2TmpleVMwdm0vQ3NBdm01MkhJUVFRaTBYaEJCQ2hxWEtkdzhzaDhaZkFHQ1BGUjFpREVzZlhEWjl4SzFnelJqNzZMWnQyOGFaSFFjaGhGRExCU0dFa0dGblRYWE45Wnl6bHdBNFkwVkhGRzVaK3YyRmswK1pHWmRaT09leVpMRjhFc0FUWnNkQ0NCblpLTGtnaEJBeXJLemRYTGNRR3Y4SEFCY0FjT0FZVkw3MCs0c25uekE1TkZNeFlDRW91U0NFbUl5NlJSRkNDQmsyS2pjZm1BK052d2JBRXlzNktjdnkwb3JGcFVkTkRPdnl3TmljM2J0M3U4ME9neEF5c28zSWxndVh5d1ZGVVJDSlJDN29uSXd4dUZ3dVJLUFJDejVHZit4MmU1L1h4amxITkJwTnVKOTRQUkhHR0NLUnlKQzArRERHNEhBNG9Ha2F3dUZ3VXZ0SWtnUzczWTVJSkFKVlZaTSt6NFhFNzNBNElNc3lRcUZRMHVlS1o3RjBmV1ZVVlIzeVZyTkw4VG03VUl3eFdLMVdxS3A2d2ZjeS9oaURjY3plV0N3V1dDd1dSS1BScEk0dFNSSnNObHUzN1NWSjB1TlRGR1ZRNHlQSnFkeGNPNWRyZUFPQU4xWjBXbU44NmFyckNnK2JHZGRsZzNNTEI2NEdzTkhzVUFnaEk5ZXdUeTRHeW1helFaSWtXQ3dXTU5aemNWdFJjZTJyY215MzIvV0tVRitWUGxHaDZZK3FxajBTQmF2VjJ1YytpcUlrVEM1NnV5Nmh2MnU3RU9KOG5IUElzanlnU3Jja1NaQmxHUTZIQTRGQUFJd3gyTzEyaE1OaGFHS0Yycmh6T1oxT0tJclNhNUloeW8zdmpYalBnYTU3Sk10eWozMzZ1eThpRVJJSjJsQlgrSlA5bkptQk1RYWJ6VGFncExDL1kxeklNWk5OU0JoanNGZ3M0SnduZFd6eDNkVTByZHRuVEh3dktibTQ5QjU5NytBc1RkWGVBcEFXS3pxalFWNzJRRm5oUVRQanVneGRCMG91Q0NFbUd2Ykp4VUFyc3FKeUlDb2JScUtTSEYraE1MTFpiTEJZTEZCVkZiSXN3MmF6OVZvcE5aNGovbmpHQktDMzh5bUtnbEFvMUtQYzQvRWtQQ1lBUkNJUlNKS1U4RFdyMWRybnRWMElTWkxnZHJzUmpVYTd4Y281MXl2MG1xYjFXaGtUVDRFdEZnc2NEZ2NVUmRIdmF6QVk3TGF0YUJtUkpLbGJzdERiY1kzWGFiUFo5TDhuU3R3NDV3bnZkZnk1R1dQUU5BMVdxeFdLb2d6NkUzWmp2TWwrenN4Z3ZMY1grbm1LUDRhcXF2RDVmQU02bmtoSXd1Rnd0ODlZZkF1ZStMN0pzdHd0QVdlTUlScU45a2hreGVjMkhBN0Q0WERBYXJYcW53L09PWTMxdXNRZTNuaGdtcVpxYndOSWp4VTFnL05sRHl3cVBHQm1YSmNqempuTkdFVUlNZFd3VHk2U0paNTRpOHBFYjVXRCtDZmVSbGFyRlhhN0hhcXFJaEFJd0c2MzY1WFdSQlcvUkUrM0xSWUxiRFliWkZuV1d4OFNWVkJGNWR4WUtVNkdNWUZLWkxBclJlSjRuUE51RlRpUHg2UC9uaWhKRU54dU54UkYwYnVwaVVwaC9QMFVyUnVTSk9uMzFXYXo2YTBsb3N1TFNKNk1GVTJyMVFxTHhkSnJhNFBiN2U3enZraVNCS2ZUQ1VtUzlPT0xMa3ZoY0xqUHo5T0ZHT2puRERpZnlFcVMxQ1BwRVJWd1RkUDBleCtOUnJzbHY0bXV3WmpBS1lxU3NDWEp1SzNWYWszNC9iRmFyV0NNSmRXNllMUFplc1J2dFZyMWV4L2ZXaWZ1UzN3UzI5djNScElrT0J5T2JtV3FxbmE3Tm5FZkk1Rkl0M3RrL0ZQY3gwZ2swdWQ5SVJmdmtZMTFKWktFZHdDZUZTczZ4N2w4UThXaXdyMm1CbmFaWW94bG1CMERJV1JrRy9iSlJiS1ZPcmZiclQvUjc2dnkzVnRGMFc2M3cyNjNROU0waEVJaE9Cd08vYW03U0JiQzRYQ2ZmZkZsV1liVDZZU3FxdkQ3L2YwKzllNHJ1WWgvZW1yY3RyZmt5R2F6NmQyT05FMjc2SzQyb2tzVDBGVUJOTVlxdWkwbDZsb2l5N0krbGtCY1N6QVkxTHNyaVlxdmNSK1JnQ2lLQXJ2ZERvZkQwYVBsUXJ5dnhqRUtva1VrZmhzQWVvVlh4TkE5ODNZTUFBQWdBRWxFUVZSYmE0OW9zUWdHZzNxaUVnZ0U0SEE0OUlxL2lDMVJWN1dCdUpEUG1XZzlFaFZlbTgyR1VDaWszd05SYVRjU253WGpkZnI5ZnYyWUZvc0ZMcGVyMi9iR1ZvWDRQMFh5WlR3RzBQVzlNM1pCQzRmRGVvSmtQSVpJMkVUQ0tKSUVsOHZWN1gyV1pibGJzaXJlVDFtV3U3WFkrWHcrL1hXYnphYkh4UmlEeCtPQnFxcjZjZUxmZTJPcmh6R1JFSEdJbGpNQVF6WitpWFI1ZE5PQlFvM3g5UUJ5WWtYdFhHTXJLcTR2M0dsbVhKY3p6amtsRjRRUVU0Mlk1TUx2OSt0UHY4VVRZZkYwUFJBSVFGRVVlTDNlSHNjVWxWTlpscUZwbWw1SkVVOXBBNEVBbkU0bnJGWXJYQzRYT09mdysvM2RLaVh4WFRQRTAzWlpsdld5Uk9NdW90RW9Bb0ZBajJ0SlRVMU5lTzNKdEhLSTh5cUtjbEhkYkVRRlh4QmpPVVRYSm5GZmdKNWRsTVExSzRxaVZ3NDU1M3FsVHBabHZiSnJiSUVJQm9Od3VWeDZCVnUwUm9SQ0liMXJsb2hKVkNTTk1TYTZQK0Z3V0U5azR0OTNVV0VXc1VxU3BNY3V1a1dKU3JyVmF0V1RJcWZUbVZUWEdYRmVrVmhkeU9kTVZWVTkrUWtFQWxCVkZXNjNXeDhrYjR6RCtOa1VBKzhEZ1VDM2M0dlBvSmhRd08vM1E1SWt2Wkl2RWhianRibGNMa2lTaEdBdzJPMzlNZzZnajBhamNEcWRzTnZ0ZW10ZGZMZW8rTjlGY2lxNjNCbTdKNG5XQXAvUEI0L0hnM0E0M0sxYm0wZ2F4ZmRRbG1WRUlwRnVMVEdKa252Uk9tWk1kalJOUTJkbkp5UkpRa3BLaW42dUM1MVlnQ1Ruc1UyMUV6V0c5UUJHeDRvNk5ZM2Y5TUQxSmY5blpsekRBQ1VYaEJCVERmdmtJbG1pNHNvWTB3Zm1hcHFtVnlKRnhWQjBnVEYyV1JMOXdRT0JRSTh1RUtMaVo3VmE0WFE2OVFwZW9pZnJRcUtCM3FKN2paRklocEloS2tDaW9pZmk4SHE5NEp6cmxTTzMyNjIvZGpGRU55WkZVZlJXQ0pGY0NLSmlIbDhCTTFid0JMdmRyaWNOa1VnRUhvOEhMcGNMUHA4UG1xYnA3NHVvNEVhajBXNVBtR1ZaN25GTm5IUDRmRDdJc3F3bkh5SlpFeFhGK0FUUWVIM0cxaGZScWlJK0M2TFNHZ3dHRVkxRzllVEMySlVvbWVSQ3hIeWhuek54UDZQUnFQNzVFVjNHNGl1L1lxQTA1eHdPaDZQSDcrTDlFckhGZDUxS05GR0FPRStpTG1jaU1SSi9GOWNreHBJa1N5VEVpVnFGNGx0UTRvbXVkbUtndUVnd0V4MUxKSWtpa1pRa3FjL1pwU2l4R0Rwck4rOGZwMnJZQUNBL1Z1UUhsejd5d1BWRi96UXpybUhDMi84bWhCQXlkSVo5Y3BIc2YvQ2kzemNBdld1UUlKSU40SHhGUnZRZEYwOXZFNTNIK0xSVlZIakY3OFl1RjhiemlLZXN4bGFEUkUvTzQrUHE3OXJGMzBPaEVGd3VGMXd1bC80a1Z6eE5OMVlTTDdhZnVMSHlIUitEMVdwRlNrcEt0ekVLeG1zU2xVdFJhUk10RmNhdUtxS1Z3dWwwNnQxeHhJeE9tcWJCN2U0NWxidTRwdmluOWFMYzJOL2UySVZJN0J0Ly93T0JnTDZQZU4xaXNYU2JNVWhjajNnL1ZWVkZXMXRiMHZmUitONWZ5T2RNSkFUR2xvQlFLTlJqY0wzeE9QMjFHQUJkTFgxdXQ3dEhhMDk4WmQ3NG5VcjArUVdRTUVHT2Y0OTYrejBZRE1McGRPcGR0T0tuRVU0VWUveDVSSUloV243RVp6ZlJ0bjYvSDBEWHBBbGlqSXJvem1qc0hpVmE1UzVtU211UzJJL2ZyeHNEaFc4QU1DRldGT0FjSDZ0WVZGUTF4S2VPQXVoN21yNWhnREhXYm5ZTWhKQ1JiZGduRjhucTZPZ0EwTldsU0xRU2lMN1hmcjhmbXFZaExTME40WEFZd1dBd1lhVzVQOGJ0RWozdGpKOGhxai9SYUZTdjdCaWxwYVVsMlByOFBxSUxpYkZia3FpOGkyc2RTdEZvVk85bkw3cWlpTXFjY1Z5RUlKSVFjYTFpNmxVeGxrRWtRejZmRDR3eHBLU2s2TW1HMk4rb3Q2bDRSYjk4d1hpTXZ1NUpiOTNOUkl2R3hYUXY2Njl5bk93K3htc1dMVjRYczU2SEdNTWhabUZLbE13QjV3ZERpN0VveGtxN3NTVkd4Q2pXbUVtV21FRUs2QnJYSWJyZERlUVlvVkNvMjVpZytBa0c0czhuWWdVU3p5d21Ia0FBMUhveDJCN2R1RDlYNjBvc0NtSkZJWURmVnJHb2RNTWxPSDBJVjBCeUFhRFo3QUFJSVNQYnNFOHVCbEloRXhVQzBUS2hhVnEzUWRiaU5ZZkQwV2NGNUVMT2I5dzJtZjc0eGxoNk8xYjhNY1FzUTZJN1NqZ2MxdnU0aTZmdXhnWHJ4UDVpcXRPTEdaQWNINHRJWWtReUVBZ0U5UEVSNFhBWVZxdFZuMUpYZE9rUzNaL2NiamRDb1JBNk96dDduRWZzSTU2c0ErY3IvK0plOVRiZGJpUVM2WkdzaWZFS1lnMkUrRVRCMkJvUS81bVFKQW1wcWFsSnY1OFhvN2ZqaTgreDFXcEZNQmdFNXh3Mm02M2I3NzIxVlBUV1lpQzZCSWxyTm82TGlXKzVFTjNoVWxOVDRYUTY5U1FlZ0Q2TnJvaFJqTUZJMUZLWDZIZUx4UUtQeDROZ01JaFFLQVRPdWQ2VkxUNk8zdDREMFVwcFRDcEY0dFZiZ21KTU9OdmEycnExRXFXbXBuYjdMSWhZQnVNN05OSTk5bDU5dHFwRzF3TW9paFZGQU9uMlZlVkZiMTJpRUVJQVVpN1J1WVlNNTd6RjdCZ0lJU1Bic0U4dUJrSlVNT0xIUEZpdFZyMENaZXhMUDFoRTViV3Z4ZTBTN1JNL0lMa3ZZbHlCNlArdUtBbzQ1L3BDYkg2L0h4NlBSNStOU0ZFVXZmSnVmTko5b1JValk5OTd6cy9QeUNXNm80bkV6dWwwNmdzWkdobTdwWW5yTnhKZHltUloxc2NiR0tkcE5ZNFBFSlhqUkdzWGlOWWNJOUhYWG96NVNDVFJ2Z041UDRlUzZBcVhrcEl5S0d0d2lNcTBlSi9FZXluVzNoQXRDWUp4WmlzeHRrSEU1ZkY0a0pLU29nOStUelNkYkcvRTlMY2lLVWswVmtjUUNXWW9GTks3MlJtN3NLbXFpbEFvcENmZklnRlhWUldSU0NUaCs1NU0wbWhNMEMvMk96U1NQZkpPVFlhaUt1c1kySlJZVVpTQjNibXl2T2kxU3hVREI1b1prTlgvbHBjM3hoaTFYQkJDVERYc2s0dUJQREdPUkNJNGQrNWN3bkVRb2tMcTkvdjduVjV5b0YybXhJQlpVVGxLZGlHN2FEVGFveUlIQUtOR2pVbzRWYXNZQ0N4bVRSSlA5alZOZzZxcWFHOXYxL3VlRy92M2kwcm9oU3l3SjU3MjIyeTJYc2VIS0lxaVAwVVhYVlFpa1lqZW45NW1zM1ZMb2pSTjA3ZVBQNWVZWWpVbEpVVi9LaDRJQlBReEJtS21KSWZEMGEyVlFuU3o2aXRaQ3dRQ0NjOEo5TC9hK2xDMFhDVDdPUlBYTG1aVEV0M3BFbDFMYjljWHY0MXhkcXErQnFvYngwYlliRFk0blU3OSt5TmFpc1I3ckNoS3dtNTVmYlZpZEhaMjZtTS9SQmNwWTlJa1psa3pMaEFwWnN3U00yOEZnMEU5ZVJDZlZmRjlsQ1FKNFhDNDIvbVR1ZS94NVJmekhScnAxbFR2R2NVNDFnR1lFU3RTT01NOXE4cUtYN3FVY1VqQWFRNlVYc3B6RHBGalpnZEFDQm5aaG4xeU1WRHgvL0dMVlhoRmQ2Rms1cTAzRG1KTmx1aUtsT3dVc0dLV3BFU3hkSFIwSkN3M0hsZXMxQjAvNERSK01EblFsV0NwcW5yQll3Zjhmai84ZnIvZTJtSVVYM0hVTksxYi9HSWNoWEZtcVVUakgxUlZSV2RuWjdkS3AzaFNiTnhlVE04YXY5cTJPRTl2NzFsZlQ2bkZJT3BFOTgzbGNnM1pLdDBEK1p6RkQrSTJVbFVWcmEydFNmL2UzL0VTN2NNNVR6aVFQZEhuYlNCeHFLcmFyYXRWSXZIZDV6anZtaVZNelBZVVQzelA0OWZHRUhxYjhLQ3Y5K05pdjBNajFkcDFoMVBCbzI4Qm1CMHJVc0g1NXlyS1MvOW1RamluVERqbm9OTTA3WDJ6WXlDRWpHeVhSNytPaTlEYzNHektZOExlcGpBZGptaSsvc3ZYbGZRNXUxSWsrcjZZOVIzS3pNd2N0ditHVjI2dVRZR0d0eml3SUZha2NmQXZWSlNYUG10R1BOczUvMWZPK1kvQk9mUWZBTkEwL1hkbWZDM1Jka0RpMXcwL0xPNllDWS9GZVovSDZ4YUhZVHV1YVVvb0dDeTU5dHByQjY5Zkx5R0VETkN3Yjdrd3E5SjFKVlgycnFScnVkTFFlM1A1NlczS1c1Szh4OTdhN1ZZMS9pckE5TVFDWUYrcEtDOTUxcXlZT0hEQXJITVBGa21TdGxGaVFRZ3htOVQvSmlTZWNhWG1aTGFOSDd3c1hDNERnb2ZDbFhwdGZYV3RJb1QwNzhuM1R6aFZwLzBWZ0pYSGlqZzQrOWFxOHVML05qVXdZQys2MXJvWXZqaC96K3dRQ0NGa1JMWmNlRHdlZlNwS01mZCtvbjc2dlhHNzNiQmFyZWpzN094ekFTM0dHTkxUMHhFT2g3djFHN2RZTEVoTFMwTW9GRW80WU51NHY5dnRocUlvUFdJVHM5TWtPNFlqR2NaMUNyeGVyNzR1aHFoUUorcUhickZZOU9rNWpRT28wOUxTZW95djZJMlk0dE00ZzFXeW5FNm52dENlSkVtUVpUbmgyaUR4NTNPNzNkM1cxa2lXZU8vRXdHUk4wd1p0RVRVeGhpT1p6L1JBM25jeGs1aVlDdGhJekFobFhJbmE2WFRxTTJjbE0vT1JKRWxJUzB0RE5Cb2Q4UHQzSWNUM0toZ01KaHo0YitUeGVQcTluNFA1SFhJNm5mbzRMdUQ4UXBqUmFIUkFhM05jcVo1Ni9aQTlvUGovRG1CSnJJaHpzTzlVTENyK21abHhBY0JjeGdMYlZIVUxnSVZteDNJaEdHTnFKQncyWTZ3S0lZUjBNK3lUaTRHeVdxMXdPcDJRSkVtdjhJdlZySk5KTGh3T2h6NHJrc1BoNkxOaUdUOHJsZFBwN0ZabXQ5djFDbnY4d0dzeHc0N05adXQxV2x5WHk5VnRKaHd4eld4L00xMUZvOUVleDNRNm5mcWFBajZmVDUvZUZlaXFvTmxzTnJTM3QvZW9JSW1XbWZocnRWZ3MzVmFTVGlRMU5WV1BSYXphUFZCaWpRRXhiYStZaWFxdlNyR21hZnJVdVlsbWlPcUxlTCtNcXphM3Q3Y1B5dlNqWWlYMVpBUUNBWVREWVQwNUZ0ZkFHRXVZS052dDlvVDNWOHlzMWRiV0JsVlY5WVJXVE92YjIycmpZbnBaVWJtWFpWbi9iSWdaMkJJbE00TkJyUDR1UHY5OVNlWitpbnNwTU1iZzlYcjdIT1F2RmhpTVQwbzhIayszY3NZWVBCNFBBb0hBaUU4dVZ1L2Zid3UwS0M4QWJFV3NpSE9HaW9xeTRwK1lHcGdCazZUMVhOT0daWExCZ1ZldXZ2cnFFMmJIUVFnaHd6NjVHR2pMaFhHVlhxZlRxZitIYjZ4SXhLODBMRGdjRHIxU0ZZbEU5TFVGakxNWUdiY1ZVM2ZLc2d5WHk1VnduUVF4WFd4OEJjZmhjSFJibDBOVStEUk4wOWVwQUxwUGZTbWVrdmEybUpoZ1hFQlBNRTRsS2lxaG5ITzQzZTVlNSs5M3U5MzZOWXJLbnFJb2V0eWFwdW5YTEtZckZTUkowaXY0b3ZXZ3YzVUZqSlUrd2JoK2hyaEd0OXV0TDd3bUtuZnh4eFl4aWxYYXhmRkZQTWExRUJMZFIxbVdFWWxFOUdSVFZEWXZoa2hjQW9HQXZxcDFQRm1XTVdyVUtQMTZPT2R3dVZ6ZHRvbGY4Qy9SUW5OaXdVWHhmUkF0R01iMUlod09CendlVDhMV0NJZkRnWEE0M0MwNU04WWtrcG5CSG92Z2REcjFtZDFzTmh0Y0xsZWZyWDlpU3R6MjluWklrb1RNekV3RUFnSDRmRDdJc295TWpJeUVuenViemRaamV0cjQzM3RMbm8zSDYyK1J2NUZpOWNhTkZrZUwvRmNBdDRneUJ2eHdWVmxKcFlsaDlXQUJYb29DM3djZ214M0xRSEZaL3JuWk1SQkNDSEFGSkJjRElaNXVpeTRnb25zTDBGVnBFNHZNcWFyYTQ0bXQyKzJHMiszV1h4T3JUenVkVG4xaE1XUExnM0ZOQmVNYUNjRmdFSnFtSVJBSTZBdURlYjNlYnVmeWVEejZpdEVBOUFYQnhKUDIzcEtmUkpWU3U5MnVKd0dSU0tUSEUxUmpoVjFVYmtXc3hrWElnSzZ1VW1JOURYRlBCSkZFaUlYdHhMbkYzK05iUzR3VllySHF0bkhWYmdENnVpUEdaS2UzdFRTTWNZcldDN0ZQWDArdkU2MTdFUWdFWUxWYWUxVGE0ODhuemlsYXBBYXplMW95M1htTVFxRVFPam82a0oyZERZZkQwYTBMbTBpSXhGb1JZcUU1NC9VWi95NFdyeFAzVHJTZWljVVpBWE1xeThia3ZyMjlIVzYzVzIrMTZhdDdtM0dCU2FEcnZUUCtIbzl6anJObnorclhKNUlRMGFvbkdQZVBQMzVLU2txM2JjUUNnNzJ0WFhNbGUrNDVMamZJZFgvaXdNZjFRb1lmcnl3citaR0pZU1UwazdFejJ4UmxBNERsWnNjeVFPL09tVHAxMkE5SUo0UmNHWVo5Y2pHUUNvN0w1ZEw3bDR2S2wzSDFZZkhVVnF4dURYUlZIRjB1bDE3aGprUWllbVhWV0JrWFl3eEVCYVN6c3hPZG5aM0l5c3BDT0J5R3orZlRXd0pFcGR4bXM4RnF0YUtqbzBOL0NpcGFBSUN1Uk1UbGNpRWFqZXFWNWZpdUxYMVY4c1I0Q0VWUjBOcmFtckRyanJIQ0xvNGpLdHlpVlFDQS9uUStGQXAxZXhvcnhwT0lDcGhvY2VubzZOQ1RpWnljbkc1eGlpNUY0djZMOXlDK3dndjBYTmhPUElrV3laL0ZZa0ZHUmdaOFBoL0M0YkErVnNENHBMbTF0YlhiK1RNek14R0pSSHFzbnlBcWdtS3NpVWlpNHU5di9QN2lYQmRiMlRhMlFNVS9PUmVNNzMraUZnTWhVV0lrRnNRekxucVhLTGtTeWJCWWw4VnV0K3N0R01idmhtaFJNKzVuckdRUFpnTGlkcnYxVnFiMjluYjk3NUZJUkY5a3I3Y0ZNT01YUURSKzVvVDRmZnBya1lqZnhtNjNkMnVwRkFtbnVCZGlQSkR4L28wRXF6bVhqbXl1K3gwNFBta29mblJWV2NrUFRBdXFINW9zLzB4UzFXR1RYSEJBa1RsZlkzWWNoQkFpakpqa1FqeTlCTG9xQXVMSm9rZ29STmVKckt5c0hoVmhpOFdpZDZOSzlCUThFQWpvWFpKRVpkaFlDUlI5ME1QaE1KeE9wLzcwVWxTTVhTNFhXbHBhdXJVZUFPY3JpTWJLa09qREhsL0pjYnZkQ2NjK0FPZkhHSWhyRlYwNnhMR2FtcHIwODNrOEhpaUswcTN5SlZaR0RnYURDZWZ6RjYwNDRweXFxdXA5OFVXNWVCTE9HRU5hV2hvWVkyaHJhOU5qeU0zTlJTZ1U2dFppMU52YUFSYUxSWC8vakdNZ1JETGw4L202UFIwMnRpaUpleEtmeUlqRXlkajZrSktTMHVQOGlxSkFWVlg5T2dlVE9GY29GRXE0dUp1aUtJaEdvOGpNek94UjBUVzIrb1JDSVhSMmRzSnF0ZW9KVjJabUp2eCt2NTdrT2h3T3ZSVlBiR2RzRlJKSlpDUVNnZDF1MXhkS0ZNU1lER09sUGRFcTVzYnZVWC9qR0l6SEZwTUJpTVRHYXJYcWkreUo3bmJCWUJEbnpwMURhbW9xSEE2SG51QzN0cmJxTFN5TU1RU0RRYjFiVkhaMk52eCtQem83T3lITGNvL3Z1OHZsNnRHMVVIeUc3WFo3dDRTYk1hYXZRaTYrditKekhBcUY5REVzNmVucDhQbDgrdWRwcENRWG5ITldXWDN3TndEdU5oVC9kRlY1eVVxellrckcxWXo5My84cHlub0dMRFU3bG1SSXdDTXpaODdjWjNZY2hCQWlEUHZrSWxscGFXa0FvRmVteEJQYlFDQ2dqeFV3ZHI4UnhJeFFvdlVoZnNZa1krVlpraVQ5ZGNhWVhsa1RGWFdMeFFKTjA5RFcxZ2JPT2FMUktBS0JnRjdwRitjK2MrWU0zRzQzT09mNndOaElKQUxHR0JSRlNmaTAyZGgvUHA0eHNSRDhmcjllaVUxSlNZSGRib2NrU1hwLzlPenNiRVNqVVhSMGRDQWxKUVdwcWFsd3U5MTZLNEFnS3ZyaVBvaEVLek16RXkwdExkM3VEM0MrcTVQRll0RmJidUtQSmU1Zm9vSG5qTEZ1aVlHWTljdFlxZTFyRUxHb0hDWnFKWW5mei9oVTNuamZWRlh0OVY0UEZoR2JjYUMyMysvdmRlQzRzVFZJMHpTa3BhWEJhcldpdGZYL2IrL2VnK1RLOHJ2QWYrOGozKytzckhlcEpMWFVlblRQZUhCZ0I3QWVkV05tQnNJMndVNHM0WEdBRnkvcldCYkNTN0QycmoydEh2UG9aYkduMnppR0FCT0FJY0JyRnZDdWJURGd4ZGlNWjNxNloreUZkWHZ4eEd4UHYxdFNTVldxcW55L24vZmUvYVAwT3pyM1ptYXBTaW9wcTZUdko4Smg2YW9xOCthOU42ZlA3NXpmNzNjcXZ1YzZPTENWNnkvUGFxL1hVNm1CaVVSQ3ZaOGVTQm1HZ1ZLcDVLdjNXVnhjUksvWFE3MWVWOEZNTU8wb3VFSTJqZHg3QUdxVmNUZ2NvbHF0K3I1LzhubHF0UnFpMFNqUzZmVEVwZ09TcHFTbmgrbC9EMTdIYVhWTHRtMlBCUmY2ZGRFYlBVU2pVZDlrd2NQYXhmMjQyZ3NzM3Y1WndQaXpkNC9oNzczNC9LVWZtZUZwSFZqWXN2N2FjRGo4RGhqRytQL1lIaSt2L2V0LzlhOW0zY0tYaU1qbnhBY1hCNTBGbEJvSEtRWnROcHVZbTV0VC85RVBoVUpxNEtBUG1xUWJ6NlFCdlU0Ry9sTDhtcy9uZldsV3pXWlRkYWtLenBoTGpydVFnWjNRZzROZ1RZVU1zT3IxdXUvdndOMlVJWm14bHNHVW5zWWpSY3ltYWFMWDY4RjFYVjhOaEZ3dm1mR1BScU8rR1d4cGlTdWtEYWNVQTh2UHlqVWRqVWFxNkh0eGNkSDNXWUl6MysxMmUrSktUS2ZUUWJQWnhPTGlvbW9GSzZscjkrb1VKYTlmcjlkVjRKSk9wMVU3WXYzOWRuWjI0TG91bHBlWDBlbDBWQnBVSXBGUXM5aEgyUUVvV0FUY2JyZlZleTR2TC92K0xmaG5XZldSbjZ2WDZ5Z1VDa2lsVXFoV3EyTy8wK3YxVUN3V01ScU5zTHk4ckZibWdzLzVwUGV6YlZ1dGhPaXBaVEtZMW45Ty9qd2FqYkM5dlgzZzc2czhvMUxqTkczR1g0NUpBZitrNStVd2FWSE5abk1zWGM2MmJjelB6NnQweDBubldTZ1UxSHZJOTEzcXVQU2ZtOVZPM28vYUsxOTcrMmNBNDgvZFBlTDlvNnZQWGZxTEw4N3VsQTdsWTRaeDdYY0dnNTh3Z0dOWEZ5SU1vR3c0emcrLzlOSkw0ejNDaVlobTZNUUhGd2NsZy9Kb05LcHl5WFdoVUFqejgvTUFNUFp2K2t5bVB0c1pUSjNRWjltbCtGVnFKdnI5dnVyeUV3cUZmSzh6YllEYWFyV1FUQ2JWb0VZR2pwTk1lZzBKV0lMcFZqbzlPSmdVUU9rRjF2SXplbkFoZzFyTHNyQ3dzS0NPU1lBaGFVYkI5M2RkRjd1N3UrcDRNQzFxMHF5eVhtZ3VmNWJVblhnOERzTXc3bGtzSzdQNy9YN2ZsN0lEak04dUI4OVpCb2NTdk1SaXNZZTZyOE4rTSt4QndmcUg0WENvVmxrbS9iNTB1WkxyS05lbDIrM2VNNURXbjZ0SjVQaWs2M2RRK3M5T2UzYjMreDNnN24xdE5CcG90OXZxR1pYdmt3UU45M3VPK3M5TG93WnByeXlyWURLaElFMGJwbTJvK1RoNStmVzMveFk4L0EveWR3L0d6L2V2WFB3TGhtR2NxS2pxMjBLaG4vdmQ0ZkJiQUYrOXlMRmdBR1hIZGYvcjMvK3hqKzNPK2x5SWlJSk9mSEJ4Mk1HQVhteXFrMkJBWmovMVdlU3RyUzBBZXdPeVhDNEgxM1hSYXJWVUtwSGtnZXV6a3ZvZUdzRGVBRWxleHpSTkxDMHRvZFZxb2RGb1RKM05sR1A2VEtzTVRxWUZPZE91emJTZjZmZjdha1paQXArNXVUbjFIc1BoVUtWQ1RicDJ3WlFUK2ZkNnZRN0hjVlNxaUQ2akxZSUIwWDVCRUhBMytERk5VNTJqWGg4aUt5T3BWQXJkYm5kc0JVUHZmS1MvdDJWWlkzVXlRVkswSHc2SFVTd1c0VGlPYW9PYVNDVFVwbnJ5cy9GNGZPSStDUHNKM2k4OWRTczQ2ejJwNWtLZmpkZFhzMlNRcmYrT2REcVRheVNCck40Nk9IaHV3WldWU2FzSmszN21ZYmxYL1lJOEwvS2RucFJTZFpEWE9jajNTSUxNVENhamZrNDIyNVEyMDhsa1VxMW1kRHFkeHpKVjZ1WFgzMzRGd0ErckF3YitSZi9qRjM3d0pjTTRjYlByaG1GNG51Zjk2QnVEUWY2WTFWOXNHS2I1cDMvL004OWNtL1dKRUJGTmN1S0RpOE1LenVMSy9nU1NLbVhidHByZGxBQWhIQTRqbVV5cUZwL2RibGNWRU12c1o3bGNIaHV3Nm9GQU5wc2RXLzJJUkNKcU1ESVlETlRLaDU2K0pQKy9VQ2dBdUx1SGdXM2JVMmVZOVQwazdrVStoNnhneUNwTnBWS0JaVm5JWnJOWVdGaFFnM1hIY1h3RFp2azkvYjJrTGtLQ0ZjQmZlQzMxSkVGNkMwOTVIV2w5S3dOMlNaT1I5NVNBUWZZOWtGei9lRHlPblowZDlUNnhXTXkzYTdnVUpNc2dQaGpvU0R0WWZSOEl1ZjRTWEdZeUdXUXlHZFhhVk41UEw2NCtUSENoWDhQYnQyK1AzU2U1cnBOK3I5UHBvRmFyWVdWbDVVRDNYZEtJSE1mQnlzcUtTZ2xyTnB0SUpwTUhlZzNwSUNaQ29aQ2FvVC9JN3o5TTBvSlozeGxiemtrSy93KzZJbklRc1ZoTVBldlMzbG52YnVYZEthS1B4V0pxRTBBSi9oNFhMMy8xN2Y4VkhqNHJmemVBWHpwNysrSVBmT1lFQmhiQ01JeVI1M2svK0x2OS9rL2pPS3hnZU40M3JWRG8rejkyL2p4WExJam8yRHJ4d2NXRHJseklMdHN5a0pZQmdwNS9iNXFtYjlaYzlpQndYUmVqMFVoMW5TbVh5NzQwSUVrVEN0WlFDSDIyMmZNOFh6MkZGTXhLUWJlMHEzVmRGNGxFd3RjdEtYZ05ITWRCS3BXYStGbUNKSlZEZ29GdXQ0dEdvNkVHWktQUkNObHNWcDEvdlY1WEtSK1NDbGFwVkdEYk5oWVhGMVduSDJuaEs1OU5ieEVhVExVU2VrRzM2SGE3YUxmYmFnV2syV3lpMysvRGNSems4M21FUWlHMFdpM1U2M1hFNDNIa2Nqa0FVQ3NKY2wrbHdGYnZKS1RmNzJBTFV3bFFKSmlVVkMrWmJXNjFXbXF3Q053Tk91U2FUYnMzQnpHdEk5Zmk0cUt2QTVpK21pU3ExYXE2MzFJYklmUVora2t0amZYZHVUM1BVeDNOZ3I4cmdvMENKQ0FMdnU1UkM5WU9UV0thSmd6RFFLUFI4UDJNZE53eURFTTlhOVBhdzhxR2hRZHByZHZyOVZUVENObmZ4WEVjOVQwRzlsSXpwVVd0ZE8xNlhMejgydHQvR1I3K3NuYm9YMmZqcmUvL3pHZU1FNzg4Y3lmQStKSC90OWY3T3ZZMjJKdEprYmNCL0VyTU1GNjhkUDc4dzh2RkpDSTZBazlrY0NGZFhpUy9YQyt3OWp3UHZWN1A5eC8vWHErSGFyV3FadTZEZzBaSkM5THorQjNIUWFQUlVPOGpzNWNIK1N4eURsSmtMUnVmQ1ZtOUdBd0dVd2Nwc2hGY2NCZmxJTmtEdzdJczN3QlpmNi90N1cwMVlKTDBEOE13VUM2WDFiVndIQWZGWWxIOXZkbHNxajFGMnUyMkwxaVJHZjU3WFE5OVVOZHNObjNwVE1QaEVNVmlVWDFHQUtxYmt0UkNTSnBVdjk5SEtCUkN1VnoydGFXVndWNi8zeC9iWlgwd0dLQllMTzY3OGxBdWw1SEw1UkNKUkh6M1Z6NzNZUWVRRW1CTzJ2blpjUncwbTAwVkRNdHJlNTZIVzdkdXFaL1Q2MkdrMWtkMldKLzBIQVRUN0dSbFJQWldXVnhjVkR2U3krOGVwRGg3ZVhuNW9SVXY2K2M4N2ZXbDNrVC8zZ3lIUTJ4dmJ3TzQyN210MSt2NW5nbWROQitRWjJTLzc1RUVFdEoxVGpZczFJTzRicmVydmlQN05SMDRhVjUrL2UzUEF2anJkNDk0LzY0MzUzN2ZuMy8yMng2YkQzbW5YdVRudnQ3dGZtWG9lWC9OZUpTYjdCbkdodUY1Zi9WYkwxNzg0aU43VHlLaUJ6RGIzSVVqY1BQbXpVT05YbUt4bU9wb3BKdFdpMEdQaDBmWnBlZWtkUVRTOXlpUi9UdjArcEdqN0loMVZQaDkzWFBxMUttWi9tLzRLNisvL2NNZThBWGMvVy9KZjRpM3JEL3hsNzc3NmFQWnJ2Nlkrcy90OXJlN2p2TkQ4THhQQUpBMmczdi82SG43L3A4aFB6dnRaK1ExWFBjR0RPTm52dldwcDM3Sk1Jemo5eVVrSXByaXhBY1hHeHNiVC9ib2dvaWVXT3ZyNnpQNzMvQlh2dnJPRDNtZTkzZHg5NzhqWHc3YmlULytQLzBYcDdyNy9kN2o1T3ZONXNJSStEUWM1eFB3dkQ4QUlQU0F3VVVSbnZjbHozRis2VmZQbi85L1RtSWhQQkVSZzRzWk1BeEQxVkljcHVCM0ZrN2FMRHdkbm1WWjkxMGY4aWdGVnl0a2Y1WjdkUm1iOWxySC9mTWV4S3lDaTVkZmYrZlBBZDQvQUdBQ2dHZmdxM2FuLzEwLzlzYysxcjdIcno2MjN0amFpbHVKeExPZTYxNkc0MXh5Z1ZXNDdySUp6THVlRnpOY053TFBDeG1HMFlYcnR1RjViWGplRFhqZUI2Wmh2T01OQnYvcDl6MzExUHNucldVdkVWSFFFMWR6QVVBVmN3WTN5OXFQdnZ2MnROZVVibElTTUVpQnNtd0Nwc3Rtc3lxdlhYYi8xbDlMN3k0MXpXQXdHTnRVejdadFJDSVJYKzU5OER4RG9aQXFSaGZoY0JqejgvTm90OXRxcndsZ2IrZGx5U2MvcXNHWUJGZWowVWgxeUpLMnE5SzU2MTYvZjlqN3A0dkg0MGdrRXFqWDYvZDhMK0R1ZmhPdFZzdDNieVZBRE42RElOTTBmYlVoRDV1ME9wWk43dTUxMzZUZy9WNDFKdnVSZ3YvOTZoS21LUlFLcXU1bFA2bFVTdTNDTFRVOUt5c3JhRGFicUZhckU3K2pSL2xjU3hjb3ZiUGJmc0xoTUNLUkNIcTkzbU5WWS9IS2EyLzlONTRXV0JqQS8yMFkrSjRuT2JBQWdHOWJXZWtBK0owNy8wZEU5TVE2OGNIRi9jam44Mm93TkJxTlZGQWdncnR0NTNJNXRkdTBhWnErUWZsb05GSTdReGNLQmZSNlBlenU3blVKVENhVFNLVlM4RHpQTjdDUlF0elJhSVJ3T0l4WUxJWnV0NnVLUHozUEcrdWFORW1qMFJnYjJNYmpjV1N6V2VUemVkOWdUVnF3MnJhTnBhVWxOU0FUbG1XcEdXd2hMVzJET3gvTE5acWZuei93akxGc2NOZnRkdUY1SG5LNUhEcWRqaHFrbWFhSlhDNkhScU54endIL1llOWZrR1ZaaU1WaWNCd0hsVXJsbnVjZWk4VlVXMVA5ZmRMcE5La2I5YjRBQUNBQVNVUkJWSnJOcHU4ZUdJYUJUQ2FqMnNiYXRvMXdPQXpYZGJHNXVmbElac3R6dVp3S2JPOFZnSVZDSWNUamNYaWVoMWdzcHJwZkNjTXdmTS9KSkxadEk1L1BxL2EraDIyeEdvdkZZQmpHdnNHRkJKU3k5MG9pa1ZEUGpyUjVuWnViUTZWUzhRMzhEL3RjQTFEN1UrZ2tpTXhrTXFxaHdyMUVJaEhrY2ptVXkrWEhKcmg0K2JXMy9yUm5HUDhZZHdJTEFML2o5VVBmZGZWVDU5akJpSWlJQUR3R3djVmhCMnN5TUpWWjNWUXFOYkUxcXQ3cHAxNnYrL1l1a1BlVkFaRU00aVE5UTM2dldxMGlHbzBpblU3RHR1MnhBWVp0MjJxMzhHZzA2bHU5a0xhd3hXSVJsbVZoYlcwTmpVWUQxV29WdG0xamRYVjFZc2VsWkRLSjRYRG8yM05BQWhrcDFnWDhiVkwxbHF5V1pTR2RUbU00SEtyT1FhN3JxbUJIT2pjQmszZjAzazl3VmxzL2Z4bjgzU3M5NTM3dW4reU1ybmR6a3ZPUHgrTnFEd25UTk5GdXQ4ZUNHd2tzR28wRzh2azhrc2treXVYeTJHZVF2d05RUWFWaEdLcTcwOXpjM0ZoeHRIUVZPeXFwVkFxSlJBSzlYZy9SYUJUWmJIYmZBRXJhcDhxc2ZKQjBFNXRHMzVsOU5Cb2huVTZqMisyT3JZQ2tVaW1FdzJGZlNwTytZbmV2N21HcFZBcVdaYUZhclNLZno4T3lMTlg1S1I2UHEzT1B4V0lxMkx2ZjV6b1NpWXc5VTdMTGQvQTdybHRjWFBUOW03VHBqY2ZqNnJzaTNlcnE5ZnF4VDRrTSt2eFgzLzVlZVBoNVNBRXp2UC9zR2NNLzl1S25MajFlRzNZUUVkRURlV0tDQytuNUg0MUcwV3cyMVV4b3M5a2NTeDJSQVlBKzhOM1oyVUVxbFVJK24wZTlYbGNyRGpLWTBOdkk2cThsdTFzdkx5K1BuVk53bjR2Z3pHMG9GRkt6NE1EZVlDV1R5YWpCY2ZDOVVxbVVtam11VnF0WVgxL0hjRGhVZy9wOFBxL1NwZlRmVGFmVDZqMWtzTlZvTk5Rc2Rqd2VWKzE2Ky8yK3VsNDNiOTVVZzlMZ1hnTE5aaE5uenB4QnA5UEI3dTZ1ZW4zOS9NUGhNUEw1dkxybXdONUFQaHFOb3QvdisyYk1IK1QrVFJvMDY2K3BrNVVWa1Vna1lOdTJTbTJUV1g0WkxNcU11UXdZQjRNQmFyVWE2dlU2VE5QRTZ1cXEyanRFM3pOQjNFOGEwVFNKUkFMNWZCNkR3UUE3T3p2STVYSklwOU5xNDhFZzJaRzdWcXROWERWWVdWblpOOWdMaFVKWVhGeFVnYlBqT0RBTUE0dUxpNmpYNjJnMEdpcG9sSTBvZys5djJ6WU13L0J0Z0NqWFVNaHFuT3hSMGV2MWtFd20xWjRtdG0yajArbWcxK3Y1VmlQdTU3a0dnRnF0NW52MlpCTkxXWjBKaFVMcXo3SVBDekE5MkE2dUJzbDVuS1NhajFkZWYrZlRudWY5Yzl6OWI4WTMzQUUrOWJsUGZzdit5MXBFUlBURU9mSEJ4VUZKejNuWnIySmhZVUgxbzUvVWFsTUdPZTEyRzh2THk3NEJtcVNRN0NlZFRxc1o4ZUZ3aU0zTlRWK0xUeG00N2V6c3FGbnpvRkFvcEdhV2diM0J5N1FCakczYmFyRGxlUjdDNFRCTTAxVDdVK2lySXBPMDIyMlVTaVcxS3BKSUpHQlpGa3Fsa3ZyZDA2ZFArOUpMSE1kUk04TEIxd29PVm1VZ3BhZWNTSEFsTS96eU9VS2gwTmdxei8zZXYxYXJoYTJ0TFRWTG5Vd21zYjI5RGRkMTFlQy8xK3VoVkNxcC9VLzAxOUN2ZnpLWlZQZEowckwwamVSazUrOThQcTllSC9BSElCSnNBY0NaTTJlT2JJQ1p5V1NReStVd0dvMVFLcFV3TnplSDRYQ0licmVMYkRhTFdDeW1Oa0NVVFE3bjV1WUE3SzNrNlBkUXJwM3MxekZKTXBsVUEreGlzWWhFSW9GNFBJN2QzVjNrY2psa3MxbTFpdEhwZEZBcWxWQXFsWERtekJtMDIyMFVpMFVzTHkrckhlcHQyMWF0Y0MzTDhnVVhralpsbXFhNnRzUGhVRzJzT0JnTVZLcFVQcC9IMXRhV1duMDY3SE50Mi9aWXZaUFVVOGwzVDU4VTBGZTVidDY4cVo2ZmJEYUxiRGFycmswMEdzWFcxcFphUVR4SmdjWExyNy83UFI3Yy93UEFuVnd4NzV1V0ZmcmsxVStlTDgvMHhJaUk2Rmc2OGNIRlFmOGo3WGtlZG5kM0VRNkhzYnk4ak9Gd2lGS3BOSEZGUWRUcmRSaUdvV1pLSmYxRFhrK2ZoUTZteHVnenRiTEJtajZBQzRmREdBd0dhbEFUM0RFWjJFdnRrYlNvOWZWMTFPdDFWQ29WaEVJaHJLMnQrZDVYVmpqa2RTUTlhbmQzRjZ1cnEyb1FOQ21GUjdpdXE4N0hzaXlNUmlPVkNpSTdIZ2QzKzVZL1M4clc2ZE9uOTEzSmticURzMmZQb3QxdXEwM2pETVBBOHZJeUtwVUs1dWJtSnFZYjNjLzk4enpQdDJ1NlpWbHFNMEI5ZCsxSmcraGNMcWVLM3kzTFFpcVZ3bWcwd3MyYk45VTlrRmx1ZmNBWW5LR1hBRy9hZGZlOHZkMjA1K2JtRGxURElydWdsMG9seEdJeHRaSGZhRFRDN2R1MzFjN3VyVllMT3pzN21KK2ZSeUtSd01MQ2dncG9KYkFBSnEvc3lMTWZYTG1JUnFNb0ZBcHFjTjN0ZGhFT2gxV3FrZFJDaEVJaG1LYUpSQ0l4TlIxT05wUmJYMTlIczlsVXdVZndHWk5WSUQySXRDd0w3WFliMld6V0YrQzEyKzJ4ZEtQRFBOZlNiQ0Q0L1phVm1GT25UcUZhcmFvTkJ2VnpsZk9UNEFyWVMrTXJGb3VJeFdKWVdscENxVlE2VUwzR2NmSDUxOTc2bzREN3l3RGtBWDdYZ2ZmSnE5OXhmbmVXNTBWRVJNZlhpUTh1RGlNU2lXQnBhUW1tYWFMWmJLTGY3K1BXclZ0cTRMRyt2cTdxSEdTd0tCMWxaRGZmeGNWRkFCaExid2txRm90cXNBVHN6WWhLQUNDREVkdWVmdmtsVlVSbWg0RzlnVjArbjUrNHlpR0RwVVFpb1ZLMkhNZFJhUi8zS2lpVjk1TFhsbTQ4cTZ1cjJOemNWTWVuRFg0UDJnNVVab0dCdllGb0lwRlFOU0hBM1NCcjB2VzluL3VuYXphYmFrYTkyV3lxSUdCU3R5ZkRNQkNQeDMyRDUwNm5NelZQWHYvczE2OWZoMkVZV0YxZFZjWCtsVXBGUFR2VHJvdWtYTjJMckN3QWUrazgwcUZzWjJkSHBTYkpPVWxRbGtna01EYzNoMkt4aUY2dmg2MnRMVVFpRVN3dUxxb2dGb0FLbXFiZGIwazlrcDNRWTdFWUlwRUlYTmZGWURCUXF3eWxVZ250ZGh1SlJHTHFxdGx3T0ZUdkkrY3RBWTNPY1J5MVVxU1QxMjAwR3FoVUtvakZZcjRkdVlIRFA5ZUR3UURYcjE5SE5CckYwdElTYXJXYVN1K1NnRXBXN1BUZmkwYWppRVFpU0tWU3FqTllzOWxFb1ZCQVBCNUhxVlJDb1ZEQTB0S1Myam05MFdnYzY3cUx6Ny8yOWg4eERQd0tBRmt1L2NCd3JFLzgrSGRldWozTDh5SWlvdVB0eEFjWEIxMjVDSVZDdmxsdUdRd0hpM2VETFZxRkROcUIvUU9MU1lXcG51ZWgwK25nK3ZYck9IdjJMT3IxT2x6WFZZV3B3ZmZUYXhMa1BZSEpNK0R5WGpMd1RhZlRLcURRVTZXQ2c2N2dlZHEyN1J2QU9ZNmpCb2RTWnlMWFo5TEtoUVErd2VQQlA2K3NyUGhTU3FSQVhjNVRnb0xnUGdRUGV2K0F2Wm5sZXIyT2JEYUwrZmw1SkpOSjlQdjlzV3NqcjcrN3V3dlA4N0N5c2dMSGNYeHBabktQOUlMd1hxK25jdW1sRmdHQXI1NWcwb3FNNTNrWURBYTRkdTNhZ1o5bmVTM0hjYkN6c3pPMldxUy9QckEzRUpjQVZLNkZYS2R3T0t5dXZ3eWFKZkNhVkhOUkxCWlYrcERydW5BY0I3RllURDEzdlY0UHRtMGpGb3ROTFZiM1BFK3Ric2o1NkFQOS9WYlloRjdQc2JTMGhHZzBpbTYzaTl1Mzc0NTk3K2U1bGlCZC9uenExQ2xzYlcycCs2bW5aSTFHSTVVbUtlbFVzcHJsZVo1cUp0QnNOakVZRERBM040ZG9OSXBhclRieHVUc3VmdW9yNzF4eERlL2ZBb2pmT1hUZHR0eFAvT2h6bDI3TjhyeUlpT2o0Ty9IQnhVRU5oME9WcjcvZkRQSWtwbW5DdG0xVkxCb2M0TXVNNnpTV1pTR1h5L255eUdWZ0lkMXQ5TFFvR1h5WFNpVTBtMDJWRmlXREZ0dTJjZXJVcWJIM2tkZW8xV3JvZERwd1hSZHJhMnRUVzI3cTJ1MDJkbmQzWWRzMjF0ZlhBZXdGTEoxT0IvRjRYTTN1QjlPMzVITUhBNTlwV3EwV1JxTVI1dWZuVlUwTHNEZVlqVVFpS2wxSEJybmlRZTZmcmxxdElwRklxTUZ6cVZTYStyTXlxeHlzczlEcEFhRE1hTS9QejZ0VkQ1bE5sNStSSXYxSkRwT0hyLy9zUWRzQjcxZVlyYmMrMXV0RnBxMTRUZXN1QmR5dERhclg2NzVWQzdtbjBXZ1VwMDZkd21nMFV0OERxZkVBSnFjSUFsREYwMUo3b2IvZmNEaEVwVklaYTRON1A4KzFaVmxJSnBQb2REb1lEQWJxczhwMTd2ZjdLcVZPamxVcUZSV0E5bm85cksydG9kL3YrMVlaSlhEZTJ0bzYxb0hGVDM3bHJUL2ttdDYvQTVBQUFBTzQ2UnJtSjM3ME95N2RtUEdwRVJIUkNYRGlnNHZERE1pcTFhcHYwRHJ0ZDRQSEpZMm4yKzFpZDNmWE40UGU3L2V4dGJVRngzRjhyVjkxTW5DVGdZaHM0aVpGeGhKTVNHY3BHY1IydTEyNHJ1c0xYUGFiMWRXN1NIVzdYVFdJbFp6MTRLQk5uNmtOcG8vSThWS3BoTkZvcEdhbGcvbndjbTYxV2czbGNobm56cDBiUzBuUy95eHRUZWZuNTlXL1pUSVpSQ0lSTkJvTmRMdGQ1SEk1RlpBMUdnMDF3MzYvOTA5WWxvVnNOdXRMUjh0bXMvdk9Jc3ZuRzQxR3VIYnRtcnFIb1ZCSUJYemxjbGtGbUtGUVNIVzdLcGZMS3JqYjN0N0crdm82d3VHd3I5NWh2L045VUpOVzBTWnB0OXZZMmRueEhaUE9WdElScmRsc1RneG81UFByNU5ySSs1dW1pVk9uVHFuckx0MmxaS1ZOTmxQVUIreVRucDlKKzNBQWU2bE91N3U3U0NhVEtCUUtxRlFxYWtYaHNNKzFiZHRZWGw1V2FXcnk3OGxrVXFWRzZtbFI4ajdBWG9DMHZMeU1hcldLVUNpazJpVm5NaG4wKzMyMXdpR0Y5c2ZSNTcveXpyY2JwdmZ2QVVpMHVXVjQ3aWRlZk83U2g3TThMeUlpT2ptZXFPQkMvM2w5NEtXbkhrMTZUUm5zTzQ2RDVlVmx4R0l4Rkl0RlZlUXRoY25CMzljSE5LN3Jxa0ZsS0JSUzdVbm41dVpVZWtpbFVrRTBHbFdEa1dBK2RyRG9kOXJnVVlySEM0VUNPcDJPNnR4MDdkbzF0Yk8wL3J1eStWa2lrVkNEYWIwdXhIVmQzK3k4L3A1Nkp5elA4M0Q5K25WZlFXdndIRk9wbEZyaGtCbm9YQzZuQ3JSZDExVXJDK0Z3V09YdjMrLzlpMFFpYWxBYWo4ZFY5NjV5dVl4TUpxUHFQaHpId1hBNFJLdlY4cTB3NlFHYkhwd0Z6MFArTGpVNm5VN0g5N3VqMFFpR1lhRGRicXUwbmZQbno0K2xmeDIxZzd5MmRMTUsvcXhwbW9qSDR3aUZRbU1yQXRQUzRlVDM1R2ZrdWtrYldVblBjbDBYS3lzcnNDd0xsVW9GbG1XcElINWEwd0FwcEpidmdSeVBSQ0tZbjU5WHEyZjFlbDAxQ1Rqc2N5Mi81N291MnUwMjJ1MjJhbGtzUmVUNm5oMzZNeUdCVDZ2VlV1bFExV29WdlY1UDdVRGY2L1dRVHFmUmFEU08zZXJGNTE5Nzcxc053L2wxQUh1ekVwNnhZOEQ0NUdlZnYvVGViTStNaUloT2toTWZYQnlXREh6MDFRQTluMzlTaW9rY0t4UUtzRzBicFZKSkRXQlNxUlI2dlo3cUpLV25rVWpxVGF2VlVpMDZwWnVOcEZQSlFFWFNtS1R2dno0YkxBTmllVzBaekFWVFZ1U3p5Yi9MZmdjaWxVcXBBQ2U0K3RCdXQ3Rzl2WTFRS0lUVHAwK3IxWWRrTXFsV1pHVG1Obmh0OUZsWVdXV1E5d2xlejA2bm82NlZEUHBIbzVGcUZ3dEFGVnQ3bmpjMnFEM3MvWk9OM2NMaE1JYkRvU3JROVR3UHJWWUx5V1FTMld4V0RXeUROUUx5UHNHMHQybkg5ZGZRYTNUa0h1cUQwVmFyZGMvZHlPL0hmdWNXcEYrRFNUelBHMXVaMEY5N3YvYkkrdnZydTVQTENvTnQyMmcybStqMWVxcnhBVEJlSDZUZmN6MUk3L2Y3NkhRNmlNVmlhckF2N1hibDUrL251YjU5K3phR3c2R3FtZEJYQU92MXVrcXZDcTQrU0ljMitWN0tQaDdBM3JOdTJ6WnUzNzZ0MnVrZUp5Ky85dFpIWVRqL0FZQkVpa1hIZFQ3NTQ5LzV6RnV6UEM4aUlqcDVUbnh3Y1Q4ckYrMTIyemM3S3JuY2c4RkF0Uy9WN2U3dW90MXVxMTJQcFU1QVpqWmw4TlB2OTMwRGpscXRCdHUyVVM2WFZTcEc4Rnh1M2JxRmJEYXIwazRrRFVoZkNaRU9Oc0RlZ0ZVRzlNSEJqZXU2YXVkZnk3SlFyOWQ5ZzFucFhpUHBHaExnM0w1OVcxMlAwV2prVzRtUXo5RHY5MUd2MTZjV1MrdmtmV1dtV3IrZTh2ckQ0VkR0VEQ1cDBDMWRvSUtENzhQZXY5Rm9oTzN0YmRpMnJlNmJydGxzb3Rsc0lod09JeFFLVGF3cGtkU1hTZWxnKysxWm9BL3lYZGZGalJ2K2xIVzk4UGdveWZONGtQMFVidCsrcmZhUUNBWWxudWY1MnJqcXBFaFpYeGtUc3JJd0dBd21GcG1QUmlQMXJNcWVIOUtCU3JxQTZSekh3ZTNidHpFYWpUQVlETlRnWDU3SlNSN2t1ZGJmdjkxdUk1MU9vMXF0cXUrdnJLQUVuKzNyMTY4akhBN0RjUncwbTAwa0VnbmZEdUNWU2dXdFZ1dWVlODQ4YXErODl1NWx6M0IvRTREc0tGa3hMZk9QWG4zdTB2ODN5L01pSXFLVDZkNVRtOGZjdSsrK2UzSjJvNkxIaHFRejdaZldaSnFtMmlmalhxMkFIOGI1VFdycmVseVlwbmxzenkzb1lhZXVQWWdMRnk0ODBQK0cvK1JYMzdwZ2VzWlhBRWdoV2Mwdzhha1hQbjdwalFjK09TSWllaUk5Y1NzWFJFZGgwb3g4a093cVBndkgvWHN4cSt0eVA0Nzd0YnhmUC9WYjc1MXpIZWRMdUJ0WU5BelQvYTRYUHY0TUF3c2lJcnB2NDd1eFBlWnMyeDVyY3lySEQ1S2pUdlN3OFRrOFdyeWU0Mzc2dDc1NTJ0a0xMTmJ1SEdyQk5MN25oWTgvOHg5bmVWNUVSSFR5UFhFckYxS2dlZXZXTFZpV3BmS2Y1K2Jta0U2bmNmMzY5YkU4ZjlsVlduWkNGclp0d3pUTkF4Zmxoa0lockt5c29OZnJqYlgrUEFxR1llRFVxVk5xbDJwZ3IvM3F3c0lDZXIwZXF0WHFrYjJYZEY4S1huL0RNSkJNSm4zMURjUGgwSmNiSDl3M1lCcHBVVHBOS3BWQ09wMUd1VncrVU9lZFNDU0NmRDZQV3EybVhqY1VDaUdiemFvZGs0K0tua29UajhmViswWWlFVmlXcFdvTkpwbWJtME1xbGNLdFc3Y2VlanFWYVpxWW01dERyVlpUbThOSmU5NmozajNhdG0wc0xTMmgwK21vbHNUQVhsdGl3ekQydlNiUmFCVEx5OHVvMSt2cWQ2VXIyZTNidDZmZS8zQTRqTlhWVmV6czdJenR4Qzc3V1VqOTBTU3lXN25VZVR3T1hubjF2YldSNDN6WkFFN2ZPZFF4WFB5SkY1NjcrTFdabmhnUkVUMFducWpnd2pSTjFWYy9tVXdpbjgrclRqSXlVSllPTWxJY0xOYlgxMUd2MTdHOXZhMjYxVWovZk5sQXl6QU1WS3RWbGZJaEc2cnBLU0NSU0FTMmJmdU95Y1piMDRwVEQzTXRZckdZcjVEV2RWMDFrUGM4RDVabGplMGpZQmdHbHBlWDl4M3M5L3Q5WDNBU0NvVlFLQlNtL3J6ZVFhaGVyL3ZhdTNxZWg2V2xwWHQrbmtxbE1qWWcxRWxiM1hzRklVSTZCUFg3ZmQvMXorZnphbytSQnlYQm5HRVkyTnJhQW5CM1g1TktwWUprTW9sb05JcHl1VHl4T0Y3MjRwQk9ZanJETUZDcFZNYnVrMncrdU4vOWsvcUxZRkFyTzFXSFFpRnNibTRpbTgwaW04MnFCZ1pCK1h6ZXQwK0lhWnF3TEd2aXdOczBUVlNyVlJXa1NKdmg0WENJV0N5bTlucEpKQktJUkNMcW5oaUdnVzYzNnl0OExoUUtDSWZEaU1majZqMmxBMU15bVVReW1WUWR1ZlRuVkZvYVM4Y3d5N0lRRG9kOW16N0tkemdvR28waWtVaW9ybEhCNjZsL3RwUGlKMTcvNXJJSDU4c0FucnB6cUdlNDdxZGYrTVBQdkRyTDh5SWlvc2ZIaVE4dURpT2Z6NnVCa0F4K2M3bWNiMmRwQ1J5azdXUW1rMUV0UmFQUktCWVdGc1lHR25xZi8yQ0hwa2t0UHFXYmpxNWFyVDVRY0pGS3BkUm5rdk9VemNyMFl6Snp2ckd4NGRzdlk5cHV5MElQRG9DOUxrc3k0M3ZwMGlVQVFMbGNScWxVUWpnY1ZnUG44K2ZQVDkyTG85bHNvdFZxWVdWbEJmVjZIWWxFQXIxZUQ0MUdBMHRMUzJNQjBQejh2Qzh3a3ZTMlJDS0JUQ1lEeTdKVTU2TkdvekUyOE10a01oZ01CcWhVS2xoYVdrSW1rOEgyOXJZNm42UGdPSTdhVzZIVmFxSFJhS2kydXZGNFhEMXJLeXNyNkhhNzZQVjZ2bTVMaTR1TDZuUEpSb09pWEM1UERDQWthTDZYU1N0c21Vd0dudWRoZDNjWGxtV3BRRlRmc0U0NlpwWExaY1RqY2RWaStTRDAxU0M5VGlVVUNvMTlCL1JndFZ3dXErQWluVTZyUVg0aWtWRDdsUWo5ZFpyTnBpKzRrRldwU0NUaTJ4bmRjUnoxakV3S29nekRVQUd3WVJoajMzbHBLWDJTL01SdmZtUFJndmtsQUUvZk9kUjNQZU5QZnU0UFAvUEZXWjRYRVJFOVhrNThjSEhRUWFITTdzckFSZ1pha3ZLd3ZMeXNXczVLSzFmcGh5OHp5RExiZWYzNmRadytmUnJ0ZGh1Ym01dDQrdW1uTVJ3T2NlM2F0WW1iZjQxR0l4VTR6TTNOb2Qvdit3YVVzbkx4SUFQY1JDS2hBaGw5VmxiZjdFeUNqKzN0N1ltN2RUZWJUV3h1YmlJZWo4T3lMSFM3WFhpZWh3c1hMb3kxWW5VY0IwdExTNzdCYmp3ZXgvejhQRHFkenRpQUxSZ29TR3FVRElwbDRDZXowUEp6K29BMHVGbWIwUGU1RU1GelNLZlRDSVZDcXAyb1B1Q1h2MHR3VWk2WEgyamdlUHYyYlp3N2QwNEZTSEl2OUVHdzdQNWNLcFhVQUh4aFlRSHBkQnFPNDhBMFRkeThlUlBoY0ZpbEVoV0x4WW5QU0xmYnhidnZ2cXZ1aFdFWXVIanhJaHFOaGxvOUFjWmIwOHJNZkxQWnhHQXd3T0xpNHRoZUthTGRicU5VS21GemN4T3U2K0x5NWN1bzFXclkzdDVXblo4dVhMaUFUcWVEVzdkdXFmT1E1eVllajZ2dmtheGFGSXRGek0zTllUZ2NvdFBwSUpmTHFXQkxWdC95K1R3V0ZoWlFxVlRRYURSdzVzd1pkTHRkdGRMNC92dnY0K21ubjBhajBWQnRkZVV6eWoyWHdGMVNHTStmUDQ5T3A0UE56YzJwOTNCbFpRWFJhRlR0SEw2enM0TmVyNGRUcDA3QmNSeHNiVzJkcUVMdm4zNzFuWUpqZTcvcGViaDg1OUFBd1BkOTd2bUx2emJMOHlJaW9zZlBpUTh1RGlxZno4TXdETFJhTFpVV3M3dTdxd1pWdytGUURXSjJkbmJVekx0czdpYURxWDYvajFRcXBXb0xWbGRYWVpvbSt2MCtDb1hDV0RvSE1MNVNvUS8reGFTTnlnNmpWQ3BoWjJjSEZ5OWVSTDFlaDJFWWNCeEhiVG8yR28zVVNrWWtFa0V1bDV0YWc1SEpaSkROWnJHeHNiRnZMVU53dGp3Y0RpTVdpNmthRldCeU1hMWNaejNBa1lHbHBEY1poZ0hMc253dFN6Lzg4RU80cnF0U2R6WTJOdFJBL055NWMyckFhSnFtNzdWbDFRUFlDMUprbFVQL0RQbzllZERhbE9Gd2lFcWxnbTYzcTRLbVVxbUVVcW1FUzVjdW9WYXJxWUd3WEIvYnRoRUtoZER2OTdHeHNZRXpaODc0Tm11N2RldlcxTUZzY0tmbzRMK0o0TS9JTlpHVmlsd3Vwd2JUNVhKWjFVRG81eWxwUnNCZWNGSW9GRkN0VmhHTlJ0VjFuOVJKS3h3T3E0QkZuZzE1Zi8zYVN4QmNyVmJSYURSVVVDQzFNYTdycW5zM0hBN1ZhMHF3cUFkWStzclBRZExtUkN3V1F6UWFSYlBaeEsxYnQ3QzJ0b2JGeFVVQWV4TUZHeHNiQjlydjViajR3bSsvbVI4TXZTL0N3MGZ1SEJvWndQZS84TnlsZnpQVEV5TWlvc2ZTaVE4dURqcDdXS3ZWa00xbWtVd21rVWdrMUF4MU9CeEdNcGxVS3hteFdBeno4L05vTnB2b2RydStBVmtxbFZLckE3TEhnZVNOUzg1M3VWeFdxeEp5YnJWYURaVktCVTg5OVJSMmRuYXd1TGlJUnFQaG0rRjkwRjc2ZXNxTHBPWG9xd3EyYmF1QldUYWJuVnBqb0EvUVpKZGkvZCtDUDF1djExWGdWSzFXVVNnVTREak9XRDJHL3J1cFZBcWU1NmxCcXRCWExlVDlkM1oyMU85S29PTjVIbXpiUmpRYVJhMVdVNy9UNlhRbTV2NHZMQ3lvelFkdDIwWXVsOE5nTU1ENzc3K1BjRGlNOCtmUG8xUXFZWGQzVjgzdVAraXM5Tzd1cm0vVkt4NlBxMnNTalVZeFB6OFAwelRWU29wc2VoaUx4YkMydG9aUUtLUmVLeHFOWW4xOUhZUEJBSTdqSEtvNGY5cm55R1F5NnJwWmxvWFYxVlVBZTZ0YVo4K2VWYXRROG15V1NpV1ZsaVRmQVFrRUdvMkdDdEppc1JqT25Ea3pWbVJkcjlmUmFEUnc4ZUpGVkNvVjFPdDFaTFBaaVpzV3lrN3FzdmxkcVZUQzVjdVgxYzlJSUJJT2g5V3pGN3h2UzB0TDZ2bUt4K05ZWEZ6MGZSOGlrWWdLUGt6VFJMZmJSYjFlVjkrVFlyR0lXQ3lHOWZWMXRib0Y3SDJQSktWdE1CaW9EUytQYTdEeDhoYy95QXlHdzkrQWdkOTM1NURqR2Q0UFhMMXkrWmRuZW1KRVJQVFlPdkhCeFVHNXJxc0NERW1ybUp1YlE2UFI4TTJHUmlJUmhFSWgzeXk2NUo1YmxvVjJ1NDBiTjI3QXNpeGN2SGhSelc1T0lpa21udWRoZFhWVkZWUURld09qaFlVRjlicEhzVnV6WG9NZ00rY0xDd3N3VGRPWG10WHY5OGRxS0NhZDkwSDJJcENCbnN4K3k1K0J2ZG42U1cxLzMzdnZQUURBTTg4OE0vVjFxOVhxMUd0U3FWUlFLQlJVbHlOWkhRanVGQTFBRlVhMzIyMTFiNXZONXRRVm1hUGEyQzJYeTJGcGFRbkQ0UkNoVUVqTmhnTjcxeXdjRHFzQ2JjZHhzTHk4cks0ZmNMZkRWaWdVUWpxZDlxVzFIY1d6a3Mvbk1Sd09WWE9CYTlldUlSYUwrV3AwSXBHSUNpNms0SGw3ZXh0YlcxdDQ1cGxuZkNzd2NnOU0wMFE0SE1ieThqS3VYYnVtM3M5MVhmVmNBWHNyQ1dmUG5wMTRibnJSZWpRYVJUYWI5VFZLTUF3RGMzTno2SFE2cXVEZk5FMHNMQ3lvMmhENXJpWVNDVmlXTlpibUZRNkh4Mm84NnZVNmtza2tWbFpXMUhIWlNkNjJiV3hzYkNDWlRDS1R5YWg3MWUvMzhlR0hIOTdISFhqNFh2bmEyeW5QR2YwNkRIemJuVU1PRE9NSFg3eHk2UmRtZW1KRVJQUllPL0hCeFVGbm1HWEdIdGlieVJ5TlJyQXNDNDdqb0ZxdHd2TTh6TS9Qbzlmcm9kMXVxNVdFdGJVMU5YRHE5WHB3SE1kWGRCc0toVlRLaEdFWXZsbGxHVXpKQUZNR1JZQi84T2E2cmk4My9uNHNMaTc2VXE5a01DWFhSMC9OYWpRYUUyZSs1VFBydTBycndjR2thNTFNSmxXZXZGd25QUzFtdjg4bHF6L1QvbTNhdlpVQlpLRlF3T3JxS3RMcE5McmQ3c1RPVXA3bjRlYk5td0NBczJmUHFzOGtCY3R5ajVMSnBOcnJwTjF1UDNCcVZES1poT3U2dUhuekpwNTY2aWwwdTEyMDIyM016OC83YW01R294RmMxOFd0VzdlUXlXUlV3RG1wRzFlcjFjTG01cVl2OVdnLysxM0RqWTBOUkNJUmxYbzFIQTVWc0FIc0RiWW50VXNPZGpuTFpyTnE3NWpCWUlCdXR3dlhkVldiV1AwNjZzK0ZETTZENXhoY2daZ1VHQWlwVzlIcHRTRzJiZVBwcDU5R3A5UEI3dTZ1Q2xndVhMaUFWcXVsbmszOVBhdlZxZ284bXMzbVdCcWs1M21vMVdvcWJhclg2eDNMbmNiLzVtOThQZUc0K0RVWTNoKzhjOGcxUFB6NUY1NjcrRTluZW1KRVJQVFllMktDaTFhcmhUZmZmQlBQUHZ1c1N2RW9GQW93RE1NM2lKTUJTNzFlUjdWYWhldTZHQXdHQ0lmRDZQVjZ5R1F5YXFWRFVudGtvQ1FETDMxQUQrek5ibDY3ZGsydGhIemtJeDlCdFZwVkJhV2hVT2lCMDNDa2FQWGN1WE1BOW1ieGE3V2FMNVZMLzlsSkJkYW1hY0kwVGNSaU1ZeEdJNnl0cmFrWjYybHBXLzErWDZWazFldjFzUTVIRWtCTSszeWRUc2UzSndZQVgzM0VOTHU3dTBpbjA2cmIwWDRGdG5vZGh4U1NCK2tyQThGMHNNT0t4V0pJSnBNb0ZvdnF2ZldCc1A1ZWtwN1c3L2V4dTd1TCtmbDVkTHRkVkt0VnJLNnVvdFBwb0ZxdFltVmxSUVY4aHpIdGMwZ3dvUmRkNnorZlNDUlUwQ3pkdDlydHRtcXJDMEFWNUx1dWkzYTdEZHUyNFhrZWRuWjJrTWxrVlBxZnpQekxaNVlXemdCVTBDWG01K2Q5NTlQcGROQm9OSHp0bFhWNnNHYmJ0a3FqMDNkSEg0MUdZeXRWOHIyZVJOcE5wMUlwWHp0Z1BYanY5WG9UNjZSTTAwUXFsWnJhaGVwUitNSnYzNHdOblBhdndzUEg3eHp5QVB6RkY1Ni85STluY2tKRVJQUkVPZkhCeFVIcEE1TjhQcThHRnE3cjRwdmYvQ1pjMThWSFB2SVJGSXRGbFhzUDdLWDJiRzF0NGRsbm40WG5lWGp6elRjeE56ZUg1ZVZsTkJvTlZDb1ZuRDE3RnFWU1NiVTFGUkowNVBONTlQdDkzeUEvSG8rckRrY3k2eXNGdE5Gb0ZKbE1CdTEyZTZ3NGZCcTl1NUVFTGxMQXZybTVxZHJOcnErdlQ4d1AvK0NERCtCNUhsWldWdFErQXBsTUJxbFVDcnU3dTFQYjVGcVdoVkFvNUtzUjBKbW1pYlcxTmR5NmRXdmlETytrMmVkN3NXMGJoVUpCdmFjVTc1WktwYW43WXBpbUNjTXdNQmdNOE5aYmI2bUJaemdjeG9VTEYxQXNGckd6cytNclhyNmYrd0JBZGRHU2Vnb0E2dlgxd0RMWXZVbm8xK1IrcnM5UjBBTWd3ekRRRU9mcVR3QUFDMHhKUkVGVTcvZlJicmRWUGNod09FU3YxME1xbFlKcG10amUzc2FaTTJjQTNGMVptcCtmUnlxVlVyVTRFc1FQQmdQMGVqME1CZ1AxUGxJTTN1LzNmYytTNHpnVGcwSDl1a2xCdU9NNFUxTVVEOE13REx6MzNudHdIRWVsdDVWS0pSU0xSVmlXaFFzWExrd044azZmUHEzYTVsNjdkbTNmZlZvZWhwZGV2UllkT0oxL0F3L2ZlZWVRQnc4L2N2WDVTMy8va1o0SUVSRTlzVTU4Y0hHWUdXWVp0SmltcVZKZzh2azg0dkc0R2dUSXpLbHNyRFdwcGVwb05GSnBRSklLVksvWHg4NUZOdXlUOTlFRk8wWkpBU3V3TitDVjJmdEpkUVNUek0vUHE4OG5NNzlTbkoxT3B6RWNEdFdNODZSQ2JlbnJuMGdrMEdnMGNPUEdEV1F5R2F5dHJhbFVuVWxwTW9QQndEZnpISXZGZkxQZnRtMGpuVTVqWldVRk4yL2VWSC9mTHlWS3JrRXVsOE5vTkVLajBVQTBHbFhGK0pLbTB1LzNzYk96bzNaWGwrczlHQXhRcTlWOE04dnlYbkwvOU0rdS96blk0ZWgrN29QVXZNaTlsMnNoS3dHeFdBeUxpNHRxL3dqWlRWM0lha1Z3NVNKNHZ2cHJCVGRHQlBZQ2s3VzFOZlYzYWNVYXJObVl0TEtrQjh2NnRaTk9hczFtRTlsc0Z2RjRITlZxRloxT3gxZGpWQ3FWMEdxMVZGRFdhRFRVZDBwV2MrcjFPcDUrK21rVmZOVHJkV3h1Ym1KOWZSM3BkRm9GdEcrKythYnFlcmF5c29MQllJQVBQdmdBbzlFSUgvM29SMUd2MTdHeHNURTFXQU9BMWRWVlgwcFhOQnIxYmVRbzE4UzJiWVREWVVTalVhVFRhYVJTS1ZYL2trZ2sxSGRzMmtwS0xCWkRzOWxVKzg0RVYrVWVwcGZlZkRNY0svZi9wZWZoVTNjT2VSN3d3b3ZQWC9yYmord2tpSWpvaVhmaWc0dkRrRlNJU3FXQ1hDNkhjcm1NYnJlTFFxSGcyeVJyWVdFQncrRVEyOXZiU0tmVHZqcUp4Y1ZGMVRZVWdNcFRQM2Z1SEJxTkJvckZJanFkamhwY1ZLdFZ0YStFREVZKyt0R1BvbHF0am5XTEVqSXJlcENDYWxHdjEzSHg0a1VBR0F1SW90RW9UcDgrRFdBdkRVV2ZkVjFiVzBNeW1WU2ZSeDlVMXV0MTlQdDluRDE3RmdzTEM0aEdvN2h4NDRiNlhTbmUxUXQxNVhpdjExTjFEZEx4QjlnYnZFbHgrMzZCWVNLUlFES1pWQnZSalVZajVISTVSS05SREFZRGxFb2xsVklrbXgwV0NnVTF5eCtzbVpEckd3eG9waDBIN3U4K1NBNitCRGJ5dXJGWVRNMnVoMEloMVJxNTIrMk9CUmVIV2JtUU5Kemc5WlRVUFpuMWwyZE1IK3pxNlhEN1hRLzlkZlhyV3F2VmZCMjY5TmNhalVhKzFaNTJ1NjFTcDVhV2xoQ0pSRlMzS3FtZlNTYVRXRjlmVjhHakJCZXk0aVdiK01ubmt1K3NuRjl3WlV3K2c5U0c2UFNDN242L3I0S0xjRGlNczJmUHFrQ2xXcTJxZ09yVXFWT3FBOVcwbFN6cEJ0ZnBkQjVvVTh6RCt0azMzZ2hWeTlZdmVzQjN5ekhEd0YrNWV1WFMzM3hrSjBGRVJJVEhJTGc0ek1yRmFEVEM5ZXZYMVM3UU1naHZOQnErZlJYa2RWM1hSYjFleDlyYUdnYURBYmEzdDdHMnRnYmJ0dEZ1dDdHeHNhSGFWeTR2THlPYnphcU56aVJYdkZhcitRYnpVaUN0ejdJR1A0TnQyK2gydXlpWHl3ZitmUDErSHpkdTNGQXRNblhWYWxVTitJTXJMRks3MEdnMHNMMjlQUmFZZEx0ZHZQLysrMWhmWDhmMjlyYnZkemMyTmpBY0RuMTdDSVREWVRpT001WWlKbnE5SHI3eGpXOGMrSFBKZFJvT2gycmxZOUlxUXExV1E2MVc4NlhJNktURktlQy8zbksvSjgxNjM4OTlhRFFhK1BEREQzMTFIc0JlV3RTMGE2S2ZZNmZUUWF2Vkdsc2xPbmZ1M01SYWtIYTdmVi9YVTJ4dWJtSTBHdm1PdFZxdEE5ZWRTRHFlTkRNSXZsYVFGTlFuazBrMG0wMXNiMitqMysralhDNGptVXdpRm91cHdmNmsxN2w1ODZZNnZyQ3dvRmFwSnYyc2Facm9kRHB3SEFkdnZmWFd4TldkWUJ0bzJSalRNQXdWMUlwaXNRamJ0dEZxdGFhdVNCU0x4YkZnOFdGNzZkVlg3V29uK1FzQS9zdTdSNzIvL3NLVnl6L3hTRStFaUlnSXdQUzhsQlBpNjEvLytrUGZKbGNmZkVRaUVReUh3NG4xQTVGSXhGZjdNQ25kUkRhWWMxMTM2aTdRK3NaeGo4S2pmci9qWk5vTVBYQTAxOFV3RExWNk02MkErRWtqQWQyVCtzd2RwWGZlK1JiNzJ0SzcvN3NINzArcGc0YjM4dFVybDErYzRXa1JFZEVUN01RSEY3LzNlNy8zMElNTElxTGo2TmZya1g4S3cvaUJ1MGU4TDF4OTd2TC9QTHN6SWlLaUo5MFRsUlpGUlBSWTBRSUxEOGJmZmZHNVN3d3NpSWhvcHN4Ny93Z1JFUjFuaG1mOHc2dFhMdnlsV1o4SEVSRVJWeTZJaUU2Mm4vdnNjeGYrZ21FWS9COURJaUthT2E1Y0VCR2RYUCtzZCtYaWY4ZkFnb2lJamd1dVhCQVJuVkJQYlYvOHM1OHhETGJkSWlLaVk0TXJGMFJFSjlSblBtTWNmSWRISWlLaVI0QXJGMFJFUkVSRWRDUzRja0ZFUkVSRVJFZUNLeGRFUkVSRVJIUWtHRndRRVJFUkVkR1JZRm9VRVJFUkVSRWRDYTVjRUJFUkVSSFJrZURLQlJFUkVSRVJIUW11WEJBUkVSRVIwWkhneWdVUkVSRVJFUjBKcmx3UUVSRVJFZEdSWUhCQlJFUkVSRVJIZ21sUlJFUkVSRVIwSkxoeVFVUkVSRVJFUjRJckYwUkVSRVJFZENTNGNrRkVSRVJFUkVlQ0t4ZEVSRVJFUkhRa1R2ektoZXU2ZjJiVzUwQkVORTNMQ0sxdWU5SFBlVERTQUdBQXJRWDBQNTlHZjJQVzUwWkVSSFRVakZtZkFCSFI0K3FWcjcxOTBYUHhGUUJMZHc1VlBjUDcxSXRYTHYvdURFK0xpSWpvb1RueEt4ZEVSTWZSNTE5OTg3em40RXN3VkdEUmNBM3p1ejUzNVFJREN5SWllbXd4dUNBaU9tS2ZmL1d0TTRabGZBbkE2cDFETFJmNDdzOWR1ZkNmWm5sZVJFUkVEeHNMdW9tSWp0RGZlTzM5VTRabGZCbkErcDFEYlJQZUgvL2NjNWQrYTViblJVUkU5Q2h3NVlLSTZJaTg4clczVnp6WCtUS0FzM2NPZFQzRC9QUm5yMXg0YlpiblJVUkU5S2h3NVlLSTZBajgxS3R2TG5rZXZnUjQ1KzhjNm5zRy9xc1hyMXo0elptZUdCRVIwU05remZvRWlJaE91cDk4L2IxNW1NYVhBVHh6NTlBQWh2ZTlMMTY1L0d1elBDOGlJcUpIalNzWFJFUVA0QXUvL1diZWhQTkZ3SHYyenFHaDRYbC82dXFWeTc4NjB4TWpJaUthQWE1Y0VCSGRwNy8xNnJYc0FPNFhBWHpyblVNanp6UCt6TlhuTC8zeUxNK0xpSWhvVmhoY0VCSGRoNWYrNDN0cHd4djhCbUI4KzUxRERvRC85c1huTC8zQ0xNK0xpSWhvbGhoY0VCRWQwa3V2dnBtTWVmajNnUEdIN2h4eVBRUC8vWXZQWGZyNW1aNFlFUkhSakxIbWdvam9FRjU2NDQxNHhMTCtMdy80amp1SFBIamVENzE0NWRJL21lbUpFUkVSSFFOY3VTQWlPcUNYWHIwV2pUcm12elZnL0pFN2h6ekEreCt2UG4vNTc4MzB4SWlJaUk0SnJsd1FFUjNBMy9tMTl5SXhxLzhyZ1BISk80Yzh6L04rN09wemwzOW1waWRHUkVSMGpIRGxnb2pvSG43MmpUZENUWVIrR1FhKzU4NGh6NEQzNDFlZnYveFRNejB4SWlLaVk0YkJCUkhSUGw1NjlWVjc1QmIrVHdDZmxtT0dZZnd2THp4MzZXL004TFNJaUlpT0pRWVhSRVJUL09JdmVsWXIzZi9uQUw3MzdsSGpKNjgrZC9Hdnp1eWtpSWlJampIV1hCQVJUZUI1bnZIaDBqdi9td2Q4bjNiNHA2OCtkL0hIWjNaU1JFUkV4eHlEQ3lLaUNRekQ4QUR2US9tNzUrSHZYSDN1MG8vTjhweUlpSWlJaU9nRWUrWDF0Ly9LSzYrLy9mZG5mUjV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StrL3gvREUxOVRQQlA3bEFBQUFBQkpSVTVFcmtKZ2dnPT0iLAogICAiVHlwZSIgOiAiZmxvdyIKfQo="/>
    </extobj>
    <extobj name="ECB019B1-382A-4266-B25C-5B523AA43C14-2">
      <extobjdata type="ECB019B1-382A-4266-B25C-5B523AA43C14" data="ewogICAiRmlsZUlkIiA6ICIyODM5NjEwNTUyOCIsCiAgICJJbWFnZSIgOiAiaVZCT1J3MEtHZ29BQUFBTlNVaEVVZ0FBQTVvQUFBSVlDQVlBQUFBTStwUHNBQUFBQ1hCSVdYTUFBQXNUQUFBTEV3RUFtcHdZQUFBZ0FFbEVRVlI0bk96ZGVaaGNWMzNuLy9lcHJhdjNmWmZVcmFVbGE3RWtTMTdCZU1GZ3h6R0xJZFlrZUNGQVlrUElaQ1lUQ0lRWUppSWtZY2trSk1PUENaQ3dqRzBJSUV5U3NiR0JBRGJHbXl3YmE3RmxXN3RrcWFYZTk2VzZsdlA3NDNhVnV0VmQzU1dwcW01VjYvTjZubjdVWGZkVzNWUHFUOSs2MzN2T1BSZE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9SQ1lkeHVnR1RlbGkxYkFzRmdjSDBzRmx0dmpGbHNqR20yMWpZQWZzQnJyVFhHbUY1alRMdTF0aDE0RGRqeHdBTVBuSFMzNVhJaFVVN0ZUY3FmdUVuNWsyeFQ1aVFiVkdndVRPYjIyMi9mNFBWNjMyV3R2UW00QkFpY3crdTBBMDhDRDRaQ29VZTJiZHMybk5aV3lvVk9PUlUzS1gvaUp1VlBzazJaazZ4VG9ibUEzSG5ublkzVzJydU5NYjhMTElzL1hseGN6TEpseTFpMmJCbDFkWFZVVjFkVFdWbUp6K2ZER0lPMWxzSEJRZnI2K3VqcDZlSFlzV01jUEhpUTl2YjJxUzgvRGp6czhYais4Yjc3N25zS3NGbCtlN0pBS0tmaUp1VlAzS1Q4U2JZcGMrSW1GWm9Md0oxMzNya0IrSFBnM1lBUFlPblNwV3pldkpuTm16ZlQzTnlNTVdmL3F4NFpHV0hYcmwxczM3NmQzYnQzRTRsRTRvdTJXMnYvVjF0YjJ3KzNidDBhUzlmN2tJVk5PUlUzS1gvaUp1VlBzazJaazF5Z1FqT1AzWDc3N1cwZWorZlR3SHNBZ3NFZzExeHpEVGZjY0FOTlRVMXAzZGJvNkNoUFBQRUVqejc2S0wyOXZmR0huelhHL05IOTk5Ly9mRm8zSmd1S2NpcHVVdjdFVGNxZlpKc3lKN2xFaFdZZTJySmxTNkNnb09BVHdMMkF2N0N3a0Z0dXVZV2JicnFKWURDWTBXMUhJaEdlZWVZWmZ2akRIOUxkM1EzT01JbXZ4Mkt4ajMzbk85L3B5K2pHSmE4b3ArSW01VS9jcFB4SnRpbHprb3RVYU9hWjIyKy9mYlBINC9rV3NNNFl3MDAzM2NRNzMvbE9Ta3BLc3RxT2lZa0pIbjc0WVI1NjZLSDRzSWxqSG8vbmQrNjc3NzVuc3RvUXlVbktxYmhKK1JNM0tYK1NiY3FjNUNvVm12bkQzSEhISFg5Z2pQa0h3TDk0OFdMdXZ2dHVsaTVkNm1xak9qczcrZXBYdjhxK2Zmc0FvdGJhVDdhMXRYMUI0L012V01xcHVFbjVFemNwZjVKdHlwemtOQldhZVdETGxpMkZCUVVGWDJkeXZQMHR0OXpDYmJmZGhzL25tL2U1VVd2Wk5UcklZNFBkdkRRNnlKSFFLQ2NueGhtS1JoaUx4UWg0RE1VZUg5VytBSzBGaFN3UGxuQk5XUlZYbDFaVDZwMy85UUdpMFNnUFB2Z2dEejMwVVB5aGJaV1ZsWGQ5NlV0ZkNwM2pXNVk4ZEQ0NXhjWmc3QlhzOExNd3ZnOGJPZzZSVG9pT1Ftd2NqQSs4UmVDdHdBUVdRVUVMbEZ5R0tiNFV2TVVwdFU4NVhkak9MMzhXVHA3RUhqNElIUjNZdmo0WUdvU0pDUWlId2V1RlFBQUtpekNWbFZCVkRhMnRtSlpXS0NoSXFYM0szOEoyUHZtejFqSThQRXh2Ynk4akl5T01qWTBSQ29XSVJxTkVvMUU4SGc5ZXJ4ZS8zMDloWVNHRmhZVlVWRlJRVVZHUldyNVIvaFlpWlU3eWdRck5ITGRseTVieWdvS0Mvd2RjRXd3R3VlZWVlN2pzc3N2bWZNNUlMTXFEUGUzOGZLQ0xYdzcxMEI4Sm4vVjJmY1p3YVhFRjE1WFhjRnRWRXl1Qzh4L003OTY5bXk5LytjdU1qbzRDL0R3UUNMenJHOS80eHRCWmIxenl6cm5rbE5nb3R2OG5NUFEwZHZnNWlBNmUvWWFORjRvdXhwUmNpYW40RGFjQW5ZZHl1dkNjVS80bUpyQXZ2d1NIRG1JUEg0THg4YlBmc01jRHpjMllwY3N4NjlZNUJlZzhsTCtGNTF6eUY0MUc2ZXpzcExlM2w3Nit2cWt6ZDZiTUdFTlpXUm1WbFpYVTFkVlJWRlEwNzNPVXY0VkJtWk44b1VJemg3My8vZSt2RFlmRFB3RXVxYXlzNUdNZit4aUxGaTFLdXY1Z05NTFhPbzd3ZnpxTzBCdVpTRnM3RFBEdXFpWSswclNjTllXbGM2NzcrdXV2OC9uUGY1NkJnUUdNTVMvNGZMNmJ2L25OYjNhbHJUR1NjODQycDBTSHNUM2Z4WFk5QU5HQk5MYkVZQ3B1eE5UOUhnVGI1bHhUT1YwNHpqcC9vUkIyeDNQWTdjL0EyRmhhMjJMV3JzTzg4VTFRVnpmbmVzcmZ3bkcyK1l0RUlwdzRjWUxqeDQ4VERwLzlTZUM1MU5YVjBkTFNRbkh4M0NlR2xiLzhwc3hKUGxHaG1hTW16MVk5Qmx6UzBOREF4ei8rY1dwcWFtWmRkekFhNFV1bkR2SFZqaU1NUnMvK0ROWFp1S1d5bms4MHRiR3VxQ3pwT2wxZFhYemhDMS9nMUtsVEFDK0dRcUhydDIzYmxzNktRbkxFMmVTVTZEQzI2ejVzejc5Q2REaWo3VEpsMTJNYVBnVEJsVW5YVVU3ejMxbmxMeFRDUHZNMGRzZDJDR1YyNUpaWmRSSG1tdXVndmo3cE9zcGYvanViL0VVaUVWNS8vWFZPbkRoeFRqMUpaNk9tcG9iVzF0WTVKNEpSL3ZLVE1pZjV4dXQyQTJTbXlYSDNQd0t1YkdobzRGT2YraFNWbFpXenJydHJkSUJiWDN1T0gvVjNFTEtadjhaNi8vZ0k5M2UvVHBuWHorYVNpbG5QVkJRWEYzUEZGVmZ3NG9zdk1qdzgzT2p6K2E2Kzhzb3J2L2ZDQ3krazkxU2F1T3BzY3NyWUs4UU9mUWdHSHdlYnZ0NzJwRUpIc0wzL0R0NFNUTkU2Wmp1bnBwem10N1BLMzZtVHhMNTlIK3g3RGFMUnpEZXVweHU3ODlkUUVNUTB6OTdUb1B6bHQ3UEozOURRRUx0Mzc2YTd1NXRZTFBPZjA2T2pvNXc4ZVJLZnowZFoyZXduaFpXLy9LUE1TVDVTb1psN3pLWk5tLzR2OExiS3lrcnV2ZmZlV1hja0Z2aEc1ekYrOThDTDlLUnhtR3dxWXNEUEJycDRhV3lRRzhwcUNYcG14aWdZRExKcDB5WjI3TmpCMk5qWWtuQTR2SG5WcWxYYjl1N2RtNFdqUE1tQ2xISUtGdHZ6QSt6UlA0Vm9mNWFiR0lPaHAyRnNINmIwS3ZETW5MUkZPYzFiS2VZUDdBdlBZeC9jQnM3MVFkbGpMUnc4QUIwZG1PVXJZSllKTkpTL3ZKVnkvdHJiMjltN2QyL2FoeXltb3JlM2wrSGhZYXFxcXZCNFBET1dLMzk1UlptVHZLUkNNOGZjY2NjZEh6YkdmRHdZREhMdnZmZlMwTkF3WTUzeFdKUVBIZHJOUDV3NlNCVHJRaXNkKzhkSCtHSGZTZDVZV2syOWYrWkJmRkZSRVJzM2J1UzU1NTRqRkFxdDhQbDgxYnQzNzM3RWhhWkttcVdTVTJJaDdPdWZ4SFo5QytmMGhFdENSN0FEUDhVVWJ3Yi96Q0ZHeW1uK1NTbC9rUWoyUC80TisvUlRUdEhubHA1dTdONlhNVXRhWVpaaFpjcGYva2tsZjdGWWpGZGVlWVZqeDQ1aFhjemY2T2dvbloyZFZGUlVFQWdFWml4WC92S0RNaWY1U29WbURwbTg0ZTRQQU8rSFAveGhWcTllUFdPZDhWaU0ydys4d0NQOUhkbHY0Q3dHb2hIK3JlOGtieW12cFc2V1lyT2twSVExYTlidzVKTlBFb3ZGTGx1L2Z2MkozYnQzLzlxRnBrcWFwSkpUN0FUMjZQL0FEajZlN2ViTkxqcUVIZmhQVE5rYndUZHpabERsTkgra2xMOUlCUHY5NzJMM3ZaYjE5czFxZk53cE5wZTN6VnBzS24vNUk1WDh4V0l4WG5ycEpicTd1N1Bmd0ZsRUloRTZPenVwcXFxYTljQmYrY3R0eXB6a014V2FPV0xMbGkwQm44LzNZMk5Nd3kyMzNNSk5OOTAwWTUwWWx0ODk4Q0kvSGNpdGlickdZekgrbys4VWI2OXFvTkxubjdHOG9xS0N1cm82ZHV6WUFYRHp4bzBiZjdacjE2N2pXVytvbkxkVWNnb3g3TkUveFE0OW1mWDJ6Y21Hc0FNL3c1VGZBTjd5R1l1VjA5eVhVdjZzeFQ2NERYdGdmL1liT0pkSUJQdnFYc3lxMVZCWU9HT3g4cGY3VXNtZnRaYTllL2ZTMDlQalFndVRpOFZpZEhWMVVWdGJpOSt2eitsOG9jeEp2cHM1Z0ZwY1VWQlE4QWxqek5yRml4ZHoyMjIzemJyT0YwNGN5Sm1lekRQMVJDYTRjLzhMak1WbUgyWi8xVlZYOGZhM3Z4M0FINDFHdi9PQkQzeGc3dnVrU0U1S0phZTI0MnU1MDVONXBrZy9zU01mZ2RqczkweFVUbk5iU3ZuNzFTOXpweWZ6VEtPanhIN3dQVWh5N1pUeWw5dFN5ZC9SbzBkenBsZnBUT0Z3bUpkZWVvbG9rZ214bEwvY284eEp2bE9obVFOdXYvMzJOdUJlWXd4MzMzMDN2bGttalhoOHNKdlB0ZWZZR2ZvejdCMGI0cU5IWDA2Ni9MYmJicU90clExalRHczRIUDY3TERaTjBpQ1ZuTnJoN2RpT3IyYS9jV2RqZkQvMnhPZVNMbFpPYzFOSytUdDhDUHZFTDdQZnVMUFIyWW45Y2ZMTGtaUy8zSlJLL3ZyNitqaHk1RWpXMjNZMlJrWkcyTDgvK2JHRThwYzdsRGxaQ0ZSbzVnQ1B4L05wd0gvampUZXlkT25TR2N2SFkxSCsrTWhMMlcvWU9maDI5M0YrTlRqNzhBMlB4OE1IUC9oQkFvRUExdHE3NzdycnJ0L01jdlBrUE15WFUySWg3UEcveW5xN3pvWHQrdy9zOEk1Wmx5bW51V25lL0VVaTJFY2V6bnE3em9YZHRST2I1T0JRK2N0TjgrVXZGb3V4YjkrKzdEZnNISnc2ZFlyKy90bG5BVmYrY29jeUp3dUJDazJYM1hubm5SdUE5eFFXRm5McnJiZk91czRYVHg3aVNDakxVL09maHo4NStoTGhKRE9lMWRmWGM4Y2Rkd0JncmYzZlc3WnNtWG1WdU9TY1ZISnF1NzRCRS9semVZVTk4VGRnWjcrSnRYS2FXMUxLMzFOUFFsOWZkaHQySHV5akQwT1MrOXNwZjdrbGxmd2RPM2FNc2JHeDdEYnNQT3pidHkvcHpLVEtuL3VVT1dWdW9WQ2g2YjQvQjdqbGxsc29tV1Uyd3Q3SUJGODZkU2pyalRvZis4ZEgrSDdQaWFUTHI3LysrdmpadWVXQlFPRERXV3VZbkk4NWMwcDBBTnQxZjdiYmRINUNSN0Q5UDBxNldEbk5LWFBuYjJ3TSsrelQyVzdUK2VucHdlN1puWFN4OHBkVDVzeGZPQnptOWRkZnozcWp6c2ZvNkNnZEhjbm5mRkQrWEtmTXlZS2dRdE5GZDk1NVp5UHc3bUF3bUdUMlR2aW5qaU9NSnBsZ0o1ZjlYZnNCSWtuT1hCbGp1UFBPTytQZi84L2JiNzk5OXJzT1MwNUlKYWUyNjlzUXk1OHpxM0cyNCt0Z1ovLzdVazV6UTByNTIvNXMwZ2wyY3BsOTZsZEpleldWdjl5UVN2Nk9IeitlZExLVFhIYjA2TkdrUFV6S24zdVVPV1Z1SVZHaDZTSnI3ZDJBNzVwcnJpRVlETTVZUG1GamZMM3pXUFlibGdhSFFxUDhiSTdic0t4Y3VaSXJycmdDb05McjlYNG9hdzJUc3paZlRyRmhiTS8zczk2dXRKaDRmYzdic0NpbjdwczNmOUVvOW9YWnI3Zk5lYjI5MklNSGtpNVcvdHczWC81aXNSanQ3ZTNaYjFnYWpJMk4wZHZibTNTNTh1Y09aVTZaVzBoVWFMckhHR04rRitDR0cyNllkWVZmREhUVEc1bklhcVBTYWE3aHMwQjhTbXVzdFg5NHp6MzN6THpKa3VTQ2VYTnFoNTZHNkVCV0c1VlcvWS9PdVZnNWRkWDgrVHQwRVBMb09xVVo1aGcrQzhxZnkrYk5YMTlmSCtFODdFMlBtMnNvSXloL0xsRG1sTGtGUllXbVMrNjg4ODcxd0xLbFM1ZlMxTlEwNnpyekZXcTU3cEgrRG9hanMwKzJBdERTMHNLYU5Xc0Fta2RHUnQ2ZHRZWkp5bExKNlh5RldxNnpBNDlCYkNUcGN1WFVQU25sYjU1Q0xkZlpmYS9CUlBJVGlzcWZlMUxKMzN3SHpibXV1N3Q3emlHWXlsOTJLWFBLM0VLalF0TWx4cGgzQTJ6ZXZIblc1VEVzanllNVRVaStHSS9GZUhaNDdsa2diN3p4eHZpMzc4bDRnK1NzelpkVGlHR0huczFpaXpMQVRtQkhkczI1aW5McWpubnpaeTMyY0g1TmxqWkRKSUo5ZmU1TEpKUS9kOHlYUDJzdGZYazAwL0ZzWXJFWUF3TnpqMGhSL3JKSG1YTW9jd3VIQ2syWFdHdHZndVE3azMxakl4a2RObHZwOC9PbDFvdTV1NjRsWTlzQWVIb28rVmg4Z1BYcjF4TU1CakhHM0xobHk1YkNqRFpHenRwOE9XWDhjTWFHelpxeWF6Rk5IOGMwZnh4VC9sWXl1cnNhZVdIT3hjcXBPK2JOWDNkM1pvYk4xdFJncm5zejVqZmZocm5zY3BqbFJ1bHBkZXpvbkl1VlAzZk1sNy9SMGRHTUQySDArWHlzV3JXSzV1Ym1qRzBqMmYwTjQ1Uy83TW1GekdXRE1uZmhVS0hwZ3NuN0ExMVNYRnljOU1Qam1lRzVDN1R6NGNId3o4czJjbGZ0WXQ1VVZwMng3Y0Q4aGFiZjcyZmp4bzBBaFFVRkJXL09hR1BrcktTU1V6dnlZdm8zYkh5WTFuOXd2bXArQjFQOU81aVdMMkJhdndnbU03dXMrZDZIY3BwOUtlVnZucDdBYzJHV0xjZHo5NGN3Vjc4SnMya3o1cWFiOGJ6M2ZSa3ROdTJ4dWQrSDhwZDlxZVJ2dmw2WmRGaTZkQ21OalkxVVZGUmtiQnZ6dlEvbEx6dmN5bHhSVVJHclY2K2U5Y3Z2ejh3bGtzcmNoVU9GcGd2OGZ2L0ZRR0Rac21VWVkyWmQ1N1d4NFl4dC84K2EyM2hMZVczR1huK3EvZVBKcjMyTDI3QmhBd0RHbUtzejNSNUpYU281SlhRNDdkczF0ZS9EbEYwTDRXN3NzWTlqai93eGhJNWd5cTdCbE04KzFmdDVTK0Y5S0tmWmxWTCt1cFBQYkgydXpNMjNnTmVMZmVZcDdBUDN3ZXZIb0trWnMvR1N0Rzhyb2FkNzNsV1V2K3hLSlgram82TVpiVU5wYVdueWE1UFRLSlgzb2Z4bG5sdVo4L3Y5MU5mWHovcmw5WHJUdmoxUTVpNGtHUjRQSkxNeHhtd0FXTFpzV2RKMURxVlFvSjJMTjVaVzhhZE5Lekx5MnJQcGlVd3dFQTFUN2sxK1ZxeWx4Um0rYTYzZG1LMTJ5ZnhTeVNtaERQUW9WYjROQUh2aWI3Q0RqMDArNk1XMC9CMlVYSjZaeVljaS9SQWRBbTlwMGxXVTAreEtLWDl6VEpOL1RxcXFvYklTdWpxeFAvK1o4NWpYaTNuUEhiQm9NVHlmb2R1b2pJN0MrRGpNZHZ1V1NjcGZkcVdTdjdFTXozYmMxdGFXL0NSTEdvWERZU0tSQ0w0NWV1MlZ2OHh6TzNOOWZYMGNPalQ5bXZlSk9TWXFPeC9LM0lWRFBab3VNTVlzQnFpcnEwdTZ6cEZRWm5ZbXp3LzM4MURmS1g3WWV6SWpyeitidytOem43bHFhbXFLNzJ5ME04a2hxZVRVVGh6UHdJWjl6cjA1aDU0Ni9WZ3M1UHpyQ2FSL2UzSHp2QmZsTkx0U3lsKzZKOFV3d1BIWHNjZW5aS0c0MlBrMzA5ZEZ6Zk5lbEwvc1NpVi9tVHpvYjJwcW9xeXNMT25ON2ROdHZ2ZWkvR1dlMjVuemVyMDBOamJTMk5pSTMrOW5hR2lJV0N5V3NlMHBjeGNHRlpvdU1NWTBBMVJYSjc4K2NpQ2FtWU9ha0kzeHZnTXY4cldPSXhsNS9ka016bkdMRTNCMmJwTTcxZ2JkTXlsM3BKSlRva05wMzI3czFiY1IyM01GMkNsblVpdWQrMm94dGkvdDI0dXo4N3dYNVRTN1VzcGZhRHk5RyszcElmYXRiMkIvL0FqbTFuZGpmbXNMNXFhYm5XV0hEcVozVzJldzg3d1g1Uys3VXNsZkpETDNaOXU1OHZ2OUxGMjZGSUFUSjdKem03UDUzb3Z5bDNsdVpnNmdyS3lNcHFZbW1wcWFXTDkrL2R5alNkSkFtYnN3cU5CMGdiVzJBYUN5c2pMcE9pT3g1UGNZT2w4eHNuT0dORzQwaGZkU1ZGUUV3TkRRVUhtbTJ5T3BTU1dueE5KOG9IOTY2NG52VE4zdllTcHVndWdBdHZmZk03UTlJRGIvbVdMbE5IdFN5bCtHaG5YaDlXTFdYWXhadlFZS0NwekhxcW95czYyNEZIcE1sYi9zU1NWL2M5MEw4SHdzVzdZTXY5OVBYMThmWFYzcHZ3NTVOcW4wWENsL21lVm01c0RwWVh6cHBaZDQrZVdYQ1lmRExGbXloTEt5c294dFQ1bTdNT2dhVFhmNGdUbkhwbzltY0dlU2JTT3grYy9BRlU4T1QvTjZ2UlhBL0ROalNEYk1tOU5VaXJOelp2eVlwbzlocW05ejduVjU5R01adTVVS2tGTFJySnhtMWZ6NXk5UncxbkNZMk5mL0dRQlRYbzU1ODFzdzE5L2dES2s5ZWlRejIweWhhRmIrc21yZS9HWGlvTCs4dkp6R3hrYXN0ZXpmdno5anMzNmVLWlgzb3Z4bG5DdVpHeDBkWmYvKy9mVDE5U1VtNlFrRUFyUzF0VkZiVzh2ZzRHRGF0d25LM0lWQ2hhWTd2TUNjRi9sN0RjU3kyL0dZTVY0eVA1bUJaTVM4T2NWNHdHYmdHZzV2Q1o3V0wwSHhSb2dPWTQ5K0JEdjhYUHEzTTFXR2JwMGk1eXlGL0JsSTV6VnMxVFdZeFl1eDdTZmdaRHNBOW1RN2VEeVlkOStHV1hjeE5sT0Zwa2Y1eXpIejVzOFlrL1pyS052YTJnQm5zcFNXbHBaRW9SbWZnYmE5dlQydDI0dkx4cVJETWk5WE1sZGVYbzdINDVsMnplVElpRE1oWlVGOFJFY0dLSE1YQm4yeXVjQmFheWIvVGJwT3NYZmhuQU5JNWIzRWQyclJhSFR1dS9oSzFxU1NVenhGNmQrdzhlSnAvVWVueUF3ZElYYmdyc3dYbVpEU2UxRk9zeWVsL0FYU096bVVhVnVKZWRzN01LdFdUMThRNzIzTTBGVC9RRXJ2UmZuTG5sVHlsNGxiUDVTVWxBQk9qMUo5ZlQxVmswTzJnOEZnUm9jeHB2SmVsTC9NY2l0enJhMnRMRisrZkZydmVXQnlmNVRKb2JySzNJVkJoYVlMakRHOXdKekRFWW84R1R5Z3liTGlGTjVMZkxoR2FXbHA1dStBTFNsSkphZDRDdE8vM2RyM1F2RW1HSHVWMklIZmhkQ1J0RzlqMXUybThGNlUwK3hKS1g5cExqUnR1elBickxsa0U1U1huOTdHbFc5d3ZqK1ptZDRrQUpQQ0VFbmxMM3RTeVY4bUR2cGZlT0dGYVYrdnZmWWE0Tng2NHNpUkkybmZYcHduaFI1MTVTK3ozTXJjd0lEejY0emZzOVhyOWJKNDhlSnB5ekpCbWJzd0xKeHVzenhpakdtMzF0STN4M1QydGI0QzJpY3lOZEZLZGxYNzVqNFlqRWFqZEhaMkFwejYydGUrbHVGN0NFaXFVc2twdmlvSWQ2UjN1elYzT04vNGEvR3MrTC9UbHRtaFo3RHRYMGpyOWhKOGMwdzZnM0thYlNubHI2Z1kwbm45MExGanp0ZVNKWGorOEwvQndBQ1VsSURmRC8zOTJOMjcwcmV0TXhVVno3bFkrY3V1VlBJWENBUUloVUpwM2U3UTBQVFpyK01INDVGSWhQSHh6QjBUQk9ZNWFhUDhaWjVibVR0eDRnU05qWTIwdHJiUzFOU0UxK3ZGNi9VeU1qSVMvNTFuaERKM1lWQ1BwZ3VzdGUwQVBUMDlTZGRaRnN6QWtFUVhlREMwenZOZTJ0dmI0OU5jNzh4S295UWxxZVRVRkN4Ty80WjkxYWYvTFdpZC91VlBmbit4OCtPQlFQT2NheWluMlpWUy9qSXdFMnpzKy8rSzNmRWNEQTlEUlFXRXc5amR1NGo5MzI5QW1nL3dFb3lCdVdiWFJmbkx0bFR5VjFpWS9oRWRiZ2tHZzNNdVYvNHl6NjNNalk2T3NtZlBIZ1lIQi9INWZGaHI2ZXpzWk5ldVhSbTlqNll5ZDJGUWo2WTdYZ000ZHV4WTBoV1dCK2MrdTMyK25oM3VvMkxISXhuZEJzQ2lnaUFGODB5eWN2VG9VUUNNTWRxWjVKWjVjMHBnU2RvM0d0dDlTZHBmYzE2QkJqQnpuMTFWVHJOdS92eGw0cFlqNCtQWW56eUsvY21qNlgvdFpNckw1NzMrVS9uTHVubnpsNDFDYzJCZ2dNY2ZmenlqMndnR2cvTU9ZMVQrc3NLMXpQWDE5YzA5ZWlUTmxMa0xoM28wWFJDSlJKNEhPSGd3K1EzQTF4V1dacTA5bWJTMmNQN0pDM2J0Y29haldXdWZ6SFI3SkhXcDVKVENsZGxxVGthWllOdTg2eWluMlpWUy91b2JzdFdjakRKMTlmT3VvL3hsVnlyNWkwL2NrKzlTZVIvS1grWXBjOU1wY3d1RENrMFhmUGU3MzIwSDJ0dmIyeE16YXAzcHF0SU0zeHc4UzY2ZTUzMkV3MkYyN3R3Sk1CWUtoWDZSbFVaSlNsTEpxU25lbE4xR1pVcng1amtYSzZmWmwxTCtGcWUvUjkwVkxTMXpMbGIrc2krVi9KV1hMNHg3eU0vM1BwUy83RkRtVGxQbUZnNFZtdTU1RWs2ZnNUbFR2YitBRlJrZVBwc05iNWluME55OWV6Zmo0K05ZYTMrNmJkdTJzVGxYRmpmTW1WUG5Pc3E1RDVMemdTbVp1OUJVVGwwemQvNUtTcUNxT3B2dHlRaXpaTzYvSWVYUE5YUG1MeEFJVUZTVS8vTXBWRlJVekxsYytjc3FaUTVsYmlGUm9lbWVCd0cyYjkrZWRJV2JLK1lmVHBYTEdnTkJOaFRQUFhUMnB6LzlhZnpiZjgxNGcrUmN6SnRUVTNadDFocVRFZjQ2S0x4b3psV1VVOWZNbjcrVnE3TFdtSXdvTFlXR3hqbFhVZjVjTTIvK3FxdnorMFJIUVVIQnZNTVlsYitzVXVaUTVoWVNGWm91Q1lWQ2p3RGp1M2Z2VHR3bjZFeS9YZDJVM1VhbDJaYXFKanlZcE11UEhqM0szcjE3QVU0VUZ4Zi9NR3NOazVTbGtsTlRlVXQyRzVWbXB1Sm01dG9WS3FmdVNTbC9GNi9QYnFQU3pLeTcySmwxTmdubHp6MnA1SysrUHI5UENOZlYxV0dVdjV5aHpDbHpDNDBLVFpkczI3WnRHSGc0RW9ud3hCTlB6THJPMnFJeTFoYmw3NlJBdjFNejkrMGlIbnJvSVFDTU1WL1dQWkp5VXlvNUpkam1mT1dwK1FwbDVkUTlLZVd2dmg1U21Fd25WNW1MTjh5NVhQbHpUeXI1S3lrcHllc0pXaG9hNXA1UVMvbkxMbVZPbVZ0b1ZHaTZ5T1B4L0NQQW80OCtTalFhbmJIY0FIL2NzRHpielVxTEc4dHJXVFBIekxuNzl1MkxEdzNwaTBhalg4bGF3K1NzelpkVE1KaTY5MmU1VmVsaFNxK2VzMGhXVHQwM2YvN0F2T0dOV1cxVHVwZ1ZiVkNYL042d3lwLzdVc25mNHNVWnVKOXdGbFJYVjFOY25Id3VDT1hQSGNxY01yZVFxTkIwMFgzMzNmY1VzTDIzdDVkbm5ubG0xblhlWGRXWThYdHFac0pIbTFZa1hXYXQ1WUVISG9oLy81ZmYrYzUzc25mekpqbHJxZVRVbE44RUJmazNBNmlwdnp2cE11VTBONlNVdjdYck1uTlB6UXd6VjErVGRKbnlseHRTeVY5ZFhWMVc3cW1aYmkxenpIYXMvTGxIbVZQbUZoSVZtdTZ5MXRyL0JmRGdndzh5TVRFeFl3V3ZNWHhtOGR3VGxlU2FXNnNhdWJ5a011bnl4eDU3ak1PSER3TWNuSmlZK0Q5WmE1aWNxM2x6aXZGZ0d2OUh0dHQxWGt6NVc2RW8rZlY5eW1uT1NDRi9Cdk9XRzdQZHJ2TmlWcStCUll1U0xsZitjc2E4K1RQR3NIeDVmbzArcXEydHBhd3MrV1I5eXArcmxEbGxic0ZRb2VteXRyYTJId0xQZG5kMzgvREREOCs2em05VzFPZk5ETFFsWGgrZlhidzY2ZktPamc2Ky9lMXZBMkN0L2FOdDI3Yk5jdFFvdVNhVm5KcXk2L0puQmxwUE1hYnBvMGtYSzZlNUphWDhyVnlWUHpQUUJnS1lHMzhqNldMbEw3ZWtrcithbWhwcWFtcXkyN0J6NVBWNldiRWkrYWdqNWM5OXlwd3l0MUNvMEhUWjFxMWJZOGFZUHdMc1F3ODlSR2RuNTZ6ci9YM0xXbXA4Z2V3MjdoeDhZY2thR2dQQldaZkZZakcrOHBXdk1ERXhnVEhtbjcvOTdXOC9tdVhteVRsS05hZW0rYy9CbDd3M08xZVk1bzg1dHpXWmhYS2FlMUxPMzgyM1FCN2NZODdjZExOelc1TlpLSCs1SjlYOHRiVzE0ZmY3czl1NGM5RFcxa1pCUWNHc3k1Uy8zS0RNeVVLaFFqTUgzSC8vL2M4RFg0OUVJbnoxcTErZDllTHZ4a0NRYnk2L0JPOGNVMEs3N1FOMVM3aTlKdmxRc0IvODRBY2NPSEFBNExEZjcvOUkxaG9tYVpGS1R2SFhZWlo4SGt6dTdscE05VzJZeW5ja1hhNmM1cWFVOGxkYWlubjNsamx2RitJMnMvbFN6SWFOU1pjcmY3a3BsZndWRkJTd2R1M2FPVy9kNExhbXBxWTVaLzFVL25LSE1pY0xnZGZ0Qm9oajNicDFUeHBqM3RQVDAxTWVqVVpadTNidGpIVmFDb3BvOGdkNXRILzJNMXR1dXFHOGxuOWF0Z0Zma3AzZE04ODhFeDhXRWZaNFBHLy8xcmUrZFRDckRaUzBTQ1duSnRBTS9ub1kvS1VMTFp5YktYMERadkZmZ3BsOTE2ZWM1cmFVOGxkUkFXVmxzTzgxRjFvNE43TjhPZVlkN3dMUDdDZGlsTC9jbGtyK2dzRWdCUVVGOVBUMHVOREN1VlZWVlhIUlJSY2xMVXFVdjl5anpFbStVNkdaSS9iczJUTytmdjM2NTREMzdkdTN6N05peFlwWmI4cTdvYmljR24rQW53NTBaYitSU1Z4ZFdzMTMyellUOU13ZXA4T0hEL1BGTDM2UldDd0c4S0g3NzcvLy8yVzFnWkkycWViVUZGNEV2aW9ZZWpMN2pVeW01Rkk4clZUU3BtRUFBQ0FBU1VSQlZQOEFudG1IN3lpbnVTL2wvRFUwUWxFeEhOaWYvVVltMDlLSzU3KzhCM3krV1JjcmY3a3YxZnlWbHBiaTkvdnA3ZTNOZmlPVHFLaW9ZTjI2ZFhpOStwek9KOHFjNURzVm1qbGs5KzdkcjE5ODhjVVR4cGkzN055NWs0MGJOMUplWGo1anZVM0ZGYXdyS3VWbkExMkViTXlGbHA3Mmdib2xmSFhaUmdxVEZKbW5UcDNpODUvL1BLT2pvd0QvNTRFSEh2aXJyRFpRMGk3Vm5KcWl0UkJjQ2NOUGczWDN1bjVUZlJ1ZUpYK2R0TWhVVHZOSHl2bHJhb2I2QmpoNEFKTGNpeTViek9aTDhienpYWkRrV2lybEwzK2ttcit5c2pKS1Nrcm83ZTJOSDBpN3BxbXBpZFdyVnljOTRGZitjcHN5Si9rc2R5K2t1a0MxdGJWOUFkZzJPanJLNXovL2VicTZadSs1ZkZ0bEEwK3N2Wm9OUlROM050bFE3UEh5TDhzMzh2Y3Q2d2dtR1FiVzA5UEQ1ejczT1FZR0JnQitIQXFGOHV2K0Y1SlVxamsxNVcvRzAvYXZVSmg4SnVLTThoUmhsbndXMDN3dm1Oa24wMUpPODAvSytWdDFFWjdmL3lBME5HYTNnWEdCQU9aZHYrVk1VcFNrSjFQNXl6K3A1cSttcG9iTm16ZFRtbVRpcDB6emVyMnNXYk9HbFN0WDR0SG5kRjVUNWlSZnFVY3p4enorK09QMjJtdXYvWC9qNCtOWGhVS2haYnQyN2VMS0s2K2NkYmF1Q3ArZjk5UXNvajhhNXRjakExbHI0OXFpVXY1OTFSVzhxYlE2NlRxRGc0Tjg5ck9mamMrVTltUlJVZEhiNzcvLy92R3NOVkl5Nm14eWlyY01VL1YyaUE3QzJNdlphMlN3RGMreXIyQktMazI2aW5LYW44NHFmNFdGbVBVYllId2MydHV6MThpNmVqeDN2QmZUMHBwMEZlVXZQNTFOL3Z4K1B3ME5EVVFpRVlhR2hyTFd4cEtTRWpaczJFQkZSVVhTZFpTLy9LSE1TYjdLM1dtcUxuQWYrTUFIU3NQaDhHUFcyczJMRmkzaUU1LzR4SnczdW4xcGRKQy9PM21RZis4OWljMVFtMVlYbHZLUnB1WGNXdG1ZZE5JZk9MMGpPWDc4T01DTG9WRG8rbTNidG1XdkVwYXNPZHVjTXI0UDIvbDFiUDkvUXFhU0dseUJxZnM5VFBsYmswNzZBOHJwUW5EVytldm93RDcxSyt6ZURKN3dxSzNEWFAwbXpPbzFTU2Y5QWVWdklUamIvQTBQRDNQczJMR2t0NnBJaCtMaVlscGFXcWl0cloxekpsTGxMejhwYzVKdlZHam1zUGUvLy8yMTRYRDRGOEM2bEE2aWdQM2pJM3p4NUVHKzEzT0NxRTNQZ2Z3bHhlVjh0SEVGTjFmVzRaa25NbWZzU0Y3eSsvMXYvdVkzdjVrN014ZEoycDFMVGdrZHdYWitFOXYvTUtUck91UENOWmo2MzhlVVhjdDhWd1VvcHd2SE9lV3Zwd2Y3OUpQWTNic2dUZnRKR3B1Y0FuUGxxbmx2cjZMOExSem5rci9SMFZHT0hUdEdSMGNITmszNUt5MHRwYVdsaGVycTZubHZkYUg4NVRkbFR2S0pDczBjZDlkZGQ5VlphMy9PMlJ4RUFmMlJNRThNOWZDTGdXNStNZGpGc2RCWXl0c3M5bmg1VTFrMWJ5NnY1YzFsTlN3UEZxY1VsRE4zSk1hWUcrNi8vLzdjdXhlTHBOMjU1cFRvSUhaNEJ3dzlneDErQmliT1ltaWpwd2hUY2htVVhva3B1UW9LbHBES0xrMDVYWGpPT1gvajQ5Z2poK0hRUWV5aGc5RGZuL3BHQXdGbldPeXk1WmpseTZFcSthVUVVeWwvQzgrNTVpOFNpZERYMTBkZlh4Kzl2YjJNajZjK2d0RHI5VkpSVVVGVlZSV1ZsWlVVRlJXbDlEemxiMkZRNWlSZnFORE1BK2Q4RURYSkFvZkdSM2hwYklnajQ2TzBoOGNaamtZWWpVVXBNQjZLdlY2cWZRRmFDNHBZSGl4bVUzRUYvck84K2E5MkpISytPUVVMb2RleDQvdGc0amlFT3lBNkJuWU1qQjg4UmVDcmdNQWlURUVMRks0Rk0vc0VLOGtvcHd2WCtlY1A2TzNGZHB5Qy9qNFlISVNKQ1FpSHdldUZRQUNLaXFDaUVsTmREVTNOY3c2Tm5ZM3l0M0NsSTM5alkyTU1Edzh6TmpaR0tCUWlHbzBTaThVd3h1RDFldkg3L1JRV0ZsSllXRWhaV2RtOHZVaG5VdjRXRm1WTzhvRUt6VHlSbG9Pb0ROR09ST0tVVTNHVDhpZHVVdjRrMjVRNXlYV2FkVFpQN042OWUyVERoZzBQQWpjUERnN1c3ZDY5bThzdnYzejJXUmF6U0RzU21VbzVGVGNwZitJbTVVK3lUWm1UWEtkQ000L2syZzVGT3hLWmpYSXFibEwreEUzS24yU2JNaWU1VElWbW5zbVZIWXAySkRJWDVWVGNwUHlKbTVRL3lUWmxUbktWQ3MwODVQWU9SVHNTU1lWeUttNVMvc1JOeXA5a216SW51VWlGWnA1eWE0ZWlIWW1jRGVWVTNLVDhpWnVVUDhrMlpVNXlqUXJOUEpidEhZcDJKSEl1bEZOeGsvSW5ibEwrSk51VU9ja2xLalR6WExaMktOcVJ5UGxRVHNWTnlwKzRTZm1UYkZQbUpGZW8wRndBTXIxRDBZNUUwa0U1RlRjcGYrSW01VSt5VFptVFhLQkNjNEhJMUE1Rk94SkpKK1ZVM0tUOGladVVQOGsyWlU3Y3BrSnpBVW4zRGtVN0Vza0U1VlRjcFB5Sm01US95VFpsVHR5a1FuT0JTZGNPUlRzU3lTVGxWTnlrL0ltYmxEL0pObVZPM0tKQ2N3RTYzeDJLZGlTU0RjcXB1RW41RXpjcGY1SnR5cHk0UVlYbUFuV3VPeFR0U0NTYmxGTnhrL0luYmxMK0pOdVVPY2syRlpvTDJObnVVTFFqRVRjb3ArSW01VS9jcFB4SnRpbHprazBxTkJlNFZIY28ycEdJbTVSVGNaUHlKMjVTL2lUYmxEbkpGaFdhRjRENWRpamFrVWd1VUU3RlRjcWZ1RW41azJ4VDVpUWJWR2hlSUpMdFVFS2hrSFlra2pPVVUzR1Q4aWR1VXY0azI1UTV5VFRqZGdNa3UrNjY2NjQ2YSszUGdYWGw1ZVVBREF3TWdIWWtra09VVTNHVDhpZHVVdjRrMjVRNXlSUVZtaGVncVR1VXlZZTBJNUdjbzV5S201US9jWlB5SjltbXpFa21xTkM4UUUzdVVEcUFYeHRqYnRhT1JIS1JjaXB1VXY3RVRjcWZaSnN5SnlJaUlpSWlJaUlpSWlJaUlpSWlJaUlpSWlJaUlpSWlJaUlpSWlJaUlpSWlJaUlpSWlJaUlpSWlJaUlpSWlJaUlpSWlJaUlpSWlJaUlpSWlJaUlpSWlJaUlpSWlJaUlpSWlJaUlpSWlJaUlpSWlJaUlpSWlJaUlpSWlJaUlpSWlJaUlpSWlJaUlpSWlJaUlpSWlJaUlpSWlJakk3NDNZRHpsZkY5aDl0dFlhL2NMc2Rza0JZanBxWTU3citxMjQra3VwVG9yczJiZ1ZsVU5MbXFDZkdkZWFTblVkU1dUbjZtYTFiVWY0a2ZZNTZvbHhudG00OWt1b1RIbnZzc2Ewb2c1SStSNEhycnIvKytpUHpyYWpzU1pxbG5EMUpUZDRYbXFCaVU5Sk14YWE0VDhXbXVFbkZwcmhOeGFhNFJjVm1HaTJJUWhOVWJFcWFxZGdVOTZuWUZEZXAyQlMzcWRnVXQ2allUSk1GVTJpQ2lrMUpNeFdiNGo0Vm0rSW1GWnZpTmhXYjRoWVZtMm13b0FwTlVMRXBhYVppVTl5bllsUGNwR0pUM0taaVU5eWlZdk04TGJoQ0UxUnNTcHFwMkJUM3FkZ1VONm5ZRkxlcDJCUzNxTmc4RHd1eTBBUVZtNUptS2piRmZTbzJ4VTBxTnNWdEtqYkZMU28yejlHQ0xUUkJ4YWFrbVlwTmNaK0tUWEdUaWsxeG00cE5jWXVLelhPd29BdE5VTEVwYWFaaVU5eW5ZbFBjcEdKVDNLWmlVOXlpWXZNc0xmaENFMVJzU3BxcDJCVDNxZGdVTjZuWUZMZXAyQlMzcU5nOEN4ZEVvUWtxTmlYTlZHeUsrMVJzaXB0VWJJcmJWR3lLVzFSc3B1aUNLVFJCeGFha21ZcE5jWitLVFhHVGlrMXhtNHBOY1l1S3pSUmNVSVVtcU5pVU5GT3hLZTVUc1NsdVVyRXBibE94S1c1UnNUa1BqOXNOeUxiK0syN1phaXlmZHJzZDZWRHA4L05mRzVieUIvV3Q1L3dhVmI1QTBtWDEvb0tVWCtlQ08yTVJaMml4bnRqakZjODgycHJxVTd3YmRtNkZQTWxnb0JGVCtzYVpqd2ZiTUdYWFlXcnZJaHU3RVZQL0lVelZ1OEVUelBpMjhsQkx6TVBqOXNXTnJhbXM3UDNVMXEza1NQN004aFdZNjkrTXVYajk3Q3NVRkdEZWNTdm1IYmRDVlZXU0Z6SGc4MEVnK2I3c3JOdjFwbXN3bDJ5Q3NqTG5nWVpHOEp4OXpzME5iOFZjZWhrVUZzNjlvdCtQdWV4eVo5MktpdW5MdkY3TTFXL0NYUFVHcUt3ODZ6WmtRVXZNeStOMjY5YldWSjl3L2ZYWGJ5VkhNcGlxc3JJeXlpYno0UEY0cUs2dXBycTZPbXZiWDd4NE1ZRlpNbDVaV1VscmF5dUxGeS9PV2x0eVVBdncrR09QUGRZNjM0cjVtTDFnTU1qU3BVc3BuRzgva2tScGFXa2l1M0UrbjQ5Rml4WVJESjc5WjJwUlVSSE56YzBVRktSMmpGaFZWWVV4Qy9Zb01lWHNYYWdXN0c5K1BndWhaL056Uzlid29mcFdCcU1SMXU5K2pQNUkrS3hmNDlsMTF4REQ4cFdPSTl6WDlYcmk4UUxqNGRmcnIrUFErQWgvZS9JQVR3ejJ6UGs2MTVmVjhQSG1Odjd4NUNGKzNOL0JsdW9tYmlpdjVkUkVpTDg0L3VwWnR5dnZMTkNlVFZOeko2YnBJOWlocDdHSC8vRDA0NHUyWXFyZUNZQTk4c2ZZd1YvTzh1UUEySWxaSHZkajZ1K0JRRFBZeUxUSGlmUmkyLzkyK3ZxK0Nqd1gvUmc4Zm1LdjNnb1RUazdOMGk5RGRCaXdVMThjdk1YWWsvOEk0L3ZUMjQ3Y2x6ODltelUxRUl0aFdsb3h0N3dkanI5TzdGdmZ3THpwV3V3TE8yQjAxRm5QNjhYemlVOENFUHZLbDZHN2UrWnJWVlRnK2EvL0hjSmhZcC8vbTFrM1oxYXVncUlpN000WFUycWU1Ny85RHlncncvN2crN0JzT1diRFJ1d3ZIOGMrL2VSWnZVM1BKejRKWGkreEwvOXY2T3RMdnFMUGgrZlA3Z1VnOXZWL2hwUHRVRnljK0gvdzNQc3B3SnhlbHBzV2RNL21kZGRkeDlqWUdOdTNiOGZqOFhETk5kY2tmcDVOWTJNalZWVlZ4R0l4ckxYVGxuazhIa1pIUnpseTVFaEsydzRFQWx4MTFWVllhM25sbFZmbzZ1cEtMR3RxYW1MbHlwVU1EQXp3NG92SjgxMWJXMHR0YlMzVzJobnRtY29ZZzhmalllL2V2WE91bDZQeXZtZXpvS0NBNnVwcS9INC93V0NRMHRKU1NrcEtBSWhHbzBRaUVRWUhCMmY4YnJ4ZUw5M2QzWnc4ZVhMYTQwdVdMR0hac21VejhsRlZWY1g2OWV1SnhXSTg5ZFJUUktQUldkdlQydHBLS0JTYTlyb1hYWFFSRFEwTjgyWU9vTDYrbnRXclZ6TThQTXpCZ3dkcGFtb2lHbzBtelpZeEJxL1h5OG1USitudDdaM3p0WE9NZWphVDhMbmRBTGYwWDNITDFvcnRQeUtmaTgyL09iR1BPMm9XVWViMThWL3JsL0pnNzBudWJXNWpKQllsZHNZZnNkOTRPQlVPOGNuWFgwazg1ak9HWmNFaUFzWkQrOFQ0dFBWL3I2NkY1a0NRY3ErUDd2QXNCK2xudUxteW5pdExLcUZ4R1kvMmQxRHZEL0xiMWMzOGZLQnIzdWN1Q0tkN05sTXVOcjBiZG02Tjd0b0lPZmhoRjJjcWJuUytHZnlWMDd1NTZOTVFHOFg0VHZlc21LYVBRdFd0WUh3dzlpcjIxSmNCOExSOUJ6eUZFQnZGS1FZdGVNdXc0NGZBaGpGbDE4N1luaDE2ZW1ZYmF0OFBuZ0tJaldDYS9nUXdHRzhaRkYrU3ROMzJ4Rjhudms5WE8vSkF2R2N6cFdMVCs2bXRXNk9mMlFwWnpwKzVaQlBtTjkrR1BYd0lKZ3MvT3o2T2FWdUp1Zlk2YUc2R2dRRUloN0UvK3lsRW8rRDF3c1RrZnNqdng2eFpDMFZGenEvVDczY2VENFdjeDVzWFFWMDk5SFJEYVNsbTBXS25hT3ZweHU3YUNha2NQSStOT2IyWmdRQWNPUXliTm1PdXVSYjd5c3VuQzhaNFQycjRqQk44SG8rekxCcDFsbm05RUluTTNNWlVrY2pwOXprKzVyejhXMjdFckZ5RmZmSUptQWc3YlFtTnovMDY3b3IzYktaY2JGNS8vZlZiSDN2c01jaXhmV0JSVVJFWFgzd3gwV2gwMmtGeElCQmc0OGFOaWZYaVA4ZUxNNi9YeTlqWUdIdjI3S0d3c0pEYTJ0bzV0OVBVMUVRc0ZrdjhISCtkWjU5OWR0cUJmMjF0TGNZWXd1RXdmV2Vjc0lpdmw2eFFpQ3NvS0tDdXJpNmw5ejlmTVpyRDRyMUw4eDd3NTJyMkppWW1hRzV1cHJpNE9QRllPQnltczdPVHZyNCsxcTFibHpSWGh3OGZudkZZZTNzN3JhMnRsSmVYVTF4Y3pNaklDQUFWa3lNbnVycTZrbWFudnI2ZTF0Wld3T25SMzc5L1A0V0ZoZFRYMXdOT1RpNjY2S0pwei9GNFBBd01ESERpeEFuQXlXVW9GS0trcElRTkd6YWsvUDh3OVdSS25rZzVleGVhQzdiUWhQd3ROaTh0cnVCUWFKVGV5QVQvZU9vUUFDOE05L1BPcWdiZVZ0bVE5SG0vUEtOWGNsbEJNUUhqWVR3VzQ4bWgwOHVhQWtIK3JMa05nQThkM2szUTQrSE41VFg4WW1DVzNnU2MzczkzVnpVQzhPbmpyd0V3RkhVT3JJWmp6ZzdNQVAreDZncSsxbm1VaC90T25jTzd6Z01McmRnTXRrSFJ4VEJ4RW9pQ3J4WlRjdG5NOVFLTE1JRkZBTmpvNk9uSGpSY0NUVFBYSHo4TWcwOWdqZDhwVFBzZWNvYmhOdjUzQ0hkT1g3Zm9Za3pOSGM3M25tSk0yWFhPZGpyK0dUci9CUnZwdzlQMkFNUkN4QTdjaWFmNWsxQzBIc0lkNlcxSC9zajVZdFB1MlkxNTQ1c3d5NVpqaDRlZEIzMSt6STIvQWRaaUgvczVudC8vSVBUMU9vVm1MT1lVWVBFRGNtTXdiMy9uNlJmc25keDNSU0t3ZWcxbTlScm41NlZMcDJ6VWd0ZUhhV25CVHVsRk1wczJROXZLbWNWaWFhbXovTExMc2ZFRGU2OFhjL010OE5JZTdPNWRUaS9reC8vYzJlN1VnM0svSC92REgyRDN2dXdVblBHMnpTZitQZ01CS0NpQTBqTG4zNzYrMUlyajNMQWdpazFqVEdLWVlpd1dTeFNESG8rSDB0TFNSQkhtOFhnb0tTbkJHSk1vRWlPVHYrdU9qZzY2dXJyWXZIa3pJeU1qdlB6eXk1U1VsTEJtelJvR0J3Y0pCQUt6RGxzY0h4K2ZjZURmM053TXdNR0RCL0g3L2F4WXNZTEN3a0tpMFdoaU9HMXBhU25yMXp0RDBMMWVMOFBEdyt6ZnZ6L3hHdkgzME5QVHc4R0RCd0c0L1BMTEFSSzlzbDZ2bDBzdnZYUmE4WnVIOHJyWXROYlMxOWRIY1hFeG5aMmQxTlhWMGRmWFIzbDVPY1BEdyt6WXNZTkxMcmtFcjlmTHpwMDdLU2twb2EydGpmNytmb1luOTZkRlJVVXNYYm8wY1pMRU16bnNmOFdLRlV4TVRCQ0pSQ2d2THdlY3JMZTB0Q1NHdHZwOFBrNmRPc1h3OERBZEhjN242TXFWSzJsc2JNVG44MUZZV0poWXQrTE1ZZjZUT2p0UGYzNTJkM2ZUMzkvUDZ0V3JDUVFDaWIrWEhUdDJZSzJsb3FLQ2xTdFg4dnJycjNQeTVNbEVqK2JFeFB3ZEhEbEl4ZVlzTHVoQ0UvS3oySHhyUlMxLzByaUNnK01qUkd3TWcrR2pqU3Y0WHM4Skh1Zyt6aXRqUS96MTR0V2NDb2Q0eDZ2YitlMmFaajdTdUp6Um1QTUIyQllzNW5zckw1dDJaZDJQTDdxS29NZkxWenVPc0tXNmlUS3ZqeStlUEVpeHg4dlAxcnlCaVpobHkvNGQvR3FXSWJSYnFwdW84UVY0Y3FpSFo0YWNvUTRUMXZtZ2lrNStJUCtYNm1hdUthdm1tckpxYnRqN05DK005R2YyUDhrdEM2allOTFcvQzREdC9CcW0vc09uZXpGSGRoSTc5bWZUVnc0c3dyUDhYNWc2akRYMjJtOEIxcm0rc3Y0ZWJNZFhzUjFmQlF3VXJzS3o2Rk5ZRzRiUUVXRHl3Q295NVN4bVlER2UxaTg2aFdLa0IwTEhuRjVNRzRiZ01vaU5ZV3dJOERnOWs4V2JvS0RGS1JKdExIM3R5RCs1WFd4R0l0aGZQb1o1NTdzdzY1MHozR2J5ckxuOTlRdlEwZUVVWnVFa3hkbkVoRk40R2VNVW1WV1QxOGtGZzVpMmxVNXY1R1NSWUwvL1hXeDNOL1QzblM1VXB5b3JkNTZUVEdNVHBuSHlKSVV4VG5GODdGamlaOERwMVR5RGVmZHRjTkhxeEhXam5qdmVDd0UvZUx3d09FanMyL2M1UFppQTU1NC9nRkFvMFRQcitjRGQyS2QraFlsZms3cnhrc1F5YytOdk9PL2Y2NFd1VHV6amp5VnZ1M3Z5dnRnY0hSM2x5U2VmcExXMWxaR1JFVTZkT3NXMTExNUxLQlRpMldlZlRReWRqVVFpUFBYVVU5T3VQNHNmMU1kN2pzQXBIa1pIUi9GTlppVVNpZkR5eXk5ejFWVlhNVGc0eUs1ZHUyaHNiR1RGaWhYVG5nZk9FTnlpb2lMNisvc1pIeC9uOHNzdm4vVjZONy9mVDlXVTY1alBQRkNQRjhlbHBhV3NXTEZpMnJLMk51ZkU4Z0s2amk2dmk4M1J5U0h6OGQ5SFVWRVJKU1VsQkFJQlJrWkdPSHo0TUcxdGJiUzF0ZUgzKzdIV0prNGV4TTNXNjFrNWVZMTNPQnpHUDdsUG1hMlh1NmZuOUhGZVIwY0hZMk5qTEYyNmxLcXFLcnhlTHlNakkremR1NWRMTHJrRW44L0g4UEF3UjQ0Y1lkMjZkVVNqMFdsRFhoc2JHK25wNldIUG5qMFVGQlJ3eFJWWEpFN0t0TGEySms2VWxKV1ZVVkJRZ0RHR3NiRXhEaDA2ZEQ3L2hXNVNzWG1HQzc3UWhQd3JOdjNHZzk4WVdnc0s4UmhEd0hqb0RJZjQrTEdYR1kvRnVLNnNCb0RSV0pSOTQ4TU1ScDJ6OVJPVEh6UmVZMWhXVUpSNHZhREh3OFppNSt6V0YxdlhBUkN4bHFaQWtOYUNJc1pqTVlvOFhyN2JkaW52ZkhVN3owOHBFdjNHOEpFbTUwTnIvL2owRDhpNE1xK1BUeTkyaGxkOCtkVGhoVnRreGkyQVl0T1VYb1dwdkJuQ1hlQXRCWDh0eEVMTzhOaUNKWmptTXdwTlQ5RXNyeElENDhOVXZRTUFPL0J6RWtOWFk1TkRBR01oNTEvZjVBRlNlRXFCNTZzRTcrUVpVMSsxOHdYT3RaWGxOMERKRmVBdGh0Z0l0djEvWVJiL3BiT2R2b2ZUMjQ3OGxMUEZwbGwzTWF4MTlqT2NPSEY2cUt5MW1Kb2F1R2JtVU9ZWkppYWdvQUI3L0RpbXFCaUNRZWZMV3V5dW5aZ05HOEhud3g0Nk9IZHZZdnk2OXZZVDJCM1BuWDU4M2NXWTVTdWM1Ky9aN1V6UU16RGc5RmJHejlaUFRCRDdLMmRPRWM4bm5mKzIyT2YrMnVucC9PakhuV0c4Y1ExVFJwcVVsU1dLVE1BWkFseGJlM3Jvck5lTHVlSXFwemNUTUN2YVR2L2ZUZm5lbnRrTG0xdnl1dGkwMWxKWFYwZHpjelBHbU1UQmVFRkJBWUZBZ0ltSmljVEIrdHExYXlrdExhV3JxNHVEQncvT09neXhzTENRVFpzMjRmVjZFNCtGUWlFaWtRaCt2NTlvTkpybzNZejNTb0hUazdsOCtYTEFLV0RYckZtRE1ZYlIwVkgyN05sRE5CcWxwcWFHbFN0WDB0L2Z6OTY5ZXhQckpoTUlCS1lWcE1DTW54ZUl2QzAydTd1N1dibHlaYUpZakYrakdTL2dUcHc0UVgxOWZXS0NuNDZPRG9hR2hoTFBqMGFqN051M2oyZzB5dXJWcXhQWDlvS1RqZmlKaFpNblR6SThQRXhOVFEyVmxaWDA5ZlV4T0RnNDR5VEYyTmdZNFhDWVNDVEM0Y09INmV2cm83YTJObkhpcEtTa2hKS1NFbDU1NVJVOEhrK2lSN3lpb29KVnExWVJpVVE0ZVBCZ29zY1NuTCt4cVpOcHhYdFlJUytIelo1SnhlWVVGOXlzczhuazAyeTBueit4bjZvZGo5THd3ay9ZUFRvSXdQOCtkWWhQTmEraUtSQWtNUG1ISEpvY3RscGduRjl6ZVBLUC85V3hZU3AyUE1MMllXZEkyTnRmMjg2Qk00cEVuekg4ZG5Vejc2cHFwTWpqZkRnV2U3ejhZT1ZsckNzNlBYdlpIOVF2WlduQmJFWEdhVjlvV1V1RHY0QVhSd1lTUTJzWHZEeWZqZFkwZmdUd2dMOFcwL2duWUNld3h5ZWI1cXR5aHBoTy9TcTVQUDdNNmE5VDlWdmdid0JpZUJaOUNrL2JkNXpYUy9SODJzUnJBdE1Mdk5IZDJGTmZjcjRmK2ZYa1kzdUlIYmh6Y29VbzJBaXhReC9FamszbUtqbzQ3ZnJNdExRamYrWG1iTFFGQmFjTHBza2hnWlNYTzhYY2toYW9tZnU2dHFuTW9zWFkrT1E0NFREMDlqcERaeWNQZ0R6dmZSK2U5LysrODNYM2h6RFhYai85QlNMT1B0TDI5V0gzN0U1OGNmU29zM3gwMUJucXUrbFNaektoVjErQjE0L04zU2hyc1Q5K0JQdmd0c1NRMTlqWHZvTDk5djNPOHZFcDExa2E0eFNhZzRPbmUxdzdPaEk5b2ZiWlo0ajkwNWNUMTZmYTd6eEE3SisrN0x6ZTAwK2wvUC9ra3J5ZWpiYTl2WjNkdTNkanJhV3lzcEpJSk1LZVBYc1NCK0ZqWTg2MXREMDlQUlFVRkxCNDhlS2sxODU1dlY3S3lzcW1YWGNIVHE5amZPYk9lREV4dGRDTXhXS0pvakhlNHhPL1htLzU4dVdzV0xHQ2hzbVRHRVZGUmF4WXNZS1ZLMWZTME5EQStQanMxL04yZG5ieStPT1A4L2pqanljZWkvLzg1Sk5uTjlsVkhzaTcyV2k5WHUrTTZ4N2pXbHRiV2Jac0daZGZmamxsWldXSlh1cjYrbnF1dlBKS0xyNzRZcXFxcWdpRlFyUzN0OU05T1hsYUxCYWpzN09UenM1T2hvYUc4SGc4V0dzWkhCemt4SWtUaWF4MGRYVngrUERoUksrNngrTmgwYUpGWEg3NTVkVFYxU1h5dDJ6Wk1scGJXeE05cWRaYVdsdGJxYWlvbUZid2d2TjM0dlA1V0xWcVZlSkVTYnhONEJUVlR6LzlORTgvL1RTdnZlWjhqdWZwOWNGbjBteTBrOVNqT1VXKzlHeUdKb2NGZnFpK2xVdUxLK2dLVDdDa29JaDc2bHE0c2FLT0w1OXlMZ2dmbmp5ekdwZ3NOQ05UaGpVR2pOT0xHYmFXWFNNRExDa29KSWJsYjlzUGNEUTB4cEhRS0FQUk1LUFJLS014NSt0bnE5OEFuTDcrY24xUkdYL2VQTWV3TStDRzhockt2WDc2SW1IZWQvREZ4SkRhQzBJZTkyemE3bTlEY0JtbTVBMFFYSVp0LzN1SVRuNkFUSnpFanU2ZStTUlBFSmp5K3cwdXd6VCt0L2hDNTNwUE9EMGI3RlNUQlo0OVk4aXE3ZG1HYWZ4alowZ3NRR0F4cHU2RHpyS2haOEY0OFN6NkMyei9menFQRGU4NDNVdVp4bmJrc1p6cjJiUkhqbUQvNVdzUURtTldYWVI1OHczWW5TOWluM2thdk01RU9uTU9aNTJxdkJ3VHYrV0h6K2RjV3psMStGOTlnOU5MQ0U3UmQrem85T2RQcm10V3RHSHUrUU5ublVBQWU4REpoaW12d0phV09wTUt2ZVZHNk9od0pqR2FTeWlFZlg2SDB6TnBqRE1zdHJNRHUyaVJjeHBtY3JJZkFHcnJuTW1EQnZxZGdoT0lQZkl3bnQvYTRzeDYrK3Zub2JjM1ViRGEvajduNS95Umx6MmJOVFUxMU5YVlVWTlRNMjA0YVdWbEpRME5EVVNqMGNRMW5CVVZGWWwxbGk1ZFNsRlJFVWVQVHMvWjhQQXd6ei8vUEdWbFpXemF0Q254K05qWUdFVkZSUlFYRnljS2g0R0JnY1R5d2NGQmpoNDl5dGpZR0cxdGJYaTlYZzRjT0VCeGNURTFOVFhUdGhFSUJCSTlyN05kWXhrdldLdXFxcmowMGt1bkxidnNNdWZhKy9qN1dFQkRhQ0hQZWphdHRVbDdtS2ZlVWljV2l5VW0ydkY0UEJSTjdqLzYrNmVNT0lzUHgvZDRFci96ZU0rNU1ZWkZpeFp4OHVUSlJKYmpRM2JoOVBXNjhXVzl2YjJKSGxKd2VrMWZmZlZWdXJxNkdCOGZaL1hxMVRRMk50TFkyTWpnNENBN2QrNmt2NytmNTU5L25vc3V1b2phMmxxNnVycW9xNnVibHMvUzBsSldyVm9Ga1BMdFV2S0llalpSb1RsRHZoU2JiNjlzNEs4V08zL3d0ZjRBOTlTMWNDb2M0cjhmMmNQS29ITm10Rzl5eUd6QjVBZE1aTXBab3MwbEZSUVlEenVHKzJrcGNHYWUzVGMrek43UklkNVYxY2hZYlByd0g0OHhyQ3dzWWVQdXh6a2FjblpHZjk2OGtxREh3OG1KY1JvRHM5K0xxZHpyWnp3VzVmWURMeVNlZDBISjAyTFQ5djRicHZRcXFMNGRPL2c0dHU4L01Jcy80eXdNTkdJQ2piTS9jZlJsNTNSR2NBV2VaVjlKREttMS9UK0JvYWN4aXovdFhEOXBKcTg1SzMwRFp1WDNJT0RjQTg2ejVITVE2U2QyNEs3cHJ4c2ZOdXVyd0pTOUtmR3dLZG9JL2hwTVJmem50ZEQ2OTlEM0tIYmdQOVBmanZ5VVc4Vm16NVJKeGVLenFBNE5Ubjg4UmJHLyt3S2VQL3BqNTVwTVkyQnNEUHZRdjJOdXZ3czhodGhuL3dyUHZmOFRqQ0gyMTM4NTgzcksrTThGQlREMVdxWERoK0N5eTZHdURyTnNlYUxkOHhhWlU4VjdyMGFjSGlvVG5Md0gzcFNlSmxOYkMvMzkySjZlMDllQ0RnMFMrNmYvRDg4OWY0QzU3czNPWTRsck5HK0dDZWQ2VHZ2TVUzQnNudDdWM0pDWHhXWnRiUzJoVUlqang0K3plUEhpUksvbG1ScW1ESXVPWDB0M3BxS2lJaTY5OU5KcFEyZkJLVUNycTZ0cGJXM0Y0L0hRMzk4L2JkaGkvSHE4cFV1WEptNWYwZEhSUVdGaElaMmRuWE1XbEdlS2IzdnFSRWR4VXljbGlrOGVNM1VJNUFLUVY4WG1jODg5UnpnY1p0V3FWZFRVMU5EZDNjM2h3NGZ4ZXIySmlYT0doNGU1N0xMTEVrT21tNXFhTU1aTSs1M0ZyMzgweGlSeUdZbEVlUEhGRjltNGNXUGk5eDd2YVo5YWFFYWpVYnE3dTJsdWJtWmtaQ1F4K1ZRMEdzWHI5UktOUm1scGFhR2x4VGtKUERWMysvYnRTN1FqWGd5UGpJd3dPRGlZZUN5dW9LQmdJUmFZVTEzd3hhWUt6Vm4wWDNITDF2TG5mblFka01MRlF0bjNodzFMK2N0RkYrRTk0NnhqYjJTQ0k2RlJicTV3RHBoT1R0NnlKTjZqR1o3U20valdjbWVJVDcyL2dEK3NkMlpuZkhhb2p6cC9BYmRXelY1RVdPRFlsR0x4UTRkMzhjT1ZsN090NXdTZlhiSW04WGlGejg4N0oyZS9EVnZMZXcvOE9qRkowQVhKMEdLOXNXOEJ2Ui96R2dBQUlBQkpSRUZVMTZYNkZPK0duVnNqdXpaZVoxektvR242S0taNkN4Z1BKdENNV2ZmTTVCSUxJenVoYUFOMjhESHM4YTE0MXY0S08vZ0VwdXdhWjZJZWNMNzNWVHREVVAyekRDZUxYOVBwTFhXKzRnS0xJREpsK3Y3SjdOcmg3WmlTSzV5SmlJNS9HcytxZjhPVVhnbmV5ZXM2Z3BORE1mME5HSDhEZHVpNTlMWWovN1ZFUFh5TEZEUG8vZFRXclpIUGJFMS8vZ29MOFh6d3d6QTY0dXhRSnMvQ20wczJZMVplQkI2RG5kS2pNeDl6NVJ1Y0lqTVNjWXJHOG5MTU85N2w5QkxPZG0zbW1ZOU5idDgrK3d6Mlp6OU4zUGZTZHB6Q0RBdzRyL2ZtdHpqclBMOGp0VVlWRjBOVk5TYmdGSWUyZnlEeDNnSHMyT2xDMDc3OEV2YmxsNXozc3U3aTA2OFJqVUpsNWVuZTJ2ajduVHFKeTQ3bnB0MUJOc2UxUkwycDV3OFNCL3pYNGNJK3NMdTdtNTA3ZHpJMk5zYmF0V3NUQjhLRGc0UHMzNzhmcjllYnVNM0o0Y09IRTllVWViM2VXWWY5eFdlblBWTzg5ekkrNVBiVXFla3pzZ2NDQVpxYW1saXlaRWxpTnRLV2xoYkt5c29JQm9ORUlwRlo3OUU1TURDUUdJSmJXbHJLNnRXcmlVYWowM3E3NFBTc29XY09kL1I2dld6YXRJbWhvYUhFY01ZRm9BVlN5NkNiMll2RllveU9qbEpTVXBMb3ZheXNyTVRuODNIOCtIRWlrUWkxdGJXSkV4eGxaV1dzWGJzV2o4ZVRHQ29iRnk4a3U3dTdlZTIxMTNqakc5OUlPQnhtY0hDUW9hRWh5c3ZMcWFxcXd1LzNFd3FGWmx5YjJkblpTVmRYRjRXRmhZbWV6TGhBSUpBb1pPTzZ1cm80ZXZUb3RPSGY0UFNpRnhVVkpTWWptcGlZU1BTYWg4UGh4REIwdjk4LzR5VElBcEZ5OWhZaUZacXpxTmorbzYwMlI0dk1CbitRclpORjVyN3hZVllHUy9qRlFEZkxnMFdzS1N6bDcxcldzampnL0tIdW1ieCtNOTZqR1o3eWdmVFlZRGUvV1ZIUFJZVWxMQ2x3cnBQNjJVQVhGVDduNEdqN2NCL2Y2SFRPbGxmNS9IeDJ5Um9tYkd6YWdVMS9KTXh2dlBJTXQxVTdaK0pyZlFIK3BIRTVmOWl3bEdxZnN3UDZVZDhwZm5xaDNFc3pHY3RSRS9PODcyeWVFdDIxY1N0dVp0QlhDMmJ5UXlSNGVnSVNvb05RME9vTWJ5eGFDODJmQXNBVVRyK214SForQXlaT1ljZjM0Vm01RFZPOEFRSk96a3h3S1ZUZGl1MzUvdWxKZUR3QjUvWWxsVy9EUnFZY0RKbkpDVkdDa3dmWXdhV1lwajkxdnA4c011M3h6MkRIOStOWmNSOTI0QmZZOXI4bGZzMWwydHFSLzQ1Nlk3d3YxWldqbjltNmxVemtMeGFEa2hMbmE2b3BqNW54Y2FkM01vWGhlK2JxTnptMy95Z3ZoNzQrcDJjd1hveU5qYzM5WklES3lTRnFRNFBPOXVJOVR1RXdkdDlybU1zdWR3ckhzVEhuSHB5emlkL0hFL0M4OS8zUTJJamRzVDF4a29UT3llSWhmZ0ExbmtLN2dOZzMvOFVaZG12QjgzdDNPME42di9PQVU0Z0gvTTUxbmZuanFEZWFldjRBSG52c3NhMjR1QTgweG5ESkpaZFFXRmhJWDE4ZmxaV1ZoRUloaG9hR3BzM1VXVkpTTW1PbzdKbk9IRHJyOS90WnZIZ3g3ZTN0aVI2aWlZbUphYmVGQUtlM0ozNGZRemc5TzJ4blorZU02ejJubW5wOVpueFlwYlUyMGN0MFpzOXF2T0NNOXpURlp3VU5oVUp6dnE4OGN4UlN5NkRiMmZONnZkT3VaL1I2dlZSVVZORGYzei9qbGlKVGV3UUh6OWduVE8ycGpBK2pqZDkrcDcrL24vTHk4c1JrVTJmZW54Vk9uNENJRjZ5ZG5aM3MzYnVYNWN1WDA5RFFRRWRIQndjT0hLQ3BxWW1WSzFkaXJaMVJaTVp2aVJLZU1ubFovTHBOY0lwTC81UjlhUHo5TGpBcFoyOGhVcUY1aG9ydFA5cWF5OE5tVDRYSGVhUy9nK09oTVg0OU1zRFhsMitrTXh4aTYvRlgrVVJ6Rzkvb1BNYTJsWmRoZ1ovME94OWE4Y21BSWxONk5IODEyTVBWTC8rS0IxZGV6clZsemxtemp6YXQ0S2VUenprYUd1TjdQYzROZDVjVUZFN3JzWnhxNmpXWGI2czhmUi9Qb1dpRVVxK1BCVFB3NWx3NVJXYkt3MlloVVdTNm04SCtIMkhIWHNhTzdvSFFNVHhyZnVZOEh1bHpDazF3ZWc4ckpvZU4rV2RPa1c3N0h3Ri9mV0pkWnpJZXdGT0lxYnAxNWpiSEo0Y2xScWQ4V0hvbko1NktENTMxbG1OSzN6RDllV1hYWU1xZFhpZFR0QmFhUGdyaGpzbUNNMDN0eUc5SFBURlNHallMaVNJek0vbWJtQ0QyK2I5SjNMZlM4M3YzUUdNanNhLzlFOFFQc29OQlBCLzkrT25DYkM0ZWczM3gxNWczMytEMFJQNzBVWGl4RHJQbHQ1M2ljYzduZWpDTG5QdS9tcmZlQkl1bURJdWNtSUFqaDUzaHM0RGQvb3p6V0dXbFU5Z0Mvejk3ZHg3ZVZKbXdjZmlYdEVuVEZ0cENLVHN0eUtpQWJMSUtDQUlDQTRwYlJSVEZBZFJ2UkVXWmNVRWRSWEVRQWFtTWc0SWdnNHJqcUN3aXNnbXlLYUtWUmRsWEFZR3lGUXAwWDdLZDc0K1FRMFBMSGlqTGMxK1hsMDF5Y3M2YjVFMDR6M2szUzR1V1dPbzFnTUpqNVNwWFByYjBpdFUzOHkxZ2JOM3FleXk4YU5mWmsvSjZmVFB5K2wyK1l6UUJkbGs5bkhHM1dUQlA5RXZzTjdCaXhZcm1oQ3o3OSs4bkpTWEZYSE1TZkVzMkFPYXNyNUdSa1VXV0pZbU1qRFJQME1QQ3dxaFhyNTU1NGwrNmRHa2NEa2ZBTWhJV2k0WEl5TWlBMXNXc3JDeFNVMVBKek13a0p5Y0hwOU9KeCtQQjYvVlN2bng1c3JPeldiMzYrQVdROHVYTGM5MTFnZU9iczdLeStQSEhIODBRV2IxNmRhcFhyMDUrZnI1WnZyeThQTUxEdzltelp3ODdkKzdFTUF4elBjTXJ4QzdnakxvdWxuVGRzMXF0MUsxYmw0aUlDSE5tWS8vblU3MTZkUTRmUG14ZW5JaU5qU1UvUDUvTXpFeXNWbXVSRmtiL1dNL016RXd6elBrRDM4R0RCMGxJU0REcjVKbk05T29Qdmc2SEE1dk5ab2JXVTAzZUV4MGRqY1ZpSVRNejA1eFpOaXNyeTZ6TGFXbHBWS2hRZ1l5TURBNGVQRWlGQ2hXdXBGWjBPSXU2ZDZWUzBDemtVZytaZmkvdTJzZ0JWejczbHZXdjd3WnJjelA1dngxcitMNU9Ld0JtSGoxQWl0TjM1VHo2V0N0bHdRbmpMWHFVcTBycktOOFBVWWJIUmYySUtPb2ZtMUcyUmVreWZGVHpSZ0J6MXRuVCtUeHREN1hDUy9ONTJoNEtEQy92VmE4WDhIakg2RGp1aTYzQ2szK3NDUmd2ZXNXNlhFTm1hQ3g0bldDNHNaUk45STNWQkl6czVWZ2NOU0huVjRpNEVTTmpQa2JLSzFqcnJjVEkvQjVMVk50aWRuWnNLdk9zcFpDN0ZrdUZKOEZiZ0xIN3BXT1Q5aHlyQnlGbElLWVRGc2MxNERuZWttZzVGbXFOUS8vRkV2ZXdyK3RzeW10WWE4MDR2azFVb1F2UHRncFlvaXRBL3U4bmRDczh2M0pjeGk2ZGtBbSt3SFRzUk1mU3BDbFVxZ1JwYWNkREprQit2aStNbmtHTHB2SFRVb3lONjMxQk15ek1GOEtxKzRZQ0dDZTBEcDNJVXJ1T2Iwa1VsOHNYVnBzMTl6MlFrZ0p4Y1ZqKzNPWDR0clZxWTZ4WmpmV3h4ekYrWElLeCtqZGZpNm0vWlNzOUhXUHJadGl4QTJOUENwYTdFMzB6eHg3WWYzd0NvcWhqM2J6UHNFWHpDbkhaaFV6d2RXRjF1OTJVS2xXS25UdDNVcUdDNzBKVlFVRUI1Y3VYcDB5Wk1tUm1acEtXbHNZMTExekREVGZjd09yVnF3TzZIbGF1WEprcXgyWlZ0dGxzQVVzNUZCUVVrSjZlVHYzNjljM3hiamFialJ0dnZKRmR1M2FSa3BLQzErdkZack94WThjT1FrSkNzTnZ0eE1URUVCTVRZeTVyWVJpR2ViSVBGTHUwaXI4VnMweVpNdFNvVVlPb3FDaGNMaGZyMTY4M0o0aFp2MzQ5RFJzMkpDRWhnUW9WS3BDYW1rcEdSZ1k1T1RsNFBKN0xmUmJReXlaa2dxL2UrR2M1M3JKbEMzWHIxaVVySzR1VWxCU3V1KzY2Z0hvRXZ0RG52MkJRdUZVeUtpcUswcVZMWXhnRzZlbnBacmRWZjMzSnpjMGxOemZYYk8wdVBEN3pSUDd4bDFhcmxkRFFVSE5mRlN0V3hPbDBtcTJUeFYyWThFOWFsWm1aU2RWakYvYlMwOU9wVmFzV0lTRWhBYTN2bFNwVm9sU3BVbFN2WHAydC9ndDBsN2VyUG1TQ2dxYnBjZ21aNEd2VkxNd0NsQW0xTWVuYUp2ekpFVW11MThQYis3Yng1YlZOY0JwZTJoMWJWelA5Mk9SQTBTRTJCbFc3bmo1eDhRQ00zTCtkeVlmMzhsM3RsaGdZUklmWXFHWVBwMXJaTStzcjd6OGRkQnBlMm0vMFRibi9ZTG1xUmJhcmFIZlFQYll5TjVVcVE1TjFQMXpaTTlCZXJpRVR3RllleXpVZkhMOXRPREd5VjJMcytTZVc2NmY3N3JOWWZCUHBXUHlEK0U5eU1jSjZiSklKYndGR3ppbzRPTUUzYTIzNlBITVRTL2srdnRiRjBHUGowUXAzV1kyNjJmZi9uRjhoN3VIajNSRUJuQ2w0ZHp3QmhodnNWYkhXL0E5RzVnOFkrNGFEOVlTdW1lZGJqc3ZUcFJVeS9XSmpzZHpjQmt1OSttQVllTCtkWFhRYm04MFg5SEp6am5kbkxlellpWS9sVDlkaHViNldyNVhSWnNQNnpOL055WGZZdGZQa1piRGJzYlM3RlFCai9UcmZraWFaR2VBMW9HSkZySS84SDFnc0dEdDJZS2xRQVNwVzhyVytob1ZoYWRjZVk4MHFqTzNiNE9lZk1EYXVCLy9ZdW9nSUxIY24rcFp2OFhveDFxM0Q4dWZPNEhKanFYVnNqTk1KNCtHS2lJakFjc2ZkdmtEcVA4RTNKd1BxN0d0WnRWakFIb2J4L1NMd0wrOXk2YmtzUTZaZlptWW1zYkd4WEgvOTlXWlhXYnZkVHExYXRUQU1nMjNidHBsckVFWkZSZEdrU1JOMjdkcEZhbW9xYnJlYmpJd01vcU9qemZGdzJkblo1dGhPajhkRFRFd01ZV0ZoWkdabXNuNzlldXJXclV0VVZCUTFhdFNnWXNXS3JGcTFpcXBWcXhJZkgxK2tiRmxaV1RnY0RpSWpJN25wcHB2TSs0czcwWStQajZkS2xTcG05OHE4dkR3MmJOZ1EwTVV4SnllSDMzNzdqZHExYXhNVkZXVk84SktkbmMycVZhdUtEYkNYaWNzcVpJSnZqY3hLbFNyeHh4OS9CSVEvLzNJbC91RHZuMkRxMEtGRGJOcTBLYUFGMm1xMW1pM2JicmViR2pWcW1HT0VuVTZuMldYV1AxT3R4V0toU1pNbXBLU2tjT0RBZ1NKTDQrVGw1ZkhISDM4UUhoNU9nd1lOekdEcGNEak00K1RuNXdlMDBJT3ZQdnJISDBkR1JtS3oyWEE2bmRTb1VZUG82R2dPSFRyRXZuMzdTRWhJd08xMnMzSGpScG8wYVVMbHlwVTVmUGh3a2YxZFpoUXlqMUhRNVBJS21ZV0ZIcnZpSHhOaTQ5dGFMYWdWN3ZzaGVYYm5ldGJuWnJJeEw0dG5LL242M3hjWVh1YW4rN3BHTkNrVlE5ZGpYUjZUOW0zanpiMitLMGVKVzViVHNuUlovbG10Rm5QVEQvSmF5bVlBS3RuRCtPYjY1b1JTZkF1RDQ5aEpuNk5ReTJmK3NWbHJieTlUZ1YvcXRzRnRlS25oOEhYUitESHJzRUxtQ1M2WmtBbVF0d2tqZXprVTdJTE03ekZ5ZmowMmh0RUtsbEJmaVBOa1FrZ2syTXFCNnhDV0tGOUx1bUdjdUlpODRadjlOWDhiWksvRXlGNVo5SGplZkN3Vm56bCtPMitENy8vMktsaktkQVgzRVl5YzMzeTFMNkkrMWo5TjlPMDU4MGR3SHV0ZTZKL1V4NXNQenYzRnZLanpLTWZsNlpJTW1aYld0MkM1cGUyeGczb3daa3d2UGhEbTVvSWpITXNOZFgyM1hhN0FMcWUyWS85MEhXdHBDaEFWQlU0bnh0WXRnV005TFJZenVGbnFOL0NONjNTN01aWXVnWXdNalB3OHJQYy9hSGFGTlZZc3g1Zy9ENk5DUmF3UFBXeU9JVFUyYmpESGZ4cUxGaHgvYlhWdXdOTDV0bU1UREJrWWMyWmhyRitIdFYvLzQyTlMzVzVmUUMzeXhsaU92eWFMRlV1TkdzVy9mMys2TnVDMnNYUkpzZHRkQWk3cmtBbStFM0tielJhd2pJZy9jRzdkdXRVY0Q3ZDI3VnJxMXExTFRFd00xMTU3TFJVcVZHRDE2dFhtdW9XRitic08ray93YzNKeVdMZHVIUzZYaXpWcjFsQzdkbTFpWTJQNS9mZmZjVHFkWmpkYWw4dEZkblkydWJtNTVPWGxrWk9UUTRNR0RiQmFyUUV6eGhabi8vNzl4TVhGWWJmYnphNngvcTZYZmlFaEllVGw1ZkhiYjc5Um9VSUY0dVBqQ1E4UForUEdqUXFaRjVsaEdLeGV2UnFYeTJXR1EzK1gxY0l0NXY2VzZzSmpid3Qzank1VnFoUWVqNGQxNjlZRkxLbFR0V3BWczJVeE56ZVhMVnUyVUwxNmRjcVVLVVAxNnRXSmo0OW4zYnAxWkdabW1rdnFoSWFHRWhrWmFYYk5MU2dvWVAzNjlZU0hoMU9sU2hXaW82TnhPQnhjYzgwMWhJZUhrNUtTZ3RQcEpEdzgzR3dOOTM5M1BCNFBrWkdSWnBodDBLQ0IrVG9LQ2dyWXNXTUgxMTU3YlpGdXdKY1poY3hDcnZxZ2VibUdUSUR3WThIT2JSaDAzZndMbzJ2VVozVnVCbDhlRzF1NUlPTVExem9pV1plYnliUWorOW1XN3h0RHNqRGpFSGR0V1VhYnFGakdwdTQwOTdjeUo1MVdVV1VwTUx6a2VOMXN6ZmRkOFRRd3lQZDZzVnA4NHowTFRnaUprVlpmTllvS09WNmRmc2c4ekU5WlIyaFNLb2Jyd2lPeFlNRnBlRm1lZlpUaCs0cFp2L0JLY2JtSHpHT01IWThYdmRNUzZwdFYxbkRoM2REV3ZOdTdxUlBXUDMwQzRiVWgvZHZBNXhUc3d0ZzE0TlRIeWxtTnhYQkN3VTZNdzFNeHNvN05jQnRhRm5MWFkyVDk1R3VKM05rZjdKV3hsTGtUSTMwdXhzSHh4M2ZpSDhzWmNwSUpNczZuSEplZlN6SmtBaGcvL2dCcGg3QTBhWWIzdTI4aE5mWGtHMi9kak9GMlFkb2hqUFhyQTJhTTlZNU04Z1hQd3NNQnFzVmo3ZkdRYjlLY1piLzRKdElwUE03VFp2TzFCdUtiUWRiWXVSTkxRZ0w0WjdrOWVoVHZmOFpoNmRZZFZpekQyTDdkZC8vK2ZYZy8rUWhyMXpzaEp1YWs0YzdZdWdYS2xzWFMraGFNV1ROOHJhU0FzV1V6eE1iQ2dRTVlxMWVaWXp3RGhJWGg3eHRpaVl6RSs5OVBmR0hXYzVJTGNsWUxPTUxQYVVtWWkrQ3lENWwrL3RiSlE0Y080WGE3cVZPbkRuLzg4VWZBN0xCdXQ1dTFhOWVhTFpFYk5tdzQ2YklnL25DWGw1ZEhWbFlXMjdadE04Zk1lVHdlMXE5ZmIwNzZBcjVaYVgvNzdiY2lrN3o0VzVUOGt3ejVGUjViNnVkeXVkaXdZUU5XcTdYSU9vbUY5K2NQS2FtcHFlWVNLbmxuTXFIV3BlbXlESmwrL2pyaEQxc25UcFlEeHorLzRscXhkKzNhUld4c0xQdjM3eWN6TTVPalI0K1NuNS9Qa1NOSHFGU3BFakV4TWFTa3BMQnIxeTY4WGk5cjFxeWhhdFdxMUtoUmd5MWJ0cGhkY1BmdjM4K05OOTVvN2pjL1A1L1UxRlJTVWxKd3U5MWtaV1Z4OE9CQnlwWXRTNDBhTlNoZHVqUnhjWEdrcEtRQXZ2cTVmUGx5NHVQanljek01THJycm1QbHlwVVloa0Y0ZURoaFlXSFVyMThmT0Q0RDg0RURCOHd4eVpjcGhjd1RYRkdyOHA2dHl6bGtBcFMzaFZFdTFFNkI0V1Y3Zmc2aEZrdUpqSDJzSFY2YWhMQndjcndlZnN5OHJMczZuSjhySkdTZW11WFlmeWVjU05tcmdqdnQySGpIWUI4eUJJelRYRlUvdGg0bUZodDRyOEwxV28rN1pFUG1SVkc2TkphMjdURytuZTBMcG5hN3Iyc3RZR3phV1B5U0o4RVdIWDA4dko0cGk4VVhoUDJ0UjVkeEs5S1ZFaktMYzdxMUpXMDJXOERzbWljS0NRbkJZckZnc1ZoT3VkMlpsQ015TWhLdjF4dHdRaDRhR21vdXNYTGlVaFhGbGNVLzFpNDlQVDFnck9kbDdySU9tWVdkcXI3WTdYWktseTZOMStzdGRzYllrMTBvY0RnY1dDeVdZaCt6MisxRjZrMjFhdFZ3T3Axa1ptYWU5c0pEMWFwVnljbkpLYlk4NEd2SkwzeXh3MmF6RVJNVFExWldWcEh1dXBjcGhjeGlYTFZCODNJUG1YS0p1U3BDcGx6aXJ1NlFLU1h0aWc2WmNsbTRZa0ttWEhZVU1rL2lxZ3lhQ3BrU1ZBcVpVdklVTXFVa0tXUktTVlBJbEpLaWtIa0tWMTNRVk1pVW9GTElsSktua0NrbFNTRlRTcHBDcHBRVWhjelR1S3FDcGtLbUJKVkNwcFE4aFV3cFNRcVpVdElVTXFXa0tHU2VnYXNtYUNwa1NsQXBaRXJKVThpVWtxU1FLU1ZOSVZOS2lrTG1HYm9xZ3FaQ3BnU1ZRcWFVUElWTUtVa0ttVkxTRkRLbHBDaGtub1VyUG1ncVpFcFFLV1JLeVZQSWxKS2trQ2tsVFNGVFNvcEM1bG02b29PbVFxWUVsVUttbER5RlRDbEpDcGxTMGhReXBhUW9aSjZES3pab0ttUktVQ2xrU3NsVHlKU1NwSkFwSlUwaFUwcUtRdVk1dWlLRHBrS21CSlZDcHBROGhVd3BTUXFaVXRJVU1xV2tLR1NlaHlzdWFDcGtTbEFwWkVySlU4aVVrcVNRS1NWTklWTktpa0xtZWJxaWdxWkNwZ1NWUXFhVVBJVk1LVWtLbVZMU0ZES2xwQ2hrQnNFVkV6UVZNaVdvRkRLbDVDbGtTa2xTeUpTU3BwQXBKVVVoTTBpdWlLQ3BrQ2xCcFpBcEpVOGhVMHFTUXFhVU5JVk1LU2tLbVVGMDJRZE5oVXdKS29WTUtYa0ttVktTRkRLbHBDbGtTa2xSeUJR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NVmxLdWdBWG5ESElHcjI4NlNOWWVCaW9BNVFyNlNKSmlUc0FiTFFZM3ZmVG05L3g5Y1U2cUdGZzlheHQrQWp3c0VWMVVRQXdEbGl3YnZRYTN2ZERHNjY1YUhXeFNDa0dEYko2ckR5Q1JYVlRUQWNzc05GcnNid2YrdXJyRjd4dURobzB5THB0MjdaSFFQOVdpK2tBc05Fd2pQZi85Ny8vWGJBNnFMb254YmdvZGU5cWNHVUhUV09RTldaRjAyOE02RnJTUlpGTGt3VkdwemU3dmQrRlBvNWhZRFhXTmxSZGxKTXpHQjNTY1BVRnI0dEZEanRva05VSVFYVlRUbVYweU1CQkY2eHVEaG8weUxwOSsvWnZETU5RSFpSaUdZWXgrbi8vKzEvUTY2RHFucHpPaGFwN1Y0c3JPbWhHTDV2OUdCYkcxd2t2elRzSk4xQTNJb3JTSWFFbFhTd3BRUWFRNFhheElpZWRaM2V1SjhXWkJ4YWpZMGJUcmdzdTVISGRheG8rWm9IeE9LN0ZXdVVsY0Z3UElaRVg4cEJ5eVRQQWs0V1J1dzVqN3hCdzdzZHJzWFMwMVY5MVFldmlpZHovSFBTWXhjSjR5cGZIMnZsMnFGQUJ3c0l1WmhIa1VwU2ZqN0YzRDhhY1daQ1JnUmM2MmdZT3VpQjFzMmZQbm84QjQ2dFZxMGF2WHIySWo0OG5QRHo4UWh4S0xoT0dZWkNibTh1MmJkdjQ1Sk5QU0V0THcycTFkdnowMDArRFdnZFY5K1JFRjZ2dVhTMnNKVjJBQzhyWFhaWjNFbTZnUmVteUNwbUNCWWdKdGRFeE9vN1hxbDRQZ0lIbDRZdHc2SWNCWDhpTWJLU1FLWUFGUXFLd2xHNkZwZUxUQUZnTjQyTFV4Uk9MNGF1Ym5XK0grSGlGVFBGeE9MRFUvQk9XZHJjQ1lEMzJHM2FCUEF6UXExY3Zyci8rZXAzb0N4YUxoY2pJU0JvMGFNQjk5OTBIZ05mcnZSQjFVSFZQQWx6RXVuZFZ1TEtEcHErdlBYVWpva3E2SEhJSnFuZXNYbGdNNmwzb1l4MGI5K1pyeVJRNWdjVnhuZi9QQzE0WGl4emJYemNyVkxqWWg1YkxnS1ZDUmYrZkY3SnUxZ0dJajQrL2dJZVF5MVZDUW9ML3p3dFJCMVgzNUtRdWNOMjdLbHpwUWJNY29KWk1LVmJVOFhwUi9pSWN6amU1Z0ZveXBUZ2hwZngvWFl5NmVDSmYzVlJMcGhUbmVMMjRrSFd6SEtEV0pDbFdvWHB4SWVxZzZwNmMxQVd1ZTFlRkt6MW9pb2lJaUlpSXlFV21vQ2tpSWlJaUlpSkJwYUFwSWlJaUlpSWlRYVdnS1NJaUlpSWlJa0dsb0NraUlpSWlJaUpCcGFBcElpSWlJaUlpUWFXZ0tTSWlJaUlpSWtHbG9Da2lJaUlpSWlKQnBhQXBJaUlpSWlJaVFhV2dLU0lpSWlJaUlrR2xvQ2tpSWlJaUlpSkJwYUFwSWlJaUlpSWlRYVdnS1NJaUlpSWlJa0dsb0NraUlpSWlJaUpCcGFBcElpSWlJaUlpUWFXZ0tTSWlJaUlpSWtHbG9Da2lJaUlpSWlKQnBhQXBJaUlpSWlJaVFhV2dLU0lpSWlJaUlrR2xvQ2tpSWlJaUlpSkJwYUFwSWlJaUlpSWlRYVdnS1NJaUlpSWlJa0dsb0NraUlpSWlJaUpCcGFBcElpSWlJaUlpUWFXZ0tTSWlJaUlpSWtHbG9Da2lJaUlpSWlKQnBhQXBJaUlpSWlJaVFhV2dLU0lpSWlJaUlrR2xvQ2tpSWlJaUlpSkJwYUFwSWlJaUlpSWlRYVdnS1NJaUlpSWlJa0dsb0NraUlpSWlJaUpCcGFBcElpSWlJaUlpUWFXZ0tTSWlJaUlpSWtHbG9Da2lJaUlpSWlKQnBhQXBJaUlpSWlJaVFhV2dLU0lpSWlJaUlrR2xvQ2tpSWlJaUlpSkJwYUFwSWlJaUlpSWlRYVdnS1NJaUlpSWlJa0dsb0NraUlpSWlJaUpCcGFBcElpSWlJaUlpUWFXZ0tTSWlJaUlpSWtHbG9Da2lJaUlpSWlKQnBhQXBJaUlpSWlJaVFhV2dLU0lpSWlJaUlrR2xvQ2tpSWlJaUlpSkJwYUFwSWlJaUlpSWlRYVdnS1NJaUlpSWlJa0dsb0NraUlpSWlJaUpCcGFBcElpSWlJaUlpUWFXZ0tTSWlJaUlpSWtHbG9Da2lJaUlpSWlKQnBhQXBJaUlpSWlJaVFhV2dLU0lpSWlJaUlrR2xvQ2tpSWlJaUlpSkJwYUFwSWlJaUlpSWlRYVdnS1NJaUlpSWlJa0dsb0NraUlpSWlJaUpCcGFBcElpSWlJaUlpUWFXZ0tTSWlJaUlpSWtHbG9Da2lJaUlpSWlKQnBhQXBJaUlpSWlJaVFhV2dLU0lpSWlJaUlrR2xvQ2tpSWlJaUlpSkJwYUFwSWlJaUlpSWlRYVdnS1NJaUlpSWlJa0dsb0htR1VsTlRHVHg0TUI2UHg3eHYwcVJKN042OSs2VFBNUXpEL0h2WnNtVmtabVp5NE1BQm5uLysrWUQ5bkEydjEzdEcyeFUrZGtrNmN1UUlTVWxKNXV2OXozLyt3L2J0MjgvNCthbXBxWHovL2ZjWHFIUWlJaUlpSW5JaGhKWjBBUzRYYnJlYm1UTm5NbkRnUUFCeWNuSjQ5OTEzcVZLbEN2SHg4VVcySHpwMEtHWExsdVh4eHg4bk56ZVg1NTkvbnNtVEorUDFlbG04ZURFaElTRkZuak45K25RcVY2NU1zMmJOV0xkdUhXbHBhZVRuNTNQbzBDSDI3dDNMamgwNytPT1BQL2o4ODg4cFg3NDhzMmJOWXZqdzRWaXRnZGNMWEM0WFlXRmg1T2ZubTJXZlBYczI1Y3VYQjhEcGRITEhIWGZnY0RnQUtDZ280S3V2dnVMcHA1OG1QVDBkQUkvSHc2UkprOHh0enBYVDZXVHk1TWs4Ly96ekFNeWZQNTlHalJvQmtKdWJ5NUlsUzVneFl3YkRoZzBqS2lvS3d6Q3dXQ3ptODQ4ZVBjcnp6ei9QckZtenFGaXhvbm4vaWR1SmlLU2twTkNqUncrV0xsMTZSdHQ3UEI3eTgvTkpTMHRqMjdadEpDY24wNlZMRnhvM2JuekJqaGxzSlgxOEVSR1JrMUhRUEFPR1lSQWFHb3JkYmpkdmYvdnR0NVFwVTRiNjlldVRsWlVGK0U1YUhBNEhEb2VEbTIrK21lZWZmNTViYjcyVnpaczNrNStmendNUFBHQzJTTjV5eXkxNHZWNGVmUEJCbm5qaUNRRDI3OS9QUng5OXhPVEpremw4K0RDZmZ2b3BWYXRXWmM2Y09Uenh4Qk8wYXRXSzJOaFl3c1BEQWVqVXFSTmR1blFoSkNTRVJ4NTVCSS9IdzhTSkU4blB6eWNySzhzTWlaMDZkVExMRG1DMzI3RmFyWHp6elRjQWRPblNCWnZOeHNHREI1azFheFlBSFR0MlBPK1E2ZkY0c0Znc1pxajJlRHhZclZhKy9QSkxSbzhlelk0ZE82aGR1elkzM25pakdZcmJ0MitQeldZcjh2N2ZkZGRkQVlIYTVYS3hkT25TOHk2amlGeTlCZzBheEp3NWM0aUtpaUl6TTVNZVBYcGdzOW5JemMwbElpTEMzSzZnb0lEUTBOQmlMeENLaUloSThSUTB6MENuVHAwNGN1UUlBSTBiTitibGwxL20wMDgvSlRVMWxYYnQyZ1ZzKy9iYmIzUHJyYmZTdW5Wck9uZnVqTXZsNHROUFAyWHMyTEUwYnR5WWZmdjJjY2NkZC9ERER6OWdHRVpBVjlqZXZYc3pmLzU4Tm0zYVJQUG16V25kdWpVQWMrYk1vV1BIamxTdFdoWERNSEM1WExqZGJ1eDJPMDZuczlpVG43aTR1Sk8rSHFmVFNYcDZPdDI3ZHdjZ0l5TURsOHVGMSt2bHJydnVBaUE5UFIybjB4a1FVTStHeCtPaFdiTm1XQ3dXRE1PZ2FkT21KQ1ltQWxDbFNoWDY5T25EOWRkZmo5VnFaZi8rL1lTR2hoSWFHb3BoR0h6eXlTZVVLMWZ1cFB2ZXZYczNqejMyV0pGQUtpSnlObDUrK1dWYjM5dDhBQUFnQUVsRVFWUmVmdmxsRGg0OHlMMzMzbXYydkdqZXZEbHV0enRnMjYrKytvcnExYXVYUUNsRlJFUXVUd3FhWitDcnI3NWk2dFNwZlBUUlIzejMzWGQ4K09HSGhJV0ZNV3JVS01xV0xVdnQyclVCNk55NU02VktsVEtmOThZYmIrQnl1WGo3N2JlcFhMbHlRS2cwRE1Qc3RoVVJFWUhWYWlVOFBKd3BVNlpRVUZCQTY5YXRBNExVL2ZmZmI0WTJ0OXZOQng5OFFOT21UZW5jdVRNeE1URWNPSEFBd3pCSVRFd2tMUzJOSlV1V25QVDEyTzEya3BPVHpkc2VqNGUrZmZzeWZmcDB2djc2YXpJek0rbmR1emVob2VkZVBheFdLOG5KeVJ3OWVwUzc3NzZiNU9Sa25FNG52WHYzSmlFaGdabzFhMklZQms2bmt6bHo1ckJ3NFVMR2poM0xOZGRjZzl2dHhtcTFFaFlXRnJCUGw4dEZXbG9hcFV1WHBtdlhybmc4SHJVd2lGd0NwazJieHJoeDR5Z29LQ0F4TVpGKy9mcGh0VnBKU1VtaFc3ZHVkTzNhbGJsejU1S1FrTURRb1VOSlNFZ0FmTjM2MzMzM1hXYlBubzNYNjZWYnQyNDgvZlRUNW41ZExoZEpTVW5NbVRNSGg4TkJ6NTQ5NmRXcmwvbDRmbjQrUTRjT1pjR0NCVVJIUjlPMmJkc3pMcHYvdDlUaGNPQnl1UURmUlRpWHk0WEQ0V0RpeElsbXNHemF0S2w1MGUxOGpsblNyMWxFUk9SaVV0QThBMUZSVVN4WXNBQ0FUWnMyOGVDREQzTHZ2ZmZ5N3J2dlVyOStmVE5vNXVmbkV4NGV6dENoUTVrNmRTb0FRNFlNNGRWWFh6Vzdxd0tFaDRmVHVuVnJQQjRQVHFlVGhRc1hNbW5TSkQ3ODhFUEFkNUt3WXNVS2N3eGk0OGFObVRKbEN0V3FWUU1DSi9xSmlJamd5eSsvcEYrL2ZoUVVGREJ4NGtUYXQyL1AwYU5IdWUyMjJ3RGZ5WlAvT1RrNU9YVG8wSUdZbUJqenhNbnBkSktXbHNiZGQ5OU5TRWdJSG8rSHFWT25rcEdSd2NLRkM0bU1qRHpyOTh4aXNSUnBEUTBORGFWKy9mcU1HREdDd1lNSG0vYzdIQTdlZU9NTm9xS2ltREpsQ2oxNjlHRGJ0bTFtMFBXM3JIcTlYdHh1TjhuSnlienh4aHRuWFNZUkNiN0ZpeGN6ZnZ4NFJvd1lRVVJFQkMrOTlCS2xTNWVtVDU4K2dDOVlPWjFPcGsyYnhzY2ZmOHp3NGNNWk0yWU1BS05IaithMzMzNWozTGh4dUZ3dW5uMzJXYTY5OWxvNmQrNE13SHZ2dmNlbVRadjQ3My8vUzNaMk5pKzg4QUt4c2JGMDdkb1ZnSGZmZlplZE8zZnl4UmRmc0gvL2ZuTU0vWm1VemVQeEZPbVIwcUpGaTRDeDRNVTVuMk9XOUdzV0VSR1JJSWxlUHR1SVhqN2JPRjlMbGl3eG5uamlDZU9tbTI0eXVuZnZiaXhjdU5CSVQwODN1blRwWXF4WnM4Wll2SGl4WVJpR2NkTk5OeG0vLy82N2taMmRiUnc4ZU5CbzFLaVJrWmVYWjNpOVhzUGo4UlRaYitIN2p4dzVZdXpaczhkbzFLaVJzWGZ2WHFPZ29NQm8zYnExMGE1ZE82TlJvMFpHMjdadGpYYnQyaG10V3JVeWNuSnl6SDNjZnZ2dHh2YnQyNDBYWG5qQitNdGYvbUo0dlY2alhidDJobUVZUnBNbVRRekRNSXdlUFhvWUJ3NGNDRGl1WDA1T2p2SHd3dzhiNDhhTk0vcjA2Uk93NzhMYm5hc0RCdzRZelpvMU0wYU5HbVdNSERuU2ZMMGVqOGR3dTkyRzIrMHU4dDQ0bmM2QThqVnExTWdzdjhmakNVcTVETU13OWhia0djZnF5SjRMWFJjOWF4b2FualVOZzFKdXVRSTVEeGpINnNnRnI0dEY2dWJnUVlabjhLQnpMbnF2WHIyTWVmUG1tYmVYTGwxcWRPM2ExVEFNdzlpOWU3ZlJ0R2xUSXo4LzN6QU13OWkyYlp0eHl5MjNHSWJoK3k2M2J0M2EyTHg1cy9uYy8vem5QOGEvLy8zdmdNYzNiTmhnUGo1OStuU2pUNTgrNXVNMzMzeXpzV25USnZQeHhZc1hHNjFhdFRxanNobUdZUlFVRkJpR1lSajkrdlV6ZjYrZFRxZlJwazBiNDQ4Ly9qQzNhOUtraWJGMzc5N3pQdWFsOEpyUFdrYUdjYXlPWExDNjJiTm5UNk5uejU3blhrYTVvaDArZk5nNFZrZUNYZ2RWOStSVUxtVGR1MXFvUmZNMHNyT3pHVEZpQkU4Ly9UUnIxNjdscFpkZVl2ZnUzVXlaTW9YdTNidmpjRGdZUG53NHJWcTF3dWwwRWg0ZVRtUmtwTmtWeTJxMTRuYTd1ZW1tbTRpS2lncVlLVFVqSTRNWk0yWlFwVW9WeXBRcFE1a3laY3pIN0hZN09UazUvUGpqaitha0ZFZU9IS0ZqeDQ0QlhWb053MkRNbURHMGJkdVdqUnMzOHRCRER4VlpBdVh6eno4My84N0p5U0VqSTRPREJ3K3lldlZxdnZubUcrNjY2eTU2OSs1TnRXclZlT2loaCtqYXRTc05HellrTGk2T2N1WEtCVXlLY2FheXNyTDQ1Sk5QU0U1T3h1UHhrSnFheWozMzNFT3paczJJaUlndzN3ZkRNTWpOelNVNU9kbnNLanh0MmpSKytPRUgvdjN2ZjV2N3k4L1BKemMzRi9DMWNFWkZSYWtybU1nbFlNdVdMUXdlUEpnaFE0WUF2dTkwWGw2ZStYaElTSWpaRGQ1dXQ1dGpIOVBTMHNqTHkrUGFhNjgxdDMzMDBVZk52dzhkT2tSZVhoNjFhdFV5NzZ0YnR5NmpSbzB5SDgvUHorZTY2NjR6SDY5WnMrWlpsYzF1dC9QTk45K3dlZk5tQUI1NjZDSGVldXV0azc3Vzh6M21wZkNhUlVSRUxoWUZ6ZFBZdTNjdjFhdFhwMzc5K2dEY2VPT05XQ3dXUm93WXdmMzMzOC8wNmRQSnpzNW03dHk1QU9hTXNJWDVBOVRVcVZPSmpZMDE3Mi9jdVBGWmpZTXNiamtQaThYQ004ODhROVdxVmMydVZlM2J0ei9wUG5idjNzMlRUejVKdlhyMWFObXlKZVBIanljNk9ocnd6VDdicUZFalpzNmN5WVFKRTlpNmRTc2pSNDQwWC92WmlJeU1KQzh2ang0OWV2RFdXMi94NXB0dm11V2RNbVVLRlNwVUFHRG56cDNjZSsrOUFlTlI1OCtmVDJ4c0xEYWJ6UXpzRHp6d0FJQTVybXJSb2tWRVJVV2RkYmxFSlBpU2twTE1ydjF1dDl1Y1JmcFVqR0xXK3MzTnpjWHBkQklURTFQc2RvWmhuUEwyMlpadDRjS0ZKQ1VsOGRwcnIvSFNTeS94eEJOUEJGeVlPMW01ei9XWWw4SnJGaEVSdVZnVU5FL2ordXV2NSsyMzN5WWpJOE84ejJhemNmUE5OeE1WRlVYZHVuV0ppWWxoeng1ZnEzcHhRZE4vQmYrZWUrNHBFaFk5SG8vNXQ3OGwwdVZ5NFhRNnNWcXRkT3JVS1dEN2tKQVFjOFpaLzdiLytNYy9Bclk1c1VYVDYvV2FhMnZXcmwyYmVmUG0wYkpsU3padDJzU0VDUk5JVDAvbjU1OS9wbFdyVnBRdlg5NmNEZGMvTHZWY1dLMVdCZ3dZUUdwcWFwSEhldmZ1YlU3aWMrTE1qdHUzYjJmTm1qVTBhOVlzNENyODlPblR6WEJxYUExTmtVdEc5ZXJWMmJkdkg4MmJOd2NnT1RtWm9VT0hNbVBHakZNK0x5NHVEb2ZEd2ViTm02bFRwdzRBTTJmT1pPSENoWHo0NFlmRXhjVVJGaGJHK3ZYcmFkQ2dBUUFiTm13d0ExUmNYQnpoNGVFQmp4OCtmUGlNeTdacjF5NWVmdmxsYzR3a1FJY09IV2pmdmozZmYvODl2WHYzTm50TitIOVR6L2VZSmYyYVJVUkVMaVlGelRQZ2NEakl5TWd3cnlMZmNNTU5EQnMyekh5OFhidDJMRisrbkU4KytjUU1tdE9tVGFOMDZkSzgvLzc3L08xdmZ5TTVPYm5JNURndWw4c01YSHYzN21YZ3dJSEV4Y1h4MkdPUDBhMWJOeVpObWtTbFNwVndPQnhZTEJhOFhxKzVScWJMNVNJNk9ocWJ6Y1pubjMwV3NOL0NMWm9GQlFYczJMR0RvVU9ITW5ic1dDSWlJckRiN1RnY0R1YlBudy80SnNDdzJXelk3WFptelpwRmVubzZQWHYyRE5qbmdnVUxlUEhGRi9uMTExL1ArLzJjTUdFQ2xTdFhCbzYzYUlMdlpHN28wS0hjZDk5OWhJZUgwNzE3ZDNOSkZQK0VSc2F4bVdvek16T3gyV3dCM1kxRjVPSkxURXhrOU9qUkpDUWtFQjBkemNpUkk3bmpqanRPK3p5cjFVcGlZaUtEQncvbXpUZmZKQzh2andrVEp0Q3ZYei96OGR0dXU0MmtwQ1FHRHg1TWRuWTJZOGVPTmJ1YStoOGZNV0lFUTRZTUlTMHRyY2drWWFjcVcwSkNBdSs5OXg3Tm16ZG41ODZkQWVWeU9wMTg4Y1VYQWJQT3VseXU4ejVtU2I5bUVSR1JpMGxCOHd6bDUrZFRVRkJRYkd2YUcyKzh3WXdaTTdqeHhoc0JtRGR2SGpObXpHRE9uRGtNR3phTXZuMzcwcXRYTDZwWHIyNk9WY3JQenljdExZM05temRUcjE0OTB0UFRNUXlER1RObXNIZnZYaVpNbUVDdlhyM01jWW1GMmUxMnZ2MzJXOERYN2FwSGp4NUZ5Z3BRdG14WmJyNzVaaXdXQzAyYU5ESEhXbnE5WGdvS0NzeDFOTDFlYjhCOUhvK25TS3RvalJvMXpDNjJaMnJKa2lVc1hibzBZQWtTd3pCNDlORkhpN1JvR29iQnRHblQyTEZqQjBsSlNjVEV4TkNpUlF1Kyt1b3JLbGFzeUQzMzNGT2t1OWpreVpNVk5FVktXTGR1M1RoNjlDalBQLzg4THBlTDIyNjdqVWNlZWVTTW52djAwMDh6Y3VSSSt2VHBRMGhJQ1BmZWV5OTMzbm1uK2Zpenp6N0xzR0hENk5tekozYTduZTdkdTVzWHBnRCs5cmUvOGRaYmIvSGdndzhTRXhORDY5YXRtVFZyMWhtWHpkL3E1KzlaNHYvZHExYXRXc0R2VnFkT25jd0xoZWQ3ekpKK3pTSWlJaGZMRmQzL01IcjViQU1ndmVsdDU3MnYzTnhjdG16WlFvTUdEWXBNUXJObnp4NE9IVHBFL2ZyMUNRa0pZZDI2ZGFTbXB0S2hRd2NBNXM2ZHk5U3BVOW14WXdjNU9Ubm15WXpGWWlFa0pJUkZpeFlSSGg1ZVpGMUl3ekRJeXNvaUx5OHZvSXR0U0VpSTJZMzA1NTkvcG1YTGxnSGwyYjkvUDVVcVZUcnBhM0c3M2Z6ODg4KzBhZE1HZ0pVclY5S3dZVU0yYk5oQWd3WU5jTGxjckYyN2xzYU5HNXZQV2JWcUZiLzg4Z3RQUFBIRUdiOW5jK2JNWWZqdzRkeDU1NTA4OTl4ejVPWGwwYUZEQnlaTm1rVFZxbFVCMkxWckY0bUppZWFrUnljcnU5dnRKajA5blp5Y0hISnpjeWtvS0tCaHc0Wm5YSmJpN0hQbVUyZk5Jb0M5R2MxdXIzcGVPenNOejVxR0JvQzEvcW9MZVJpNVhMbFM4VzdxRExBM3BNSHFDMW9YVCtRWlBNaFhOMTk5L1dJZTlwS3lhZE1tZXZic3lkS2xTNHNkL25CVnk4ekVPK3BmQUh0REJnNjZJSFd6WjgrZUJzQi8vL3ZmQzdGN3Vjd2RPWEtFL3YzN0Erejk3TFBQZ2xvSFZmZmtWQzVrM2J0YXFFWHpERVZFUkpndGxpZXFXcldxR1p3QTZ0V3JSNzE2OWN6Ym5UdDNOdGRJTzVYQ0lSTjhRVFFxS3VxVWs5NmNHREtCVTRaTThLMW42UStaQUUyYU5BRXd4L3pZYkxhQWtPbC83R1N2LzJUKy9PYy9tMnQ1Z20vODZrOC8vUlN3VGVYS2xmbjIyMjl4T0J5bkxIdG9hQ2pseXBXalhMbHlaMVVHRVpIVHFWNjlPcE1uVHpaN25JaUlpTWo1VTlDVU0zSXVTNG1jR0p5TFk3UFpLRisrL0xrVVNVUWtLTUxEdzRzc0V5SWlJaUxuUndzUmlvaUlpSWlJU0ZBcGFKN0dwNTkreXBFalI4N3B1V2xwYVh6eHhSZkZUdWh6Sm9ZT0hjcVdMVnRLNU5pbjQxL1A4a0k2Y3VRSVNVbEo1dmpVLy96blAyemZ2djJDSHZOS2tKdWJ5N1p0Mjg3NmVhZjdQUDFybWw2cHNyT3ptVFp0R3ZuNStSZnNlM00xbVR0M0xpdFhyaXpwWXB5eEV5ZEFPNW5UcldGNXZ0eHVONy8rK3V0WnJYMDVhOVlzZHUvZWZRRkxKU0lpY3ZiVWRmWTAzbi8vZlZxMmJFblpzbVZQdVozWDY4VXdqSUR1b3BHUmtZd2ZQNTR5WmNvRWpOSDBuOUQ0dTZNNm5VN2F0bTNMWjU5OXhqWFhYQVA0MWs3Nyt1dXZlZVNSUnpBTUE1ZkxSWjgrZmN6MU92Mzc2ZCsvUDRtSmllZDBiTU13eU03T1B1VzRwSUtDQWtxWExtM2U5cTl6MmJadFd6cDI3TWpTcFV0WnNXSUZiZHEwWWNtU0pjeVlNWU4vL3ZPZjVneTM1OFBwZERKNThtU2VmLzU1QU9iUG4wK2pSbzBBWDVqeUgyL1lzR0duSE1kNnRmbnBwNS80MTcvK3hiUnAwN0JhcmR4NjY2M1liTFlpMjdsY0xoWXZYa3hvYUNoZXI1ZWJicnJwbE91VEdvYkI4dVhMejZrYjlZV1drcEpDang0OVdMcDA2VG52dytQeE1HVElFQm8zYnN4VFR6MUY3OTY5NmRhdFd4QkxlZlhZdFdzWGI3NzVKdEhSMFV5Yk51Mmt2ekdiTjIvR2JyZWJ2M3ZnKzQzS3pjM2w4T0hEN04yN2w5OS8vNTBlUFhxWXM3NDZuVTdTMHRKT081NHlQeitmeXBVclk3RlltRDU5T3BVclY2WlpzMmFzVzdlT3RMUTA4dlB6T1hUb0VIdjM3bVhIamgzODhjY2ZmUDc1NTVRdlg1NVpzMll4ZlBqd0luWGR2eDZ4UHdTNjNXNW16NTV0ZHY5M09wM2NjY2NkNXBqemdvSUN2dnJxSzU1KyttblMwOU1CWHoyYk5HbVN1YzJKUEI0UGYvM3JYNWs3ZCs1SnQvRy9UMTZ2bDhPSER6Tmt5SkNBeVV6OFMyZGRpdDlWRVJHNWVpaG9ub2JGWWdrSVd2NjFIQXN2NUcyMVdqbDQ4Q0MzMzM1N3NmdDQ1WlZYZU9XVlZ3THVteng1c2prbWFOMjZkWlFxVlNyZ1pHdnMyTEdVTDErZXA1OSttdTNidHpObXpCakdqUnZIOTk5L3o4cVZLeGswYUJEUFBmY2NGU3RXUE9kanUxd3UycmR2ajkxdUx4SXdDZ29LOEhxOTJPMTJrcE9UemZ2TGxDbkR2Ly85YjI2NDRRWUFsaTFieGc4Ly9FQ2JObTNZdEdrVFI0NGNDVmhHNVZ4UGREd2Vqemtyci8rMjFXcmx5eSsvWlBUbzBlellzWVBhdFd0ejQ0MDNrcCtmcjZCWlNJY09IZmp3d3cvNStPT1A2ZHUzTDdtNXVmejg4OCtFaFlWeHl5MjM4TU1QUDVDYm0wdmJ0bTBKRGZYOUJGaXRWbXcyRzE5KytTVUpDUWtjUG55WVRwMDZtZXVtcHFTazBMMTc5eXZpeE5YajhYRDQ4R0hDdzhNRExzNzQvdzRORGFWLy8vNU1uanlacGsyYkVoOGZmOG9BTG9FT0h6NU0vLzc5NmRXckZ3Y09IR0RBZ0FHTUdER2l5RHJDQUV1WEx1VzMzMzVqekpneEhEbHloRC8vK2MrRWhJUVFGUlZGbVRKbEtGZXVIT1hMbDJmSGpoM1VxbFVMOEswNWZDWVhBQ3dXQzh1WEw4ZGlzYkIvLzM0Kyt1Z2pKaytlek9IRGgvbjAwMCtwV3JVcWMrYk00WWtubnFCVnExYkV4c2FhTTg1MjZ0U0pMbDI2RUJJU3dpT1BQSUxINDJIaXhJbm1Pc2IrQUZoNDJSUHdMVDFsdFZyNTVwdHZBT2pTcFFzMm00MkRCdythUzVCMDdOZ3hJRUNlK0R2cC8wNmVlSEhveE8yMmJkdEdqeDQ5elBzZWVPQ0JnTmJXd3YvR2lJaUlsQVFGelpONDVaVlgrTzY3Ny9CNnZYVHQydFc4UHlrcGllZWVlODQ4Q1hBNm5TeGZ2dHc4U1owMWF4WjJ1eDNETUJneFlnUnQyN2FsV2JObTdOeTVFNC9IUTgyYU5lblVxVlBBQ2U3eTVjdHAyclNwZVh2V3JGbWtwcVl5YmRvMDVzeVp3eSsvL0VLelpzMndXQ3o4OHNzdjV0cHZLU2twVkt4WThaeVBiYmZielJNeHY3VnIxL0xGRjErUWxwWkdodzRkQW1iUGRidmRHSWJCZ2dVTHpCT2FwazJiVXExYU5YSnpjMW0vZmozcjFxMmpSWXNXQUZ4MzNYVk1uRGp4ck45N2o4ZGp2bDdETUdqYXRDbUppWWtBVktsU2hUNTkrbkQ5OWRkanRWclp2MysvZVdJbVBoYUxoVWNmZlpRYmJyZ0JpOFdDM1c0bkx5L1BQQ0gyZDRFdGJyS21xeUZRSFQxNjFBd0F4ZFdkN3QyNzQvVjZjYnZkSkNZbXNtelpNdFd4TTdSejUwNzY5KzlQdTNidCtMLy8rejljTGhmUFB2c3NmLzNyWHhrOGVERFZxbFVMMlA2dXUrNWkyclJwcEthbVVycDBhYnhlTHl0V3JBalk1c1MxaXlNaUlyQmFyVVcySyt6RUN5TzllL2RtL3Z6NWJOcTBpZWJObTlPNmRXdkF0d1JUeDQ0ZHFWcTFxdGx6eE8xMlk3ZmJjVHFkeFg1SDR1TGlUbnBjcDlOSmVucTZ1VVp4UmtZR0xwY0xyOWZMWFhmZEJVQjZlanBPcHhPNzNZN1g2NlZwMDZiWTdmWWl4eXI4NzQ3SDQ2Rk1tVExNbVRQSHZNLy9mUzd1ZldqY3VQRVpUY1ltSWlKeUllbnM2U1FHRGh6SWE2KzlSc3VXTFprM2J4NE9oNFBXclZzVEd4dUx6V1lqT1RtWjFOUlU3cnp6VGtKQ1FvaUlpR0RvMEtFY1BIaVFPblhxbUsxOG8wYU5ZdlRvMFF3Wk1vVDY5ZXN6WU1BQUhudnNzWUN1cFN0V3JEQVg3UFo2dlV5Y09KSGR1M2VUbUpoSWFtb3FjWEZ4TkcvZW5KZGZmcG5WcTFmVHYzOS8rdmJ0UzFwYUd2SHg4Ymhjcm5NNmRtWm1KbGxaV1l3Y09aTEhIMytjbUpnWSt2VHB3OVNwVTlteVpRc0pDUWxjZi8zMVpqa3pNelBwMHFXTEdWekF0NFNKeCtNaEtTbUpOV3ZXTUhQbVREWnUzTWpZc1dNWk1XTEVPYjMzVnF1VjVPUmtqaDQ5eXQxMzMwMXljakpPcDVQZXZYdVRrSkJBelpvMU1Rd0RwOVBKbkRseldMaHdJWjkvL3ZtNWZ0UlhGSCtyUjZkT25jeVQ3SkNRRVA3NjE3OEN2aTdIRHp6d0FCOS8vSEd4eisvUm80Y1o4QUZ1dnZsbTRPVGowcVpObThhNGNlTW9LQ2dnTVRHUmZ2MzZZYlZhU1VsSm9WdTNiblR0MnBXNWMrZVNrSkRBMEtGRFNVaElBSHdYTGQ1OTkxMW16NTZOMSt1bFc3ZHVQUDMwMCtaK1hTNFhTVWxKekprekI0ZkRRYytlUGVuVnE1ZjVlSDUrUGtPSERtWEJnZ1ZFUjBmVHRtM2JNeTViYkd3c3ljbkpoSVNFbUNmamJyY2JxOVZxZG1HUGo0ODN3NlpDNXVtNTNXNm1UcDNLNk5HamVlaWhoK2pidHkvZ2E1Vjc1NTEzR0RKa0NOMjdkNmRUcDA3Y2V1dXR0R3JWaXBDUUVPTGk0c3p3VkZCUUFCQncwUTE4TFh3Ly9QQkRrUlpSajhkRG16WnRBajRmajhmRDlPblRpNVF2UER5Y0tWT21VRkJRUU92V3JRTmFDKysvLzM2enpydmRiajc0NEFPYU5tMUs1ODZkaVltSjRjQ0JBeGlHUVdKaUltbHBhU3hac3VTazc4T0pQVUE4SGc5OSsvWmwrdlRwZlAzMTEyUm1adEs3ZDIrenpCYUxoYWxUcCtKd09MQmFyU3hjdUpDcFU2ZXlhOWN1RWhJU2VPdXR0M0E0SExqZDdwT09vZlpmaEJNUkViblU2QXpxSkJ3T0J4a1pHUUNVS2xXS3JLd3NnQ0pkTlAwbjg1R1JrVFJvMElDWFgzNlo4ZVBIOCtLTEw3SjQ4V0xxMXEzTGdBRURxRisvUGkrODhBTDMzMzgvUTRZTU1jZjA1T1hsc1dIREJnWVBIbXp1NzZPUFB1TE9PKzlrMXF4WnRHL2Zuamx6NXRDaVJRdHljM041NTUxM2lJbUpvVktsU3Z6em4vL0VicmRqdDl2UCt0aUdZZEMrZlh0bXpKaEJ4NDRkZWV5eHh4ZzJiQmdBT1RrNWZQNzU1N3o0NG9zMGJkcVVGU3RXWUxWYUtWdTJMRC85OUJNalI0N2swS0ZETEY2OG1KNDllM0xUVFRleGFkTW02dFNwUThXS0ZWbS9majFseTVZOTUyVkwvSzF3aFlXR2hsSy9mbjFHakJoaHZsZit6K21OTjk0NHArTmNpVDcrK0dQR2pCa0RZTGJFV1N3V1B2dnNNK3gyTzdmY2NndFRwa3dwZHJJYnd6Q1lQbjA2Y1hGeFp0ZFovNWhIZnd0UllZc1hMMmI4K1BHTUdER0NpSWdJWG5ycEpVcVhMazJmUG4wQVgvaHdPcDFNbXphTmp6LyttT0hEaDV0bEd6MTZOTC85OWh2anhvMHpXNzJ1dmZaYWN6enhlKys5eDZaTm0vanZmLzlMZG5ZMkw3endBckd4c1dZcno3dnZ2c3ZPblR2NTRvc3YyTDkvUHdNSERqempzbGtzRm80Y09jTHR0OThlMEFWKzNyeDVsQzVkbXJ5OFBGSlNVdmpiMy81R1VsSVNOV3JVQ05iSGM4VWFNMllNVTZaTTRmWFhYK2ZGRjE5ay9QanhBWS9IeHNZeWV2Um9SbzBheFp3NWMyalRwZzBEQmd4ZzRjS0ZnTy96c2xxdGhJU0VzSERoUW5idDJrWGR1blZadEdnUm4zLytlYkhkYmtOQ1FuQTZuY3lZTVlQWTJGakExNUozNG9XQmNlUEc4ZUdISHdLK2l3OHJWcXd3VzBnYk4yN01sQ2xUekpiV3doZFVJaUlpK1BMTEwrblhyeDhGQlFWTW5EaVI5dTNiYy9Ub1VYTjlZS2ZUYVQ0bkp5ZUhEaDA2RUJNVFUyUTg2ZDEzMzAxSVNBZ2VqNGVwVTZlU2taSEJ3b1VMaVl5TURLaGYzMzMzSFowN2QyYmN1SEhjZE5OTi9QcnJyNmNOa3RPbVRTdHluMzl0NUdYTGxwazlZRVJFUkM0MkJjMVRTRTlQSnl3c0xLQUY3MVNUM0t4Y3VaTDI3ZHViclNTTEZpMWl6Smd4ZE92V2pZY2ZmcGpkdTNmVHExY3ZubnZ1T2FaTW1VSk1UQXlyVnEyaWZQbnlWS2xTeGR4UDZkS2w4WGc4ZE8vZW5heXNMTHAzNzQ3SDQ2RkhqeDQ4OE1BRHZQZmVlOHlZTVlQWFhudk5iTUU2bDJQYmJEYkN3c0xvM0xrenRXclZNcDliczJaTjNuMzNYVnd1RnphYnpUd1ozN2R2SDA4OTlSU05HalhpdWVlZUl5TWpnN1p0MnpKcDBpU1dMVnNHd0pRcFV6QU00NVRkeTg2RzErdmx2ZmZldysxMk0yREFBRjU2NlNWejRpWHdoZElyWWR4Z3NQVHUzWnRISDMwMDRJUTdORFNVUG4zNjRISzVxRkNoQXZmZmYzK1JZQWErMXBlejZXNDNjZUpFL3Y3M3YxTy9mbjBBL3Y3M3Z6TnMyREF6YUlhRWhQRHFxNjhTRmhiR2ZmZmR4Nk9QUGdyNFB0T3Z2dnFLOGVQSGM5MTExd0crN3FwYnQyNmxjK2ZPZUwxZXBrK2Z6dGl4WTZsZXZUb0FmZnYyWmRxMGFYVHQyaFd2MTh2czJiTVpQMzQ4OGZIeHhNZkg4NDkvL0lOWFgzMzFqTXZtYjlIeWR6djB2MS9SMGRHa3A2ZXpjT0ZDUEI1UGthNmVVcngrL2ZweDk5MTNVNjFhTmViT25VdGtaR1RBNHprNU9jVEZ4ZkhKSjUrWUxaZi8vT2MvZWZQTk4yblJvZ1dob2FFY1BYcVU2T2hvVnExYXhldXZ2ODdycjcvT29rV0xhTisrL1htVnJYdjM3blR0MnBVNzc3d1RtODJHeStXaVE0Y081dmZqTDMvNUN4YUxCYWZUeVhmZmZSZndHNzlueng1aVltSklUVTAxZjNQS2xDbUQyKzFteFlvVlBQamdnemlkVHNCM3NmSG5uMzgyUTJ4dWJpNTkrL2Jsbm52dTRaZGZmdUg5OTk4MzkzMWlkMkNBNzcvL25qLysrSU9SSTBjeWJ0dzR1bmJ0U3YvKy9lblFvY01weDZBWDdtTHJaeGdHNzd6ekRyLy8vanVmZnZxcDFpb1dFWkVTb2FCNUNxbXBxVlNvVUFId2RkV3pXcTJubk9td2J0MjZoSVNFc0dEQkFzRFh1alIwNkZBYU4yN016Smt6ZWZ2dHQ1azNieDZob2FIRXhNUUFSY2RuK2prY0RpWlBua3o3OXUyWlBIa3lMVnEwSURrNW1aU1VGSHIzN2czNEpwcG8yYklscjczMjJqa2QyMi9MbGkyODl0cHI1cFh6Yjc3NWhsV3JWdkhNTTg4RW5BeFZyRmlSVjE5OWxjYU5Hek44K0hCcTFxeEpyVnExR0RCZ2dMbWN5b0VEQi9CNnZRSEIrV3hsWldYeHlTZWZrSnljak1maklUVTFsWHZ1dVlkbXpab1JFUkZobHNrd0RISnpjMGxPVGk1MlZ0V3IwY21DWXFsU3Bjakp5UUY4M1FqLzlLYy9CVHllbTV1TDErdWxZOGVPQWZjM2J0elkvUHZFVnFVdFc3WXdlUEJnaGd3WkF2ZytELzhGR1g5Wi9OOFh1OTF1ZHYxTFMwc2pMeStQYTYrOTF0eldIMElCRGgwNlJGNWVuam41Qy9pK1c2TkdqVElmejgvUE4wTXFVR1RTazlPVjdXVEtsU3ZIamgwNytPcXJyeGd3WUlDNnpaNEZmK3VkMVdvdDhsNWJyVllPSFRwRVptYW1HZDVQbkZGMTU4NmRWS2xTaFRadDJ2REJCeC93ekRQUDRQRjRlUEhGRjgrclhHWEtsS0ZNbVRMbWJidmRUazVPRGovKytLTVovSTRjT1VMSGpoMERQbS9ETUJnelpneHQyN1psNDhhTlBQVFFRMFdXUUNuY1pUOG5KNGVNakF3T0hqekk2dFdyK2VhYmI3anJycnZvM2JzMzFhcFY0NkdISHFKcjE2NDBiTmlRdUxnNHlwVXJaeDQvTlRXVnQ5NTZpOGNmZjV6bzZHakExd3JjcmwwN25uMzJXVWFOR2hVUVVndTN2RTZhTkFtUHg0UGI3Y2JqOFpDVGs4Tzk5OTVMZG5ZMm4zMzJHZVhLbFR1djkwOUVST1JjNlN6cUZMWnUzV3Fld09ibDVaa3pFaFpuMTY1ZERCMDZsQ05IamxDalJnMnV1KzQ2dG03ZGFvNk5pNGlJb0gvLy9rUkVSSEQzM1hlYnoxdXhZZ1U5ZS9Zc3NyL016TXdpTFpwNzl1d2hLU21KcGsyYjBxSkZDK2JPblh0ZXh3YVlOMjhlSDN6d0FjODk5eHh0MjdibDdiZmZKakV4a2VYTGx4Y1p4N2Q3OTI3Njl1MUxTRWdJTHBjTHU5M090R25UYU5HaUJmLys5NzlwMkxBaHMyYk53dTEyRitsbWVUWWlJeVBKeTh1alI0OGV2UFhXVzd6NTVwdUFyL1Z5eXBRcFp2amZ1WE1uOTk1N3IwTG1TV3pZc0lGS2xTb1JFUkhCN3QyNytmYmJid0dLYlNIYXYzOC8wZEhSeko4L0gvRE5ITnFsU3hlV0wxOE8rRnAySG5qZ2dTTFBTMHBLTW9PRDIrMCtvN1gvaWh2dm1adWJpOVBwRExnSVVuaTdFMCt1VDd4ZG5GT1Z6ZDhLVmZnaWo5dnRwa2FOR293Yk40NzQrSGc2ZGVwMDJ0Y2lQbDZ2bHdjZWVJRHc4SENzVmlzZWp3ZVB4eE53Y2NMcjlaS1hsOGZzMmJQTjczQmhDeFlzTUpjdjJyZHZIK0Jyalo4L2YzNngzVWY5eTN0MDZkSUZxOXdWMll3QUFDQUFTVVJCVk5WcVhvQTZsL1Y5aTVzRXkyS3g4TXd6ejFDMWFsV3oxZkJVcmF1N2QrL215U2VmcEY2OWVyUnMyWkx4NDhlYm9iRkxseTQwYXRTSW1UTm5NbUhDQkxadTNjcklrU09wWDc4K3FhbXBQUG5razFTcFVpVmc1bGpETUhqODhjZDU2cW1uZU9paGh4Z3dZQUF0V3JUZ3lKRWpkT3JVeVF6Rm5UcDFJaUlpQXB2Tnh1SERoODExaDE5Ly9mV3JNbVRtNXVheWI5KytJaGZUVHVkMDQ3SDlQWHhFVHNWLzhmdlFvVVBGL3B0NU1wbVptUUU5Ri9iczJVUGx5cFZQMjJQTDQvR3daTWtTV3JWcVZld1FBNERmZnZ1TnlwVXJVN0ZpeFdKN1V4VGUxL2xPSW5ia3lCRSsrT0FEbm4zMjJWT2VNd2RUVmxZV0w3LzhNb01HRGJvcWYvTXVkUXFhcDdCNDhXSzZkT2tDK0ZvMFQ5VnROaUVoZ1hmZWVZYytmZnJ3OTcvL25Zb1ZLNUtkbmMwdHQ5eGlqbkhjdTNjdmp6LytPT1BHalFOOFB5eGJ0MjR0MHFLWm5aMU5sU3BWaXJSby92TExMNnhmdjk3Y3JtUEhqbmc4SHViUG4zL1d4L2E3NmFhYmFOS2tDUmFMaFgvODR4K0VoWVZoczlsNDg4MDMyYlZyRjdObnp6YTNqWStQWjlteVpmenJYLzlpejU0OS9PdGYvK0tWVjE0eHh3RGRmUFBOREI4K0hKZkx4ZkRodzgvNWZiZGFyUXdZTUlEVTFOUWlqL1h1M1R0Z0FoYzV1VUdEQm5IcnJiZFNwVW9WVWxKU1RybnRyNy8rU29NR0RjejM5c1QvRi9lUFhmWHExZG0zYjUvNStTY25Kek4wNkZCbXpKaHh5bVBGeGNYaGNEall2SGt6ZGVyVUFXRG16SmtzWExpUUR6LzhrTGk0T01MQ3dsaS9majBOR2pRQWZLSFpIeHJqNHVJSUR3OFBlUHp3NGNOblZiWUtGU3FZczBXN1hDNDJiZHJFcmwyN3FGaXhJbGxaV1R6NzdMTllMQlp5YzNPRHNpYnNsUzQwTk5RYys1aVJrVUgvL3YxSlNFamc5ZGRmWjlXcVZWeHp6VFdVS1ZQbXBCY0gxcTVkeTd4NTgwaEtTdUxwcDU5bTgrYk5EQnMyekJ4WFc3NThlWE5pS2orcjFXb3UyK1BuZERvSkRRMWw3OTY5QWR2Nld5SmRMaGRPcDlPY01LdXdrSkFRYzhaWi83Yi8rTWMvaXQxUDRkdit0VFZyMTY3TnZIbnphTm15SlpzMmJXTENoQW1rcDZmejg4OC8wNnBWSzNOc3ZOZnJOWHVlSkNjbk0zRGdRS0tpb2xpN2RtM0FlTW9PSFRyZzlYcFp1SEFoTDd6d0FzODg4d3p2dlBNT3JWcTFZdkxreWNURXhCQWRIVTFvYUNoYnQyNWx3b1FKYk42OG1ZRURCL0w0NDQrZjlqTzdVbDJ1NndpbnBLUVV1UkFjR1JsSjY5YXR6VEhtRjRwL0RIN2hpYXhPNVZ6VzRMNlNlYjFlWG5qaEJiWnYzODdldlh0cDBhSUZOOTk4TTBsSlNTeGF0Q2lnemtSR1J2TEZGMThFM1BmWlo1L3g4ODgvbTNNWUFEejExRlAwNmRPblNKMVlzbVFKR3paczRQSEhIemNuRUpzd1lRSnQyclE1YWZtKytlWWJGaTFhUlAvKy9SaytmSGl4RjFTOFhpL2x5NWRuNXN5WloveTZrNUtTYU5XcWxiblNBUGd1V3MrYk55L2d0L1BFQUZ2NGRtcHFLcmZmZnZzcEwrSzQzVzZXTFZ0V1pGbEJ2OFdMRjNQdzRFRnpyUDZKcjB2RHEwcVdndVpKTEYrK25HM2J0cGxCOCtEQmcwUkVSSml6bmJadjM5NmNwZEF2TWpLUzdkdTNtMThZZitVdS9PVll1WEtsdWYydnYvNUtmSHg4a1Nzd0d6ZHVMUFpxN1BEaHc4MXA5MXUwYU1IOCtmUE5LZmpQOXRod3ZNV29mUG55ZUwxZTZ0V3J4Mk9QUFdaT2duVGlGOTlxdGVKME9zblB6K2ZBZ1FOMDY5YU52WHYzbWkyeUZvdUYyTmhZY3haZXZ3VUxGdkRpaXkrYWF6S2Vqd2tUSmxDNWNtWGdlSXVtQk1yTXpBU2dUcDA2WkdWbDBiQmhRL0x6ODgxV1p2Lzc1K2Z2WXZma2swK2E5eFZ1VlRteG52c2xKaVl5ZXZSb0VoSVNpSTZPWnVUSWtkeHh4eDJuTFovVmFpVXhNWkhCZ3dmejVwdHZrcGVYeDRRSkUralhyNS81K0cyMzNVWlNVaEtEQnc4bU96dWJzV1BIbXQxci9ZK1BHREdDSVVPR2tKYVdWbVJDcUZPVmJjZU9IWHoyMldla3BhV3haODhlRGgwNlJKVXFWYWhmdno2TEZpMGlOamFXS1ZPbVVLOWVQWjUvL25tZWV1b3BjOTFZT1RtTHhVSnljaktqUjQrbVo4K2VkTzdjMlZ6KzZZMDMzbURreUpFQnYyc1pHUmxtZCtpdnYvNmFwNTU2aWxxMWF0RzhlWFBlZU9NTnlwWXRpMkVZREJzMmpOcTFheGU1RXU5ME9zMnhsWVc1M1c1ekNSL3dyYnM1Y09CQTR1TGllT3l4eCtqV3JSdVRKazJpVXFWS09Cd09MQllMWHEvWFhDUFQ1WElSSFIyTnpXYmpzODgrQzloMzRSYk5nb0lDZHV6WXdkQ2hReGs3ZGl3UkVSSFk3WFljRG9mWk02QkZpeGJZYkRic2RqdXpaczBpUFQwOW9BZEx4WW9WcVZHakJtKzk5UmI1K2ZrNEhBNE13NkJMbHk1TW1qU0pzTEF3b3FPakdUTm1EQ3RYcmpSUDZLNjU1aHEyYjkvT2pCa3ptRDkvUG9jT0hlS1JSeDVoOE9EQkoyM1Z1RnBjTHVzSXA2U2swS05IRDNQQ05mQjE2Lzd1dSsvTTI1bVptUXdkT3BSMzNubUhRWU1HQmUzWTUrdGMxdUMra2xtdFZscTNiczE5OTkzSDMvNzJOMGFOR3NYMzMzOVB0MjdkT0h6NE1CVXFWT0NaWjU1aDdOaXg1cHJnY0h5c2R2djI3Vm03ZGkxdXQ1dVFrQkFPSGp6SW9VT0g2TkNoUTVGakpTUWs4UDc3NzdOejUwNEdEUnJFbURGajJMOS9QN2ZjY2t2QWR2ZmZmNzg1ay91Z1FZTW9WYXFVZVNITlAyNTcwNlpOREJzMmpJa1RKK0wxZXMzaE5XY2lOVFdWcjcvKzJwejN3T3YxbW1zVzE2eFowNndYL3VYcUNuOTMvTXRZV2ExV2MwbSs3Nzc3anNqSVNOTFMwdWpTcFl2NTNkdTNieCtKaVlubTg5MXVOODJiTnljc0xNeTh6Lzl2Z0gvWktqKzMyMDNYcmwwRDVtK1FpMDlCc3hpWm1aa01IRGlRUng5OWxQVDBkTzY5OTE0Ty96OTc1eDBXeGZYMThlOFdxcjJnc2Zlb0NiRXNLQWlvU0lCZ05FWUZWQlFMeHZwcUxHREhnZzFRVVdNTmRtT2lHRkJzcU5nd0trcnNYVlJFNmRLbHc5Ynova0htL2hnV0VMREV5SDZlWngrWTJUc3pkMmJQek54Nzdybm5tNVlHQndjSFNLVlNhR3RySXlRa0JPbnA2WEIzZCtlRjNBaUZRbDY0aExhMk5tdWNGUGZtMzd4NXM4VDVtY2VPSFVPUEhqMGdrOG1nVUNnUUVCREE5bFdjb3VzcWNteWxVZ201WEE1SFIwZmUrcDA3ZC9LV3ViVC9Bb0VBYVdscFNFeE1oRVFpUVY1ZUhoNCtmQWduSnljY09YSUU4Zkh4MkxoeEk5cTFhNGZjM0Z5NHVMaGd5cFFwTURFeFFhdFdyVmdJV1htNWZQa3lRa05EZVY0d0lzSlBQLzJrTnFKWlZpaElWU1FpSWdLZE8zZkc4T0hETVhic1dCdzRjSURYaVh6OStqWEN3OFBaY21ob0tNUmlNVzkrcGx3dVIvUG16U0dWU3JGNTgyYVdrYlVvRGc0T2VQUG1EV2JObWdXNVhJN3Z2LzhlWThlT0xWY2RmLzc1WjZ4YnR3NHVMaTRRaVVTd3Q3ZG5FajhBNE9ycUNtOXZiemc3TzBOYld4dERoZ3poT1JWbXpKZ0JUMDlQREI4K0hMVnIxMGJQbmowUkZCUlVycnExYk5rU1JBUWJHeHQwNnRRSlRaczJ4WkVqUjdCcDB5YjgvUFBQTURFeHdmang0K0hzN0l6bno1OWorUERoNWJ6eVZadlRwMDlqNGNLRnFGMjdObng4ZkZoV2JIMTlmZWpyNjJQczJMSHc5dmFHbVprWmdFTGQzMWV2WHVISWtTTUlDd3REY0hBd05tN2NDSVZDZ2ZYcjEvUDJyYXVyaThEQVFEUnMyQkJLcFJJcWxZcm5SUzhKN3BrY0ZSVUZJc0x4NDhjUkh4K1BYYnQyWWZUbzBTVm1YdGJXMW1ZaDVubDVlWEJ5Y3VKOXo0VmYxNjFiRnhZV0ZoQUlCREEyTm1hT05aVktCYWxVeXB3NlhIZ3Z0NDZyTzBlclZxM1VNdlJ5bmVUYXRXdWpidDI2QUFxZGZ0ejVQbnYyREZPbVRNR2JOMjlnYUdpSTRjT0hzMURhZ0lBQXBLZW5BeWg5dnZibnpuOWRSN2pvYzdaR2pScVlOR2tTWEYxZC84VWFxVk5SRGU2cVFHeHNMQnVNZVB6NE1mYnYzdzlMUzB2TW56OGZZOGFNUWYzNjlSRWNISXpmZi84ZFFHRWJ6TlRVbERjcWJHbHBpWm8xYTJMMDZORlFxVlFZTVdJRWMvYks1WEltRmJaejUwNldkZDNRMEJCSGpoeEIzNzU5MmVqM0R6Lzh3T3QwQ1FRQ3pKNDlHeXFWQ2hzMmJFRDE2dFdobzZPRDFOUlVHQm9hb2thTkdwREw1UlVhZ1E0T0RvYXBxU2tiUlF3T0RzYml4WXQ1K3VkRWhHM2J0a0VzRnVQUW9VTm8xcXdaWW1OajRlam95RHFKbkEyTkdER0NPZjBBTU4xaHBWTEpzek9oVUlpOWUvZWlUcDA2RUFxRk9IYnNHRTZjT0tIV2RnVUtuOWRWOVRtbzRTTlI2OFpKcW5YakpGV0dPM2Z1a0ZLcEpDS2llL2Z1VVdKaVlybTJVNmxVcFg2WGtKQkFvMGFOZXV2MksxYXNvTXpNVExadTkrN2Q1T2ZueDVhenM3TkpJcEdRWEM1L3AyTno1MWNhZVhsNUZCd2N6TXJsNWVXUm82TWpUWnc0a1E0ZlBrd0ZCUVZFUk9UbTVrWURCZ3lnVTZkT0VSR1JWQ29sVDA5UDJyaHhJeEVWWHN1dFc3ZVdlYXppbkR4NWtucjE2a1UrUGo3czJHWm1aaFFiRzh2S1JFVkZrVVFpb2R6YzNBcnRteU5lbWsvLzJFamNoN1pGNWYwdXBMemZwVkwxckF4NWVYbms2K3RMaXhZdFV2c3VJQ0NBakkyTmFlYk1tV3hkY25KeXFmdDYrZklsK2ZuNVVYeDgvQWVwNjZmQTQ4ZVA2Y1NKRTJ3NUtTbUpwa3laUWk0dUxtWGVWKzhOV1NMOVl5TWYzQmJWYkhPNUJ5bVhlN3p6S1dSbVpsSm9hQ2k5ZlBtU01qTXoxWjR2MjdadG85RFFVTjY2NHZldVVxbWtqSXdNU2twS29zVEVSUFpKUzB0alpWNjhlRUhHeHNabDFpVTZPcG9rRWdrcEZBb2lJdmFYUTZWU1VXWm1KaVVtSmxKOGZEejdGSDNPWDcxNlZXMi9DUWtKWlI1WExwZlRwVXVYMlBMTm16ZEpMcGZUdlh2M2lJaElKcFBSclZ1M3l0eEhWbFlXU1NRU2lvdUxLN1hNcFV1WEtDWW1SbTM5NXMyYmFkaXdZZVRwNmZuVzUzdTV5Y3lrZjJ6a2c5bW1zN016T1RzN3YzTlZ1WE11ZXU3bTV1Yms2T2hJam82T1pHeHNUSU1IRDZiTXpFd3lOVFhsYld0cWFrcG1abVprYm01T1ptWm1KSkZJeU56Y25DMFhMMTlRVUVDTEZ5OG1Nek16c3JPem8zWHIxcEc1dVRtdnpPSERoOG5XMXBaNjkrNU5HelpzNE5WTElwR3dEeEZSVEV5TTJqR0lpQjQrZkVqVzF0YmwzdStSSTBmSTJ0cWFURTFOYWZiczJaU1hsMWZpL21OaVlsaDlTenAyV2NmSXpNeWt1TGc0Y25WMXBXZlBubEZTVWhKSkpCSjYrZklsblQ1OW1wNDhlZkwrN0krSTB0TFM2QjhiZWU4MitMNXM3OTY5ZXhRVUZFVGR1bldqdlh2M1VsQlFFQkVWUGhOMjdOaEJFb21FSmsyYXhPNWJsVXBGc2JHeDlQTGxTNUpJSkpTY25FeXBxYWtVRnhkSGpvNk9kUEhpUllxTWpLVDU4K2ZUd29VTDZkR2pSK3hZTXBtTU5tellRQkVSRVZSUVVFQUJBUUUwWThZTUdqUm9FTDE2OVlwa01obDdiNFdGaGRHeVpjc29KU1dGaUlpTWpZMHBOamFXSkJJSjJkblpzWTlFSW1GbHlnUFhEdVNRU3FWVVVGQkFDeGN1SkQ4L1A1SktwV1JrWkVSeGNYRmtabWJHenJ1bzNSRVJ2WG56aGlRU0NXVmxaUkVSVVdwcUtyc25pSWppNCtOTHZDKzRzbjM2OUtHTkd6ZVNWQ3BsbjRLQ0FrcEpTWGt2TnZnaGJVL0RaOEM3ZERRL1pWUXFsVnJENmQ4a0p5ZW54QnVhZTlCVjVtWXZ6L25KWkRKS1NrcXE5TVBrYys1b2NwVFVTZUlleGhvK0lUNkRqdWJIUXFGUThCeHhwWlZKVDAvL09FNkM5d3ozZlA5azZ2NGY2bWp1M0xtVGRkNDRSNnlGaFFWNzN2WHExWXVVU2lWbFoyZXJOVjVOVEV5WXc2MTRZN2VranRpcVZhdG81TWlSRkIwZFRhR2hvV1JsWmNWclFJZUVoSkNkblIzZHYzK2ZJaUlpeU43ZW5uYnYzczIrZi9yMEtabWJtN01HZGtuSHlNM05wYWxUcDVLN3UzdTU5cHVibTB1bXBxWjA2ZElsaW8yTkpXZG5aK2JrclVoSHM2eGpxRlFxTWpJeW92ajRlRHA5K2pUMTdObVRybDY5U2hLSmhCNCtmRWdqUjQ2a1I0OGVrVVFpZVcrZHpVKzlvNmxRS01qT3pvNzY5ZXRIRW9tRSt2WHJSei8vL0RNdFg3NmNySzJ0YWNLRUNYVHYzajFhc21RSlNTUVNjblYxWmR2R3g4ZVRpWWtKRVJXMmxRNGRPa1RmZmZjZFBYejRrSWlJNXN5Wnd4dG91SFhyRmcwZE9wU0dEeDlPWVdGaDVPUGpROWJXMXBTUWtFQlhybHdoS3lzcjh2UHpvL1QwZENJcWRCVC8vUFBQMUt0WEwwcE9UbWFkMnFLT09LSkN4OGViTjIvS2ZjNjllL2VtWjgrZXFhMTNjbktpZS9mdTBldlhyNmw3OSs2a1VDakkzTnk4MUk1bWVucDZpUjFOaFVKQkNvV0NZbU5qMmZVcGZzMG5UcHpJYzlnVS84aGtzbktmVDJsb09wcnZqaVowOWorSVFDRDRwTUlCaW12bWNYRGhEcFdaMTFLZTg5UFMwdExvdzcyRmtrTEJxdm9jTGczL2JVUWlVWm02a2x5Wm9wSW0veVUrdGVmN2Y0bVBwU09zVXFrUUZCUUVYMTlmcHVVN2QrNWNMRnUyakpWNW01WXZGMjVkTkZ4UkpwUHg1dG9WRkJTZ2V2WHFiUHJNMi9aYlVGQUF1VnlPdG0zYm9uSGp4cGc2ZFNxaW9xTEtkVTVGS2VzWUFvR2d3aHJjbnp0Y0NHZFlXQmhjWFYwUkZCUUVxVlNLMzMvL0hmUG56NGU1dVRuTXpNeHc0OFlOOU83ZEcwMmJObVhidm5uekJncUZBajE2OUlCQ29jRFVxVlB4M1hmZklTQWdBSWFHaG9pT2ptWlp0N095c2pCanhnd01HalFJa3lkUFJuSnlNbTdkdWdWZlgxODBhdFFJalJvMXdxSkZpN0JpeFFwRVJFUmcwYUpGYU5XcUZYeDhmQkFlSHM1c2pRdlhMVDUxcXJ6azVlVWhPenRiVFdkYUxwY2pPam9hN2RxMXc0TUhEOUNzV2JPMzNsTmNjalk3T3pzV2RndUEzUWRFeEtZY2NQWWtsOHV4YU5FaTNMNTl1OFM1d0JwRmdrOExUVWRUZ3dZTkdqUm8wUENmNTJQcENITmF3RVcxZmp0MjdNamJ0akphdmxwYVd2RHo4MlBuc24zN2RseStmSm5OMVgzYmZ1dldyWXNmZi93Ujl2YjI2TnExSzJ4c2JDclZtU2h2M2N1cndmMjV3ODBGNXVaZnZuejVrbW5uY2duSGdNTGYxTUxDZ3BmMTlmWHIxL2o2NjYveDIyKy9ZZTdjdWFoWHJ4Nk1qWTJ4Yk5reXlHUXl2SHIxaW1sRzE2eFpFM3YyN0VHdFdyVmdZV0dCNnRXckF3QXZOMEpPVGc3Mjdkdkg2OHpldm4wYm9hR2grT0tMTHlBV2k1bVRJeUFnZ04welJXMzliVWlsVWdCUXl6cjg0TUVEMUs1ZEcvcjYrcmgvL3o3di9paUpyS3dzNk9qbzROS2xTMnpkbXpkdk1HREFBRjVTTENKQ2VubzY2dFdyaC9qNGVDeFlzQUR4OGZIdzlQVEV2SG56MUJJaEZjOE9ydUhmUmRQUmZJOGtKU1VoUER3Y2xwYVdieTI3Yjk4KzlPL2ZuL2NDS1MrcHFhazRkKzRjZnZ6eHgxS2xGejZtYmxKeFltTmowYUJCZ3pKVG4ydlFVQmFjRjdNc1hidDM1ZENoUXpBeE1lRjVaV05qWTdGOCtYSnMzcnhaTS9KYkNkNjhlWVB3OEhBWUd4dnpydCtsUzVkZ1pHVEVHa1pGU1U5UHgrN2R1ekZ6NWt5SVJDTHMzTGtUZmZyMFlSckdwU0dUeWRSK0l5NzV6b2V3RzdsY2pqTm56c0RDd29LbjkvcStLU3FaVWhGa01obWVQWHVHZHUzYVFWZFg5d1BWN3IvRGg5UVJKaXBidzVlam9qckRBb0dBbHhWODJMQmh2QVozZWZhN2FORWlEQm8wQ0ZldlhzVzJiZHNRRlJXRm1UTm5scXUrRmFsN1JUUzRxd0xIangvSC9mdjNJUkFJOE1zdnYrQ3JyNzVDZW5vNkw5cy8xeUUvZE9nUWE1TkZSRVN3WjExNmVqcHExNjZORGgwNklEazVHU2RPbkVDclZxMTQwUmx0MjdaRlJrWUdBT0RDaFF2SXk4dERjSEF3SEJ3Y0lCUUtZV1JraEpvMWEvSVNNRDU3OWd4WldWbUlpWWxCNDhhTm9WUXFvYSt2RDJ0cmEyUmxaYUZXclZxb1ZxMGFMMXQzV1ZTdlhoMENnUUFaR1JtOE5teWRPbldncjY4UFYxZFh4TWZIdjFWSGROZXVYU3k3TmdDV0FCTW9ITkhVMGRHQlNDUmlXY0hEd3NMUXNHRkQyTnJhd3RyYW1uWHdpM1pVQVkwaXdhZEcxWWhyK0VBVWY5bHdXUzRURXhQTExBY0FtemR2WnRrQnkwS2xVakVCYm81cTFhcGh4NDRkdUh6NXNscFp6cE56N05neE9EbzY0dENoUStqZXZUdDY5T2loOWpFeE1lRnBOQ21WU3VUbTVpSTZPaG9YTGx6QWloVXJ5aVZKRWgwZGpTMWJ0ckI2MnR2YjQ5V3JWd0FLOVkwZVBIakF5aW9VQ2xoWldhbDk3T3pzbUhSTVFVRUJldlhxVmFLT1psVW1OalpXVFV2d1V6NCtFU0U3T3hzeW1helVUM1oyTm0rYnlNaElCQVlHNHMyYk56QXhNVUYrZmo2ejg4dVhMMlBXckZrbFpndXRLUFJQTnJ4ang0N3gxcXRVS3R5K2ZidkVqa3BTVWhLTWpZMUx2SmU0VDdkdTNhcTBOelVpSWdKdWJtNDhPUnlGUWdGM2QzZmN1M2V2eEcxa01objgvZjJadyt2Y3VYTk1Zb2xyUlAzZi8vMGZrKzBCQ2pOMk96bzZJaWNuaDdldmx5OWZ3c1RFUk8yWldSa3lNaktnVUNpZ1ZDclovcFlzV1lMMDlIUzJUcWxVSWo4L245bWtYQzZIcTZzcmF3aHluRHg1RWtlT0hDblhjWjg4ZVFJN096dkV4WlUrSmVqQ2hRdHN0SWxES3BWaXdvUUp1SGJ0V2tWTzg3UEZ3OE1EL3Y3K2FOS2t5VnZMRnRVUjVqNEEyUC9GUTBBNUxlQm56NTZ4ZFRFeE1id3luSlp2NDhhTjBiaHhZOFRIeDJQV3JGa1ZPZ2RPN3FhOCs0Mk5qWVc3dXpzTURRMHhjZUpFckZpeGd0a0RweFBMUFovSzZ2U1dwKzZtcHFiWXRXc1h2djc2YXpVTjdxcld5SC8rL0RtOHZiM2g2dW9La1VpRWxTdFhvbjM3OXJoNzl5N0VZakV2akZzc0ZtUGZ2bjFzMjRzWEwwSWlrUUFvYkVQV3JGa1RJcEVJUC96d0E5YXVYUXM3Tzd0U2o2dFNxZkRpeFF2czNidFhUZEt1S1BmdjMwZVhMbDF3Ly81OWRPellFZHJhMnBnM2J4NE9IejRNb0RCajdMWnQyMkJnWUZDdTg5WFMwa0tUSmswUUVSSEJXOSs2ZFd2czM3OGZjcmtjTDE2OEtGSFhFdmhmbTNqNjlPbjQrKysvY2VuU0pheGV2UnExYTlmR2tpVkxBQUR1N3U1bzI3WXREaDA2aEN0WHJ1REdqUnNRaThYUTB0S0NzN016dnZqaUN3Q0Y3dzhqSXlQZXA2clozNmVPWmtTemttUmxaY0hLeWtvdEJweUk4T09QUC9KdWRybGNqdERRVUo2WFdTQVE4T1ptMEQ4cHJJc0wwaVluSjZOZnYzNGwxc0hkM1IzdTd1NjhkZjcrL21qVHBrMmxkSk04UER4dzZ0UXAxS3haRTFsWldYQnljb0tXbHBhYWFMMVVLb1ZZTEdZdll6MDlQVnkrZkJuUG56L0hMNy84QWwxZFhlanE2aUk4UEJ3clZxeUFsNWNYMjFZc0Z1UDgrZk93c0xEQVgzLzlCVzF0YlJnWkdlSDY5ZXZJemMxRjc5Njk4ZmZmZnlNM054ZDZlbnJsL2owMGZIcFVSbXV0VHAwNjJMQmhBOU90dkg3OU9pNWR1b1JldlhvaFBEd2M2ZW5wUENtSnlzNEJ1bmZ2SGhRS0JjYU1HY002eEVYbkduTWpxcm01dWFoZXZYcWw5TDZxSWpFeE1UQXhNZUU5TC83KysyOFlHQmd3V1pPaWNLbnJ1V2NKcHpGMzhPQkJiTm15QlM5ZnZrVEhqaDNSdFd0WEZCUVVzTG1aMjdkdmg3bTVPYXBYcjg3MEo0SENaNUdXbHRaN2lkS3d0cll1MFVsWVVpaml1SEhqTUhueVpHaHBhVEhIaUZ3dVI2OWV2U0FTaWFCVUtxRlFLTEIyN1ZvQWhhbjdaOCtlRFFCNDllb1ZkSFYxbWQwRUJnYWlhZE9tME5MU1lzNDJJb0pVS2tXVEprMGdGb3ZScUZFam5EeDVFcTZ1cnBETDVVeEN4c25KQ1FLQmdNMXBLaWdvcUpCa3dlZkF4OUFSRmdxRitQSEhIN0YyN1Zvc1hib1VxYW1wYWgzL3Qra01DNFZDS0pWS1JFWkdsanA2WDYxYU5VaWxVdDQ3dUt6OTFxdFhENkdob1RoKy9EaDY5T2lCRXlkT29IWHIxZ0FLOWJLNStaNFdGaGE4OTNKeDNsWjM3dnFVVjRQN2M2ZFpzMlp3Y1hHQms1TVQxcTlmanhvMWFxQlBuejR3TnpkblVSZEdSa2J3OS9mbjJkUDU4K2Z4K3ZWcldGcGFRaTZYSXlrcENiVnExWUpTcVVST1RnNWtNaG5DdzhPUm01dkxleitwVkNvWUdocENxVlRpNU1tVGtFZ2syTHg1TTc3Ly9udVltSmp3M2tFeW1ReTNidDNDNU1tVHNXVEpFb3dhTlFyKy92NzQ2NisvbUFSS2JHd3NwazZkaW0zYnRwV280VjRTWGJ0MnhhMWJ0MkJpWXNKYmYrZk9IZHk3ZHc5OSsvYkYzTGx6c1hEaFFpZ1VDamFhQzRBMzEvTEdqUnM0ZXZRb25qOS9qbFdyVmpISEVEY0lNbUxFQ1BUcDB3ZmR1blZEejU0OTFTSTl5cHFqcWVIVFFOUFJyQ1Jpc1JoRWhMMTc5NkorL2ZxbGxvdUppY0c0Y2VQWWc5ZmQzUjFuejU2RlNxVkMvLzc5V1RrZkh4KzR1Ym14Y3B6UU9kZGdDZ29LWWczZE5Xdld3TkxTRXQyN2QwZFVWQlNVU2lYYXRHa0RXMXRiVnI0eXVrbno1OC9IL1BuemtaeWNESHQ3ZStiQk5ERXhVWHZSSGo1OEdDMWF0RUJzYkN6MDlQU3dhdFVxUkVWRnNSZE5kblkyN3QrL2p3a1RKcUJ0MjdhSWo0OUhnd1lOV0lJQUl1S0Z2WW5GWXJiTVhZT3FOTWZqYzZTaVdtc0toUUpFaFBQbno3T0dUTGR1M2RDc1dUUGs1ZVhoMGFOSGVQandJZE1UL1BMTEwvSGJiNzlWcW00QkFRRVlQWG8wQ2dvS0VCY1hoeEVqUnZDKzc5NjlPL3MvSkNRRXRXclZxckRlVjFXalY2OWVMUFNxZCsvZVVDZ1VDQWtKd2VIRGg1R1ltTWpFeDRrSTN0N2VNRFkyUnZmdTNYbTZhMXhqcEVtVEpuQnhjVUg3OXUwaEZBcngrdlZyTmlwdy9QaHgzTHQzRCtIaDRUaDI3QmdFQWdFVHZTODZldkN1bkR0M2pqa1pPTHAzNzg0NmdoemMzTFZaczJiaDBxVkxUS1BWMmRrWjU4K2Z4L3o1ODdGeTVVcFVxMVlOWThhTWdidTdPOXEzYjgrMkh6cDBLSVJDSWNSaU1SUUtCZVJ5T2ZUMDlIZ05KYVZTQ1psTWhyTm56NkpldlhybzBLRUREQXdNRUJrWmlkR2pSNWQ2RHUzYXRjUEJnd2ZmeS9YNHIvQ3hkSVNuVFpzR1QwOVBEQmt5QkhYcjFvV05qUTJPSHovT3ZuK2J6bkREaGczUnNtVkxqQnMzRGhjdlhpenhYT3JXcll2dnYvOGVQLy84TTNidTNBbUJRRkRtZnZYMTllSHA2UWx2YjI5NGVucWlTNWN1V0xwMEtZRENlMlBac21YdzlQVEU1czJiWVdabWh1ZlBuNWQ0M0xLT1VSa043czhkUFQwOWpCOC9Ic0Qvb3RCRUlsR0oweSs0WkVxeHNiRllzV0lGeG84ZmordlhyOFBiMnh0YVdsb0lEdy9IM0xselViZHVYZmo3KzJQNTh1VVlNR0FBbkoyZFdTSXBYVjFkVEpzMkRVdVhMc1dkTzNld1pzMGFuRHAxQ3FOSGo0YUZoUVZ2QU9IS2xTc2dJaVFrSkNBdUxnNjZ1cnBZdTNZdDl1L2Z6OXAxYmRxMHdjaVJJekYvL253Y1BIaXdYSTY2UG4zNllNT0dEWmd5WlFxQXdzN3EzcjE3Y2VyVUtiaTd1Nk4vLy83bzNMa3phdGV1RGJsY2pxTkhqNkpaczJZc3VaRktwY0xGaXhmaDYrc0xKeWNuZUhsNVFWdGJHd2tKQ1FBSzJ3TURCdzZFbVprWkRodzRnSFBuenVIYmI3L2wxYUZvdEFuSHRXdlhjTzdjdVNydDhOWHdFZm1ROGlhWm1abms0T0JBang0OW92VDBkTXJOemVWOU1qSXk2TVdMRnhRUkVVR0xGeTltNmRYejgvT3BvS0NBSkJJSnBhV2xVVzV1TGtzTHpxVVhUMHhNcE83ZHV4TlJvWFRJbVRObjZONjlleVNUeWVqY3VYTVVGQlJFZG5aMkZCa1pTWU1HRGFJbFM1WlFibTR1YmQyNmxaS1NraXFsbThUcHlrbWxVbnIrL0RsSkpCS1NTcVdVazVORHZYcjFvbGV2WHJGek56WTJwdmo0ZUZJcWxTU1JTS2hidDI1TVo0eExLODNwa1ptYm03UDFpWW1KZFBMa1NlclhyeDhaR1JsUnYzNzlXRHJ3dm4zN01sMU1JdUtsdS81UWZPcnlKdm41K1V5bnJXL2Z2clJxMWFvSzZiVEo1WEphczJZTldWcGFVcTlldlppdUtZZE1KaU5QVDAreXNMQWdhMnRyMnJ0Mzczczlma1cxMXRMUzBxaGJ0MjVrYm03TzdJaXpuOURRVU9yWnN5ZTlmdjJhTGx5NFFJNk9qcFNVbEZTaDY4a1JFaEpDdlhyMW9zZVBIOU9pUll0by9QanhsSnViU3lxVmltSmlZcGdOcWxRcWtrcWxUR2JpWGZTKzNzcG5JRzlpYm01T1VWRlJKSlZLS1RJeWtpUVNDVDE0OElDc3JhMlo1aTVSb1Y3aG8wZVAyUFZOVEV4azEwMHFsWktUa3hNZE9YS0VwRklwS1JRS2trcWx0SFBuVG5KeWNxSmJ0MjZSbVprWlQ0OVRMcGN6TzBwTVp4cUZMZ0FBSUFCSlJFRlVURlN6MFhkQktwV1N1Yms1OWVuVGgvcjA2VU1TaVlRc0xTM1pzcG1aR1V1aHovM2xaQUs0WlE4UER3b05EYVd3c0RBYU0yYU1tbXdKSjhPaFVxbG83Tml4NU9ibVJrUkVyMSsvcHRXclYvTzBRRlVxRmNubGNsS3BWS1JVS2ttaFVOQ3JWNjlvN2RxMWxKQ1FRRktwbEo0K2ZVb21KaWIwNXMwYnlzN09mdmVMOEIrU04rSDRHRHJDWGw1ZTlQcjFhN1o4N05neEdqbHk1SHVvL2FkUFJUVzQzNVZQWGQ2RVF5NlgwN3AxNjVoMktZZFVLcVhKa3lmejVFUlVLaFh0M2J1WGxFb2xKU1VsMFlrVEp5Z3RMWTFXcjE1Ti92NytQSG00MzM3N2pUMHozZHpjbUlUS3VuWHJlQnJES1NrcDVPSGhRU1ltSnF6TkpwZkw2Y3laTTNUeDRrVmF0MjRkeWVWeWV2SGlCWjA5ZTVaTVRFeW9iOSsrUkZTb0MxdlVudCtHUXFHZ3ZuMzcwclZyMTRpSUtEWTJsdjd2Ly82UG5qeDV3aXVuVXFrb0lpS0N0WUdWU3FYYTlTbEtmSHc4dWJxNlVrNU96bHZya0ppWVNQUG16ZU5kMTJmUG50SDQ4ZU1wSUNDZzNPZFNGaHA1azNkSE02SlpTV3JXckltQWdBQTRPVG5oeFlzWHpJdk9KYWhRcVZSUUtCUUlDd3RqSGtXZzBCUEZqZnBWcjE2ZHpWRXJucTZmODhaVXExWU5uVHQzeHZ6NTg3Rmp4dzdNblRzWEZ5OWVoS0doSWViTW1ZTk9uVHBoOXV6WkdEcDBLRmF1WElrR0RSb2dOemNYS1NrcHNMZTN4NkZEaDZCU3FWaTRRVkJRRUMvTEdGZHZwVktKUG4zNjhPclFvMGNQRmdkZkVrS2hFSC8vL1RlMHRMU1FrcEtDV2JObXdjYkdCanQyN01DaVJZdHcrdlJwakIwN0ZsOS8vVFZVS2hVRUFnRysrKzQ3bUp1YlkrTEVpY3pUYm1Sa3hOS0JhL2dmdi96eUM2S2lvdURuNTRmWHIxK3JwZVMvZVBFaWR1ellnVFZyMWtCZlh4L3o1czFEalJvMW1OZHp5NVl0dUhQbkRyWnQyOGJtanJWcjE0N04rZGkwYVJQQ3c4UHgrKysvSXljbkI3Tm56MGE5ZXZYWVNQdTdISitJWUdWbGhlUEhqOFBHeGdianhvMkR0N2MzQUNBM054Y0hEaHpBM0xsejBhMWJOOXk4ZVJOQ29SQjE2OWJGMWF0WHNXN2RPcVNrcE9EaXhZdHdkbmFHcWFrcHdzUEQ4ZFZYWCtHTEw3N0FvMGVQVUxkdTNVcEwyK2pyNjJQaHdvVUlEQXpFMmJObmNlREFBUlpDeE1GbDREdDM3aHhMZGtDbEpBRGhQS29xbGFyY1NVSStWN1MwdEtDdHJjMmVOeXRXck1DSUVTUFlzbFFxaFV3bVE4MmFOVmtpaDZLSXhXSjA2dFFKYTlhc3dmTGx5OWw2WFYxZExGMjZGUFhyMTRlRGd3UGMzZDJSbloyTldyVnFvWGZ2M2poKy9EaTB0TFFnRUFnZ2s4bGdhbW9LcFZLSjRPRGdVdWNKbFFkdGJXM2s1K2ZEMzk5ZkxlUXlOallXQXdjT1pCRVlSY01GSHo1OGlGZXZYbUhuenAwUWk4VzRmUGt5RkFvRmhFSWhiRzF0a1pPVHc4Szl4R0l4Y25KeThPdXZ2eUlsSlFYcjE2OEhVSGlmK1B2N3N4QmI3cmw5OE9CQlZ1YlFvVU5vMGFJRjZ0U3BnN0ZqeDhMRHd3UFhybDNEdDk5KyswRVRGbjNxNk9ucFllTEVpU1hlandNR0RNQ0FBUU40dGxmVzNMUldyVnFoVmF0V2F1dHpjbkxnNmVtSnVYUG5JalUxRmIvKytpdHZ4UEp6NW0yalJYcDZldmp1dSs4K1VtMCtIY1JpY1ltSmw3UzF0YkYxNjFiZU9vRkF3S0lSR2pSb3dONjczUDNPSVJRS01XclVLTGE4Y09GQ3pKa3pwOFQzWC8zNjliRmt5UktNR3plT2hhQ0t4V0xZMnRvQ0tJdzZFUXFGYU5PbURSbzFhb1FkTzNhd2pMWTZPanBsdHZlS0l4S0o0TzN0elo2TFRaczJ4Wll0VzlUS0NRUUNYaml1VUNnc2MxcFU0OGFOMlJTRHQ5R3dZVU8xRVBBdnYvd1MyN2R2TDlmMkdqNE9tbzdtTzdKdjN6N1d3TWpMeTBQUG5qMXg5T2hSTkd6WWtIV3VpcE9Sa1FFZEhSM1dpQUZRYXZaWUFMaDE2eGFzckt4WVF5TWtKQVJidDI2Rmc0TURSbzRjaVppWUdJd2VQUnB1Ym00SUNBaW9sRzZTV0N4R1dGZ1l0TFcxOGZQUFArUGF0V3U0ZXZVcVJDSVJDM2tyaWJpNE9BUUhCK1BNbVRPWU9uVXFySzJ0c1hYclZqUnIxZ3o5Ky9mSDBxVkwwYVJKRTB5Yk5nMnRXcldDU0NUQ2tTTkhXT2dZRjM3SWhTSzJiOThlY3JrY1FxR3dTb1RjbElaS3BjTEpreWV4WThjT3B0TzJZTUVDTEZ5NGtKVXBTK3RNcFZMaDhPSER2QmZKa0NGRDhQejVjOWpaMlVHbFV1SG8wYVB3OWZWRnk1WXRBUUNUSmsxQ1lHQWcrdmZ2Lzg3SHI0eldXa0pDQXFaTW1RS0pSQUkzTnpka1ptYkMwdElTZi83NUo2NWZ2dzZnTU9TVmlNcWR0S0FrdUZEd2pSczNZdXpZc1dqZHVqVXVYcnlvcGdkYlVGREFleUZXUnUrcnFyTnUzVG9vRkFvOGYvNGNYMzc1SlhPc0ZjMklDQlRhKzZaTm02QlFLREJuemh6TW16ZVAxM0VYQ0FUc21zNmNPUk9qUm8yQ3JhMHRRa0pDQUJRMnpzUmlNWktUa3pGczJEQ0VoSVJBcVZTK3QreXJVNmRPVlF2SkxTbERJL2M4YzNWMXhXKy8vWVpSbzBaQm9WREF5OHNMMDZkUEwxWC84K3pacy9EMzk0ZWZueCtFUWlGa01obkxuaXVUeVFBVWhwTHA2K3ZqeHg5L1JOKytmV0ZyYXd1eFdBeWhVQWdYRnhkODg4MDNtRGR2SG5KeWNxcGN1R3hwZkVnZFlVNDMwOEhCQWRXclY4Zmd3WVBoNE9Ed1h2YXRRVU5wbE1lQlZGb0NyS0x2SlgxOWZkN1VsY3JBdmZzMWFDZ0xUVWZ6SFFrTURNU2xTNWV3WWNNR3RxNmdvSUJsSWVTODkwVnY4S1NrSkRSczJKQ1ZGUXFGWmFheU56UTBoRWdrd3ZuejV3RUFlL2JzZ1plWEY0eU1qSERpeEFtc1hyMGFaODZjZ1Znc1pnK2h5dWdtYVd0cjQ5aXhZM2o2OUNtQXdybG9ucDZlcGRhTFN6YWhvNk9EUC83NEE5V3JWMGRpWWlKYXRteUpoZzBib24zNzl1amR1emVPSGoyS0dqVnFzQXhwMjdadGc0K1BENERDK1UxR1JrYjQ4ODgvTVd6WU1PemV2WnZOcDZscUNRV0trcEtTZ29LQ0F0WkpCS0NXTUtJc3JUTk81NjFkdTNhcy9FOC8vY1RiZjNFZE9FTkRRMnpjdVBHOUhMOTR1ZkpvclgzeHhSZFl1SEFoakl5TXNHclZLclJwMHdZZE9uVEFuRGx6a0pxYUNqOC9QeVFtSmtLbFVwVXJrMlJaSER4NEVMcTZ1anp4ZEpWS3hiTTVrVWpFNmxjWnZhK3E2Q2o1NmFlZldQSWJvTERCRXhBUWdELy8vQk1IRHg1RWRuWTJCQUlCaStiWXUzY3Z3c0xDb0ZRcWtaU1VoRUdEQnFGNzkrN1ExOWRuMTQrSWtKZVhoN0N3TUFpRlFwaWJtN05ubUlXRkJkcTBhY1BtNm5LLzMvdVdwdG04ZVhPcEk1b2NZV0ZoOFBYMUJWQTRYN041OCtaUXFWUjQrdlFwenA4L0R6YzNOM1pkOHZQem9hK3ZENFZDZ2MyYk4rUElrU1BRMGRGQml4WXRXQUlSK2ljTHQ1V1ZGWWdJSFRwMHdLNWR1MHBON2lPVlNxRlVLbEdqUmczczJiTUhpeFl0K3FEeVFGV2RHalZxWU0yYU5mOTJOVFJvMEtEaGswYnpGbnBIenAwN2gzcjE2a0ZMUzR0NXVEbnRJUG9udTFoSVNBalBrLzM4K1hQV2FNL1B6eTh6akNBNk9ocGVYbDVJVDA5SHExYXQ4T1dYWCtMNTgrZVlNR0VDZ01JRzh2VHAwNkd2cjg5cjlGUkdOK25DaFF2dzhmSEI0c1dMTVcvZVBFeWVQQmtIRGh3b3RXNWNKak94V0l3ZE8zYXdjNWJMNWVqYnR5OHJwMVFxc1hMbFN1emF0UXRkdW5TQnI2OHY4NFJWcTFZTnExYXRnclcxTllZTkd3WmRYVjJNR1RNR2pSbzFxdkk2blBSUHhzT3lLRTNycktUdDh2THlJSlBKZUI3Um91V0tIKzlkanM5UkVhMjFtSmdZVEpvMENTS1JDSEs1SE5yYTJnZ01ERVNQSGoyd1ljTUdkT25TQlVGQlFWQW9GQ3lEWkdXNGVQRWlObTdjQ0dOalkzaDRlS0JhdFdvWVBYbzBCZ3dZb0ZiMnlwVXIwTmZYcjVUZVYxVnM1Ty9hdFF1Tkd6ZEdRa0lDeTFMcDRPQ0F3TUJBbkR4NUVxMWF0V0lKZHFwVnE0YjgvSHc0T1RuQjA5TVRLMWFzQUZBNENoVVFFTUNjY1Z3R1FhNFRlZm55WldSblo4UFcxaGFob2FGc3hPOURNbW5TSkxYZnMzaUN0S05IajdJd1hXdHJhL1R0MnhkYVdsckl6czZHbnA0ZSt2ZnZqOXpjWERZS0dSd2NqSlVyVitMSmt5ZFl2MzQ5WnN5WUFTMHRMYWJkR0JVVkJTY25KNWJvcUtSN3NhQ2dBRmV2WHNXZmYvNkpodzhmd3NQREF4MDZkTUNFQ1JNd2RlcFUrUGo0bEtoZHFrRWRMaUxoWTl5M2taR1JhTm15Slh2V1BYbnlCTjk4ODQxYUpBU1ZrRXlucEhYRjBXZ0VWMDBxcW1PY2xaV0YwTkJRZlAvOTkycjdrc2xrZVBYcUZXN2V2SWtCQXdhVUdvMmhRY1BicUhvdG9mZElaR1FrN3QrL2orN2R1L05HY3JqUVdhRGtsOExGaXhkWlI2eWdvS0RNc05rV0xWcGc3ZHExY0hGeHdjeVpNL0hGRjE4Z0p5Y0h2WHYzWm5QYjR1UGpNWEhpUkd6YnRvMXRkLy8rZlZoWVdLanBKdlhvMFFNMk5qWUlEZzVHWkdRa0MwR01qbzdHL1BuejJUdytvTEN4WkdWbGhiLysrZ3RqeG96aFNhOEFRSmN1WFJBU0VnSTlQVDJtMFRWKy9IaDA3TmdSSVNFaCtPT1BQMUMvZm4zV0FlSE8wOURRRU4yN2QwZU5HalY0MmMyNHJIOEtoUUk1T1RscUdVdXJFZ1lHQnREVDA4T2pSNC9RdVhObkFJVWk0a1hodE02NDlPSmhZV0h3OHZMQzhlUEhtYzdiMDZkUDhkVlhYd0VBVHB3NGdRc1hMbUQ3OXUwd01EQ0FqbzRPYi8rUEh6OW1EWk4zUFQ2SHFha3BqSTJOSVJBSTFMVFdvcU9qY2ZMa1NWYTJlZlBtdUg3OU90YXZYNCs0dURpc1g3OGU3dTd1YlA4V0ZoWll0V29WNUhJNVZxMWFWZWxyMjc1OWUyelpzb1VKWVl0RUltUm5aME1vRk9MbXpac0EvaGNHenpGOStuUTI5K2I2OWV2dzhQREFsQ2xUc0dUSkVyaTd1K1BvMGFOWXMyWU5EQXdNcWt5bXhmSWlFQWl3WmNzV05nZVhhN0FJaFVMTW1UT25STDNjTVdQR3NHZEQ4UTVkMFFaVVhsNGVqaDA3QmljbnB3OTRCdVhEM2QwZE5XdldoSkdSRVVRaUVhNWN1WUluVDU3QTFkVVZnWUdCa01sa0dEeDRNUGJ0MjhleTFucDRlQ0EvUDc5TVRVT09vamJGUmN4SXBWTHMyN2NQYmRxMHdiSmx5NWdUNlpkZmZzRzhlZk9RbHBhbTZXaStCZTQ5Ym1scENSc2JHNFNHaHVMbXpadm8xYXNYTGwrK2pPUEhqMlBac21WbHZxZmZCaEV4R1I2QlFJQWhRNGJnMnJWckVJbEVrTWxrR0R0MkxHN2V2TWxHc1lIQ0tUYjkrdldEV0N6bS9mWnl1UnduVDU2RVVDaGs3MlF1VEx4bXpacE1Jemd4TVJGVHAwNWwyNzFOSTdoZnYzNWxSaEVwRkFwY3YzNWRNeTNnRTRiVE1iNXc0UUo3VG5JNnh0N2UzbW82MkVsSlNWaTZkQ21hTld1R3pNeE0rUHY3SXlzckMwbEpTVWhOVFVXTkdqWFF0R2xUMUs5Zm4rVjJDQXNMUTFoWUdGeGRYVC82K1duNGI2THBhRllTbFVvRkx5OHZPRG82UWs5UEQwT0dER0doZ1RLWmpJMEd5V1F5WkdWbFFVdExDM1hxMU1HTkd6Znc0c1VMMXRGTVRrNkd2cjYrV3BoVTBjWlZ0V3JWRUJrWnlWNEN4WVY1VlNvVmJ0MjZ4Y3BYUmplcFJZc1cyTFJwRTB4TVRCQVZGY1gyeGMwWDh2UHpZM1A1dW5YcnhrYWN1TVJIdDI3ZGdxK3ZMM1IxZFRGNzltdzBiOTRjRXlkT3hLeFpzOUNqUnc4Mko0dlR5U3M2NHBPUmtZRnZ2LzBXNTg2ZFk4ZmxoS1hmaHg3ZWZ4R2hVSWp2di84ZWE5YXN3Y3FWSzVHYW1zcExLZ1dVclhVbUZBb3hlUEJnTEYrK0hDdFdyRUIrZmo1MjdkckZHaDdjL24xOGZMQjgrWExrNU9UQTE5ZVhoZGUrNi9HQmltdXRjYlpXVUZDQXhNUkVPRGc0SUQ0K0hzN096Z0FLRzlyMTZ0V0RTQ1RpTmZyT256K1B1WFBuTWozTHR5RVNpVkM3ZG0xRVJrWWlLaW9LVDU4K2ZldEw4MzNvZlgzdUVCRW1USmpBQzUzbE90MWNRcVgwOVBSeWVjYTVrVkdnWkUwMHp0azFldlRvY3MwVHFxaU5BUDlMN0FZQXZyNitaWWJPU3FYU0VzOHJMaTRPOWVyVnc0d1pNeUFVQ2pGbzBDQ2VOQXIzRE9VNm12bjUrZERSMFNteE1TK1ZTcUdqbzRQdzhIRE1temNQelpvMXc4eVpNekYwNkZEMDdObVRqYWdMaFVJMGE5WU1XN2R1UldKaUlyS3lzalNqRVdYd01iUjc1WEk1TEN3c29LV2x4ZmIxM1hmZjhUcVExdGJXa012bEtDZ293UERod3pGOStuUmN1WElGRmhZV3VIYnRHclMwdE5DclZ5OGNQbndZdi96eUM4NmVQY3ZlcTluWjJYQjNkOGZBZ1FNMUdzRlZtSXJxR0xkcjF3NERCdzdFcVZPbk1HblNKS1NtcHNMQXdBRDYrdm9ZTjI0Y213TmZsTFp0MjhMTnpRMmpSbzBxVTlwUGd3WU9UVWV6a2dRR0J1TGx5NWZ3OGZGQjdkcTEwYU5IRHh3K2ZCaGZmUEVGQmcwYXBCYm01Ty92RDVGSWhFV0xGdUdubjM1Q1JrWUc3TzN0a1phV0JnY0hCMGlsVW1ocmF5TWtKQVRwNmVsd2QzZUhRcUZnblRHaFVNaENjb0hDQm9xVmxSVUE5WkNxeXVvbWNTTkhSYk5vQW9WaXhFVTdmTGEydHREVzFrWjJkalptelpxRkowK2VRRWRIQjhPR0RjT29VYU1nRm9zeFlzUUkxSzVkRzB1WExrVitmajQ2ZGVxRXRXdlhZdWZPbmRpM2J4KzB0YlhWUm4yS2V0czQzYmlpV3FKVmpSa3pac0RUMHhQRGh3OUg3ZHExMGJOblR3UUZCYkh2MzZiVDl2UFBQMlBkdW5Wd2NYR0JTQ1NDdmIwOUx6elUxZFVWM3Q3ZWNIWjJocmEyTm9ZTUdjSnIwTC9MOFN1anRaYVdsb2JFeEVSSUpCTGs1ZVhoNGNPSGNISnl3cEVqUnhBZkg0K05HemVpWGJ0MnlNM05oWXVMQzZaTW1RSVRFeE8wYXRWS0xibE1XZno2NjY4NGRlb1VXclZxaFRadDJyQUdwa3FsWWhxZHhYbFh2YS9QSFNLQ1ZDckY5dTNiMGJoeFk4VEh4MlBBZ0FFc29WSlFVQkFlUDM2TXExZXZvbHUzYm15N3k1Y3ZJelEwbEhlUEV4R2I2d244YjBTejZFanhtemR2SUJRS01XREFBSXdjT1pKdEs1UEpTa3pTVTFFYlVTcVZQRnNvNmtBcGpwR1JFV3JWcW9XalI0L2k5ZXZYQU1DMGdydDA2WUw4L0h3Mm9oc2NISXlhTld2QzN0NmVOOUpJUkZDcFZIQjJkdVk1K3JqOWM5eThlUk4zN3R4QnYzNzlNR0hDQkVSRVJPQzMzMzdEL3YzN2taV1ZwVmEzRGgwNllQLysvZVUrNzZyR3g5THU1VVRsMDlMUzBLaFJJL1R1M1J2QndjSFExZFZGYm00dTdPM3RjZkxrU1diem5FT1dtMVpEUkt5VHA2K3ZqMFdMRnVIczJiTTRkKzRjUkNJUkxDd3NXR1pQalVadzFhU2lPc1pjZTIvNjlPblEwOU5EZm40K0Jnd1lBS0ZRcVBZczRSSTBpa1FpR0JnWXdOallHTUhCd2N3SnJFRkRsZVZENm1nU0VTVWtKSlM0WGk2WFUwcEtDa1ZGUmRHVEowL283dDI3N0xzN2QrNHdiYWw3OSs1UlltSml1WTVWWEh1dGVEMUdqUnJGTy82NzZDWTllZktFSkJKSm1WcEhITmV1WGFNYk4yN3dkSXlLSXBQSktDUWtoSzVldlVwRXhIUkc1WEk1S1JTS1VqOEZCUVgwNXMyYk1zLzdYZm5VZFRULzYxUlVheTB2TDQ4Y0hSMXA0c1NKZFBqd1lhYTk2T2JtUmdNR0RLQlRwMDRSVWFFbW1hZW5KOU1GdlhQbkRtM2R1clhjOVlxTGk2UGMzRnpldXNURVJESTJObWJMbkw1dDhYSkZxWWplMTF2NWordG9LcFZLdW5qeElydGVlWGw1ZE92V0xhWVIrZkRoUTVvOWV6YnQzNytmcDZsNTh1Uko2dFdyRi9uNCtMRHR6TXpNS0RZMmxwWGg5SFdML3hhM2I5OVdxMGRrWkNUWjJkbXg0M0pVMUVaVUtoWEZ4c1pTV2xvYXZYbnpwc3hQU2tvS3hjYkdVbjUrUHZYbzBZTW1USmhBS1NrcFpHbHBTWmFXbHJSNDhXSjY5T2dSRVJHRmg0ZlQ2TkdqYWNLRUNiempSVVZGa1pHUkViMTU4NGJwaHhiOXlHUXl5c2pJS0xQTzZlbnBGQmNYUnpFeE1leFRsajVrdWZrUDZtaVdsNCtsM1V0VStCdVBHaldLUEQwOWFjU0lFVHlOMDZGRGg5TGx5NWRwd1lJRmF1ODhpVVJDMXRiV1pHMXR6V3lFaU1qTXpJelMwdExZc3lzdkwrL1QxQWgrRC94WGREVC9UU3FxWXh3WEYwZXBxYWtVRnhkSGVYbDV6UDVMKzl5NmRZdnRJeUFnZ0NaUG52eHZuT1pIUjZPaitlNW9SalRmZ1VhTkdwVzRYaXdXbzM3OStpV0dGWFR0MnBYOXo4MTlLdzlsZVJNYk5XckU4N0srcTI1U3k1WXQ0ZS92WDY3UXY5SkdnRGkwdExSNCtwemxuZWNpRW9tcVhPamg1MFpGdGRiMDlQVGc3Kyt2Vm03cDBxWFEwOU5qKzlQVzFzYjgrZlBaQ0VUbnpwMTU5OVhiS0NsamJhMWF0ZkRubjMreVpWMWRYUVFIQjc4M3ZhL1BIYUZRQ0V0TFM3YXNwNmZIRzRrek5EVEU2dFdyMWJiNzdydnZlSWtvOVBUMGNQWHFWVjZaeG8wYjQvVHAwMnBTSlJLSlJHMS9yVnUzeHVuVHA5WFdWOVJHQkFJQkw4UzF2SVNHaGpJN1BYandJQXdNREhqM1FZY09IYkJueng0V1BzN0J6VTh1TFhwREpCSzlkVVMyVHAwNnFGT25Ub1hyWEpYNVdOcTlRT0V6cFVtVEpqaDI3QmgyN2RyRmV4ZG1aV1d4UkZuSnlja3N4d1BIc1dQSG9LK3Z6NHY2YWR5NE1SSVRFNUdhbW9xV0xWdENUMDlQb3hGY3hhbUlqdkdLRlN0WTRySGc0R0FjUDM0Y2RlclVZYnErTmpZMlRPczNKeWVIOS96dDNMbHppWnFaR2pTVWhLYWorWmxUR2Qwa1BUMDlOU2tMRFJyK0xZcnJXM0p3enBmM01XOUlWMWNYclZ1M1pzdENvZkNkdERvMWxJL3loTVZyYVdtOVV3TWZlRDgyVXRIakZPOHNjQWdFQWpVdFBJRkFVR1duQ1B5YmZDenQzdWpvYUxpNHVHRENoQWxvMUtnUkFnSUNjT2JNR1FDRjkwQitmajZHRGgwS2dVREFKTlBlNXBUOThzc3Y4ZUxGQ3p4NThvVE52OU5vQkdzb1NsazZ4bHUyYklGUUtJU1JrUkcwdExSZ1lHREFmdCtpTWxGRXhCd1NIRTJiTmtWV1ZoYnk4dkxlS1VtV2hxcUJwcU9wUVlNR0RSbzBhS2h5ZkN6dDNoWXRXaUFvS0FoUlVWRll1SEFoc3JLeUVCUVVCRjFkWFNRa0pHRFlzR0dZTzNjdXJLMnRJWlBKMUVidnVRNGZOM2NTS0J6UnYzMzdOcTVldmNvYlhkSm9CRmRkS3FKalhOeGhJSmZMWVdwcUNxRlFDSUZBQUlGQWdCNDlla0F1bCtQTW1UTk11Z2tBYjRSVTA5SFU4RFkwSGMwUFJFSkNnbHFXd3BMSXk4dFRDeFBsWGlZYXorSC80RHlxVlZHYmtDTTRPQmoxNjllSHNiRnhtZVZVS2hXeXNySjRveVlxbFFyMzd0MkRvYUZocVJwcXNiR3hhTkNnUVlWRGx1UGk0ckI3OTI1TW5UcFZ6ZlA1dG5ySzVmTC9iSWcwRWVIeDQ4ZG8wNlpObVNHMkdzb21MeThQQ1FrSkxKbEplU21hTEswazVISjVtWElOR2pSOExPMWVBTGg3OXk2OHZiMnhkdTFhT0RrNW9VYU5HdERXMXNiMTY5ZlJxRkVqM0w1OUd3TUdEQ2l4NGM2TmNGcFlXRUNsVWtFbWs2RjM3OTVZdlhvMXZ2NzZhN1J2M3g2QVJpTzRxbE1SSGVPaXlPVnlQSGp3QUFBUUZCVEVvakU0bWEvaTBSWVpHUmtRQ0FTb1VhUEdSemdyRGY5MU5EMlpTdURqNDhOaTEwdGkyN1p0R0RWcWxKcitXMG1jT25VS2d3Y1A1b21PdjNqeEF0MjZkU3VYdHRyYmlJMk5mZXM4eWcvTkgzLzhBVnRiVzVpYm0yUFpzbVhNMjFhYzI3ZHZxODBuaVl5TVJHQmdJTjY4ZVFNVEV4UGs1K2ZqOHVYTEFBb3pWczZhTll0cHluM09SRWRIWThXS0ZWaXlaQW1rVW1tWlpWZXZYbzNGaXhlcnJSOC9mandMbmVIZ09udEtwUktUSmszQzNidDNBZnhQb2tlbFVpRXpNeFAzNzkvSDd0Mjc4ZVRKRTlicDV6aC8vanllUDM5ZTR2d3dwVkpaNnR5ZUowK2V3TTdPRG5GeC8vNGMrOHJjSndLQkFHUEhqaTFSQjdLcW9sUXFXVWhWYVorTWpBemVObGV2WHNXMGFkTlFVRkFBbVV5R25qMTd3c3JLU3UzVHMyZFA5a3hWcVZRd05UVkZ0MjdkU3YzMDZOR0RPZTNLKy90dTJMQUI4K2JONDYyYk9YTW1QRHc4ZU91bVRadUdQWHYydk1PVnFqejBqMlNGVENZcjlWUDhQdGRRTXR6Y1dFZEhSL1RxMVF0aFlXR3dzYkZoV2FNdExDencrUEZqUEhyMGlEZm51S0xrNStjak1EQVFYbDVlYU5Tb0VZUkNJWnNMdDMvL2ZuaDRlT0RhdFdzc2t6VlFHTjdLaGUvdTJyVUxDeFlzZ0ZRcWhiMjlQYUtpb3ZENDhXTUloVUtrcHFZaU9qb2F3UDgwZ3BjdFc0Wmx5NVpod1lJRnFGbXpKb1JDSVc3ZnZvM2J0Mi9qeXBVcnZMcE5uejRkZi8vOU55NWR1b1RWcTFlamR1M2FXTEprQ1lCQ2JkaTJiZHZpMEtGRHVITGxDbTdjdUtIcFpQN0g0SFNNZi96eFIyUm5aNWNvZGJSaHd3WWNPWEtrM1B0ODhlSUZtalp0cXJFRkRlVkNZeVVWSkNrcENVZU9IR0ZoS1lDNnRwYU5qUTFPbkRpQjZPaG8zbHpIa3VZM0JBY0h3OG5KQ2RyYTJ2RHo4K01sMFNnZVB2TmY1TlNwVXpoMDZCQTJidHdJZ1VDQW1UTm5JaUFnZ0NmVkFoUTJudGF2WDYvV0tma1lHbWVmT21scGFaZytmVHBHang2TnhNUkV6Smt6QjJ2V3JDbDFaUExiYjc5bDJwaGMyQlQzUXVBOGszSzVIR0t4R0NrcEtSZy9mand5TWpJZ0ZBcmg2ZW5KNXVqczNic1hOalkyYU4rK1BSbzBhSUNHRFJzaUtpb0tkZXJVUWYvKy9TRVNpU0FTaVZqanY3aE9GNmVGdW52M2JuVHUzQm12WHIyQ3JxNHUrNDBDQXdQUnRHbFRhR2xwc2M0YS9TT1QwYVJKazMvMUpSWWJHd3NuSnllRWhvYXlkU3FWQ2txbGtqZEtwcWVueDd0UHVZNTFWWDBCeDhYRk1UM2hzaWlxWjJsdGJZM3QyN2RqejU0OW1EUnBFdkx5OG5EdDJqWG82T2lnZCsvZXVIVHBFdkx5OG1CcGFjbVRlOUxTMHNMQmd3ZlJva1VMcEtXbHdkYldsdTAzTmpZV1E0WU1ZYmJXcEVrVG5rNXZhWFRwMGdYQndjRnNtWWh3Nzk0OW51ZWVpUERnd1FQZU8rQmpJcGZMWVdWbFZhSkVsRlFxaFVxbFluSWFHc3JtWTJuMzZ1bnBzY1JoQnc0Y1FOdTJiVkZRVUlBNWMrYWdlL2Z1TURZMnhnOC8vSURaczJkajA2Wk5xRnUzTGxRcUZUWnQyb1NCQXdmQ3dNQUFKaVltK091dnYzRDQ4R0VFQmdaaTM3NTkyTEJoQTY1Y3VRSW5KeWVNR2pVS2RuWjJHbzNnS2dwVlFzZVlHOHg0K2ZJbGZIMTlTMHlrVmhJM2I5NUVseTVkM3ZNWmFQaGNxWnF0b1hjZ09EZ1lwcWFtTEY1ZHBWS2hXN2R1ME5IUjRUVkFpWWluYVNpWHkyRm9hSWp0MjdlemRjK2VQY1BEaHcveDY2Ky9BaWpVMmh3NWNpVFRNT0k4L3lxVnFrSWhpWjhTaHc0ZGdxdXJLenAwNkFBQWNISnlRbmg0dUZxNVU2ZE80ZFdyVjd5RzA4ZlNPUHVVaVlxS3d2VHAwOUduVHgrTUh6OGVjcmtjcnE2dW1EQmhBcFl2WDQ1bXpacXhzc2VQSCtkbDluUndjTUNXTFZ0NERXNGJHeHNBUU8zYXRYSG16QmswYk5nUU8zYnN3S1JKaytEajQ0TWhRNGF3YklSWldWa1FDQVE0Y09BQXIwNXl1UnlIRHgrR25wNGVjbkp5TUgvK2ZHYkRSVkVvRkNnb0tHRFptWWNPSGNvOCtRcUZBbks1SEhwNmVqenRUazQvOWV6WnM3dzVJWjhDcjErL0xqRUVyVisvZnJ4bEx5OHZsdlc1cXNIWkdhZC9HeHNiaTRFREI3SUdlVlJVRk8vM0Jnb2I4ei85OUJPKy92cHJDQVFDYUd0ckl6OC9uemxTT0cyNGtwTGxsSGV1bUZBbzVPbFdsa2JYcmwyUmtwS0MrUGg0TkduU0JKR1JrU2dvS0VCMmRqYVNrcExRc0dGRFJFWkdRaXFWTXVmWHgwWmJXeHMzYnR6Z25mdURCdy9nNStlSDFOUlVXRnRibHl2cG13WjhOTzFlb05BSk1IRGdRR1JuWjZOMzc5NFlPblFvT25YcWhJVUxGd0lBSms2Y2lOdTNiOFBlM2g3cjFxMUQxNjVkOGNjZmYvRDJRVVJZc21RSndzUERzV1hMRm56enpUZm8zcjA3bWpkdmpnY1BIbURQbmowNGZmcTBSaU80aXNFNWFDdXFZL3ozMzMraldiTm0yTEpsQzNPa2NGcXFSU2tlblhmaHdnVk1uVHIxdzUrWWhzOENUVWV6Z29TRmhmRWFrUUtCQUljT0hZS2VuaDZVU2lWU1UxTlpXbnlaVElZQkF3YkEyOXNiWDMzMWxkcG8zYSsvL3NvODg5ZXZYMGRNVEF4V3Jsekp2dWNlNkphV2x1OGtvMEJFV0xObURVNmRPZ1VBR0RKa0NDWk5tc1FlSm1scGFWaXdZQUh1M2J1SFJvMGFZY21TSlR3cGdLTkhqMkxMbGkzSXljbEJ6NTQ5bWR3RVIyQmdJTFp0MndhcFZJckJnd2RqNnRTcFRMQThJaUlDcHFhbXJPeUlFU1BVUmgybFVpbTJiTmtDWjJkbm5yaDRWbGFmd0lxUUFBQWdBRWxFUVZRVyt2YnR5eHFlUUtFY2dsS3BoSStQRCs3ZnY0OFRKMDdneVpNbjhQWDF4Wm8xYXlwOWpUNDFGQW9GRGgwNmhDMWJ0bURFaUJHWU5Ha1NnTUlNbkd2WHJzWEtsU3N4Wk1nUTJOcmE0dHR2djRXNXVUbVRpc2pKeVlHRGd3UEdqQm5ENUd0dTNyd0pJeU1qbkR0M0RuNStma2hPVG1hL2c3ZTNOM0p5Y2xpRFo5S2tTVkFvRkhCM2R3Y1JzUWFLaFlVRjR1TGk0T2ZuaDVZdFc0S0ljUFBtVFZoWldaV3JVM2p0MmpXSXhXSVFFY2FORzRjNmRlckF4OGNIaVltSitQMzMzK0hxNnNxOHNVS2hFTEd4c1hCd2NJQ1ptUm1lUG4zSzg3YVdabk5BNmZiS2pYSnhJejBsalZweWNKNThJeU1qMWtuaVJ0UCsrdXN2VnE1ZnYzN1l0V3NYdTg0dUxpNmxqalJYSllxS3dnTW9OZXlRaTBLd3RiVmx2NTlJSk1LRUNSTUFGTTRSR2pac1dLbGhxazVPVHJ3c21aejhRL0ZuYmZIZnZqUWJxVm16SmxxMWFvWDc5KytqU1pNbXVIMzdOanAzN296VTFGVGN2bjBiMzMvL1BlN2V2WXVPSFR0Q1cxdTdWQnVWeStYdzhmSEJxVk9ub0t1ckMyZG5aNHdlUFpyVnhjSEJBZjM3OTBkd2NEQmF0R2dCTHk4dnRHalJBa0RoODlEVDB4UG56NTlIelpvMVlXdHJpOE9IRHpNN3pjcktRbloyTnRhdFc0ZUpFeWVpZHUzYWNIRnh3YUZEaC9EczJUTzBhTkdDemRuVFVEYjYrdnBZdW5RcDZ0YXRDMXRiV3l4ZXZCZzZPanFZTldzV05tM2FoTW1USjZOdjM3NlF5V1JZdTNZdGJ0eTRBUk1URTJSbFpjSFIwYkZDeDlMUjBZR25weWZhdG0yTGxKUVVQSGp3Z0QxbnVPKzNiTm1DRXlkT2xDakZRMFJ3Y1hIQmtDRkRvRkFvZVBKcGpvNk9jSFIwUkh4OFBPYk9uY3NiZlUxS1NvSlFLR1MyejgyNzQ3Q3pzNE9kblozYThTd3RMU0dWU2lFV2k5R2dRUVBNbURHalF1ZXI0ZU5CUlBEeDhXRjVHZXJXcll2dDI3ZXp3WStXTFZ2aTh1WExHRFpzR00vUloybHBpVTZkT3FGT25UcVF5V1J3ZFhYRndJRURXWlppdVZ5dUpuVjMvZnAxNU9ibXFrMXowcUNoU2xMcnhrbXFkZVBrZXhWdjdkMjdOejE3OXF6RTc3eTh2R2pLbENscytkNjllMlJzYkZ5aTZQdmx5NWVwYjkrKzFLTkhEMUlxbGVUaTRrSi8vUEVIRVJIRnhNUXc4WGlWU2tYNStmbVZyaThuMGp4czJEQ0tpSWlneDQ4ZlU5KytmU2t3TUpDVm1UOS9QaTFhdElpU2twSm96NTQ5NU9Ua3hMN0x6YzBsVTFOVHVuVHBFc1hHeHBLenN6TlArRHdrSklUczdPem8vdjM3RkJFUlFmYjI5clI3OTI0aUtoUVE3OSsvUDIzZHVwWDY5ZXRIL2Z2M0oxOWZYelZCNmwyN2R0R3dZY01vS2lxS3pNM05lZC9KWkRMeTl2WW1OemMza2tnazlPdXZ2OUxkdTNmcHdJRUROSEhpUkNJaU9uZnVIUHUvSXNSTDgra2ZHL25na3dTVjk3dVE4bjZYY3RkdHc0WU5aR0ZoUWVmT25TdFJQTm5HeG9adTM3NU5vMGVQcHJsejU3THRGQW9GVFo0OG1hWk9uVW9LaFlMa2Nqa1QzcFpJSlBUbXpSdkt6TXlrdExRMHRrMW1aaWI3WHlLUnNPL1BuVHRISTBlT1pPc1ZDZ1d2anMrZlB5ZUpSRUl2WDc2azd0MjdrN201T2Z0MDc5NmRKQklKUlVWRjhiYkp6czZtMWF0WDB3OC8vTUNPKytMRkMyYnZSZUZzZDlxMGFSUWZIOC9XbDJWelpkbHJURXdNVDNROEppYUcyVnZ4NzU0K2ZVcm01dVpNd0p5SUtERXhrU2RpVGtUVXExY3ZYdDBjSFIzcDRzV0xhdWZ5Vm1TSjlJK05mUFFKcThybEhxUmM3bEh4T3BjQTk1c3BGQXBTS3BVVUZSWEZsaFVLQmIxNDhZSjNEWGZ1M01sc1dpNlhFeEdSaFlVRlNhVlNJaXE4dmtxbGtyS3pzOVVFNDAxTVRDZzVPWm1JMUFYbVMvcXR1ZVczUGROV3JGaEJLMWV1SkNLaU9YUG1rSyt2TDYxY3VaS1dMVnRHUkVRTEZpeWdqUnMzOHM2M3VJMnVYYnVXUm80Y1NhOWV2YUtIRHgrU25aMGRuVGh4Z3JmTndvVUxLVEV4a2J5OHZIamk1NnRXcmFLUkkwZFNkSFEwaFlhR2twV1ZGYk5UbFVwRlJrWkdGQjhmVDZkUG42YWVQWHZTMWF0WFNTS1IwTU9IRDJua3lKSDA2TkVqa2tna3BGUXFLLzREbGtSbUp2MWpJeC9NTnY4UlJIOC85WDBQNU9Ua2xIajl1SGZYZTd1Mkg0SDgvSHlLakl4a3kwcWxrcEtUazlYZXc1OHlhV2xwOUkrTnZIY2IvTlJzNzFNbk9UbVo3dHk1ODI5WDQ2UHhJVzJ2cXFBWjBhd0FlWGw1eU03TzVvVXJGc1hKeVFtT2pvNklpWWxCOCtiTkVSSVNnbTdkdXFsbGtTTWliTml3QWVQR2pZT1BqdytTa3BMUXVuVnJEQm8wU0cyZkFvSGduZWRxQ2dRQ3JGcTFDczJiTndjQS9OLy8vUjhDQXdQWjhaNC9mNDUxNjlhaFFZTUc2Tm16SjNidDJzVzJMU2dvZ0Z3dVI5dTJiZEc0Y1dOTW5Ub1ZVVkZSN1B2ZmZ2c05NMmZPUktkT25RQVVKczd3OXZhR2k0c0w4dlB6a1pDUWdLdFhyOExMeXdzcWxRb2VIaDZvVmFzV202T1pucDZPUFh2MllNMmFOV29qblI5TDQreFRaT3JVcVJnNGNDQ2FOV3VHNE9CZ05SMjAzTnhjR0JnWVlPL2V2U3c1VUg1K1BoWXVYSWpyMTY5ajE2NWRHREprQ0R3OVBRRVU2cXZwNmVuaCsrKy9oMHdtUTFCUUVOdlg5T25Ua1ptWnlVYTRod3daZ2laTm1pQWpJd05PVGs2c25GS3BaT0dMaVltSkxHbEtxMWF0Mk85QlJEaHg0Z1IyN3R5SjRjT0hxK2tmbmoxN0Z2NysvdkR6ODJQem83ZzVwRnhDTElWQ3dlNFpnVUNBUllzVzhiejNaZG5jMit5MXZIREgxMlRWcXhoYzhwM2lJNXJGbHpuR2pCbURuMzc2Q1VaR1JtekVXQ3dXdzhYRkJYSzVIQTBiTnNUUW9VT3hhTkVpdFcyTDJtTkZlSnVOZE8zYUZYdjM3Z1ZRT0pmVXdjRUJhV2xwMkxadEc0REM3S0VMRml4ZzVZdmJxRXFsd3RHalIrSHI2NHVXTFZzQ0tJd1NDQXdNUlAvKy9RRVVqdG91WExnUU9qbzZjSFIweEU4Ly9jUzJEUW9LZ3Erdkw1bzNiNDdtelp0ajd0eTVXTFpzR1R1V2xwWVdkSFIwWUdkbmh3NGRPckJyMEtaTkcvenl5eThzMis3bk9GLzlZL0V4dEhzL0ZocU5ZQTN2RXdNREE0MzlhS2dRbW81bUJlQWE5S1ZOaEcvUm9nVnNiR3pnNCtNRER3OFBIRGx5UkMxYklWRDRzdkwyOWthZE9uV3dkdTFhMUs5ZkgyUEhqa1YrZmo3eTgvT1JrWkVCbFVxRnRMUTBBSVVObzhhTkcxZGF1MHBMUzR0MU1nR2dZOGVPdklhVm41OGYvdnp6VHdRSEIrUHAwNmU4am0zZHVuWHg0NDgvd3Q3ZUhsMjdkb1dOalEwdlpPalpzMmRZdm53NUMva2xJaGJteXIyTWx5MWJ4bDUwMDZaTnc3WnQyMWhIYzl1MmJmam1tMjlnYW1xSzJOaFlYcjAvbHNiWnA0cE1Ka05xYWlxRVFpRzdwaHhDb1JBcEtTbkl5c3Bpam8rTkd6Y2lKeWNIMnRyYUdEOStQRHc5UFZHOWVuWFVyRmtUM2J0M3g2cFZxM0Q2OUdrY1BueVloWG9Dd0pZdFc2Q3RyUTJGUW9HZ29DRDA3OThmcjErL3hwMDdkMkJ2YncrVlNvVlpzMmF4OHBjdlg4Ynk1Y3ZSczJkUFJFVkY4UnI4U3FVU1M1Y3V4WjQ5ZTlDcFV5Y1d3aWlUeWJCNTgyWWNPWElFT2pvNmFOR2lCY3pOelprZ3RFd21nNVdWRllnSUhUcDBZTTRPTFMwdFhpY1RLTnZtM21hdjc0UGlZYUJjR25rT29wS3o3RllGbWpWcnhoTDVBRkNib3dtQWx5VzZ0STVpOWVyVmtadWJDNkF3a1VweDZaTzh2RHlvVkNvMjU1aWo2RzlUV2dqejIyeWtTNWN1ZVBueUplN2Z2NC9zN0d4ODg4MDN5TXpNUkV4TURCNCtmSWprNUdSMDd0eVpsUzl1b3lrcEtjalB6MmZ6MGdIQTBOQVFHemR1NUowM2Q0MjRldzhBVWxOVDFiYnQyTEZqaWVmeDdOa3pMRjY4bUNWZk9uYnNHTzdldll0cDA2WnBkQTQxYU5DZ1FjTW5nYWFqV1FHcVY2OE9nVUNBakl5TVVwUHp1TG01d2RIUkVjN096dWpRb1FQNjlPbFRZcm0yYmR1eWptUnljbktKU1VhS3pnVzllZlBtZTJzOEtCUUszcjdjM053UUV4TURaMmRudEdqUkFqTm56dVNWWDdSb0VRWU5Hb1NyVjY5aTI3WnRpSXFLNHBYeDhmRmhuUjB1QVF4UW1IQkdKQkx4dkttdFdyVkNZbUlpV3c0TURJUllMRWJ2M3IyaFVxbVFuNS9QTWsxK1RJMnpUdzJWU29WaHc0WkJUMDhQUXFFUVNxVVNTcVdTMTNqbXJ0ZkpreWZSc0dGRE9EbzZvbW5UcHJDeXNzTGd3WU94YWRNbWpCczNEcTFidDRaU3FVUkdSZ2I4L2YweFlzUUkzckgwOWZXUm5wNE9HeHNiTkdqUWdEZWl2WFBuVGlpVlNxU25welBuUUwxNjlUQnAwaVJZV2xyaTJMRmpzTFcxUlU1T0RzL0xQMkhDQkFnRUFzamxjbHkvZmgwZUhoNTQ4dVFKMXE5Zmp4a3paa0JMU3dzM2J0d0FVSmdncHVoY3lmSjAxRXF6T2VEdDlscFpPRWNUVjI4QXNMS3l3djc5KzFuQ28wbVRKcFVxMzFNVnlNbkpRV3BxS3JTMXRTRVVDcEdjbkF5Z01EcUIvcEhGa1VxbGFOdTJyZHJ6N1BIangyalVxQkgwOWZVUkV4UEQ1anRhV1ZtcEhlZjE2OWVvVmFzV3l5U2JscGFHdm4zN3N0OG1MaTVPTGJOMVVjcXlrY2FORzhQQXdBQzdkdTFDeDQ0ZG9hdXJDMTFkWFRScDBnUTdkKzVFNjlhdHl6WFNYZFNPaWFoY2RsMWVKOFdaTTJmdzY2Ky93czNORFphV2xsaTllalVHRHg2TUd6ZHUvR3V5S3hvMGFOQ2dRVU54TkIzTkNxQ2xwWVVtVFpvZ0lpSUNKaVltSlpiSnlzcUNnWUVCSWlJaTBMVnJWK1RtNXBhWjdWQWdFS0JSbzBZSURRMWxDWGFLandMazVlVzlVNmlPUXFGQVptWW15NUwzNE1FRGxuZ2lOVFVWMTY1ZHc0VUxGMUNyVmkybXg4VVJHeHNMWDE5ZnJGeTVFb2FHaG14MGtXdVV0V3paRWdrSkNleDZoSVdGd2N2TEM4ZVBINGV1cmk0YU4yNk14TVJFTm9LV2tKREF5OVozN05neDl2L3IxNjh4YmRvMCtQbjVBZmlmeHRuNjllc1JGeGVIOWV2WHc5M2RuUjNMd3NJQ3ExYXRnbHd1eDZwVnF5cDlmVDVGeEdJeGN5NWtabVppK3ZUcGFOR2lCWllzV1lLN2QrK2lkZXZXcUZPbkRxOWhXclJEUDJYS0ZEZzdPMlA5K3ZVd016TkR3NFlOTVhueVpHaHJhNWVZTlpCTEdsQlNldk9rcENRTUhEaVFkUXkrL3ZwcmZQMzExOHhSd2lVTDRHeTBaOCtlMkx0M0w1bzNiNDZDZ2dLSVJDSjRlSGdnUHorL1hOcXdiM09vbEdWelpka3JKOFhDSmFDcHFFNXQwNlpORVJZV3BqWUtKeFFLMmJvZE8zWlVhSitmR3pkdTNNQzhlZk9ncGFVRmtVakU3SFBJa0NHc295bVh5MHQwbkhsNGVPRGJiNzlGa3laTjFLSWJpc01sNmVHdWUvRy9aVDB2My9aTUF3ckRaOCtjT2NNUytIRHJnb0tDNE9EZ1VHYmREQXdNb0tPamcwZVBIckdSejhlUEg1YzY1YUw0dHJxNnVuajI3QmtieVl5SmlWRXJaMnBxQ21Oall3Z0VBaXhZc0lCbFBWK3hZZ1dpbzZOeDh1VEp0eDVMZ3dZTkdqUm8rTkQ4ZHlZYWZDSjA3ZG9WdDI3ZDRxMVRxVlM0ZS9jdWxpeFpncUZEaDZKdDI3Yll1blVyd3NQRDBiOS9mNnhhdFFybno1L0hvMGVQU3R5blVDamtaWEV0RGpkZjdQejU4NVVTalZhcFZIQnpjME5FUkFRZVBYcUVYYnQyc1JGVWJvUXNJU0VCMGRIUldMbHlKWWdJYVdscHlQai85dTQrS0tyNzN1UDRaM2xTcVJxVllJeGFvNlp4ak5FckVZbG9FMXVUb0pMcjFZNFZSaXVKUlR1MTFkNVFveVoxUWlwNkc4UldwU2JvcU9tMDQyZ2VmR2ppUTJOSVlreGlpZmlZQmlRYW94aWhvaENKQXVvQ0M3dS8rNGZaVTFkQW81NFZ4ZmRyWm1lV1pjODV2OFV2dUovOW5mUDdscFVwTEN4TVdWbFoyclJwazA2ZE9xWE5temY3QkpyUm8wZHJ5WklsK3ZUVFQ1V2ZuNjlGaXhiNW5FbzRZc1FJL2VFUGY5Qy8vLzF2SFQ1OFdDKy8vTExQREVYSGpoMnRXL3YyN2VWd09OU3hZMGZyNStLZHJmTDJPTnUyYlp2dXUrOCtTZi9wY2RhcFU2YzYxOEUyQlE2SFE5bloyWm82ZGFyR2poMnJPWFBtcUxhMlZydDM3OWFFQ1JOMDVNZ1JPUnlPT20vWXZXL3VUNXc0b1IwN2Rtamt5SkU2ZGVxVWpodzVvalp0MmxnOUsrc3pidHk0T3JjckxXTWVGaGFtbGkxYktqUTAxUHAzYU42OHVVSkRRNjJaLzVDUUVKOFBHQ29ySzYzcitTN2xuVGxzeU9WcTduTDEycjU5ZTdWczJWTHIxcTFUVVZHUjVzMmIxK0F4dkxQSStmbjVQbyt4b216RGFtdHI5ZWlqajJydjNyM0t6czVXVmxhV3RZcDBWbGFXUHZua0UrM2N1Vk43OXV6eG1mWDF0blBxMWF1WHpwNDlxNGlJQ0lXSGh5cytQbDd4OGZIVzN3T3ZjK2ZPYWZYcTFSbzJiSmoxbUxmbWpUSHllRHgxbHVPLzJKWCtwa215ZXNSZHZQcG52Mzc5Nmp4V240Q0FBRDN4eEJOYXNHQ0JqaDA3cHJ5OFBDMWJ0cXpPS2RZTmJUdHExQ2d0WExoUVJVVkZ5c25KOFZtSi9PTFgycjU5ZTRXRmhhbFBuejdLeU1oUWVYbTVYQzZYVDVzdEFBQWFFek9hVjJuSWtDRmF2SGl4cGs2ZEtrazZlL2FzSmt5WW9JS0NBa1ZIUjJ2RmloWFdwOWhyMXF6Uit2WHI5Y1liYjJqdDJyVktTRWhRNzk2OXJYMTVUNGU4MU1Wdm1pNE9FZGZTdTB1Nk1EdldvMGNQcTJWQWZIeThSbzBhSlVscTNicTF4bzhmcjBtVEpxbFZxMVlhTldxVXZ2bm1HdzBiTmt5cHFha2FPblNvVWxOVGxaYVdwdFRVVkVWRVJHak9uRG5XdnNlTUdhTXpaODVveG93WnFxbXAwUk5QUE9IVFB6UXhNVkhwNmVsNjhza241WGE3TlhUb1VLdFZ4NVZjYTQrenB1S2RkOTVSY25LeTJyUnBvd1VMRm1qdTNMa0tDUW14QXQzRWlST1ZscGFtUVlNR1dkdDRQQjVWVjFkci8vNzlldjc1NXpWbzBDQTkvL3p6S2k4djE0WU5HN1JwMHlhTkhqMWFmZnIwVVhwNmVwMkFmdmJzMlRyamFDZ1FYdnBtL3NzdnY3Um1YeHFhbGZRR2dZU0VoRHFMOUZ6OEljcWVQWHNhL0xsY3J1WkNRME1ick5lZ29DRE5uVHRYcWFtcHlzakkwS0JCZy9UbGwxL1dlNHk3N3JwTFhidDIxUzkrOFF0OStPR0hEWTdGN1hiZjF0ZGtYbXpod29WYXUzYXRnb09ERlJRVTVGTUQzcllqYnJmYm1sWGV0V3VYZ29LQ2RQandZZlh0MjFjLys5blBOSEhpUkwzMjJtdWFNbVdLdGUzSmt5ZDlldTltWldVcEtDakk1L3JNbXBvYWRlblNSZFhWMWNySXlOQzc3NzdiNE9tdGw2c1Jyd2NmZkZBQkFRRStUY205OWZsZEdwVS84OHd6U2t0TFUwSkNna0pDUWhRZkgxK25mMmhEbm43NmFhV21waW8rUGw3dDJyVlRURXlNTm0zYUpFbldqUENsMXgzLzVTOS84Zm5hMi9LRmF6VUJBUEFUZjdRM3FhMnROYkd4c1diSGpoM1dZd2NPSERCZmZmVlZnOXQ0UEI3ejJXZWZtZExTVXAvSEN3c0xUV3hzckxXc3Y5ZkJnd2ROdjM3OXpMbHo1M3dlLy9UVFQzMlc0Vy9xbkU2bmlZdUxNNU1uVHpaLy8vdmZUVlZWbFRIR21PblRwNXVSSTBlYUxWdTJHR09NcWE2dU5xbXBxVmJMZ2UvcVptNXZZc3lGdGlOWldWbm02TkdqcHJ5OHZNNlMrc3VYTHpkWldWaytqN2xjTHZPM3YvM05sSlNVbUt5c0xGTmJXMnZXclZ0bm5FNm45WnlUSjArYXJWdTMrbXgzNnRTcE9xMDd2SXFMaTAxVVZGU2R4NDhmUDI3R2p4OXZqYXV3c05BOC9QRERadWJNbWNibGN0VzdyMlBIanBuSXlFaHo1c3daVTExZGJiVzk4TjVjTHBjcEt5dTc4Zy9uSnVCMnUwMWtaS1E1Y3VUSTllK3NDYlEzS1M0dU52bjUrZWI0OGVPbXVMaTQzbHRSVVpFNWR1eVlPWFRva0U4OU81MU9zMnpaTXZQQ0N5L1UyZSs2ZGV0TS8vNzl6YlJwMDZ6SHZHMU42blAwNkZIeit1dXYrN1FidVpYTW16ZlBuRHg1MHZwNjQ4YU5WcHNoWTY3Y1dzUHBkSnJNekV6YW02REpvTDBKR2d2dFRhNWZrLzY0ODQ3ZGJ4dEpLb3Q2d3RiOTV1Ym1xbVBIam5WV3c3U0xkd2JwMHRNaXZkZVczZTdPbno5dkxaSnpNWE9WbitDZmNGV3BWODQyU1NvcWYraS9POXM3U2wvdW5BZ2pTUUgvOVM5L0h1YWF1Vnd1SFRwMFNIMzY5S256dmVycWF1WGw1VjNUYWR1WE10L09hRjVMVzRxYmtkdnRsc1BodVA3Znk1b1NlUTRPbDZTaXdMNmYrYlVXTCtYK3Y1UUx0Wms4KzBZZXRsNzEvUTU3Mjk3Y0xxY3RKeWNucTZLaVFzODk5NXhLUzB2MXU5LzlUaE1uVHJSOTllVHZyS0pDbnBmU0pha284SVVVdjlSbVFrS0NrYVJWcTFiNVkvZTR4WjArZlZwSlNVbVNWTFI2OVdwYmE1RGF3K1g0cy9adUY1dzZldzI4L2Z2OHBhRTNyWVRNQzY3VTR3eFhMeVFrcE42UUtWMW81Mk5IeUpRdS9CczFsWkFwTmR5ZUE5ZW12dC9oMnlWZ2VubjdabzRaTTBZdFc3YlU2TkdqcjdnQUVRQUFOeU9DSmdBQU40bFdyVnJwVDMvNlUyTVBBd0NBNjhZVW1aKzRYQzZ0WDc5ZTVlWGxNc2FvcHFhbXpuTThIaytEQzYxY2p4TW5UbHpWODJ0cmE3VnYzNzRydG5zb0t5dlQ1NTkvN3JQNFNYNSt2ZzRmUG54TjR3U0FHOGtZYzlrVmFRRUFnSDBJbW40MGI5NDhWVlpXeXVsMEtqbzZXcEdSa1Q2M3FLZ29mZkhGRjdZZWMvbnk1WHJxcWFldTZzMlUyKzNXTDMvNXkzcFhITDNZcWxXcjlPS0xMNnFtcGtZZWowY3VsMHRMbHk3MTZiM3Bjcm1zOEp5ZG5hMUZpeFpkMndzQkFKdms1K2ZyelRmZjFKa3paelJnd0FCVlZsWnErL2J0a3FUdDI3ZHJ4b3daY2pxZGpUeEtBQUNhRms2ZDlRT1B4Mk5kVnhRY0hLeG16WnBKa3Q1Ly8zMmY5aVJ4Y1hIWDNmL3gwZ1dDWW1KaXRIbnpaaFVVRk9qZWUrK3Q5M21YYmhNVUZHU050YUY5RnhRVWFPM2F0YXF0cmRXZ1FZTVVIQnlzbUpnWWZmenh4L3JvbzQ5OHR0dThlYk02ZHV5b0gvemdCNW8rZmJxZWV1b3B2eTJjQkFCWDByWnRXeTFldkZnUFBQQ0FKR25YcmwzNitPT1BOWGp3WUIwOGVGQ25UNSsyL2hhejZCb0FBUFlnYVByQnJGbXp0RzNiTmtuUzhPSEROV25TSkw4Y3grUHhLQ29xU3MyYU5mTUppY1lZbjE2V05UVTE2dDI3dDFhc1dHRnRFeElTVW1jaGt4RWpSbGozM1c2MzJyWnRxeTFidHVqMDZkT2FQWHUybGkxYnBvcUtDaVVuSit2ZGQ5OVZVbEtTVWxOVDFiMTdkeVVtSmlvek0xUEdHT3NOVzNoNHVQcjM3Ni9NekV3bEpDVDQ1V2NBQUpkVFcxc3JZNHkyYnQxcW5mWWZGUldsNzMvLyszSTZuY3JMeTlQKy9mczFjT0JBU1ZLUEhqMjBjdVhLeGh3eUFBQk5Ba0hURDJiUG5xMzU4K2NyTWpKU21abVpDZzBOMVN1dnZPTFRZTnpyZWs3WGNqZ2NXcjkrdlZxMGFDRzMyNjNTMGxKMTdueGg5V1dYeTZXUkkwY3FMUzFOdlhyMXN0NWdlYmRwM3J5NUFnSUM5TUVISDJqOSt2VXFLQ2pRUGZmY285VFVWRFZ2M2x5MXRiWFc2YmVWbFpWS1NrcFM5KzdkVlZWVnBhU2tKSldXbHNycGRPclJSeDlWWUdDZ0prMmFwUEx5Y25YczJORm5qSU1IRDlhMmJkc0ltZ0FhUlVWRmhXSmpZeFVTRXFMS3lrcEowckJodytSMnU3Vmd3UUxsNU9SbzgrYk5PbkRnZ0pZdFc4WkNQQUFBMklTZzZRZVhuZzdyZlhQenozLytVNkdob2ZyUmozNmtsU3RYcWt1WExuSzczZGQ4cXBiRDRWQzNidDBrU1dscGFUcCsvTGd5TWpJa1NUazVPWktrZ1FNSCtvem40bTBrNmIzMzN0UHc0Y08xZlBseVJVZEhhOSsrZlJvOWVyVFBjVHAxNnFUMjdkc3JPanJhWjV3ZWo4ZWFCVERHeU8xMjE1bTk3ZHUzcjVZc1dYTFZydzBBN05DdVhUdDk4c2tuV3JSb2tVNmRPcVVQUC94UUNRa0ppbzZPMXNHREI5V3JWeTkxNk5CQmVYbDVhdGV1bmRxM2I5L1lRd1lBb0VrZ2FQcUIyKzNXb1VPSEpFa1RKMDdVUXc4OUpFbDY1SkZIck9mODlLYy90ZTR2WGJwVUF3WU11SzVqamhzM1RuRnhjU29zTEZTWExsMjBiZHMyUlVWRlhmWWEwSTgrK2toZmZmV1ZGaTFhcE9YTGwydkVpQkZLU2tyUzQ0OC9ydGF0Vy91OEhrbmFzV09IZGIxcFdWbVpIbnZzTWUzWnMwZlNoZERwblFVTkNBaXdBbW5uenAxVlVWRWhwOU41M2RlakFzRFZPbkhpaEtaT25hcCsvZnBwK3ZUcEtpOHYxNDkvL0dPdFdiTkd1M2J0a2lTdFc3ZE94aGlGaDRjMzhtZ0JBR2c2Q0pwK2tKaVlhSjEyT25mdVhMVnQyMVp2di8yMmR1ellJV09NK3ZmdnJ5MWJ0dWl1dSs2eXJiM0pQZmZjbzVpWUdDMVlzRUFwS1NsNjY2MjNsSktTMHVEelMwcEtsSnFhcXNtVEoxc0xGSVdGaFduSWtDRjY1cGxuOU5KTEwxbkJjTy9ldlpveVpVcTlzNjVSVVZFK1gzczhIcTFldlZyMzMzKy9KRm5CdExxNm1xQUo0SWJyMEtHRGtwT1RGUmtacWZuejUrdmVlKzlWejU0OTlleXp6NnEwdEZTdnYvNjZpb3VMNWZGNDFLbFRwOFllTGdBQVRRWkIwdy9TMDlNVkZoYW15TWhJZGU3Y1dibTV1ZXJTcFl0KytNTWZXaXU4eHNYRnllUHhhTnUyYmRZS3RkZHIrdlRwaW91TFUwSkNnbnIyN0traFE0YlUrN3lTa2hKTm1USkZuVHAxMHRpeFk2M3JONDB4bWp4NXNxWk9uYXJ4NDhmcjJXZWYxY0NCQXhVUkVhSDMzbnRQWVdGaDllNHZNakpTbXpkdlZuaDR1TXJMeTMxbVE4dkt5dVJ3T05TcVZTdGJYaU1BWEkzQ3drTDk2bGUvVW1CZ29HcHFhaFFTRXFJMzMzeFRBd2NPMU9MRml4VVJFYUYvL09NZnFxMnRWWHg4ZkdNUEZ3Q0FKb00xM1AzZzBrQzJjK2RPM1gvLy9hcXFxdExHalJ1MWI5OCtiZCsrWFpXVmxiYUZUT25Db2hmaDRlRXFLU2xSZUhpNHpwOC9YK2M1MmRuWkdqOSt2SXd4eXMzTjFZQUJBeFFkSFMxSmV2enh4L1hJSTQ4b1BUMWRkOTU1cDU1KyttbHQzNzVkSVNFaEdqcDBxS0tpb3VxOVNkS29VYU0wY09CQVpXZG4rN3ltSTBlT3FIUG56bGJBQm9BYnFVdVhMdHExYTVmaTR1STBlUEJnWldkbkt5WW1Sbzg5OXBnazZlR0hIOWJubjMrdXZMdzhSVVpHK216NzZxdXZLajQrWGhzMmJHaU1vUU1BY0V2ajNiK2ZlRStkTFNzcjB6dnZ2S00vL3ZHUDJyUnAwMlczMmJwMXE1NTc3am50Mjdmdk94L0g0L0VvSnlkSEd6WnNVR1ptcG1KaVlqUnQyalRObno5ZkkwYU1VR3hzckNJakk5V2hRd2YxN3QxYkhUcDBVTGR1M1pTYW1xcXFxaW8xYjk1Y3hoakZ4c1pxelpvMWF0YXNtZTY0NHc0dFhicFVlL2Z1dFJiNzhRYkkzTnhjSlNjbkt6MDkzZXJUR1JrWnFZMGJOK3J1dSsrMnJ1ZjAyck5uanlJaUlxN21Sd2NBdGdrSUNKREw1VkpWVlpXS2k0czFac3dZRlJVVldTdGhPeHdPaFlXRktUQXdzTTdwL1gvOTYxLzEybXV2NmVjLy83bCs4cE9mTk1id0FRQzRaUkUwL2FDb3FFaFRwa3hSNjlhdHRYcjFhblh0MnRXYU5ZeUxpL041N3NVcnpuYnIxczI2WHZLN09IdjJyQ1pNbUtDQ2dnSkZSMGRyeFlvVjZ0dTNyeVJwelpvMVdyOSt2ZDU0NHcydFhidFdDUWtKNnQyN3Q3cDE2NlpYWG5uRlp6ODFOVFdTcERadDJxaGR1M2FTcE9EZ1lDdGtTckptS2Z2MDZhTWVQWHBvNTg2ZHV2dnV1M1gwNkZIck9RNkhvODdNNVFjZmZLRGYvT1kzMy9rMUFZQ2R2dm5tR3hVWEY2dGZ2MzV5T3AzYXYzKy94bzBicDdmZWVrdEZSVVY2NmFXWGROOTk5K244K2ZOS1RFelUxS2xUcmNYWmhnOGZyc1RFUkkwY09iS1JYd1VBQUxjZWdxWWZkT3JVU1hQbnpsWFBuajBWSEJ5c3I3LytXcEkwWnN3WUpTVWxXWithLy9uUGYxWk5UWTIxWUU1RlJVV2RJSG81clZxMTBvc3Z2cWdXTFZxb2E5ZXVQdDhMRGc3V3VISGpOSGJzV09YbTVscjlOZXRUVlZVbDZUOXRXQzdINFhCb3dZSUZraTZFNUduVHBxbHYzNzcxWHIrNWE5Y3VuVDkvM21lMVhRQzRrVUpEUXpWbnpoeTFhOWRPUTRjTzFlOS8vM3MxYTlaTU0yYk0wTXN2djZ4Zi8vclhpbzJObGN2bDBzS0ZDN1Y3OTI0cmFNNmNPVk16Wjg1czVGY0FBTUN0aWFEcEo5NlpSZW5DcW9lU05HdldMSi9uL1BhM3Y2Mnp6WU1QUG5oVngvR3U3dG9RaDhQaE01YjZ0R3paVXJ0Mzc3N3FYcDRCQVFGNi8vMzNHL3grOSs3ZGxaYVdwdURnNEt2YUx3RFlwVVdMRmxxN2RtMmR4K2ZNbWFNV0xWcFlmL2RDUWtJMGE5WXNhM0UwQUFCd2ZRaWFONUdyRFhwMmNUZ2NDZ3dNdEgyLzRlSGg5S1VEY0ZQNjN2ZStWKy9qRG9makJzNW8wYm9BQUFXWVNVUkJWSThFQUlDbWlWVm5BUUFBQUFDMkltZ0NBQUFBQUd4RjBBUUFBQUFBMklxZ0NRQUFBQUN3RlVFVEFBQUFBR0FyZ2lZQUFBQUF3RllFVFFBQUFBQ0FyUWlhQUFBQUFBQmJFVFFCQUFBQUFMWWlhQUlBQUFBQWJFWFFCQUFBQUFEWWlxQUpBQUFBQUxBVlFSTUFBQUFBWUN1Q0pnQUFBQURBVmdSTkFBQUFBSUN0Q0pvQUFBQUFBRnNSTkFFQUFBQUF0aUpvQWdBQUFBQnNSZEFFQUFBQUFOaUtvQWtBQUFBQXNCVkJFd0FBQUFCZ0s0SW1BQUFBQU1CV0JFMEFBQUFBZ0swSW1nQUFBQUFBV3hFMEFRQUFBQUMySW1nQ0FBQUFBR3hGMEFRQUFBQUEySXFnQ1FBQUFBQ3dGVUVUQUFBQUFHQXJnaVlBQUFBQXdGWUVUUUFBQUFDQXJRaWFBQUFBQUFCYkVUUUJBQUFBQUxZaWFBSUFBQUFBYkVYUUJBQUFBQURZaXFBSkFBQUFBTEFWUVJNQUFBQUFZQ3VDSmdBQUFBREFWZ1JOQUFBQUFJQ3RDSm9BQUFBQUFGc1JOQUVBQUFBQXRpSm9BZ0FBQUFCc1JkQUVBQUFBQU5pS29Ba0FBQUFBc0JWQkV3QUFBQUJnSzRJbUFBQUFBTUJXQkUwQUFBQUFnSzBJbWdBQUFBQUFXeEUwQVFBQUFBQzJJbWdDQUFBQUFHeEYwQVFBQUFBQTJJcWdDUUFBQUFDd0ZVRVRBQUFBQUdBcmdpWUFBQUFBd0ZZRVRRQUFBQUNBclFpYUFBQUFBQUJiRVRRQkFBQUFBTFlpYUFJQUFBQUFiRVhRQkFBQUFBRFlpcUFKQUFBQUFMQVZRUk1BQUFBQVlDdUNKZ0FBQUFEQVZnUk5BQUFBQUlDdENKb0FBQUFBQUZzUk5BRUFBQUFBdGlKb0FnQUFBQUJzUmRBRUFBQUFBTmlLb0FrQUFBQUFzRlZURDVxbGtuVFdYZHZZNDhCTnFPSS9kZkgxRFRoY3FTVEpmZjRHSEFxM0hQYzU3NzBiVVl1WHVsQ2IxZFdOY0dqYzlQNVRGLzZzelZKSnFxeXM5T01oY0t1NnFDNzhVWVBVSGhyazU5cTdMVFQxb0hsQWt2S2NGWTA5RHR5RTluOWJGOGFoL2Y0K2x2bTJGbFYxeU4rSHdpM0lWSDNwdmV2M1dxeHpiRzl0bHBUYzZFUGpGbUJLaXIxMy9WbWJCeVNwc0xEUWo0ZkFyYXFnb01CNzF4ODFTTzJoUVg2dXZkdEMwdzZhUnFza2FYckI1OXB4OXZURk0xaTRUUmxKWjJwcjlINzVLYzA5ZmlIME9XUlczWUJEcjVJa1QxR2FkUDdUaTJld2NOc3lrcnRjNXV3bk1zVXZTNUk4RHNlTnFNVkxoM0doTmpQZmxnb0xtTm5FQlpXVk12bEhaRDc4UUpMaytmWnZtSitza3FTVksxZnFpeSsra05QcDlPT2hjQ3N3eHVqY3VYUEt5Y25SdW5YckpFa0JBUUgrcUVGcUR6NXVZTzNkRmh5TlBRQy9NaWtCYmZaRWJUVFNpTVllQ201T0RtTXl5Z2FNK0Y5L0g4Y1lCWmpjQ0dvUkRUT09qTUNJZi9tOUZ1c2NOaVVsd0FTSzJrVERITW9JVEU3eFcyMm1wS1FFNU9mbmJ6VEdVSU5vU01icTFhdHRyMEZxRDkrQlgycnZkdEcwZzZZa21aU0FPM2IzVDVURDhhU2tCeVRkMmRoRFF1TnlTQ2VOekFHSE1VdktCdnpQV3pmcXVNWW93SjM3WUtKa25uUlFpNUFraDA0NmpEbmdNVm9TRkpGencycnhVaVlsSmNBZDZLQTJjYkdURG9jT2VPUllFcFE4MisrMStlMGIva1JqRFA5WHcrdWtwQVBHbUNXdnZ2cXEzMnFRMmtNOWJranRB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b0FIL0QvQmRJcUErOTJTQ0FBQUFBRWxGVGtTdVFtQ0MiLAogICAiVHlwZSIgOiAiZmxvdyIKfQo="/>
    </extobj>
    <extobj name="ECB019B1-382A-4266-B25C-5B523AA43C14-3">
      <extobjdata type="ECB019B1-382A-4266-B25C-5B523AA43C14" data="ewogICAiRmlsZUlkIiA6ICIyODQwMTQ5NDAzMiIsCiAgICJJbWFnZSIgOiAiaVZCT1J3MEtHZ29BQUFBTlNVaEVVZ0FBQS9FQUFBRFhDQVlBQUFCUzNORWpBQUFBQ1hCSVdYTUFBQXNUQUFBTEV3RUFtcHdZQUFBZ0FFbEVRVlI0bk8zZGVYeFU1YjNIOGU4ems1bnN5eEFnUVZsa1IwRlFFUlM5V2hSeGFSVlgzQXBhcllyZTIxNnZjTlZhbDJLOTFoVnR0UmJSdWtHdnUzV0JxMVpiMExvRFdzVmFkaVdFTldUZko4bWM1LzV4TW1GQ3dpckptU1NmOStzVm1Ibm1MTCtaT2VlWjh6dlBjNTRqQV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0FkbVM4RGdCQWw1Y2g2VnhKeDBzNlVsS3VwSkFrdjVkQm9kMUVKSlZJMmlKcHFhUy9TM3BGVXJtWFFhSHpLWHJvNXhtUllNSzVrcVd1NlpwMnFHdk0zLzExRGE5ay8rZkQxRFVBT3B3dWxjVGJwNTVLVW4zOUpGazdVZEpSa2c2USt3UHU4emF5dU9ISS9ZSGJKT2t6R2ZPdUFvRTN6R1dYMVhvY0Z6cW5IRW0va25TcHBCU1BZMEY4cVpiMGpLVGJKVzMxT0JaMGNGc2Z2emJIMTJCK1pRMTFEVnFvTmxiUE9BbjI5cHdyZjBkZGcvM3VxVVUycVQ1RGs2d1Z1VWZybXVVZXh1amRRTG5ldU93RVErNnhHMTBpaWJjUFBKQ3NsSlFaTW1hNjNCMEhlNjVFMWo2ZzZ1cFpadnIwR3ErRFFhZHhzYVE1a3RLTU1UcjU1Sk4xeGhsbjZLaWpqbExmdm4wVkNvVVVDQVM4amhIdG9MNitYaVVsSlZxL2ZyMCsrK3d6elo4L1grKzg4NDZzdFpKVUtXbWFwR2U5alJJZDFiWTUxMTFzclowaktVMHlDdllacW1DLzRRcjA3Q2RmV2tpK3hHVEpSME44bCtCRTVJUnI1RlNXcUw0Z1QzVjUzNmd1ZjZVa3Q2NHh4a3pyTWUxQjZocnNGdzk4YkpOVGdwcGhKSEtQdlZkaXBRZXE2elJyK2pHRzNHTW5PbjBTYng5Ly9HQTV6Z0pKQTd5T3BZUDdWajdmNmViS0s1ZDdIUWc2TkNQcE5ra3pKZW1TU3k3UnIzLzlhL1hyMTgvVG9CQmY4dkx5ZE50dHQybnUzTG5Sb2w5SnVrT05SOXZBN2xnclUvallmOTFtclZ2WEpBMFpvNVFqVDVNL25XTnBiQmVwS0ZIMTByZFV1MnFKSk1uSS9xcjd0Ti9kWVF4MURmYmQ0NS9iZ3gwcmNvL3Y3MXVmMGVsWGpqYmtIcTNvMUVtOGZmVFJDVExtRlVtWlhzZlNTWlRKNXp2SFhIbmxRcThEUVljVWxQU0VwQ25KeWNuMmhSZGVNR2VjY1liWE1TR096WjgvWHhkY2NJR3RxYWt4a3VaSnVrSlNuY2RoSWM3WkYyY0dDNHZMbnJDeVUweEN3R2FjZEtrSjlodnVkVmlJWTNWNTM2ajhyODlZMjFCdmpORzg3cUdzSzh6NU02bHJzTmNlL2NKT01JN0lQZmFmTXAvUk9WZU9OdVFlTytpMDEyUFlSeCs5U01hOExYYWkvU2xUanZNWCsraWpGM2tkQ0Rxa2V5Uk55YzNOMVFjZmZFQUNqOTA2NDR3ejlNRUhINWpjM0Z4Sm1pcnBibzlEUWdld3JiajBIaXM3eFplU3JxeEpQeWVCeDI0Rit3MVgxcVNmRzE5S3VxelYxSUtTRXVvYTdMVkhsOWlMakNOeWovMHIwN0g2eTZOTExMbkhEanBsUzd5ZE0rZFFTVXNrSlhvZFN5ZFZLOGNaWTY2NTVwOWVCNElPWTVLazE3dDM3MjZYTEZsaURqcm9JSy9qUVFleWJ0MDZqUmt6eGhZV0ZocTUyOUo4cjJOQ2ZOcjJoMnNuV1o5NTNaZVVhclBPbVc3ODZkMjhEZ2tkU0tTaVdLVi9mc0E2dFZYR3lFenFjZldEMURYWUkzT1dXbktQdGxYcldJMjVab3doOTJqVTZWcmk3Wnc1S1pKZUVEdFJXMHFTei9kQzQyY043RTRmWTh6VGtqUjM3bHdTZU95MWd3NDZTTTg4ODR5UkpHUE1NNUw2ZUJ3UzRsRFJJOVA3V0ovdmFVbEtQL0hISlBEWWEvNzBia28vNGNkR2txejBUTkVqMDZscnNGdHpsbHB5ajdhWDVETjZvZkd6aGpwaEVpL3BRVWtIZXgxRUYzQ0lwQWU4RGdJZHdteHJiV2o2OU9rNjdiVFR2STRGSGRRUGYvaERYWGZkZGJMV2hpVE45am9leEorSTM1a3QyVkR5eVBFSzl1RXdBUHNtMlBkZ0pZLzhnU1FiY3JjcFlEY3N1VWM3T1VTRzNDT3FVM1dudDdObmo1RFA5N1hYY1hRcHhvd3dWMTMxamRkaElHNk5rYlI0OE9EQit2cnJyNVdZeUVscTdMdHdPS3hERHoxVXExZXZsdHh0YTZuSElTRk9GRDUyN1JqSE1ZdjltVDBVbW55RGpEL0I2NURRZ2RsSWcwcGV1bGVSc20weU1tTjZYUDBnZFExYU5YdUpIZUV6SXZkb1I4YlJpS3ZHbWk2ZmUzU3VsbmlmN3lhdlEraHlISWZQSEx0eWl5VDk0aGUvSUlISDk1YVltS2diYjd3eCt2UVdMMk5CZklsWWM0c2twUncyZ1FRZTM1dnhKeWpsc0JNYm4xbnFHdXlVejRqajRIYm0rUGpNcFU3VUVtOGZmWFN3akZtaHpuWmlJdjQ1OHZ1SG1pdXVXT04xSUlnN2gwbjZSKy9ldmJWMjdWb0ZnMEd2NDBFblVGZFhwd0VEQm1qanhvMlN1NDE5NVhGSThGakJZLzkxbUJ6OXc1ZWFwZXlMYjVGOGZxOURRbWZnUkZUMDdCMXlxc3BrNVRzczUrb0hxR3ZRektQL3NJTk5ST1FlN2MveEd3MjlZclRwMHJsSDU5bm9qUGx2ZGFiMzAzSDRGSWxjNzNVUWlFcy9sNlFaTTJhUXdHTy9DUWFEbWpGalJ2VHBmM29aQytLRWRldWFsRkhqU2VDeC8vajhTaGw1Z2lUSkdJZTZCaTJZQnBGN2VNTVhjZFRsYzQ5TzBSSnZaODVNVUs5ZVd5VXhGSzAzaXJSNWM2NlpPYlBCNjBBUU54SWtiZkg3L2RrRkJRWHExbzFkRS90UGNYR3hldlRvSWNkeENpWGxTb3A0SFJPOFlXZk9UTmlXVzdwRnhwZmQvZEk3WkJJWnVCajdqdzFYcS9DWld5UnJDM3QwMjVocnpuK0p1Z2FTcEptTGJFS3ZkSkY3ZUtkb2M0VnlaNTVndW16dTBUbk9IdVhtSGlOMklpOWw2OEFEeDNrZEJPTEtNWkt5anozMldCSjQ3SGZkdW5YVHNjY2VLMG5kNVc1cjZLSzI1WlljSXlrN2tOdWZCQjc3blVsTVVTQzN2eVIxMzFiWW03b0dUWEl6UmU3aHJld0RNOVNsYzQvT2tjVDdmR2Q2SFVLWDV6aDhCNGgxbGlTZGNjWVpYc2VCVGlwbTJ6ckx5empnTFd2Yzd6L1liN2pYb2FDVGltNWIxbWVwYTlERTU0ampYbzg1dG10L0I1MGppYmQya3RjaFFId0hpSFdHUkJLUHRoT3piVkgzZEdGRzVneEpTaVNKUnh0SjdEZENrbVFNZFEyMnMvejJ4SU11L1IxMCtDVGUvdjczMlpJR2VSMEhOTmorOFk5MEs0SWtaVWthMUxOblR3MGRPdFRyV05CSkRSMDZWRDE2OUpEYytqL1Q0M0RnZ1pLbi9pdExWb044eVdueVovWDBPaHgwVXY2c0h2SWxwVWxXZzRybjNFaGRBLzMrTTB2dUVSOEcvL0ZqMjJWemp3NmZ4Q3NZSE9GMUNPcmVYZkx2eFlpNGlZblN5U2RMc2RjS0I0UFNFVWRJSTBmdTNib3pNcVErZmFRRER0aTcrZHBDUTRQMzN3WGl3UWhKR2o2OC9WdkdObTNhdEVmVFZWZFhLeHdPTnl0ekhFZU80K3gyM3ZMeWNyMy8vdnVxcTZ2YnB4amIwL0xseS9YZWUrL3RjcHFxcWlvdFg3NjhXVmxGUllXKy9mYmJQVnBIUTBPRDNudnZQVlZWVmUxcm1QdkVHQk83alZIM2RFSDFkWGFFSlBsRHVWNkhzcy9tenAycjR1TGlmWnEzc0xCUXp6MzNuS3FycS9kcXZzNWNMN1FOSTM4M2R4dXJkOExVTlZEUXhPOXZUdEF2VFJ3b0RjNldVZ0w3Tm4rZkRDa3BZZi9IMWhZYWt1TDN1MmhySFQrSnQ5YTdMeThZbENaUGxzNDVSK3JYYjgvbk8vQkE2YUNEcFBIajNlVGZHTWx4cENPUGxJWU4yN3NZZXZTUVRqdk5QUUhnTlordnkrNUlhR2FrMVA1Si9KdzVjM1RKSlplb29XSDNBNVcrK2VhYk91ZWNjNW9sNG12V3JOR1lNV05VVzF2Yll2clk2U29yS3pWOStuVFYxOWMzbXlZU2FkOUJpL1B6OHpWdTNQWXhYU0tSU0l1WU5tellvRnR1dWFYWloxSmZYOThzMWllZmZGSzMzMzU3VXlMZ09JNWVmZlZWVFo4K3ZlbDlXMnQzR2N1TUdUTlVXVm41dmQvVDNvclp4dmJ5N0NjNkEydDlJeVVwb1ZzdnIwUFpaNy8vL2UvM0tJbDNIS2RGSFpPYW1xckhIMzljZi8vNzMxdE1HejBoMlJYcmhiYVFFRDFSNUtPdWdXVDk4WnM0OWtxWCttZEp4L2VUQXZ0d3g4MEQwcVhUQmtzWGpuQVQrbmpuYytMM3UyaHJIZVE4eXk0WU0wSzcrU0ZwTTNWMVVtR2hGQXBKUTRaSWUzaUdXb01hZStEODR4L1NnQUhTWVlkSlM1WnNYK2JPQkFMU21XZEtEUTFTOU1jMk1kSDlQenRiaXIzKzJPK1h5c3FrUll2MjdqMTlIMTZlVUVFOE9WUnEreVRlY1J6NWZOdlBRMDZjT0ZIejU4OVhYbDZlQmc0Y3VOUHBKT250dDkvV1JSZGRwR0F3cU9lZWUwN0p5Y2thUFhxMEpDa3BLYW5adEpGSVJPUEdqVk5DUWtLejVaeDAwa2xOanhzYUd2VERILzVRdDk5KyszNTlqM3RqNWNxVm1qcDFhcXV2SFhYVVVjMmVQL3Zzc3hvNmRLZ1dMMTZzLy8zZi81VzFWcWVjY29vY3g5RzBhZE0wYjk0OFZWUlU2SVFUVGxCQ1FvSUdEeDZzUC83eGowM3pGeFVWNmF5enptcjJlVXllUEZuR3VIY3RyYXVyMDhjZmY5ejB2SzNFYkdPSHR1bUtFSmQ4Y2c2MU1oMjZKZDRZby9UMDlLYm4xbHBaYTV2MnJXajlWVkJRb0IvOTZFZXRMdVBtbTIvV3pUZmYzS3pzeFJkZjFNQ0JBN3RrdmRBV29pM3hQb2U2QnBLeEd1RlI1dEhDeEFGU3ZTTTFPSktWbEp2cWxsZlZTU04ydU1ySVo2UUVuL3ZhNG8zTlg4dEtrbzd0SzZVMXR0NDNPTktKL1p2UHU2VlMrbUp6bTcyVmZXSzdjRSs4anAvRU84NFF0Y2NQUWtLQ2RNSUpicExkMEtDbUV3Zkp5ZTcvUFh0S2h4N3FKdFhCb0R0OVlxS2JSTWUyREthbnU2MzJGUlhTdW5WdWEzd29wRDE2RDlZMjc0SWZLekZSNnJWRGE4UU9aOS9ibkxWY0FBMUpHaXhKUTRZTWFiTVZPSTZqTVdQR0tERXhVWUhBOXY1aTFscGRmdm5sVGMvcjYrczFZc1FJUGZiWVkwMWxLMWV1MU5kZmY2M1pzMmRMY2c5MnAwNmRxdkx5Y2tsU2FXbHAwenE2ZGVzbW44K25GMTk4VWVucDZRb0dneW9zTE5RRkYxeWdQLy81ejBwT1RwYTFWdVhsNVVwSjhmYjJWdEgxTDE2OGVKZlRqUjA3Vm9tSmlmcjg4ODkxNDQwMzZ1R0hIOVlYWDN5aFZhdFdhZGFzV2JycHBwczBjdVJJVFpreVJUTm16TkNycjc2cWpJeU1ac3RJVGs1V2RYVzFQdi84YzBuUzZOR2o5ZXFycnlvN08xc1ZGUlVhUDM1OHV4eW94MnhqZzl0OFpZaER2c0dTVlVKbUQ2OEQyV3MzMzN5ejNubm5IVG1PbzlOUFA3MnAvUDc3NzllTUdUT2E2clc2dWpvdFhyeFkvc1pMOWhZc1dLQmdNQ2hycmU2Nzd6Nk5IejllWThlTzFicDE2eFNKUkRSdzRFQ2RmUExKVGROM3hYcWhMZmkzYjJQVU5aQWpEWW1YTGJsZmxwdGc3eWdqVVJxK2s2cXhvSldyWEt5VkR0eCtQbEVwQWFudkRpTkFWTGR6V3JFbnJOUmxjNCtPbjhRYkUycVg5VVFpVXYvK08zODlLVWthMThydEN2LzJ0K2JQRHp2TVRkaExTdHpXOG1nMy9NTVBkLzhQaGFTekd1OWk0dmRMZVhuUzBxWGJZM2o1WmVub282WGFXcmNMZm1xcTJ6Mi9xa3JhMkhoYXplZHo0MW16WnQvZjc3NHdKcXQ5VjRnNGxTVkpvVkRiN1pyR0dMMzg4c3RLVGs1V0pCSlJZV0doZXZmdUxjazk2SjAwYVpMdXZ2dHVIWExJSVMyNmZNNmVQVnMrbjArQlFFQ2ZmZmFaMXE5ZnJ6dnZ2TFBwOVFrVEpraVN4bzhmcjFtelpza1lvNDgrK2tpLys5M3ZtaTBuOXNCYmtqNzU1Qk5KMGwxMzNhWEV4RVJObno1ZGtudGk0ZFJUVDlYdHQ5K3VvNDgrV2tWRlJmcmxMMytwTDcvOFVyMTY5ZEt2ZnZVckhkNjQvK2ZuNTJ2eTVNazYrK3l6dFdEQkFnMFlNRUQvL2QvL3JibHo1K3JERHo5VS8vNzlkYzg5OTZoUG56NHRQaE5yclVhT0hLbVNrcEtta3cvUlZqM0hjVlJlWHE2a3BDU05HalZLeGhoWmEzWEREVGVvcUtoSXExYXQwcUJCZzdSaHd3WVpZM1RERFRjb1BUMWR3NFlOVTFWVmxUSXo0M01zcDVodGpMcW5DN0pHV2JMcWtQZUh2L1hXVzNYYmJiZnBtR09PMFYvKzhoY2xKU1hwdU9PT1UzWjJ0Z0tCZ0Q3NTVCTnQzYnBWa3laTmt0L3ZWMHBLaXU2NjZ5NFZGQlRva0VNTzBmdnZ2Ni9qano5ZUR6MzBrQjU1NUJIZGVlZWRHamx5cEc2NDRRWmRjY1VWVGNsN1Y2d1gyb0t2Y1J1emhyb0drcEhhSi9mWURXT2tEOWRMZFJHMzVYeGNIeWt6VWZwMGcxUlMwM0w2YUV0OFF5dkQvelEwSGlvVlZFbXBBU2sxS0JWVlMrL251ZE9mSDZjM0FERmQrUGUvNHlmeFVzYnVKOWtQakpFKy9kUnRWUThFcE42OTNmKy8rV2I3Tk1jZjd5YmVuM3l5ZmJyWXM4NmhrQlE3V3ZlZ1FXNnJ2ZVFPamllNTgvU002Zit5T2FiZmlyVnVDMzVqc3RKTWFxcmJwVDlXZXlmeDdmVmRJTjVsU21yUlNyTS9HV1BVdi9HazJ0MTMzNjBOR3pibzk3Ly92U1RwcTYrK2tpU05HemV1UmV2NEJ4OThvRldyVnNrWUk4ZHhOR2ZPSEUyZlBsMC8vdkdQbForZnIzUE9PVWRMbGl5UnRWYmhjRmlPNDZpMnRsYm5uWGVlemp2dlBDVWtKS2lnb0VCbm5ubW1GaTVjMk5RU1gxTlRvNGFHQmhsak5HSENCTjErKysxTlNmeXlaY3RVVjFlbk1XUEdTSkptelpxbG5Kd2N6WjgvWDIrKythYnV1KzgrUGZ2c3MwMHgxdGZYcTZDZ1FDKysrS0tlZmZaWi9lUW5QOUdwcDU2cTExNTdUWFBuenRYZGQ5K3RSeDU1cE1WbjByOS9mejMxMUZNNjhzZ2psWmlZMkt6Rkt4S0pxSzZ1VG0rOTlaYWVmUEpKU1ZLL2Z2MVVYMSt2Q3k2NFFGZGRkWlZPUGZWVVNkSnZmdk1iU2U2Z1daOTk5cGw2OWVvbGEyMno1ZFhXMXFwYnQyNDY3YlRUbXNvdXZ2amlwbTYwV1ZsWkxlWnBDekhiV05mSkpoRERaa3FTQ1NaNkhjaGVTMHBLVWxsWm1TUXBMUzFORlJVVmtscldtOUY5S2pVMVZhTkdqZEpOTjkya3h4OS9YRGZlZUtNV0xWcWtFU05HNklZYmJ0RElrU04xL2ZYWDY0SUxMdENkZDk2cG5vM0hFVjJ4WG1nTEp0QjBtUlYxRGFRNE9kNjFWbHBSNkNibnB3eDBFL2k4TXFsYnN2c1haYUwvV0tta1Z2cHlpMXMrTUNRZDBsT0tPSksvY2JkTUMwcUJ4aXRpdXFWSVJ4MG8rUnVmOTg2UVRoOGliYTJVbHV6Wk9NTHRJUzYrQ3k5MGhpUytmU3BVeDVHV0xYTWZEeHpvdG41WFZrcXJWN3RsYVdsdUFoOE9TMTkvM1hKK24wLzZ3US9jL3lXMysvdm8wZTV5bjN2T2JVbS82aXBweXhicGpUZmNhUUtCN2ROSEdTTzk5WlpVWGUyMnpPZm11aWNQTm0yU1B2eHcrN3FTa3R6NDJoYy9icERhSVltUGRkRkZGMm55NU1sYXYzNjkrdmJ0cTRVTEYyck1tREV0RW5ocnJYNzN1OS9waWl1dTBQMzMzNit0VzdkcXdJQUJPdnZzczFzczB4aWpwS1FrRlJVVjZlU1RUMjUxdlNlZWVHS0xzdG16WjJ2MDZOR3FxYW5STjk5OG8rSERoMnZod29YNndROSswTlM5ZGRXcVZYcmdnUWZVczJkUEhYZmNjWHJpaVNlYUxjUHY5K3VPTys1UVNrcUt6anJyTEwzODhzdWFPWE9tQW9HQXpqbm5IRjF4eFJXNy9Ed1dMMTdjZE5Cc3JkV2lSWXYwNUpOUDZweHp6bW5STytLUlJ4NVJYbDZlVnE5ZXJWdHZ2YlhWNVkwZE8xYldXbjM2NmFkS1NFaVF0VllaR1JsNjk5MTNtNllaUFhxMG5uMzJXV1ZuWjB0eVQwU1F4S1BOT2NxVWtVd3dhZmZUeHFIUzBsSWxKaVlxR0F5cXBzWnROdHZWWlRsTGx5N1ZpU2VlMkZTWExGeTRVSC80d3g5MDNubm5hZXJVcVZxL2ZyMHV2ZlJTelpneFF5Kzk5Skt5c3JZM1VIV2xlcUV0eEd4ajFEV1E0bXc3U0F0S2ZUS2xjRVQ2TUUvNjhTNkdYOHd2azc1c2ZKeVlJUFZLazV5WURvdEpDZHU3NXp0V3lrMXZQQWtnS1RuZy90WEVWN2Y2dVBvdTJsTm5TT0xiL3d6TWQ5KzVDWEphbXRzcXZtR0QxTGV2KzlyT2JuRVZDa2xaV1ZKUmtUc0lYVnFhMjFYZTczY1QrS2pZSDdmWWE5b0RBZW5paTkza1BiWTh0aVYvL1BqbXl3a0VwT0ppNmE5Ly9WNXZkeTlreWgxWFE5cSt6NHV5TGxmV3JrbDh2Mzc5TkhIaVJOMS8vLzJhT1hPbVhuMzFWYzJjT2JQRmRNWVkzWDMzM1FxRlFwbzFhNWE2ZCsrdXl5Ky9YRFUxTmFxcHFWRnBhYWtjeDFGUlVaRWt0MVVwSnlkSGI3NzVwcEtUazJXTTBmMzMzNjlseTVacDNMaHgyclp0bTI2NzdUWlZWMWRyK2ZMbE91U1FRNVNSa1NHLzM2L3g0OGZycjMvOXE0WVBINjczMzM5Zk0yYk1hSXJqdWVlZTB3c3Z2S0MzMzM1YksxYXNhREdRWHJUcnJDUUZnMEg1L2Y2bTYyT0R3V0NMa2FZbDk2Qjg0OGFOU2tsSmFUYW8xTGZmZnF2cnI3OWVmL3JUbjlTclZ5OVZWVlVwRW9uSWNSeTk5dHByK3Vpamp5UkpsMTU2cVg3NjA1L3FrVWNlMFpRcFU5U3JWNittRXhoTGxpeFJmWDI5RWhMY240dlMwbEtkZE5KSjZyWERHQnhUcDA1dFd2Zm16WnYxK3V1dk4xM2kwRloyU09MalpmdW5ySjNLckZHbVViTlcwZzVsNjlhdHlzbkprZVRXTno2ZlQ0bUpPKzlWTUdMRUNQbjlmdjIxOFRmOXFhZWUwbDEzM2FYUm8wZHIvdno1dXZmZWUvV1h2L3hGQ1FrSlRhM2VYYkZlYUFzN0pQRnhzdzlRNWxsWjNMVCtKdnFsVXhySHl5NnJsYW9icEJmK0tVV3NHN1RmU0dNUGxBYUVwUEt3dExaays3d3JDcVhsMjl5MnY5TUd1U1BUcnlpVUR1a2gxVFpJbXlxa3dtcTNPLzB4ZmFUVlJkSjc2MXEvQnQ5REpQSFlDNDdqdHJhUEcrZmVGbTdUSnVtUVE5elgxcTV0Zlo2aUl1bjk5NldhR21uU0pIZmsrTlJVZDZDODJPUTdNM1A3YzUvUFRkTGZlY2Z0TTVPWTZDYjkwWHRaSnlSc2I2a1BCdDFCN3h4bmU3bmplTkVhRDdTN0dUTm1hUExreVpveVpZcUdEUnVtRTA0NG9kWHBCZzBhMUpTa0Z4UVVhTktrU1MybWlXMTVYN0praVhKeWNoU0pSSFRmZmZkcHdZSUZldjc1NTVXVmxhVnp6ejFYZVhsNWV1Q0JCeFFJQlBUd3d3OHIySGhTYmNLRUNicm5ubnQwK3VtbnE3aTRXRWNmZlhTeldOZXZYNjhwVTZhb1g3OSt1dTY2Njc3MyszY2NSMmVlZWVaT1g1OHlaVXF6NXhNbVROQ29VYU4wenozM2FQTGt5VXBJU0ZCS1NvcSsrKzQ3UGYzMDA3cnBwcHVhVFI4N2VHRDBvSDNCZ2dWTlphTkhqOWE4ZWZPYVd0eEdqeDdkYkI0QUxhMWF0YXJwVGhvMU5UVktUazdlNmJSNWVYbTY2NjY3VkZ4Y3JQNzkrMnZJa0NGYXRXcVZycnJxS2tsdUMvNjExMTdiMUlOSG9sNEFPcnZrQk9uVXdWSW81anltdFZKWmVQdnpIaWx1QWw5U0s3Mnh3bTJ0ajUyL2Y4Z2R4VDRqVVZwZUtDM2Q1Q2J0STNxNkxmRURRbEwzeGc1Q2RZM3p4cmJjd3p1ZElZa3ZsOVM5M2RmNnIzOUp3NGU3MTYrZmRaYWJRSmVWdWEzME8vUGRkMjRTTHJsZDRWdTd0M3hTVXN0cjJ4M0gvZnZqSDdjbjhMbTUwcW1udXEzdGVYbnVmZWRYclhLdng1ODQwVDBaOExlL3VTM3g3YWRNVXM5V3lsczdaMGRaNXkwcms5U2p2THhjUFhxMHo2alIwWFd0WHIxYWh4OSt1S3FxcXBTV2xyYlQ2WTB4NnRXcmx6Nzg4TU9tQStmOC9IeWRkZFpaVFNNclIrK1AvT0dISCtyaGh4OVdkbmEyRWhJU2xKNmUzdFNLZjlsbGwrbVVVMDdScjMvOTYyWXRYV1BIamxWWldabis4SWMvNkxqamptczZjQzBzTE5USEgzK3N2LzN0YjhyTXpGUmVYdDUrZWY4K24wL3Z2LzkraXhhM2Rldlc2ZHh6ejIxNlQ1SjdIV3c0SEc2MTIrNzU1NSt2ZSsrOWQ0OU9MRXljT0ZHU211NUhQWG55NUtadXZ1MGxla2NCdWR0Y1RpdVR4TXMrUVZrYmxCbXJNaG4xc1BXMU12NmQ3Ky94YXRHaVJVM1hqOWZXMXU2eUszMi9mdjAwYTlZc1hYYlpaYnJ1dXV1VW01dXJ5c3BLL2VBSFA5Q1NKVXZrOC9tMGNlTkdUWnMyVFhQbXpKSFVkZXVGdG1EcmFxTVBxV3Nvazd6S1BYWncwa0EzU2Q5Y0lmVklkYTlsUC9kZzk1WnprY1pFT3lGNkZhL2ZuZDV2cEpvRzZkMjFiakkrckx1YndGdTUzZkxISCtST0g0NjRJOVJueDFRSldmSFo2YW5NNndDODBobVMrREo1c1NORkltN0wraGxuYkIrVTdvTVB0dDk2YmsvTW4rK09NaCtkNS96ejNSYjc2SWoyMFd2YmpYR25jUnkzYk9SSXR3ZUF6K2QyNVgvL2ZlbUFBNlJodzl4WWV2WjBSNyt2cjkrZTlMZVBMcnNqb1psMlNlSWR4OUZYWDMybDExNTdUVysvL2JZbVRweW82NjY3cnFrRi9MVFRUdFBvMGFPVm01dXJFU05hM2tiVTUvUHRzdVVySlNWRlc3ZHUxVU1QUGFTeFk4ZnEybXV2MWJoeDQ3Uml4UXBkZi8zMWV2REJCMVZXVnFibm4zOWVHUmtaT3Zua2t6VjA2RkFsSnljckVBam91T09PMDF0dnZhWDc3cnV2YVpuUmx2cE5temFwdExSVWQ5NTVwNnkxS2lvcStsNEh1c2FZWFo2MGlCWGJYWDlIeHg1N3JPYlBueSsvMzYvS25mVGlpWGJuZi92dHQ1dGlIajE2dEY1NjZhVm1MVzROc2JmV2JDTTdKUEhvYW53cWsxVVBXMWNySlhXc0pIN3g0c1ZhczJaTlV4SmZVRkNnbEpRVVdXdFZWMWVuRTA4OFVkYmFadnRSYW1xcTFxNWQyM1JTTUpxWXg5NVRmbW4wYmpicXV2VkNXOWdoaVFlOHlUMTI4TlpxYWN5QjB1ZWJwQ2tqM1VROGV5Zm5BbE1DN3A4a2JYUGJLRlRUSUwyelZycHdoSHVXb3M4T0Z3a2twemQvbmhTZldXT1gzU2ZqOCt2WU8rVzduNlFOZE84dUhYRkU4N0pSbzl4UjZRc0tkajkvSk5KODVQblk4c2I3VkRlVGx1YTJ0bzhZSVdWa2JFL09IY2ROOExkdWxmcjBjUlA0NG1McHRkZWEzNSsrZlhqelhTRGVsRW5ORXF6OXJxS2lRcGRlZXFueTh2SjA5TkZINjdISEh0T29VYU1rU1MrODhJSmVmdmxsUGYvODgzcnh4UmMxWmNxVVprbDhKQkpSSkJKcHNjem9yZWhpQjE3S3ljblJ2SG56bEppWXFMeThQRmxyTlhQbVRFMmRPbFdwcWFtNjl0cHJkY3d4eDJqMjdObDY0WVVYTkcvZVBCM1NlR25OK1BIajlkNTc3K21ZWTQ1cFdrZEdSb1orL09NZjY2Yy8vYW5TMDlOMTVwbG5xcWlvU0tlY2NvcCs4NXZmNk9DREQ5NHZuMDkxZGJVV0xWcWs1Y3VYNy9Ma1FQUnppQjVZQndJQk9ZNmpCeDk4VVAvNHh6OWFIWUFxRkFycGswOCthVnB1OU9BOTl1RDh4UmRmVlBmdWJYOThReExmMVpreXljcldoWGMvYVJ3cEx5L1hyYmZlcXAvKzlLY3FMUzNWdWVlZXE2S2lJcDEzM25rS2g4TUtCb05hdUhDaGlvdUxkZlBOTjZ1aG9hR3B1N3JQNTlPRkYxN1l0S3hnTU5nMHlPYU90OVBjVVZlcEY5cUNyU2VKUnpOeGNiemI0RWlmNUc5L0huR2t1Vis1NWRIYnlHVWx1YmVIVzlWNFBidmZTSUdZM2IrOHNmb3NxSkplV3lGZE5WcGFWK29tOTFlTmx0YVhTVyt2Y1IvSGFUZjZ1UGd1dk5EeGszaHJTOVFlSTUzNmZPN0FkTDE2dWFQVDUrYTY1YlcxYnRmNkVTUGNKTHBQSDZtODNCMWx2cnJhVGRUejgxc3ViMjlqenNweVR4b2tKYmxKK3FlZlNqLzhvWnZRbjNlZWUrMzdpaFZ1YTN5M2J1NXIzMzBuRlJhNnJmdDFkZC8vTTlnZGExczUrNEF1cUZTU1NrcEtkamZkUGt0UFQ5ZWRkOTZwNU9Sa0hYVFFRYzFlQ3dRQ3V1aWlpM1RoaFJkcTJiSmxMUVpSQ29mRENvVkN6UTZNcGUzZDU2dXJxNVdhbXRwVUhoMW9LaFFLNmV5eno5YlBmLzd6WnZkSEhqTm1qTWFNR2FNMWE5Wm8wS0JCVGVXYk5tM1NzY2NlMjJMZ3V1dXV1NjVadDlSLy8vZC9iL1o2OUg3emt0U25UeDk5R0wzcnhBN1ArL1RwMDJ6YVdDa3BLWHJsbFZkVVVWR2huLzNzWjYxT0k3a0gyaE1tVEdoMm9PM3orVFIrL0hpVmxwWnE2dFNwTGVZeHhqVDFLSkMyZjI3aDhQWkVLbnFkYjF1TDJjYW9lN29nWTFWcUpkbHd0ZGVoN0pXTWpBemRmZmZkR2pWcWxIdytuKzY1NXg3bDV1WTJEWElYM2ErN2RldW0yYk5uTnp1b1NlZ0FBQmFkU1VSQlZKdDM4ZUxGT3gzZGZmUG16ZnJGTDM2eDAvVjJsWHFoTFRpTjI1aXgxRFZ3NzlRV1gyTzd1YXpjQWVsMkpXS2xTTWZzRU5NcTI0Vi8venQrRXUvenJaSzFMZS8xdEwvMTcrOE9PQmQ3VGZ2eTVkTG5uN3UzbFZ1K1hCbzcxcjMzZTBhRysxZFdKbjM1WmZQbFJKT0dIUWQzaVY2dnRyT3o0eHMyU0gvL3U1U2U3dDZidnZISFh0RmJ5QlFYdTkzNWk0cmNPSEp6M2IrU0V1bjExNy8zMjk4anhxeHNueFVoenEyV05HSFZxbFd0M29adGY5bGRxN1V4cHFsMVBsYWZQbjMwNXB0dnRpZ2ZNbVNJbGl4WnN0TUQ1SXlNRE4xeXl5MDdYVjlzQWw5UVVLQzMzMzViUC9uSlQzWVpZMXVLM3ZkNVY1S1NrblR2dmZlMktELzg4TU4xK09HSDc5RjZNakl5OU5sbm56Vzc1cmE5ckZxMUt2cHdkYnV2SEhIQVdTMlpDUTFsMnhRNGNMRFh3ZXlWMlAycnRYcHFaM1oxZTdaZXZYcnBtV2VlMmVYOFhhRmVhQXVSc20zUmg5UTFrRTlhWmFXMnp6MzJnczgwSHpXK1g1WjBUTy90cmVldGRkUVpjNEI3YXpwSkNpVkxadzF6SC9kSzMvNDROMjM3NDFDeWRNN0JVblc5MnpvZkQ0elVaWE9QanAvRVcvdlBkbG5QMnJWdTRqMW1qTnZpL2MwM2JrdDdWRldWdEdpUnRHU0oyeG8rYUpEMDFWY3RXOEFEQWJmVmZNZHIxYU5uc0dQT1pMZXdidDMyeDlFa3ZxeE0rdWdqTjhtWDNMaldybld2bXova0VPbTk5OXFuRlY2U2pHbWY3d0x4N210Sit1YWJiN3lPWTYvc3o0UE5NODg4VTRNR0RkcnBLUG1kaVRHbVdZK0c5aFN6algzdFNRRHdsQ1BmMTBaV2taSXRYb2VDSFhoWkw3U0ZTTEc3alRrKzZocEkxdWlmaXFPdTVRayt0NE52TUtZZE1LOVVPaWhUR3RyZGJaMWYyMHJueUtEZkhYbmVzZTQxOGQyUzNXNzRmclA5c1MvbXNWSGpOZmR4MVBuSlNGMDI5K2o0TmF3eC85eXJ3ZVMrajVVcjNSSGdkelZZWEdXbHRIU3ArOWRhVWxCWktUMzdiTXZ5Y0ZoNjRvazk3MmEvYkpuYnRYN3AwcGJYdnRmV1Nvc1hTMTk4MGI3WHhUdE9sOTJSME13eXFlTWw4ZnZUenJxNVkvK0syY2FXZVJrSHZHR01zMHpXcUtHNGxmRmxnUDJvSVhxaXlLR3VnV1FpK3FlTm8wNG1EWTcweEJjdHk1ZHNrcFp0bFVwcjFlbzVoMDgyU0IrMWNzWHY3c1RUZmVJZEgwbDh4MlZ0KzJVSzF1N2Q2UE43TXpLOHRXNFgvYjFaOXFlZjducWE5aDdZcnFHaDYyWnRpUFZQcVdzbjhXaDcxdHJZYmF6TC9vaDNaWUdnK1dkOVdMVEVvNDNacHBiNGdDK1J1Z2F5UHNYZEFVNXJnODVWMTd0L2V6UFB2cTdMS3czMThmZGR0SmM0T28rMGI4eTBhWVdTMW5vZEI3VEcvT3huUlY0SGdiaFFLbWxOUVVHQlZxN3NzcGNxb1kydFhMbFMyN1p0azZRMVlzVG9MaWwwMlc5TFpiVEdxYWxVcEhRUDdnb0Q3SU5JNlRZNXRaV1MwWnB1MCs2aHJvR21IV25JUGVMRG1wOGRaYnBzN3RIaGsvaEdiM2dkUUpkbkROOEJZczJYcFBuejUzc2RCenFwbUcyTHVxY0xzN0x6SlNtYzEyVWJZOURHd25sdTQ3dTExRFdJWWRnZXZHYTYrTzkvNTBqaWpXbW40ZGV4VTQ3RGQ0QllyMGtrOFdnN01kdldhMTdHQVc4WjYzNy9kU1R4YUNQUmJjczRocm9HVFV4RUhQZDZ6UEYxN2UrZ2N5VHhtelo5SktuWTZ6QzZzQ0p0MmZLeDEwRWdybndzcWZDamp6NVNjVEc3SnZhdjR1SmlmZlRSUjVKVUtIZGJReGZWWTB2b1kwbUY5VnUrNjNEM2kwZjhzK0ZxMVcvNVRwSUtlM1RmUUYyREpwdXFSTzdocmFJdFpWMzc5NzlUSlBGbTVzd0dTUzk3SFVjWDlrcmpkd0JFTlVoNkl4S0phTzdjdVY3SGdrN21tV2Vla2VNT0hQcUdwTDBZRVJTZGpaazVzMEZHYjhnNnFsMjF4T3R3ME1uVXJsemlEanhzOUlZNS95WHFHalNaZVlKcGtDWDM4SXpWS3pOUE1GMDY5K2dVU2J3a3lkcjdKZTNGY1BEWVR4ejUvZmQ1SFFUaTBzT1NOR3ZXTE5YVjFYa2RDenFKY0Rpc1diTm1SWjgrNUdVc2lCUEdyV3VxdjNwUGNzaXpzSC9ZU0lPcWx5MXlIMXNmZFExYXNBa2k5L0NHNC9lcHkrY2VuU2FKTjFkZnZWclM4MTdIMGVWWSs1eTU0b28xWG9lQnVQU2xwRGMyYk5pZ1AvM3BUMTdIZ2s3aVQzLzZrelp1M0NoSnIwdjZ5dU53RUFkNlh2WGJMNjNSRzA1VnFXcFhMZlU2SEhRUzRkVkw1VlNWeVVpdjUxejlBSFVOV3JqNmNFUHU0UUVyUFhmRmFOUGxjNDlPazhSTGtoem5McTlENkhKOFBqNXo3TW9ka25UMzNYY3JIQTU3SFFzNnVIQTRySHZ1dVNmNjlBNHZZMEY4OFZsemh5UlZmL2szMlVpWDdtR0ovY0JHR2xUOTVVTDNpZU5RMTJDbkhDdU9nOXVaeitFemx6cFpFbSt1dWVhZmtoN3pPbzR1Wkk2NTZpcUdCTWF1TEpYMGY2dFhyOVl2Zi9sTHIyTkJCM2ZUVFRkcDllclZrdlIva2o3M09CekVrUjVYUDdoVTB2OUZ5cmFwYXZIL2VSME9PcmlxeFFzVUtkc21TZi9YNDk4Zm9xN0JUbDB6eHZ4VGx0eWozUmpOdVdxc0lmZFFKMHZpRzEwbjZWOWVCOUVGZkNOcHV0ZEJvRU80eGhoVDhzQUREK2l0dDk3eU9oWjBVRysrK2FZZWZQQkJHV05LSkYzdGRUeUlQLzZJN3hySmxOUXNlMDkxK2N1OURnY2RWTjM2NWFwWjlyNGtVK0wzUjZocnNIdUczS09kZkNOTDdoSFY2Wko0TTIxYXRhUUxKZFY2SFVzblZpdkh1YkR4c3daMko5OWFlNmtrWFhMSkpYYmR1blVlaDRPT1p0MjZkYnIwMGt1dEpEVnVTeHM4RGdseEtQcy9Ic2czMHFXU1ZMSHdmMjJrZ3JzL1llOUVLb3BWc2VoL3JTUVo2ZExzS3grbXJzRnVUVHZTa0h1MHZWckg2c0xHenhycWhFbThKSmxwMDc2V3RaZkx2YzBWOXE4R1dYdDU0NlVMd0o2YUwrbTNoWVdGWnR5NGNWcTZsTUduc0dlV0xsMnFvNDgrV29XRmhVYlNnM0szSmFCVlBhNStjTDZrM3pxMVZhYjB0ZCtxWVZ1KzF5R2hnMmpZbHEvU1YzOHJwN2JLV0dNZmJOeVdnRDB5N1VqenRiVWk5MmdiRGRicThtdkdHSEtQR0oweWlaY2tjL1hWejhtWTB5U1ZleDFMSjFJbWEwODFWMS85bk5lQm9FTzZVZEs4TFZ1MjZQampqN2Z6NTNOOGhGMmJQMysramovK2VMdDE2MVpKbWlmcEZ4NkhoQTZnUjdlc0c0M1JQS2U2UXFWdlBHenI4cmg4RXJ0V2wvZU5TdDk0MkRvMUZUSkc4M3FHUXRRMTJHdFhqekhQR1N0eWovMnJ6UHAwNnRWakRMbkhEb3pYQWJRMSs5aGp3Mlh0QWtrSGVSMUxCN2RPMXY3SVhIMDExL3pnK3pDU2JwVjB1eVJOblRwVmQ5eHhoL3IxNitkdFZJZ3JlWGw1dXZYV1d6VnYzcnhvMFcyUy9rZVM5UzRxZENUV3loVE91ZlpXSzNPN0pDVU5PVklwUi81US92U1ExNkVoamtRcVNsUzk5TTJtV3hNYW85dTZYL1hiL3pHR3VnYjc3ckhGZHJqMWlkemorMXRuZmZyUjFVY1ljbzlXZFBva1hwTHNuRGtwa21iSUhmU09YL0M5VXlLM0Mrc3Nyb0hIZm5TeHBEbVMwb3d4T3Zua2szWDY2YWZyNktPUFZwOCtmZFN0V3pjRkFnR3ZZMFE3cUsrdlYzRnhzZkx6OC9YcHA1OXF3WUlGZXVlZGQyU3RsVEdtMGxvN1RkS3pYc2VKam1uYm5Pc3V0dGJPa1pRbUdRWDdERld3N3lFSzVCd2tYMXFXZklrcGtzL3ZkWmhvRDA1RVRyaGFUbVdwNnJldVU5MzZmNmt1ZjZVYXp3MVdHbU9tOVpqMklIVU45b3M1U3kyNXg3NXJ5ajI0Qm43bnVrUVNIMldmZWlwSmRYVm55TnFKTXVab1NiM2s3bGo4Z3JzaWNuZWN6YkwyVXhuenJvTEIrZWF5eXhpb0EyMGhSMjRMNjA4a3BYZ2JDdUpNdGFTbkpmMWEwbFp2UTBGSHQvWHhhM05NUkxkSjVpZWlya0Z6MVpKOTJ2cjE2NXdyZjBkZGcvM3VxVVUycVM1ZFoxaHBvcEhJUFZwcXlqMnM5S21SM2cxV2FQNWxKeGh5ajkzb1VrazhnTGlVSWVsY1NjZEpPbEpTcnFSdTRnZXVxNGhJS3BhMFJkSlNTUjlJZWtWY1U0ajlyT2lobjJkRWdnbm5TczV4a2psU1Zya3kxRFZkU0VSV3hUTGFJdG1sa3U4RGYxM0RLOW4vK1RCMURRQUFBQUFBQUFBQUFBQUFBQUFBQUFBQUFBQUFBQUFBQUFBQUFBQUFBQUFBQUFBQUFBQUFBQUFBQUFBQUFBQUFBQUFBQUFBQUFBQUFBQUFBQUFBQUFBQUFBQUFBQUFBQUFBQUFBQUFBQUFBQUFBQUFBQUFBQUFBQUFBQUFBQUFBQUFBQUFBQUFBQUFBQUFBQUFBQUFBQUFBQUFBQUFBQUFBQUFBQUFBQUFBQUFBQUFBQUFBQUFJQjRaTHdPQUFBNmtPeWNuSnlwU1VsSlIvaDh2bUJ0YmUzcTR1TGl1ZUZ3ZVBVTzAyV21wcWIyYjJob3FBbUh3eXU5Q0RRNU9ibDNyMTY5Zmx0Zlg1K2ZuNTkvblJjeEFBQUFZUDlMOERvQUFPZ0kwdFBUaituZnYvOGJDUWtKMmJIbHVibTVOK1RsNVUwdExpNStNVnFXbFpWMXdvQUJBMTZ0cnE3K2FzV0tGWWUxZjdSSzd0ZXYzK3NwS1NsSFZGZFhmK1hCK2dFQUFOQkdmRjRIQUFBZFFQQ2dndzU2TVNFaElidTJ0dmFialJzM1RzL1B6NzgySEE2dk1zWUUrL1RwODBkSklhK0RiR1Q2OSsvL2RFcEt5aEZlQndJQUFJRDlqNVo0QU5pTnRMUzBvd09Cd0lHUlNLVGtYLy82MXpHU3lpVnAyN1p0TDQwYU5lcGJ2OStmSGdxRlRpc3BLWGxXa25KeWNtNlNwTVRFeFA0REJ3NThyYkt5OHJPdFc3ZmVGYnZNeE1URW9UMTY5TGdpRUFqMHFhMnRYVjFhV3ZwWVRVMU5mdXcweWNuSlJ4MXd3QUUzaGNQaGRlWGw1ZTltWm1hZW1wQ1EwTE94Ry85VDRYQjQ3WTZ4NXVibTNob0toYzV2c3c4REFBQUFuaUtKQjREZDhQdjlTWkxrT0U1WVVrM01TNXVycTZzL1NrOVBuNUNZbU5nN1dwaWFtanEyY2I2TXpNek1NeVZwNjlhdFRUTjE2OWJ0Z243OStzMDF4Z1NqWlRrNU9mKzFldlhxczZ1cXF2NGFMVXRNVE93Vm5iOW56NTdYeHNhVW01djczOTkrKysyVXNyS3lsMlBMdytId0dtdHR1THE2K3F0b0hBQTZwQTR4QmtkV1Z0WlptWm1aazR3eGlWVlZWUjl2MjdidFNUV3ZKd0VBK3hrRDJ3SEE3bVVmZHRoaDYzMCtYMHBsWmVXaUxWdTIzRmRlWHI1UVVqZ1lEQjZja0pCUVZsMWR2U2s2Y2QrK2ZSL3EzcjM3eit2cTZ2STNiOTU4V3pnY1hsOVpXYmxRa2xKVFV3OGRNbVRJVW1OTXNMeThmRUY1ZWZtYm9WQm9hbXBxNnJpR2hvYWlaY3VXRFpaVUlya0h4d01HREhoVmtxeTE0Y0xDd2lmQzRmQTNvVkRvMHRUVTFMR080MVN0WExseVdFMU56WWJZWUZOVFUwY0dBb0dCQXdZTStMT0gxK1VEMkVjN0c0UERXbHZYeWhnY1ozazBCb2NaTUdEQXMxbFpXUmZHRmxaWFYvOWp4WW9WL3lhcHVoMWpBWUF1aFd2aUFXRDNpdGF2WDMrNTR6ZzFhV2xwSnd3YU5Pak53dzQ3cktoLy8vNHZCb1BCM05nRVhwSWFFM3cxTkRRVUZ4VVZQUjFONENXcGUvZnUxeHRqZ3FXbHBmUFhyRmt6cWFDZ1lQYktsU3NuaHNQaGRRa0pDZGs1T1RtWDdMaHlhMjE0eFlvVjQvUHo4Lytqb0tEZ0R5dFhyancrSEE2djhmbDhxWm1abVpmdk9IMVZWZFV5U2JZTlBnY0FiYTlEak1IUnZYdjNLN095c2k2MDFvWTNiZG8wYy9QbXpiYzRqbE9aa3BKeWVHNXU3bjk0SFI4QWRHWjBwd2VBUFZCY1hQeENUVTNOeDFsWldaY0VBb0hCNmVucC94WUtoU2FIUXFISkpTVWxMMzczM1hkVEpOWHZiamtaR1JrblNGSnljdkxCdzRZTit5UmE3dlA1a2lVcEtTbHA5STd6MU5UVXJLaXBxZmswcGloY1hGejhkSzlldmY0bkxTM3Q2Ty8vN2dERWk0NHlCa2QyZHZaUEpXbmp4bzAzRnhRVXpKSWthMjM5QVFjY2NFOTZldnJKVzdac3VhL05QaVFBNk9KSTRnRmdEd1NEd2VFSkNRbVptemR2dnJPeEtLRkhqeDdYSEhqZ2dmZUVRcUh6cTZxcWxoUVVGTnkvdStVa0pDVGtTbEppWXVJZ1NZTjJmTjN2OTZmdlNUemhjSGhWNC9LNjcvbTdBQkR2T3NvWUhNbkp5WWRJVWtWRnhmUFJzcnE2dXU4YVk4bjhYaDhDQUdDWFNPSUJZRGQ2OSs1OWI4K2VQYTh2THk5L3E2S2k0b2VOeFEzYnRtMTcyQmlUMkx0MzcvdENvZERwZTVMRU80NVQ3ZmY3TXpadTNIaHpUVTNORjlIeXpNek1NNUtUazBlV2xwWSt2NnY1WTZRMUxvOEJwSUJPcEt5czdIUEhjYW9EZ1VEdWtDRkQvaEk3QmtkZVh0N1BkeHlEbzdDdzhPRWR4K0NJdnBhYW1ucG9OSUhmY1F5T2dRTUhQaDg3QmtlczFzYmc2TisvLzlNclY2NzhORG9HeDlxMWEwL3orWHc1TlRVMUc2UHpwYVNrakpXa3VycTY5VHN1RXdDdy8zQk5QQURzUmxWVjFWZVNsSmFXZHB5a3JOalhITWNwYTN3WTNIRysxdFRVMVB4TGtnS0JRTS95OHZLM28zK0ppWW1EMDlMUy9pMDFOZlc0SGVkSlNrb2FuSlNVMUQrMkxETXo4eFJKcXEydC9kZmV2eU1BY2F4RGpNRlJVVkh4WVZsWjJTdlI1Nm1wcWFPNmQrLytINUpVV2xyNlVsdDhNQUFBRjBrOEFPeEdTVW5KZ2tna1V1N3orZEtHREJueTU1U1VsTkdTdW1kbVpwN2NxMWV2MnlTcHVycjZzeDNuTThiNEV4TVRoNlNucDU4ZXM2em5KS2xIang3LzBiMTc5Mm1TY25OeWNuNlprWkV4VVpLS2lvcWUyWEU1UHA4dlplREFnZSttcHFhZUZKMCtGQXBkSUVuRnhjVjcybklQb0lNb0xpNStZZVhLbFVNM2I5NThTMkZoNFRQMTlmVmJRcUhRNUNGRGhpenMzNy8vQzVJQ2U3S2NIY2ZnR0RaczJLZkRoZzM3Mjc2TXdTRzUxK3UzdHA3VTFOU1JBd1lNK0l2UDUwc3VMeTlmR0R0NlBnQmcvNk03UFFEc1h0bm16WnR2NnQyNzl5TnBhV2tuREJzMmJHbnNpL1gxOVZ1S2lvcWFCbkdLUkNKRmtwU2NuRHhpK1BEaEs4dkt5bDZ2cUtoWUlFbmJ0bTE3TkRzNysrS1VsSlNqK3ZidCsyamZ2bjBmamM1WFdGajRlSFYxOVpMV0FraE1UQnc0ZE9qUWQyUExpb3FLbnFpc3JIeC9mNzVSQU43clNHTndwS2FtbmpSbzBLQlgvSDUvUmsxTnpiSTFhOWFjSis2T0FRQnRpaVFlQVBaQVFVSEJIK3JxNmpiMTdObnpQNU9UazQvdytYeXBEUTBOQmVYbDVXOFhGQlQ4cXFhbXBxbUxhMFZGeFVlRmhZVlBoMEtoQ3lYVlYxWldMbzVaVk4yS0ZTdE82dDI3OTYreXNySXVDQVFDdVhWMWRmbUZoWVdQYjkyNnRkWFJuT3ZyNnpkV1ZGVDhQVDA5L2NTRWhJUlFPQnhlczIzYnRrZTNiZHYyKzdaKzN3RGFWMGNhZ3lNdExXMzg0TUdERnhoakVpc3JLejlZdFdyVm1XcmxHbnNBd1A1RkVnOEFlNmkwdFBTMTB0TFMxL1pnVW1mOSt2V1hyVisvL3JLZHZGNjVZY09HNnpkczJIRDlucXkzdnI2K2NOMjZkUmZ2ZWFSdXJGOTg4WVhabTNrQWVLK1ZNVGhLbzYvdHl4Z2NqYmVzNjdsMTY5YTNvK1U5ZS9hY25wYVc5bTgxTlRWZkZSY1h2eEE3VDNRTWp0cmEydStpWlRzWmc2UFhnQUVEWGpiR0pCWVhGeiszYnQyNm4waXEyN3QzQ3dEWUYxd1REd0FBRUNjNnloZ2MvZnIxKzUrRWhJVHNpb3FLdjY1YnQrNW5rbExrbm5USWtyUkgzZlFCQVB1R1Zob0FpRk5aV1ZsbkRSZ3c0TlhxNnVxdlZxeFljWmpYOFFCb0h6MTc5dnozM3IxN1A5TGFhL1gxOVZ2V3JsMDdPanBLZlhwNituR0RCdy8rZS9UMXNyS3kxOWV1WFh0VzQ5UGdzR0hEL3A2U2tuTFVqc3NwTEN4OGZQMzY5VmRGbjBmcm01M0ZWRlJVOUVSZVh0NFYwZWVISFhaWXBjL25TMjF0V3Vvc0FHaGJ0TVFEQUFERWtZS0Nnajk4KysyM1oxZFdWaTZLUkNKbDF0cUcrdnI2VFVWRlJVK3VXYk5tVE94dDVxSmpjRVFpa2RwSUpGTFIyaGdjQlFVRjk5ZlYxZVZiYSt2RDRmQzNHemR1dkduOSt2WFh0TGJ1K3ZyNmpjWEZ4Yy9WMTlkdnRkYlcxZGJXL2lzL1AvOC84L0x5cm95ZGJtY0pQQUFBQUFBQWFHTlpXVmxuSFhIRUVYYllzR0ZmZWgwTEFHRFhhSWtIQUFBQUFLQ0RJSWtIQUFBQUFLQ0RJSWtI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VN6L3dlK1VSVHYrT09XL1FBQUFBQkpSVTVFcmtKZ2dnPT0iLAogICAiVHlwZSIgOiAiZmxvdyIKfQo="/>
    </extobj>
    <extobj name="ECB019B1-382A-4266-B25C-5B523AA43C14-4">
      <extobjdata type="ECB019B1-382A-4266-B25C-5B523AA43C14" data="ewogICAiRmlsZUlkIiA6ICIyODQwMTk1NjY5OSIsCiAgICJJbWFnZSIgOiAiaVZCT1J3MEtHZ29BQUFBTlNVaEVVZ0FBQTlnQUFBSG5DQVlBQUFCRG1mVWdBQUFBQ1hCSVdYTUFBQXNUQUFBTEV3RUFtcHdZQUFBZ0FFbEVRVlI0bk96ZGQzd1VkZjdIOGRmc2JqWVZTQWk5RjhHR3FJU09JS0tpSXNGMmlucUluRDlGdVR0UGdiUGlpYWZIRDd1ZXlrazVEMEhVczR0QlR3VkZwRW54ZmphVUpqMFFRa2hDQ0VrMm05M3Y3NDlKbGswSVBURFo1UDE4UFBJZys5M3Z6SHdtTzh6T1o3NWxR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09nZVYwQUNJaUl0VlFYZUFhb0IvUUZXZ0NKQUZ1SjRPU2t5WUE1QUFad0VyZ2ErQTlJTS9Kb0VSRXBQcFRnbDJEbWVuVFkvRDdoMkRNeFVBUG9CbjJCYUxMMmNpcWpTRDJCZFIyWUJtV05aZW9xSStzMy8ydXlPRzRSTVE1allIeHdNMUFuTU94U1BWU0FNd0EvZ3JzZERnV0VSR3BwcFJnMTBEbTJXZGppWXNiaTJXTndVNm81Y2psWU15ekZCUThZNDBaVStoME1DSnlVdDBJVEFFU0xNdGk0TUNCcEthbTBxTkhEMXExYWtWU1VoSlJVVkZPeHlnbmdkL3ZKeWNuaHkxYnRyQnMyVExTMHRMNC9QUFBNY1lBNUFPM0EyODRHNldJaUZSSFNyQnJHRE50MnVrRWczT0FkazdIRXVFMjRISU50bTY3N1JlbkF4R1JFODRDSGdZZUFSZytmRGlQUHZvb3JWdTNkalFvcVY0MmI5N013dzgvek15Wk04dUt4Z09QQWNhNXFFUkVwTHBSZ2wyRG1NbVRMOFN5M2dQcU9SMUxEYkVIbCt0cTY3YmJ2blE2RUJFNVliekFLOEN3Mk5oWTg5WmJiMW1wcWFsT3h5VFZXRnBhR2tPSERqV0ZoWVVXOEJwd0sxRHNjRmdpSWxKTktNR3VJY3preVRkZ1dUTUJqOU94MURBbEdEUGN1dU9PTjUwT1JFUk9pT2VBdTVzMGFjS2NPWE5JU1VseE9oNkpBTjkrK3kyREJ3OG1JeU1EN0dOb2pNTWhpWWhJTmFFRXV3WXdVNmFjQmF3QW9wMk9wWVlxSWhqc1pvMGE5WlBUZ1loSWxSb0N6RzdRb0lGWnNXS0YxYVpORzZmamtRaXlhZE1tdW5YclpyS3lzaXpzWXluTjZaaEVSTVI1bWswNndwa3BVK0tBdDFCeWZTTEY0SEs5VmZxM0ZwR2FvYVZsV2E4Q3pKdzVVOG0xSExVMmJkb3dZOFlNQzhDeXJCbEFTNGRERWhHUmFrQUpkdVI3RGpqZDZTQnFnVE9BWjUwT1FrU3F6TXZHbUtReFk4WncyV1dYT1IyTFJLaEJnd1l4ZXZSb2pERkp3TXRPeHlNaUlzNVRGL0VJWmw1K3VSTXUxNDlPeDFHcldGWW5hK1RJVlU2SElTTEhwUnV3dkVPSER2ejQ0NDlFUjZzRGtCdzduOC9IV1dlZHhicDE2OEErdGxZNkhKS0lpRGhJTGRpUnpPVjZ3T2tRYXAxZ1VIOXprY2ozRU1EOTk5K3Y1RnFPVzNSME5QZmRkMS9aeTRlY2pFVkVSSnluRnV3SVpTWlA3b0JsclVZM1NVNjJJRzczcWRhdHQ2NTNPaEFST1NibkFQL1hva1VMZnYzMVY3eGVyOVB4U0ExUVhGeE11M2J0U0U5UEIvc1krOTdoa0VSRXhDRkt6aUtWWmYwWmZYNU9jQkVJM09OMEVDSnl6TzRFR0R0MnJKSnJxVEplcjVleFk4ZVd2ZnlUazdHSWlJaXoxSUlkZ2N3amozaG8yblFuVU4vcFdHcXAzZXpZMGNSNjVKRVNwd01Sa2FQaUFUTGNibmR5Wm1ZbTlldnJGQ3BWSnpzN200WU5HeElNQnJPQUprREE2WmhFUk9Ua1V3dG9KR3JTcERkS3JwMlVUUFBtdlp3T1FrU09XbThndVUrZlBrcXVwY3JWcjErZlBuMzZBRFRBUHRaRVJLUVdVb0lkaVZ5dUs1d09vZFlMQnZVWlJJanUzYnNubC8yZWtwTHkrM1BQUGJkZmVKblVLbGNDcEthbU9oMkgxRkJoeDlhVlRzWWhJaUxPVVlJZGlZd1o0blFJZ2o2RGFtN0FnQUYvVEUxTi9jWHI5VzQzeG13eXhoUmNmZlhWZisvY3VmTm5YcTkzKytEQmczOFpNR0RBSDUyT1UwNnFWRkNDTFNkTzJMR2w3d2dSa1ZwS1k3QWpqSG5wcFdTaW9yS2Nqa01BdHp2WnV2WFdiS2ZEa1BMNjkrL2YxZXYxenU3ZHUzZkQwYU5IUjlXdFc3ZlNlbmw1ZVR6MzNIUCs4ZVBIUHdJOGFWbVd4dFRYYklsQVRxTkdqZGk1YzZmVHNVZ05aWXloY2VQRzdOcTFDK3hqYm8vRElZbUl5RW1tRnV4STQvVjJjam9FS1ZWU29zK2ltaGsrZlBoNURSczIvUEtGRjE1b05uNzgrSU1tMXdCMTY5WmwvUGp4VWNDRXRMUzA3NGNORzliMzVFVXFEdWdFY09hWlp6b2R4MUV4eHVEMyt3OWJMeEFJRUF3R3EzemJwWStkT21KWldWbTgrZWFiRkJRVUhMS2V6K2ZqcnJ2dUN0M3NNTVpRVWxMK0h0ZVI3SGQxWTFsVytER203d2dSa1ZySTQzUUFjcFNNT1hGZjJIWHFRSWNPa0pBQVJVV3dZUU5rVldnczc5Ly8wT3ZJeUlEVnF3OHNiOUlFVGpzTnRteXgxMXVaZXZYZzNITVBMQzh1aGgwN1lOTW1NS1pxNHFrS0xsY240T3NUczNJNVdzYVlHT0IvZ1RwSHUyeHFhdW9aenovLy9Md1JJMGFjK3VxcnIyNnE4dUNrT3VnTWtaZGdsNVNVMExOblQxeXVROThQRHdhRGZQREJCN1JxMVlwZ01Nam16WnVKaVlrNTVLUElpb3VMS1NvcW9tM2J0cFcrLytHSEh6SjU4bVErK3Vnam9xT2pLOTJtTVFhMzJ4MHFpNCtQWjlxMGFTUWxKWEhwcFplV3F3dUU5dVBERHo5a3k1WXROR2pRQUlCZHUzWngyV1dYSGJDTkZTdFdISGJmcTVzenp6eVRyNzc2Q3V4amJyR3owWWlJeU1tbUJEdlNXRmFuQTVMTXF0QzZOVngwRVlSZEtISE9PYkJ3SWZ6eXkvNnlqaDBQdjY3S0V0cE9uYUJkTzJqUTRPQUpkbXpzd2RmZnFaT2RuSC8yV2ZraysxampxUW9uOG1hSEhJdjdnV051aFo0NmRhcDMxS2hSeTRER1ZSZVNWQ05uUWVRbDJGRlJVUUM4ODg0N3RHblQ1cUQxVWxKUzhIanNyL1JnTU1odmZ2TWJ2RjR2SlNVbGVEeWVVQkpjV0ZoSVRFd013V0NRUUNDQXgrTmh5WklsQUtHNlpTNi8vSExtejU5UFJrWUdyVnUzUHFCT1ptWW1sMTkrZWFYeGpCczNqbkhqeHBVcmUvdnR0Mm5mdmowN2QrNWs4dVRKRkJZV01tREFBQUtCQUxObnp3Wmc2ZEtsZUwxZU5tM2F4QTAzM0JCeHlUV1VPOGJPY2pJT0VSRnhoaExzU0JNTWRzU3E0cUh6TGhlY2Y3NmRYUC8zdjVDZURpMWIyZ2wycjE1MlF1enoyWFUvL05EK056a1ordmFGN2R0aCtmTDk2eW9xT25EOVhxK2R3QVBVcnc5SlNaQ1RjL0I0S3E0ek50YU9vMVVyYU44ZTFxL2YvOTZ4eEZOVmpEbjF4SzFjanNiRkYxLzh4QWNmZkhEM1ZWZGRkY3pyYU4rK1BhTkdqVW9DbnBnN2QrNTlWUmVkVkJNZEFEb2V5VTI1YWlRUUNIRHR0ZGNTRnhmSEpaZGN3a3N2dlVTSERoM0sxU2twS1dISWtDR2hWbWFQeDhQeTVjdHh1OTM4N25lLzQ1WmJicUZ2WC92ZVUwcEtDdi8rOTc5cDJiSWxVTDRiZHE5ZXZYQzVYS0drdnN4dmYvdmJVTjJTa2hLV0xWdFdMbW1mTTJjT1hxOFhZd3hQUGZVVS9mdjNwM3YzN216YXRJbEFJRUQ3OXUwWk9IQWdicmViUFh2MmNQZmRkOU9tVFJ1bVQ1OGVXbTlsM2NIRFc4WWpTZGd4MXVGUTlVUkVwR1pTZ2gxcExDdXB5dGRadno3RXhOamRxVmV1dE10MjdMQzdkVGRwQWsyYjJ0MnpBVEl6N1gvTFdoVjh2djFsQjlPMnJaMjhGeFhaMituUW9Yd1NYRkZsNjR5S2dnRURvRm16OGduMnNjUlRWU3dyOGVSc1NBNW4zNzU5disvZnYvL0IrOEllb2ZQUFB6L3E2YWVmSGdVb3dhNTVFZ0dTa3FyK0ZIb2l1ZDF1N3IvL2ZnRHk4L081NmFhYnNNSnVzaHBqOEhnOExGcTA2SURsOHZQeldiTm1EV2VmZlRiR21BUEdhS2VucDlPOGVmUFE2N2ZlZW92WTJGaWlvcUt3TEl1TWpBeUdEeDhlU3FEOWZqK0ZoWVdoVnVXNHVEZ21UcHhJWm1ZbVo1eHhCZ3NXTEtCZnYzNjg4TUlMVEpvMGlRa1RKdEM1YzJmdXZmZGVicjMxVnVMaTRwZzdkeTVyMTY1bDh1VEpvZTBXRmhhR1dzVXZ2dmhpZ0NvZlQzNHloUjFqK280UUVhbUZsR0JIbm9QUDJuU3NBZ0g3My9oNDhIaWdiS0taOUhTd0xIc005UEVvYTIxWnNBQUdEb1JUVGpsMGdsMlpzcFpvVDdVNlpLditzNUNqZHM0NTUvVHUzcjE3WGxKU1VzTHhycXQrL2Zvc1hyeDRpVlhWdlVTa09xZ0g5dVIya1NnWURGSlVWTVQ4K2ZQTDdVTXdHQ1F2TDYvU1pUNzg4RU9NTWFTbXBwS2ZuOC9VcVZORDcvMzg4OCtNSERtU2NlUEdoY1krdDJ2WHJ0enl2dEtlUzhuSnlaV081WTZQaitmc3M4L21nUWNlWU5xMGFkeDMzMzNNbnorZlRwMDZjZSs5OTlLNWMyZnV1ZWNlaGc0ZHlvUUpFMmpVcUJHcHFhbFlsc1dkZDk2SjMrL0g2L1VTQ0FUNDRvc3ZBUGpxcTYrd0xJdE5tell4Yk5pdzQvdWpPU1RzODZublVBaFcyTFp6dzhvYVlrOXVteEZXVm5hSFpWdFlXZHZTZjM4dExYTUJwNVdXclFvcnU2SzB6bzlBMmRpdE9rQVJFSGt6MUltSVZKSElHOXdrVmYrRm5aTmpUMlpXcHc0TUhRcmR1a0hEaHZEdHR6Qjd0dDN0K2xqRng5c3Q0TG01c0htenZhNkVCTHRsL0dpVUplbTV1WWV1ZDNJNWRmRWtZVnd1Vnp1djExdVZXZE1wVmJndXFUNGlPc0hldDI4ZkFMR3hzZVhLTGNzaU9qcWE0Z28zUW5mczJNRXJyN3pDNU1tVGVmZmRkNG1MaTZOejU4NEFmUGZkZDl4NTU1Mk1IRG15M01SaVJ6SmplY1h0ckZ5NWtnRURCb1M2YzMvNTVaZmNkdHR0WEhqaGhkeDMzMzFzMjdhTm0yKyttYkZqeDVLYm00dlg2K1hxcTYvbW0yKytBZXd4MTk5ODh3M0Z4Y1c0M1c1cXdzMnRDZ2wySEpBYzlyWUw2QVgwQ3l2ekFDT0JQNGFWZVlFWGdKZkR5cUtCQlpTZlhETUd5R1ovSWczZ0JuS0FyQXBsTzltZlNKZVZiUVUyVlNqN0ZmZzVyQ3dLTzdIK2IxalpKY0Q3d1BjVjlpMFBPOEVPWDE4Nis1UDFzbnBmQWYrcFVQWlA0TVd3TWdzWUE5eEMrZXZWNXRoLzE4Zy9XRVNrUnFwV3pZRnlSRTdNMWVHbm45cGptRnUxc21meVB2ZGNPK2xldE9qNHVseWZjb3JkQ2w3V3JYdmRPbWplM0M3UHlLaDhtWVlON2U3Z1plcldoVWFON0piMXRXdVBQWmFxVjQvOWQrM0R2K2hWZGhMTExNdTZwM0hqeGdkT2NYeU1ubm5tbVZZcEtTbGp2LzMyMjZkUFJMd3FjNndzQUpHYllKZTFVdmZzMlJNZ2xJaGFsb1V4aGtjZWVZVEJnd2NEOXVSam8wYU40cEpMTG1IaHdvVWtKQ1RRdTNmdjBOanFTWk1tOGVTVFQ1S1NrbEp1RzRXRmhmVHQyeGVYeTRYTDVRcHRvMSsvZmdTRFFZTEJJUDM2OWVQWlo1OE5MZE9wVXlmY2JqZno1czBEWVByMDZVeWNPSkdVbEJUUzB0SjQ4c2tuK2V5enovQjRQQ1FtSnZMRER6OXd5eTIzaE5iZHJWczNHamR1ektSSmt3Z0VBblRyMWkyMDdzcG1MbzhFRlJMc2ZkakhYdG4xbGd0WUFwUmdKNjVnSDZ0VGdDQXdpZjNINjUybDcvOCtyS3hmNmU5VzZiL0ZRRkxZZXNxTy96Mmw5Y1B0NHNDVzVmUks2bTJzVUM4SS9GS2hMR3lzVm1pYjN0TDlEZWNGbWxFKzZmWUM1d08rc0xKbzRIOUs2OTBaVnZaTTZYYW5sNVpGWWQ4a0NMRC83K2ZCdnZHUURRd3BqY2RWdXA1czRMWFNlaGIySkphNUZlSVJFYWxTU3JERlZsQmd6OUR0OWRvSmJkZXVkckk5ZURCODhNR2hKeVU3bExLVzUrYk43WW5JeXJwNHQyc0hTNVpBWmVQc0VoTHNCTHlpbjMrRy9QeGppME5FSkVJVkZ4ZlR0R25UMEF6YlpVcEtTbkM1WFB6bEwzK2hYcjM5SFdvYU5teklxRkdqNk51M0w5T21UZVBGRjE4c04rYjVoUmRlcUhTeXQ1aVlHQll0V2tSTVRBeVdaYkY5KzNaU1UxUDUrdXV2UTEyNXcxdTROMi9lek1TSkU4bk96cVp0MjdaMDdOaVJ0V3ZYTW5Ma1NNQWVvMzNYWFhjUkZ4ZkhsVmRlQ1VEbnpwMVpXVHJYUjBwS0NpdFdyR0R4NHNWa1pHUncrdW1uTTJ2V0xJQ0k3aUpld1Q3c1JOS0RuVlNYWUNmWWZ1elczVURwNzFPeGt6NVhhVmtBK0FOMkFsMVdWZ0pjUVBua01BZzBBTUlmUEY3Q2dlTy9TNEJHbFpTMXFLU3NYWVV5UDNCR2hiSjFITmlDWEFSVUhLcmpLOTFHK014NWZ1ejlDQzhMQUxkUnZxWGFoZDJpN2FaOEYvVHRwZlhMeWhLQjN0aXQ5bVZsZFlIbnNWdlV5eExzZUdBSDltZFNGcWNIbUFac0JoNHBMYk93YjFxRXIwOUU1SWdwd1k0OGVkaGZwbFduV1RQbzBzWHV2djNmLzlvdDE1OStDajE3UXVmTzl2T3JseTQ5K3ZYV3IyLy9nTjFOUEZ4TURMUm9ZVDk2cTZMdDIySFpNdnQzWSt6VzlMWnQ3ZVMvZXRuRGdSY3NVSG0zTlpXZG9MSnZ2LzJXbFN0WGp1TEFpOEpqc21QSERsOHdHTnhlRmJHcHJGcVZaUUlOOC9MeWFOaXdZU1ZWcXE5ZXZYb2Q5TDFaczJhUm1abEpZdUwrZk1xeUxDNjU1QktDd1NDWm1abjA2OWV2WE10d2VEZno5ZXZYYzBycERVMlh5M1ZBRi9Sd2JyZTczTXplclZ1MzVwbG5udUYzdi9zZG8wZVBwa21USnVUbjUzUCsrZWVIbmwrZG5wN083YmZmenBRcFV5cGQ1OFNKRTFtM2JoMWR1blRockxOcXhsT3R3c2JFNzZIeXgvNzFxYVRzOWtySy9sRkoyVmVWbE8wK29zQ2NFY1J1SlE4WDRNRDlLTWJ1SWg2dUFQaFRoYkpzOW84Ykw1TUhuQWVFSDd3R096a3ZDU3VyZ3ozK3ZEQ3NyQmt3QWp0cGY2UzByQ0YyZC9xdFFLdlNzZ1RnQWV5Vys3TFc5TEp6alpKd0VTbEhDWGJrMlVOVko5Z3hNWGFTWGJFMWVkczJPOEUreEFYWElaVzFRdi9mLzhIV3JmdkxHelNBM3IzdDl5dExzSDArMkxWci8rdFZxNnB6Z2kzVnczcXFLTUgyKy8xNWdVRGdJQTlybHdpMmh3aE5zT2ZPblV0TVRNd0I1WDYvbjlqWVdMWnYzMDc5c3B1WnBiS3lzbmpzc2NmWXVYTW4wNlpOSy9kZWJtNHVMVnUyWk8zYXRkeHd3dzFNbWpTSjd0MjdFd3dHeXowSCsyRDhmbitvdTNsOGZEeS8vdnByNkhYWkRPTmwvd2FEd1ZDTGRiak0wcUZIbXpadFl2ejQ4ZHg4ODgyOCtLSTkvTGFrcElSQUlCQ3g0N0VySk5oeTRoVURpeXVVN2VIQTVId0hVT0Z1UDNuQXJaUnZPVzlRdW54MldGbHI0RUZnTmZzVDdQYkFUOEJTN0JaNXNNZUc5OFllczc3aktQZERSR29JSmRpUnAvTHBZbzlIZXJvOWszano1dmJ6cWpkdnRoOTdkV3JwWTU0UE1rUHRZWjF5aXQwQy9kTlBVQmgydzNqWExyc0xlcHMyNVdjdFA1aXl4TC82WFd4Vi9XY2h4NlJQbno2OTU4eVpjOXlQWU1yT3ptYmx5cFYxZnZqaGgyVlZGSnBVSDN1QWc4NjRYWjFWVEo3TFBQcm9vNnhhdFlxQ2dnS2FoRTBjbVo2ZXpyQmh3K2pZc1NOVHAwNmxUcDA2b2ZkYXQyN05pQkVqUXE5UFBmVlV1bmJ0eXNhTkc3bnV1dXR3dVZ5aEpOc1l1Mkh1L1BQUEQ5VXZLU2toR0F5R25vVU5kako5L2ZYWGgrcDR2VjRHbE02alViYU9paG8xYXNUMTExL1BiYmZkeHAvKzlDZjY5ZXNYYXNIKzVKTlBlT3l4eDJqV3JOa1IvNDJxRXlYWUVTVVhlS1ZDMmMvWTNjNWpLdFI3R0FnZnA5WU1lNXg0K0xYMFdjQmM0QWZnN05LeTVzQXc0RnRnWGxVRkxpTFZseExzU0dOTVRwVW5tajRmL1Bnam5ITU9YSElKN050bko3N1IwZllqdWxhdlB2cDFObTFxajZYZXZyMThjZzEyTXI5NXN6MCt1MDJiOHMrMXJrenA3TGswYkdqUFNyNnY0aHdxRGpHbVdrMXBYcHZGeDhmL1kvNzgrYU92dnZycXFNUFhQcmo2OWVzWExsNjh1R09rdHB6SkllVUM1QnpyZkJMVjBBVVhYRUN6WnMyNCtPS0x5M1hkYnQ2OE9aTW5UNlpEaHc2aGx1UXk3Ny8vUG52MzdpVVFDT0J5dWFoVHB3NldaZEdpUlF2ZWZmZGRvcU9qeTYycm9rQWdRRkZSVWJuMUxsKysvS0N0elR0MjdBZzl4N3VpZSs2NUI0REhIbnVzWEsrQ0N5KzhrRWFOR25IT09lY2MvbzlRRFlVZFkvcU9pR3poWTkzVGdjY3F2UDgxZHRmeE9tRmxidXpXOUIvRHlyb0Jqd09mc1QvQjdncjhHVHNacjVqZ2kwaUVVNElkYVZ5dXRSZ3o0UEFWajlMeTVmYXpwazg3elo3a0xCQ3d1M1V2WDM1c0U0dVZUVzYyNFNBOWJUZHNzT3QwNkhENEJIdnZYdmp1Ty9zR3dBVVh3Snc1UngvUGlXQlphNXdPUVd4ejU4NjlEeGh4OXRsbk4ycmZ2djN4ck9vSnk3SU9NcjI5UkxoMXdJVnIxNjROdGE1R3VyNTkrOUszYjk5SzN6dTFyQWRTSmNKYnRNdEVSMGZUdG0zYlk0cmpVRGVrbWpadHlvd1pNdzY1Zk92V3JjdTlqbytQRDgyV0hvblc3bi9heFRvbjQ1Q1RZaC9sWjA1ZmdqMGVQTnhtN0VldWhULzZyQ3N3RkhzOGVGbUNmUjB3RVhzcytzUVRFYXlJbkJ4S3NDT05NVCtkc0hYLzhJUDljeVF5TW1EcTFJTy8vL1hYOXMvQmJONTg0UEtIV3VmeTVmYlBzY1p6SWxqV2lmc3M1S2cxYjk2OHg4aVJJOWQ4OGNVWHh6UlkvOElMTHl4dTFhclZvVE1CaVdRL0FxeGF0Y3JwT0tTR0N6dkdmanhVUGFrMS9xLzBKOXlud0hEczVMdk1HZGh6aWNTRmxmMFA5dXpxTHdLdm44QVlSYVFLdVE1ZlJhb1ZKWFhWUnpDb3o2SWFlZlhWVnpjMWE5YnNvdXV1dTI3djBTeTNaczBhcnJ2dXVyM05talc3Nk5WWFg5MTBnc0lUNS8wQVNyRGx4QXM3eG83d2pyWFVRcHV3SHg4VzNoSXhFZWhDK2RuVSt3RTlLUC9ZdGJIQVIwRE42SW9qVWdPcEJUdlNHS09ydytxaXBFU2ZSVFV6YTlhc2hmMzc5eDhBREFUdXk4dkxxMXUzYnQxSzYrYmw1Zkhzczg4V0wxMjZOS3Vnb0dESW9rV0x2ajJwd2NySjloTW93WllUeXhnVGZvenBKcXdjRFI4SHRuVC9DVHNSRDU4TVp4QjJjdjJ2c0xMeDJNOGJmeDU3Qm5NUmNaQm04b2xBWnNxVTlkaVBoeERuckxkdXY3MkQwMEhJd1JsajZxYW1waTdMemMxdDE3NTkrMkRIamgwOUFBOCsrR0E2OE8yUUlVUE8yTGR2MzZRdnYvenlKWWREbFpObkhYREs2dFdyRHpsR1dlUllyVjY5bXROUFB4M3NSd2ZxTzBKT2hIWkFMK0EvN0grVTJNL0E2ZGl0M1dYajZXN0NucHh0RWZhanpFVGtKRkVMZG1UNkNCanRkQkMxbW1WOTVIUUljbWlXWmVVQnAzZnYzajM1aHg5K09QT25uMzdxQkRCdTNMaC9PQnlhT0NjTkdKMldscVlFVzA2SXRMUzBzbC8xSFNFbnlvYlNuM0QvQS9RRXZpOTk3Y0VldDEwUE95SGZXRnJlRU5oMUVtSVVxZFhVZ2gyQnpOU3A1MlBNVjA3SFVhc1pjNzUxeHgySG1NVk5SS3FoZnNDQ2Z2MzZzV0RCQXFkamtScW9YNzkrTEZ5NEVPeGpiYUhENFVqdFZSZDRDRGdWdUNLc0xBdTd0YnNiNEhjbU5KR2FUNU9jUmFMdDJ4ZXp2MXVRbkh5N3ljaFk0blFRSW5MVWxnQlppeGN2Smp0YnAxQ3BXdG5aMlN4ZXZCanNKRWJmRWVLa1BPQmU5aWZYWU05UzdnUHkyWjljdHdJK3dPNU9MaUpWUkFsMkJMSWVlYVFFZU5mcE9HcXg5MG8vQXhHSkxDWEFSNEZBZ0prelp6b2RpOVF3TTJiTUlCZ01ndDA5UE9Cd09DSVZmUU1rQXplRWxRMENyZ1N1RGl1ckE4U2V4TGhFYWh3bDJKSEttS2VCb05OaDFFSkIzTzZubkE1Q1JJN1ppd0RQUFBNTXhjV2E5MGVxaHMvbjQ1bG5uaWw3K1lLVHNZZ2NRakd3TmV6MVI4RHRRUGpjSkg4Q01vQ1JKekV1a1JwRkNYYUVzdTY0WXgzd2I2ZmpxSFdNZWRPNjlkYjFUb2NoSXNmc08rQ2piZHUyTVd2V0xLZGprUnBpMXF4WnBLZW5BOHhtLzBSVEl0WGRkbUFxTURlczdDenM4ZHJoaWZqRlFNZVRHSmRJUk5Na1p4SE12UHh5SjF5dUg1Mk9vMWF4ckU3V3lKRjZ4cVJJWk9zS3JPalFvUU0vL3ZnajBkSFJUc2NqRWN6bjgzSFdXV2V4YnQwNnNJK3RieDBPU2VSNG5ZYjlxTGtTN01hNHpkalAyVTRCL3V0Z1hDSVJRUzNZRWN3YU5lb243RHVQY25KTVVYSXRVaU9zQkQ1ZXQyNGREejc0b05PeFNJUjc0SUVIeXBMcmoxRnlMVFhEYXV6a0d1d3gyWE9CSDdCN0FBRjRnZWxBOTVNZm1rajFweGJzQ0dlbVRJa0RWbURQRGlrbnppcWd1M1g3N1FWT0J5SWlWYUtsWlZuZkcyT1NQdm5rRXk2NzdES240NUVJOU1rbm4zRDU1WmRqV1ZhT01hWXpzTTNwbUVST0VBc3dwYi8vQm5nSCszbmNIZEdrZmlMbEtNR3VBY3lVS1djQnk0RVlwMk9wb1lvSUJydVY5aGdRa1pvakZmaW9RWU1HWnNXS0ZWYWJObTJjamtjaXlLWk5tK2pXclp2SnlzcXlnQ0ZBbXRNeGlad2tMWUhmWTdkMHp5Z3RPNiswL0IzMnQzNkwxRXJxSWw0RFdMZmYvaVBHM0lKT2FDZENDY2Jjb3VSYXBFWktBNTdQeXNxeWV2WHF4Y3FWSzUyT1J5TEV5cFVyNmRteko2WEo5WE1vdVpiYVpTdndBUHVUYTRBSndCdllzNUtMMUdwS3NHc0k2NDQ3M3NTeUxnUHluSTZsQnRtRE1aZGFkOXp4cHRPQmlNZ0pjeC93V2taR0J2MzY5VE5wYWNxVDVORFMwdExvMTYrZjJibHpKOEJyd1AwT2h5VGlOQXVZaFQxazhiV3c4aHVBSkVjaUVuR1FFdXdheEJvNWNoNlcxUnZZNUhRc05jQW1qT2x0M1hISEYwNEhJaUluVkRGd016QytzTERRR2pKa0NNT0hEMmZ6NXMxT3h5WFZ6T2JObXhrK2ZEaERoZ3loc0xEUUFoN0dQbmIwUUhXcDdRd3dEWHZTczdLR25yT3dXN1IvQWZTb0JxbFZOQWE3QmlxZCtHd3NNQnJkT1R4YU9kamQvWjdSaEdZaXRjNk53QlFnd2JJc0JnNGN5T0RCZytuWnN5Y3RXN2FrZnYzNlJFVkZPUjJqbkFSK3Y1L3M3R3kyYnQzS045OTh3NXc1Yy9qODg4OHh4bUJaVnI0eDVuYnM1RUZFS3RjWmVBWllDL3lodE13TCtOay9XWnBJamFRRXV3WXowNmZIVUZ5Y2lqRVhZMWs5Z2FiWUNiZmI0ZENxaXdCMlFyMERZNzdCc3ViaTlhWlp2L3Rka2RPQmlZaGpHbU8zVEk0QTRwd05SYXFaQXVCVjRGRmdwN09oaUVRTUQvdm5DSG9CKzZrM3Y4ZE92RVZxSkNYWUlpSWlCNm9MWEFQMEJib0NUWUQ2NkFabGJSRUFzb0VNN09lbUx3VGVRL09jaUJ5ck9zQjZJQm5vZ3YxY2JSRVJFUkVSRVJFNUJzbkF0V0d2NjJBUHpkR2NVQ0lpSWlJaUlpTEg0VW5zOGRndk9SMklpSWlJaUlpSVNDUzdFVWdIVXB3T1JFUkVSRVJFUkNUU2VjTitqd1VtWW5jZEZ4RVJFUkVSRVpGajlIZnNMdU1mT3gySWlJaUlpSWlJU0NUckNDekhubVZjUkVSRVJFUkVSSTVEK0NPRVk0SHhRSnhEc1lpSWlJaUlpSWpVQ0pPd3U0eC80SFFnSWlJaUlpSWlJcEhzYk9CSDFHVmNSRVJFUkVSRTVMaTV3bjczQU0yZENrUkVSRVJFUkVTa0p2QUEvd2EyQU8wZGprWGtrRnlIcnlJaUlpSWlJdUtZYU96VzZ5U2drY094aUlpSWlJaUlpRVMwQk9CY3A0TVFFUkVSRVJFUnFVa3M0RzlBTzZjREVSRVJFUkVSRVlsa2Y4WitoTmQvQWJmRHNZaUlpSWlJaUloRXJDUmdDWENaMDRHSWlJaUlpSWlJUkRyTDZRQkVSRVJFUkVSRWFoSVhjQS9RMXVsQVJFUkVSRVJFUkNMWmc5ampzWmVqUnhDTGlJaUlpSWlJSExORVlBVndxZE9CaUlpSWlJaUlpRVE2amNjV0VSRVJFUkVScVVKdTRDS25neEFSRVJFUkVSR0paQmF3RkhzOGRsK0hZNUZhek9OMEFDSWlJbkpja2hzM2JueFRURXhNRjVmTDVTMHFLbHFYblowOTArZnpyYXRRcjE1OGZIemJrcEtTUXAvUHQ4YUpRR05qWTFzMGJkcjBlYi9mdjNYcjFxMmpuWWhCUkdvc0Ezd0dOQVBxT0J5TDFHSWFyeUFpSWhLaDZ0U3AwN3R0MjdZZmVUeWU1UEJ5WTB6eDVzMmJiOHJPem42N3JDd3hNZkhLZHUzYWZWQlFVUEQ5NnRXcnp6bjUwUko3Mm1tbkxZcUxpK3ZpWUF3aVVyUEZBU1ZBc2RPQlNPMmxxZXhGUk81cXpKY0FBQ0FBU1VSQlZFUWlrN2RObXpadmV6eWU1S0tpb2xYcDZlbGp0bTdkZXBmUDUxdHJXWmEzWmN1Vy93U1NuQTZ5bE5XMmJkdFg0K0xpdWpnZGlJalVhQVhzVDY0dDFKZ29EbEFYY1JFUmtRaVVrSkRRTXlvcXFua2dFTWo1K2VlZmV3TjVBTHQyN1hybjdMUFAzdUIydStza0pTVmRscE9UOHdaQTQ4YU5Id0NJam81dTI3NTkrdy96OC9PWDdkeTVjMkw0T3FPam8wOXQyTERoclZGUlVTMkxpb3JXNWVibVRpMHNMTndhWGljMk5yWkhzMmJOSHZENWZKdnk4dkxtMXF0WDcxS1B4OU9vdEd2NmRKL1A5MnZGV0pzMGFmS1hwS1NrNjA3WUgwTkVwTHpld09PbFA1ODRISXZVTWtxd1JVUkVJcERiN1k0QkNBYURQcUF3N0swZEJRVUZpK3ZVcVhOaGRIUjBpN0xDK1BqNDdxWEwxYTFYcjk0VkFEdDM3Z3d0Vkw5Ky9hR3RXN2VlYVZtV3Q2eXNjZVBHZDY5YnQrNnFmZnYyelNzcmk0Nk9ibHEyZktOR2plNEtqNmxKa3laLzNyQmh3N0E5ZS9hOEcxN3U4L25XRzJOOEJRVUYzNWZGSVNKeUFsMkZQZEhaRnBSZ3kwbm1kam9BRVJFUk9YbytueSszY2VQR2YvUjRQRWwxNnRRNXorLzNaL3A4dnExQUlEOC9mMFYyZHZiLzV1VGtmRnBXUHlvcUtqa3VMcTVIY1hIeDFtM2J0dDI5WjgrZXo0dUxpemNDeE1mSG45VytmZnYvV0pibHpjdkxtN05yMTY3bjNXNTMvZWpvNlBhSmlZbVg3OXk1Y3hwUUJCQVRFM05hVWxMUzlRREdHRjlXVnRiVW5KeWNWOTF1ZDBPdjE5czZNVEh4OGoxNzlzd3NLU25KSzl0MlVWSFJqM3YzN3Yyb3NMRHc1NlNrcEtGK3YzOW5WbGJXNUpQN0Z4T1JXbVF0c0JxWUJPeDFPQmFwWlRRR1cwUkVKREx0M3JKbHl5M0JZTEF3SVNIaGdsTk9PZVdUYzg0NVozZmJ0bTNmOW5xOVRRb0tDcmFIVjg3THkvc1NvS1NrSkh2Mzd0MnY1dWZuZjFuMlhvTUdEZTZ4TE11Ym01dWJ0bjc5K2lHWm1aa3ZyMW16NW1LZno3Zko0L0VrTjI3Y2VIakZqUnRqZkt0WHIrNi9kZXZXUDJSbVp2NWp6Wm8xL1h3KzMzcVh5eFZmcjE2OVd5clczN2R2M3cvWXMveUtpSnhvbTRFcHdQYkRWUlNwYXVvaUxpSWlFcUd5czdQZktpd3NYSktZbURnOEtpcXFRNTA2ZGM1TFNrcTZOaWtwNmRxY25KeTNOMjdjT0F6d0gyNDlkZXZXdlFBZ05qYjI5Tk5PTzIxcFdibkw1WW9GaUltSlNhbTRUR0ZoNGVyQ3dzSnZ3b3A4MmRuWnJ6WnQydlJ2Q1FrSlBZOS83MFJFcWtRczVZZlJpSnhRU3JCRlJFUWlsTmZyUGRQajhkVGJzV1BIaE5JaVQ4T0dEVWMxYjk3OGlhU2twT3YyN2R1M0lqTXo4K25EcmNmajhUUUJpSTZPUGdVNHBlTDdicmY3aUo0cDYvUDUxcGF1cjhHUjc0V0l5QW5SRUpnTnRDcjlDVG9ianRRV1NyQkZSRVFpVUlzV0xaNXMxS2pSUFhsNWVmL1p1M2Z2b05MaWtsMjdkcjFvV1ZaMGl4WXRua3BLU2hwOEpBbDJNQmdzY0x2ZGRkUFQwOGNWRmhiK3Q2eThYcjE2cWJHeHNaMXpjM1AvZllSaEpaU3VUNjFGSXVLMExLQWwwQUQ3eHVGYVo4T1Iya0pqc0VWRVJDTFF2bjM3dmdkSVNFam9DeVNHdnhjTUJ2ZVUvdXF0dUZ4bENnc0xmd2FJaW9wcWxKZVg5Mm5aVDNSMGRJZUVoSVR6NHVQaisxWmNKaVltcGtOTVRFemI4TEo2OWVwZEFsQlVWUFR6MGUrUmlFaVZNc0JnN0FSYnliV2NORXF3UlVSRUlsQk9UczZjUUNDUTUzSzVFanAyN1BoK1hGeGNDdENnWHIxNkE1czJiZm93UUVGQndiS0t5MW1XNVk2T2p1NVlwMDZkd1dIcmVoT2dZY09HZjJqUW9NSHRRSlBHalJzL1dMZHUzWXNCZHUvZVBhUGllbHd1VjF6Nzl1M254c2ZIWDFSV1B5a3BhU2hBZG5iMmtiWjRpNGljU044RCtVNEhJYldMdW9pTGlJaEVwajA3ZHV4NG9FV0xGcE1TRWhJdU9PMjAwMWFHdituMyt6TjI3OTc5Vk5uclFDQ3dHeUEyTnJiVG1XZWV1V2JQbmoyejkrN2RPd2RnMTY1ZGs1T1RrMitNaTR2cjBhcFZxOG10V3JVS1BVSXJLeXRyV2tGQndZcktBb2lPam01LzZxbW56ZzB2MjcxNzl5djUrZmtMcW5KSFJVU09nd1hFbzBSYlRoSzFZSXVJaUVTb3pNek1mMnpZc09HcS9QejgrWUZBWUk4eHBzVHY5Mi9mdlh2M3Y5YXZYOTh0L0ZGZGUvZnVYWnlWbGZWcUlCQW9DZ1FDZS9Qejg1ZUhyYXA0OWVyVkYyVm1aajVkWEZ5ODFSamo5L2w4RzlMVDB4L1lzbVhMcU1xMjdmZjcwN096czkvMCsvMDdqVEhGUlVWRlAyL2R1dlZQbXpkdnZ1MkU3N2lJeUpGcEJlUUFxNXdPUkVSRVJFVGtBSW1KaVZkMjZkTEZuSGJhYWQ4NUhZdUl5R0Y0Z1FDd0IvWGNsWk5FQjVxSWlJaUlpTlJFeFVBaklCdDcwak9SRTA0SnRvaUlpSWlJMUZTN25RNUFhaGVOd1JZUkVSRVJrWnJLaTNJZUVSRVJFUkVSa2VQMkdYYjM4SUZPQnlLMWcrN21pSWlJaUloSVRXVmhKOWlGVGdjaUlpSWlJaUlpRXVtczBoOFJFUkVSRVJFUkVSRVJFUkVSRVJIbnhLQmhzU0lpSWlJaUlpTEhwV3o4dGNGK0hyYUlpSWlJaUlpSUhJUDZ3SFlnQzQzQkZoRVJFUkVSRVRsdVNVNEhJQ0lpSWlJaUlpSWlJaUlpSWlJaXRkeVpRRjJuZ3hBUkVSRVJFUkdKZE9uWUU1eTFkem9RcVQwOFRnY2dJaUlpSWlKU3hlS0JIVUEwc05IaFdFUkVSRVJFUkVRaW50dnBBRVJFUkVSRVJFUkVSRVJFUkVSRXBCWnJDdHdOTkhNNkVCRVJFUkVSRVpGSU5ocDdjclAzblE1RWFoK05TUkFSRVJFUmtab2tIdnZ4WERPQjFRN0hJaUlpSWlJaUlpSWlJaUlpSWlJaXRaWEw2UUNrZGxNWGNSRVJFUkVScVFtYUE5OWpqNzllNW5Bc1VrdnBEbytJaUlpSWlOUUV3NEEyUUIrSDR4QVJFUkVSRVJHSmFCWXdHRGpONlVCRVJFUkVSRVJFUkVSRVJFUkVSS1NXYWduOEZzMHZKU0lpSWlJaUluSmMzc09lMk93RnB3TVJFUkVSRVJFUmlXVFhBaHVBdGs0SElpSWlJaUlpSWhMcFBFNEhJQ0lpSWlJaUloS3BMa0NQSFJZUkVSRVJFUkU1TGhkamo3ditIQ1haVW8zb1lCUVJFUkVSa1VnVEEyUUJYd05CaDJNUkVSRVJFUkVSaVdnTkFLL1RRWWlJaUlpSWlJaEVvZ3ZSODY1RlJFUkVSRVJFanNzVjJPT3UwOUJRVjZtbWRHQ0tpSWlJaUVna3lBTjJBNHZRdUdzUkVSRVJFUkdSNDlJWXNKd09Ra1JFUkVSRVJDVFN4QUYvUnVPdVJVUkVSRVJFUkk3TGJPeHgxMzkzT2hBUkVSRVJFUkdSU05ZWFdBK2M3blFnSWtkQzR4ZEVwQ2FwQzF3RDlBTzZBazJBSk5TdHJMWUlBRGxBQnJBUytCcDREM3RTSEpGcVkvY0xkOVlOZUQzWGdORzVxbmFxY0s2eXZuWVhsN3lYL0tjWGRhN2FMd29vd1c2NUJ2Q1V2aGFwOXBSZ2kwaE4wQmdZRDl5TVBWWkxwRXdCTUFQNEs3RFQ0VmlrbHRzNTdhN0dyaEpydkxGMHJwSURGRmlHR1VHUCtXdmoyLzVlMjg5Vlh1QmRZQ053Ti91VGJKR0lvQVJiUkNMZGpjQVVJTUd5TEFZT0hFaHFhaW85ZXZTZ1ZhdFdKQ1VsRVJVVjVYU01jaEw0L1g1eWNuTFlzbVVMeTVZdEl5MHRqYzgvL3h4akRFQStjRHZ3aHJOUlNtMjFhOHJvRzQweFU0QUVzUEMyUEJWdjZ6T0phdFFhVjBJU3J1aFljS2tCdTFZSUJnajZDZ25tNStEUDNFeng1bFVVYjExRGFSNlpiMW5XN1ExdmY2NDJuNnQ2WVBkQXlnZk9CYlk0RzQ3STBWR0NMU0tSeWdJZUJoNEJHRDU4T0k4KytpaXRXN2QyTkNpcFhqWnYzc3pERHovTXpKa3p5NHJHQTQraEZoRTVTWXpCeXBwNjk4UEcyT2VxbUk3ZGlPdDZHZTQ2U1E1SEp0VkpZRzhPQlN2L1E5SGFGUUJZbVBFTmJ2LzdZNVpWYTg5Vmx3S1p3SCtkRGtUa2FDbkJGcEZJNUFWZUFZYkZ4c2FhdDk1NnkwcE5UWFU2SnFuRzB0TFNHRHAwcUNrc0xMU0ExNEJiZ1dLSHc1SWF6cno5aURjcmU4OHJCalBNOGtTWnVoZmRiSGxibitsMFdGS05GVzllUmQ2OEdjYVUrQzNMNHJVR1NZbTNXdGM5VWh2T1ZlY0NWMkhmQksydE54V2tobkE1SFlDSXlERjRBaGpXcEVrVEZpNWNxT1JhRGlzMU5aV0ZDeGRhVFpvMEFiZ0plTnpoa0tRVzJKV2QrNFRCREhQRjFTRnh5SjFLcnVXd3ZLM1BKSEhJblpZcnJnN0djRk5tVGs1dE9GZlZBZVlDZndHdWRUZ1drZU9tRm13UmlUUkRnTmtOR2pRd0sxYXNzTnEwYWVOMFBCSkJObTNhUkxkdTNVeFdWcGFGZlN5bE9SMlQxRXk3L25IWEVPT3lacnRpNGszaTFXTXNkNTM2VG9ja0VTU3dONXZjOTU4MXdhSjlsb1UxcE9FZHo5WDBjOVdOMk4zQ2J3TjhEc2NpY2x6VWdpMGlrYVNsWlZtdkFzeWNPVlBKdFJ5MU5tM2FNR1BHREF2QXNxd1pRRXVIUTVJYWFQZWtNUzJOeS9VcVFKMEJ2MVZ5TFVmTlhhYytkUzc0clFWZ1lNYnVTV05xMnJtcUxuQUgreHY3M2dDR28rUmFhZ0FsMkNJU1NWNDJ4aVNOR1RPR3l5Njd6T2xZSkVJTkdqU0kwYU5IWTR4SkFsNTJPaDZwZVFMdTRNdGdrbUk3OThmYjhuU253NUVJNVcxMU9yR2R6d2RNa24xTTFSZ3U3Rm5DWDhaT3FrVnFGSFVSRjVGSTBRMVkzcUZEQjM3ODhVZWlvNk9kamtjaW1NL240Nnl6em1MZHVuVmdIMXNySFE1SmFvaXNxWGQxQ3dhdDVlNTZEVW02OWw0c3Q4ZnBrQ1NDbVVBSk9lODhTV0RQTGl5c2JnM3ZlSzZtbkt1R0EzY0J2d1ZXT3h5TFNKVlNDN2FJUklxSEFPNi8vLzVqU3E2TGk0c3IvZjF3M24zM1hYYnYzbjNFOWRQVDAzbjMzWGVQS3JhcVVGeGN6STRkTzhxZStSeFNVRkRBK3ZYcnk1VmxaV1VkOWZxUFpaa1RZZDY4ZVN4YnR1eUE4azgrK1lTbFM1Y2U4WHFpbzZPNTc3Nzd5bDQrVkRYUmlVREFXQThCeEoxejRSRW4xOFlZZ3NIZy9uVUVBdVRsNVoyWUFNTzJtWjZlZmxUTFpHVmw4ZWFiYjFKUVVIREllajZmajd2dXVvdWRPM2VHdGxWU1VsS3VqdC92UCtqeXdXQVFuNi82OUJTdXF2UE9zYkRjSHVMT0dWRDZ5a1R5dWFvajhGZjJOKzY5QnZSRXliWFVRRXF3UlNRU25BTU1hZEdpQmNPR0RUdnFoUjk3N0RHZWVlYVowT3UvLy8zdjNILy8vUWZVMjcxN045bloyYUhYMmRuWlBQNzQ0MnphdE9tUTZ3Ky9VTFFzaXllZmZKS2ZmLzY1M1B2aGlXLzRoWFQ0NjJBd3lFVVhYY1N2di81NlpEc1dadHUyYlF3ZVBKaEFJRkN1L01zdnYrVDIyMjhuUHo4L0ZNc05OOXpBVjE5OWRjQTY4dkx5MkwxN043bTV1ZVRtNXJKejUwNkN3U0RCWUpCYmJybUYyYk5uVjdydHF0aWZ0TFEwN3JqampzUFdtenAxS2hzM2JtVHUzTG5NbWpVcjlIZjkrT09QeWMzTkJUamdKc1BCM0hUVFRUUnYzaHpnQ3VEc0kxcEk1QkF5cDk1OWptVVk0b3BQSktaajF5TmVidDI2ZGZUbzBTTjA3T2JsNVhIQkJSZVFrWkZCU1VrSmUvYnNDZFUxeHBDVGswTnhjWEc1bjd5OFBJcUtpa0wxVnExYXhiQmh3MEwvOXl2NjhNTVB1ZVdXV3c2YXlBYUR3UVBPSi9IeDhVeWJObzJ2di83NmdMcmg1NEVQUC95UUxWdTIwS0JCQXdCMjdkcEZqeDQ5U0VsSkNmMzA3Tm56Z0hOSG1aOS8vcGxMTDcyVWJkdTJIZXhQVnEzUE8zNi9uekZqeG9UZUsvUHh4eC96d1FjZkhIWjdGY1YwN0lZcnZoNEdydGc1ZVV3a25xdGlzYnVFUHd6Y1VGcG1nSVBmWlJHSllPcTNKQ0tSNEU2QXNXUEg0dlY2RDF2WkdNUFdyVnVKam83RzYvVXljT0JBcGt5WlFsWldGbGxaV2N5ZE81ZVhYMzZaM054Yy9INC9SVVZGdEd6WmtnY2ZmSkNFaElSUU1qNXYzanphdFd0SFNrcEt1WFVYRnhlSFd0RURnUUE5ZS9ZOElJYWJicnFwM092NTgrZFR0MjVkd0U3NDU4eVpFM292R0F5eVlzVUtYQzRYK2ZuNWVEemxUODErdjU4K2ZmcUU5dDN2OS9QUlJ4L1J1SEhqVUoyNHVEZ3N5enBnMlhmZWVZZFJvMGFSa0pBQXdPelpzOG5PenVhSko1N2dpU2Vld0JoRDM3NTlHVGR1SExObXplTFZWMS9GN1hZRGRxdjRzbVhMV0xSb0VVVkZSUXdjT0RDMDNrQWdFS3AzdFBzRHNINzllbUpqWTdFc3V6SGpsMTkrSVNFaGdlM2J0NWRianpHR2xpM3R1WDBXTEZqQXJsMjdHRFJvRUN0V3JPRDk5OStuVWFOR2pCczNqbUF3eVBMbHkzbjQ0WWN4eHZEWlo1K1JuSng4d0hiRGViMWV4bzRkeTVneFl3RCtCUHpQSVJjUU9SeGpuNnZpenU0UEx2Y1JMK2IxZXZGNFBLSC9EL1hxMVF1OU4zSGlSTmFzV2NPLy92VXZ2RjV2S0lHc3pGTlBQVVdUSmsxbzA2WU5NVEV4L1BMTEw4VEZ4UUZRVWxKUzd2L2k1WmRmenZ6NTg4bkl5S0IxNjlZSDFNbk16T1R5eXkrdmREdmp4bzFqM0xoeDVjcmVmdnR0MnJkdno4NmRPNWs4ZVRLRmhZVU1HRENBUUNBUXVqbTNkT2xTdkY0dm16WnQ0b1liYnNEbHN0dDVObTdjU0V4TVRPajErKysvVDRzV0xZaUtpaXJYQ3U3eitXamV2RGtlajZkYW4zZWlvcUpDTnlIOGZqLzkrdlhEN1hZVENBUW9LU2tKZmNkY2NjVVYzSFBQUFpYK2pjdHh1WW5yZkFINVN6L0Vzb0tSZEs2S3drNmlDNEVIZ1l1Qi96Z2FrY2hKb0RIWUlsTGRlWUFNdDl1ZG5KbVpTZjM2aDUrTk54QUkwTDE3ZDZLaW9vaUtpZ3BkdEJVVkZXRlpWaWc1TnNiZzkvdnhlRHdzWExpUWJkdTI4WnZmL0lhLy9lMXZYSGpoaFF3ZE9yVFNWcENycnJxS2h4N2EzMU92ZS9mdXZQZmVlNkVMc25DNXVibGNlT0dGTEZ5NE1IU2hXOVpLWGhaWFFVRUJNVEV4eE1URWNQNzU1L1ArKysrVG5KeE1VVkZSYUgrN2RldkdwNTkrU25KeU1pa3BLWHo4OGNja0p5ZUgxckZqeHc2dXV1b3FGaTFhRk5xL0pVdVdjT2VkZHpKNzlteG16WnJGaUJFakdENThPQWtKQ2Z6di8vNHZ4Y1hGUFBEQUE3eisrdXNrSmlZU0RBWkQ2OXU1Y3llREJnMWkyYkpsM0hqampXellzQUczMngyNk1EMzMzSE41K2VXWGozbC91bmJ0ZWtRdHpUMTY5T0FmLy9nSFBwK1A2NisvbnB5Y0hDekw0c0VISCtUKysrL25qVGZlWU0rZVBiejU1cHM4OTl4em9lMUhSMGVIYmdBY1NuWjJOZzBiTmlRWURHWUJUWURBNFpZUnFZeDU1QkhQcmlhNUdWaXU1QVkzUDRZVkhYZllaWHcrSC92MjdTTTlQWjJSSTBmeXlTZWY0SGE3cVZ1M0x1ZWRkeDZ2di80NmRldlc1UTkvK0FOLytjdGZPUDEwZThLMGdvSUNZbU5qZWVDQkIzQzczZHg3NzczczI3ZVB4TVJFK3ZidHkrelpzeWtwS2VHYWE2N2gyMisvQmV4emlNdmxJaW9xcXRKWS9INC9KU1VsTEZ1MkRJL0h3NjVkdTdqMDBrdVpNMmNPWHE4WFl3eFBQZlVVL2Z2M3AzdjM3bXphdElsQUlFRDc5dTBaT0hBZzc3MzNIa2xKU2R4eHh4M0V4TVF3ZmZyMDBIcjlmajk5Ky9ZdGwyQVBHemFNUllzV0FmWTUxT1Z5NGZGNEtDa3B3ZS8zRXhzYld5NitRQ0JBY1hFeG4zLytPY25KeWRYMnZIUGZmZmV4WU1HQzBQbDAyTEJoM0hycnJUend3QU5NbURDQitQaDRSb3dZd2JoeDR6ajExRk1QRzBzWjR5c2dhOFpEWUV4V3cvcnBUYXpyM3FuTzU2cEd3Tk5BRXBCYVdtWmh0MXFMMUhocXdSYVI2cTQza055blQ1OGpTcTRCM0c0M0sxYXN3TElzL0g1L3FPVjM1TWlSWEhMSkpWeHp6VFdBM1VKYjFpSUUwS0pGQzI2NjZTYjhmaitmZlBJSlBwK1BMNy84a3N6TVRGcTJiRWtnRUdEUW9FRU1HalNvM1BhT3BGVzlUTms0eFBDTDNKaVlHQVlOR2hUcWFuN2xsVmNDa0ppWXlCZGZmQkhhcDNCLys5dmZLaDM3MTd0M2IxYXNXRUZKU1FsUFAvMDBBQjZQaC9mZmY1LzA5SFJ1dXVrbXVuZnZ6cC8vL0dkS1NrcDQ2cW1uU0V4TUJPd0wxWXF0WEMrOTlCSWxKU1drcGFYaGRydTUvUExMZWVXVlYyamF0T2x4N2MrQ0JRdENyZTRMRml6Z2lTZWU0TU1QUCtUdXUrOW0wS0JCREI0OG1HQXdHT3J5T25YcVZCbzBhTUI3NzcwWDJzNi8vLzF2MnJScHc5Ly8vbmQ2OXV6SmlCRWorT2MvL3htNmtYRWs2dGV2VDU4K2ZWaTRjR0VEN0dOdDRSRXZMQkptVjVPYzNtQWxSelZwZTBUSk5jQlBQLzNFN2JmZmptVlpCSU5CQmc0Y3lJMDMzc2pvMGFOSlNFaGc5ZXJWR0dQbzFhc1hMNzc0SW4vODR4ODU0NHd6aUl1TDQxLy8raGVabVprOC8venpMRisrblAvODV6K2hsdEdFaElRRHVpZS85ZFpieE1iR0VoVVZoV1ZaWkdSa01IejQ4RkFDN2ZmN0tTd3NEQ1dzY1hGeFRKdzRrY3pNVE00NDR3d1dMRmhBdjM3OWVPR0ZGNWcwYVJJVEpreWdjK2ZPM0h2dnZkeDY2NjNFeGNVeGQrNWMxcTVkeStUSmswUGJMU3dzREoxVExyNzRZdURBN3QxTGxpekI0L0Znak9IV1cyOGxLU21KcDU5K21veU1ERjU3N1RYR2pCa1RhZ0V1TzA5QjlUenZUSnc0a2Fpb0tGSlNVcGc3ZHk3eDhmRkVSVVdSbkp6TUR6LzhnTnZ0eHUxMjA3Rmp4eU02UnNwWTBYRkVOV21MZjhlR0JydXlXbFQzYzVVTHVCTHdBcWNBNjFGeUxiV0lFbXlSYXFaNzkrN0p5NWN2M3cyUWtwTHkrMkF3K0ZOVVZOU3FzckphNkVxQTFOVFV3OVVyeCtWeWhjWXh4c2ZIaDFwZTE2eFp3d3N2dkVBd0dLU2dvSUJ2dnZtbTNFWGFILzd3Qi9MeThyajIybXU1Ly83N0tTZ280UHJycnljdExZMGxTNVpRdDI1ZHpqMzMzSExiTXNhRUx1WU9wdXlDY051MmJWeDc3YlY0UEI2S2k0dnhlRHdFZzBHKy9QSkxpb3VMR1RSb0VOOTg4dzBMRnk3aytlZWZEeTFmRm4rWmh4NTZpRHAxNm9US016SXlHRHAwS0Y5KytTVXVsNHZKa3lkeit1bW5zMlBIRGl6THd1MTI4OFFUVDdCNTgyWmVmLzExb3FPalNVcEs0dUdISDZaWHIxNzA2dFdMN3QyNzA2dFhyM0xiV2JKa0NUMTY5Q0FwS1luZHUzZGpXUlpubkhGRzZJTDVXUGNuUGo0ZXNMdHMvdld2ZitYbW0yOW13NFlOakJneGd2dnZ2NThPSFRwdzZxbW5oaTVhdTNUcHdxZWZma3EzYnQySWpvN214UmRmNU54enoyWHYzcjNNbXplUG1UTm44dVNUVDFiYUxmUndVbE5UV2Jod0lkakhXblcrYUsxMmRMN2F6MWhjYVJud3RqN3ppSmM1OTl4eldiNThPVnUyYk9HR0cyNWc2ZEtsakIwN2xpdXZ2SkxkdTNmeitPT1AwNjVkTzFxM2JrM1hybDFKVEV5a29LQ0FVYU5Hc1diTkdxNjQ0Z3FlZi81NWNuSnlXTHg0TVN0WEhueUM2WGJ0MnBWN1hUYjJPams1dWRLYmhQSHg4Wng5OXRrODhNQURUSnMyamZ2dXU0LzU4K2ZUcVZNbjdyMzNYanAzN3N3OTk5ekQwS0ZEbVRCaEFvMGFOU0kxTlJYTHNyanp6anRETnpjRGdVQW93ZjNxcTYrd0xDdlVnbDNHNC9HUW41L1B5eSsveks1ZHUwS3R3dnYyN2VQdHQ5OE9kYU11dTlGWW5jODc0ZDhuUC83NEl4czNidVNmLy93bkhvK0hyNy8rbXBLU0Vsd3VGd01IRGlRL1AvK29Ka256dGo0VC80NE5HSmVwYnVjcU56QVVXQWI4Q21SZ3p3NitDdGpnWUZ3aUlsS2JEUmd3NEkrcHFhbS9uSGZlZVQ1anpDWmpUTUdFQ1JQOE45OThjK0Y1NTUzbkd6eDQ4QzhEQmd6NG85TnhPbUFkWUZhdlhtMk9WbEZSa2VuU3BZdkp5OHM3NEwzMDlIVFRwVXVYQThxWExWdG1aczJhWlRJek00MHh4cXhmdjk1MDZkTEY1T2JtR21PTTJiZHZYN242d1dEUWRPM2ExV3pidHMwVUZSVVpuODkzd0U5K2ZyNEpCQUtoK3NZWTg4c3Z2NWp1M2J1YjdPenNVTm42OWV2TkpaZGNZb3d4NXFPUFBqSWpSb3dJYmFkbno1Nm1mLy8rNW9JTExnanQwK3V2djI2bVQ1OGUycCt1WGJ1RzZuLy8vZmRtMTY1ZHBtZlBuaVlqSThQMDdOblR2UG5tbSthaWl5NHliN3p4aHZuc3M4L01rMDgrYVpZdVhXb2VmUEJCODlsbm54bGpUR2hmUzBwS3pMNTkrMHdnRURDLytjMXZ6TktsUzgyOGVmUE0wS0ZERDlqL1k5bWZnb0lDODhZYmI1anp6anZQVEo4KzNiejU1cHZtbW11dU1ZRkF3RXlmUHQzMDdOblRQUEhFRSthNzc3NHorZm41b2VYS1ByTTc3cmpEZE9uU3hYejMzWGZtb29zdU1wZGVlcW5wMHFXTHVmVFNTODF0dDkxMndPZDZLTC84OG92QmJsMVo1L0N4SGpGMHZqcFE1cFM3MTJWT3Z0dVU1T3c4cXVQUEdHTTJidHhvZXZic2FmTHo4ODNycjc5dTVzK2ZiMzcvKzkrYm1UTm5HbU9NZWZubGw4MzI3ZHREOVNkUG5teis5YTkvbWJmZmZ0dDA2ZExGckYrLzNpeFlzTUFzV3JUSWRPblN4ZVRrNUppTkd6ZVdPOGNGZzBGVFhGd2NlbDEyRHZUNWZLR3k4TitOTVdiT25Ebm10ZGRlTThiWS8vYysrT0FEYy9IRkY1c3BVNmFZZ29JQ3MzcjFhdlBPTysrWWl5NjZ5T1RrNUpoZ01CajYvMSsyN1VBZ1lMS3lza3kzYnQzSzdXK2ZQbjNLYmV1OTk5NHpYYnQyTmV2V3JUTjc5KzQxUHAvUHJGMjcxdlRzMlROMExpMDcvMWIzODA0Z0VEQmR1blF4WGJ0Mk5hdFdyVExHR09QMys4MmpqejVxOXV6WlUvbEJjQVJLY25hYXpNbDNtOHdwZDFlM2M5V2oyT2ZRZDV3T1JLUTZVQXUyaU1QNjkrL2YxZXYxenU3ZHUzZkQwYU5IUjVWT2hOVWE0TUVISDRUUy82ZDVlWG1uUGZmY2M4OSs4Y1VYZFlFbkxjc3FPZWhLYTQ1RTRKUkdqUm9kMVZpMU1tV3R1OWRlZSswQkxjQVZaOGN0OC9ISEgrUDMrL250YjM4TDJKUHZnRDNMYjlldVhRL29mcHlYbDRmTDVRcE5SRlp4TzJDM2NILzg4Y2MwYnR3NDlQNkNCUXM0Ly96ektTZ280TC8vL1M4WFhuZ2hPM2Jzb0ZtelpnRHMyYk9uM0VSSFlEOHlyR3dNTmtEVHBrMTU4TUVIdWVTU1N3N1ladWZPbmN2OURjQ2VVS2RCZ3daODlORkg1T1hsOGZ2Zi81NTkrL1l4WWNLRWNzdTZYQzdjYm5kb1g0Y01HY0tjT1hPSWk0dWpSNDhlNWVvZXkvN01temVQOGVQSGs1eWN6T09QUDA2ZlBuMG9MQ3hrNmRLbDdOaXhneEVqUm5ES0thZnc5Tk5QczJEQkFtYk1tTUgzMzMvUFhYZmRCZGhqU1I5NjZDRysrKzQ3emo3N2JPYk9uUXRBU2tvSy8vblAwYytmYytxcHA5S3dZVU4yN2RwMUNsQVAySE80Wldvcm5hOHFselA5N2tTL2oxTmNzUW00RXhzZDFiTEZ4Y1g4OE1NUCtQMStMci84Y2w1NDRRVTZkKzdNdW5YcldMVnFGWXNYTCtiMTExOHYxMHZtcHB0dXd1djFVbFJVeE9PUFAwNmJObTFvMXF6WkFlT1d3eFVXRnRLM2IxOWNMaGN1bHl2MGY3ZGZ2MzZoV2NENzlldkhzODgrRzFxbVU2ZE91TjF1NXMyYkI4RDA2ZE9aT0hFaUtTa3BwS1dsOGVTVFQvTFpaNS9oOFhoSVRFemtoeDkrNEpaYmJnbXR1MXUzYmpSdTNKaEpreVlSQ0FUbzFxMWJhTjFsYzBVVUZ4Znowa3N2OGNFSEh4QWRIVTNyMXExRGt6cWEwa2tsQnd3WWdER0cwMDQ3alZkZWVhVmFuM2VXTGwwYTZpTC81ei8vbVZhdFdoRU1CbG05ZWpYejVzMWo3Tml4b2UrZndzSkM0dUxpUXQzeUQ4ZWQyQkJYVEFMQm92eFRzcWZjVjYvKzdVODRkYTVLQUxvRFg1YStmZ1g0RGZBWkdtc3RvZ1JieEVuRGh3OC9yN0N3OEpQSEhudXN6dUVTeUxwMTZ6SisvUGdvWUVKYVd0cHZodzBiZHNlc1diT3FVeGV4RTZFVHdKbG5Ibm1YeThxODg4NDcxS2xUcDF6Wjl1M2JEK2gydm5QblRqNy8vSE5lZmZYVlVOa1hYM3hCa3laTmVPZWRkK2phOWNESDdxeGJ0NDcyN2R1SExnYVhMRmxTN3YyeW1YVER1eEFHZzBFKy92aGp4bzhmVDJGaElSTW5UcVJ2Mzc3ODhzc3ZkT2pRQWFnOHdhNm9mLy8rWEgvOTllVG01aDYwYm5pQzdYYTdXYng0TVZkZWVTWDE2OWRuNHNTSnhNZkhjOVpaWjRVZXAxUG11KysrNDkxMzMrVnZmL3NiVjE5OU5WZGNjUVhGeGNXODhzb3JCMnpqYVBmbm9vc3VJaUVoZ2E1ZHUrTDMrNWszYng0OWV2U2diZHUyTkduU0JMREhraytaTWdYTHNtalFvQUgxNjlkbnhZb1ZwS1Nrc0h6NWNvTEJJSTgvL2ppWm1aa01Ianc0MUhXMFY2OWUvRDk3OXgzZlZObi9mL3gxa25RUFdpZ1VHYkp4ajV1Q2lpZ0NpdDV3Z3lqN1ZrRndvRGdSdlg4b2VDdTNvdWl0Z1BNV1hGL0ZoVEtVcVRJVlJMWUxrRDNLYkJrdG5XblNKT2YzUjVwRFMxdVdRQnI2Zmo0ZWVaQ2NuSFB5U1VpdW5zODUxL1c1UEI0UE0yYk1LRkZsL1dnTXcrQ2lpeTRLVEYxMk1iRDR1RGFzWk5SZWxhL1FNWFUvRVFBQUlBQkpSRUZVYlY0TUJ2YkVtaWUwM1crLy9jYkFnUU9wVXFVS2RydWRLVk9tV0xVbW1qVnJ4cGRmZnNtYU5XdDQ3TEhIck44R3dFTVBQY1R2di85dVBiN2lpaXNBV0w1OGVibXZGUmtaeVU4Ly9VUmtaQ1NHWVZodDRNS0ZDNjJ1M01XbkhFeE5UV1hreUpGa1pHVFFvRUVEbWpadHlzYU5HeGt3WUFEZ0g2UDk2S09QRWgwZGJTWC9sMTU2cWRWTlBTVWxoUlVyVnJCNDhXTFMwdEs0NElJTCtQVFRUd0dzTHVLbWFUSjgrSEQrL1BOUHhvd1p3NkJCZ3dnTEM3UGVSNkRhZUtBWW1ubkVkSWNWc2QzNTVwdHZyQmtNYnJqaEJqcDA2RUJZV0JnNU9UbEVSVVhScVZNbjh2THljRGdjMkd3MnZ2LysreE9vRzJGZ3Ixb1QzNTdORlBwY3dXcXJFdkNQcVk0RzZnUDdnRlRnSXBSWWl3QktzRVdDeGpUTlNPQkZJTzVZNng2cGMrZk9GNzcyMm10eisvWHJkOTVISDMyMC9aUUhWM0ZjQ244OXdUN2VLOWh2dlBFR3paczN0NjZXLy9MTEw4eWJONC8zMzMrZmh4NTZpRm16WnBVcWNQYlRUejl4M1hYWFdZK1BITXNZR0hzZDRQUDVlT2VkZDNBNm5heFlzWUtWSzFlU2xaWEZ6Smt6bVQxN05nTUhEZ1JLSjlpbWFkS3JWeS9yZlhpOVhnekRzSzZ1Rko5bTVraE9weE8zMjQzSDQrR2lpeTVpd29RSkhEaHdnSUVEQitKMnU3bnR0dHY0OU5OUHJTVDcxVmRmWmQ2OGVkeHp6ejBBVmhYZVhidDJsWmduL0srOG45allXQjU0NEFGZWV1a2xoZ3dad29vVks5aStmVHZqeDQrbmYvLyt6Smd4ZzA4Ly9aVFBQdnNNb01RVm5rV0xGbG43U2twS3Nnb2twYVNrc0dUSkVnb0xDNCtyZ25oeHhSTHNTMUdDWFlyYXE2TXpUZHVsQmlhT3F1ZWMwSGJubjM4K0w3MzBFdWVlZXk2MzNYWmJpVUtPRFJvMElDc3JpNHN1dW9pdVhidVcyTzZ0dDk0aUtpckt1aXE5YXRVcUNnb0tyQVM1K0x6WkFUYWI3YWhYdUFQRnR3THExYXZIcUZHajZOKy92NVhnNStibWN0MTExMW5UWWUzZXZadjc3cnVQY2VQR2xiblBrU05Ic21uVEpwbzFhOFlsbDF4UzZubkRNQmcrZkRoT3A3UEVITjdsQ2JSL0ZibmRHVFpzR1BIeDhhU2twR0MzMjFtMGFCRi8vdmtuZ3djUFpzcVVLYmpkYnJwMjdjcjQ4ZU9wVTZmT01kL3prUnlKTlNuY3N4bHNaNnl0aXNKZkNYd1JzQmM0QlB3RUpBTkorQk5zVUhJdFlqbStQaWtpY2pvOENWeDdzaHUvKys2NzRidDM3MTUyQ3VPcGlDNkJVM01GKzl0dnZ5MXhLMzZWR21ETGxpM01uajJiL3YzNzQvUDVtRDU5T284KytpZ0RCZ3pnMGtzdlplalFvVHo3N0xPOCt1cXJwS2FtQXBDYm04dnMyYk90cXVUZ1QzeUwzNDZzbHV2eGVQajY2NitKalkzRjZYUnl6ejMzOE9LTEx6SjkrblRyWUJuZzRNR0RKUTRNdlY0dlgzNzVwZFV0OFhnT1JnUGk0dUpZdG13WjBkSFI1T2ZuMDdOblQwYVBIczNjdVhNWk8zWXN6ejc3TERWcTFMQzZnYWFucHpOaHdnVGF0V3ZITysrOFE5ZXVYYm5ra2t1NDY2NjdlUERCQjNud3dRZVpQMzgrSG8vbnBOL1B5cFVyU1V4TXRBNWdiVFliZ3djUHBrMmJOcXhidDQ1Mjdkb1JGUlhGK1BIanJXMENSWmsrL1BCRHNyT3o4WGc4dlBubW0yelpzZ1czMncxZ0hlU1dOd1NnUE1XK1k2V3pBQUcxVjBkbHczY0pjTUpYc0FOVFNoMTVBbkQxNnRYMDY5ZVBCZzBhc0dIREJqSXlNbGl6Wm8xMWdpdHd4VE16TXhPQWI3LzlsckZqeDdKNjlXcVdMMTllYXNwQW44OVg2bVJmZVlwZnhZNkppV0hMbGkxVzRhN2l2OWZBZnNzcXJMWnZuei9uMnI1OU84OCsreXlUSmsyeVRrNTZQQjdyQkNINFQwb1dieHVjVG1lcGRqTWcwQVpVNUhhbmFOaEVDYnQyN2FKYXRXb01HalNJSjU5OGtsdHZ2Zldra21zQWUxWC9kOHptTzJOdDFidkFsMENmWXN2dXdEL3J3cDluS0FhUmtLSXIyQ0pCMEw1OSs1ZS8vdnJyUWJmZWV1dEo3Nk5SbzBZTUhEZ3dFWGg1enB3NVEwNWRkQlZLRStDRXB6TUpDSFFudlBubW0wc2R3QWFlTTAwVHd6Qm8xS2dSWThlT3BYNzkrdlR0MjVmVTFGUUdEUnBrSmM5Ly8vdmZDUThQNS9ubm4yZlZxbFc4Ly83N3ZQenl5M1R1M0pta3BDUjI3ZG9GSE82cWVhVEF3VzE0ZURpZmYvNDVOV3I0eDJubTVPVHc0WWNmc203ZE90NSsrMjNXcjEvUDhPSEQyYkZqQjRIdlIyRmhJWVpoWUpvbVBwK1A1NTkvM2pxSWM3dmR6SjgvbnoxNzlwUzZhbXVhSmk2WGk0S0NBcXBWcThiOCtmUEp6czdtaHg5K0lEVTFsWC8rODUvODV6Ly9JVEl5RW9DcnJycktxZ3I4ODg4Lzg4Z2pqOUMwYVZOR2pCaGhIYkJlZlBIRmpCdzVrcFVyVjlLdVhUdUFFMzQvNE85NjM2MWJOK3RBZCszYXRWU3ZYaDN3WDUxTFNFamdnUWNlWU5teXd6bFpYbDRlOWVyVjQ0VVhYdUNKSjU3Z3d3OC9aT3ZXcmZ6blAvOWg2OWF0eE1mSDA2NWRPNXhPSnc4OTlCRDkrdlU3MWxmRVV1dzcxdVM0TjZvazFGNGREMXNUTUhGVXFYN0NXMjdidG8zVTFGUnNOaHNaR1JtOC92cnJ6SnMzejJwL25uNzZhUVlPSEVpZE9uV0lpb3FpUzVjdURCa3loTHk4UEtwVnE4YVZWMTdKNzcvL3pqbm5uRVB0MnJWSlMwdGp3WUlGcEthbVdtM0N0bTNiNk5tenB6WFhOQnh1QTR2M3dQRjRQUGg4UG1zdWJQQW5vYjE3OTdiV0NROFB0Mzc3WmpselN0ZW9VWVBldlh0ejc3MzM4c2dqajlDNmRXdnJDdmFzV2JONC92bm5yWEhTQVlIMjdZNDc3bUQ3OXUwbG5ndlVuUUJZc1dMRlNiV2pjR2JhbmE1ZHU3SjM3MTdyc3pOTms4c3Z2eHluMDhuYmI3OU4xYXBWK2U2Nzc0aVBqNmRidDI3RXhzYVc4ODBvbS8zd2QreDB0RldOZ1FlQkhjQ1lvbVZmQWVmaDd3WWVrSHNhWGx0RVJPVGtYWDMxMVRrWkdSa25YVWswNE9EQmcrYlZWMStkSGV6M2N4cXRCTXhmZnZubHBENmZyS3dzOCthYmJ5NnppbmhhV3BwNTY2MjNscWlxRzdCbnp4NXovLzc5WmU0ekl5UEQzTFZybDJtYS9vcTdnZTF6Y25MTTc3Nzd6cXBrRytEMWVzMC8vdmlqVkhYZWdLVkxsNXEzM0hLTHVXTEZDbXZaMkxGanphVkxseDdmbXpSTjg1RkhIakU3ZE9oZ2poNDl1c1J5dDl0dHZ2VFNTMVpGOUFVTEZwZ3Z2dmlpdVdEQmduTGpLVzdkdW5WbExuZTczWC81L1dSbloxdlYxZSsrKzI2elZhdFdadlBtemMxbXpacVoxMTkvZmJsVjQvUHo4MDNUTEYzTnZhQ2d3RXhQVHpkMzc5NXRwcWFtbWdVRkJjZDhmOFd0V3JVcVVFbDhSWkMvOHhXTzJxdGoyemZ1c1pYN3hnNHlDL2Z2T3VIUFpkcTBhV2JyMXEzTjRjT0htNmJwcjZhOWZmdDI2M212MTJ2KzczLy9NMXUzYm0zKy9QUFBabFpXbHJsbzBhSnlxMUc3M1c2elM1Y3U1b01QUG1oT21UTEZORTMvNzJQcjFxM203dDI3emJTMHRISnZ1M2Z2TnJkczJXTE5lbUNhWnFrMnJiZzllL2FZZmZ2MlBlcjcyNzU5ZTRuZmEyNXVycmxreVJMVDZYU1dXaThsSmNYTXpNdzBYUzZYNmZGNFN0emNicmMxbThPUktsSzc0M1E2elpZdFc1b0RCZ3d3OSsvZmI3WnAwOFpzMDZhTitjd3p6NWhyMXF3eFRkUGZ0dDU1NTUzbWdBRURqdnJabGFWdy8wNS9KZkd4Zy81cVcyVURVb0RpWjg1YTRXOEh0M080bDJ2cHlwMGljbFQ2MFlpY1laZGZmdm5WYmRxMG1UaG16SmhheDE3N3VIeHZHTWJmVDlHK0twcE5RT1BObXpmVHFGR2pZTWR5MnBoRlY5SFBGcUg0ZmpadjNod29qTFFKT0xrdUUyY2h0VmZIWjkrNFFac3dhVnoxbjhPd3h5Y2Rld01weFN5NmduMmk5Uk9LYjE5UjJoMmZ6MmRkSlU5UFQ2ZDY5ZXFsS29XYnBrbFdWaFlKQ1FrbnRHOXYxZ0V5SnJ3QXNLbkcvYThkYjF0bEJ5NERHZ0tUaXBhZEI2d0hEZ0kxQUI4UUJqd1B6QVorS0ZvbUlpZElYY1JGempDYnpkWXdQRHk4OUNDdGs5ZjRGTzZyb3FrQ2xEbW03V3hTVVE0S1Q1VlFmRC9Gdm1OSEw5MWV5YWk5T2s0K3FtQ0FFUjRaN0VoQ2xtRVlKNTFjQjdhdktJb24wK1hOWm1BWXhna24xMURpT3hab3F5NERFb0VsZ0t0bzJhUDRUeFErQW5qeFg0MWVodis0UHhiSUF6YmlMMXkycm1oWk5sQ0l2OTZDaVB3RktuSW1jblFHSlU5RVhRRU14dCtOS3VCVzRHTktkck82RDFnRkRDaTI3Qm5BdFczYnRqdVNrNU1qVGxXQW8wYU5PamNsSmVWeDRObWlSYzhXZXpyVWwxV0tCRnVDNzRnRWV6aiticExEaTYxU0taZHQyYktsNzJscXIwNUx2TUZhOXZLTUpWVUJqREFsMkhKNmxaRmd6d0FXNEsvcUhmQUU4QUQrYWJUQW56alBCQ1p6ZUNZQUUyaU4vM2psckJ5NklSSXNTckNsc3JJQk1jVWVYNGsvQVc1ZmJOa1EvR2Q1bnlxMnJDTXdDcml4MkxKTGdMNUFzMkxMcWhjOUxsNG0xQVRDZlQ3ZjZlbzVZaHp4NzltMFRFNkJ3c0pDRmk5ZWJGVytGUkU1MHNtMEU2WnBzbWJOR3B4TzUxSFh5OHpNNU9lZmZ5NjE3eDkvL0pIYzNMTHJabVZtWnJKNDhXS3JvSnJMNVdMYXRHbFdkVzloT2JDUWtuOHozd0NHQXZuRmx0MENkQWZTemx4b0lpSnlOZ29ITHFCa3RjMkg4Zi9SZWFYWXNzZnhKOENqajFqUEJGNHJ0cXc5TUE0b1BvYndjcUFmOExkaXkyb0R6WUhpazZKR0FKR0F6VFROTFNkYzJhUWNqei8rZU03Zi92YTNmNTc0UnhNUzlnRldrYTdLek8xMm00ODk5cGlabVpsWll2bU1HVE9zUWtaSDhucTlWbkdld09NT0hUcVl2Lzc2cTdYTTUvT1plWGw1Unkxa1ZCbWtwNmNIaXB5bEIvazdYK0dZYXErT2FkODdnL2J0R3p2STlEcHpUdFZIZGNhY3FuYWlSWXNXNXJadDI0NzZXc3VXTFRPdnV1cXFFc1hDQ2dzTHpWYXRXcG1MRmkwcWM1dEpreWFaN2R1M3Q3WXBLQ2d3TzNUb1lINysrZWZsdnA5ZXZYcVp0OTkrZTdtM25qMTdtaDZQNTZpeFZsVGUvSnhBa1RPMVZTSVZsTVpneTlua0hPQTY0QkR3WGRHeWU0RzNnQStCdTR1V0hRU2lnS3JGdGwwTWpNQS9IaW5nUStEL0tEa2R4WnlpVzNHL0ZkMksyMTEwSzY3NDZmYk4rSXVOL0dXRmhZWFpYcTkzNjZuWVZ3V1VCVlRQenM2MnBsS3ByTUxDd2xpNGNDSGd2OExVdW5WcmE5NVZqOGZEcUZHakFPalNwUXYvK3RlL0FNakl5T0NtbTI0cXRhKzc3NzY3MUxMaTAvSlVSdG5aVmcvSnJHREdVVUdwdlRvV0cxbVlWRGZkQlJCNVl0TXVCZHZKdEJNK253K3YxMnZOancwUUZSVmxUZmtINFBWNk1VMnpSTHV5WThjT3JyenlTbXNlYjRDbFM1ZFN2WHAxcnI3NjZqTGptelZyRm5mZGRSZUdZZUR6K1lpSWlHREFnQUVsNXJyUHo4OG5NaklTbTgyR3pXWWpLeXVMYjcvOUZ2QlAwemh0MmpTNmR1M0tsQ2xUQUdqZnZ2MWZHdThkVEthN0lIQlhiWlZJQlZWNWo2WWsxRlVET2dBZVlFTFJzcXVCTDRCWkhFNncxK0tmYmlLajJMWlQ4U2ZYbWNXV0xTMjZGWmQzU2lNdXBsV3JWbGZQbURHRHhNVEV2N1Nmakl3TVZxNWNHZmZISDM4c08vYmFJU2tMU2lRL2xkSVRUenpCanovK2lHbWF0Ry9mbmp2dXVJTzVjK2Z5MUZOUDhjSUxMeEFURTBPL2Z2MFlObXdZNTUxM25yVmRSSVIvNk95c1diTklTa29pTHkrUDExOS9uU0ZEaGxnSGw2WnBrcCtmSDdJSG02ZUtFdXp5cWIwNkhrWVdtSmp1ME91MmZETHR4TjY5ZTduNTVwdEw3ZXNmLy9oSGljY2pSNDdreGh2OUk2cGF0MjVOWVdFaDRKOTcyK1B4TUgvK2ZDWlBua3hhV2hvMzNIQ0Q5Vm92dmZRU1YxNTVKZXZXcmVPMzMzN2psVmRlNGZISEh5OHhQelhBaXkrK2FOMWZzbVFKNGVIaCtIdytNak16K2VjLy9SMGxEaDQ4U00rZVBkbTdkeSs5ZXZYQ01BeXlzckpLVlBvT0pXYWhFbXlSaWs0SnRvUUNHLzV1M25VNW5EaGZDSHdDL003aEJQczM0QnRLWG9YK0FXaHd4UDd5T0kzSjgvR0lpWW41MzRJRkN4N3IyclZyMkxIWExsL1ZxbFdkaXhjdmJscVJxcWVlWW9mQVB3YXZNaHM1Y2lSaFlXR2twS1F3Wjg0Y1ltSmlDQXNMbzFxMWF2enh4eC9ZN1hic2RqdE5tNWFjc2NVc0dyTTRhOVlzM24zM1hRekR3T3YxTW5mdVhHc2RyOWRMUVVFQksxZXVQS1B2cWFJcDloMDdGTXc0S2lLMVY4ZG1tQnd5QWRPVmY4eDFLNXFUYVNjQ1Y2Vi8rT0VIYTUxLy9PTWZmUERCQjlTc1dST0EvdjM3RXg0ZWJqM3Y4L21ZTUdFQzU1eHpEcnQyN2FKSGp4NXMzTGlSTld2VzhNTVBQMWlKZnN1V0xZbU45ZmNDZVBmZGR3Ri9WZTVubm5rR204MVc0bVJnZG5ZMmNYRnhPSjNPRXNzWExseFk0clVmZXVnaHZ2cnFLK3R4S05laDhCVjl4d3hUYlpWSVJhVUVXeXFpY1B6ek02NHVldHdRV0FQc3gxOGwwd1JXNEUrbUYrTXY3R0VDV3loWnlidkNtak5uemhDZzMyV1hYVmJqTDg3di9MSmhHR2R6d1pKTndQVWJOMjZrWGJ0MndZNGxhSXAzdzF5OWVqWGJ0bTNqL2ZmZngrRndzSERoUWp3ZUR6YWJqUnR2dkpIYzNGeVdMRmtDK0E5b0FicDI3VXFQSGozbzI3Y3ZIMzc0SVI5Ly9ESDkrL2UzS21mbjVRWDFmRk9Gc0hIanhzRGRUY0dNb3lKU2UzVThmSnZBdU42VHRaK3cyazJPdlhvRjhsZmFpYmk0T091K1lSakV4TVJZeThxNk9od1dGa1o0ZUxpVlRJOFlNWUxiYjcvZGV1eHl1WEM3M2NUSHg3Tm8wU0syYjk5dTdTY3BLWWtISDN5UXdZTUhXejExN3JqakR1Njk5MTY2ZHUwSytFOFczSExMTFZTcFVxVkV1N2x0MnpidXV1c3U2M0ZlWGg1ZHVuVGh0dHR1TzhsUExYaThXZnNEZDlWV2lWUlFvZGMzUnM1MkNmZ1Q2VlZBWUpEV0ZtQWxNQS8vWEkwQUJmaVQ2VmZ4SjljaHAzYnQybGNPR0REZ3BFK2pYMy85OWU3Ky9mdC9mQ3BqcW9CV0E2eGR1emJZY1FSZDRDQjQ4T0RCTkcvZW5JVUxGeko3OW16YXRHbkQ5T25UV2JCZ0FYUG16TEdTYS9DUDFUWU1nN2k0T041NTV4MTY5KzVOUWtJQzQ4ZVB0L1pubW1hSkt6MlZWYkh2Mk9xanJWZFpxYjA2T2grMjFRRGV6TkE3ZnhETWRtTDA2TkcwYmR2V09zR1ZrNU1EUUpVcVZmanl5eSs1Ly83N3JYVWREZ2RoWVdGV0cxZFFVTUNCQXdlNDVKSkxySFVNdzJEYXRHbDg5TkZIYk4xNmVLaC9qUm8xclB0YnQyN2x2ZmZlQzhua0dzQ2I0ZitPK1d4cXEwUXFLaVhZRW15OWdDbEE0Sy9mSVdBRHNCZC9KVzd3SjlBdGdIOENPV2M2d05QbG80OCsybDZyVnEwYmV2YnNlVUx2YWNPR0RmVHMyVE9uVnExYU4zejAwVWZiVDFONEZjVWZvQVI3eVpJbDlPL2ZIL0NQeHo3MzNIUHgrWHlzWDcrZXVYUG40bkE0OEhxOWVMMWVjbk56cllQaXZMdzhvcU9qY2JsY1RKa3loVEZqeHRDeVpVc0FPblRvUU11V0xXblJvZ1ZUcDA0TjJudXJLSXA5eC80SVpod1ZsZHFyb3pNTTN4OEFub3k5d1E3bGhQMlZkaUlsSmNXNjVlYm0wcmx6Wit2eGxpMWJyTzduQVhmZmZUZWRPblhpbm52dUFhQjI3ZG9zWDc2Y29VT0g0dkY0eU1uSndUQU1ZbU5qZWU2NTU2engyd0V0VzdhMEV1eE5temFSa0pCQTQ4YU5TOFZsdDl2Snk4dkQ0WERnY0Rpb1VxV0tkVDhuSnlla0N6cDZBaWR4ZkdxclJDcXEwRzFoSkZUVndGK1lMRkIwN0U3OHhjcG1BZThYTFd0TGtNZElueW1mZnZycG9qWnQyclREUDYvMmtPenM3UGhBZDd3alpXZG5NM3IwYVBlU0pVc081T2ZuMy96VFR6K3RPcVBCQnNjYVVJTDl6VGZmVUsxYU5RQnV1T0VHT25Ub1FGaFlHRGs1T1VSRlJkR3BVeWZyWU5KbXMvSDk5OThUSFIxTmVubzZTVWxKUkVWRk1YUG1US3BXOVJmT1QwbEo0ZHR2dnlVaElRR3YxMnNWSHFxc1ROTXMvaDFiRTh4WUtqSzFWK1VMQ3pmV0ZMcEM4d3IyeWJRVGdUbW9seTlmYmkxcjE2NGRuMzMyR2VlYzQ1K2Q4djc3N3k5UjZSdmdndzgrb0ZhdFd1elpzNGZPblRzRDBMMTdkNlpNbWNMTW1UTnAwS0FCc2JHeDJHdzJLNDdpTHJ2c010NTY2eTNjYmpkcjE2NmxSWXNXSEcxTWYyQU1kM0VwS1NuSCs5RlVRS1oxQlR2TUZxRzJTcVNDVW9JdFo5Sy9nZUhBa3h5ZWcvcE4vTW4xekdMclZZcmtPdUNISDM1WWFSakdTdE0wMzdyOTl0dVhIVHAwcUdHalJvMThUWnMyZFFBTUhUcDBON0Rxamp2dXVEQXZMKy90K2ZQbnZ4WGtrTStrUThEbWZmdjJOZDZ3WVVPSkN0bVZ5YkJodzRpUGp5Y2xKUVc3M2M2aVJZdjQ4ODgvR1R4NE1GT21UTUh0ZHRPMWExZkdqeDlQblRwMXJPMDJiOTVNdlhyMVNFOVBKejQrdmtSaEg3ZmJqZHZ0eGpSTnNyS3lzTnZ0SmNZc1ZpWWJObXhnLy83OTRKK09TcFY1ajBMdFZka1MrNzkyYU4rNFFadDl6dHpHM2tQN3NDZlVPUFpHRmNUSnRCTjE2dFJoeVpJbHBXWWZLRjZFN0wzMzNqdXUxemNNZzdmZmZwdXFWYXV5ZVBGaXlqdHBBOUN3WVVPU2s1UFp2WHMzYTlldXBYbno1a2ZkOThDQkE0OHJobERoUGJRZlgwRXVHR3l1ZXQvTGFxdEVLaWdsMkhJNlhZSi9idXJaUlkvWEFGNE9kd2NIK1BaTUIxVlJHWWFSRFZ4d3hSVlhWUHZqano4dVdyTm16Y1VBdzRZTisxK1FRd3UyNmNCajA2ZFByN1FKZGxrSG5MdDI3YUphdFdvTUdqUUltODNHcmJmZVdpSzVCditjdGMyYk4yZllzR0g4K3V1dkpaN3IwS0ZEaWNlelo4KzJycEpYTnRPblR3L2NuUmJNT0VLSjJxdlNUTXpwQnNaanJ0UzFSSWRRZ24weTdZVE5aanZoTWRtbWFUSmd3QURzZHJ0MVpkczBUUXpEc0s1V1oyUmtsTm5lK1h3Kzl1elpRM1IwTkI5OTlCRUF2Lzc2SzcxNjlTSXJLOHNhUjM1a0czYmtGZlJRNTByMVg3UTJUYlZWSWhXWkVtdzVYVm9CUCtHZmc3b3gvc1I2RmxBZFhTRTZxdVhMbHg4RUZoYmR4Rjh0L3JIcDA2Znp4Qk5QQkR1V29Nak96bWJ2WHYvWVRwdk5obW1hWEg3NTVUaWRUdXZLejNmZmZVZDhmRHpkdW5Vak5qYVdYYnQyc1dUSkVoNTk5Rkc2ZCs5T1pHU2tWWTAzSlNXRmVmUG1rWkNRZ0dtYXVGeXVTbDNvckZpQy9VMHc0d2hGYXE4T00weC9XK1ZPWFV2MFpXMkRIYzV4T1pYdGhOZnJMVFhtT2lDdy9idnZ2a3V0V3JYWXZYczNOOTk4TXdVRkJVUkZSVEZqeGd6V3JsM0w0c1dMYWRHaWhiV2R6K2ZENS9QaGNybXNMdVhGM1hubm5kYjltMisrbVQ1OStqQm8wQ0FpSXlPdDhkWkhDZzhQcDErL2ZyaGNMa2FQSHMxZnJJeC9ScmxUL1VOWkRKK2h0a3FrQWxPQ0xhZEtMZnhGeU1ZQVBtQUovbUpCaS9CWEE4OEJYRVUza1JQeE0zQmc4ZUxGU1JrWkdXV095enZiaFllSDA3OS9mNW8zYjQ3YjdiYW1MR3ZkdWpWanhvemhvb3N1WXYzNjliejAwa3Y4L1BQUGpCczNEb2ZEUWVmT25Vc2RQQWJHVGdiK05ReUR5TWpJTS91R0twQ01qQXdXTDE0TWNBRC9kMDNrcEZSUFMveDVmODFEQndyVHRpV1pybnlNaU9oamJ4UmtwNnFkOFBsOEZCUVVVRkJRVU9ienBtbnk2cXV2a3BDUUFFRFZxbFY1OTkxM3JXRXA5ZXZYWitIQ2hmVHUzWnR1M2JxVmlPUFNTeS9GWnJQeDQ0OC9FaE1UVSthWTY4TENRdHh1TjFGUlVYenp6VGRsVGhGV1ZzeWh4SFRsVTVpMkRlQkE5YVJkYXF0RVJNNXlCckFSZjdYdmpzV1dxMHE5bkNvZkFPYVlNV1BNeXNycjlWcjMwOUxTU2p3TzhQbDhabVptNWxIMzQvRjR6QTBiTnBnRkJRV25QTVpRTkhyMGFCTi8yL1ZCa0wvamNoYllOMjdRQi92R0RqTHovL2doMkYvdHYrUmsyZ21QeDFObXV5U25Sdjd2UDVqN3hnNHk5NDBicExaS3BJSlRBaVFuS3dXNHFPaStDYndEVEFhS2wxQU5yZFBEVXBHOUNUQnExS2dTQlhncWsrSlhaSktUazh1OFFtTVlobldGcUR4MnU1Mm1UWnNTRVJGeHltTU1OUzZYaTFHalJnVWV2aEhNV09Rc1lmamJxdnpmZndCZjZJNy9QWmwyd202M0g5ZVZZemx4cHRkRC9oOEwvUGRObTlvcWtRcE9MYUdjakR1QWxmZ1BTQU45dGNZQTNZRmZnaFdVbk5WK0E2YnQycldMVHovOU5OaXh5Rm5pMDA4L1pmZnUzUUJUZ2QrREhJNmNCV29NZU8wMzAyQ2FMKzhRQlJ0WEJqc2NPVXU0TnEzRWw1ZUZBVk9UN3grdHRrcWtnbE9DTGNjcnB0ajltY0JlNEZjMGpsL09uT2NCWG5ycEpXdGNvTWpKY3JsY3ZQenl5NEdIendjekZqbTcyRXpqZVlEODMrWmhlajNCRGtkQ25PbjFrUC9iZlA4RG4wOXRsVWdJVUlJdHgrTS93QjZnYWRIalRLQWg4QVJRR0t5Z3BOSlpDY3pjdEdrVFE0Y09EWFlzRXVLZWV1b3BObTNhQlA0VGhxdUNISTZjUmFyZlAyWWxNTk9idForODVUT0RIWTZFdUx6bE0vQm03UWVZV2YyQk45UldpWVFBSmRoeVBHb0I4VUR4T1RMS0xoVXFjbm9OTkF3amMvVG8wWHo3cmFaUWw1TXphOVlzeG93WmcyRVltY0Q5d1k1SHpqNTJyMjBnR0puT1AzN0F2WE5kc01PUkVPWGVzUTduSHo4Q1JxYmQ3bFZiSlJJaVNzOTFJQUlYQXBjQlh4UTlyZzNVQlpZR0xTS1J3em9EMDVLU2tzd1ZLMVlZOWV2WEQzWThFa0syYjk5T2l4WXR6QU1IRGhqQXpjRDBZMjBqY2pMMmozMnNzNGs1elJZWll5WjBIV3pZNHlyZkZJTnk4cnc1R1J5YU10cjBGZVFaQnNiTjFlOGZvN1pLSkVUb0NyWWNxUjcrUW1VZkF1Y1ZMZHVOa211cE9LWURyeDA0Y01CbzJiSWxLMWVxa0pBY241VXJWM0xWVlZkUmxGeVBRY20xbkVaRkNkRnJ2b0k4NDlBM3IrSFp2elBZSVVtSThPemZ5YUd2WDhOWGtHZVloamxHeWJWSWFGR0NMVWRLQlQ0cnVxVWRZMTJSWUJrQ2ZKS1dsa2JyMXEzTjZkTjE3Q0ZITjMzNmRGcTNibTJtcDZjRGZBSThHZVNRcEJLb1hqVmhpR0h3aVM4L2gwUFQzalRkcVd1REhaSlVjTzdVdFJ5YTlxYnBjK1pnR0h4U0l6RlJiWlZJaUZFWGNiRURqd1A1d0Z2RmxvWHVCSjVTV1JqQXYvRVg0YU5Qbno0OC8venoxS3RYTDdoUlNZV1NtcHJLdi8vOWJ6NzU1SlBBb21lQUVZQVp2S2lrTWpGTmpBUGpIdjIzaWZFZmdNaW16WWx1M2hGN1hHS3dRNU1LeEp1VFNmN0tXZGIwYm9iQk0wa0RYaHRoR0dxclJFS05FbXk1RHZnQmNBTDFnWDNCREVia0pOd0dqQU5pRGNQZ3hodHZwRk9uVGx4MTFWWFVyVnVYcWxXckVoWVdGdXdZNVF3b0xDd2tJeU9EblR0M3NuVHBVbWJNbU1IczJiTXhUUlBETUhKTjA3d1ArRHpZY1VybHRIL2NZN2VacGprT2lBV0Q4THJuRVg3dWhZUWwxOGNXbTRBdElocHM5bUNIS1dlQ3o0dlBsWTh2OXhDRjZkdHg3L2dUOTg0TkZKMzN5elVNNDc3cTk0MVJXeVVTb3BSZ0M4Q0x3SS9BOThFT1JPUWtKZU8vTXRrUGlBNXVLRkxCNUFNZkFjOEI2Y0VOUlNxNzlQY2VUVGE4UEFOR1A5UldTVW41WUg1azJua3UrZDdYMVZhSmhEQWwySldQZ2I5TGVDYndRWkJqRVRuVjRvRnV3TFZBYzZBbVVCWC9zQWM1KzNtQkRQejFJMVlDaTRESlFIWXdneEk1MHNFM0hvNzNoanU2Z2U5YU1KcGpVaE5EYlZVbDRzVWtBNE0wTUZlQ2JaSGQ3WmxjN1pFMzFWYUppSVNnMXZqN0lMbndUNzBsSWlJaUlpSWlwNERPbEZZK3FVQVk4RGFhZWt0RVJFUkVSRVRraEZ3TTlBaDJFQ0lpSWlJaUlpS2g3RHo4NHcvZFFJc2d4eUlpSWlJaUluTFdVaGZ4czE4R1VBdllDYndMZUlJYmpvaUlpSWlJaUVob2lTeDIzd0Jzd1FwRVJFUkVSRVJFSkZRMUEzWUQ3WU1kaUlpSWlJaUlpRWdvRzRWL0txN1BnaDJJaUlpSWlJaUlTQ2l6QWZjQjRjRU9SRVJFUkVSRVJDVFUxQVZTZ2gyRWlJaUlpSWlJU0NnTEI1WUMrY0IxUVk1RlJFUkVSRVNrVWxKbDZiTkRPSkFLN0FmV0JEa1dFUkVSRVJFUmtaQm1BRFdESFlTSWlJaUlpSWhJS0dvSU5BMTJFQ0lpSWlJaUlpS2hMQkw0QmNoQjQ2NUZSRVJFUkVTQ3poSHNBT1NrT1lETlFBTHdSNUJqRVJFUkVSRVJFUWxwQnBBYzdDQkVSRVJFUkVSRVFwRURKZFVpSWlJaUlpSWlmOWxEUURad2Q3QURFUkVSRVJFUmtjTTBEM2JvU1FIaWdJUEJEa1JFUkVSRVJFUU9NNElkZ0p5VXE0QmxnQm5zUUVTa1hOV1NrNVA3UkVaR05yUFpiT0VGQlFXYk1qSXl4cnRjcmsxSHJGY2xKaWFtZ2NmamNicGNyZzFuTXNBZnlIeHNBQUFnQUVsRVFWVG82T2hhY1hGeGQ4YkV4RnpxOVhvOVRxZno1MzM3OW4wRU9NOWtIQ0pTNFZYNDlnd2dJU0hobGlwVnF0eHNHRVpFWGw3ZXovdjM3LzhRdFdjaWNvWXB3UllST2NYaTR1S3VidENnd1RTSHcxR3QrSExUTk4ycHFhbDlNakl5dmdvc1MwaEl1S1ZodzRaZjUrZm4vNzUrL2ZyTHoyQ00xelJzMkhDRzNXNnZVbnk1MCtuOGJkMjZkVzJBckRNVmk0aFVYS0hRbmdGR3c0WU5QMDlJU09oZGZHRitmdjZ2NjlldnZ3YklQNE94aUVnbHB5N2lvY0VBdmdRZVFGT3JpVlIwNGZYcjEvL0s0WEJVS3lnb1dMdDc5KzdCTzNmdWZOVGxjbTAwRENPOGJ0MjY3d09KUVk0eHJGNjllcC9aN2ZZcVRxZHp6YzZkT3gvZHMyZlBreDZQWjE5VVZOVGxkZXJVR1JyaytFU2tZZ2lGOW95a3BLUjdFeElTZXB1bTZkcXpaOC93dlh2M1B1M3orWEtqbzZQL1ZyTm16UWVESForSVZDNUsxa0pEQzZBbjBBT1lBR1FFTnh3UktVOXNiT3hWWVdGaHRiMWViK2FmZi81NU5mNmloT3pmdjMvaVpaZGR0dFZ1dDhjbEppWjJ5TXpNL0J3Z09UbjVLWUNJaUlnR2pSbzEraVkzTjNkWmVucjZ5T0w3aklpSU9LOTY5ZXIzaElXRjFTMG9LTmgwNk5DaGQ1MU81ODdpNjBSRlJWMVpxMWF0cDF3dTEvYnM3T3c1VmFwVStidkQ0YWhSMUpYei8xd3UxNVppNnpZTER3OC8xK2Z6T2RldFc5Y1dPQURnOFhnT25udnV1ZTlGUjBlM1ByMmZrb2lFZ2xCb3p3Q3FWYXQyTjhEdTNidUg3ZHUzYnhTQWFacUZ0V3JWZWprdUx1N0d0TFMwVjA3Ymh5UWljZ1FsMktGaEZkQUZxSXFTYTVFS3pXNjNSd0w0ZkQ0WEpjZis3YzNQejE4Y0Z4ZDNmVVJFUkozQXdwaVltQ3VLdG91dlVxVktGNEQwOUhScm82cFZxL2FxVjYvZWVNTXd3Z1BMa3BPVEIyM2F0T25Xdkx5OHVZRmxFUkVSNXdTMnIxR2p4cVBGWTZwWnMrWVRXN2R1dlNNcksyc1NnR0VZdnR6YzNKOThQbDhlUmNsMTBUNGFBbmk5WGhWUkZKR1FhTThBb3FLaUxnVEl5Y21aRUZqbWRydTNGY1ZTWWhpTWlNanBwZ1E3TkhpQmFjRU9Ra1NPTFNzcmE1WFA1OHNQQ3d1cjJiUnAwKy9UMHRKZXljN09uZys0VWxOVEgzWTRIRm41K2ZsN0F1c2ZPSERnemFTa3BJZmRidmZPdlh2M1B1Tnl1WFlFbm91Smlia2tjRENhblowOUl6czdlMVppWW1LZm1KaVlsbzBhTlpyd3h4OS9OQUV5ajR6Qk5FM1hnUU1IUG5DNVhHc1RFeFB2akltSnVhSkJnd1lmYmRpd1lhblQ2ZHlWbjUrL1l1UEdqZGNDMUsxYjkzOHhNVEhON0haN1FrUkV4SGtBR1JrWjQwNy9KeVVpRlYwb3RHY0FXN1pzNldDejJaS2RUdWZ1d0hiUjBkRlhBTGpkN2gxSDdsTkU1SFRTR095S3J5SDZmeElKSlFkMzdOaHhsOC9uYzhiR3hyWnQzTGp4ck1zdnYveGdnd1lOdmdvUEQ2OVovR0FVb09oZ0ZZL0hrM0h3NE1HUGNuTno1d2VlUzBwSytwZGhHT0dIRGgyYXZubno1cHYzN2R2M3pvWU5HOXE3WEs3dERvZWpXbkp5Y3Q4alg5dzBUZGY2OWV2YjdOeTU4OEY5Ky9iOWI4T0dEYTFkTHRkbW04MFdVNlZLbGJ1T1hEODZPdnJDNk9qb0t3UEp0Y2ZqMlplWm1mbmpxZjlZUkNRRWhVUjdscE9UODFOV1Z0Ymt3T09ZbUpqTGtwS1NIZ1E0ZE9qUXhOUHh3WWlJbEVkWHNDdTJjR0F4a0FOY0Ird05iamdpY2p3eU1qSytkRHFkUHlja0pQUU5Dd3RyRWhjWGQwMWlZbUtQeE1URUhwbVptVjl0MjdidERxRHdXUHVKajQ5dkN4QVZGWFhCK2VlZnZ5U3czR2F6UlFGRVJrYW1ITG1OMCtsYzczUTZseFpiNU1ySXlQam9uSFBPR1JFYkczdlZrZXZ2MkxIai80V0ZoVlVORHcrdlc3dDI3WmNkRGtlTjVPVGsvdW5wNmErZnpIc1hrYk5MS0xWbkFERXhNWmMyYk5qd2U1dk5GcFdkblQyL2VKVnpFWkV6UVFsMnhkWUkveDh0RjVBVzVGaEU1RGlGaDRkZjVIQTRxdXpkdS9lRm9rV082dFdyRDZ4ZHUvYkxpWW1KUGZQeThsYnMyN2Z2MVdQdHgrRncxQVNJaUlob0REUSs4bm03M1I1M1BQRzRYSzZOUmZ0TEtyWTRDZ2gzT3AzTG5VNm45WHExYXRWNkxqWTJ0cjBTYkJHQmtHblBBSWlKaWJtaGNlUEdrKzEyZTd6VDZmeGo4K2JOM1FIemVQWXJJbktxS01HdTJOYmg3eUplQi8yQkVBa0pkZXJVK1crTkdqWCtsWjJkL1cxT1RrN0hvc1dlL2Z2M3Yya1lSa1NkT25WZVNVeE03SFE4QjZRK255L2ZicmZINzk2OWU1alQ2Zndsc0x4S2xTcWRvNktpTGoxMDZOQ0VvMjFmVEd6Ui9wd0E1NTU3N2h0SlNVa1BwNldsdmJ4bno1NG5BeXM1bmM1MUFHRmhZVFdPOS8yS3lOa3JGTm96YTJGc2JKc21UWnJNTUF3aklqYzNkOUhHalJ1N1VNYVliaEdSMDAxamV5cytEN0E5MkVHSXlQSEp5OHY3SFNBMk52WmFJS0g0Y3o2Zkw2dm9idmlSMjVYRjZYVCtDZjZFTnpzNys3dkFMU0lpb2tsc2JPdzFNVEV4MXg2NVRXUmtaSlBJeU1nR3haZFZxVkxsSm9DQ2dvSS9BUW9MQzlNQlltSmltaCs1YmRIeis0NG5QaEU1dTRWQ2UxYmtuSVlORzA0eURDTWlJeVBqaTQwYk45NkFrbXNSQ1JJbDJCVlhDK0JHSURMWWdZakk4Y3ZNekp6aDlYcXpiVFpiYk5PbVRhZEVSMGVuQUVsVnFsUzU4Wnh6em5rR0lEOC9mOW1SMnhtR1lZK0lpR2dhRnhmWHFkaSt2Z0NvWHIzNmcwbEpTZmNCTlpPVGs0Zkd4OGUzQnpoNDhPREhSKzdIWnJORk4yclVhRTVNVE13TmdmVVRFeE43QVdSa1pFd0FPSFRvMER5QXVMaTQ2NU9Ta2dZQTFhdFVxZEkrT1RuNWNZRGMzTng1cC9aVEVaRlFGQXJ0R1VDOWV2VkdPQnlPYWprNU9YTzNiOS8rRUJDTi80UkFBbkJjWGM5RlJFNFZJOWdCU0xtK0FIb0Rqd0p2QkRrV0VUa0JOV3JVZUtCT25UcHZsL1ZjWVdGaDJwWXRXMUlDMVhmajR1S3ViZEtreWNMQTgxbFpXVk8zYk5seVM5SEQ4UFBQUDM5aGRIVDBsVWZ1NThDQkErL3QyTEZqUU9CeFFrTENMUTBiTnZ5NnZKZ09Iano0UVdwcTZqMkJ4dzBiTnB5V2tKRFErY2oxWEM3WHByVnIxellEY28vbnZZckkyUzBVMnJQTEw3ODgxMmF6eFpTMWJuNSsvdS9yMTYrLy9KaHZWRVRrRkxFSE93QXBWMk9nR2pBU3lBaHlMQ0p5QXZMeThsWTRuYzdmdzhMQ2t1MTJlMVhETUJ3ZWp5ZnQwS0ZERTNmdTNIbGI4YmxhM1c3M3JyQ3dzSG9SRVJIbm02YnB6TWpJK0RJdkwyOVIwZFBlQXdjT1RMRGI3ZUZoWVdGMWJUWmJ0TnZ0VGsxUFQvL3ZuajE3aGxLc05rTmtaT1Q1aVltSnZRc0xDM2RuWldYTmREZ2NOV3cyVzdqTDVkcXdkKy9lNS9mczJmUHY0akZtWm1aK1k3ZmJ3OExDd3VyWWJMWTRqOGV6UHpNejg0dk5temYzUVYwclJhUklLTFJudFdyVmVvRnlGQllXcGg4NGNHRHNxZjVjUkVSRVJPUXNscENRY0V1elpzM004ODgvLzdkZ3h5SWk4bGVvUFJPUlVLWXgyQ0lpSWlJaUlpS25nQkxzaXVrNTRIWlU0RXhFUkVSRVJDUmthQjdzaXNjQlBBbUVBVE9CZ3VDR0l5SWlJaUlpSWhLYW9vR25VT1Z3RVJFUkVSRVJFUkVSRVJFUkVSRVJFUkVSRVJFUk9XR2FCN3ZpdVFmb0RPd0ZEZ1k1RmhFUkVSRVJFWkdROVNOZ0F1MkRIWWlJaUlpSWlJZ2NQMTNCcm5oeWdXM0FWQ0F2eUxHSWlJaUlpSWlJaUlpSWlJaUlpSWlJaUlpSWlJaElTRkVYOFlvbENuZ1p1QnI0SWJpaGlJaUlpSWlJaUlTdTZ2Z0xuTzBQZGlBaUlpSWlJaUp5WWh6QkRrQktjQUpQQU81Z0J5SWlJaUlpSWlJaUlpSWlJaUlpSWlJaUlpSWlJaUtoeUFoMkFGSkNJakFZLy8vTDAwR09SVVJFUkVSRVJDUmtWY1ZmNUN3cjJJR0lpSWlJaUlqSWlkRTBYUlZMUWRHLzN3Q3JnaG1JaUlpSWlJaUlpSWlJaUlpSWlJaUlpSWlJaUlpSWhDSjFFYTk0ZWdNRGdRUEE3aURISWlJaUlpSWlJaEt5UHNCZjZPeStZQWNpSWlJaUlpSWl4MDlYc0NzZUc3QVNtQWZzRDNJc0lpSWlJaUlpSWlJaUlpSWlJaUlpSWlJaUlpSWlJdktYUFF4OEIxd1k3RUJFUkVSRVJFVGsrTmlDSFlDVTZXcmdKcUJsc0FNUkVSRVJFUkVSQ1dXdGdlNUFqV0FISWlJaUlpSWlJaUlpSWlJaUlpSWlBb0FCT0lJZGhJaUlpSWlJaUJ5YjVzR3V1SG9EWHhmZFh4Yk1RRVJFUkVSRVJPVFlWT1NzNHZJQ2pZRWJneDJJaUlpSWlJaUlTQ2lMQWE1SFhjUkZSRVJFUkVSRVJFUkVSRVJFUktTaXNBTXRnaDJFaUlpSWlJaUlTQ2l6QVpzQUUyZ1M1RmhFUkVSRVJFVGtLRlRrckdMekFVdUF6VUNOSU1jaUlpSWlJaUlpRXRJUzBIUnFJaUlpSWlJaUlpSWlJaUlpSWlKU1VSaEFKMkE2L3VtN1JFUkVSRVJFUk9Ra0dNQlMvTVhPSGdweUxDSWlJaUlpSWxJR2plME5IVHVBMzRBUEFYZVFZeEVSRVJFUkVSRVJFUkVSRVJFUk9mVjBCVHMwWFFNVUFIbkJEa1JFUkVSRVJFUWtWRDJDZnl6Mmg4RU9SRVJFUkVSRVJBNnpCVHNBT1dFemdXeGdKLzdpWnlJaUlpSWlJaUp5a3VLREhZQ0lpSWlJaUlqSTJhWnFzQU1RRVJFUkVSRVJDV1Zod0RqQUJ6UU1jaXdpSWlJaUlpS1Zuc1pnaDY1Q0lBbndBTTJESEl1SWlJaUlpSWhJU0V0QXliV0lpSWlJaUlqSUtWYzcyQUdJaUlpSWlJaUloRElIOENhUUE1d2Y1RmhFUkVSRVJFUXFKWTNCUGp0NDhWY1Rqd0JTZ2h5TGlJaUlpSWlJU0VpTFJlT3hSVVJFUkVSRVJFNjV2d05Hc0lNUUVSRVJFUkVSQ1dYUEFDYnczMkFISWlJaUlpSWlVbGxvRFBiWmFTWGdCRllIT3hBUkVSRVJFUkdSVUpjYzdBQkVSRVJFUkVRcUU0M1JyUndHQWg3Z3ZXQUhjclpLdld0NFE1dmg2d0cweE9RU0lBbUlEM0pZY2xnMmNBQ0QxY0FTcitIN3F2NzdJN1lGT3lpcHRCb0MvdllDdFJjVmtMKzk4UGNDV3dKOEJhaTlFQkdSNDZJRSsreDNCYkNzNkg0VFlITVFZem5yN09rL3ZKblg4STRFNDhaZ3h5SW55cHh0TisxUDFmcS80YjhFT3hLcE5Kb0JJd0cxRjZGbk52QVVvUFpDcE1qL0xUQWpDK081MlRScEQxd0oxQUlTMFJEVUFCK1FDZXdCbGhrR2M4S3ltZGEvclZFUTVMamtORk9DWFRrOGdYK3U3REhCRHVSc1lmYm9ZZDhWZStGTEdPYmpnR0ZFaEJQZDRtSWlMbXFJdlc1TjVpNWJ3clZ0cnlPK1NoVjhQaDgyVzhtL05XVXRPMWtiTm15Z1RwMDZ4TVRFQUhEZ3dBR3lzN05wMkxCaG1ldTczVzdDdzhOUCt2WGNiamVMRnk4bUpTV0YrUGhUZjlITjQvSGdjRGhZczJZTnYvMzJHM2ZjY2NkZjI2RnA0aXR3NDh2Snc3MTlONjYxVzhsZnNRYlQ1UVl3TVkxUmRYTC9mTktZT05GN0t1SVhLWU1kZUFsNEhEQmlZMlBwMmJNbjdkdTNwMW16WnRTc1daTzR1RGdNby93L3lWNnZGN3ZkWHU3emt5Wk5vbTNidGxTclZ1MjRBdHE5ZXpkTGxpeWhlL2Z1Si9aTy9pSzMyODNCZ3dlcFdiTm1xZmVibVpuSmpoMDd1T3l5eTZ4bG4zenlDYjE3OXlZc0xPeU14R2VhSmprNU9lemJ0NCtWSzFjeVo4NGN2dnJxSzNKemM4RmZQSFFVOENUK3Y2a2lsZExvbjgybzZIQWVOMkF3L29SYWpsK21DYVB6M1l3YWZMWGhESFl3Y25vb3dhNmNiZ0htQXJuQkRpUVVwZlY1SXFZd1BQb3pUTG9ZNFdIRS9lTmE0dHEzeElqd0o2MCtuNDhXTFZvd2RlcFU2dFNwUTRzV0xRQXdETU82RlJZV3NtelpNaHdPaDdYZnJLd3NEaDA2UkdSa1pLblg5SGc4T0oxT0dqVnFWT0tnMU9WeWNkdHR0M0hCQlJjd1lzUUlBTWFNR2NPY09YUDQ3TFBQU0V3cytYZnYvZmZmWjhPR0Rienl5aXVrcGFWeDY2MjNsa3EyWFM0WEN4Y3VMTEU4SnllSG1KZ1liRFliK2ZuNVhIdnR0VXlhTklrR0RScmc4WGc0ZVBBZ05XclVPR3FDY0tSWFgzMlZWcTFhMGJKbFMydlpwRW1UbURkdkh1Kzg4dzZUSmsxaTRzU0pmUG5sbCtYdXcrZnpzWC8vZnFLaW9zcDliZE0wY1RxZEpDY2ZMa3RndXR6a3pGbEN6c3hGbU81Q01KZ2E1czYvdmVZbnIrWWQ5eHNRT1Q0eHdHZEFsK2pvYUo1NjZpa0dEUnBFYkd3c2JyZWJsaTFiRWhZV2R0VGZqcy9udytQeHNITGxTZ3pENE9EQmd4aUdRZFdxVlFISXlNamd4aHR2Wk55NGNhU2twSlM3bjhMQ1FpdFIzYk5uRDdmY2Nnc2ZmZlFSRjE1NG9mVzh3K0d3WWpueVJHRGdzYy9uczE2dlVhTkdKL1JoYk4yNmxSNDllcFJxL3dBKy8veHo1cytmei92dnYyOHR1KzY2Ni9qc3M4OXd1OTBsVGhwbVoyZmpjRGhLN2FQNGU0MklpQ2oxL05LbFMxbTllalgzM25zdlBwK1AvUHo4RW0yZHorZkQ1L01SSFIxdExjdk56ZVcxMTE1ajVNaVI1T2ZuQTB3RmJnZlVYa2lsODk0cTh3S2Z5UXo4UTEzazVHMjFHWFM2TjhWWUYreEE1TlFyK3krVG5NMjZBcE9BVlVBcndCM2NjRUxMMW51R0pudDhqcG1ZcERpU0VxZzI2QTdDenFsZVlwM0FBV25nWDRmRHdZd1pNMHBjV1dyUm9rV3BBNzlGaXhZeGZQandNcS9VZUwxZXZGNHZLMWFzc0E1K1BSNFBFUkVSdlB6eXl3d2JOb3lEQnc5U1dGakl6Smt6ZWZ2dHQwbE1UTVRuODVXSXBYMzc5b3diTjQ2MHREUWlJeU54dTkwc1diTEVlcDJjbkJ6YXRHbFRLdWx1MTY0ZGt5Wk5vbDY5ZXRZSmdNQTZCdzhlcEdQSGptVWVNSmNuUFQyZHI3Lyttdjc5KzVkWWZ2MzExL1AyMjI4emUvWnNzck96T2ZmY2M0KzZuNEtDQWpwMjdIak0xek1NZzVVclZ4NStIQkZPZktmcmlFcTVrSU92ZllybndLRXVuckRvSDlQNkRPOVk4NVBoKzQ3clRZZ2NXekl3RTBpcFg3OCtzMmJONG9JTExyQ2VkRGdjekpvMWk4aklTT3MzNm5RNjZkQ2hBei84OElPMW5zL25vNkNnd1BydER4MDZsTmpZV0VhTkdnWEEzTGx6YWRpd1lZbmsyalJOM0c0M0VSRVJnTDhOdWVxcXEwb0YyS2RQbnhLUEZ5eFlZUFZNZWY3NTU1a3hZMGFKT0Zhc1dJSE5aaU0zTjdmVTc3MndzSkJXclZwWmJVTmhZU0hUcGswcmNYSXJPam9hd3pDc2JRUHZMVEl5a3U3ZHU3TjQ4V0xycEZoMGREUVJFUkY4ODgwM1RKMDZsYzgvLzV6cTFmM3Q3WWdSSTVnM2I5NVJQL3d2di95U3hvMGJsMWcyY2VKRXExMHBLQ2lnWGJ0MlZyd3Vsd3ZUTkhuOTlkZHAxYXFWdFUxc2JDeFBQLzAwM2JwMW8yUEhqbXpmdnIwTDhDUFFFVkI3SVpYRzJGL002MzArSmdOVmdoM0xXYUNoejJUSmU2dk1ydmVtR1BPREhZeWNXa3F3SzU4L2dDMzRpN1lvdVQ0QlpvOGU5bDAreHhjbXBJUTNxRTIxUjI3REhoOWJZcDBoUTRZd2QrNWNBRHAzN3N4VlYxMkZZUmpjZSsrOXgwdytPM1RvUU1lT0hjdnRPdTd4ZUt6bnZGNHZWMTU1SlE2SHcwckl1M1RwZ3RmcnhlUHhjUGZkZCtQMWVuRzczZnpuUC8raFU2ZE9BTlNyVjQ5dTNicVJucDV1WFEzcTJyWHI0ZmRvbW1XK2R2SFhDY1FRT05nUEhNQWZiM0lOOE4xMzMzSFZWVmVWT09uZzlYcEpTRWhnekpneG5IZmVlYnoyMm12VXFWT24xTGJGcjZwRlJVV3hlUEZpSWlJaVNsMEIvUHJycjNubGxWYzQvL3p6NmQyN042WnBsbG9uN0p6cVZCOTJMd2ZmK0J6M3R0MHBoV0crQ1dhUEh1M1ZYVnhPQVR2d0JaQnl4UlZYbEVvMHdmOWJxbEdqQmdVRkJVUkZSZmszS3VvR0hoY1hCL2lUVkp2TlJwVXFoNDluLy8zdmY5TzllM2ZtenAzTDlkZGZ6NlJKazlpeVpVdXBxOWUzM25vclR6Lzl0TFZmdTkzTzVNbVRxVnUzYnFsZ0R4MDZ4UFhYWDEvaWQvend3dy96OE1NUFc3KzMvUHg4cTVlTjErdTFlclFVRkJSUXRXcFZ3c0xDTUUyVHFWT25VcTFhTlZKU1VqQk4wM29QNEcvSERNUEE1WElSRVJGQmJtNHVOOTEwVTRudTc2MWF0Y0x0ZHJOMDZWSjhQaDk5Ky9abDgrYk5mUHp4eHp6eHhCTUFQUGZjYzd6NDRvdmx0anNwS1NtbG50dXlaUXVyVjYvbXVlZWU0L2ZmZjZkdTNib3NYNzRjOEY5Wjc5T25ENzE3OXk2UlhCZDN3UVVYc0hUcFVtNisrV2FXTDErZUFrd0EycVB1NGxJSmpGMWgvdFB3TVI3bERxZFNGWi9KOTJOWG1IM3ZiMkY4RWV4ZzVOVFJqNlR5Mll5LzBFN3g3dUhYQUl2eGp5K1RjdXlLUFg4WTBEYThmaTJxLzcvK0dPR2xyelQvNjEvLzRsLy8raGMzM1hRVDQ4ZVBKekV4a1I0OWV2RGVlKytWdW9JZDRISzUyTGx6SitIaDRlVWVMSnFtaWNmandlMTJVNzkrZmV4Mk94TW1UQ0FxS29xc3JDejY5dTNMakJrenNObHNkTzNhbGRkZmY1MmFOV3ZpY3JtczF3MGtwa09HREFFSWpDbGt5cFFwMXVzRXJtQWY2VlNORnc5WXNtUUpOOTVZc3M3VGhBa1RHRDE2TkE2SEE1dk5aaDJJVDVnd3dWckg2L1hTcDA4ZkhuNzRZY0NmNUIvWnBYNzM3dDM4OTcvL1plZk9uYno0NG90bHZwL2k3UEd4VlA5Ly9kbi8wb2U0VS9lMDNSbDN3VkRnK1ZQeVJxVXlHd2EwYmQ2OE9Rc1dMQ2pSNWJnNHQ5dk5OZGRjVTZyWFNHRG9oTnZ0NXZQUFArZTg4ODZ6bnF0VHB3NTkrdlNoc0xDUVdiTm00WEs1bUQ5L1B2djI3YU51M2JwNHZWNDZkdXhZcW5mSGlkUmU4SGc4QUNWNjFFUkdSdEt4WTBjS0N3c0J1T1dXV3dCSVNFaXdyaVlmT1U1OHhJZ1JKWHJKQkZ4OTlkV3NXTEdDK1BoNEZpOWVURTVPam5VU0lTY25CNi9YeTdYWFhvdmI3ZWFtbTI0Q1lObXlaZXpZc1lNMzNuZ0RnSTgvL3BoYmI3M1Y2aXAvTkFVRkJiend3Z3M4OHNnamhJV0Y4ZFJUVDJFWUJoTW5UaVFuSjRkSEgzMlV1TGc0N3Jubm5xUHVKems1bVFVTEZ0QzZkV3RXclZyVkZsQjdJV2U5Y1N2TlM0RC9RM25ENmVBd0RENThaNFc1ZW1BTFkwMndnNUZUUXorVXlpbW4yUDFPd0hSZ0l0QUxKZGxsMnRuLzM5ZGhHTThhNGVGbTFmdDZHR1VsMXdCSlNVblcvY1RFUkdyV3JJblg2NlYzNzk3WWJEYnJDbW9nZ1hRNEhPemR1NWRldlhvUkZoWldJc0YyT3AxRVJrWmlHSVkxQnRQcjlmTDk5OStUbEpSRWt5Wk5nTU5YanBPVGs2M1hxRmF0R3JWcjF5NFIyMHN2dmNUWFgzK05hWnA4Ly8zMzFzRjJseTVkckhVQ1Y3Q1BMSVRtOFhqbzNMbHppZjBkK2ZoRXJGKy9uc0dEQjVmYVg5dTJiUWtQRDhjMFRicDA2Y0liYjd4Um9vdm5Bdzg4WUhVUkxZdlA1Nk43OSs3Y2ZmZmRqQm8xNnJpdnFodmhZVlM5cnp2cHc4ZWF1TjNEZDl3OS9NZHpQeGkrOE9UZW5RalhBYy9HeE1TWVgzenhoVkZlY2cySGY3L2ZmdnN0Q1FrSlZvMkRRRktha3BKaTlSSXA3c0VISHlRN081c2VQWHJ3NUpOUGtwK2ZUKy9ldlprK2ZUby8vL3d6OGZIeC9PMXZmeXV4aldtYVZsSmNua0Jpdld2WExucjA2SUhENGNEdGR1TndPUEQ1Zk15ZlB4KzMyMDNIamgxWnVuUXBpeFl0NHJYWFhyTzJQN0tYeU5OUFAxMmlnRnRhV2hxOWV2Vmkvdno1MW9rNzB6UzU0WVlickN2cnFhbXBMRnk0a0crKytZYnUzYnVUbjUvUG9rV0xNRTJUQXdjT0FQNUUvbi8vK3grdFdyVXFzMjdGa1Q3KytHTisvLzEzY25OemVldXR0OGpLeXVLOTk5NWp3NFlOREIwNmxHYk5tckYvLzM3NjlPbkRpQkVqT1AvODg4dmRWM1IwTkY5ODhRVi8rOXZmekx5OHZPSDR1NHVydlpDejByaVZaalR3SlZDNklaSlRKZEptOE9XNGxXYUwrNW9iK2NFT1J2NDZKZGhpQnc0QnkxRnlYU1p6K0hESHJoMis5d0ZiWXQ5T09Hb2MrMm9Kd0RmZmZNTzU1NTdML1BuelN5VjZwbW5pY3JrQWY3ZnR3TGpHNGxKU1V2anNzOCtvWDcrK3Rjem44MkVZaHBXY3crRUQ0cU4xTFhjNEhBd1pNb1NoUTRlU2twSlNJbmtlUDM0ODA2ZFBwMmZQbnFTbnB6Tmt5QkF5TXpOTGRHZWRQbjA2c2JHSHU4TmZlKzIxVEp3NGtabzFhNUtSa1VHWExsMUt4SFEwK2ZuNTVPVGtsT3FtR2g4ZmI0MzlYTFZxRlE2SGcrVGtaTmF1WFd0MTJjek56VDNxMVNxYnpXWWRySjlJbDNVQVIzSTFFdnQyTWpMZW4ySVlwdTk5Yy9qd0M0M2h3ejBudEJNUi85L1Y5d0hiMkxGalM0MEJMaytIRGgxS1BMN21tbXVPdXY3eTVjdlp0R2tUbjM3NktkV3JWMmZMbGkwQXhNVEUwTDE3ZHpwMjdGZ2kyUTJNeVo0MmJScEpTVWxsRmxVckxDeTB1cW9IMnFYMTY5ZHo1NTEzOHQxMzM1R1FrSUJoR0d6WnNvWEV4RVFNd3lBcks2dEU5M1dBN3QyN1cvdVBpWWxoNnRTcHVOMXUrdlhyWnlYRGdTN3c0RStXNCtMaXJONDBMVnEwSUNZbWh1enNiR3JYcnMybVRadXNmUVZtU3doY1diLzk5dHZML1l3Q05TZ0EvdkdQZjNEeHhSZmpjRGg0N0xISGVPaWhoL2ppaXkvNC92dnY2ZFdyRjA4ODhRU0dZVEJqeGd3R0RoeklpQkVqeXUwcUR0Q2tTUlBlZWVjZG8yL2Z2Z2IrLys4TEFiVVhjdll4R1lQQkJjZGVVZjZpQ3pFWURkd2Y3RURrcjFPQ0xWUHhIeGlrRjF2V0RaZ0ZhUG9BWUZlcXR6ZUcwVGp5a2laRXQ3enNxT3V1WDcrZU9YUG1BUERUVHovUnFWTW5XcmR1WFdaVlhwL1B4L2p4NDdub29vdXM1NmRPblVxalJvMjQrT0tMclgxbVoyY3pjZUpFZXZUb1lTV2duVHQzNXNDQkF5VVM1Y0FCdWRQcHRBNDZDd3NMcmVKbzVVM3g0M1E2V2JwMHFkWFZ0RStmUGlXUzY0eU1ER2JNbUVHL2Z2MUtKUEdSa1pGV0VhSW5ubmlDN096czQrcXFHVGl4VU5aVnVZQXBVNmJRdG0xYjFxNWR5L1BQUDgvNDhlTnAxS2dSbVptWnBTcWpuMHJSTFM4amY5bHFDbFp2YXJKcmg2OFgvdXJQSWllaU45QzRRNGNPSnpURlhPQUtkbTV1THRkZGR4MC8vZlFUUUxsVndXZk9uRWxoWWFIMVc5KzJiUnNBbXpadG9ubno1cVc2cEdkbloyT3oyYXhDWkdVbDJLWnBNblBtVEpLVGs2M25mL3p4UjY2Nzdqcnk4L1A1NVpkZnVQNzY2OW03ZHkrMWF0VUNLRFBCbmpScGtqVUdHK0NjYzg1aDZOQ2hWbGZ2STNrOEhoSVNFdWpSb3dkYnQyNmxmdjM2NU9mbnMzMzdkcG8yYldvbDJHV1pQSGx5aVpPUTRHOWJlL2JzV1NMQnJsT25EdFdxVmVQQkJ4K2tiOSsrM0g3NzdheGV2WnBtelpyUnJWczNhNzFPblRyUm9FR0RNdXMvSEtsUG56NTg4Y1VYZlB2dHQwM3c5d0JUZXlGbmxYZFdtQmRqTUNEWWNWUWFKdmU5dTl4OGM4QVZ4dHBnaHlKL2pTYUNGNEM5UU9CSXBDUCtLdU9MMFFrWXpCNDk3QmpHMHdEeG5Wb2ZjLzNwMDZlVGxwWUcrS2VoNnQyN043MTY5V0xTcEVuTW4rOHZFcmxpeFFxV0xWdkc4dVhMcmVseHdOOGw4OVZYWDhYckxWa3ZKeUlpZ21YTGxqRjgrSEJyMlZ0dnZjWGt5Wk9aUEhreUR6endBSTBiTjdZZVIwWkc4c1liYjFpUEoweVljTlFwZ0F6RDRPOS8venRkdTNZbEl5T2oxUFA1K2ZtTUhUdTIzQ3ZrZHJ1ZDBhTkhrNW1aZWN6UEIvd1ZlUTNENE5DaFEyVSt2M256WnViTm0wZnYzcjM1KzkvL1RwY3VYWGpoaFJkd3U5M2s1K2NmTThFdXIxRGI4WXI3aC9YLy9MVFpvMGY1RXcrTGxHWUhuZ1lZTm16WVVWYzBUWk8wdERTeXM3TUJ5TXZMSXljbmg3dzgvOHhQT1RrNTVPVGtXTS90MjdmUE9qbVZucDdPN05tenVmUE9PNjM5elpzM2o1bzFhekp4NHNReVgyL1RwazAwYXRUSUdvS3hlUEhpRXJlNWMrZGltbWFKbmg4K240K1pNMmZTcTFjdm5FNG5JMGVPeE8xMnMyN2RPbXVJU2xrSjlwSGF0R2xENzk2OXkvM05PeHdPdW5YcnhwdHZ2Z2xBeDQ0ZE1VMlRYMy85dFVTOWl1TmxzOW1ZTkdsU2lkNER1M2J0NHAvLy9DZXBxYW5zMzcrZkJ4NTRnSXN2dnBpeFk4ZHk5ZFZYazVLU3dqWFhYRU9yVnEzbzM3Ly9NZDlUd05DaFF3TjNuOGIvL3k5eTFyQVpQQlhzR0NvYm4wMmYrZG1nMGlkUVVzcGVZRDMrNnJlVnZydmJ6dGdMdWh0d1hrVFRlb1EzUHZxVVVRQ1BQdm9vNGVIaGZQZmRkd0NzVzdlT3laTW5jLy85aDN2OFhIUE5OZmg4UGo3KytHUHJJRFU3TzV2Qmd3ZHoxMTEzY2RsbEphK1NSMFJFOE1vcnI5QzdkMjhtVEpoQTc5NjlTOHc5KytPUFA5SzJiVnZycW5OZ0RIYk5taldQR3V1R0RSc0F1T09PTzdqOTl0dnAxNjhmbDF4eUNROC8vREQ1K2ZuY2R0dHRnUDlndGJ5cjN3RU9oNUJ4c2dNQUFDQUFTVVJCVk9PWTZ3U0VoWVZaM1Q2dnZQTEtFcy9sNU9UdzlOTlBjK09OTi83Lzl1NDdQSXBxL1FQNGQzYXp1K21kTkJKQ0VZeUFLQzBScEFzSUlvaWlOQVVWRVVYOWdZZ281UXFSamdKZVZLUkxFZWxLQ1hncEVrRHA1UXFJWExxa1FucXlLZHQzZm44c08yYlRTQUxKcG53L3o1TUhNanN6KzI3aE1PK2NjOTRqTFdmMHdRY2ZRSy9YSXkwdERRQXFQTUZXTmE0SFZlTjYwRjJQRFl0emZleGxXT2FlRVpYR3l3QWU3ZGl4WTRuRGl3Rkw4dHFuVHgvcDkzNzkrdGs4bnI4NDMvRGh3d0VBNjlldngyT1BQWWF2di80YWJkcTBrUXFmL2ZlLy84WEJnd2V4Y3VWS2ZQREJCL2psbDE4S0ZUZzdldlFvT25mdUxQMWVzT0NaZGFwSi92aVdMRmtDalVhRE0yZk80T3paczhqS3lzS2VQWHV3Zi85K2pCNDlHa0RoQkZzVVJRd2FORWk2cVdjeW1TQUlBc2FPSFF2QXN2NTJRYnQzNzhiZXZYdng0b3N2QXJDMG05T25UOGVkTzNmd3hodHZTRGNYTlJwTm9Wb1ZKWW1PamthalJvMFFHaG9LUHo4L1JFUkVJQ1FrQkFFQkFRZ0lDSUFnQ0RodzRBRGk0dUxRdjM5L0hEbHlwTlR0bUZXSERoM1FvVU1ISEQxNk5BeVd6NS90QmRVSVMvOFFHOE9Fd2ZhT283WVJnQ0VyejRtUkkxc0xOK3dkQzVVZmU3Q3BvRDlncVRLK01OKzJsUUJtQW5BdDhvZ2FUQkRFVVFEZzFydmsrWkJXTXBrTWV2MC9xNSt0WExrU2JkcTB3VHZ2dklNdFc3WUFzRndrYjlpd0FRcUZBdG5aMmNqSnljR29VYU1RRUJDQU45NTRBMERoSk5IRHd3TVRKMDdFa2lWTHBCNHY2L2xqWW1KczVpSG1IeFpaMExGanh3QUF2L3p5QzBKRFF6RnExQ2pzM0xsVGV0NUhIMzBVcTFldnhxQkJnMHIxZXN1clpjdVdOdXRTQTVicTMrKysreTZNUmlNKytlUVRhYnV6c3pNOFBUMXg0Y0lGS0pYS0NrK3dBY0N0ZDBjQWdDRGc3UWMrR2RVbW93QklsZnBMSXBmTGNmejRjWnc2ZFFxQXBRZjYzTGx6aFg0QXl6RG9FeWRPNE5GSEg4WE5temV4Zi85K3ZQbm1tekNiellpS2lzTFlzV014YXRRb3RHalJBcE1uVDhhMGFkTXdmLzU4eE1URUFMRFVMdGkvZjcvTlVHaVR5V1R6VTdEZE1CcU4yTDU5TzF4ZFhhSFJhREJ5NUVqTW5qMGJVVkZSMEdnMDZOalI4bThrTFMzTkpzRTJtVXpZdkhtek5GVkdxOVdXK0Q3RXhjVmgwYUpGbURWcmxqUktadUxFaVFnTURFUzNidDJrb2U1NnZSNEhEeDVFdjM3OXBKNTh3RExDcGloYXJSYXJWNi9HaGcwYkFGaUtxOVdyVnc4cEtTbll1M2N2bGk5ZlhteGJXZFkySk4vbnpmYUNhZ3pCaUkvQlBNRWVaQ1l6SnRnN0NIb3c3TUdtb3VTZmUvMElnQkVBZEFDV3czWjVyeG90ZnZna0h4RkNaNW1MRXh5Ymw2NVFVWHg4UEFZTUdBQW5KeWRjdm53WjE2OWZ4L2J0MnhFYkc0dXRXN2VpWWNPR2VPMjExNkRSYU9EazVJU29xQ2g0ZVhuaDY2Ky9saXFHbno1OUd1dldyUU1BcWVBUUFIVHUzQmtiTjI2RXU3czdMbHk0Z0dYTGx1SFBQLy9Fa2lWTHBJSkIxa0pHK1M5QTg4Y1dHUm1KVmF0VzRmdnZ2OGZwMDZmUnIxOC9KQ2NuUTZsVXdtQXdJQ2NuQi9IeDhWaTdkaTFlZWVVVk5HN2NXRm9lck9CYzBBZXBJdDYxYTFjc1dyUUk3Ny8vUGdETHNQQzMzMzRiZGV2V3hiSmx5MndLcWwyNGNBRVRKa3hBUmtZRyt2ZnZYK3hROWF5c0xCdzZkTWhtbm50NU9UNytDR1RPVGpEbmFickV2UlhwSGJJcXN2RFllU0piUGdBNmUzdDdGenZYdUNDVlNpWGRrTXQvWXc2d0pJaGZmdmtsQU11b0QydVBjNk5HamJCMDZWTFVyMThmdzRjUFIweE1ERDc4OEVNcGVlN1ZxeGVVU2lWbXpKaUJjK2ZPWWVYS2xaZzNieDc2OXUwTFgxOWZ4TWZIQXdEQ3c4T0xqTW5hazYxVUtyRmh3d2I0K2ZrQnNJd3UrZjc3Ny9HLy8vMFBpeGN2eHBVclZ4QVpHWW5ZMkZpcDU5bGdNRUFRQklpaUNMUFpqQmt6WmtoMUkvUjZQYUtqbzVHWW1HalRTeHdTRW9KZHUzYmg1TW1UR0Q1OE9IeDhmTEIyN1ZwY3UzWU5TNVlzQVFEVXExZFBXdFp2eUpBaFV2MkcwTkJRREJzMnJOajMxOFBEQXpObXpKQmlPM0xrQ05xMmJZc0JBd2FnWWNPR0NBOFB0K2tONzlDaGc3UWtZblIwdEJUNy9mVHExUXRlWGw3SXlNam9Bc0FiQU5zTHF0WWlENGtPRVBDeXZlT290UVFNaUR3a3ZoL1pWYWoxSTBtcnErSW5aaEw5NHlrQXpRQ3N1dmU3UDRBSVdKYjNxckdWeCtOSGZEWmNoTERXdWQwVDhCNzVVcW1QTzNmdUhCNTk5Rkc0dXJwQ3JWWVhlWkdtMSt1aDFXcUxmT3p1M2J0WXZIZ3hJaUlpOFB6enp4ZjVIRnF0Rmt1V0xFSHYzcjF0bHBQUjYvV1lNV01HUm80Y2lkRFEwRUp4UlVkSFk4S0VDUkJGVVJxV2VmUG1UV1JsWmRrTUVRME1ETVN1WGJ1a2N5WW5KOXVzaDF0UXYzNzlzRzdkT3B1MWVrdGlNcG5RdDI5ZmZQYlpaOUo2djFldVhFR0RCZzBLRlQ4ekdvM1l1SEVqbWpWcmhsYXRXaFY3VGxFVThjWWJiNkJCZ3dhWU1tVktpZkdXUnZyS241RjM0Z0lFQWNPRFYwMy80WUZPUnJYQmNBQnJodzBiSnQwZ0t3MkR3WURqeDQramJkdTJoUXFUSFRwMENENCtQbWpSb2tXUng5NjVjd2NLaGNKbWVVQ3JqSXdNNU9YbG9XN2R1dERyOVJBRUFRcUZBams1T1RoMjdCaDY5dXhwVTV2QmJEYmpyNy8rd3FPUFBscmtldG1uVHAzQzNMbHpNV1hLRkxScDB3WUFzR3paTWp6NTVKT0Zwbm9VWit6WXNiaCsvVHA2OU9pQmNlUEcyVHltMStzUkZ4ZUhldlhxUWFPeDNPTzlYNElyaWlLeXNyS2t1aFg1bDBFVVJSRWVIaDRsM216VDZYUlFLcFdGcXEwYkRBWW9GSW9TYTFjVU5HellNS3hmdng2d2ZBL1lYbEMxdHZTL1lpZkJqQ1AyanFNMmt3bm85SFpyNFhkN3gwSGx3d1NieW1NbGdMY0F6TUs5Z2o0MVVkeUl6N1lEUW4rZjBRUGgxS2FadmNONUtFUlJMTk5GWTJsWmx3OHJ5N2t2WHJ5SW9LQ2dJcE9EcWtCejVoTFNsbTRGZ08waDMwOHYvUjJXR2lvOFBOem45T25UYVFEUXVuWHI5OHhtOHlXRlF2R1hkUnRoTzREK1c3WnN3U3V2dkdMdldDcEVSYlVmTmNHV0xWdXNVMnUyQTZqMTdVVmxZYnRVTVphZkZSZUl3RWYyanFPV1cvQk9HK0ZqZXdkQjVjTzVGVlFlVndBa0F0aVFiOXV6QVB6c0U4N0RaNmtlTGZTQVRBWlZzOUlORDY4T0t1cmlXQ2FUbGZuY0xWcTBxTExKTlFDb21qY0dMTDFmUGNYSXlGcmJWbmJyMXUyRHZuMzcvaytwVkNhS29uaGJGTVc4bDE1NmFWR0xGaTMyS1pYS3hPZWZmLzUvM2JwMSs4RGVjZHFaSEVBUEJ3ZUhVZzhQcjQ2WVhCZXZWNjllMXVIbVBjRnJxd3JIZHFsaWlVQy8rKzlGRll5ZlFUWEcveTJwdk9RQXJPdEplUUNJQTZDRVpjNTJ2TDJDZWxqaTN2aFhZOGhrMXhSQmZ2Q2Y4YjY5d3lFN1NmcnNXeGdTVXdCQjFqaGtWV1N0cXVqWnBVdVhOa3FsY21mNzl1M3JqQnMzVGxIY2NGMjFXbzJ2dnZyS01HM2F0RWdBWHdoQ3Jad3oxaGpBdFdiTm11SFNwVXYyam9Yc3BGbXpacmg4K1RKZytUN1VxdmFpc3JCZHFuamZuaEo5RkhLazJqc09BdVI2K0l4c0w3Q21RelhFdTZ4VVh2a1hhL1lFY0FpV3RiT3R5WFVkQU8vRE1sKzcrcEhKV2dDQVE5M3lkOHF2VzdldXlIV2xTMkkwR3BHUWtBQ3oyUXhSRkhIanhvMUN5K2ZZUTE1ZUhtN2NzTDFlVEUwdCsvKy85enNtSXlNRHg0OGZMMVR3NmNpUkk4akp1WDk5UFZFVWtaQ1FVT2E0aXVNUWRPL3pGMUQwSk5nYWF2anc0UjNxMUtrVC9mWFhYd2RObXphdDJJdFl3REpQZHRxMGFRb0FzNktpb2k2ODl0cHJIU3N2MGlxakJXQkpzQjdFelpzM3BmbkVCb01CRnk1Y0tIRlZnRnUzYmozUTgxVVhhOWFza1NxaTUyYzJtOHZjUGo1b0cxT1NmSjkvcldvdktndmJwY3FoRk5DOG9zN3RvUUs2MUMvK3g4ZkpkcjltZFlvK3ZtbUI3Y1VkVTl4NUFNQk5CYlFLQkRxRkF1RjFBVi9ud3Z1VWRIeEpqejBzUnNlSyt5eW9ZakhCcG9jaEJzQUxBSHJuMnpZQXdMZjRwekFhVUwxR1REd09BSXFnOHJlYzMzNzdiYWtUYk90RmRFNU9qclFlcm5VOTJaczNiK0xYWDM4dHRINnNXcTFHWGw0ZTlIcDlrVCs1dWJsRlhueWVQSGtTSzFhc2tKNDNKeWZINWppdFZsdG82WnZvNkdpODg4NDcwZ1dvd1dEQWtDRkRjUGp3NFVMblY2dlZTRXRMUTJabUpqSXpNNUdVbEFTejJReXoyWXdSSTBaZzU4NmR4YjRQMTY5Zngvang0MjNpTmhxTm1ESmxDczZmUDMvZjkzSEhqaDBZTVdKRWtWWFV5ME5odmNGaU5qLytVRTVZRFlpaTZMaDI3ZHJaVzdac2NTdHQwVHFydm4zN05rMU1UUHoxalRmZXFGOHgwVlZaandObFQ3QkZVWVJHbzVHV2hSbzRjS0QwM2RmcjlSZ3hZb1MwbjA2bnMvbGVuejU5R3ErLy9qclMwOVB4ekRQUG9IZnYzalkvM2J0M1IzSnlzclMvMld4R1VsSVMxR28xc3JPemkveFJxOVZJU2twNnNIY0NsbldzUC9yb0l5bUp2WDc5T2dBZ01qSVNjWEZ4TnZ1YXpXWjA2OVlOdlh2M1JxOWV2ZkQyMjIvajlPblQwdU9abVpsWXVYS2x0RkpDZnRldlgwZEVSSVRVZnByTlpoZ01CdWx4ZzhGUTZBYkZnN1l4SmNuMytkZWE5cUt5c0YycVBLSzg0cEk2SndYUXhLZjRIeGVsN1g1QmJrVWYzejRFOEhJcStySDh4eFIzbmxCUFlHQlRvRTBRRU9ZTFBCa0F2UFFZOEpqdi9jOVptc2NlRnBtWkNYWjF4V1c2NkdISzN5VndIWllxNHh2emJmc0VsaVI4Qm9DRGxSaFgyWW5pNHhDRWZ4S3NjaEFFd2VhaVVCUkZpS0lvVmJXMUxpY2xpaUxhdFd0blUwRzRSNDhlYU42OE9XUXlHVHc5UGJGcDB5YXNXTEVDNjlldmw2cGp6NXc1RXdjUGx2dzJidDY4R1k4OFlqdUhmT3ZXcmFoWHJ4NEFTelh5YnQyNlNWV0RkVG9kUkZIRW9rV0w4UFRUVDlzY00zcjBhR241ckowN2R5STlQUjN6NXMzRHZIbnpJSW9pT25ic2lDbFRwbUQ5K3ZWWXMyYU50QlNQWHEvSHFWT25jUFRvVVdpMVdtbTVIY0JTVFR6L2tqMnhzYkdJaUlpd2VTOU9uanlKT25YcW9IMzc5b1ZlbjlGb3RGbG1wMCtmUGpoMDZCRHUzcjByVlZFdnVFOVpLS3c5MktKWW0zcWtKZ0lvZDIvUDh1WExsYU5Iano2RjZqcDZwWHpLbFdBYkRBWjA2TkFCQ29WQytzNC8rK3l6Tm5PZHUzZnZEb1BCQUsxV2k2RkRoMkxjdUhGUXE5V1lPWE1teG80ZEMyOXZiMlJtWnVMdzRjTTI3VTNyMXExdHFvRnJ0Vm84OTl4ejk0MUpFSVJDYTlTWDFjR0RCMkV5bWFCVUtwR1ptWW1oUTRmaWh4OStRSFoyTnM2ZlA0K1FrQkJwWDVsTUJxMVdpK2pvYUN4ZHVoU3BxYW1ZTm0wYUprK2VqRGx6NXNCb05NSm9OR0w0OE9FUVJSRmZmUEdGOUQ2N3VycENxVlJLYldwQ1FnTDY5Kzl2RTh2UFAvOXNzNkpDV2R1WXNtQVBkb1ZpdTFSSkJCSE5LM3A1bU1SczRIUVJnODB5dGFVN1hpWUFIVUtBcUd0bGYyNlpBSFFPQmVReTRMOTNnQVExRU9KaFNiTGJoUUMzTWdHZC9RY09BZ0JFTU1HdXJwaGdVMFU1aU1KSjlBQUFiUUVzekxmdFRWaVcrb29DVUlXcWZncEJBQ0QzOWlqemtWT21UTUgrL2Z0aE5wdHRsdG1hUDM4K3hvOGZMeVhJZXIwZXAwK2ZSbXBxS3ZidjN3K1ZTb1djbkJ3OCsreXorTTkvL2dNQTZOaXhJd3dHQTBhUEhvM0V4RVJrWkdTZ1RwMDZFQVFCMDZkUHgrelpzNHROSGx1M2JsM29zWnMzYitMUFAvL0U5T25UY2VIQ0JZU0VoRWk5UmJkdTNjS3dZY013ZVBCZ20rVDYrUEhqdUhUcEVtYk5tb1c1YytmaWpUZmV3UExseXhFYUdvclpzMmREcjlkajBxUkowcHJXNzc3N0x0NTc3ejBBUUZKU2tuUlIvOTEzM3lFOVBSMWR1blNSRW9pV0xWdEthOTEyNnRSSjZuM3EzTG16dEJidFR6LzloTHQzNzZKNzkrNEFMRGNxNXM2ZGk0aUlDTFJyMXc0eW1helFrbHl2dnZvcUFFc0NZelFhY2VyVXFYSWwyWEtmZTUrL0lBU1crZUJxcUVlUEh2TzJiOS8rb1hWZDQvSm8xS2dSUm84ZTdRVmczb0VEQno1OWVORlZhVUVBYkJMSDBsQXFsVGh4NGdUUzB0SVFHQmlJenAwN1krL2V2WEIwZEVSdWJpNEdEQmlBUFh2MlNEZWhUQ1lUTWpJeThPR0hIeUlzTEF6NVA2ZTMzbm9MY3JsY1dvTzZJQ2NuSnh3N2Rnd3FsYXBRc2JMdDI3Zmp5eSsvUkZoWUdBWVBIdnhBMWNMMWVqMTI3dHdwcmVGOTZOQWh0R2pSQW1GaFllalJvd2YyN05tRHZuMzcyaHhqVFpDdlg3K081NTkvSHNlUEgwZE1UQXkyYmR1R3dZTUg0OS8vL2plYU5tMXEwMU9kbDVjSG1Vd0d1VndPazhtRTNOeGM2WWJDMmJObllUS1pDaVhTNVdsanlzSjY0eEpBcldndktndmJwY3BsQnBwVTlIQkRuUkZJem4yd2N3UzZBWTI5Z2V0bG5LSHM3UVE0T2dCM2M0Q3o5d1lHM3NrQkFsd3RQNEd1d08zTUI0dnRZUkdCc2czWG9DcURDVFpWcHA0QW5nZXdQOSsyS1FBYXdaSjRXeFBzRjJFcG1uWWVnSDN1SXdwd0J3Q1pvK3ArZXhieTJXZWZZZXJVcVdqZnZqMzI3ZHNIUjBkSGRPellFVDQrUGxBb0ZEaHg0Z1NTa3BMUXIxOC95T1Z5REJnd0FBYURBVXFsRWdhREFVNU9UdWpSb3djQXl3WDFrQ0ZESUFnQ0RBYURsSlJiTDdqWHJsMkxGMTk4RWQ3ZTN2ZU5TNnZWWXRhc1dSZ3paZ3dVQ2dVbVRab0VRUkN3ZGV0V1pHZG5ZK3pZc1hCemM4UElrU09sWS9SNlBlYlBudzhBY0hCd3dNOC8vNHlFaEFRTUd6WU00ZUhoK1BqamoyRTBHdkhsbDEvQzA5TVRnT1ZpdVdDdjhiZmZmZ3VqMFlpb3FDakk1WEwwNmRNSHExYXRRbURnUDllaFpyTVptelp0UW1CZ0lPTGo0L0hLSzYvZzJyVnJ1SFRwRWc0ZlBpeXRqOTJ1WFR1cEozM3o1czF3Y25LUzFxeTllL2N1aGc4Zmp0MjdkMHZ2cDBhaktYRXQzSklJanZkNkFFV1V2Q0J2RFpHYm0vdGVseTVkQ2krQ1hFYWRPM2RXeko4L2Z6U0EybkloNnc3Y2Y5M21vdHk1Y3dkVHAwNUZXRmdZUWtKQ3BLSExMaTR1OFBUMHhQSGp4N0YzNzE3TW5Ea1RjcmtjYTlhc2dkRm94TFJwMHpCdTNEaE1uandaQUxCcTFhcENQZGo1Q1lJQVIwZEhtMjBKQ1FuNDRvc3ZFQmNYaDltelo2TkxseTVsanIrZ3FLZ29wS2VuSXlRa0JHYXpHUnMyYk1DWU1XTUFBTjI2ZGNPaVJZdHcvUGp4UXIzRkJvTUJwMCtmeHVUSms3RnUzVHI0K3ZyaXE2KytRa0pDQXFaT25RcVpUQWFkVG9jZE8zWkFyVmFqVzdkdTBySGg0ZUZ3ZDNmSHBrMmJBRmdTWkszVzBoV1cveldYcDQwcGkzenZmNjFvTHlvTDI2WEtKUUJlOW83aGZ0UTZ3RjBGUEJVTXhHUUJldFA5ajdFeTNidi82S0lBSEdTQThkN3ZDV3JMUE1heW5LdWlDWllhUjFRTk1jR215cFFKWUgyKzMyVUFsZ0tJQUhEaDNqWTVnRFd3WEtBRUFiaHpiL3RzV0Fxb3JRQmdRTVh6QVBJbFdHWGc2T2lJckt3c0FKWWhqTm5aMlFBS1gzeGJrNzVEaHc1QkVBU1l6V1lNSFRvVXp6MzNIRWFNR0FHOVhvKytmZnZpdSsrK2c1ZVhsMDBDQ3dCeXVSemZmZmNkbm43NjZVSVh6a1ZadTNZdExseTRnSnljSEh6NzdiZkl5c3JDaWhVcmNQWHFWVXllUEJtdFdyVkNTa29LaGcwYmhwa3paeUlzTEF4TGx5N0ZZNDg5aGp0MzdrQVFCTWpsY3N5Yk53OHhNVEg0OGNjZm9WS3A0T1hsaGFsVHA2SmR1M1pvMTY0ZHdzUEQwYTVkTzV2blBuNzhPQ0lpSXVEbDVZVzB0RFFJZ29DbVRac1c2bFZXS0JSUUtwWFNoZTdNbVRQeDZxdXZTci9yZERybzlYcnB2V3pZc0tITjhkWTVxajQrUGpiRFk4dEx1c0Vpb094REdhcVpKNTk4c24xNGVMamF5OHVyN0psRkFkN2UzamgyN05qeFdyU3Nrd2VBSXVjSjM0K2pveVBxMXEyTG5UdDNZdFdxVlRZOXJtcTFHZzBhTklDcnF5dVNrNVBoNysrUFVhTkc0ZlhYWDVlbVliaTZ1c0xWMVJVdnZXUzc5TEtibTF1SkJjRE1aak5lZnZsbHZQWFdXMWl3WUVHaGY0dDZ2UjZKaVlsd2RuYTJtY1pSa01sa2drYWpnYSt2TDBSUnhJb1ZLNlEyeW5vRExEdzhYSnFQL2RaYmIySEtsQ2xZdVhJbEdqVnFKSjNud29VTHlNdkxRNTgrZmVEZzRJQTMzbmdER3pac2dFd213N1p0MjJBMm05RzJiVnNJZ2dCM2QzZWNQSGtTTzNmdXhMLy8vVzhjUFhvVWVyMGVHUmtaQVA0WmRtNTlmL01yYXh0VEZ2aysveHJmWGxRV3RrdDJVZUUzaU9xNEFOMGEyRzdMMGdIbkVvdmV2NkMwUE1zdzh6QmZvRzBRY0N6dS9zZFlaV2lCMUR4TFViTkJ6WUZyYWNEdERPRGNIY3RQYWVOMXJKd01pamZycWlrbTJHUlBaZ0R6QzJ4ekJiQVZRQWorU2E0OUFFd0NvQVd3NU40MkpZQkxzTXoxZmg2V1llYk9BRDZFcFNkODJiMzlGQURhQWNqQ1AwbThNeXh6dVV3QWZyMjN6UXZBT3dEeUFIeU5lNDJhektuc1BkaUFwVENQU3FXQ1VxbUVScU94UEtsekVTVXFZZW5CR2pObURCSVNFdURwNlltb3FDanMzcjBiam82TzhQYjJSbFpXRmpadDJvVGs1R1FzV3JSSU9zNDZMTm82SExvbytZZUs5dW5UQjgyYk40ZURnd1BHalJ1SER6NzRBQnMzYnNTK2Zmc3dhTkFnZlB6eHh4QUVBYnQzNzhibzBhTXhjK1pNZE9uU0JVRkJRWWlPanBiT3MydlhMcXhhdFFvalJveEFodzRkY09IQ0JYVHMyQkZSVVZISXk4dVRFdHZvNkdpNHVycENwOVBCMGRFUmd3WU53dm56NTVHYm00dUdEUnVXYXNqMndvVUxZVFFhY2UzYU5UUnAwa1M2V2VIaFlibCtGVVVSUnFPeDBCRHgvUFI2ZmJtVGJlR2ZFUXcxL2o4NW1VeldVS2xVUHN6WFdYTVdrTCsvY3ZWZ3g4VEU0TTAzMzhTb1VhTVFHQmlJclZ1M1l0KytmUUFzTjlBMEdnMEdEUm9FUVJEdzg4OC80OGlSSTNCeGNjSEdqUnZ4L2ZmZjQ1ZGZmc0dNR1RPSy9INHJGQW9NR1RJRXUzYnRncE9UVTZISHJmVWZ1bmZ2WHVTL3haU1VGQXdZTUFCS3BmSytDYlplcjhlU0pVdXdhOWN1UkVSRTRPREJnemg5K2pSV3JGZ0JUMC9QUXIzVm9hR2hHREZpQkRadjNveUFnQUFBUUt0V3JkQ3FWU3RFUkVSZ3laSWw2Tm16SndJQ0FoQVpHWW1CQXdmYUhHKzkyYmR0MnphWVRDWXNXclFJbzBhTmdrNm5zMG1VNVhKNWlXMERjUDgycGl6eWZmNDF2cjJvTEd5WDdLTENieEM1S29GSENneThTODR0ZllJTldPWncxL2UwVkJTL1dzWUpobnR2QUIxRGdYb2VRTXNBeTA5cUhuQTB0dWloNjBYRlcwbDRzNjZhWW9KTlZVMFdnSkZGYko4RVMvSnRyYjBSQ3N0YW84cDgyN3dCekFLUWlIOFM3RG9BanNDU3JBZmQyK1lQWUM4czFjL3IzOXZtRG1BT2dMOWhTYkJkQUVCUWxueHhWcHlrcENUNCsxdHFxV2kxV3Noa011bkNyNkI2OWVyaDNYZmZ4WVlORzdCdzRVSTgrK3l6T0hIaUJKUktKY2FQSDQrclY2OGlPam9hLy9yWHY0bzgvcWVmZmtMOSt2VnR0cG5OWmd3Y09OQW13UTRPRG9hUGp3L2VmLzk5REI4K0hLKysraXIrL1BOUHRHclZDZ01HREpEMmUvNzU1OUdnUVFNRUJ3ZExGNW41Ny9pLzhNSUw4UFgxeGE1ZHU2QldxL0hlZSs4aE56Y1hzMmJOc29uQk9qL1NlbU9oWDc5KzJMMTdONXlkbll1ZDIyaWRSMnBkcXFodTNicll1blVyTm0vZWpFMmJOaUU3T3h1Q0lFakROelVhRFRwMjdBaVpUQWFaVENiRjJhbFRKNmx5ZWFkT25iQnc0Y0lpbis5K1pDcnA4M2ZCUDkrei9OMGZOV2JielpzM0Q3ejY2cXZsdTZOVWhBVUxGdFJyM2JyMStIUG56bGx2b2xXSjExbEIyOHhBOFRmUmloTWFHb3JkdTNmajl1M2IrTmUvL2dXMVdpM2RYRXRNVE1UZ3dZUHg2YWVmb252Mzd0RHI5WEIwZE1TaVJZdHcrdlJwS1NtZU5tMGFIQjBkYmFaQnRHN2RHdnYzNzRlcnErdDlFOHppQkFZR2xycDJnZlhmYTI1dUxwbzFhNGFEQnc4aU16TVRIMzMwRVhyMjdJbkJnd2RqeG93WmFOYXNHWHIzN28zSmt5Y2pLU2xKU3E0QlMzdngwVWNmNGROUExhTjM2OVdyaDNyMTZtSEdqQm5Zc21XTDlMcXN0bXpaZ25yMTZpRStQaDU1ZVhuNDVwdHYwSzFiTjJta2oxYXJMYkxOTFdzYlV4YjVQdjhhMzE1VTFqWkJFQ2I0Ky91elhhckViYnVXVGpYMWUzYzZLbEppTm5BcTNuYWJvZmdWQ1l1a05WcVM3RTZoUUlkNndNbjQreDlqbFdjQTl0MEFsSExMVVBNMlFaWmsrL2ttd1BiL1dYcTU3eGV2ajdQbHVTc1lFK3hxaWdrMlZRZFpBT1lXMkhZYndHT3duWitpdWJlZkp0ODJBY0JSMkJaUXl3SndBUC8wa0FOQU9pd0p0blZkbTF3QWJxTGVrTDhYczlTdVhic21EWC9VYURSRjlpQlpYYng0RVZPbVRKR0dmd0xBNE1HREVSUVVoSll0VzJMVnFsWHc5ZlV0MC94STY3REsvT0xqNC9IQkJ4OGdPenNiRFJvMHdIdnZ2WWZGaXhmam80OCt3b0lGQzZEVDZlRGs1QVJSRktYNWtGYjVFMnk1WEk1ang0NmhmLy8rOFBiMnhwdzVjK0RpNG9MSEgzOGN2cjYyYTF5Y1AzOGUyN1p0dzh5Wk0vSFNTeS9oaFJkZWdGNnZ4NnBWcTFDVVZhdFdJU2dvQ0ltSmlWSWhwSmRmZmhrLy8vd3o5dXpaSXcyWHRTWVRqbzZPT0hyMEtCd2RIU0VJZ25UY2I3LzlCcVZTQ1pQSlpMTnNUMW1aZGRLeHVXQ3ZGQlV2RjRCYlhsNWVtWWVKLy9ISEg1ZzdkeTRXTEZpQUlVT0d3TTNORFVxbEVxZE9uVUpnWUNET25UdUhmdjM2U2NsYjE2NWRNWGp3WVBUdjN4OEdnd0U5ZS9Zc3NuMFpPSEFnVENZVFdyZHVqUVVMRmhUNTNOYmx3WXBpdldsVkd0WWU3cTVkdTByYmV2YnNDUjhmSDVqTlppUW5KeU00T0JpQVpkaTdsNWNYMnJScFUrZzhkZXZXaFZxdEx2SzE1QmNmSDQ4VksxYmc2NisveHZIanh6RnExQ2pFeE1UZzRzV0xVcUU1clZaYjVOU1pzcll4WlpGdmVVTzJGMFFsMEJtQmxMejc3M2MvVjFJdHc4VDlYQ3gvbGthUW0yWDk2OFJzU3hYeDFEeExqL1pUd1VBTGY4dDVUaFJJcG91S1Y4NkZqcWtFVExDcHVqSUF1RkpnV3hvc1BkMzVKYUR3MGg3cHNCUmN5eThid09SOHY2c0J1SmsxT3NqTGtXQWZPblFJdlh0YmxnWFhhclVsOW15RmhZWGhwNTkrUXIxNjlTQ0tJc0xEdy9IdHQ5L2k3dDI3MHJ6Q1R6NzVwRnhWZmFPam85R29VU09FaG9iQ3o4OFBFUkVSQ0FrSlFVQkFBQUlDQWlBSUFnNGNPSUM0dURqMDc5OGZSNDRjS1hZNHFFYWpnVjZ2aDlGb1JMTm16YkJwMHlha3BxWmk5T2pSME92MUdEcDBLTmF2WHk4bDJmUG56OGZCZ3dlbG9tbGFyUmJlM3Q2SWo0OHY5ZnJnZ0NXNVg3eDRzWFgrbk0wd1hKbE1WdUxOQzdsY1h1THcxdnNSdGRLNncyb1VmU2U1cUErbFdtN0x5c3JDUng5OWRCTkF3eUllTDdNN2QrN296R1p6NG9QR1ZVMjJ4UU53VTZ2VlpVcXdOUm9OZnY3NVo4eVpNd2VCZ1lHUXlXUndjSEJBVGs0T2Z2enhSOHlZTVFPVEprMUNZbUlpZ29Jc0EzQmF0TENzQUdXdG52L3JyNy9pL1BuenVIWHJGb1lPSFFyQTB0TzdlZk5tZUhoNGxEZ1B1NlFFKzJHNWV2VXFQRHc4cEZpMFdpMWNYRndLN2JkdDJ6WnMyYklGNDhlUFIyUmtwTFRkemMwTmE5YXNRVlJVbEZTWlBEQXdFQk1uVHBUYUdoOGZIM2g1ZVdIMjdOblN5ZzFhclJaT1RrNHdHbzNRNlhSRlBxZFZTVzFNV2VTN09WRGoyNHZLMm5idTNEbWNQWHQyTk5ndVZkcTJmdTlPVHdGUXluVFYvbjZQQlY0S3M2eEpYUnFPRHBZazIxeWcrWXRYV3hKc3AvSU4rcWtvV2ZZT2dNcUhDVFpSMGJJQTFCVzErdnZ1V05EcDA2ZHg0OFlOS2NGT1RrNkdzN016UkZHRVhxOUh0MjdkcExuRGdHWE4ySTBiTnlJckswdTZRQnN6Wmd4YXQyNk5XN2R1d2NmSEIwZVBIa1g3OXUxeDZOQ2hRa3ZjNU9zMXNhSFZhckY2OVdvMGJkb1VreVpOd3QyN2QxR3ZYajBrSnlmai9QbnowT3YxK1BlLy8xMWtUMDFSeS9TNHVibEpRMGJ6OHZJd2NPQkFQUExJSTFpeVpBa3VYNzZNYWRPbXdjL1BEL3YzVzRyRUp5VWxZZE9tVFRDYnpWaXlaQWsyYmRxRTd0MjdvMmZQbm5qLy9mY1JFUkdCQVFNR29GT25UbkJ3Y0lBb2loZzFhcFROOEUxclFGNHBLUUFBSG54SlJFRlVITllxNmVucDZkTEZyM1VJZUdtR3NCb01obklObFRWYkUyeXgxdnduZHdNUDZVTFdZRENvVFNiVHJZZHhybW9nQzBCZDYvemQwbkp5Y3BKNmx6ZHMySUJISG5rRVdxMFduM3p5Q2NMRHc5R21UUnYwN2RzWEV5Wk13RGZmZkZQa2FnR09qbzd3OS9mSHBFbVRNR0RBQUdsWXRDQUlVQ2dVSlg3dkt5UEIzcnAxcXpUNnh2citGRXgyUlZIRWl5KytpT2VlZXc0ZmZ2Z2hubmppQ1h6ODhjY1lNbVFJbWpadENrZEhSMXk2ZEFrREJneEFXbG9hZkh4ODBLTkhEeVFsSlVubitQNzc3NUdTa2lJdFhhYlQ2ZURnNElDLy92b0xuM3p5Q2FLaW9zcmN4cFJWdnMrL3RyUVhsWVh0VXVYS1FqVktzTlB5Z0w5U2dPWitwZHMvSVJzd2lVQmRkeURVdzFLRlhDWUFqOTU3eFdwZHljZFhNcllsMVJRVGJLS2lpRkJEeUpkZ2xaSmFyY1pubjMyR3Q5NTZDNW1abWRJRjRjc3Z2d3lkVGdlbFVvbm82R2lrcDZkanlwUXBNQnFOZVBUUlJ4RVJFWUd3c0RBRUJ3ZGo2TkNoMkxScEU2WlBudzVSRlBIRER6L2d0ZGRldzJlZmZZWS8vdmdEdlhyMWtpNmFRME5ETVd6WXNHTGo4ZkR3d0l3Wk13Qllrc3dqUjQ2Z2JkdTJHREJnQUJvMmJJanc4SENiQkxWRGh3NVM4aDhkSFExM2QzZUlvZ2lkVGdldFZnc2ZIeDlFUjBkRHJWYmo4T0hEaUltSndaQWhRL0Q1NTU5THd6R2ZldW9wVEpnd0FZTUdEY0x4NDhjeFpzd1lOR25TQkRObnprVEhqcGJCQk0yYk44ZWNPWE53OXV4WjZZYURUcWZEOHVYTEVSUVVoSVNFQlBUcjEwL3FoZHE5ZXpmKyt1c3ZIRHQyREczYnRnVUEvUDMzM3hnNGNLRFU2d2Y4a3pCMDd0eFplazFHb3hGbXM3bGNhMkZMTjFnRUZCNjNXZ005L2ZUVDdYZnYzZzB2cndkYnBTVTlQUjFuejU1MXUzang0cW1IRkZwVnB3WlE1UERtKzlIcGRPamZ2eit5czdQUnVYTm5EQm8wQ0MxYXRKQnFMcnp6empzNGQrNGNCZ3dZZ0lVTEY2Smx5NWJTdnhmclRib0dEUnBnOWVyVnVIanhvbFFrcmFRaHpsbFpXVGgwNkJETVpuTzVsN0FyaWNsa2dzbGt3cVpObTNEbzBDRnMzYm9WcDA2ZHdrOC8vUVNWU2xWb2ZyTmVyNGRPcDhQdDI3Zng4c3N2bzJmUG52ampqei93L2ZmZjQ4cVZLK2pRb1FNTUJnUE1aak42OWVvRkh4OGY2YjB6bVV6WXZuMDdsaXhaZ3VuVHAwdDFJN3k5dlJFYkc0c1JJMGFnWjgrZVVDZ1VaVzVqeWlwZmdsMHIyb3ZLd25hcDBsVzc3Ky9aUktDaEYrQmNpdnZvT2lQd1p4THdaQUR3N0NOQXJoNXdrQU1xdVdXSnJpdXBGUjl2R1ZTN3o0SXNtR0FURlVsTUJBU1kwck9BQm5WTGZaUzd1enZtenAyTEo1NTRBaktaRFBQbXpVTkFRSUJVOE96RWlSTUFMQmQvUzVaWUNxSTNiTmdRNzcvL1BnQkxiM1JnWUNBU0VoS1FsWldGR1RObXdOL2ZIMHVYTHNXRUNSUFF2MzkvbXg2cG4zNzZDVmxaV1ZKdmpMWFgyVm9oMk1QRFE3cUFidFNvRVpZdlgyNFQ3N0ZqeDZCVUttMTZxNjF6c0szUFl6UWE4Y29ycjBpVmltVXlHYkt6c3pGOCtIQzBiOSsrVUFWamQzZDNEQjQ4R0FEdzlOTlA0OGNmZjBSWVdKak5Qazg5OVJTMmJkc21KY1NpS0dMKy9QbFNnU0p2YjI4c1g3NWNpcUYrL2ZyNDdiZmZNSGp3WUtrZ1czQndNTFp0MndhVlNuWGZLc2ZXUW5ObFpVckxzcjRweFN6ZVViTzR1TGg4ZCtqUW9YRXZ2ZlRTQXcyUzgvYjIxaHc3ZHF4SkxWb09KeEVBNHVMaUVCNGVYcVlEVlNvVlpzK2VqVWNlZVFRcEtTbTRlUEVpK3ZmdmIvUDQ0c1dMRVJVVmhaWXRXd0t3ZktkZmYvMTFtK2tSOWV2WGg0T0RBOVJxTlNaT25GaGlNdUx1N283dDI3ZWpiOSsrTm12UlB3eld1Z2ZKeWNuNDdiZmZNSGZ1WFBqNitpSWpJd05tc3htelo4OHUxTjRzWExnUUNvVUNUWnMyUmRPbVRRRUFMVnUyeERmZmZGUGljOGxrTW5UdTNGbTY2ZGluVHgvcHNiQ3dNQnc0Y0FCNnZSNStmbjdsYW1QS0tqWTIxdnJYV3RGZVZCYTJTNVZMQkRLcTJ6dWtOMW1LbkJWY1NxczRweE1zUmRMQ2ZDMUZ6a3htSUM3THNqMm43QU1YSzR4b1dkNldxcUhxOW0rSXFGTEVqWmdhQ1dDYSt3dGQ0ZDZ2aTUyaklYdFI3em9NOWM1REFCQVo4djMweiswZFQyWG8wYU5IMHBJbFMvenlyMUZjRHBHQ0lOU0s5K3VlU0FEVFB2LzhjMHlkT3RYZXNkaWQ5Y1paYlV0a1B2LzhjK3Y4OFVnQXRlbjdYK0hZTGxXZTVXZkZKU0x3cnIzaklBREFrbmZhQ08vWk93Z3FPOWJBSXlyYW53QmdTRXl4ZHh4a1I0YUVlMFhsWmJJLzdSdEo1YWxidDI3RXFGR2p5bjBQLzVsbm50Ry8rZWFiYXg5bVROWEFud0R3MTE5LzJUdU9La0VRaEZxWFhBTTJuMyt0YVM4cUM5dWx5aU1LdUdUdkdNaENBRCtMNm9vSk5sRlJ6T2FMQUdDMEpsaFVLeGtUNzMzK0lpN2FONUxLczJiTm10dEJRVUhkQnc0Y1dLYUtYVmV2WHNYQWdRT3pnNEtDdXE5WnMrWjJCWVZYVlYwRW1HRFhkdmsrLzFyVFhsUVd0a3VWUnpBeHFhc3F6REorRnRVVkUyeWlJZ1RuWHIwRklOZHdOeFZtVGRVcUtWa2VxYW1wMkxoeFk3RVZ4NjEwT2gzR2poMHJWZWZOWCszYzZrSFdsYTVPekJvdERIZlRBQ0EzT0FTMXF1cnMrdlhyZjA5SlNla0dZQW9BZFVuRnU5UnFOU0lqSS9WanhveEp2SFBuVHRmMTY5Zi9YbW1CVmgyM0FPUmV2WHExWElYT3FocFJGSkdRa0ZDbVkycDdHNU9WbFlWcjE2NEJsald3YTFWN1VWbllMbFVPVVFiZUthd2lqQVorRnRVVmk1d1JGVUhZdXRVVU4rS3pBekNiKyt2K3VnR25OczNzSFZLcG1jMW1pS0pvVS9qTHhjVUZLMWFzZ0plWEYzcjE2bVd6TC9CUHhlRWRPM1lnTmpaV1dsODJKU1ZGV200c3Z6Tm56a0FtaytIRWlSTTRjZUlFUHZyb280cDhTWGFodTNRRHNMdy8rNFhJU0xPOTQ2bHNodzhmUGlzSXdsbFJGTDk5OWRWWFQyVm1aalpzMUtpUnVVbVRKZzRBTUhueTVBUUE1MTU3N2JXbXVibTVpNk9qbzcrMWM4ajJaQUp3d0dnMDl0KzNieDllZWVVVmU4ZnpRSGJzMklHbFM1ZGkxNjVkMHJKZitWVm1HMU5kN051M3ozcWpZRCtBV3RkZVZCYTJTeFh2blRaQzZyS3o0azBBRHpUaG5SN1lqUThpaERSN0IwSGxVL3NtU1JHVlV2eUl6NGFMRU5ZNnQzc0MzaU5mc25jNHBYYjM3bDJiYXJyM3MyWExGalJxMUFoSlNVa1lQSGd3TkJvTlZDb1ZUQ1lUZHU3Y2laNDllK0xFaVJOUUtwVzRmZnMyaGd3WklsVkRUMGxKd1FzdnZJQmR1M1pKRjh3MVJmcktuNUYzNGdJRUFjT0RWMDMvd2Q3eDJGdDRlTGlQd1dCb0pwUEptZ1BBdVhQbnZyTjNURlhNY0FCcmh3MGJoblhyMXRrN2xqSXhHbzAyUzlqcDlYcDgvUEhIR0Q5K1BFSkRRd3Z0VTVsdFRIVXhiTmd3ckYrL0hyQjhEMnA5ZTFGWjJDNVZqR1hueElVUU1jN2VjZFJtQXJCd1ZCdGh2TDNqb1BKaER6WlJNVVJCdmh1aTJhUzllRTBPc3htb0pyMHAxbDZsM2J0M1E2bFVRaFJGZlBubGwralNwUXZDdzhOeCsvWnRtRXdtTkdyVUNEMTc5b1JjTGtkV1ZoWSsvUEJEMUs5Zkg2dFhyd1pnR2FaWjFGRE4vTDFXZGVyVVFaczJiYkIzNzE2ODl0cHJsZk1DSzRQWkRPMkZhd0JnRWlIYlkrOXdxb0xUcDArbkFmanQzZzhWdGh1QWFjK2VQZktDQ1d0VjE2NWRPOGhrTXBzbEFBSGcxVmRmQldCcEM0eEdvN1NXZkdXMk1kV0IwV2pFbmoxN0FNdElCcllYbFlqdFVzVVFUTmdweXBoZzI1TlpocDMyam9IS3IzcGtERVIyRUxJcU1oMFFqNWh6TmRCZXVtSHZjRXJOMmRrWmMrYk1RWEp5TXR6ZDNYSCsvSGwwNnRRSlgzLzlOYkt5c2pCcjFpejg4c3N2Y0hKeXdzaVJJK0hzN0l3REJ3N2cyclZyZU8rOWYxYUQwR2cwMHQ5NzlPaUJ6cDA3WTlpd1lZV2VyMU9uVGpoKy9IaWx2TGJLb3YzekJzeDVHZ0E0YlBrZUVOMVhPb0FqNmVucDJMZHZuNzFqS1pQTm16ZGp4NDRkMkxGakIzYnUzSWxseTVaQm85Rmc2OWF0MkxsekozYnUzSWx0MjdaSlE3WXJ1NDJwNnZidTNZdU1qQXdBT0F6TDk0Q29Xa3ZNeFRId3UyeFBhWGV6VUxNdXJHcVo2bk9MbmNnT1JGRllMZ2pvbHYyZm8zQnMwY1RlNFpTS2k0c0xubmppQ1V5YU5Ba3JWcXpBcDU5K2lrT0hEcUY1OCtiNDVKTlAwS0pGQzB5WU1BR0RCZzNDckZtejRPZm5oNzU5KzBJUUJQemYvLzBmREFZRGxFb2xUQ1lURGg0OENBQTRmUGd3QkVIQTdkdTNDL1ZVUC9IRUUxaThlTEU5WG1xRnlmNlBwUjZPS0dLRm5VT2g2bVU1Z0c3ejVzMHIweEJxZTJ2WXNLSE43enFkcGJDamo0OFBsRXBsb2YwcnU0MnA2dWJObTJmOUs5c0xxaEVpdXdyR1pXZkViUkF3eXQ2eDFFb2lmb3JzS2hqdnZ5TlZWZXpCSmlwQlNNNy90Z0c0cXJzV0EvMk5XSHVIVTJwbno1NUZ0MjdkcEtHVzBkSFJlUHZ0dC9ITU04L2cwMDgvUlh4OFBGNS8vWFdNSHo4ZW1abVpVQ3FWZU9tbGwzRHk1RWtBd0lrVEozRHk1RW5vOVhySTVmSVMxN1FORGc2R1dxMitiL1hnNmtKM1BSYTY2N0VBY09YZTUwOVVXdHNBWFAzOTk5OXg3Tmd4ZThkU2FxSW8zcmR5dDE1dnV3UnhaYll4VmRuUm8wZHg5T2hSQUxnQ3krZFBWQ09JRHBnUEZ1eXpCN05jaGkvdEhRUTlHUFpnRTVWQTJMclZGUGZtWnpNaENEK29kLzhHM3crclI4OUs4K2JOSVpmTDhldXZ2d0lBVnE5ZWpUbHo1cUIxNjlhSWlvckNGMTk4Z1gzNzlzSEJ3UUdlbnA2NGVQRWlSb3dZSVYza3RtM2JGdjcrL2xpOGVERk1KaFBhdG0wcm5idGdWV0hyN3pxZERzN096cFgwQ2l0TzloNXBLdDlNWWV0V2t6MWpvV3JIQkdBbWdCK3N3NlNyQTQxR2c0NGRPMEltazBFbWswbnRRS2RPbldBMm0yRTJtOUdwVXljc1hMaFFPcVl5MjVpcWJQYnMyZGEvem9UbDh5ZXFFZDV0S1Z4ZmRsYmNCR0NvdldPcFRVUmc0OGpXUXZXWmwwaEZxcDYzaklrcWtSZ1o2UkFmYTc0TW9MSDN5SmZnM080SmU0ZFVvcGlZR015Wk13ZnA2ZWxvMEtBQlltTmpyZXV6QXJETW54dzdkaXhlZnZubElvOXYzYm8xenAwN2gyUEhqc0hCd1FIZmZQT050VHF1Tkh6elhvOE5BQ0E5UFIwOWUvYkV5Wk1ucTFWaHA2TGtuYmlBOUpVL0E4RDE0SHF5cGtKa0pJZG9VVms1QUxnTW9QRzZkZXVxeFp4aXM5a01uVTRIUjBkSENJS0F4TVJFOU8zYlY2cnNiVEtaWURBWTRPam9DS0R5MjVpcTZvY2Zmc0R3NGNNQjREcUFwZ0RZWGxDTnN1U00yRndtNEU5N3gxR2JDR1kwSHhVdWNQM3JhbzVEeEludVE0aU1ORUlVM3daZ3psaTNXelFtVisyNkg2R2hvVml3WUFFQVlOeTRjZGk0Y1NPT0hEa0N3TEsyN08rLy80NTI3ZHJoblhmZUtmWWNjK2JNd2FwVnEzRG16Qms4L3ZqakpUN2ZqUnMzRUJ3Y1hPMlRhMk5TR2pMVzdSWUJtRVZCTnBMSk5aV1RFY0RiQU15alI0OFdiOXlvK2gwUk1wa01UazVPeFE3VGxzdmxVbklOVkg0YlV4VmR2MzRkbzBlUEZtRVpRanNTVEs2cEJocmRWcmdFRWN2dEhVZXRJV0Faayt1YWdRazJVU21Fcko1eEJLTDR1YWpYQytuTHRrTFVsenhmMGQ1Y1hGeHc4K1pOYWRrZGEvVmY2NTltc3hsbno1NHRkRnh5Y2pJQVN5L1N0R25Uc0czYk5qejMzSE1BTEV2Um1FeW1RaGZoWjg2Y3daTlBQbGxocjZVeWlIb0QwcGR0ZzZqWEN5SVFXVzlWSkpkOG9RZHhCTURudWJtNXdwQWhRNnAwZlFLejJReWpzWFM1WWY1NTJwWFp4bFExZVhsNUdESmtDSEp6Y3dVQWtlQVNVVlNUQ1JnSHk2Z2NxbGgvUWNSSDlnNkNIbzdxM2VWRVZJbUNjNjdNaW5kN3JJditkbUxYbEM5V3cyZk1VTWpkWGUwZFZyRmtNaGtHRHg0cy9hNVVLdEd0V3pjQWxxSkdSZkh6ODhQZ3dZUHg5dHR2WTh5WU1lalVxWlBVdS9UTEw3OWd4b3daQ0FvS3Nqbm00TUdEK09DRER5cm9WVlE4a3pvSGFWOXZnRDRtRVlBWUhaSjlaZlo5RHlLNnYxa0F1cHc5ZTdacjE2NWRzV3ZYTHZqNys5czdwa0wrL3Z0dkRCdzRFREtaVEJxRlltMGZPbmZ1TE8xbk5CcGhOcHVsdGJDQnltdGpxcEtrcENUMDY5Y1A1ODZkQTRCb0FHd3ZxRVo3cDQyUXQreXNPQmpBYVFDTzk5dWZ5a1ZyRmpGNGRGdWg2dDZOcFRLcDJyZUppYXFZV3lNbit5dk5EbnRFb0xXRHJ5ZDhQbndOaXNBNjlnNnJTS0lvRnRzVGRPZk9IVXljT0JGcjE2NHQ5dmlZbUJqVXFWTkhLbHlXbTV1TFAvLzhFMDgrK2FRMFhQVFVxVk9ZT25VcWR1L2VMZlZrVlNlR3hCU2tMVm9QWTJvbUFKeFZHR1I5QW42SVRMWjNYRlJqK0FQWUE2QjEvZnIxOGNzdnYrQ3h4eDZ6ZDB3MmREb2RFaE1Ub1ZLcHBJcmdSVEdaVE5CcXRhaGZ2NzdVUzEwWmJVeFZjdm55WmZUcDB3ZTNiOThHZ0xNQStnQmdlMEcxd3RJejRoQkJ3RHF3Yys1aE00b2loci9iVnRobzcwRG80V0dDVFZSR2Q0ZDk3R0pRT3Y4SUVTOElTZ1hjbnVzSXQ1N3RJS2dLcnhkYjA2V2twQ0ErUGg0dFc3YTBkeWhsSXVyMHlONS9BdG0vL0g1dnVMKzRRMkhRdkJid3cveGNlOGRHTlk0TGdCOEJ2T0RzN0l5SkV5ZGkzTGh4Y0hXdHVxTmZ5RlpPVGc2Kyt1b3J6SjA3MXpyY2Z3ZUExd0N3dmFCYVpma1pzYnNvNENjQTd2YU9wWWJJRW1VWThHNHI0YUM5QTZHSGl3azJVVG1Jcjd3aWozZHRPaGVDT0I2QUlLaVVjRzdiSEtxbURhR3NId1NadXd0a2ppcWdpczhsckJWRUVXYXREbVoxTHZTM0U2RzdmQXQ1Wnk1QjFPa0JRSVFvTEFqT3VUeVJTM0pSQlpJRG1BdGdQQURCMWRVVkF3Y09SUGZ1M2RHbVRSdjQrZm5CM2QyOXlzODlyZzFFVVlSYXJVWnljakxPbmoyTFgzLzlGVnUyYkVGT1RnNEFpQUFXQUpnSUxzbEZ0ZFR5MDJJelVZYmRBT3JiTzVacTdyWW9RNTkzV3dtYzMxNEQ4WDl6b2dlUStHWmtLNU5nbmczZ1dYdkhRbVcyVHlhSWsrcXVtdkdIdlFPaFdxTVZMSE4yMlY1VVAvc0FUQUxBOW9KcXZXVm5SV2RZYmhpT0ErQmw1M0NxbXd3QVh3Rlk4RTRienJtdXFaaGdFejBFdDBmK3E0RmNsQTJFS0Q0RlFYZ2NJbndCZU5nN0xwSmtRVUFxUlBGUENNSkprMkRlVW4vbHpML3RIUlRWV2cwQURBVHdGSURIQWJZWFZVd1dnRlFBZndJNENXQUxBTFlYUkFXc1BpUTY2dDNRVndSNkNKYjJMQkNXaEx2NGdnNjFpd21XaFBxT0NKd1VnQVBLYkVTOTJWWFEyanN3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b3BnN3dDSTZLSHk4ZmYzSCtibzZOaEtKcE1wdFZydDlmVDA5SFU2bmU1NmdmMDhYRnhjR2hpTlJvMU9wN3RxbDBndC9CbzJiTGpNWUREY2pvdUxHMmZIT0locXNpcmRMcmk2dW5ZS0RnNytvcmpIYjkyNjlZWmVyNzlTV2ZFUUVSRTlDQWQ3QjBCRUQ0ZWJtMXY3QmcwYTdISndjUERKdnowZ0lPQ1RtSmlZWWVucDZWdXMyenc5UGJzMmJOaHdlMTVlM29VclY2NDhXZm5SV29TRWhFeno5UFRzbjVlWGQ4RmVNUkRWWk5XaFhYQndjUEIyZG5hT0tPRnhWNzFlWDFuaEVCRVJQUkFtMkVRMWc3SisvZnBiSEJ3Y2ZMUmE3VjlwYVdtcnpHYXp5Yy9QNzMyVlN0VWtKQ1JrWlhwNitnRUFHZllPMUVxbFVqM2k2K3Y3dHIzaklLckJxbFc3b05QcGJzYkZ4WDFRY0h0ZVh0NDFlOFJEUkVSVUhreXdpV29BVjFmWHB4UUtSVjJUeVpSeCtmTGw5Z0RVQUpDU2tyTDFpU2VldUNXWHk5Mjh2THg2WjJSa2JBQUFmMy8vU1FDZ1Vxa2FOR3JVYUVkT1RzNnBwS1NrT2ZuUHFWS3BIcTFUcDg1SWhVSVJvdFZxcjJkbVppN1hhRFJ4K2ZkeGNuS0tDQW9LbXFUVDZXNnIxZW9ESGg0ZXZSd2NIUHp1RFVGZHJkUHBiaFlYYzFCUTBDeEJFQlFQL2MwZ0lnRFZyMTNRNi9WeGFyVjZiNFc4R1VSRVJKV0VDVFpSRFNDWHl4MEJ3R3cyNndCbzhqMTBKeTh2NzVpYm05c3pLcFVxMkxyUnhjVWwvTjV4N2g0ZUhpOEFRRkpTa25TUXQ3ZjNvTkRRMEhXQ0lDaXQyL3o5L1QrOGZ2MzZpN201dWI5YXQ2bFVxa0RyOFg1K2ZtUHp4eFFRRVBEeHJWdTNYc3ZLeXRwV01GNW5aK2MyWGw1ZXIrVGw1WjExZG5adS9ZQXZuNGlLVU4zYUJhVlNHZEt3WWNPdERnNE8vZ2FESVRZbEpXVmxUazdPNFFkN0Y0aUlpQ3FYek40QkVOR0R5OHJLT21jMm0vTVVDa1ZBa3laTjlybTd1L2NHb0FLQW1KaVkvN3R5NVVyZHUzZnZTa1dFVWxOVHZ3RXNQVVl4TVRGdkppVWxmVzE5ek1YRjVYSHJSYlJhcmQ0ZEh4Ly9YbTV1N2dtWlRPYmFxRkdqVFFDOGlvcEJGRVZkU2tyS2QvSHg4ZS9uNXVhZUZnUkIxYUJCZ3pWT1RrN0JCZmNOQ2dxYUIwQklUVTFkQVJaYkpLb1ExYTFkVUtsVWpUdzlQVjkyZFhYdDZPWGw5V3FUSmswTytmdjdUMzdZN3dzUkVWRkZZb0pOVkRPa3hjYkdqakNielJwWFY5ZXVqenp5eUM5UFB2bGtXb01HRGJZb2xjcUF2THk4eFB3N3E5WHFhQUF3R28zcGFXbHBhM0p5Y3FLdGovbjYrazRRQkVHWm1aa1pkZVBHalg3SnljbExybDY5MmtPbjA5MTJjSER3OGZmM0gxN3d5VVZSMUYyNWNxVkxYRnpjKzhuSnlkOWR2WHExazA2bnV5R1R5Vnc4UER4RzVOL1gzZDI5bDd1N2V6ZWRUbmN6T3p2N1VFVzlJVVJVZmRxRmUvc2JrNU9Udjd4MTYxYi9sSlNVYndHZ2J0MjZNNTJkbmRzKy9MZUdpSWlvWW5DSU9GRU5rWjZldmxtajBSejM5UFFjcmxBb0dydTV1WFh3OHZKNnhjdkw2NVdNakl3dGYvLzk5MnNBRFBjN2o3dTdlMWNBY0hKeWVpd3NMT3lFZGJ0TUpuTUNBRWRIeDBKRHVqVWF6UldOUm5NeTN5WmRlbnI2bXNEQXdKbXVycTVQNWRzdTFLMWJkdzRBSkNjbmZ5V1h5OTNMK1hLSnFCU3FRN3RnTkJwdlpHUmtiTW5Nekl6S3lNaFlEd0NabVprN0hSd2M2bmg1ZVEzeTlmVWRFUnNiZTZiODd3SVJFVkhsWVlKTlZFTW9sY3BtRGc0T0huZnUzSmwxYjVORG5UcDFSdGV0VzNlZWw1Zlh3TnpjM0RQSnljbno3M2NlQndlSEFNQlM1UnZBSXdVZmw4dmxicVdKUjZmVFhidDNQbC9yTmk4dnIxZWRuSnllTkJxTmFTa3BLYXRkWEZ6YWwrWmNSRlErMWFGZHlNbkp1WlNUay9NbUFHMytmZFZxOVI0dkw2OUJqbzZPajVmbTNFUkVSRlVCRTJ5aUdpQTRPUGdMUHorL0NXcTErai9aMmRuUDNkdHNURWxKK1VZUUJGVndjUENYWGw1ZXo1Zm1RdHBzTnVmSjVYTDNoSVNFS1JxTjVyL1c3UjRlSG4yZG5KeGFaR1ptYmlwbFdLNzN6aWNWVndvS0Nwb0JBSUlneU1MQ3dxTGxjcmtYQURnNk9qWU9Dd3M3bVpPVGN5UStQdjdUMHI1dUlpcGVOV2tYSEZ1MGFCSHY0T0RnODcvLy9TOUVvOUhFNTN0T0l3RElaREplcXhBUlViWEJPZGhFTlVCdWJ1NEZBSEIxZGUwSXdEUC9ZMmF6T2V2ZVg1VUZqeXVLUnFPNURBQUtoY0pQclZidnRmNm9WS3JHcnE2dUhWeGNYRG9XUE1iUjBiR3hvNk5qZy96YlBEdzhuZ1VBclZaNzJicE5wVkxWQndDNVhPN2w3T3djb1ZLcG1nQ0FUQ1p6dnZmN282Vjh5VVIwSDlXa1hkQ2F6ZWJjZStkdW5uL2ZlM0ZEcTlYZUtrMk1SRVJFVlFFVGJLSWFJQ01qWTdmSlpGTExaRExYSmsyYS9IeHY2U3RmRHcrUG5vR0JnVk1CSUM4djcxVEI0d1JCa0t0VXFpWnVibTdQNXp2WFJnQ29VNmZPKzc2K3Z1OEFDUEQzOTUvczd1N2VBd0RTMHRMV0ZqeVBUQ1p6YnRTbzBRRVhGNWZ1MXYyOXZMd0dBVUI2ZXJyVXMzWGp4bzNlK1gvdTNyMDdIUUIwT3QydEd6ZHU5TDV6NTg3bkQvV05JYXJGcWt1N2tKV1Z0UXNBZ29PRDV6czVPVVVBOFBQMTlYM0gxOWYzYlFESXpNd3N0S1FYRVJGUlZjWGxjWWhxQ0Q4L3YvZUNnNE1YRi9XWXdXQzRlL1BtemRiV3FzRnVibTRkR3pkdS9KdjE4YXlzckowM2I5N3NmKzlYWlZoWTJHL096czRSQmMrVG1wcTZJalkyZHBUMWQwOVB6LzROR3piY1hseE1hV2xwcTJKaVlrWVc5N2oxK0x5OHZBdFhybHg1c2hRdms0aktvRHEwQzA1T1RzR05HemMrNytEZzRGTnczNnlzckQwM2I5N3NDMEFzemVzbElpS3lON205QXlDaWh5TTNOL2VNUnFPNW9GQW8vT1Z5dWJjZ0NBNUdvL0Z1Wm1ibTFyaTR1S0VhalNiQnVxOWVyNDlYS0JTaEtwVXFUQlJGVFhwNit1YmMzTnpmN3oxc1NrMU4zU1NYeTVVS2hTSkVKcE01Ni9YNm1LU2twQzhTRXhNbkk5K0ZycU9qWTVpWGw5ZGdnOEdRa0pXVnRjZkJ3Y0ZQSnBNcGRUcmQxVHQzN3N4SVRFejhyS1NZOHgyZmxKcWF1clJpM2htaTJxczZ0QXRHbzFHZG1abTVRNkZRQkNnVUNuOUJFQlI2dlQ0bU5UWDEyOWpZMkE4QUdDdmx6U0lpSWlJaXNpZFBUOC8rclZxMUVzUEN3czdiT3hZaXFocllMaEFSVVczR09kaEVSRVJFUkVSRUR3RVRiQ0lpSWlJaUlxS0hnQWsy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ZWUi84UEk0WnBYVFdEdm9BQUFBQUFTVVZPUks1Q1lJST0iLAogICAiVHlwZSIgOiAiZmxvdyIKfQo="/>
    </extobj>
    <extobj name="ECB019B1-382A-4266-B25C-5B523AA43C14-7">
      <extobjdata type="ECB019B1-382A-4266-B25C-5B523AA43C14" data="ewogICAiRmlsZUlkIiA6ICIzMTI4MDc5NTEyNyIsCiAgICJJbWFnZSIgOiAiaVZCT1J3MEtHZ29BQUFBTlNVaEVVZ0FBQTlnQUFBSG5DQVlBQUFCRG1mVWdBQUFBQ1hCSVdYTUFBQXNUQUFBTEV3RUFtcHdZQUFBZ0FFbEVRVlI0bk96ZGVYd1U5ZjNIOGRmc0pwdURoTEJBRGc2NXdRc29HRG1WKzFBcUFRV0xpa2hiRDlCcUs0ZW8xQXFDV3FTS0tCWVYvRlVCYmEwVVJJNmlCVHhRdWNHTFNrRVFPUXdRSUFra2tHT1QzZm45TWRtd0NlRk9NdG5rL1h3ODhpRDVabmIydmNrdzJjOThqd0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1UWlHM1FGRVJFUXFvT3JBWUtBcmNDMlFBTGdCcDUyaHBOeDRnWFRnRUxBWitCeFlDR1RZR1VwRVJDbytGZGlWbVBuV1crSGs1UTNBTlBzQUhZQzZXRzhRSGZZbXF6QjhXRytnRGdBYk1JeVZoSVl1TVg3NzJ4eWJjNG1JZmVLQmljQ3ZnVWliczBqRmtnWE1CU1lCS1RabkVSR1JDa29GZGlWa3Z2aGlCSkdSWXpHTU1WZ0Z0WnkvZEV6elJiS3lwaGxqeG1UYkhVWkV5dFZRWUJZUVpSZ0dmZnYySlNrcGlRNGRPdENnUVFQY2JqZWhvYUYyWjVSeWtKZVhSM3A2T3Z2MjdXUERoZzBzWGJxVUZTdFdZSm9td0FsZ0pQQVBlMU9LaUVoRnBBSzdrakhmZU9OS2ZMNWxRQk83c3dTNTNUZ2MvWTM3N3Z1ZjNVRkVwTXdad0FUZ0tZRGh3NGN6ZWZKa0dqWnNhR3NvcVZqMjd0M0xoQWtUbURkdm5yOXBJdkEwWU5xWFNrUkVLaG9WMkpXSStmcnJ2VENNaFVDTTNWa3FpZU00SElPTSsrNzd4TzRnSWxKbVhNRGZnR0VSRVJIbWUrKzlaeVFsSmRtZFNTcXdwVXVYY3R0dHQ1bloyZGtHOERad0wrQ3hPWmFJaUZRUUtyQXJDZlAxMSsvQU1PWUJJWFpucVdUeU1jM2h4djMzdjJ0M0VCRXBFOU9CVVFrSkNTeGJ0b3pFeEVTNzgwZ1EyTEpsQy8zNzkrZlFvVU5nSFVOamJJNGtJaUlWaEFyc1NzQ2NOYXNWc0FrSXN6dExKWldEejlmT2VPQ0IvOW9kUkVSSzFRQmdjZTNhdGMxTm16WVpqUm8xc2p1UEJKRTllL2JRcmwwNzgralJvd2JXc2JUVTdrd2lJbUkvclNZZDVNeFpzeUtCOTFCeFhaYkNjVGplSy9oWmkwamxjSmxoR0hNQTVzMmJwK0phTGxpalJvMllPM2V1QVdBWXhsemdNcHNqaVloSUJhQUNPL2hOQjY2ME8wUVZjQlh3b3QwaFJLVFV2R2FhcG52TW1ESDA2OWZQN2l3U3BINzV5MTh5ZXZSb1ROTjBBNi9ablVkRVJPeW5JZUpCekh6dHRaWTRIRnZ0emxHbEdFWkxZOFNJNysyT0lTS1hwQjJ3c1huejVtemR1cFd3TUEwQWtvdVhtNXRMcTFhdDJMbHpKMWpIMW1hYkk0bUlpSTNVZ3gzTUhJN3hka2VvY253Ky9jeEZndCtmQUI1Ly9IRVYxM0xKd3NMQ2VPeXh4L3hmL3NuT0xDSWlZai8xWUFjcDgvWFhtMk1ZMjlGRmt2TG13K204M0xqMzNsMTJCeEdSaTlJRytMcCsvZnI4K09PUHVGd3V1L05JSmVEeGVHalNwQW5KeWNsZ0hXUGYyaHhKUkVSc291SXNXQm5HSStqM1p3Y0hYdTg0dTBPSXlFWDdQY0RZc1dOVlhFdXBjYmxjakIwNzF2L2xIK3pNSWlJaTlsSVBkaEF5bjNvcWhEcDFVb0NhZG1lcG9sSTVlRERCZU9xcGZMdURpTWdGQ1FFT09aM09Xb2NQSDZabVRaMUNwZlNrcGFVUkd4dUx6K2M3Q2lRQVhyc3ppWWhJK1ZNUGFEQktTT2lNaW1zNzFhSmV2VTUyaHhDUkM5WVpxSFhkZGRlcHVKWlNWN05tVGE2NzdqcUEybGpIbW9pSVZFRXFzSU9Sd3pIUTdnaFZucytuMzBHUWFOKytmUzMvNTRtSmliOXIyN1p0MThBMnFWSnVCa2hLU3JJN2gxUlNBY2ZXelhibUVCRVIrNmpBRGthbU9jRHVDSUorQnhWY3o1NDlIMHBLU3ZxZnkrVTZZSnJtSHRNMHN3WU5HdlJ5NjlhdC8rTnl1UTcwNzkvL2Z6MTc5bnpJN3B4U3JwSkFCYmFVbllCalMzOGpSRVNxS00zQkRqTG1YLzlhaTlEUW8zYm5FTURwckdYY2UyK2EzVEdrcU83ZHUxL3JjcmtXZCs3Y09YYjA2TkdoMWF0WEwzRzdqSXdNcGsrZm5qZHg0c1NuZ0w4WWhxRTU5WlZiRFNBOUxpNk9sSlFVdTdOSUpXV2FKdkh4OFJ3NWNnU3NZKzY0elpGRVJLU2NxUWM3MkxoY0xlMk9JQVh5OC9XN3FHQ0dEeDkrZld4czdDY3pac3lvTzNIaXhETVcxd0RWcTFkbjRzU0pvY0N6UzVjdS9YYllzR0ZkeWkrcDJLQWx3TlZYWDIxM2ppSXlNakxZdEduVEJUL080L0dRazVOenh1LzdmRDUrK09FSFROTTg3WHV2dnZvcUdSa1pGL3ljRjhMajhaejN0bHUzYm1YU3BFa2NQMzcrdGVpaFE0ZFl2WG8xK2ZrVjY3cVlZUmlCeDVqK1JvaUlWRUVoZGdlUUMyU2FaZmNIT3pvYW1qZUhxQ2pJeVlIZHUrRm9zYzd5N3QzUHZvOURoMkQ3OXRQYkV4TGdpaXRnM3o1cnZ5V0ppWUcyYlU5djkzamc0RUhZc3dlS3YxbTgyRHlsd2VGb0NYeGVOanVYQzJXYVpqandaeUQ2UWgrYmxKUjAxVXN2dmJUcU43LzV6ZVZ6NXN6WlUrcmhwQ0pvRGZZVzJLWnBrcHViUzJob2FHRmJXbG9hOTk5L1AvLys5NytKalkwdGJNL0x5eU1zTEF6RE9IMmdtYy9uWStqUW9mVHIxNDk3N3JtbnhPYzZmUGd3UTRjT1pkNjhlVngxMVZVY1AzNmNQbjM2c0hIalJ1Yk5tOGZ0dDk5T1RrNE9JMGFNWU42OGVZQlZGQjg5ZXBTd3NMQ3p2bzZjbkJ6cTFxMWJKTnVISDM3SU45OTh3L2p4NHdGNCt1bW5jYmxjUFBua2syZmRWMVpXRmhNblRpUS9QNS9ubm51T1o1OTlGb2ZqM05mK3AwK2Z6cXBWcXhnM2JoeTMzMzc3T2JjdlQxZGZmVFdmZmZZWldNZmNHbnZUaUloSWVWT0JIV3dNbytWcFJXWnBhTmdRZXZjR3AvTlVXNXMyOE1VWDhMLy9uV3ByMGVMYyt5cXBvRzNaRXBvMGdkcTF6MXhnUjBTY2VmOHRXMXJGK1gvK1U3VEl2dGc4cGFFc0wzYkl4WGdjdU9oZTZObXpaN3NlZU9DQkRVQjg2VVdTQ3FRVjJGdGcrM3crL3lyVHA3bnBwcHRPYTl1d1lRTWhJZGFmYWEvWFMzWjJkbUh4T1hqd1lESXpNOG5LeWlyY2QwUkVCTTZDYzNoQ1FnTE5talZqelpvMVhIWFZWY1RFeEJRV3hDRWhJWVNHaHVKeXVmaGZ3UGs5T1RtWlcyKzk5Wnl2d3pBTU5tN2NXS1RBWHJKa0NXM2J0aVUxTlJXWHk4V0JBd2U0NXBwcnlNek1CS3dMQmxGUlVVWHVQWjZUazhPWU1XTm8zTGd4VTZaTVljeVlNWXdmUDU2SkV5Y1NHUmw1eHVkZnNHQUJhOWV1NWNrbm4yVGF0R2swYjk2Y3hNVEVjK1l1THdISFdDczdjNGlJaUQxVVlBY2JuNjhGSmZSb1hCS0hBN3AxczRycnI3NkM1R1M0N0RLcndPN1V5U3FJYzNPdGJULzR3UHEzVmkzbzBnVU9ISUNORzAvdHE2UWhpeTZYVmNBRDFLd0piamVrcDU4NVQvRjlSa1JZT1JvMGdLWk5ZZGV1VTkrN21EeWx4VFF2TDd1ZHk0WG8wNmZQMUVXTEZvMjY1WlpiTG5vZlRaczI1WUVISG5BRFUxZXVYUGxZNmFXVENxSTVRSXZ6dVNoWFJ2d0Y2VC8rOFE4YU4yN01wRW1UNk5LbEM3MTY5U3J5L1I5Ly9KR2hRNGNXNmNuZHMyY1BRNFlNT1cyZnMyYk5Ldno4WC8vNkYwMmFOQ0V2THcvRE1FaEtTaUltSm9iczdHd2lJaUpPZTZ6RDRTZ3loRHd5TWhLSHczSFdJZXY3OSs5bnlKQWhSYkp0MjdhTnpaczM4K3l6ejlLblQ1L0M5bSsrK1lZMzMzeXo4T3YzM251UFpzMmFBWkNTa3NLNGNlTnd1OTFNbVRJRmw4dkZ0R25UZVBUUlI3bjExbHNaTVdJRU45NTRJK0hoNFVXZWY4R0NCVXlmUHAwWFhuaUJqaDA3NHZGNGVPaWhoeGcvZmp3REJsU01kY1VDanJIbWR1WVFFUkY3cU1BT05vYmhMdlY5MXF3SjRlSFdjT3JObTYyMmd3ZXRZZDBKQ1ZDbmpqVThHK0R3WWV0Zi81dXIzTnhUYldmU3VMRlZ2T2ZrV00vVHZIblJJcmk0a3ZZWkdnbzllMExkdWtVTDdJdkpVMW9NbzBiNVBKR2N5OG1USjMvWHZYdDMxN20zUEx0dTNicUZ2dkRDQ3c4QUtyQXJueG9BYm5mcG4wSXZ4TXlaTTZsVHB3NnZ2UElLSDMzMEVaOS8vamxUcDA0RnJDSGtiZHUyNVU5LytoTlRwa3pCNS9NVkZyTCtRblBUcGswbERxRnUxNjVkNGREenp6Ly9uRWNmZmJSd3UwbVRKakYvL253Y0RnYzllL2JFTUF3R0RyVHVOQmc0WE4zUDYvWFN0V3ZYd3Q1emY5c0gvZ3VheGJ6ODhzdUVoSVFRSFIzTjJyVnJPWEhpQkgzNzl1V2pqejRxSFBhZWw1ZEhYbDRlR1JrWkxGeTRrRGx6NW5ERERUZXdjT0ZDT25YcVZHUi9QWHYyNU9XWFgrYjU1NTluOHVUSjlPclZpNHlNREY1ODhVVSsrZVFUWG56eFJSd09Cd01IRG1UUm9rVUFQUHZzc3l4WXNJREJnd2ZUc1dOSDR1UHRHNGdTY0l6cGI0U0lTQldrQWp2NG5IblZwb3ZsOVZyL1Zxc0dJU0hnWHpRbU9Sa013NW9EZlNtYUYxekVYNzBhK3ZhRlpzM09YbUNYeE44VEhWS2hEdG5TLzEzSUJXdlRwazNuOXUzYlo3amQ3cWhMM1ZmTm1qVlpzMmJOMnBMbXZVclFpd0ZyY1R1N09Cd09HamR1ekxoeDQ4ak96aVltSm9ibm4zK2V4TVJFWG4vOWRUNzQ0QVBHang5UHJWcTE2TnUzYjVISCt1ZEZuOCt4MmF0WEx5SWpJMW04ZURIejVzMGpQVDJkNGNPSEV4SVNndGZySlQ4L3Y3RDNPajgvbitQSGp4TVRFMVA0ZUtmVGljZmpZY21TSmRTcVpkMHlQakV4c1VqQjdUZC8vdnpDQmRQbXpadkhxNisrV3ZpOUcyKzg4YlR0MzNqakRWYXNXTUdVS1ZQbzFLa1RvMGFOS2h3Mm5wR1JnV21hT0J3T3NyS3kyTFJwRXoxNjlHRFZxbFU4ODh3enhNWEZNWGZ1WEJvM2Jvekg0eUV0TFkzMTY5Y3paTWdRRWhNVG1UNTlPcE1uVCthUlJ4N2hqanZ1T09mUHFhd0VIR014Wjl1dURCa0J6MzBzb0MwV2EzSGJRd0Z0OVFvKy96bWdyWEhCdno4V3REbUFLd3Jhdmc5b0cxaXd6VmJBUHhRaUdzZ0I4a3J0MVlpSUJKa0tWYTNJZVNuOVA5anA2ZFppWnJWcncyMjN3UTgvV0QzV1c3WllINWVpV2pXckIvellNZGk3MXhyQ1hhK2UxVE4rNk5DNUgrL25MOUtQSFR2N2R1WExyamRQRXNEaGNEUnh1VnlsV1RVMUs4VjlTY1ZoZTRFTjFqRHNkdTNhY2RkZGQvSE5OOS93eUNPUDBLaFJJekl5TW5qampUZUlpNHNyOFhIK3VkVjVlZWRYdDdqZGJsSlRVL241NTUvcDBhTUhFeVpNd09sMHNtUEhEaDU3N0xIQzNtaWZ6M2RlUmZ1WmZQLzk5enp4eEJQY2Q5OTkzSG5ublF3Yk5veTMzbnFMSFR0MkZQYk1nOVVEbnBlWFIzUjBOSFBuenVXNjY2NHJMTmp6OC9OWnZYbzFmZnIwS1N5MlBSNFBuMzc2S1E2SGcrdXZ2NTY3Nzc2YjNyMTdFeFVWVlRpdis2V1hYcUorL2Zwa1ptWVNHeHZMNU1tVFNVMU5wV25UcGhmOWVrcERzUUk3RW9nQVVndmFIRUFISUpSVGkyU0dBSGNETHVDdkJXMHU0SVdDN1I0b2FBc0RWbUFWdWwwTDJzS0JBd1g3OWZlWU80RjB3TXVwOTNsT0lLV0V0djBsdFAwSWVBcWVqNElNM3hkcnV3RjRQK0ExK2YvTkFId0YrL0h2Yng5VzBkMDBZTHRQZ0d5Z1gwRGI3SUsyM3hlMEdjQm9ySXNFY3dyMkM5WkZnZlNDYmN0Z1VSb1JrVXVqQWp2NGxNMjd3NDgrc3VZd04yaGdyZVRkdHExVmRILzU1YVVOdVc3V3pPb0Y5dy9yM3JuVEtyQ2JOVHR6Z1IwYmF3MEg5NnRlSGVMaXJKNzFIMzY0K0N5bEw0WlRmOXdEMzZHcXJSemJETU1ZRng4ZmYvWmxqeS9BdEduVEdpUW1Kbzdkc21YTEMyV1JWMjIydFhuQi9nSTdPanFhUG4zNnNHalJJbGFzV0lGaEdJU0hoN043OTI1ZWUrMDFycm5tR2hvM2JrenQycldwVWFOR1ljK3kvNVpjeFlkVEJ3cWNUeDBkSFUxYVdocDc5KzZsVFpzMjNITExMZmg4UG5KemN6bDU4aVQ5Ky9jSHJPSjIrZkxsRjExa1Q1bzBpYlMwTk9EVU1QYXZ2dnFLcjc3NnFzaUNicTFidCthTk45N0FNQXhjTGhjK240OTE2OVp4N05peHdoNTNnSC8vKzk4NG5VNTY5dXhaV0lDSGg0Y3pmUGh3dW5mdlhsaGNsMlQwNk5FTUd6YnNvbDVIYVNwV1lKK2thQUhyQU5ZQytWaUZLMWpINml5c0FuSW1wNDVYZjZINXU0QzJyZ1dmR3dYL2VnQjN3SDc4QjhIeGd1MERIZUgwbnVYa0VyYjdxZGgyUHVCL3hkb0M1bW9WUHFlcjRQVUdjZ0Yxc1Fyc3dMWnVRRzVBV3hod1Q4RjJ2dzlvbTFid3ZHOFZ0SVZpOWJaN09mWHpDd0ZXQTJuQWdJSThqb0w5cEFGdkYyeG5ZQzFpZWF4WUhoR1JVcVVDV3l4WldkWUszUzZYVmRCZWU2MVZiUGZ2RDRzV25YMVJzclB4OXp6WHEyY3RST1lmWXRpa0NheGRDejdmNlkrSmlySUs4T0syYllNVEp5NHVoNGlJelpZdlg4NExMN3pBOGVQSGFkYXNHY09HRGFOdjM3NkVoWVd4ZS9kdUZpOWV6SnR2dmtsS1Nnb0FUenp4QklNR0RRS3MyMjdGeGNYeDRZY2Zscmp2TGwyNkZPbmREZzhQNStEQmcyUmxaVkd2WGoyeXM3Tlp1WElsUTRZTVllWEtsUXdhTklqMzMzK2ZUcDA2blRhbjIrZno0ZlA1Nk5ldkh3NkhvN0Q0UHQ5N1RzK1lNYU93MlA3b280K1lPblVxenp6enpIbmRmZ3ZPUEF4KytmTGx1Rnl1SXQvUHpzN210Ny85TGExYXRhb1F4WFVKVG1JVmtpRllSWFUrVm9HZGg5Vzc2eTM0ZkRaVzBlY29hUE1DRDJJVjBQNjJmS0FIUll0REgxQWJ5QXBveStmMCtkLzVRUEhoRWZsQS9STGFtaFJyeXdPdUt0YTJrNklYc1NqSVZYeXFUbTdCY3dSTzlzL0RlaDJCYlY3Z1BrNzFobFB3K1N0WVA2ZkFJZWdIQ3JiM3Q5VUFPbVAxYXZ2YnFnTXZZZldvK3d2c2FzQkJyTitKUDJjSThBYXdGM2lxb00zQXVtZ1J1RDhSa2ZPbUFqdjRaR0Q5TVMwOWRldkNOZGRZdzdlLytzcnF1ZjdvSStqWUVWcTN0dTVmdlc3ZGhlKzNaazNyQTZ4aDRvSEN3NkYrZmV2V1c4VWRPQUFiTmxpZm02YlZtOTY0c1ZYOFZ5ekhPZjBOQzV6K3BrTnRaZGkyWmNzV05tL2UvQUNudnltOEtBY1BIc3oxK1h3SFNpT2IyaXBVMjJFZ05pTWpvOGo5cHN0VDc5NjljYmxjMUsxYmw3dnV1b3VwVTZjV0dVWnRtaVk1T1RuTW56K2YxTlJVV3JZOGRTZkFMVnUyY1BubFo3NXh3UmRmZkZIazY5dHV1NDJUSjAvU3JGa3o5cFYwbmcxNHp1SWNEZ2RyMTY0dGNqOXNqOGREU0VnSXljbko1OXpIYzg4OXg1RWpSeGc2ZENoVHBremhtV2Vlb1U3eHZ3RlFaTVZ4djdQMXBFZEdSbkxzMkRGZWUrMDFoZzhmVHQyNmRaazBhUkxWcTFjdnZQOTJSZUNmazQ3MU42S2sxZFpLdWxmYnlCTGFYaTJoN2JNUzJsSkxhS3NvZkZpOTVJRzhuUDQ2UE1EL0ZXdkxBdjVRckMyTlUvUEcvVEtBNjdHRzR2dVpXTVY1NEZXaGFLejU1OWtCYlhXQjMyQVY3VThWdE1WaURhZmZEelFvYUlzQ3htUDEzUHQ3MC8wSHE0cHdFU2xDQlhid09VNXBGOWpoNFZhUlhidzMrZWVmclFLN2hOdTduQmQvTC9UWFg4UCsvYWZhYTllR3pwMnQ3NWYweGk4M0Y0NGNPZlgxOTk5WDVBSmJLb1pkbEZLQm5aZVhsK0gxZXM5d3MzWUpZc2V4dWNCMnVWejA3dDJiMUZTckh2cnl5eStMZkQ4dExZMCtmZm9RRnhkWFpCNnh4K05oMGFKRjNIdnZ2ZWYxUE45Ly96My8vT2MveWNuSm9VNmRPbnoyMldlRjMvTjZ2WGc4SHJLenJScWpwQUxiNC9GZ0dBYWVZZ3RjNXVmbmx6Z0gzRFJOZkFGL1A4YU5HOGZzMmJNWk5Xb1VMVnUyUE9PdzlwVXJWNUtlbms3Ly92MExlOGQvK09FSDFxOWZEMURpb21xWm1aa2NPM2FNVzIrOWxaWXRXM0xvMENIbXpadFg0bXJvZGlsV1lFdlo4d0JyaXJVZDUvVGkvQ0JRL0VwUEJuQXZSWHZPYXhjOFBpMmdyU0h3UjJBN3B3cnNwc0IvZ1hWWVBmSmd6Ym52akRWbi9lQUZ2ZzRScVNSVVlBZWZqSE52Y29HU2s2MlZ4T3ZWcys1WHZYZXZkZHNyZjI5SnhrVStaYk5tVmcvMGYvOEwyUUVYakk4Y3NZYWdOMnBVZE5YeU0vRy9jYXQ0S3p1WC91OUNMc3AxMTEzWGVkbXlaWmQ4QzZhMHREUTJiOTRjL2QxMzMyMG9wV2hTY1J5SElzV1A3YTYvL3ZwemJtT2FKczgrK3l4aFlXSGNkTk5ONTdYZkZpMWFNSFBtekNMM3ZwNDllemFtYWZLWHYvd0ZoOFBCLy8zZi8vSDAwMDhYS1V5OVhpOCtuKytzODd6aDlNSTNOemVYL1B4OHZGNHZUcWVUYXRXcU1YcjBhRzY0NFFhZWVPSUpoZzhmenN5Wk13di9mL29MZDYvWGk5dnRaczJhTllVRmV0MjZkZm4yMjI4Wk0yWk00WUpuZ1M2NzdES21UcDNLMXExYm1USmxDbGxaV1h6ODhjY01Iano0a2hackswMHFzSVBLTWVCdnhkcTJZUTA3RHkrMjNRUWdjSjVhWGF4NTRvSC9JVm9CSzRIdmdGOFV0TlVEaGdGYmdGV2xGVnhFS2k0VjJNSEdOTk5MdmRETXpZV3RXNkZORzdqaEJqaDUwaXA4dzhLc1czUnQzMzdoKzZ4VHg1cExmZUJBMGVJYXJHSis3MTVyZm5halJrWHZhMTJTa3dWcnBzVEdXcXVTbnl5K2hvcE5UTE5DTFdsZWxWV3JWdTNWVHovOWRQU2dRWU11cVJ1clpzMmEyV3ZXckdsUlVkNm9TNms2QnBCK3NldEpsQ0t2MTB2RGhnMVpzR0JCa1huSi9oN3NyS3dzb3FPakFhc1lqWXFLNHM5Ly9uT0pQYm9sQ1EwTlBhMUg5K1dYWDhZMHpjS2U4WHIxNnBHVWxNVGd3WU1MdDhuT3pzYmhjTEJwMDZZejdudmZ2bjNjY3NzdGhjVTBXQ3VXdi9UU1M2ZHRlOVZWVi9IMjIyK3phdFdxSWhlL1hDN1hhZmZ6enMvUHAxKy9mbFNyVm8wMzMzenpuSyt4VmF0V3pKczNqNWt6WjVLY25GeGhpbXNvY296cGIwUndDNXpybmd3OFhlejduMk1OSFk4T2FITmk5YVp2RFdockJ6d0gvSWRUQmZhMXdDTll4WGp4QWw5RWdwd0s3R0RqY1B5QWFmWTg5NFlYYU9ORzYxN1RWMXhoTFhMbTlWckR1amR1dkxpRnhmeUxtKzArdzBqYjNidXRiWm8zUDNlQm5aa0ozM3hqWFFEbzBRT1dMYnZ3UEdYQk1IYllIVUVzSzFldWZBejR6UzkrOFl1NFM3eEZ6MVRETUM3Zy9uRVNSSFlDdlg3NDRRZDY5aXo5VStpRmlJdUw0LzMzM3ordDNlMTJzM0hqeGlLRloxaFlHT1BHamJ2azUweE1URHl0clUyYk5rVytidFNvRVI5Ly9QRlo5MU92WGoxV3JWcFZKR05rWkNSZHVuUXBjZnVvcUNodXZ2bm0wOXFMTDNqbWNybDQ1cGxuenZyY3hZV0VoUER3d3c5ZjBHUEt3dytuN25heDA4NGNVaTVPVW5UbDlMVlk4OEVEN1FWbVlQV00rMTBMM0lZMUg5eGZZQThCcG1ETlJaOVNGbUZGcEh5b3dBNDJwdm5mTXR2M2Q5OVpIK2ZqMENHWVBmdk0zLy84Yyt2alRQYnVQZjN4Wjl2bnhvM1d4OFhtS1F1R1VYYS9DN2xnOWVyVjZ6Qml4SWdkSDMvODhVVk4xdS9WcTVlblFZTUdjMHM3bDFRWVc4R2FuMXhSR1laUjJDdHNCNmZUZWM3Ym1EbWR6a3VlaWxIWkJSeGpXOCsyblZRWlh4ZDhCUG9JR0k1VmZQdGRoYldXU0dSQTJ6MVlxNnUvQXZ5OURET0tTQ2s2djN0bVNNV2hvcTdpOFBuMHU2aEE1c3laczZkdTNicTlod3daY3VZYjVaWmd4NDRkREJreUpMTnUzYnE5NTh5WnM2ZU00b245dm9PS1hXQkw1UkJ3akozbkZXdXBndlpnM1Q0c3NDZGlDbkFOUlZkVDd3cDBvT2h0MThZQ1N3QjdoK0tJeUJtcEJ6dlltS2JlSFZZVStmbjZYVlF3Nzd6enpoZmR1M2Z2Q2ZRRkhzdkl5S2grcGg2NWpJd01Ybnp4UmMrNmRldU9abVZsRGZqeXl5KzNsR3RZS1cvL0JSWFlVclpNMHd3OHhuUVJWaTVFTHFmM2RQOEJxeEFQWEF6bmwxakZkZUJpQlJPeDdqZitFdFlLNWlKaW80cXpLb2ljTjNQV3JGMVl0NGNRKyt3eVJvNXNibmNJT1RQVE5Lc25KU1Z0T0hic1dKT21UWnY2V3JSb0VRTHd4ei8rTVJuWU1tREFnS3RPbmp3NTg1TlBQdm1yelZHbC9Pd0VtbTNmdnYyczk1UVd1VmpidDIvbnlpdXZCT3ZXZ2ZvYklXV2hDZEFKK0pCVHR4TGJCbHlKMWR2dG4wOTNGOWJpYkY5aTNjcE1STXFKZXJDRDB4Smd0TjBocWpURFdHSjNCRGs3d3pBeWdDdmJ0MjlmNjd2dnZydjZ2Ly85YjB1QUo1NTQ0bFdibzRsOWxnS2pseTVkcWdKYnlzVFNwVXY5bitwdmhKU1YzUVVmZ2U0Qk9nTGZGbndkZ2pWdk93YXJJUCtwb0QwV09GSU9HVVdxTlBWZ0J5Rno5dXh1bU9abmR1ZW8wa3l6bTNILy9XZFp4VTFFS3FDdXdPcXVYYnV5ZXZWcXU3TklKZFMxYTFlKytPSUxzSTYxTDJ5T0kxVlhkZUJQd09YQXdJQzJvMWk5M2UyQVBIdWlpVlIrV3VRc0dCMDRzSVpUdzRLay9LVnk2TkJhdTBPSXlBVmJDeHhkczJZTmFXazZoVXJwU2t0TFk4MmFOV0FWTWZvYklYYktBQjdsVkhFTjFpcmx1Y0FKVGhYWERZQkZXTVBKUmFTVXFNQU9Rc1pUVCtVREMrek9VWVV0TFBnZGlFaHd5UWVXZUwxZTVzMmJaM2NXcVdUbXpwMkx6K2NEYTNpNDErWTRJc1d0QjJvQmR3UzAvUks0R1JnVTBCWU5SSlJqTHBGS1J3VjJzRExORndDZjNUR3FJQjlPNS9OMmh4Q1JpL1lLd0xScDAvQjR0TzZQbEk3YzNGeW1UWnZtLzNLR25WbEV6c0lEN0EvNGVna3dFZ2hjbStRUHdDRmdSRG5tRXFsVVZHQUhLZVArKzNjQy83UTdSNVZqbXU4YTk5Njd5KzRZSW5MUnZnR1cvUHp6ejd6enpqdDJaNUZLNHAxMzNpRTVPUmxnTWFjV21oS3A2QTRBczRHVkFXMnRzT1pyQnhiaWZZQVc1WmhMSktocGtiTWdacjcyV2tzY2pxMTI1NmhTREtPbE1XS0U3akVwRXR5dUJUWTFiOTZjclZ1M0VoWVdabmNlQ1dLNXVibTBhdFdLblR0M2duVnNiYkU1a3NpbHVnTHJWblA1V0oxeGU3SHVzNTBJZkdWakxwR2dvQjdzSUdZODhNQi9zYTQ4U3ZtWXBlSmFwRkxZRFB4NzU4NmQvUEdQZjdRN2l3UzU4ZVBIKzR2cmY2UGlXaXFIN1ZqRk5WaHpzbGNDMzJHTkFBSndBVzhCN2NzL21rakZweDdzSUdmT21oVUpiTUphSFZMS3p2ZEFlMlBreUN5N2c0aElxYmpNTUl4dlRkTjBMMSsrbkg3OSt0bWRSNExROHVYTHVlbW1tekFNSTkwMHpkYkF6M1puRWlrakJtQVdmSDRyOEMrcyszRzNRSXY2aVJTaEFyc1NNR2ZOYWdWc0JNTHR6bEpKNWVEenRTc1lNU0FpbFVjU3NLUjI3ZHJtcGsyYmpFYU5HdG1kUjRMSW5qMTdhTmV1blhuMDZGRURHQUFzdFR1VFNEbTVEUGdkVmsvMzNJSzI2d3ZhLzhXcDNtK1JLa2xEeENzQlkrVElyWmptM2VpRVZoYnlNYzI3VlZ5TFZFcExnWmVPSGoxcWRPclVpYzJiTjl1ZFI0TEU1czJiNmRpeEl3WEY5WFJVWEV2VnNoOFl6Nm5pR3VCWjRCOVlxNUtMVkdrcXNDc0o0Lzc3MzhVdytnRVpkbWVwUkk1am1qY2E5OS8vcnQxQlJLVE1QQWE4ZmVqUUlicDI3V291WGFvNlNjNXU2ZEtsZE8zYTFVeEpTUUY0RzNqYzVrZ2lkak9BZDdDbUxMNGQwSDRINExZbGtZaU5WR0JYSXNhSUVhc3dqTTdBSHJ1elZBSjdNTTNPeHYzM2YyeDNFQkVwVXg3ZzE4REU3T3hzWThDQUFRd2ZQcHk5ZS9mYW5Vc3FtTDE3OXpKOCtIQUdEQmhBZG5hMkFVekFPblowUTNXcDZremdEYXhGei93ZFBhMndlclQvQitoV0RWS2xhQTUySlZTdzhObFlZRFM2Y25paDByR0crMDNUZ21ZaVZjNVFZQllRWlJnR2ZmdjJwWC8vL25UczJKSExMcnVNbWpWckVob2FhbmRHS1FkNWVYbWtwYVd4Zi85KzFxOWZ6N0pseTFpeFlnV21hV0lZeGduVE5FZGlGUThpVXJMV3dEVGdCK0RCZ2pZWGtNZXB4ZEpFS2lVVjJKV1krZFpiNFhnOFNaaG1Id3lqSTFBSHErQjIyaHl0b3ZCaUZkUUhNYzMxR0ZWcisyRUFBQ0FBU1VSQlZNWktYSzZseG05L20yTjNNQkd4VFR4V3orUnZnRWg3bzBnRmt3WE1BU1lES2ZaR0VRa2FJWnhhSTJnRzFsMXZmb2RWZUl0VVNpcXdSVVJFVGxjZEdBeDBBYTRGRW9DYTZBSmxWZUVGMG9CRFdQZE4vd0pZaU5ZNUVibFkwY0F1b0Jad0RkWjl0VVZFUkVSRVJFVGtJdFFDZmhYd2RUVFcxQnl0Q1NVaUlpSWlJaUp5Q2Y2Q05SLzdyM1lIRVJFUkVSRVJFUWxtUTRGa0lOSHVJQ0lpSWlJaUlpTEJ6aFh3ZVFRd0JXdm91SWlJaUlpSWlJaGNwSmV4aG96LzIrNGdJaUlpSWlJaUlzR3NCYkFSYTVWeEVSRVJFUkVSRWJrRWdiY1FqZ0FtQXBFMlpSRVJFUkVSRVJHcEZHWmlEUmxmWkhjUUVSRVJFUkVSa1dEMkMyQXJHakl1SWlJaUlpSWljc2tjQVorSEFQWHNDaUlpSWlJaUlpSlNHWVFBL3dUMkFVMXR6aUp5Vm81emJ5SWlJaUlpSW1LYk1LemVhemNRWjNNV0VSRVJFUkVSa2FBV0JiUzFPNFNJaUlpSWlJaElaV0lBendCTjdBNGlJaUlpSWlJaUVzd2V3YnFGMTFlQTArWXNJaUlpSWlJaUlrSExEYXdGK3RrZFJFUkVSRVJFUkNUWUdYWUhFQkVSRVJFUkVhbE1ITUE0b0xIZFFVUkVSRVJFUkVTQzJSK3g1bU52UkxjZ0ZoRVJFUkVSRWJsb05ZQk53STEyQnhFUkVSRVJFUkVKZHBxUExTSWlJaUlpSWxLS25FQnZ1ME9JaUlpSWlJaUlCRE1EV0ljMUg3dUx6Vm1rQ2d1eE80Q0lpSWhja2xyeDhmRjNoWWVIWCtOd09GdzVPVGs3MDlMUzV1WG01dTRzdGwxTXRXclZHdWZuNTJmbjV1YnVzQ05vUkVSRS9UcDE2cnlVbDVlM2YvLysvYVB0eUNBaWxaWUovQWVvQzBUYm5FV3FNTTFYRUJFUkNWTFIwZEdkR3pkdXZDUWtKS1JXWUx0cG1wNjllL2ZlbFphV050L2ZWcU5Halp1Yk5HbXlLQ3NyNjl2dDI3ZTNLZiswUkZ4eHhSVmZSa1pHWG1OakJoR3AzQ0tCZk1CamR4Q3B1clNVdllpSVNIQnlOV3JVYUg1SVNFaXRuSnljNzVPVGs4ZnMzNy8vNGR6YzNCOE13M0JkZHRsbC93ZTQ3UTVad0dqY3VQR2N5TWpJYSt3T0lpS1ZXaGFuaW1zRGRTYUtEVFJFWEVSRUpBaEZSVVYxREEwTnJlZjFldE8zYmR2V0djZ0FPSExreUw5KzhZdGY3SFk2bmRGdXQ3dGZlbnI2UHdEaTQrUEhBNFNGaFRWdTJyVHBCeWRPbk5pUWtwSXlKWENmWVdGaGw4Zkd4dDRiR2hwNldVNU96czVqeDQ3TnpzN08zaCs0VFVSRVJJZTZkZXVPejgzTjNaT1JrYkV5SmlibXhwQ1FrTGlDb2VsdjVlYm0vbGc4YTBKQ3dwTnV0M3RJbWYwd1JFU0s2Z3c4Vi9DeDNPWXNVc1dvd0JZUkVRbENUcWN6SE1EbjgrVUMyUUhmT3BpVmxiVW1PanE2VjFoWVdIMS9ZN1ZxMWRvWFBLNTZURXpNUUlDVWxKVENCOVdzV2ZPMmhnMGJ6ak1NdytWdmk0K1BIN1Z6NTg1YlRwNDh1Y3JmRmhZV1ZzZi8rTGk0dUljRE15VWtKRHl5ZS9mdVljZVBIMThRMko2Ym03dkxOTTNjckt5c2IvMDVSRVRLMEMxWUM1M3RRd1cybERPbjNRRkVSRVRrd3VYbTVoNkxqNDkvS0NRa3hCMGRIWDE5WGw3ZTRkemMzUDJBOThTSkU1dlMwdEwrbko2ZS9wRi8rOURRMEZxUmtaRWRQQjdQL3A5Ly9ublU4ZVBIVjNnOG5wOEFxbFdyMXFwcDA2WWZHb2JoeXNqSVdIYmt5SkdYbkU1bnpiQ3dzS1kxYXRTNEtTVWw1UTBnQnlBOFBQd0t0OXQ5TzRCcG1ybEhqeDZkblo2ZVBzZnBkTWE2WEs2R05XclV1T240OGVQejh2UHpNL3pQblpPVHN6VXpNM05KZG5iMk5yZmJmVnRlWGw3SzBhTkhYeS9mbjVpSVZDRS9BTnVCbVVDbXpWbWtpdEVjYkJFUmtlQ1V1bS9mdnJ0OVBsOTJWRlJVajJiTm1pMXYwNlpOYXVQR2plZTdYSzZFckt5c0E0RWJaMlJrZkFLUW41K2ZscHFhT3VmRWlST2YrTDlYdTNidGNZWmh1STRkTzdaMDE2NWRBdzRmUHZ6YWpoMDcrdVRtNXU0SkNRbXBGUjhmUDd6NGs1dW1tYnQ5Ky9idSsvZnZmL0R3NGNPdjd0aXhvMnR1YnU0dWg4TlJMU1ltNXU3aTI1ODhlZkk3ckZWK1JVVEsybDVnRm5EZ1hCdUtsRFlORVJjUkVRbFNhV2xwNzJWblo2K3RVYVBHOE5EUTBPYlIwZEhYdTkzdVg3bmQ3bCtscDZmUC8rbW5uNFlCZWVmYVQvWHExWHNBUkVSRVhIbkZGVmVzODdjN0hJNElnUER3OE1UaWo4bk96dDZlbloyOVBxQXBOeTB0YlU2ZE9uV2VpWXFLNm5qcHIwNUVwRlJFVUhRYWpVaVpVb0V0SWlJU3BGd3UxOVVoSVNFeEJ3OGVmTGFnS1NRMk52YUJldlhxVFhXNzNVTk9uank1NmZEaHd5K2NhejhoSVNFSkFHRmhZYzJBWnNXLzczUTZ6K3Vlc3JtNXVUOFU3Sy8yK2I4S0VaRXlFUXNzQmhvVWZQanNqU05WaFFwc0VSR1JJRlMvZnYyL3hNWEZqY3ZJeVBnd016UHpsd1hOK1VlT0hIbkZNSXl3K3ZYclArOTJ1L3VmVDRIdDgvbXluRTVuOWVUazVDZXlzN08vOHJmSHhNUWtSVVJFdEQ1MjdOZy96ek5XVk1IKzFGc2tJblk3Q2x3RzFNYTZjUGlEdlhHa3F0QWNiQkVSa1NCMDh1VEpid0dpb3FLNkFEVUN2K2Z6K1k0WGZPb3EvcmlTWkdkbmJ3TUlEUTJOeThqSStNai9FUllXMWp3cUt1cjZhdFdxZFNuK21QRHc4T2JoNGVHTkE5dGlZbUp1QU1qSnlkbDI0YTlJUktSVW1VQi9yQUpieGJXVUd4WFlJaUlpUVNnOVBYMloxK3ZOY0RnY1VTMWF0SGcvTWpJeUVhZ2RFeFBUdDA2ZE9oTUFzckt5TmhSL25HRVl6ckN3c0JiUjBkSDlBL2IxTGtCc2JPeUR0V3ZYSGdra3hNZkgvN0Y2OWVwOUFGSlRVK2NXMzQvRDRZaHMyclRweW1yVnF2WDJiKzkydTI4RFNFdExPOThlYnhHUnN2UXRjTUx1RUZLMWFJaTRpSWhJY0RwKzhPREI4ZlhyMTU4WkZSWFY0NG9ycnRnYytNMjh2THhEcWFtcHovdS85bnE5cVFBUkVSRXRyNzc2NmgzSGp4OWZuSm1adVF6Z3lKRWpyOWVxVld0b1pHUmtod1lOR3J6ZW9FR0R3bHRvSFQxNjlJMnNyS3hOSlFVSUN3dHJldm5sbDY4TWJFdE5UZjNiaVJNblZwZm1DeFVSdVFRR1VBMFYybEpPMUlNdElpSVNwQTRmUHZ6cTd0Mjdiemx4NHNTblhxLzN1R21hK1hsNWVRZFNVMVBmM0xWclY3dkFXM1ZsWm1hdU9YcjA2Qnl2MTV2ajlYb3pUNXc0c1RGZ1Y1N3QyN2YzUG56NDhBc2VqMmUvYVpwNXVibTV1NU9UazhmdjI3ZnZnWktlT3k4dkx6a3RMZTNkdkx5OEZOTTBQVGs1T2R2Mjc5Ly9oNzE3OTk1WDVpOWNST1Q4TkFEU2dlL3REaUlpSWlJaWNwb2FOV3JjZk0wMTE1aFhYSEhGTjNabkVSRTVCeGZnQlk2amtidFNUblNnaVlpSWlJaElaZVFCNG9BMHJFWFBSTXFjQ213UkVSRVJFYW1zVXUwT0lGV0w1bUNMaUlpSWlFaGw1VUkxajRpSWlJaUlpTWdsK3cvVzhQQytkZ2VScWtGWGMwUkVSRVJFcExJeXNBcnNiTHVEaUlpSWlJaUlpQVE3bytCRFJFUkVSRVJFUkVSRVJFUkVSRVRFUHVGb1dxeUlpSWlJaUlqSUpmSFB2emF4N29jdElpSWlJaUlpSWhlaEpuQUFPSXJtWUl1SWlJaUlpSWhjTXJmZEFVUkVSRVJFUkVSRVJFUkVSRVJFcElxN0dxaHVkd2dSRVJFUkVSR1JZSmVNdGNCWlU3dURTTlVSWW5jQUVSRVJFUkdSVWxZTk9BaUVBVC9abkVWRVJFUkVSRVFrNkRudERpQWlJaUlpSWlJaUlpSWlJaUlpSWxWWUhXQVVVTmZ1SUNJaUlpSWlJaUxCYkRUVzRtYnYyeDFFcWg3TlNSQVJFUkVSa2Nxa0d0YnR1ZVlCMjIzT0lpSWlJaUlpSWlJaUlpSWlJaUlpVlpYRDdnQlN0V21JdUlpSWlJaUlWQWIxZ0creDVsOXZzRG1MVkZHNndpTWlJaUlpSXBYQk1LQVJjSjNOT1VSRVJFUkVSRVNDbWdIMEI2NndPNGlJaUlpSWlJaUlpSWlJaUlpSWlGUlJsd0Yzb3ZXbFJFUkVSRVJFUkM3SlFxeUZ6V2JZSFVSRVJFUkVSRVFrbVAwSzJBMDB0anVJaUlpSWlJaUlTTEFMc1R1QWlJaUlpSWlJU0xEcWdXNDdMQ0lpSWlJaUluSkorbUROdTE2QmlteXBRSFF3aW9pSWlJaElzQWtIamdLZkF6NmJzNGlJaUlpSWlJZ0V0ZHFBeSs0UUlpSWlJaUlpSXNHb0Y3cmZ0WWlJaUlpSWlNZ2xHWWcxNzNvcG11b3FGWlFPVEJFUkVSRVJDUVlaUUNyd0pacDNMU0lpSWlJaUluSko0Z0hEN2hBaUlpSWlJaUlpd1NZU2VBVE51eFlSRVJFUkVSRzVKSXV4NWwyL2JIY1FFUkVSRVJFUmtXRFdCZGdGWEdsM0VKSHpvZmtMSWxLWlZBY0dBMTJCYTRFRXdJMkdsVlVWWGlBZE9BUnNCajRIRm1JdGlpTlNZYVRPK0gxMXJ5dGtNSmc2VjFWTnhjNVZ4dWRPVC83Q1duOTRSZWVxVTBLQmZLeWVhNENRZ3E5Rktqd1YyQ0pTR2NRREU0RmZZODNWRXZITEF1WUNrNEFVbTdOSUZaZnl4c1B4am54am9tbm9YQ1dueVRKTTV2cEN6RW54OTcxYzFjOVZMbUFCOEJNd2lsTkZ0a2hRVUlFdElzRnVLREFMaURJTWc3NTkrNUtVbEVTSERoMW8wS0FCYnJlYjBOQlF1ek5LT2NqTHl5TTlQWjE5Ky9heFljTUdsaTVkeW9vVkt6Qk5FK0FFTUJMNGg3MHBwYW82TW12MFVOTTBad0ZSWU9DNjdISmNEYThtTks0aGppZzNqckFJY0tnRHUwcndlZkhsWnVNN2tVN2U0YjE0OW42UFovOE9DdXJJRTRaaGpJd2RPYjBxbjZzNllJMUFPZ0cwQmZiWkcwZmt3cWpBRnBGZ1pRQVRnS2NBaGc4Znp1VEprMm5Zc0tHdG9hUmkyYnQzTHhNbVRHRGV2SG4rcG9uQTA2aEhSTXFKYVdJY25UMXFnbWxhNTZyd0Z1Mkl2TFlmem1pM3pjbWtJdkZtcHBPMStVTnlmdGdFZ0lFNXNmYklsNTgyakNwN3Jyb1JPQXg4WlhjUWtRdWxBbHRFZ3BFTCtCc3dMQ0lpd256dnZmZU1wS1FrdXpOSkJiWjA2Vkp1dSswMk16czcyd0RlQnU0RlBEYkhra3JPblArVTYyamE4YitabU1PTWtGQ3pldTlmRzY2R1Y5c2RTeW93ejk3dnlWZzExelR6OHd6RDRPM2E3aHIzR2tPZXFncm5xcmJBTFZnWFFhdnFSUVdwSkJ4MkJ4QVJ1UWhUZ1dFSkNRbDg4Y1VYS3E3bG5KS1NrdmppaXkrTWhJUUVnTHVBNTJ5T0pGWEFrYlJqVTAzTVlZN0lhR29NK0wyS2F6a25WOE9ycVRIZzk0WWpNaHJUNUs3RDZlbFY0VndWRGF3RW5nUitaWE1Xa1V1bUhtd1JDVFlEZ01XMWE5YzJOMjNhWkRScTFNanVQQkpFOXV6WlE3dDI3Y3lqUjQ4YVdNZlNVcnN6U2VWMDVOV0hCNWdPWTdFanZKcFpZOUFZd3hsZDArNUlFa1M4bVdrY2UvOUYwNWR6MGpBd0JzVGVQNzJ5bjZ1R1lnMEx2dy9JdFRtTHlDVlJEN2FJQkpQTERNT1lBekJ2M2p3VjEzTEJHalZxeE55NWN3MEF3ekRtQXBmWkhFa3FvZFNaWXk0ekhZNDVBTkU5NzFSeExSZk1HVjJUNkI1M0dnQW16RTJkT2FheW5hdXFBL2R6cXJQdkg4QndWRnhMSmFBQ1cwU0N5V3VtYWJySGpCbER2Mzc5N000aVFlcVh2L3dsbzBlUHhqUk5OL0NhM1htazh2RTZmYStCNlk1bzNSM1haVmZhSFVlQ2xLdkJsVVMwN2dhWWJ1dVlxalFjV0t1RXY0WlZWSXRVS2hvaUxpTEJvaDJ3c1huejVtemR1cFd3c0RDNzgwZ1F5ODNOcFZXclZ1emN1Uk9zWTJ1enpaR2tramc2KytGMlBwK3gwUmtUaS90WGoySTRRK3lPSkVITTlPYVQvcSsvNEQxK0JBT2pYZXo5MHl2THVXbzQ4REJ3SjdEZDVpd2lwVW85MkNJU0xQNEU4UGpqajZ1NGxrc1dGaGJHWTQ4OTV2L3lUM1pta2NyRmF4cC9Bb2hzMDB2RnRWd3l3eGxDWkp1ZUJWK1p3WHl1YWdGTTRsVG4zdHRBUjFSY1N5V2tIbXdSQ1FadGdLL3IxNi9QanovK2lNdmxzanVQVkFJZWo0Y21UWnFRbkp3TTFqSDJyYzJSSk1nZG5qMnFEVDYrZGxTclFhMmhmd0tIMCs1SVVobjR2S1QrNDJsOEo0OWo0bWdUZi8rTHdYYXVpZ0IrQXVLeGVxei9ZVzhja2JLbEhtd1JDUWEvQnhnN2RxeUtheWsxTHBlTHNXUEgrci84ZzUxWnBKSXdyWE5WNUMrNnE3aVcwdU53RXRtNkJ3Q0c0UXVtYzFWb3diL1p3QitCZndJZjJoZEhwSHlvQjF0RUtyb1E0SkRUNmF4MStQQmhhdGJVYXJ4U2V0TFMwb2lOamNYbjh4MEZFZ0N2M1pra09KbFBQUlZ5Sk9IWUlReEhyZHEvZmhvakxOTHVTRktKbUxsWkhKMzdKekRObzdFMWt4T01JZitxeU9lcU9PQUZ3QTBrRmJRWmdHbGJJcEZ5cEI1c0Vhbm9PZ08xcnJ2dU9oWFhVdXBxMXF6SmRkZGRCMUFiNjFnVHVTaEhFdEk3QTdWQ0V4cXJ1SlpTWjRSRkVwclFHS0Qya2FQMUsvcTV5Z0hjRFBRQm1oVzBxYmlXS2tNRnRrZ0YwNzU5KzFyK3p4TVRFMy9YdG0zYnJvRnRWZEROQUVsSlNlZmFUdVNpQkJ4Yk45dVpJeGpwZkhXS2FWakhqNnZoMVhaSGtVcktmMnlaRHJPaW5hdWN3RkNnYWNIWGg3RG1XbDhGN0xJcmxJaGRWR0NMVkJBOWUvWjhLQ2twNlg4dWwrdUFhWnA3VE5QTUdqUm8wTXV0VzdmK2o4dmxPdEMvZi8vLzllelo4eUc3YzlvZ0NWUmdTOWtKT0xZRzJKa2ptT2g4ZFRvREl3a2dUQVcybEpHd2hpMEJNSXdLZDY2YUNQd2RlQzZnYlNtdzI1NDRJdmJTSEd3Um0zWHYzdjFhbDh1MXVIUG56ckdqUjQ4T3JWNjllb25iWldSa01IMzY5THlKRXljK0JmekZNSXo4Y2cxcWp4cEFlbHhjSENrcEtYWm5rVXJLTkUzaTQrTTVjdVFJV01mY2Nac2pWVmc2WDVVcy9hMVJOZkp5U1hkRVJGRnIrTk4yeDVGS3l5UjE3Z1I4T1NjSU1jSnExQnc1MWE1elZSVFFIdmlrNE91R1dJdVh2UWo4RFEwSGx5cE9QZGdpTmhvK2ZQajFzYkd4bjh5WU1hUHV4SWtUei9obUZhQjY5ZXBNbkRneEZIaDI2ZEtsM3c0Yk5xeEwrU1cxVFV1QXE2OHVueDRoajhmRHBFbVRTRXRMSzlLK2JOa3lmdnp4eDdNK05qOC9uNU1uVDU3WDgrVGw1Ulg1M0RSTlBCN1BhVm5PWk5PbVRSdzZkT2k4bmlzek03UEk4L2w4UHJadDIwWk9UczVaSDVlV2xzWTc3N3hEVmxiV2VUMFBVT0syUHA4UDB6ejNlNjNBakg1ZXJ4ZWZ6M2ZlejMreERNTUlQTVphbHZrVEJpbWRyODRzejJPMkJIQzZFK3lPVW9ScG12N2IwSjFWZVo0bnBreVp3bzRkTzg1N2U5TTB5Y3ZMdStoendkYXRXNWswYVJMSGo1OS9MWHJvMENGV3IxNU5mbjVGdXk1azRLeHBIV041dmx5N3psVTFnRDNBTXF6RnpBRDJBbGNELzRlS2F4RVYyQ0oyTVUwemZPN2N1WCtlUDM5KzlPV1hYMzVCajAxS1NycnF3SUVEcTM3em05ODBLcHQwRlVacktMOENPelEwbENWTGxweFc3RzNhdElsRml4YWQ5YkU3ZCs3a1Y3LzZGV0FWaThuSnlhU2twSkNTa2tKeWNuTGhHeld2MTB2SGpoMUpURXdrTVRHUmpoMDc0dkY0Nk5TcFUyRmJZbUlpdlh2M0x2RjVNakl5R0RObURGdTJiTUhqOFJSKzVPYm1sdmdtZCtIQ2hkeDc3NzFGMnU2NjZ5NjJidDNLbURGajJMQmhRMkc3eCtQaDhjY2ZaOGlRSWZUdDI1ZE5temF4Y2VOR09uWHFSTGR1M1lwOGRPclVxVWpoZk9MRUNicDM3ODdubjM5ZTJPYjFlbW5YcmgxNzl1d3A4dnpIamgzanhJa1RaR1ZsY2VMRUNkTFMwb3I4VFB3ZjdkdTNKelUxOWF3Lzk5SVNjSXkxTHBjbkRESTZYNTJkYVRwYUE0VFVyR04zbENJKytPQUQ3cjc3Ym5KemM4KzZYWG1kSjc3Ly9uc1dMVnBFalJvMUNpOHMzbm5ublVVZTA2VkxGeFlzV0ZENG1KTW5UOUt4WTBkMjc3WkdHM3U5WHRMVDAwbE9UbWJMbGkxODhNRUhUSjgrdmNRQ1BDc3JpNGtUSjdKbHl4YWVlKzY1OHk3U3AwK2Z6cGd4WTRya3FDaEMvQmR4SE9WMnJvb0FoZ0QrZy9zWThDWHdMZGJpa0g0cXJFVUtxTUFXc2MvandFWDM2c3llUGR1Vm5KeTg0ZHhiQnJWV1VENEZ0bW1hR0ViUldUUCtOMk0zM25namJyZjd0SGFBZHUzYTBhbFRKMzc3MjkrU2twSkNwMDZkV0xod0lZTUdEV0x3NE1FTUhqeVlBUU1Ha0ptWkNZRFQ2Y1RoY1BEWlo1K3hidDA2SEE0SFlXRmh1Rnd1UHZua0V6WnUzTWlNR1RPSWk0dWpKSys4OGdwWldWbE1tRENCVHAwNkZYNTA3dHladFd2WG5wYi9ndzgrWU9qUW9ZVnZjdjNQRnhzYnkxVlhYY1hVcVZQeGVxMjd2YmhjTHU2ODgwNWVlKzAxVE5QaytlZWZwM3YzN25nOEhqNzg4RU5XcjE3TjZ0V3JXYng0TVI2UHA4alBhOGVPSFZTclZvMk9IVHNDMXB0d3A5T0p5K1VpTXJMb2lzcHZ2ZlVXM2J0M3AwdVhMblR2M3AyMzMzNjc4R2Z5MldlZkFiQmx5eFlBd3NQRHorTzNkK2tDanJGVzVmS0V3VWZucTdOdzRHc0Y5dmRnRis5eHZlbW1tN2o4OHN1TGpIZ3B2azE1bmlkZWYvMTE0dUxpK1AzdmY4KzExMTdMMTE5L3pheFpzeGczYmh3OWV2Umc5ZXJWdEcvZm5vU0VVejlILy9rakxDd01nSjkvL3BuZXZYc3pZTUFBL3ZDSFAvRDIyMit6YmRzMnZ2NzY2eUt2S3ljbmh6Rmp4dEM0Y1dNV0xGaEFabVltNDhlUFAyZHYrNElGQzFpN2RpMVBQdmtrTTJmT0xEd1hWUlQrSG15SHI5ek9WYk9COTRDN0F0cUdZZDExWVZzNVpSQUpLaUYyQnhDcGl2cjA2VE4xMGFKRm8yNjU1WmFMM2tmVHBrMTU0SUVIM01EVWxTdFhQbFo2NlNxVTVnQXRXclFvOHljYU8zWXM2OWF0QTJEZ3dJRU1HalNJK2ZQbkZ5bnczbnJyTGJ4ZUw3MTY5ZUtaWjU0QllOV3FWWVNIaDdOcjF5NGVmZlJSRmk1Y2lNUGg0UGJiYnk5OFhHSmlJaUVocDA2M0RzZXBhNXYrZG4vaFBYcjBhSGJzMkVHalJvMU95L2pSUngreGF0VXFldlhxUmExYXRYanNzY2ZJeXNyaXdRY2ZwRVdMRnFmMWVxOWF0WXE0dURqNjlPbkRmZmZkeDhNUFAweXJWcTBJQ1FraE5UV1ZSbzBhMGFGREIyYk1tTUhvMGFNQmFObXlaWkUzeFA0MzNNbkp5WVUvaTR5TWpOT3liZHk0a1l5TUREcDE2Z1JBeDQ0ZG1UbHpKZzZIZzVTVUZPTGo0d3UzZmVpaGh4ZzllalNKaVltc1g3OGVnSGZlZWFma1gwdzVDVGpHbXR1Wm95TFMrZXA4T0pxRFNVaE1ySzBwT25YcWhNUGhJRFEwdEVqN25YZmVDVmlqYS9Mejg5bXdZVVBodWFlOHpoUExsaTBqSlNXRjk5OS9uK1hMbDdOKy9YcmF0MitQWVJpc1g3K2VEaDA2QUxCLy8zNFNFaEl3VFpPY25CeGNMaGVHWVdBWUJsbFpXWVg3WDdWcVZaRUxuNEZTVWxJWU4yNGNicmViS1ZPbTRISzVtRFp0R284KytpaTMzbm9ySTBhTTRNWWJienp0QXQ2Q0JRdVlQbjA2TDd6d1F1SG9vb2NlZW9qeDQ4Y3pZRURGV0ZmTWVlb1lLNHR6VlRQZ1FXQWZNTDJnYlQ1d09kWXdjTDhUWmZEY0lwV0dDbXdSRzV3OGVmSjMzYnQzZDEzcWZycDE2eGI2d2dzdlBBQlV3amVzZ0RYWDY0eHZva3FUdjJEdTBxVUw3NzMzSG5GeGNUejQ0SU1ZaGxIWWMzTGt5QkZxMTY1ZHBBZTdXclZxaElTRUVCSVNnbUVZaEllSGs1K2Z6NTQ5ZTRpSWlDanh1UndPQjdmZGR0dHBQZVlBelpzMzU5aXhZOXgxMTExRjJsTlRVNWt4WXdhVEowK21RNGNPUFBqZ2cweVlNSUVkTzNiUW9rVUxIbnVzNkNHd2QrOWVYbm5sRlVhT0hNbWJiNzdKNGNPSGVmZmRkNWsrZlRwWldWbE1talNKWnMyYTBhUkprOExpMHVmejBhRkRoOEkzM3QyNmRhTnYzNzQwYXRTSUNSTW1GTmwvbzBhTml2VDZmL3p4eHd3Y09KRFJvMGN6WThhTUlqK2plKzY1aHlsVHBoUmVBQ2orNXQvL2ZJRnZZSHYyN0ZuaXo2NnNCQnhqTmNyMWlZT0F6bGZuWmhyVXdNVDIrMSsvOTk1N1JFUkVFQm9haW1FWUhEcDBpT0hEaDdOczJUSmNMaGQ1ZVhsa1oyY1hYdVFyci9PRWFack1uVHVYZmZ2Mk1XalFJRkpTVW9pTmphVkRodzZNSHorZWI3NzVob2NmZnBqNzc3K2ZvMGVQMHFCQkEvTHo4K25TcFV0aDhUNXc0RUNpb3FLWVAzOCtZSzJkY096WXNjTFAvYTlwd1lJRnpKa3poeHR1dUlHRkN4Y1dYdlR6Njltekp5Ky8vRExQUC84OGt5ZFBwbGV2WG1Sa1pQRGlpeS95eVNlZjhPS0xMK0p3T0JnNGNHRGgxS0JubjMyV0JRc1dNSGp3WURwMjdGamtnbUY1Y3hRY1k2Wnh5ZWNxQjlBV2FBRDQ1MERGQTZPd2l1bVhBUi9XWE91bGwvaGNJbFdLQ215UmN0YW1UWnZPN2R1M3ozQzczVkdYdXErYU5XdXlaczJhdFNVVmFwVkVERmdMSnBXMTRzT1lrNU9UK2Vtbm4vamdndytZT1hNbUFIZmNjUWQvL3ZPZkM5K3dlYjFlT25Ub1VQakd6dWZ6RlE0Wlg3ZHVIVFZxbkhyL0V6Z1AwZWwwc21EQkFnekRLRkpJOXV2WHIvRHpzV1BIOHZlLy81MW16Wm9CVUt0V0xUNzQ0SVBDM3FmcTFhdXpZc1VLZkQ0ZlBYdjJaT2ZPblRSdjNyd3dTMXBhR2lFaElTeGV2Smh2dnZtR3YvM3RiL3o4ODg4a0pDUXdhdFFvWG5ubEZSbzJiRWhlWGg3YnQyOG5LeXVMeU1oSTFxeFp3L3IxNnhrOWVqU3JWNjhHckFzQ2dUM3dZQTB6OVI5M0d6ZHVaTisrZmNUR3hoSWRIVTFtWm1iaG0zSFROQmt4WWdSUFB2a2ticmVieE1SRVBCNVA0ZjY4WG0vaHoyYkpraVVBZE8vZW5VOCsrWVRFeE1RTC9DMWV2SUJqTEtiY25qUUk2SHgxdnN3WUFNTVZabXVLSmsyYUZQbmFQL2U2VnExYXVGeW5YeU1wci9PRVlSaTgrZWFiREJnd2dHWExsdEd6WjArV0wxOU9wMDZkeU1yS1l0cTBhZFNvVVlNNmRlb3dlZkxrd3F5Yk4yOW0xYXBWUFBiWVl5eGR1cFM2ZGVzVzNsR2lWNjllUlo2clhyMTZQUDMwMDZ4WXNZSXBVNmJRcVZNblJvMGFWYml2akl3TVROUEU0WENRbFpYRnBrMmI2TkdqQjZ0V3JlS1paNTRoTGk2T3VYUG4wcmh4WXp3ZUQybHBhYXhmdjU0aFE0YVFtSmpJOU9uVG1UeDVNbzg4OGdoMzNIRkhLZnkyTG80Uld0anJmaUhuS2lmd0M2QUo0SjlZM2h6WURLUUNpN0dLNlkzQVZHQkZ3R00xdDFya0FxbkFGaWxuRG9lamljdmxLczJLc1ZrcDdxdWlLYmNDRytEdzRjTUEvUHJYditidXUrL21oaHR1NEpsbm5zSG44NUdabVVsR1JnWlhYSEZGNGZaT3A1TTFhOVlRRmhhR1lSaUZRNTY5WGkvZHVuVmo4ZUxGaEllSDgvYmJiNS8yeGhNNHJRZjdtbXV1b1h2MzduVHIxbzJCQXdmU3VIRmp3Rm9ZYU02Y09lemR1NWU5ZS9keStlV1hFeDRlenRTcFU0bU5qZVhkZDkvbG5udnVJVDgvbjRTRUJCNTU1Qkd1di81NkZpMWF4Qk5QUE1ISWtTTnAzYm8xMWF0WFovLysvUUJNbXphTkkwZU84Tk5QUHhFVEU4T3JyNzVLMDZaTmNibGMvT2MvL3dGZzVzeVozSHZ2dlhUdjNyM0lzSGF3TGlaODhjVVhoSWFHOHRKTEwzSFBQZmZ3OTcvL25mejhmSDcrK2VmQ0N3ZW1hVEpnd0FCT25EakJtREZqZVBQTk4vbjAwMDk1ODgwM0FlalJvd2ZqeDQ4djNLZWZmNzVuZVZHQlhUS2RyODZUanhnTU1GemxzMmJBbVppbVNYNSsvbW1qUkFKNVBKN0Nvck50MjdibGNwNklqSXdrT2pvYXI5ZkxrQ0ZEeU16TVpNaVFJWGk5WHU2NDR3NXV2LzEyWG5ubEZaWXNXY0tFQ1JQdytYeUYrM3IvL2ZjTHMweWNPQkd3enIwYk4yNGtKU1dGbTIrK21YWHIxaFcrcnJsejUzTGRkZGNWbm5QejgvTlp2WG8xZmZyMEtYemRIbytIVHovOUZJZkR3ZlhYWDgvZGQ5OU43OTY5aVlxS0tsd3Y0NldYWHFKKy9mcGtabVlTR3h2TDVNbVRTVTFOcFduVHBxWHl1N3BZQWNlWS8xejFDOEFOckFQOHE5azlETFFBL2dCNHNYcXJOMkM5NzQ4Q1RnSS9BRjhBL3l0b3l3RHlzTlpiRUpGTG9FWE9STTdPb09pRnFQYkFHT0M2Z0xaYmdMa0YvL3FOQkxZQUl3TGFKZ0M1UC8zMDA3RDQrUGhTNithWU5tMWFnOFRFeExIQXhJS21pUUhmRHZhMmNpbXdmVDRmRHovOE1JTUhEd2FzRldTSER4OU9mSHc4MGRIUjdOeTVrMTI3ZHRHb1VhUFRocXM3blU3Njl1MTd4dnQwT3h3TzdycnJyaUk5NUtacGN2dnR0ek5reUpBaTIxNS8vZldzVzdlT2I3LzlsdGF0VytOME9nRzQ4c29yYWRLa0NYZmVlU2NmZnZnaDgrYk53KzEyczIzYk5xNjY2aXFlZnZwcFB2NzRZLzc2MTc5eTIvK3pkK2Z4VVZYbkg4Yy9kN0p2a0FCaFJ5Q3lGN2VFWFpZZ0JMV0NGcTBJaUZheGltaGRVS3NpbG9LMmFrQkVwU2hVVWVxR0JTc2dpaWlMUmNRQUFYOG9vaXl5aENTc0lRa0pUREtUNUo3Zkg4T01DUWxyZ1VuQzkvMTZXRHZIcmdBQUlBQkpSRUZVell1Wk8vZk9QRE5KRHZlNTU1em4zSElMM2JwMUEyRE9uRG5rNU9Sdy9mWFhzMnJWS3NhUEg4L2JiNzlOWkdRa3NiR3hQUFhVVXp6OTlOTjgvdm5udnBQR3JLd3NkdXpZQVVCS1NncExseTVsMWFwVnBLYW1ZdHMyaXhjdkpqVTFsWlNVRk1MRHcvbisrKzhCdVBQT08yblNwQW5MbHk5bjI3WnRaUzVFQUR6d3dBTWtKU1VSR3h2TFhYZmQ1U3ZJdG1MRkNxNjc3anBmVDd3M01lL1VxUlBBU1pjSk9sdU9TYkRINGVtMUdWZHFsd3R5MjdadDIyNC9SKzNWT1luWFg5dVNQMDJwQldWNkYvMmlvS0NBTGwyNjBMRmpSenAzN3N5Tk45NElRTStlUGVuVXFSTWRPblRneVNmTDVrL25vNTN3Q2cwTlpmYnMyVVJGUlRGNzltd0NBZ0pJU1VraFBUMmRPKzY0QS9DTTVQRk8yVm03ZGkwdWx3dUh3OEdCQXdkNDdybm5LQ3dzOUUzYktjMmJQQWNIQjJQYk5pa3BLWHorK2VmWXR1Mkw0YlBQUG1QUm9rWEFyMU5UUWtORHVmMzIyeGs2ZENpOWUvY21NVEdSeE1SRVJvd1l3WFhYWFVkaVlpSzllL2RtNGNLRlpVWUorVXNGQ2ZhbndGZDRobmQ3UFFiY0J6UTcrcmdJK0F6NER4QjFkSnNCZXVJNVh5bGZXRU5FenBoNnNPVkM1Y0N6OUlSMzRlTE93TlY0cmdBdlBycnRDVHhKM3ZQQXMwZTMvZmJvdG1lQWxVZTNYUUxjanFjb2lIY2VVeXdRRHpRdTlaNEdDTFp0KzF6OTNWbkgvRnVkdHAxVERvZUR4TVJFeG93Wnc3WFhYa3ZEaGcxOXo3VnUzWnJ2dnZzT1l3d2RPblFvZDJ4YVdocUhEeDhtTnRaVGVPYXFxNjd5VmRJdUxDd2tQRHljcVZPbkVoTVR3N0Jod3lncEtjSHRkdlB4eHg5ajJ6YTlldlh5dlZhdlhyMllQbjA2THBlTHhNVEVNdkdOSERtU2poMDdsbHRtNXMwMzMvVGRUMDVPOWcxZHpNM05aY0tFQ1FRRUJEQjgrSEJhdG16SmpCa3pjRGdjVEo4K25lenNiSGJ0MnNYRWlSTnAyN2F0NzhUNWpUZmVZUERnd1l3ZlA1NTc3NzJYMXExYit4TDkwcnducHgwNmRPQzk5OTdENFhCdy9mWFg4OXh6ejlHd1lVTXV1dWdpNE5laDhZR0JnVHo5OU5QSC9mNVhyRmhCV0ZpWWI3a3Y3ekprSitxSkU1R3lRa05EK2VhYmJ3Z05EY1d5TEhidjNzMkFBUVA0K3V1dkNRNE9wcVNrcE13eWhPZXJuZkRLeThzcjE0T2RrWkhCaXkrKzZKdGU0MDJBRHg0OHlOaXhZeGt6Wmd3UFBmUVFJMGVPWk1tU0pXemJ0czNYM3A2SjQwMVJXTGh3b2ErZ21sZEJRUUYzM25rbmwxeHlDY09HRFR2ajl6ekgxZ0RiS2Z0LzVxdDR6dkZMbDB6LzNma01Ta1JFcXE5Z29DMWxxMjArZ09jL25ZbWx0ajJLSndGKzZaajlEUEJ5cVcxSndIVGdtbExiTGdmdXdGTXN4S3NSMElGZjE0MEVDQUZDQVljeFpwczVTeDU5OU5IOEs2NjR3bjhUd3M2dC9ZRFp2My8vMmZxNlRpbytQdDdzM2J2WDkvakxMNzgwWDMzMWxYbnNzY2ZNRjE5OFVXNy9kOTk5MTF4OTlkVm13b1FKSmo0KzNoUVhGeHRqakJrOGVMQ0pqNDgzOGZIeHBrT0hEdWJqano4Mnhoanp5eSsvbUtTa0pHT01NUzZYeTNUcDBzVVlZOHlWVjE1cDh2THl6TVNKRTAzSGpoM05vVU9IeXIzWG5qMTd6S0ZEaDh4MzMzMW5PblhxWkRJeU1reGVYcDdKeXNveUNRa0o1cWVmZmlxei85YXRXNDNMNVRMR0dIUDQ4R0d6YTljdVh3emR1M2MzZmZ2Mk5SczNidlR0djIzYk5qTnc0RUJUWEZ4czR1UGpmY2QyNzk3ZDlPN2QyOFRIeDV2RXhFVFRvMGNQODh3eno1U0xiLzM2OVNZK1B0Nk1HVFBHR0dPTWJkc21JU0hCcEtXbEhmZTcvdGUvL21XV0xGbmkrNjZPdldWbFpWVjQ3Tm0yYjk4K2crZnZ2ZUtoQ0Jjd28vYnFwUGEvL3ZEKy9kTWVOaVVGK1dmcnF6b3JNak16eS93dFYrUjh0UlA1K2ZubXhodHZOTVlZMDd0M2IyT01NVjI2ZERFUFAveXc2ZHUzcituYnQ2K0pqNDgzZmZ2Mk5iMTc5emJyMTY4Mzk5eHpqekhHMDFaa1ptWWFZNHlaTkdtUytjdGYvbUtNTVdidjNyMitOclEwNyt0NFg5TzdMVHM3Mnh3NmRNakV4OGViSTBlT2xEc3VKeWZIUFBmY2N5WWpJOFBZdG0wZWUrd3hNM3o0Y09OMnUwL2w2ejR2U3B6NVp2KzBoODMrYVErcnJSS3BwTlNETGRWSkE2QVhrQXNzT3JydGJ1QWZ3RnZBWFVlM0hjVFRlMTJyMUxFcmdiL2htWS9rOVJid05tV1hvMWpNcnozY1h1dVAza3JMUEhvcnpWWHEvaTk0aW8zOHo0cUtpdkpLU2txMm40M1hxb1FPQWJGNWVYbi9VNC9GbWZETzUwdEtTcUtvcUlpLy92V3ZqQjQ5R3R1MktTNHVKamc0R0xmYnplelpzM254eFJkNSsrMjNBYytRNS9qNGVENzQ0QU9jVGllMmJSTVFFRUJCUVFGdXQ1c1ZLMWJRcmwwN29HemhNMk1NMmRuWnJGeTVrdHExYS9QNDQ0L3o1Sk5QbGxtdXExNjllbno3N2JlODhNSUwzSFRUVFRScTFBandyRUZ0alBFOUJ2aisrKy81NG9zdnlNbkpJUzB0alczYnR2SEFBdzh3Y09CQVpzMmFoZFBwcEZPblRyUnAwNGIzMzMrZkFRTUdFQmNYNTF0YXEzUjhLMVo0L2l3U0VoS1lPM2R1bWVKdDN2MFdMRmpBeElrVDZkKy9QOTkrK3kxUFBmVVVkOXh4QjhPSER5OVhRTzZkZDk1aHdZSUZORy9lbk96c2JCSVNFaXJzd2ZZdUtXUXFXS1A4YkN1MXBOQ2hjL3BHVlpQYXE1TnhjQWhEckhFWFF1ai9YQS91ak5pMmpXM2JGZFo3T0ZaUlVSRkJRVUhudFozNDZhZWZmRVViUzB0T1R2YTFwMTI3ZG1YeDRzVys5dmZsbDE4dXMrL2V2WHVaTzNjdUw3MzBVcm5YT2RiaXhZdkp5Y21oZi8vK3ZyVy90MnpaNGxzYXNLTHZLVDgvbjl6Y1hINy8rOS9Udm4xNzl1N2R5enZ2dkZPcFJ0SVl0Mi9hak5vcWtVcEtDYlpVVmJXQmE0Rmk0TU9qMjdvQnM0Q0YvSnBnYndSMkF0bWxqcDJQSjduT0tiVnQxZEZiYVVjNFI2Njg4c3B1bjM3NjZmKzgvRlIyZGpacjE2Nk4rdUdISDFhZnBkQXFtME5ROGJyTFoxdEdSZ2F2dlBJS0RvZURzTEN3Y2t1N0FDUWxKUUZ3MldXWDhkWmJiN0Z3NFVJYU5HaEErL2J0U1U1T1pzYU1HVXlZTUlGOSsvYjVLdW9XRnhkajJ6YnQyN2RuNXN5WnpKOC9uei84NFE5a1ptYnkrT09QKzA3eWlvcUsrUE9mLzB5blRwMTQ4TUVIR1QxNk5QZmRkeCt6WjgvRzdYYnp6RFBQc0hIalJvd3gzSEhISFF3ZE9oUzMyODNvMGFQWnZIa3pEUm8wS0ROWFBTUWtoTXpNVEs2NDRncmYzUEtVbEJRR0RCaEFqeDQ5bUQxN05vOCsraWdQUHZnZ2E5ZXVwVkdqUmlRbUp0S2dRUVBmdkdmdlVIV0h3K0ZMY1B2MzcrK0w5OVZYWDZXa3BJU1hYbnFKZmZ2Mjhmampqek5nd0FEMjdkdkhoQWtUR0RwMEtGRlJVWHo5OWRlRWg0Y1RHQmpJbURGanVPeXl5K2pjdVRPdFc3Zkc2WFRTbzBjUEFOL1NRdUJaejlmNzNTMWJ0b3lhTmM5dDdURWwyTWVuOXVwVVdJZkFZTnl1ays5Nmp1ellzWU5CZ3dhVnFlYnRUWDVMVDBYeC9sMnRYcjM2dkxVVG5UdDNadjc4K1hUdDJoVzMyMDF4Y1RGejVzd0JxTEM2dVhkYldGaVlyK0RocmwyN21EQmhBcDA3ZDZaang0Nit6M0xzUlRpMzJ3MTRDaVhHeE1Td2N1VkszOVNhaGcwYjh2MzMzL1BJSTQ5VStMNU5talFoT1RtWkRSczI4UHp6eitOME9sbTZkQ2szM1hUVE9iL0lkNnBNa1JKc0VSSDUzem1BMzFCMldIWVBQTU01Uy9jY1g0eG5EdlFqNXkrME01T1VsSlQ4bi8vODUyeU1PWE1hWStyNysvT2NRMHNBczNUcDByUHdWWjJZYmR0bTZ0U3A1cnZ2dmpQR0dMTi8vMzV6Nk5BaGs1ZVhWK2FXbTV0ckRoNDhhSXd4cHFTa3hPelpzNmZjYStYazVKaXRXN2VhalJzMyttN2VZZWRMbGl3eEJRVUZ4aGhqM25qakRaT2FtbXBLU2tyTW1ERmp6SVlORzB4SlNZa3ZudlQwZE45cmZ2TEpKMmI1OHVYbGhpck9tVFBIdlAzMjJ4WEdVVnBtWnFZWk5XcVVXYjkrdlc5YlZsYVd1Zi8rKzgzQWdRUEx2SzdUNlRTdnYvNjZPWHo0c0hFNm5iNllTbk81WEthb3FNZzRuVTd6L1BQUFYvaitlL2Z1TllzWEx6WXpaODQwRXlaTU1LKzk5bHE1Zld6Yk5qazVPYWF3c05BVUZ4ZVh1YmxjTHBPVGsxUGgrNTl0UzVZczhRNFJQM2FFeWdWUDdkWEpIWmcyYXNuK2FROGJkOGFXcy9BMW5abkN3a0t6ZmZ0Mms1bVphZmJ1M1h2Y1cyWm1wdG0yYlZ1RmYxZm5xcDJ3YmR2ODdXOS9LelAxNWEyMzNqS3paczN5UGM3UHp6Zng4ZkdtcUtpb3pHdms1K2ViZ1FNSG1rMmJOcG0zMzM3YjVPYm0rcDdMeU1nd3Q5OStlN2toOE1mRzRuSzV6Smd4WTN4dDk2a29LaW95TDcvOHNubjU1WmRQK1pqendaV3gyZXlmOXJBNThQckRhcXRFUk9TVUJlTXBIT2JWQXMrSjczNStMZUlSaWllWmZvenpXQXpyYkVwS1N0cjN5eSsvL0svLzEvNzE1TzlVcGIwT21OZGZmLzFzbkplSUhOZHJyNzNtVGJCZjgvUHZmS1drOXVyRURreDc2UFg5MHg0MnpvMHJ6OGF2NHdYSnRtMWZEUXM1UHVmR2I3d0p0dG9xa1VwS1E4U2xzb2tHMHZETWtZN0dVNHhzRzdBV3p6ekFTQ0FmS0tUc3NsaFZUcU5HalRyZmM4ODltNWN1WFZwK25Ob3A2Tk9uai91aWl5NzYxOW1PcTVMWkFKNTFvRVhPcFZLL1l4djhHVWRscGZicXhHd2NHeXdNSlRsNy9SMUtsV1ZaVm9XVnlLV3NrbXpQNzVqdFVGc2xVbGxwSFd6eHQxdUFqNEc2UngvbkFwdUJQWGdxY1lPblY2a2pNQVJQY2wwdHpKdzVjMmZEaGczN0RobzA2TFErMCtiTm14azBhRkIrdzRZTis4NmNPWFBuT1FxdnN2Z0JsR0RMdVZmcWQrd0hmOFpSV2FtOU9qSExzbjhBS003ZTQrOVFwSm9yOWw3RXNkVldpVlJXNnNHVzg2MHVuc0prM3FKamY4QlRyR3doNEYzUXR6Zm5zTUJZWmZMZWUrK3RTRXhNdkFyb0J6eVJsNWRYbzNTaHF0THk4dko0NmFXWDNDa3BLVmxPcC9QNmI3NzVadDE1RGRZL2ZnUWwySEp1R1dOSy80Nzk2TTlZS2pPMVY4Y1hGR3o5V09SQ1BkaHlqaGxmRDNhUUkwUnRsVWdsVlNYbnJrcVY5UmRnSFBBa3Y2NUJmUzJlNG1UL3dkTnJmY0V5eHRRWU1HREE2dHpjM0xpTEw3N1lidFdxVlNEQVUwODlsUW1zdS83NjY5c2RPWEprNnJKbHkvN2g1MURQdDYxQWkwMmJOdEc2ZFd0L3h5TFYwS1pObTJqYnRpMTRwcUcwOUhNNFZZTGFxL0wyVDM5NEs0WVd0VzRaVFVCMDNaTWZJSEthU25MM2svM3Y1OEhpbDdvalhsWmJKVkpKcVFkYnpxVkw4S3hOL2VYUnh6OENKZnc2SEJ6ZzgvTWRWR1ZsV1ZZZTBMWlRwMDYxZi9qaGg5LzgrT09QN1FIR2pCbHpvUmN5V1FDTVdyQmdnUkpzT1NjV0xGamd2ZnVKUCtPb1N0UmVsV2N3Q3l5c1VhNjBqWVFyd1paendKWG02YlEyUm0yVlNHV21IbXc1VjY0RXZzR3pCblVMUElsMUNKN3EzMXE3VVU1SFQyQjV6NTQ5V2I1OHViOWprV3FvWjgrZXJGaXhBankvYXl2OEhJNVVVZnVuUGRRVHJPVkJEUzRtK3ZvLytUc2NxWVp5UDVsQzBaN3RZRnM5Njk0M1dXMlZTQ1dsSW1keXRqUUVIdVhYMzZrVVBNV0NQZ1BDajI1em9lUmFUdCszUU5iS2xTdkp6czQrNmM0aXB5TTdPNXVWSzFjQ1pPSDVYUk01STdGN1k3NEZzb3IyN3NDNG5QNE9SNm9aNDNKU3RIY0hRRlpzblF5MVZTS1ZtQkpzT1JzczRML0FpOEExUjdmWndCWEFuNmhHbGIvRkw0cUJUMHBLU25qbm5YZjhIWXRVTS8vNjE3K3diUnM4dzhOTC9CeU9WR0hXdUhIRldIeUNzU25ja3VydmNLU2FLZHljQ3NhQXhTZldvRGxxcTBRcU1TWFljcVlTZ044Y3ZXK0ExL0VVS2l0ZFF0VSszMEZKdFRVRllOS2tTYmpkYm4vSEl0V0V5K1ZpMHFSSjNvZXYrak1XcVNZc1QxdmwvUDYvWUNzSGtyUERsQlRqL09FcnozM2pVRnNsVXNrcHdaWXpNUXhZaStlRTFEdVBmekx3ZStBN2Z3VWwxZHA2NEpPTWpBemVlKzg5ZjhjaTFjUjc3NzFIWm1ZbXdIemdleitISTlWQTNYdGVYbThzUHJHUDVGSzRaYTIvdzVGcXdyVjFMZmFSUTFnd3Y5NjlMNm10RXFua2xHRExxWW9vZGY4elBFdHEvUitxUkMvbno3TUFMN3p3QWk2WHk5K3hTQlhuY3JsSVRrNzJQbnpXbjdGSTllSXcxck1BenZWTE1TWEYvZzVIcWpoVFVveHovVExQQTl0V1d5VlNCU2pCbGxNeEh0Z050RHI2T0FlSUF4NERpdndWbEZ4dzFnS2ZiZDI2bGFlZWVzcmZzVWdWTjNyMGFMWnUzUXFlQzRici9CeU9WQ094OTA1ZUMzeFdjdWdBUjlaODV1OXdwSW83c3VaVFNnNGRBUGdzOXI1WDFWYUpWQUZLc09WVU5BUnFBQU5LYlN2MFV5eHlZUnRwV1ZiT1N5Kzl4T2VmYXdsMU9UTUxGeTVrOHVUSldKYVZBOXpyNzNpaytna29jWXdFSzZmZ2gvL2lUdi9aMytGSUZlWGU5VE1GUHl3SHJKeUFnQksxVlNKVmhOYkJsb3EwQXk0RFpoMTkzQWhvQXF6eVcwUWl2eG9BZkZLblRoMlRtcHBxTld2V3pOL3hTQld5YytkT09uYnNhTEt5c2l6Z2VtQ0J2Mk9TNnVuQXRGRURET1lUUjJpRWliN3hFU3NncXBhL1E1SXFwQ1EvbTl5UFh6SjI0UkhMd3JvKzl0N0phcXRFcWdqMVlNdXhtdUlwVlBZVzBQcm90a3lVWEV2bHNRQjRPU3NyeStyYXRTdHIxNnFRa0p5YXRXdlgwcVZMRjQ0bTE1TlJjaTNuME5HRTZHVzc4SWlWTys5bGlnK2srenNrcVNLS0Q2U1RPL2RsN01JamxySE1aQ1hYSWxXTEVtdzVWaHJ3L3RIYjNwUHNLK0l2VHdEdjd0MjdsNTQ5ZTVvRkMzVHVJU2UyWU1FQ2V2YnNhZmJ0Mndmd0x2Q2tuME9TQzBCc3JlZ25MSXQzYldjK3VaOU1NZTYwamY0T1NTbzVkOXBHY2orWll1eUNmQ3lMZCt2R3hLaXRFcWxpTkVSY0FvQkhBU2Z3ajFMYnRJQ25WSFlXOEJjOFJmaTQ3YmJiZVBiWloybmF0S2wvbzVKS0pTMHRqYi84NVMrOCsrNjczazFqZ2I4QnhuOVJ5WVhFR0t5czZRLzl4V0NOQndodDFZSHdEcjhsSUNyRzM2RkpKVktTbjROejdVTGY4bTZXeGRnNjk3ejhOOHRTV3lWUzFTakJsbDdBZjRFQ29CbXczNS9CaUp5Qm9jQjBJTkt5TFByMTYwZi8vdjNwMHFVTFRabzBvVmF0V2dRRkJmazdSamtQaW9xS3lNN09KajA5blZXclZ2SHBwNS95NVpkZllvekJzcXpEeHBnUndBZitqbE11VEFlbWp4cHFqSmtPUklKRmNKUFdCRi9VanFCNnpYQkVSdU1JQ1FkSGdML0RsUFBCTHNGMk9iRVA1MUswYnlmdVhUL2hUdC9NMGV0K2h5M0xHaEU3WXJMYUtwRXFTZ20yQUR3SExBZSs4SGNnSW1lb0hwNmV5VHVBY1ArR0lwV01FNWdKUEFQczgyOG9jcUhiOThaRDlhd1N4b0oxQjJxcnBDd25tSmttZ0dmcTNmMksyaXFSS2t3SjlvWEh3ak1rUEFlWTRlZFlSTTYyR3NCTlFBK2dBMUFmcUlWbjJvTlVmeVZBTnA3NkVXdUJGY0IvZ0R4L0JpVnlySU92UGxDakpEandKckI3Z05VQlEzMHN0VlVYa0JJTTJWanNCYk1XSENzQzNNWC9xZjNnRkxWVklpSlZVRTg4WTVCY2VKYmVFaEVSRVJFUmtiTkFWMG92UEdsQUVEQVZMYjBsSWlJaUlpSWljbHJhQXpmN093Z1JFUkVSRVJHUnFxdzFudm1IYnFDam4yTVJFUkVSRVJHcHRqUkV2UHJMQmhvQzZjQS9nV0wvaGlNaUlpSWlJaUpTdFlTV3VtOEJEbjhGSWlJaUlpSWlJbEpWeFFPWlFKSy9BeEVSRVJFUkVSR3B5aWJoV1lycmZYOEhJaUlpSWlJaUlsS1ZPWUFSUUxDL0F4RVJFUkVSRVJHcGFwb0FDZjRPUWtSRVJFUkVSS1FxQ3daV0FVNmdsNTlqRVJFUkVSRVJ1U0Nwc25UMUVBeWtBUWVBSC8wY2k0aUlpSWlJaUVpVlpnSDEvUjJFaUlpSWlJaUlTRlVVQjdUeWR4QWlJaUlpSWlJaVZWa284QjJRaitaZGk0aUlpSWlJK0YyZ3Z3T1FNeFlJL0FKRUF6LzRPUllSRVJFUkVSR1JLczBDNnZrN0NCRVJFUkVSRVpHcUtCQWwxU0lpSWlJaUlpTC9zejhCZWNCZC9nNUVSRVJFUkVSRWZxVjFzS3VlQkNBS09PanZRRVJFUkVSRVJPUlhscjhEa0RQU0JWZ05HSDhISWlMSFZidGV2WHEzaFlhR3hqc2NqdURDd3NLdDJkblo3N2hjcnEzSDdGY3pJaUtpZVhGeGNZSEw1ZHA4UGdNTUR3OXZHQlVWOVllSWlJaExTMHBLaWdzS0NyN2R2My8vVEtEZ2ZNWWhJcFZlcFcvUEFLS2pvMzlYczJiTjZ5M0xDamx5NU1pM0J3NGNlQXUxWnlKeW5pbkJGaEU1eTZLaW9ybzFiOTc4azhEQXdOcWx0eHRqM0dscGFiZGxaMmZQOW02TGpvNytYVnhjM0Z5bjAvbjlwazJiTGorUE1YYVBpNHY3TkNBZ29HYnA3UVVGQmV0Ly92bm5ST0RRK1lwRlJDcXZxdENlQVZaY1hOd0gwZEhSZzB0dmREcWQvN2RwMDZidWdQTTh4aUlpRnpnTkVhOGFMT0Rmd0gxb2FUV1J5aTY0V2JObXN3TURBMnNYRmhadXpNek1mQ1E5UGYwaGw4dTF4YktzNENaTm1yd0p4UGc1eHFDbVRadStIeEFRVUxPZ29PREg5UFQwaDNidjN2MWtjWEh4L3JDd3NNc2JOMjc4bEovakU1SEtvU3EwWjlTcFUrZnU2T2pvd2NZWTErN2R1OGZ0MmJQbmFkdTJENGVIaDE5UnYzNzkrLzBkbjRoY1dKU3NWUTBkZ1VIQXpjQ0hRTFovd3hHUjQ0bU1qT3dTRkJUVXFLU2tKT2VubjM3cWhxY29JUWNPSEpoejJXV1hiUThJQ0lpS2lZbTVOaWNuNXdPQWV2WHFqUVlJQ1FscGZ2SEZGODg3ZlBqdzZuMzc5ajFmK2pWRFFrSmF4OGJHL2pFb0tLaEpZV0hoMXR6YzNIOFdGQlNrbDk0bkxDeXNjOE9HRFVlN1hLNmRlWGw1aTJ2V3JIbE5ZR0JnM2FORE9kOTJ1VnpiU3UwYkh4d2NmSkZ0MndVLy8veHpieUFMb0xpNCtPQkZGMTMwUm5oNGVNOXoreTJKU0ZWUUZkb3pnTnExYTk4RmtKbVpPV2IvL3YyVEFJd3hSUTBiTmt5T2lvcnF0M2Z2M29ubjdFc1NFVG1HRXV5cVlSMXdBMUFMSmRjaWxWcEFRRUFvZ0czYkxzck8vZHZqZERwWFJrVkY5UWtKQ1duczNSZ1JFZEhwNkhFMWF0YXNlUVBBdm4zN2ZBZlZxbFhybHFaTm03NWpXVmF3ZDF1OWV2VWUzcnAxNjhBalI0NHM4VzRMQ1FscDREMitidDI2RDVXT3FYNzkrbzl0Mzc1OTJLRkRoejRDc0N6TFBuejQ4RGUyYlIvaGFISjk5RFhpQUVwS1NsUkVVVVNxUkhzR0VCWVcxZzRnUHovL1ErODJ0OXU5NDJnc1phYkJpSWljYTBxd3E0WVM0Qk4vQnlFaUozZm8wS0YxdG0wN2c0S0M2cmRxMWVxTHZYdjNUc3pMeTFzR3VOTFMwaDRJREF3ODVIUTZkM3YzejhyS21sS25UcDBIM0c1MytwNDllOGE2WEs1ZDN1Y2lJaUl1OFo2TTV1WGxmWnFYbDdjd0ppYm10b2lJaUs0WFgzenhoei84OEVOTElPZllHSXd4cnF5c3JCa3VsMnRqVEV6TUh5SWlJam8xYjk1ODV1Yk5tMWNWRkJSa09KM08xQzFidHZRQWFOS2t5V3NSRVJIeEFRRUIwU0VoSWEwQnNyT3pwNS83YjBwRUtydXEwSjRCYk51MjdWcUh3MUd2b0tBZzAzdGNlSGg0SndDMzI3M3IyTmNVRVRtWE5BZTc4b3REUHllUnF1VGdybDI3aHR1MlhSQVpHZG03UllzV0N5Ky8vUEtEelpzM254MGNIRnkvOU1rb3dOR1RWWXFMaTdNUEhqdzQ4L0Rodzh1OHo5V3BVK2ZQbG1VRjUrYm1MdmpsbDErdTM3OS8vK3ViTjI5T2NybGNPd01EQTJ2WHExZnY5bVBmM0JqajJyUnBVMko2ZXZyOSsvZnZmMjN6NXMwOVhTN1hMdzZISTZKbXpackRqOTAvUER5OFhYaDRlR2R2Y2wxY1hMdy9KeWRuK2RuL1drU2tDcW9TN1ZsK2Z2NDNodzRkK28vM2NVUkV4R1YxNnRTNUh5QTNOM2ZPdWZoaVJFU09SejNZbFZzd3NCTElCM29CZS93YmpvaWNpdXpzN0g4WEZCUjhHeDBkZlh0UVVGRExxS2lvN2pFeE1UZkh4TVRjbkpPVE0zdkhqaDNEZ0tLVHZVNk5HalY2QTRTRmhiVnQwNlpOaW5lN3crRUlBd2dORFUwNDlwaUNnb0pOQlFVRnEwcHRjbVZuWjg5czBLREIzeUlqSTdzY3UvK3VYYnNlRHdvS3FoVWNITnlrVWFOR3lZR0JnWFhyMWF0MzU3NTkrMTQ1azg4dUl0VkxWV3JQQUNJaUlpNk5pNHY3d3VGd2hPWGw1UzByWGVWY1JPUjhVSUpkdVYyTTV6OHRGN0RYejdHSXlDa0tEZzcrVFdCZ1lNMDllL2I4L2VpbXdOalkySkdOR2pWS2pvbUpHWFRreUpIVS9mdjN2M2l5MXdrTURLd1BFQklTMGdKb2NlenpBUUVCVWFjU2o4dmwybkwwOWVxVTJod0dCQmNVRkt3cEtDand2Vi9EaGcyZmlZeU1URktDTFNKUVpkb3pBQ0lpSXZxMmFOSGlQd0VCQVRVS0NncCsrT1dYWDM0UG1GTjVYUkdSczBVSmR1WDJNNTRoNG8zUmZ4QWlWVUxqeG8wbjFLMWI5ODk1ZVhtZjUrZm4vL2JvNXVJREJ3NU1zU3dycEhIanhoTmpZbUw2bjhvSnFXM2J6b0NBZ0JxWm1abGpDZ29LdnZOdXIxbXo1b0N3c0xCTGMzTnpQenpSOGFWRUhuMjlBb0NMTHJybzFUcDE2anl3ZCsvZTVOMjdkei9wM2FtZ29PQm5nS0Nnb0xxbitubEZwUHFxQ3UyWmIyTmtaR0xMbGkwL3RTd3I1UERod3l1MmJObHlBeFhNNlJZUk9kYzB0N2Z5S3daMitqc0lFVGsxUjQ0YytSNGdNakt5QnhCZCtqbmJ0ZzhkdlJ0ODdIRVZLU2dvK0FrOENXOWVYdDRpN3kwa0pLUmxaR1JrOTRpSWlCN0hIaE1hR3RveU5EUzBlZWx0Tld2V3ZCcWdzTER3SjRDaW9xSjlBQkVSRVIyT1BmYm84L3RQSlQ0UnFkNnFRbnQyVklPNHVMaVBMTXNLeWM3T25yVmx5NWErS0xrV0VUOVJnbDE1ZFFUNkFhSCtEa1JFVGwxT1RzNm5KU1VsZVE2SEk3SlZxMVlmaDRlSEp3QjFhdGFzMmE5Qmd3WmpBWnhPNStwamo3TXNLeUFrSktSVlZGUlUvMUt2TlFzZ05qYjIvanAxNm93QTZ0ZXJWKytwR2pWcUpBRWNQSGp3WDhlK2pzUGhDTC80NG9zWFIwUkU5UFh1SHhNVGN3dEFkbmIyaHdDNXVibExBYUtpb3ZyVXFWUG5IaUMyWnMyYVNmWHExWHNVNFBEaHcwdlA3cmNpSWxWUlZXalBBSm8yYmZxM3dNREEydm41K1V0Mjd0ejVKeUFjendXQmFPQ1VocDZMaUp3dGxyOERrT09hQlF3R0hnSmU5WE1zSW5JYTZ0YXRlMS9qeG8yblZ2UmNVVkhSM20zYnRpVjRxKzlHUlVYMWFObXk1ZGZlNXc4ZE9qUi8yN1p0dnp2Nk1MaE5telpmaDRlSGR6NzJkYkt5c3Q3WXRXdlhQZDdIMGRIUnY0dUxpNXQ3dkpnT0hqdzRJeTB0N1kvZXgzRnhjWjlFUjBjUE9IWS9sOHUxZGVQR2pmSEE0VlA1ckNKU3ZWV0Y5dXp5eXk4LzdIQTRJaXJhMStsMGZyOXAwNmJMVC9wQlJVVE9rZ0IvQnlESDFRS29EVHdQWlBzNUZoRTVEVWVPSEVrdEtDajRQaWdvcUY1QVFFQXR5N0lDaTR1TDkrYm01czVKVDA4ZlducXRWcmZiblJFVUZOUTBKQ1NralRHbUlEczcrOTlIamh4WmNmVHBrcXlzckE4REFnS0NnNEtDbWpnY2puQzMyNTIyYjkrK0NidDM3MzZLVXJVWlFrTkQyOFRFeEF3dUtpcktQSFRvMEdlQmdZRjFIUTVIc012bDJyeG56NTVuZCsvZS9aZlNNZWJrNU13TENBZ0lDZ29LYXV4d09LS0tpNHNQNU9Ua3pQcmxsMTl1UTBNclJlU29xdENlTld6WThPOGNSMUZSMGI2c3JLeHBaL3Q3RVJFUkVaRnFMRG82K25meDhmR21UWnMyNi8wZGk0akkvMEx0bVloVVpacURMU0lpSWlJaUluSVdLTUd1bko0QmJrVUZ6a1JFUkVSRVJLb01yWU5kK1FRQ1R3SkJ3R2RBb1gvREVSRVJFUkVSRWFtYXdvSFJxSEs0aUlpSWlJaUlpSWlJaUlpSWlJaUlpSWlJaUlpSW5EYXRnMTM1L0JFWUFPd0JEdm81RmhFUkVSRVJFWkVxYXpsZ2dDUi9CeUlpSWlJaUlpS25UajNZbGM5aFlBY3dIemppNTFoRVJFUkVSRVJFUkVSRVJFUkVSRVJFUkVSRVJFU2tTdEVROGNvbERFZ0d1Z0gvOVc4b0lpSWlJaUlpSWxWWExKNENad2Y4SFlpSWlJaUlpSWljbmtCL0J5QmxGQUNQQVc1L0J5SWlJaUlpSWlJaUlpSWlJaUlpSWlJaUlpSWlJaUpWa2VYdkFLU01HT0FSUEQrWHAvMGNpNGlJaUlpSWlFaVZWUXRQa2JORC9nNUVSRVJFUkVSRVRvK1c2YXBjQ28vK093OVk1ODlBUkVSRVJFUkVSRVJFUkVSRVJFUkVSRVJFUkVSRXBDclNFUEhLWnpBd0VzZ0NNdjBjaTRpSWlJaUlpRWlWTlFOUG9iTVIvZzVFUkVSRVJFUkVUcDE2c0NzZkI3QVdXQW9jOEhPZjNacnVBQUFnQUVsRVFWUXNJaUlpSWlJaUlpSWlJaUlpSWlJaUlpSWlJaUlpSXZJL2V3QllCTFR6ZHlBaUlpSWlJaUp5YWh6K0RrQXExQTI0R3VqcTcwQkVSRVJFUkVSRXFyS2V3TytCdXY0T1JFUkVSRVJFUkVSRVJFUkVSRVJFQkFBTENQUjNFQ0lpSWlJaUluSnlXZ2U3OGhvTXpEMTZmN1UvQXhFUkVSRVJFWkdUVTVHenlxc0VhQUgwODNjZ0lpSWlJaUlpSWxWWkJOQUhEUkVYRVJFUkVSRVJFUkVSRVJFUkVaSEtJZ0RvNk84Z1JFUkVSRVJFUktveUI3QVZNRUJMUDhjaUlpSWlJaUlpSjZBaVo1V2JEYVFBdndCMS9SeUxpSWlJaUlpSVNKVVdqWlpURXhFUkVSRVJFUkVSRVJFUkVSR1J5c0lDK2dNTDhDemZKU0lpSWlJaUlpSm53QUpXNFNsMjlpYy94eUlpSWlJaUlpSVYwTnplcW1NWHNCNTRDM0Q3T1JZUkVSRVJFUkVSRVJFUkVSRVJrYk5QUGRoVlUzZWdFRGppNzBCRVJFUkVSRVJFcXFvSDhjekZmc3ZmZ1lpSWlJaUlpTWl2SFA0T1FFN2JaMEFla0k2bitKbUlpSWlJaUlpSW5LRWEvZzVBUkVSRVJFUkVwTHFwNWU4QVJFUkVSRVJFUktxeUlHQTZZQU54Zm81RlJFUkVSRVRrZ3FjNTJGVlhFVkFIS0FZNitEa1dFUkVSRVJFUmtTb3RHaVhYSWlJaUlpSWlJbWRkSTM4SElDSWlJaUlpSWxLVkJRSlRnSHlnalo5akVSRVJFUkVSdVNCcERuYjFVSUtubW5nSWtPRG5XRVJFUkVSRVJFU3F0RWcwSDF0RVJFUkVSRVRrckxzR3NQd2RoSWlJaUlpSWlFaFZOaFl3d0FSL0J5SWlJaUlpSW5LaDBCenM2bWt0VUFCczhIY2dJaUlpSWlJaUlsVmRQWDhISUNJaUlpSWljaUhSSE4wTHcwaWdHSGpEMzRGVVYybkR4OFU1TFB0bW9DdUdTNEE2UUEwL2h5Vy95Z095c05nQXBKUlk5dXhtYi81dGg3K0RrZ3RXSE9CcEwxQjdVUWw1Mmd2UEtMQVVZRGFnOWtKRVJFNkpFdXpxcnhPdyt1ajlsc0F2Zm95bDJ0bDk1N2o0RXF2a2ViRDYrVHNXT1YzbXl3QVRNTHJoMitPKzgzY2tjc0dJQjU0SDFGNVVQVjhDb3dHMUZ5Skh2ZjJWQ1MycXdmWEdrQVIwQmhvQ01XZ0txcGNONUFDN2dkV1d4ZUtnUEQ2NXM3ZFY2T2U0NUJ4VGduMWhlQXpQV3RtVC9SMUlkV0Z1dmprZ0k3TGRDMWptVWNDeVFvSUo3OWlla04vRVlUV3VSMGhNVFJ5aHdSUVZGeE1ZR0VoUlVSSEJ3Y0crNDkxdWQ1bkhwYVdtcHRLa1NSUHExNjkvMGpqeTgvTUpEUTBsS0NnSUFOdTIyYlJwRTNGeGNZU0doaDczdU96c2JCWXVYTWlOTjk1SWVIajRDZC9ENlhTeWUvZHVXclJvY2RKNFNpcysrdG1QcDZpb3lCZjM4ZXpldlp1R0RSdWU5TDJjVGljQkFRR0VoSVQ0dHRtMkRZRERzckFMM2RqNVIzRHZ6TVMxY1R2TzFCOHhMamVBd1ZpVEdoLys2VWxyenB5U1UvcGdJcWN2QUhnQmVCU3dJaU1qR1RSb0VFbEpTWFRvMElHNmRlc1NGUldGWmVtL1pIOHp4cENmbjgvKy9mdFp1M1l0aXhjdlp2YnMyUncrZkJnOHhVTW5BVS9pK1Q5VjVJTDAwcmNtTER5WVJ5MTRCRTlDTGFjdXg4QkxUamVUSHVsbUZmZzdHRGszOUwvNWhlbDN3Qkxnc0w4RHFZcjIzdlpZUkZGdytQc1lickNDZzRpNnJnZFJTVjJ4UW9JcEtTbWhVNmRPWmZiLzl0dHY2ZGF0VzVsdEVSRVJmUDMxMStWZU95OHZqK3V1dTQ0bm4zeVNwS1FrMzNaakRDVWxKZVdTNFprelovTFZWMS94cjMvOUMvQWtsUjA3ZG1UYXRHbk1taldMVzI2NWhjNmRPd09lcEg3czJMRnMzNzZkN2R1M2MrV1ZWekp3NEVCR2p4NWRMdGwzdTkxOCsrMjNXSmJGNHNXTG1UeDVNaDkvL0RFT2g0TStmZnBVbUJnWEZSWHgxVmRmRVJnWWlHM2JkT3JVNllRSmd6R0dOV3ZXNEhCVWZLRjcrdlRwekpremgwV0xGcDB3VVFmNDZLT1BlUHZ0dDVrN2Q2N3ZzMnpac29VaFE0YXdjdVhLY2hjYmpNdE4vdUlVOGo5YmdYRVhnY1g4SUxmejF2cnZ2bmpraEc4a2N2b2lnUGVCRzhMRHd4azllalFQUC93d2taR1IvbzVMVHRIaHc0ZDUrZVdYZWY3NTUzRTZuUUR6Z1ZzQnRSZHl3WGxqbldsckd6N0ZNOVZGenR4MmgwWC91eE9zbi8wZGlKeDlHc0p4NGJrUitCajRDcWk0QzFXT2Evc2ZuNnBYSEJTK0hNTU5nWFdpcVR0MkJEWDY5OElLOFh5VkFRRUJPQndPL3Z2Zi81S1Nrb0xENFNBa0pJVGc0R0NXTFZ2R21qVnJlUFhWVjZsYnQyNkZyejlseWhTY1RpZGp4NDZsYTlldXZsdTNidDM0OXR0dnkreHIyemJ6NXMxajZOQ2hHR01BZk84WEd4dEx1M2J0U0U1T3BxVEUwOUVTSEJ6TXJiZmV5dXV2djQ0eGhva1RKNUtZbUlqYjdlYnp6ejluK2ZMbExGKytuUG56NStOMnUzM0pjZCsrZlltSWlPRHR0OThtS0NnSXA5UEo1NTkvenJKbHl5Z3BLV0hac21WOCt1bW51Rnd1WHlMc2NEZ0lDZ3JpbzQ4K0lqVTFsVVdMRm1IYk5xbXBxYVNtcHZMeHh4OFRGQlJVSnJuMjlqaDdKU1VsRVJvYVNscGFXcm5QZmF4Rml4WXhaTWdRZ29PRG1UVnJGdlBtelNNc0xBeWd3cDU4S3lTWUd2MTdVWGZzQ0FMclJJUGhodUtnOE9WN2J4dFg4UTlHNU16VUE1WUROelJyMW95MWE5Znk5Tk5QSzdtdVlpSWpJM242NmFkWnUzWXR6Wm8xQTdnQno4OVY3WVZjVUtaOVovclloaFNVWEo4TmNiWWg1WTExNWlwL0J5Sm5ueExzQzg4UHdEWThSVnZjZm82bFNqRTMzeHdRWkFmT01wQVEzTHdSc1dQdUpxaEJiTG45U2llTjNvVFRtM2lQR2pXS1o1NTVodHExYTVjN2J0R2lSU3hac29RK2Zmb3dhTkFnMXExYng0b1ZLN2owMGt2NS9lOS9UOSsrZmN2c3YyVEpFdXJXclV0U1VoSjMzMzAzR3paczhMM253WU1IYWRhc0daMDdkK2JWVjEvMUhkTytmZnN5NysxTnpETXpNMGxQVHljOVBaM016TXd5NzJOWkZuZmRkUmY5Ky9mSHNpeUNnNE1wS0Nqd0hWdFVWT1Q3ak1jNjFTR3YzcDczYnQyNjBhdFhMM3IxNnNXZGQ5NUpYbDRldzRjUDkyM3IxcTBiOTk1N2I1bGpOMi9leklZTkc3amxsbHNBbUQxN05yWnRrNWVYQjBCdWJpNjV1YmxrWjJlWGU5K2dCckhFanJtYjRPYU5NSkJRRkdSL2FHNit1ZndIRVRsOUFjQXNJS0ZUcDA2c1dyV0t0bTNiK2pzbStSKzBiZHVXVmF0V2VVY3BKUUFmNHZrNWkxUjcwMUxORU10bUVWRFQzN0ZVSXpWdHd4ZlRVczBRZndjaVo1ZUdpRitZb3ZBTUR6ZEhIM2NIVnBaNkxCVkl2L012WTdHczhjSE5HaEw3eEhDczRJcm5EM2Z0MnBXWW1CZ3N5eUk3TzV1VWxCUzZkKy9PNTU5L3pzeVpNMGxOVGVXZWUrNmhlL2Z1dm1NT0hqekliYmZkeHVqUm8rbmN1VFAzMzM4L0RSbzBZUFBtemJScTFZcng0OGVYU2R6VDB0TDQwNS8reElnUkk5aTdkeStmZlBJSjdkdTNaKy9ldmZ6d3d3ODBiTmlRRmkxYUVCY1hSNnRXcmVqWHJ4KzJiZE81YzJjQ0F3TjljOEQ3OWV2SGp6LytXT0VROFk4KytnaGpEQTZIQTl1MmZlL2Z2WHQzMzd6b0hUdDJjTkZGRi9IMjIyOXo5ZFZYazVLU1V1WjdjRGdjV0phRk1ZYkN3a0pmcjdJeEJ0dTJmZnNiWTlpNWN5ZGhZV0dVbEpTUWxaVkY0OGFOZmJGY2YvMzF2UERDQzdScjF3NWpUSmw1MlE4Ly9EQ3JWNjhtSlNXRjFhdFhjOTk5OTFYNGMwbE1UR1RTcEVrVlBtZmNSUng0NFMzY2Fic3hNUGFpdDU1NXRzSWRSVTdkV0dCOGh3NGRXTDU4K1VsckhValY0WFE2NmRtekordldyUVBQejFudGhWUnIwOWVhUzRCVUlPUmsrOG9aS2JRTkhVZDJ0SDcwZHlCeWRweDRZcU5VVi9tbDd2Y0hGZ0J6Z0Z0UWtsMmg5RHYvMGd2TCtxc1ZIR3hxamJqWk9sNXlEWjZlM0k4KytnakxzcmpxcWw5SC9seDc3YlcrKzQ4KytpanZ2LysrcjNCWTdkcTFtVGR2SHNYRnhheGV2Wm9hTldydzVaZGZZdHMyVjExMUZWdTNicVZseTVhK0pEYzdPNXZBd0VEbXo1L1ArdlhybVRGakJoa1pHZFN2WDUrSEgzNllLVk9tMExScFU0cUtpdGkwYVJOT3A1UHc4SEJXcmx6SnFsV3JHRFZxRk11WEx3YzhQZTdIem5FdUxpN0dzaXplZXVzdFhudnROUUJXcjE1TllHQWdsbVh4M252dkVSd2NUSzlldlpnelo0NTNYbUlaeGhqbXpadEhiR3dzQnc4ZXBGKy9mbnp6elRlZTd6TTluVUdEQnZuMnRTeUw1czJiQS9EQ0N5K1FrWkhCUC83eER3QysvLzU3d0pPd0g1dWtyRml4Z2kxYnRtQlpGclp0TTMzNmRCNTU1QkZ1dmZWVzB0UFR1ZkhHRzBsTlRjVVlnOHZsT3U3UHpBb09vdGFJMzdOdjNEU0QyejF1MTEzamxsODBZMXo1U2ZJaXA2WVg4TmVJaUFnemE5WXNTOGwxOVJJZUhzNnNXYk80NG9vcnpKRWpSOGJoR1M2dTlrS3FwZWxyVFRqd2I1UmNuMHVoRG90L1QxOXJPbzdvWUpVL29aSXFSMFBFSlFESUJkYWc1THBDWnR5NFFDenJUY0FSYzN0L0s3QnVyVk02N3RqaDBmSHg4VHp5eUNQTW56K2ZvS0FnWDBLNWNlTkcvdnpuUHpOczJEQjY5KzdORzIrOFFYNStQc25KeWN5Y09aT01qQXp1dXVzdXVuWHJ4dTkrOXp1KytlWWJycmppQ3ViT25VdmR1blVaTVdJRWwxNTZLZTNhdGVQSUVVL05uVW1USmpGa3lCQjY5T2pCWTQ4OXhwNDlld0RQUE93dnZ2Z0NnS2xUcCtKeXVlamN1VE1kTzNZc2MrdmN1VE5PcDVNNzdyakQyMHZqUzhJREF3TzU4ODQ3R1RSb0VQWHExZU9XVzI1aCsvYnQ1VDUvU1VsSmhjUEdUMmJJa0NHc1diT0dYYnQyQWJCczJUSTZkdXhZTHJrMnh2REtLNi93eHovK0VZQjkrL1lSRnhmSHdJRURLL3habktpcU9rQmd2ZHJFM043ZkFoeVdzZDgwNDhicEFxU2NpVURnVGNBeGJkbzA2M1NyNzB2VjBMSmxTMTUvL1hVTHozblVtNmpEUXFvcncyUkE4MXZPdlhaWXZPVHZJT1RzMEg4SU1oOW9CK3dydGUwbVlDR2c1UU9BakxTU3dWaFdpOUJMV2hMZTliS1Q3bStNWWZEZ3dlVzJkKy9lblpTVUZLS2pvN24wMGt0OXlXZmJ0bTJKaTR1amUvZnU5T2pSZzFxMWF2SEVFMC93MDA4L01YTGtTSjU5OWxsY0xoY2JObXhnNjlhdHZvcmtjK2JNSVNjbmg0Y2Vlb2hWcTFZeGZmcDBMTXNpTWpLUzJOaFk3cjc3YnRMUzB2anRiMy9yNi9uT3lzcGl4NDRkQUtTa3BOQzhlWE5XclZwRlVGQVFDUWtKTEYyNmxPam82Qk11SXdhZW9qL2VaRDRzTEt6Y0VsNU9weFBidHN0VVFnZElTRWp3M1QvZTZ6ZHQycFNrcENSZWZQRkZ4bzBieDl5NWN4azNibHk1L1N6TDRvVVhYaUFtSm9aSmt5WlJwMDRkaGc4ZlRrRkJBUVVGQmVUbTVtTGJOZ2NQSGdTZ3NMQ1FoZzBibm5CZWVIalh5M0N1M2tEaGhxMHRNM2JadCtDcC9peHlPZ1lETGE2OTlscUdEUnZtNzFqa0hMcnR0dHVZTldzV24zLytlVXM4SThEVVhraTE4bnFxYVkvRlBmNk80NEpoR1BIUE5XYktQWjJzamY0T1JmNDNTckFGWUUrcCs3OEZQZ0wrRCtnRUZQc2xva3JDM0h4elFJWmxQUTFRbzMvUGsrNWZVbEtDMiszbTQ0OC94clp0ZXZYcTVYdXVWNjllVEo4K0haZkxSV0ppb20rN3crRmc1TWlSZE96WXNWeUY3RGZmZk5OM1B6azVtU0ZEUEhVd2NuTnptVEJoQWdFQkFRd2ZQcHlXTFZzeVk4WU1IQTRIMDZkUEp6czdtMTI3ZGpGeDRrVGF0bTNMeFJkZkRNQWJiN3pCNE1HREdUOStQUGZlZXkrdFc3ZXVzSmU1b21XeE5tN2NTSU1HRFFnUEQyZlhybDE4L3ZubkFHV0d3WHZ0MmJPSG1qVnJzbmp4WXNBengvemFhNjlselpvMUFHUmtaRlI0RWNMcjBVY2Y1ZWFiYjJiWXNHRzBhZE9HM3IxN1Y3aGZpeFl0ZkFuMC92Mzd1Zjc2Njh2dDA2OWZQOS85MU5UVWt4WmVpN3F1SjRVYnRnSThiVzYrK1VPdGp5Mm5JUUI0R21ETW1ER25kRURwOWVDTGlvb0lEQXlrcUtpb3pBV29FMTN3U2sxTnBVbVRKdFN2WC8razc1V2ZuMDlvYUtqdi9XemJadE9tVGNURnhaMXdoRWQyZGpZTEZ5N2t4aHR2UEsyNTVPbnA2VFJxMU9pNFMvRWRUMTVlSHBzM2I2Wmp4NDZuZFp6YjdjYTI3ZU4rRnR1MitlV1hYMmpac21XNWR1QzExMTVqMkxCaDFLaFI0N1RlODZtbm52SzJoVS9qS1hxbTlrS3FEWWZGYUgvSGNLR3hIWXdHZEhXMml0TVFjVG5XSG1BVG51cTNGM1J5RFpBZTJmYjNRT3VRVmswSmJuSFJTZmZmdVhNbk1URXhGU2FvNGVIaFhIdnR0YXhhdFlwcnJybW0zUE1MRml6Z3E2Kys0czAzM3lRd01KQlBQdm1FLy83M3YzejU1WmRZbGtXalJvMTgrMFpIUnpOcjFpeSsvdnByUHYzMFUvNzJ0Ny81cW4vMzdkdVhoUXNYOHZMTEwvUDY2Ni83a3V2dDI3ZVRtcHJLZGRkZEIzaDYxQnMxYWtTdlhyMThTZkxBZ1FQcDJiTW5mLy83Mzh2Rk4yN2NPR2JQbmwwbWp1Tlp0MjRkbDExMkdRRUJBYjRiNEx0L3NoUHV2THc4WW1OajJiZHZIN0d4c2I3ZTh1T3hMSXNHRFJyd3pUZmZzRzdkT3RhdFc4ZThlZk44c1hncnNwL0tpWDVJeTRzSWFYa1JRSnVqUDMrUlUvVjdvSFdQSGoyNDhzb3JUN3B6U1VrSlhicDBJU0VoZ1lTRUJMcDA2WUxiN2FacjE2NitiUWtKQ2VWV0VQREt5OHZqa1VjZVlkMjZkYmpkYnQvTjVYSlZXQmZoUC8vNWoyOUtoZGR0dDkzR2hnMGJlT1NSUjFpOWVyVnZ1OXZ0NXNrbm4yVFFvRUgwNjllUDFOUlUxcXhaUTlldVhYMVYvYjIzcmwyNytsWVZLUDNaaGc0ZHl0U3BVMC80SFhnTElKYVVsUGh1MmRuWjNIdnZ2ZXpkdTdmTTlzTEN3bkx2NDJYYk5rT0hEdVg5OTQvZmlieC8vMzZHRGgzS3p6OTdscDA5ZE9pUXR5STQ3N3p6RHNYRnhSUVdGbkw3N2JlZk1PYlN1bmZ2N2kxWTJRYlB6MStrV3BqMmY2WWxuaEU1Y2g1Wk1PVE5kVVp6aTZvNDlXRExzZjRQaUtmc0VsNXZBbnVCRi9CVUg3OWdXSmE1Qnl5aXJ1MSs4cDN4Rk4xcTE2NGRRSmtUUVdNTTJkblpyRnk1a3RxMWEvUDQ0NC96NUpOUGV0ZFVCYUJldlhwOCsrMjN2UERDQzl4MDAwMitSSGJ6NXMwWVk4b2t0dDkvL3oxZmZQRUZPVGs1cEtXbHNXM2JOaDU0NEFFR0RoeklyRm16Y0RxZGRPclVpVFp0MnZEKysrOHpZTUFBNHVMaW1EcDFxaS9KOU1hM1lzVUt3RE44ZSs3Y3VVUkhSNWY1VE43bHJ0cTFhMGQrZmo2WFgzNDVoWVdGdmlKbHBTdDZBeHcrZkpqMzNudXZURFZ2NzNzWll6REdVRnhjL3RxTmJkdDgvLzMzekpzM2owV0xGcEdVbE1Tb1VhTklUazZtZi8vK1hIdnR0U1FrSkZDL2ZuM2F0MjlmN25pSHcrR3JVbDZSMCtsNWk3cTJCNjZ0NzJOWjNJMm51SXZJcWJnSDRJa25uamlsbmIwWG01WXRXMFpJU0FoWFhua2xJU0VoQkFjSHMyalJJaUlqSTFtMWFoV1RKMCt1OFBncFU2YmdkRG9aTzNZc1k4ZU9MZk5jY25KeW1jVGN0bTNtelp2SHlKRWpNY1pnV1JZT2g0T1FrQkJpWTJOcDE2NGR5Y25Kekpremg0Q0FBSUtEZzduMTFsdHAyTEFoL2ZyMVkrTEVpUVFIQitOMnUxbTZkS252N3lrM041YytmZnI0ZW9TTGk0dHhPcDM4K09PUGhJYUdNblRvMEFxVGZaZkxSWFIwTkxadEgvZGloUGRpWUduZVlvdmdTZUlMQ2dwOGJkcE5OOTFFZm42KzcvMXMyeVlzTE14M2dhOSsvZnEwYU5HQ2xTdFgwcTVkTzJyV3JPbUxPekF3a0tDZ0lJS0RnMzBKK0tsNjRva252QVVjMVY1SXRXRVY4eGlXT3VMOHdGRmk4MmRnaEw4RGtUT25CRnNxVW5ydWRRdGdPT0FDL3NrRmxHQm4zRDY2dHNIcTVZZ0lJN1Q5cVYxTW5EOS9Qbi80d3gvSXpNems4Y2NmOTUwSUZoVVY4ZWMvLzVsT25Ucng0SU1QTW5yMGFPNjc3ejVtejU2TjIrM21tV2VlWWVQR2pSaGp1T09PT3hnNmRDaHV0NXZSbzBlemVmTm1HalJvVUdib1lraElDSm1abVZ4eHhSWGNkTk5OZ0dkTzlZQUJBK2pSb3dlelo4L20wVWNmNWNFSEgyVHQyclUwYXRTSXhNUkVHalJvUUdGaElZQnZxTHAzS1MyQS92MzcrK0o5OWRWWDZkeTVNMXUzYnVXeXl5NWo2TkNoREI4K25BOCsrS0JNOHJ4bno1NHlKNlRmZlBNTmdZR0JaZVpmRnhVVmNkRkZGK0Z5dWZqSFAvN0JGMTk4UVZSVWxPLzUvUHg4L3ZDSFA1Q1dsa2FYTGwzNDV6Ly95V1dYZWVhNy8vdmYvK2Fqano3aXd3OC9aUGJzMlF3Yk5xeE1ndTN0M1RwVzZhVCtWTmZqOWdxOXBBV084REJzWjBGaStsM2phaldaTWE3OEl0b2laZFVHZXRXcVZZdXJyNzc2bEE4cVBhckMyMTU0RSs5Um8wYXhlZlBtTWhmaXZCWXRXc1NTSlV2bzA2Y1B0V3ZYNW9rbm5zRHBkSEwvL2ZmVHFsV3JjcjNlUzVZc29XN2R1aVFsSlhIMzNYZnowRU1QY2NrbGx4QVlHTWpCZ3dkcDFxd1puVHQzNXRWWFgyWFVxRkVBdEcvZnZzemZqdmR2S2pNejB6Y00yM3NCemlzek01TWJiN3pSOTdqMEZJMWpsWjZ5OGNFSEg5QzhlWFBHang5UGp4NDk2Tk9uRC9CcnNjaHQyN1l4ZE9qUU10L1h6cDA3eTZ4RzREVjkrblRmL1RsejVoQVhGMGRSVVJHV1pURmd3QUJxMXF4SlFVRkJoUmZrSEE3SGNYdkpqK2VhYTY0aEppYUduSnljUktBV29QWkNxclJ4WDVsQUxJM0k4QnVMbThaOVplNGYxOXU2NEVlU1ZsVktzT1ZrZmdHNkFiOEJkaDNkVmcvb2pHZDVyK3BiZVR3dzhEb2dJUFRTVm5DS2N3ai85S2MvY2VXVlZ4SWFHa3J2M3IyNS9QTExzVzJiZnYzNk1YandZTnExYTRmRDRlQ1ZWMTRoTXpPVHlNaElBUHIwNmNPTk45NUkxNjVkZmZNamc0T0Q2ZHExSzVkY2NrbTVJZVZ0MnJUaGxWZGU4VDNldlhzM08zYnNZUExreWI3RWRNYU1HZnoxcjMrbFljT0daWHFJakRIY2ZmZmRCQVFFK0hyT2poMDY3WGE3ZmRzU0VoS1lPblVxNzd6ekRuMzY5S0ZwMDZabDlsMjVjaVhKeWNuMDZORUQ4SnhzSmlRa2xKbmIzYUJCQStiT25RdDRlcGthTjI1TXo1Ni96bW1QaW9yaTczLy9PMkZoWWVXU2lhQ2dJSVlNR2NMZ3dZUDU0WWNmZk90amU3bGNMbUppWWlndUxpNHpOTi9iaStWME9vbUlpQ2ovd3pvUmg0UFF5MXJoVFBrK3dNSytEbmozOUY1QUxrRFhBUUhYWFhkZGhWTkVqc2ZoY0hETExiZFVlQkdvWmN1VzVPYm1jdHR0dDVYWmZ2RGdRVjU5OVZXZWVlWVpPbmZ1elAzMzM4L1lzV1BadkhrenJWcTFLdGVEbnBhV3hwUXBVeGd4WWdSdnZmVVcrL2Z2Wjlhc1dVeWVQQm1uMDhuNDhlTnAwYUlGY1hGeHRHclZDdkQwL25idTNObjNXWHIxNmtXL2Z2MW8xcXhadWQ3eVpzMmErUzVraFlTRUVCWVc1bHVTcnlJN2QrNWs4T0RCT0J3T2JOdG02dFNwTkdqUWdDbFRwckJvMFNLKy92cHJrcE9UQVU5N2RjVVZWL0QwMDAvei9QUFBZOXUycjIzeUp2bXBxYWtWVHYvbzJMR2pyejM5K3V1dmVmenh4MzM3alI4L250bXpaK053T0xqcXFxdXdMSXNiYnJnQndIZk1xUW9NRE9TNjY2N2p2ZmZlQzhEemU2RDJRcXEwK2pYcGhzMnBMWmtpNTBMdFJqWG9DcXp3ZHlCeVprNnZXMGZFNDAzZ0x1RHZIQzNvVXgybEQvL0xYTEIrVjN2a0lNSTYvTWJmNFZRS0ZmVUd1OTJlMlFRbnFqcnVEOTZDY1pabG5YWVBOa0JCNm84Y25EWUhZRzZUdDU2NThXVDdWM2VkT25XcXZXYk5tb01BQ1FrSjk5bTIvV05RVU5CRzd6WmhMdkM3MmJObmMvUE5ONS95UWQyN2QvZlZXYmpxcXF0SVNVbnh6dW4xS1NvcTR2MzMzeTlUcmQvdGRsTmNYT3lyTjdCeTVVcHMyK2F1dSs0aU1UR1JsaTFiK3BMSi8vdS8vK09aWjU2aFRwMDZyRisvbmhrelpwQ1JrVUg5K3ZWNStPR0hlZmZkZDJuYXRDbEZSVVZzMnJTSml5KyttUER3Y054dU42dFdyV0xVcUZHa3BLUUFuZ3NDeDE1QUtIMXhhOSsrZmR4MDAwMTg5ZFZYSkNZbWx0bTN1TGlZWmN1V3NXZlBIb1lNR2VKN3pYMzc5akYyN0ZnS0Nnckl5TWhnNHNTSkpDUWtNRzNhTk9iTm04Yzc3N3hEM2JwMXkzMTNXVmxaWEgzMTFheGR1N2JDdi9HT0hUdnk4Y2NmMDZSSkV3QjY5T2pCL1BuemVlZWRkOGpKeVdIWnNtVyt6K1F0SkdlTW9hQ2dnQ1ZMbGxDelpzMVQvam5PbmoyYlcyNjVCVHkvQnhkOGUzRytxRjA2Ti82NTFrd3k4SWkvNDdqQVRSclJ3WHJNMzBISW1WRVB0cHlKVGNCdTRJTlMyNjdHTTM5N3YxOGlPc3ZNelRjSFpHQWw0WEFROGh2Vm12Q3E2Q1Myc2lYV1hxZGJ1ZmhZSWUxYmVrWXUySFkvTTI2Y3d4bzN6ajc1VWRYUFZWZGQ5YWVJaUlqN2MzSnk0b3d4ZTRDNnp6MzNYTkNXTFZ1S3QyM2I1dWpmdi85MnA5TTVkZG15WmYvd2Q2eCtGQUFrQlFZR250Ync4TktPL2R1S2o0OG5NVEdSWHIxNmNjTU5OOUM4ZVhQQVU4MS81c3lacEtXbGtaYVdSdXZXclFrTkRTVTVPWm5ZMkZobXpackZYWGZkUlhGeE1mWHIxK2V4eHg2amUvZnV6SjA3bHpGanhqQml4QWd1dmZSU2F0U29RWHA2T2dDVEprM2l3SUVEN05peGc1bzFhL0xhYTY5eDhjVVhFeHdjekJkZmZBSEExS2xUK2VNZi8raWJWbEthYmR1c1dMR2lUSjJEb0tBZ0Nnc0xXYk5tRFFFQkFaU1VsTkNwVXlkQ1FrTEtmZmJ3OEhBNmR1ekliYmZkeHZyMTYzbnNzY2RvMXF3WmVYbDV2UEhHR3hVbTE0QnZsRXhSVWRFcGZjY3hNVEVjUEhpUWpJd01ldmZ1emRpeFl3a0lDR0R6NXMwODhjUVR2c0tJdG0yZjlrVzVhNjY1aHNEQVFJcUxpL3ZoS1NCN1FiWVg1NHZhcFhQTFFQa2xPZVI4dXg1UWdsMUZLY0dXTS9FaU1KbGZseU9wQ2N3Qmd2SE0yYzd3VTF4blRVWkU2emdnSXFoK0hSeGg1VThJcGZwemhJVVFWTDgyUmJzUFJHU2tFNGRudXNRRkl6RXhzVU53Y1BEOGJ0MjZ4WTRhTlNyb2FBMkFwdUJabW9pai8zL2s1ZVcxbVR4NThrdExseTZ0QVV5d3JBdHl6bGdjRU5HNmRldlRYdWJKR0ZQaGtuWGR1M2NuSlNXRjZPaG9McjMwVWw4eTJiWnRXK0xpNHVqZXZUczlldlNnVnExYVBQSEVFL3owMDArTUhEbVNaNTk5RnBmTHhZWU5HOWk2ZFN2ZHVuVURQSE9SYzNKeWVPaWhoMWkxYWhYVHAwL0hzaXdpSXlPSmpZM2w3cnZ2SmkwdGpkLys5cmUrQkRvcks0c2RPM1lBbmhvUHpaczNaOVdxVlFRRkJaR1FrTURTcFV1SmpvNCs0VEppcHlJcUtvcWtwQ1RtenAzcjY4MFBEUTFsKy9idHZQNzY2OFRIeDlPOGVYUHExS2xEZEhTMHIyZlpXMCtpYTlldUoveCtTNzlQZG5ZMmFXbHBYSDc1NVF3Y09CRGJ0bkc1WEJ3NWNzUlhnNks0dUppRkN4ZWVWcEpkbzBZTldyVnF4VTgvL1JRQkYxNTdjYjZvWFRyMy9ySGExTVp6TGlmKzFmTE5iMDJ0UDNhelZOT2hDbEtDTFdlcWRGV3BhT0FySUpKZmsrdFlZQkNlTmJYM25kL1F6Z0tINDFLQXdFWVY5NXljRG1NTXUzZnZQdUh5VmtWRlJVeVpNb1U3N3JpRFdyVituZlowNk5BaEZpeFl3SkFoUXlwY3J6b25KNGVmZi82WkRoMDZsRG5CWGI1OE9Ra0pDYjQ1M21lRE1ZYVNrcExUbWwrNmVmTm1HamR1N0pzRG5aV1ZSVjVlSG5GeGNXY3Rybk1wc0dGZGluWWZBSXRMdVlCT21HKy8vZmJ1QlFVRkM1OTk5dG1vMXExYm4zRGZHalZxOE5lLy9qVUkrUHVDQlF0dUhUWnMyTDN2dmZmZWhUWnY3RktBMy96bTlLYVNsSlNVNEhhNytmampqN0Z0bTE2OWV2bWU2OVdyRjlPblQvY1ZJL1J5T0J5TUhEbVNqaDA3K3FaQmVMMzU1cHUrKzhuSnlRd1pNZ1R3VlBxZU1HRUNBUUVCREI4K25KWXRXekpqeGd3Y0RnZlRwMDhuT3p1YlhidDJNWEhpUk5xMmJldGIydStOTjk1ZzhPREJqQjgvbnY5djc3N2pvNmpXLzRGL1ptdXlxWnVFSktUUWlRRkJrVkN2RWdFcDhrTVVVRkF1V0xDQ2VMMWZSYkZ3bFNJcUlFV3dvTml2U0JlVTRoVkNMMklvS3AxSUVVSVNFdEkzMmMzMitmMngyWEUzQlpLUVpMUEo1LzE2NVVWMmRtYjI3Q1k1ekRQbm5PZVpNR0VDYnJycHBncjdvZXIwQ1dYOTlOTlBtRGR2SGdvTEM5R3VYVHVNR3pjT2d3WU5nbHF0eG9VTEYvRGpqei9peXkrL1JGYVc0NytScVZPblNrblVybDY5aXZEd2NHY2Q2bkw2OU9uak5ycnQ0K09ESzFldXdHQXdJRG82R2lVbEpVaEtTc0xvMGFPUmxKU0VrU05IWXQyNmRlamR1M2VOWnNEY2ZQUE5PUERrNmJNQUFDQUFTVVJCVkhYcUZJQ20xVi9VRi9aTDlVTWxvRk5kSmRjSlVnTzNOYS84K2VOWlFHN0ozL3RsNjRHVDJlV1B2Nm9IVG1XN0gxdlJNWldkQndBQzFFRDdFTUJmQlJpdHdJVjhJTWR3L1hOVzVibmFZdlZCSndCNzZ1YnNWSmNZWUZOdHVBVGdQamhHc0ozdUIvQWhnQ0VBN2luZEpzQjdrcUoxQmdCbFZMTWJQdEVQUC95QVR6NzVCQnMyYktod2VpVGd1RUQ5N3J2dm5HdjRKSDUrZnZqeXl5L1JzV05IZE8zYXRkeHhaOCtleGVUSms3RjkrM1lwd0xaYXJaZzZkU3BtejU1ZGJpMm5LSW9vTGk2dXRCMkFJMm1ZYTRidjgrZlA0K2pSbytqYnR5OEdEaHlJZmZ2MjRkQ2hRMGhNVE1TZVBYdXdZY01Hekp3NXMxd1pMSlBKaE5kZmZ4MGRPblRBckZtekFBRGZmdnN0a3BLUzhOMTMzMEdyMWJydGYrYk1HYWhVS3JmZzIyNjN3MkF3SURjM0YrbnA2VGg3OWl6R2pCa2p2VmV6Mll5Y25KeHJ2aC9BTWRJVkZSVlY3V21meXVod2xCdytDZGp0blFHc3E5YkJYa29VUlI4QTd3QUl1TjYrWlEwYk5xemorKysvdisyeHh4Njc2ZXV2djc1WTY0MXJ1RG9EMVErd0wxNjhDSzFXQzRWQ0llVXljTkpvTkJneVpBaFdyMTR0L2YyNDJyaHhJelFhRGM2ZlA0OEpFeVpnM2JwMUNBd01oTmxzeHVEQmc5MXU2QVVIQjJQRmloVm8wYUlGVkNvVjlIbzkwdFBURVJzYml3RURCdUN4eHg3RGpoMDdzR1RKRWltNHZuRGhBZzRkT29RcFU2Wmd4b3dadU9PT082QlNxZENuVHg4cENkaUlFU05nczlrd2NPQkF2UEhHRzI3dGM1YmljOWFaZGpLWlRHNlBCd3dZQUpWS2hhaW9LRHo4OE1PWU0yZU9sT0FNK0x0Tzl1clZxNUdibSt0V1FlRElrU080VnFEbExFSG85T0NERDBLdjE2TmR1M1pJVFUydDVDaFVPNHU0MDgwMzM0dzFhOVlBanQrSEp0RmYxQmYyUy9WSGxLTlRYVjJwK1NxQnVOREtuNytRN3dpd25mc3BaZTdCcTNON3V4RGdTakdRWDFMK09kZGpLanRQeTJCZ1FHdEE3bklmclVza3NQY1NjRHJuMnVlc3luTzFSV1puZ08ydEdHQlRiWEs5UWp3TFI1YnhGUzdicHNBUmNMOEZZSHM5dHF2NlJMRXpCQUhLR294Z2w4MW1QWFRvVU96Y3VST1ptWmxTQnU2eSt6Z0RQMEVRb05QcE1HalFJT2w1azhtRWlSTW5RcWxVd21LeFlPL2V2VktBbVpxYWlwNDllN29GdDcvKytpdWFOV3NtVFExMVpiRlkwTDkvZjZoVXFuTEJwc2xrZ3QxdWgwcWxrcElQQVk1MWk0c1dMWktDaCtUa1pPemV2UnVKaVlrNGZmbzA4dkx5cE5kM1p2aTFXcTFRcTlXWU0yY09wazZkaXR6Y1hGZ3NGbXpldkJrZmZmUVJ0RnF0TlBybUhDbmF0MjhmZnZ2dE4zejg4Y2ZJeTh2RDRNR0RJWmZMRVJnWUNLMVdpN0N3TUlTSGgrUENoUXVJajQ4SDRDZ0o5TUFEMTY4a0lnZ0NEaDQ4V1AwQU82cjA1eStLdDFUclFPLzJLb0ErTlQxNDZkS2xxb2tUSnliRFVXMmdxYWhSZ0wxMzcxNTA3TmdSZ0h0UUo0b2k4dkx5c0gvL2ZvU0dobUxLbENsNDlkVlgzVExzUjBSRTRKZGZmc0hzMmJOeC8vMzNTd0YxU2tvS1JGRjBDN0NQSGoyS0xWdTJJRDgvSDVjdVhjTDU4K2Z4cjMvOUN5TkdqTUNLRlN0Z01CalFvMGNQeE1mSDQ3dnZ2c093WWNQUXBrMGJmUFRSUjlMZnA3Tjl6cUExSVNFQjY5ZXZSM0J3Y0lYdlRhRlE0TUNCQTI0emE4eG1NNVJLcGR0N1ZhbFVHREJnQUhKekhUbXB5bVlmejh2THc4Q0JBeEVlSGk0Ri84NXpyVisvSGs4KytXU1ZQdXVUSjA5aTVjcVZNQnFOYU42OE9YYnQyaVU5NTV4SlVGSlM0dlplcTh2bDU5K1Urb3Y2d242cG5naGkzWTFnTzJVVUFRZlR5Mjh2TUZidGVKa0EzQkVMYlB5eitxOHRFNEE3V3pxQzY5K3VBT2s2SURiSUVXRDNqZ1V1RkFDbUJyS2dRQVE2WFg4dmFvZ1lZRk5kMlk3eVFmVDlBTG9EV09DeWJUd2NvOW9iQVRTZ3JKOUNGQURJUTZxZVJkYkpPYjJ3YkttWHNXUEhBbkFFdVZhckZjbkp5VkFvRkpneFl3WTJiTmdBQUJnMmJCaGVlT0VGV0N3Vy9QTExMMUlHYkZFVVlUS1ozTXB0SlNZbVN0TWY3N3p6VGlsRDcvZmZmNC9NekV5cERxNG9pcGc5ZXpaNjl1d0psVXBWTHRBOGR1d1lWcXhZZ1p5Y0hBd1lNQUNkTzNlV25yTmFyUkJGRWR1MmJaTXVPcnQzNzQ3WTJGZ1lEQWFjT0hFQ3g0OGZsOVpBeHNYRjRjc3Z2NVRLK3pnL2cvdnV1dzgybXcxV3F4VlBQUEdFZEVFN1k4WU1hZDNqZmZmZGgzWHIxaUVyS3dzQkFRR3cyKzA0ZE9pUTIyZFlOb3U1UnFPQlRDWXJ0NStyeTVjdlkvVG8wVFdhOGlrUExmMzVDOEkxSnJVMUhnTUhEcHl6ZnYzNi94c3hZa1NOejlHMmJWdE1uRGhSQzJCT1VsTFNLOWM5b0hHSUFpQmxxNjZxSDMvOEVZOCsraWpTMDlNeFpjb1U2YWFheFdMQnl5Ky9qQjQ5ZXVENTU1L0hhNis5aG1lZmZSYXJWNitHMld6R3pKa3pjZkxrU1lpaWlNY2Vld3ovL09jL1lUYWI4ZHBycnlFbEpRWE5temQzV3d1dVZxdVJucDZPMjI2N0RmZmZmejhBeDVycVljT0dvVStmUGxpOWVqVW1UNTZNNTU5L0hvY1BIMFowZERUNjl1Mkw1czJiUyt1Y25WUFZaVEtaOURmby9OdTFXQ3hZdkhneGV2YnNLZjJkQStVVElLcFVLaXhac2dRblQ1NnM5Tyt4N0t5YmlvaWlpTGZmZmh0cXRScERodzZ0MG1jZEZ4ZUhqejc2eUszMjlkS2xTeUdLSXViT25RdVpUSWJQUC84Y2I3MzFWclhMZERtMWFOSEMrVzJUNkMvcUMvdWwrbVVINHVxNnhKREo2cGptZlNPYUJ6aW1lSit0NWdybEVGL0FSd0ZrRmdPSE14emJyaFFEa2Y2T3IrYit3TVdDRzJ0YmJSR0JhNitGb0FhTEFUYlZwMEZ3VEJmZjZySnRLb0MyY0FUZXpnQjdCSURMQVA0QTRKbjdpQUlDQVVEbVUvMEVaNnRXcllLdnJ5K1VTaVVFUVVCbVppWWVlZVFSYk5xMENTcVZDaGFMQlNVbEpkSUY1Z3N2dklBWFgzd1JmZnYyeGZMbHk5RzhlWFAwNjljUHYvMzJHejc3N0ROOC9QSEhtRGx6SnZyMTY0ZHZ2dmxHdWdpMzIrMVl1WElsbWpkdmpyUzBOSXdhTlFwLy92a25UcHc0Z1YyN2RrblRwbnYzN2kydHhkYnBkQ2dxS3NLQ0JRdnd6RFBQSURnNEdPUEhqOGZhdFd1UmtwS0NsaTFidWsyNTFPbDBHREprQ0ZRcWxUUzZNM2p3WU5oc05zeWJOdzlIang3RnhvMGJjZXJVS1h6eXlTZDQ3NzMzSUFnQ1ZxNWNDVjlmWHhRV0ZrcnZYU2FUWWVUSWtWaTBhQkVpSXlOaE1wa1FHdnIzWExGbXpacmhwNTkrQXZEM05OTHUzYnU3ZmJZS2hRSzdkKzh1ZCtGdXM5bVFtSmpvTml2QVpyTkpXWUZyU3ZBcGZSMFIxY3RjNWFYMGV2MnpmZnYydmVHMDhIZmVlYWR5M3J4NUV3RTBsUXZaUUFEVlRuRDIzSFBQNGZiYmI0ZVBqdy82OWV1SExsMjZ3RzYzWTlDZ1FYam9vWWZRc1dOSHlHUXlMRnEwQ09ucDZkTGY4VjEzM1lXUkkwZWlkKy9lVWpDb1VxblF1M2R2ZE83Y0dYZmZmYmZiNjhUSHgyUFJva1hTNDR5TURQejExMTlZdUhBaGJyMzFWZ0RBRjE5OGdXblRwaUVxS3NydFJwNG9pbmpxcWFjZ2w4dXhZOGNPcU5YcWNzR3gyV3lXdHRsc05rUkhSOE5tczFXNFhqczhQQnhuejU3RjFLbFQzYmJiYkRhMGJOa1NhOWV1ZFR1L2N3VGJZREJJUzFmTVpqUDgvZjN4emp2dlZIbjl0MUtwTEJjNEwxcTBDS0lvU2lQajBkSFJHRFpzbUhRVG9ycGNsdFkwaWY2aXZyQmZxbDhDb0wzK1hwNmxNd0dCYXFCWERIQ3BFRERicm4rTWs2MDBkWVdmRWxESUFHdnA0M1NkWXgxamRjNVYxd1JIamlQeVFneXdxVDRWQUZqbThsZ0c0Qk1BUFFFY0xkMG1CL0ExSEJjb1VRQ3VsRzUvQjQ0RWFwOEJxRnBObGhzVEJMZ0VXTlZRTm9HWE0xZ01EUTJ0TU5PdTYwVjVRRUFBQkVHQVFxSEFtMisraVVjZWVRUnl1UngzM25rbnBrMmJobSsvL2RidDRsT3BWRUtsVWtuQjlLeFpzekIyN0ZqcHNjbGtndGxzUm1CZ0lFUlJSUC8rL2JGaHd3WU1IRGdRVHo3NUpHYlBuZzBBME92MVdMNThPVjU1NVJWMDc5NGRodzRkZ2t3bVEwaElDUGJ2MzQ4RkN4WWdPenNiTzNmdXhMaHg0OUNyVnkrY1BuMGFIVHQyUkdSa0pFNmNPSUdRa0JDcG5FNzc5dTBCL0ozOEtDSWlRaHI1Q2cwTkxaZndiY3FVS2RpKzNUSGhZZWZPblpESlpKREw1ZGkrZlRzdVhicUVUcDA2WWNlT0hWaStmSG1GbjZGY0xvZlpiTWFHRFJ1a29EMGhJZUdHa2k4QkxqZFlCRlIvS29PWDZkS2x5ejk2OU9paDAycTFONXdaci9UMzVwZWExQi8zVWtHQVc0QlZKWGZkZFpmMHZldFU1N0pycmdWQlFFeE1qUFI0MkxCaEZaNnZLc3NsQUNBcUtnb0xGaXh3MnhZYUdvb1BQeXhmMGNqWDF4Y1RKa3k0NXZsYy95WmpZMlB4L2ZmZlY3cnYvZmZmWDJFQUd4NGVqblhyeWk5YjFtcTFPSGp3b0Z1L3AxYXI4ZkxMTDErelRWV1JrSkJRYmx1WExsMXFmRDZYbjMrajd5L3FDL3NsajZqekcwVE4vSUQrcmQyM0ZacUFJeGxWT3o3WDRKaG1IaDhHZEk4QzlsK3UrbXZuR3gzSnpNSTB3SU9kZ0Q5emdZdjV3SkVyanErcXR0ZW5maUlvM3F6elVneXd5WlBzY0pUOGN1VVBSOG12V1B3ZFhBY0JlQTJBRWNDUzBtMHFBQ2ZnV090OUR4elR6RFVBL2crT2tmQlBTL2RUQXVnTm9CQi9CL0VhT05aeTJRQnNLOTJtQmZBTUFBT0F4U2p0MUdwU29rc1VSVml0MW10T015eGIxc2E1SHZuRkYxL0U0TUdEY2ZEZ1FkeDIyMjFTK1o3Ky9mdmpmLy83SDVLVGsxMm5JWmF6WU1FQ1dLMVcvUG5ubjRpTGkwTlJVUkVBSUNnb0NJSWdRS2xVUXExVzQrNjc3MFo4Zkx3MHd0UzJiVnU4Ly83N3NGZ3NVQ3FWMHNWc1JrWUdKazJhaEs1ZHUyTHk1TWtvTEN4RTM3NTlzV3JWS2lRbkp3TndsUDhSUlJITm1qa1N3cm11TDNkT0ZhMXNPcWh6MzVreloyTFdyRm5vM2JzM0ZBb0Y4dlB6RVJRVWhOOS8veDNUcGszRHRHblRzR1BIRHZUdjMvODZuMzd0RXY2ZXdkRG8vNU9UeVdSdFZDcFZiYjdQcGxUbXBVWWoySFI5Z2lCVU9CTGVFTG44L1BtTFVFdllMM2xFbmQ4ZzhsYzVFcFc1dXFxdmVvQU5PTlp3dHdvR09qWURVcXE1d1BEbmMwQ2Zsa0NMSU9DMlNNZFhqZ0hZbDFyeDFQV0sybHRQZUxQT1N6SEFwb2FtRUVCRldXdGVneVA0ZHViZWFBbWdQUnlCdG5OYkNJQzNBV1RnN3dDN0dZRGRjQVRyVWFYYklnRDhERWYyODFhbDJ3SUJ2QXZnTHpnQ2JEOEFFRlRWWDR0WFVsS0NQbjM2UUNhVHVhMVhURXhNaE4xdWg5MXVSMkppb2pTQ3RIejVjaXhiNWhqWXYvbm1tekZnd0FBTUhEaFF5Z2pzOU9LTEw3cE5xUWFBSjU1NEFuSzVIRGFiWTA1VGRIUTAxcXhaZzFXclZtSGx5cFVvS2lxU2F0MjZTa2xKd1p0dnZpbVZ1L254eHgveCsrKy80L25ubjNkYjR4d1pHWW4vL09jL1NFaEl3Snc1YzlDMmJWdkV4OGRqeXBRcHlNbkp3WW9WSzVDWm1RbTczUzZOU2c4Yk5ndzVPVGx1TnhDYzZ5cExTa3JjMXFMYmJEWWNPblFJUGo0K2J1MjdlUEVpb3FPamtaaVlpQ1ZMbHVENTU1K0h6V2JESzYvVTc4dyttVnI2K2Z2aDc5OHoxK0dQUnJQdC9QbnpTV1BIanEyMW91L3o1ODl2a1pDUU1QbklrU1BPbTJnTjRuM1cwVFk3Z0hLWjlLbHBjZm41Ti9yK29yNjJDWUx3Y2tSRUJQdWxldHkyNFpNM2JmZE9tSW02bEZFRUpLZTViN1BZSzk2M01rYXJJOGhPYkFuYzBRTDROZTM2eHpnWkxNQ1djNEJLN3BocTNpM0tFV3pmRXdlc1ArMFk1YjVlZTBNMWp0ZXVZd3l3dlJRRGJQSUdoUUJtbDlsMkVVQUh1SzlQS1NuZHo2VndBd1FBKytDZVFLMFFRQkwrSGlFSGdEdzRBdXlycFkvMUFBSkVzOFYxRkxOS2ZIeDhzRy9mUHZqNCtFQVFCR1JrWkdEWXNHSFlzMmNQVkNvVmJEYWJXMjFXZzhHQU1XUEc0UDMzMzhjVFR6eUJzTEF3L09NZi81Qkd3SjJqM1RhYkRlKzk5NTVicmR3dnZ2Z0NVVkZSMG1zQWptbWk2OWF0dytiTm05RzZkV3Y0Ky91N2pTQnYyYklGUzVZc3dlVEprOUczYjEvTW5Uc1hJMGVPeE1HREIvSFZWMSs1dlpmVTFGUk1tREFCY3JrY0Zvc0ZLcFZLcWhPN2FORWlkT25TQlpzMmJZTFZhc1hvMGFNQkFCOSsrS0UwZFgzNzl1M1lzR0VERmk5ZURBQVlPWElrRmk5ZWpPam9hRmdzRmhpTnhnb3plMi9idGswcVM1YVI0YmlsclZBb3BGcTFaVGx2WEF3Wk1zVHRwb1p6QkwybTdDYnA1NlFIUjZXb2Nub0FBYTdyaEJ1U3FzeXFBUnpyb0FWQnFGRkN3SXBlMDJhelZXbVpobk41aC9QR1lrVnRMVnQxb0NFeUdLUWl1dXd2aUs3QlpBV3lEZGZmNzNyTzVEaW1pWWY3T2Y2dGlxZ0FvR3R6UjlEODJ4WEh5UFhQNXh6cnVXK0pjSnpuUUpsZ3VxTDJ5aHR1VjBRTkFBTnM4bFlXQUdmS2JNdUZZNlRiVlRyS2wvYklneVBobXFzaUFLKzdQTllCQ0xDWG1DQ3Zab0F0azhuY010V1dKWmZMM2FZOE90ZGV2di8rK3dBZ1pmcVd5V1JTZ2g5bjJheXFsSThSQkFFZmZmU1J0SDY2N0xUVlhyMTZvVnUzYmhBRUFhKy8vanJVYWpXVVNpVm16WnFGUzVjdVlmUG16ZEsrTFZxMFFISnlNaFl1WElpMHREUXNYTGdRVTZkT1JjK2VQUUU0UnFibnpKa0RpOFVpMWE1MUxhV3plL2R1OU92WER4RVJFVkxiUWtOREVSa1pXV243angwN2hpMWJ0bURldkhuNDE3LytoVE5uem1EMjdOa0lDQWpBK1BIakVSNGVYaTdUc0V3bXd5Ky8vT0pXRDl0c05rT2hVQ0E5dllKYUlGVWtHcVdhdlRwVWZDZTVvc1Y4WHJtdHNMQVFMNzc0NG5rQWJTcDR2dHF1WExsaXN0dnRHVGZhTGkvWmxnWWdRS2ZUTmNnQTIycTFvbGV2WHRjTlR1MTJPOWF2WHk4dFE2bEpuZm56NTgvajZOR2o2TnUzTHdZT0hJaDkrL2JoMEtGRFNFeE14SjQ5ZTdCaHd3Yk1uRG16M0dqL3UrKytpenZ1dUFNS2hRS0ppWWtWdnM2MzMzNHJsVFZyaUhRNm5mUXRHbmwvVVYvYmpodzVnc09IRDA4RSs2VjYyM2J2aEpuWkFLb1lybnJlM2xSZ1pQeTE2MnU3OGxFNGdteDdtY3VwTkowandQYXRXUkdCdWxMbzZRWlF6VERBSnFwWUlZQm8wV2krN282dW5DT3BWUm0xY2E1M2RpV0tJblE2SGRScU5RUkJrRWE2blZQRnJWWXJmSDE5cGRKZFR6Lzl0TnNVY1djWnE1QVF4Mktodkx3OHR3RGJHYUNIaDRmRGJyZWpjK2ZPZVBMSkoxRlk2T2pEeTdaSEpwUEJiRGJEYURRaU16TVREenp3QU5MVDB6RnUzRGdBZndmTWNybTgzQVh6NTU5L2prdVhMbUgrL1BsdW4wOUZDZ3NMcFZIdTlldlhZOUtrU1lpUGowZlBuajB4WThZTWhJU0VTT1hHT25Ub1VLNWNsOWxzaGlBSWJsUHFuWitYNjJ5QjZySTdBMnl4eWZ3bmR3NjFkQ0Zyc1ZoME5wdnRRbTJjeXdzVUFvaDI1anhvYUp4LzEydldySEdycFYxVzJjU0FOYWt6cjlWcXNXalJJcWttZEhKeU1uYnYzbzNFeEVTY1BuMGFlWGw1VWwvaDdBK2N5MG1jT1NJQUlDa3BDVUZCZjhlb28wYU5hdkJUOEYxKy9rMmx2Nmd2N0pmcVZ5RzhLTURPTlFBbnM0Rk80VlhiUDcwSXNJbEFkQ0RRTXNpUmhWd21BRGVWdm1PZDZkckgxelAySlY2S0FUWlJSVVRvSUxnRVdGWDAxMTkvU1RXWG5SZXF6cURXZFdxMzFXcUYzVzVIY25LeVZBOGFnRlN1cHl4bm5XbkFVYjlXcVZUQ1pESmg2ZEtsaUlxS1FucDZPdTY5OTE0WWpVYjQrdnBpMDZaTk9IbnlKUGJ2M3krVnVuSk9UUjgxYXBUYnVULy8vSE8zeDg3Z1hSQUU1T2JtSWpNekUxMjdkb1hCWU1EeDQ4Y3hac3dZckYrL0h1bnA2Vmk4ZURIYXQyOFB2VjZQOGVQSFk5S2tTZkR4OGNHbm4zNks0OGVQWThtU0pkS0luaWlLTUp2TlVsWjFWNXMyYmNKZmYvMkY5ZXZYNDhDQkEvajU1NSt4ZVBGaVdLMVdMRnk0MEcxZkh4OGZyRnUzRGhFUkViRFpiTERiN1c2ZlQwVnFtazFjdXNFaVFIZnRQUnVIMjIrLy9SK2JObTJDVm50alZWcnk4dkp3K1BEaGdHUEhqaVhYVXRNYU9oM2dOb0xab05oc05pbEFIVHg0TUQ3ODhFTXAwNytUMVdyRnZmZmU2elphWGQwNjgxYXJGYUlvWXR1MmJWSy8xNzE3ZDhUR3hzSmdNT0RFaVJNNGZ2eTQ5UGNhRnhlSHlNaEk3Tml4QXdCdzk5MTM0NGtubnFqdHQxOXZYQUxzaHZtTDRLWFlMOVU3ci92OVBad0J0TkVDbWlxTVBwdXN3UEVzb0Vza01MZ2RvRGNEQ2ptZ2xqdEtkSjNKcWZ2MlZvUFgvU3pJZ1FFMlVZWEVERUNBTGE4UWFCMTkvZDFMeGNURVlPM2F0VkNyMWRmTWZHdXoyV0EwR2lHVHlhRFJhSkNRa0lDSEhub0lvYUdoMkxOblQ2VnJKWjJqM3FJb1l0NjhlUWdPZGl4QkR3a0p3ZEtsUzZYaldyVnFoVDE3OXVDaGh4NlNTdUxJNVhLcC9GWmxTa3BLc0dmUEhpbkExbWcwMGdqeW9FR0Q4T2FiYjBLdFZ1T2xsMTdDQng5OGdJa1RKMkxJa0NFd204MllQMzgrRGg0OGlLZWVlZ3J0MjdmSDg4OC9qL2o0ZUxlMkR4a3lwRnhDTXdBWU8zWXNSb3dZQVkxR2d4WXRXdURCQngrRTNXNUhVVkVSVENhVDI5UjRwVklwamRBNzY0bGZLd0JJVFUzRmlCRWpLcTNMZXkyMjNOS2J4NkpZU2ZHT3hzWFB6Ky9qblR0M3ZqQnk1TWdibWlRWEVoSlNzbi8vL3JnbVZBNG5BM0FFbXoxNjlQQjBXOHFSeStWNDlkVlhBUURGeGNWNCtPR0gzV2FBaUtJSWhVS0JmZnYyVlhoOFZldk02M1E2REJreUJDcVZDaVVsamxRWWd3Y1BoczFtdzd4NTgzRDA2RkZzM0xnUnAwNmR3aWVmZklMMzNuc1AvdjcrbURObkRoSVNFdkR6eno5RG85SGdzODgrdzhDQkE4dTF3MldOYzRPVW1wcnEvTFpKOUJmMWhmMVMvUktCZkcvN2hNdzJSNUt6c3FXMEtuTXczWkVrTFQ3TWtlVE1aZ2N1RnpxMkYxZHY0bUtkRWgzbGJja0xNY0FtcW9nZ0hBY3cwcEorRmI0SlZWL3pwMWFyMGJwMUZYdDRGODRFWVFEZzUrZFg2WDdPcVpTQ0lLQnYzNzdTZGw5Zlg3ZWFycDA2ZGNMY3VYUExIWCs5TlppK3ZyNFlQSGl3MitQVnExZVgyMi9HakJudzlmV1Z6cWRTcWZEYWE2OUpnZmtMTDd4UVlkdmZldXV0U2wrNzdQUlBtVXptTmtXMElxMWF0WkxxWjFjbU9qb2EyN1p0cTFGeUpFdEdhYzQ3UVRoVzdZTzlVRkpTMGlzQUhydjExbHZEWGRmUzE4QWNRUkF5YTZsWjN1QTRnSkVuVDU2c3NNWnpRMkczMjJFMEdyRno1MDYzcFNOMnUvMmFvKzlWclRQdnpQdXdZTUVDWkdkblkrZk9uUmczYmh4NjllcUYwNmRQbzJQSGpvaU1qTVNKRXljUUVoS0M4UER5Y3pxZGdmbmV2WHVoMFdodzU1MTM0cHR2dmtHTEZpMmtHU3NOTmRIWnlaTW5uZDgyaWY2aXZyQmZxbDh5NEU4UnFKT2FtSm5Gd05Jak5kL3ZXc2VmeTNOOFZYWC9ZMW1PcjVxMnQ2cnY1VVlJUUVyZHZnTFZGUWJZUkJVN0RnQ1dqR3hQdDZOQnF1d21RSDJQRE1qbDh1dldIcGJMNVRXZVdtaEpMdzJ3WmJMak5UcUJGNHFPanU3NTlOTlBwMnpmdmwxMS9iM0x1K3V1dTh3dFdyVDRwcmJiMWNBZEI5d0NyQVpKcjNjVWVDMmJoRkVRQktqVmFxbGlRVTFsWkdSZzBxUko2TnExS3laUG5vekN3a0wwN2RzWHExYXRRbkt5WTFidW1qVnJJSW9pbWpWckJzQXhFcDZTNHJpR2ZQenh4NlVaQUgzNi9KMmIwdldteGNjZmZ5d2xXV3hvWEg3K1RhYS9xQy9zbCtxUEtPQUVycDlQbGVxQkFKendkQnVvWmhoZ0UxWEViajhHbVF4V1o0QkZUWkxWT1lJdE5wMFJxYSsvL3ZyaXVISGpCb3dlUFhyejZ0V3JxNXdTT3lVbEJXKzg4VVpSVkZUVTBLKy8vdnBpSFRheElUb0dOUHdBMnpsSzNhdFhMd0IvM3hCejVsMllQbjA2N3Jubm5ocWZQekl5RXYvNXozK1FrSkNBT1hQbW9HM2J0b2lQajhlVUtWT1FrNU9ERlN0V0lETXpFM2E3SGRIUmpxVTM0OGVQbDhycHpadzVFMXF0RnBzM2I4WXZ2L3dDVVJUUnJWczMvUFRUVDRpSWlLZzBTV0pEd1JIc3VzTitxZjRJTnB3UUcrWWtrU2JITG1PQTdhMFlZQk5WSUVhZmNpRXRvSVBla3Bualp5OHhRZVpidlZKZERkbmF0V3ZSczJkUHhNYkdTdHN1WDc2TXQ5NTZDeDkrK09FTmpXQTFKdllTSXl5WnVRQ2dqNGxGazhvNnUyelpzcjE5Ky9idEQwYzV1MWQwT2wxZ1pUTUZkRG9kRml4WVlENXc0RUNPd1dDNGQ5KytmWFU4YWE1QnVnQkFuNUtTNHFmVDZhNDdxOElUekdZem1qZHZqZ01IRHJqOWpWdXRWc2hrTXJ6eHhodVZMc21vYXAzNTFOUlVUSmd3QVhLNUhCYUxCU3FWQ3V2V3JVUHYzcjJ4YU5FaWRPblNCWnMyYllMVmFwV1d4U3hjdUJDaG9hRklTRWhBVEV3TWpoMDdoaFl0V3VEMjIyK1hwcUNQR2pVS2Ryc2RPM2JzYUxEOVUyRmhJZjc4ODAvQVVRTzdTZlVYOVlYOVV2MFFaV2pZZHdxYkVLdUZQd3R2eFFDYnFBTENtalcyeTQrL2tRUzdmYmpwNURuNGRydlowMDJxRmFJbzR0TlBQMFZtWmlhZWUrNDVhYnZkYnNlUkkwY3F6TGFkbFpXRm9VT0hWcHA0RFhCY2FDY25KemZZdFpFMVlUcHhEbkNNbUcwVnBrOXYyRU5uZFdEWHJsMkhCVUU0TElyaWgyUEhqazB1S0NobzA3WnRXM3RjWEp3Q0FGNS8vZlYwQUVmR2pSdlhVYS9YZjdSang0NFBQZHhrVDdJQlNMSmFyY08zYk5sU0xsTi9RM0N0VFB2TGxpM0QxYXRYcGFTSlpWVzF6bnlMRmkyUW5KeU1oUXNYSWkwdERRc1hMc1RVcVZPbEtkMTMzSEVINXN5WkE0dkZnamx6NWdDQXRLYmI2ZGRmZjBXSERoMXc5dXhaYk4rK1hXcFRRa0pDZ3cydUFXRExsaTNPR3c1YkFUUzUvcUsrc0YrcWU4OTBFM0krUFN5ZUIzQkRDOTdwaHAxN3JxZVE2K2xHVU0wd3dDYXFoQUNzRjRIaEpYK2tOSm9BKzQ4Ly9vRFZhc1ZqanowR1VSUlJWRlRrdHA1YUZFWFliRGJvOVhyNCsvdERKcE5CcFZKQkZFVnMzYm9WZm41K3lNbkp3WkFoUTNEa2lHTkFJQ01qQXlOSGpteFV3VFVBbEJ6OUV3QWdDRmp2NGFaNGxDQUlPZ0FkZXZUb0VYcnMyTEdiVDV3NDBRa0FwazZkK3JHSG05YlFyQWN3Zk9QR2pRMHl3RTVLU3Fvd2c3L0ZZb0d2cnk4eU1qS2s3UHhsVmJYT3ZFd21nOWxzaHRGb1JHWm1KaDU0NEFHa3A2ZGozTGh4QUJ4VDBVTkRReUdYeTkyU0dqcEh3Z3NLQ3ZDLy8vMFBjK2ZPeFlZTkcyNzRQZGVualJzM09yOXQwdjFGZldHL1ZNY0ViSUNJOHRsS3FkNElnSGQxZ3VTR0FUWlJKVVJCdmdtaTNXWTg5cWNjZGp2UUNBTElOV3ZXNE5GSEg0WFJhRVJhV2hyR2poM3I5cnhyaWFFZE8zWWdLQ2hJbWc0NmR1eFlDSUlncllPODc3NzdBRGlTRkRXNnNpZDJPNHlPQU5zbVFyYlowODFwQ0E0ZVBKZ0xZRS9wRjVXM0NZQnQ4K2JOY3F2Vld1UGE2M1dsc3VCNTVzeVpPSG55SkF3R0F5SWpJOTJlcTI2ZCtkemNYR1JtWnFKcjE2NHdHQXc0ZnZ3NHhvd1pnL1hyMXlNOVBSMkxGeTlHKy9idG9kZnJNWDc4ZUV5YU5Ba3hNVEY0OXRsbkVSZ1lpR1hMbHFGVnExYlNHdkd5TnlvYWFnWnhxOVdLelpzM0E0NlpET3d2NmhIN3Bib2gyUENqS0dPQTdVbDJHWDcwZEJ1bzVocldGUUJSQXhMN3hmUzh5NCsvc2R1dUwrbHZQSEVPUHJmRWVicEpOMlRuenAzWXYzOC94bzBiaDhXTEZ5TXpNeE43OSs2RnI2OHYwdExTTUh6NGNCdzVjZ1NpS0VyMXRsMTk5OTEzQ0FnSVFHNXVMZ1lOR29RZmYzVDAvUmtaR1EyNk5GRk5HSStmZzkxUUFnQzdZcitZbm5lOS9Za0E1QUhZblplWDEzL0xsaTBZT25Tb3A5dFRKZjM2OVVOVVZCUUdEaHhZcms1OGRldk1helFhekpneEF5RWhJUmcwYUJEZWZQTk5xTlZxdlBUU1Mvamdndzh3Y2VKRURCa3lCR2F6R2ZQbno4ZkJnd2ZSczJkUHpKdzVFL0h4OFZBcWxiaDYxWkZZOElFSEhzQy8vLzF2YWFUNy9mZmZoOFZpY1p1bTNsRDgvUFBQeU0vUEI0QmRjUHdlRUhtMUREMzJOdzlBSG9DSzc4eFJYY3ZOTE1Rdm5tNEUxVndqRzNZaXFsMnA0OTk4VUJDd1VoM1hFczFlZWR6VHpia2h5Y25KME9sMFNFNU94cVpObTdCOCtmSktwN0ltSlNWSkkxNzUrZmtZTUdBQWFIRGJWZ0FBRW1OSlJFRlVkdTNhNVJaZ0h6eDRFQUJ3NWNvVlBQREFBL2oxMTEvcjdiM1V0ZXpaWDhCME5oV2lpSWRhZkRWemxhZmJRMTdqUVFBcisvVHBnejE3dkg5QXpibGM1RnBKMjJ3MkczUTZIWUtEZ3l1ZHlhTFg2K0hyNjF0dTlGa1V4VVl4KzZWUG56N1l0MjhmQUR3RWdQMEZOUXFmSGhJL2hZQ25QZDJPSmtuRTBtZTZDODk0dWhsVWM5Ny9QeHRSSFJKSGpaS25CWFE0Q2VDbThOZWVnS3BkQzA4MzZZWllyVmFNR0RFQ3c0WU53OU5QUHcyZFRsZXVwclhSYUhTN0dNN0t5c0k5OTl3RGxVb2xsZk54N2dNNExwTE5abk9qU1hKbU9wdUs3TmxmQU1DWm1LTFRuWVExYTJ5ZWJoTjVEVG1Ba3dCdTJyZHZIMjYvL1haUHQ0ZnEyTDU5KzV3MXU4OEE2QVRITkhFaXIvZko3Mko3d1lZekFMei9QM2J2WXBjTHVPbkpCT0djcHh0Q05jYy9HcUpyRU5hc3NVRVVad0dBYnBQM2owaXRYTGtTUGo0K0dEOStQQUJBbzlIQWJyZERMcGU3ZlRsSGxYUTZIZFJxTlhidjNvMmtwQ1JzM2JvVnExZXZCZ0JzM2JvVlc3ZHVSVkpTRW5idDJvVzh2RHlJb3VpeDkxWmJpalpMUCtkWkRLNnBtbXdBWmdIQTIyKy83ZUdtVUgxNDU1MTNuTi9PQW9OcmFrUW0zQ2FjQmJEUzArMW9ha1JnQllOcjc4Y1JiS0xyRUtkUFY2U2wyazhCYUIveTVFaG9ldC9xNlNiVnlNNmRPL0hLSzYrZ1c3ZHUwR3ExOFBQenc2T1BQb3A3NzcyMzNMNTc5KzZGUnFQQndvVUxzV3JWS21uZG85bHNodFZxbFpJTnFkVnF5T1Z5Mk8xMkdJMUdIRGh3b01FbGQ2b093NEdqeVB0OEhRQ2NqV2toNnloTW4yNjkzakZFWlNnQW5BTFEvci8vL1M4ZWZ2aGhUN2VINnNpMzMzNkxSeDU1QkFET0F1Z0lnUDBGTlNwTERvbWRaQUtPZTdvZFRZbGdSNmVuZXdpc2YrM2xHR0FUVmNIbDhXL2NDVUhZSWFoVVFzU01pWUlpM1B2eWZtUmtaQ0E5UFIydFc3ZUdWcXVGWEM1SFVWRVIrdmZ2THlVeE1oZ002Tk9uanhSZ3UyYnRUVTVPeHZUcDB6RnAwaVJNbXpZTmI3enhCbjc0NFFlODk5NTdhTmFzbWRldnA3Um01U0pyK2llaWFEYUxvaURyMStLTDZkNC9aWUU4NVU0QU8vejgvSVEvL3ZoRGFOZXVuYWZiUTdYczdObXp1TzIyMjBTOVhpOEM2QWRtc2FaR2ltdXg2NUdBVDU5SkVDWjR1aGwwNHpoRm5LZ0tZcjk2YXpkRWNZWm9OZ3Q1bjY2QmFMWmMvNkFHUmk2WEl6ZzRHT2ZQbjhmYXRXc3hZOGFNNng1anNWaXdkKzllVEo0OEdiTm16Y0tjT1hPa2tqM0Rody9IOE9IRE1YYnNXTHo3N3J2WXZuMDdUQ1pUWGIrTk9pR2FMY2o3ZEMxRXMxa1FnZWtNcnVrRzdRWXdRNi9YQzJQR2pJSEJZUEIwZTZnV0dRd0dqQmt6Qm5xOVhnQXdIUXl1cVRFVDhBSWNzM0tvYnAyRWlCYzkzUWlxSFF5d2lhb29wdmpNMndCMm1pOW1JSHZ1VjdEcGlqM2RwR3Bac21RSnhvNGRpd1VMRnVEbzBhTndqcW81Njl6Mjd0MGJkOTExbDlzeE8zZnV4UHo1ODlHalJ3OTgvLzMzdU9XV1c2UWcybXExWXZqdzRWaTJiQmw4ZlgyUmxKUUVsVXBWNysvclJ0bDB4Y2llK3hYTWx6SUFpRHRpaTA2L2M5MkRpSzd2YlFBN0R4OCtqSDc5K2lFcks4dlQ3YUZha0pXVmhYNzkrdUhJa1NNQXNBTUErd3RxMUo3cEpoamd5SkJ2OUhSYkdqR2pYY1JEcFo4MU5RTGVPNStUeUFNdVBQbDZoTXF1MkN3Q0NZcXdZSVQrM3pnb216ZnpkTE9xSkQwOUhWcXRWcW9yQy95ZElieXlLZUlWeWNqSXdQejU4ekZ6NXN4eUdjaTlqU1VqRzdtTGxzR2FVd0FBaDVVVzJkREliNmRmOVhTN3FOR0lBTEFaUUVLclZxM3cwMDgvb1VPSERwNXVFOVhRcVZPbk1IVG9VRnk4ZUJFQURnTVlDb0Q5QlRVSm54d1N4d2dDL2d0SG5nbXFQVlpSeENNVHVnc3JQTjBRcWowTXNJbXFLZlBobC93c0tzMTNFSEdmb0ZJaTRQLzFRY0NnM2hEVTNqZDZhelFha1pHUmdUWnQyZ0J3akdibjV1WWlMQ3pNcTlkVFg0OW9NcU5vNndFVS9iUzNkTHEvK0lQU1VqSXU4dHQ1ZWsrM2pSb2RQd0RmQWJoUG85SGcxVmRmeFFzdnZBQi9mMzlQdDR1cXFMaTRHQXNYTHNUczJiT2QwLzEvQURBT0FQc0xhbEtXSGhJSGlBSytCeERvNmJZMEVvV2lEUGRQNkNwczkzUkRxSFkxM2l0b29qb2tqaG9sVC9Qdk9CdUNPQm1BSUtoVjBIVHZCSFhITmxDMWlvSXMwQTh5SHpYUWlJTlVyeUdLc0J0TnNPdjBNRi9NZ09uVUJSZ09uWUJvTWdPQUNGR1lIMU44NmxXVzVLSTZKQWN3RzhCa0FJSy92ejlHang2TkFRTUdvRnUzYmdnUEQwZGdZR0NqdnFubExVUlJoRTZudzlXclYzSDQ4R0ZzMjdZTnExZXZSbkZ4TVFDSUFPWURlQlVzeVVWTjFOS0Q0czJpREpzQXRQSjBXN3pjUlZHR29STzZDbHpmM2dqeGYzT2lHNUF4Zm5wWG0yQi9COEJnVDdlRnFtMkxUQkJmaS83aXJkODkzUkJxTXJyQ3NXYVgvWVgzMlFMZ05RRHNMNmpKKy9Td3FJSGpodUVMQUxRZWJvNjN5UWV3RU1COHJybHV2QmhnRTlXQ2kwLytwN1ZjbEkyR0tQYUNJSFNHaURBQVFaNXVGMGtLSVNBSG9uZ2NndkNyVGJDdmJ2WDVyTDg4M1NocXNsb0RHQTJnRjRET0FQdUxCcVlRUUE2QTR3QitCYkFhQVBzTG9qSysyaW42bUFNd1RBUUdDbzcrckRrY0FiZmN3MDFyS0d4d0JOUlhST0JYQVVoU0ZXSGorSDRDRThZ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UxU0lLbkcwQkV0U28wSWlMaVlSOGZuNjR5bVV4bE5CclA1dVhsL2Rka01wMHRzMStRbjU5ZmE2dlZXbUl5bVZJODBsS0g4RFp0Mm54cXNWZ3VYcjU4K1FVUHRvT29NV3ZRL1lLL3YzOWlURXpNM01xZXYzRGh3bU5tcy9sTWZiV0hpSWpvUmlnODNRQWlxaDBCQVFIL2FOMjY5UWFGUWhIcXVqMHlNbkxLcFV1WEhzN0x5MXZ0M0JZY0hOeXZUWnMyNncwR3c5RXpaODUwcWYvV09zVEd4azRMRGc0ZWJqQVlqbnFxRFVTTm1UZjBDd3FGSWtTajBmUzh4dlArWnJPNXZwcERSRVIwUXhoZ0V6VU9xbGF0V3ExV0tCU2hScVB4Wkc1dTdoZDJ1OTBXSGg0K1NhMVd4OFhHeG42ZWw1ZVhCQ0RmMHcxMVVxdlY3Y0xDd3A3eWREdUlHakd2NmhkTUp0UDV5NWN2UDFkMnU4RmcrTk1UN1NFaUlxb0pCdGhFallDL3YzOHZwVklaYmJQWjhrK2RPdlVQQURvQXlNN09YblBycmJkZWtNdmxBVnF0ZGtoK2Z2NXlBSWlJaUhnTkFOUnFkZXUyYmR2K1VGeGNuSnlWbGZXdTZ6blZhdlZOelpvMWUxS3BWTVlhamNhekJRVUZTMHRLU2k2Nzd1UHI2OXN6S2lycU5aUEpkRkduMHlVRkJRWGRyVkFvd2t1bm9INWxNcG5PVjlibXFLaW90d1ZCVU5iNmgwRkVBTHl2WHpDYnpaZDFPdDNQZGZKaEVCRVIxUk1HMkVTTmdGd3U5d0VBdTkxdUFsRGk4dFFWZzhHd1B5QWc0QzYxV2gzajNPam41OWVqOUxqQW9LQ2crd0FnS3l0TE9pZ2tKT1RCbGkxYi9sY1FCSlZ6VzBSRXhQK2RQWHQyaEY2djMrYmNwbGFybXp1UER3OFAvN2RybXlJakkxKzZjT0hDdU1MQ3dyVmwyNnZSYUxwcHRkcFJCb1Boc0VhalNiakJ0MDlFRmZDMmZrR2xVc1cyYWRObWpVS2hpTEJZTEtuWjJkbWZGeGNYNzdxeFQ0R0lpS2greVR6ZEFDSzZjWVdGaFVmc2RydEJxVlJHeHNYRmJRa01EQndDUUEwQWx5NWQrdGVaTTJlaU16TXpwU1JDT1RrNUh3Q09FYU5MbHk2Tno4cktXdXg4enMvUHI3UHpJbHFuMDIxS1MwdDdWcS9YSDVESlpQNXQyN1pkQ1VCYlVSdEVVVFJsWjJkL25KYVdOa212MXg4VUJFSGR1blhycjMxOWZXUEs3aHNWRlRVSGdKQ1RrL01abUd5UnFFNTRXNytnVnF2YkJnY0hQK0R2Nzk5SHE5V09qWXVMMnhrUkVmRjZiWDh1UkVSRWRZa0JObEhqa0p1YW12cTQzVzR2OGZmMzc5ZXVYYnVmdW5UcGt0dTZkZXZWS3BVcTBtQXdaTGp1ck5QcGRnQ0ExV3JOeTgzTi9icTR1SGlIODdtd3NMQ1hCVUZRRlJRVWJEeDM3dHk5VjY5ZVhaS1NrakxRWkRKZFZDZ1VvUkVSRVkrVWZYRlJGRTFuenB6cGUvbnk1VWxYcjE3OU9DVWxKZEZrTXAyVHlXUitRVUZCajd2dUd4Z1llSGRnWUdCL2s4bDB2cWlvYUdkZGZTQkU1RDM5UXVuKzFxdFhyNzUzNGNLRjRkbloyUjhDUUhSMDlDeU5SdE85OWo4YUlpS2l1c0VwNGtTTlJGNWUzcXFTa3BKZmdvT0RIMUVxbGUwREFnTHUwR3ExbzdSYTdhajgvUHpWZi8zMTF6Z0FsdXVkSnpBd3NCOEErUHI2ZG9pUGp6L2czQzZUeVh3QndNZkhwOXlVN3BLU2tqTWxKU1cvdW13eTVlWGxmZDI4ZWZOWi92Nyt2VnkyQzlIUjBlOEN3TldyVnhmSzVmTEFHcjVkSXFvQ2IrZ1hyRmJydWZ6OC9OVUZCUVViOC9Qemx3RkFRVUhCandxRm9wbFdxMzB3TEN6czhkVFUxRU0xL3hTSWlJanFEd05zb2taQ3BWTGRyRkFvZ3E1Y3VmSjI2U1pGczJiTkprWkhSOC9SYXJXajlYcjlvYXRYcjg2NzNua1VDa1VrNE1qeURhQmQyZWZsY25sQVZkcGpNcG4rTEQxZm1IT2JWcXNkNit2cjI4VnF0ZVptWjJkLzVlZm45NCtxbkl1SWFzWWIrb1hpNHVJVHhjWEY0d0VZWGZmVjZYU2J0VnJ0Z3o0K1BwMnJjbTRpSXFLR2dBRTJVU01RRXhNek56dzgvR1dkVHZlL29xS2kvMWU2MlpxZG5mMkJJQWpxbUppWTk3UmE3VDFWdVpDMjIrMEd1VndlbUo2ZVByV2twT1EzNS9hZ29LQmh2cjYrdHhRVUZLeXNZclA4Uzg4bkpWZUtpb3A2Q3dBRVFaREZ4OGZ2a012bFdnRHc4ZkZwSHg4Zi8ydHhjZkh1dExTMFY2cjZ2b21vY2w3U0wvamNjc3N0YVFxRkl2VDA2ZE94SlNVbGFTNnZhUVVBbVV6R2F4VWlJdklhWElOTjFBam85ZnFqQU9Edjc5OEhRTERyYzNhN3ZiRDBXMVhaNHlwU1VsSnlDZ0NVU21XNFRxZjcyZm1sVnF2YisvdjczK0huNTllbjdERStQajd0Zlh4OFdydHVDd29LR2d3QVJxUHhsSE9iV3ExdUJRQnl1VnlyMFdoNnF0WHFPQUNReVdTYTBzYzNWZkV0RTlGMWVFbS9ZTFRiN2ZyU2MzZHkzYmUwM1RBYWpSZXEwa1lpSXFLR2dBRTJVU09RbjUrL3lXYXo2V1F5bVg5Y1hOeTYwdEpYWVVGQlFZT2FOMi8rSmdBWURJYmtzc2NKZ2lCWHE5VnhBUUVCOTdpY2F3VUFOR3ZXYkZKWVdOZ3pBQ0lqSWlKZUR3d01IQWdBdWJtNTM1UTlqMHdtMDdSdDJ6Ykp6ODl2Z0hOL3JWYjdJQURrNWVWSkkxdm56cDBiNHZxVm1aazVFd0JNSnRPRmMrZk9EYmx5NWNxTVd2MWdpSm93YitrWENnc0xOd0JBVEV6TVBGOWYzNTRBd3NQQ3dwNEpDd3Q3Q2dBS0NncktsZlFpSWlKcXFGZ2VoNmlSQ0E4UGZ6WW1KdWFqaXA2eldDeVo1OCtmVDNCbURRNElDT2pUdm4zN1BjN25Dd3NMZnp4Ly92encwb2VxK1BqNFBScU5wbWZaOCtUazVIeVdtcHI2dFBOeGNIRHc4RFp0MnF5dnJFMjV1YmxmWExwMDZjbktubmNlYnpBWWpwNDVjNlpMRmQ0bUVWV0ROL1FMdnI2K01lM2J0LzlEb1ZDRWx0MjNzTEJ3OC9uejU0Y0JFS3Z5Zm9tSWlEeE43dWtHRUZIdDBPdjFoMHBLU280cWxjb0l1VndlSWdpQ3dtcTFaaFlVRkt5NWZQbnlQMHRLU3RLZCs1ck41alNsVXRsU3JWYkhpNkpZa3BlWHQwcXYxKzh0ZmRxV2s1T3pVaTZYcTVSS1pheE1KdE9ZemVaTFdWbFpjek15TWw2SHk0V3VqNDlQdkZhcmZjaGlzYVFYRmhadVZpZ1U0VEtaVEdVeW1WS3VYTG55VmtaR3hodlhhclBMOFZrNU9UbWYxTTBuUTlSMGVVTy9ZTFZhZFFVRkJUOG9sY3BJcFZJWklRaUMwbXcyWDhySnlma3dOVFgxT1FEV2V2bXdpSWlJaUlnOEtUZzRlSGpYcmwzRitQajRQenpkRmlKcUdOZ3ZFQkZSVThZMTJFUkVSRVJFUkVTMWdBRTJFUkVSRVJFUlVTMWdnRT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TjdvL3dObmVSSE44TjlUdUFBQUFBQkpSVTVFcmtKZ2dnPT0iLAogICAiVHlwZSIgOiAiZmxvdyIKfQo="/>
    </extobj>
    <extobj name="ECB019B1-382A-4266-B25C-5B523AA43C14-8">
      <extobjdata type="ECB019B1-382A-4266-B25C-5B523AA43C14" data="ewogICAiRmlsZUlkIiA6ICIyODMwMDIzNjYwNyIsCiAgICJJbWFnZSIgOiAiaVZCT1J3MEtHZ29BQUFBTlNVaEVVZ0FBQTlnQUFBSG5DQVlBQUFCRG1mVWdBQUFBQ1hCSVdYTUFBQXNUQUFBTEV3RUFtcHdZQUFBZ0FFbEVRVlI0bk96ZGVYd1U5ZjNIOGRmc2JqWUhCQWhYUU81RHdLS2lJQmhCRUxIaXdhVWdlQ0dWb3FLV3FvQVdxN1ZpclZMcVhRWEZvd1hrSnhZclZjRURFUVJGa0V1TGluSUpoTWlSa0J0SXN1ZjgvcGpzc3B0d2hIT3l5ZnY1ZU9UQjduZS9NL09aemJEWnozd3Z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aSGpZTmdkZ0lpSVNDVlVDeGdDOUFJdUFCb0JLWURUenFEa3RBa0FlY0FlWUEzd0JmQXVVR2huVUNJaVV2a3B3YTdDekgvOUt3R2ZieUNtZVRsd0lYQUcxaGRFaDcyUlZScEJyQzlRdTRDVkdNWkM0dUkrTUVhT0xMRTVMaEd4VHlyd0tQQWJJTW5tV0tSeUtRSm1BSThCbVRiSElpSWlsWlFTN0NySWZQYlpSSktTeG1NWTQ3QVNhcW00UEV6eldZcUtuakhHalN1Mk94Z1JPYTF1QXFZQk5RM0RvRy9mdmd3WU1JQUxMN3lRNXMyYms1S1NRbHhjbk4weHltbmc4L25JeTh0ang0NGRyRnk1a25uejV2SHBwNTlpbWliQWZtQTA4SmE5VVlxSVNHV2tCTHVLTVY5NzdTeUN3ZmxBYTd0amlYRmJjVGo2RzdmZi9wUGRnWWpJS1djQWZ3WW1Bb3dZTVlLLy9PVXZ0R2pSd3RhZ3BISkpUMC9uejMvK016Tm56Z3dWUFFvOERwajJSU1VpSXBXTkV1d3F4SHpsbGNzd2pIZUIybmJIVWtVVTRIQU1ObTYvZmJIZGdZaklLZU1HM2dDR0p5WW1tdi8rOTcrTkFRTUcyQjJUVkdMejVzM2ordXV2TjR1TGl3M2dUZUEyd0d0eldDSWlVa2tvd2E0aXpGZGV1UkhEbUFtNDdJNmxpdkZqbWlPTU8rK2NiWGNnSW5KS1BBZmMxNmhSSStiUG4wK1hMbDNzamtkaXdOcTFhK25mdno5Nzl1d0I2eG9hWjNOSUlpSlNTU2pCcmdMTWFkUE9BVllEOFhiSFVrV1ZFQXgyTmU2NjZ3ZTdBeEdSazJvZzhINzkrdlhOMWF0WEd5MWJ0clE3SG9raDI3ZHZwMnZYcm1aMmRyYUJkUzNOc3pzbUVSR3huMmFUam5IbXRHbEp3TDlSY24wcUplQncvTHYwdlJhUnFxR1pZUmpUQVdiT25LbmtXbzVaeTVZdG1URmpoZ0ZnR01ZTW9Kbk5JWW1JU0NXZ0JEdjJQUWVjWlhjUTFjQ3ZnR2Z0RGtKRVRwcVhUZE5NR1RkdUhGZGRkWlhkc1VpTXV2cnFxeGs3ZGl5bWFhWUFMOXNkajRpSTJFOWR4R09ZK2ZMTForTndmRzkzSE5XS1laeHQzSEhIZXJ2REVKRVQwaFZZZGVhWlovTDk5OThUSDY4T1FITDhQQjRQNTV4ekRwczNid2JyMmxwamMwZ2lJbUlqdFdESE1vZmpqM2FIVU8wRWczclBSV0xmbndBZWZQREJDaWZYd1dDUTlQUjBTa3BLRGx2SE5FMThQdDlSOXhVSUJBZ0dneFVNOWZRcVhlZTVVdnI1NTU4ckhGOW1aaVpMbGl3NXRRR1ZpbytQWjhLRUNhR25mem90QnhVUmtVcExMZGd4eW56bGxUTXhqQTNvSnNucEZzVHBiRy9jZHRzV3V3TVJrZU55SHZCdDA2Wk4rZm5ubjNHNzNSWGF5T2Z6a1phV3h1elpzMm5YcmgwLy9mUVRyNzc2S25mZWVTZnQyN2VQcXVOd0hQbGpPUmdNOHQvLy9wZm16WnVmNkxsVVdFWkdCc09HRFdQRmloWE1ueitmeVpNbmw0dlQ1L01SSHg4ZnZvbmc5L3Y1OE1NUGFkaXdZVGp1bTI2NkNaZnI4SXRWK0h3KzNucnJMWnhPNTNIRmFab21PVGs1VWNjSUJvUEV4Y1V4ZVBCZ25uLytlVHAyN0hqSTdRemo0RmVhRFJzMk1IejRjT2JQbjAralJvME9XYy9yOWVMMys0OTRQaDZQaDZTa3BLT2VqOWZycFhYcjF1emN1Uk9zYTJ4ZHhjNVlSRVNxR2kzcEZLc000MzZVWE52QlFTRHdBRERhN2tCRTVMajhIbUQ4K1BGSFRhNjlYaTh1bHd1SHcwRmNYQnhBZUp0MjdkclJzV05IUm80Y3lhaFJveGcxYWxTNHpqdnZ2TU9SSmszcjBxWExFWk82VTYxdjM3NWNkZFZWT0oxT2Z2dmIzeElJQkpneFl3WWxKU1hzMjdlUGhJU0VjTDNJOThqaGNGQlFVTURISDM4TXdNQ0JBL25nZ3c4WVBIZ3djK2ZPQmVEeXl5OC83dVFhcktUK2lpdXVpQ3ByMDZZTlo1NTVKZ1VGQmZ6Kzk3OEhvSDc5K3J6ODhzdlVxMWVQd3NKQyt2VHBFMzcvUTB6VFpOQ2dRVkUzRW53K0g4dVdMU01oSVlFdnZ2Z2lzdVg1c09iT25VdUxGaTJPV01mdGRqTisvSGpHalJzSGNBOHdxa0luTENJaVZZNFM3QmhrVHB6b0FxNnpPNDVxYklnNWNlTHZqSWtUL1hZSElpTEh4QVVNY2pxZGpCZ3g0cWlWLy9HUGZ6Qjc5dXlvc2lGRGhvUWZPNTFPWG43NTVYQUxieUFRWU9qUW9TUWxKWEhGRlZmdzBrc3ZjZWFaWjBadDcvZjdHVGh3b0szanZ0MXVOMTZ2OTVDSmNJTUdEUTY3WFRBWUpDOHZqeHR2dkJHQW5Kd2NoZzBieHU3ZHU3bisrdXN4RElPQ2dnS0N3ZUJSVy9FUEp5NHVqclZyMS9MMjIyK3piZHMyN3IzM1h2NzJ0Nyt4ZWZObUZpOWV6UHIxNjVrd1lRSi8vZXRmU1U1T0poZ000bks1TUUyVDZkT25VNzkrL2NQdWU4ZU9IZHgyMjIzaFJMeFBuejZzWExtU29xSWlhdFdxUlhwNk9vTUhEMmJ0MnJXQTFjMDhKU1dsd2pkRGZ2T2IzM0QvL2ZjVERBWUhBazRnY0Z4dmdvaUl4RFFsMkxHb1VhUHVRRjI3dzZqRzZ0R2t5VVhBbDNZSElpTEhwRHRRcjBlUEh0U3RlL1NQMEx2dnZwdDc3cmtubkloMjY5YU5PWFBtMExKbFM1WXVYY3FMTDc1SWx5NWR3dldkVGljUFB2Z2dBUHYzNytlV1cyNko2clpzbWlZdWw0dGx5NWFGeXlaTm1rUjhmSHlvNVJQVE5Mbnl5aXQ1N0xISFNFdExJeWNuaDRjZWVvai8vZTkvTkc3Y21FY2ZmWlR6eno4ZnNMcDlEeDA2bEd1dnZaYjU4K2ZUdW5WcjdyLy9mbWJPbk1teVpjdG8xYW9Wa3lkUHBsbXo4cXRIWFhubGxkU3BVNGM5ZS9aZ21pYURCdzhtT3p1Ykw3NzQ0b2p2eVJkZmZCSFZxajFtekJqbXpKa1RmdTcxZW8vNnZsYkVraVZMdU80NjZ6NXlhbW9xSDM3NElaZGNja240OVZDU3YyREJBdHh1TjYxYnQ4YnY5K053T01yZHZQRDVmR1JuWjVPY25Fei8vdjBKQkFJNG5VNGNEZ2YvK2M5L2VPZWRkNkxPQWF3YklTTkhqdVIzdi9zZC9mcjFxMURNZGV2V3BVZVBIbno1NVpmMXNhNDEvWTBRRWFtR2xHREhJb2RqRUpWNElwcHFJUmdjaEw0OHhZUnUzYnJWVzdWcVZRNUFseTVkN2c0R2d6L0V4Y1d0RDVWSnRYSU53SUFCQXlwVU9Ta3BxVnlaMCtuRTZYU1NtWmxKa3laTkRybGRNQmlrcEtTRXp6Ly9uRnExYWtXVkZ4WVdSdFc5N0xMTGVPeXh4OElKOW5mZmZZZlg2NlZyMTY0QVBQUE1NNlNtcGpKdjNqdysrdWdqbm5ycUtkNTY2NjN3OWo2Zmo2eXNMT2JNbWNOYmI3M0ZyYmZleXBWWFhzbDc3NzNIekpreitkdmYvc2FVS1ZNT2VXNXZ2LzAyWThhTXdlUHhNR1BHRFByMDZVTmVYaDVYWDMwMVlDWExvVW5GVE5Qa21tdXVvWGJ0MmxGZHNiZHQyOFp2Zi92YjhQTURCdzR3YU5BZ2JycnBwaU8vdVVld2VmTm0xcXhadytyVnF3Rll2bnc1Yjc3NUprdVdMT0hYdi80MUgzLzhNVFZxMUtCcjE2N0V4OGVUbkp6TU8rKzh3NDAzM3NpV0xWdkNMYzVlcnhlMzIwMHdHTVR2OTdOaXhRb2VlK3l4cUdOZGQ5MTF6SjQ5bThXTEYwZjFOcGcrZlRyTm1qVUx2eGNWTldEQUFMNzg4a3V3cmpYOWpSQVJxWVkwaGpjV21lWkF1ME1ROUR1bzVQcjA2VE5td0lBQlA3bmQ3bDJtYVc0M1RiTm84T0RCTDV4Nzdya0wzRzczcnY3OSsvL1VwMCtmTVhiSEthZlZBS2hZZ2wxU1VrSitmajVGUlVYaG4xQjVVVkVSdi96eUN3MGJObVRmdm4xNFBKNm9iUThjT0FCQVltSmlWTGxoR01USHgwZTE4bmJwMG9YaTRtTFdyN2RXLzF1OGVER1hYSEpKdU5WODA2Wk4zSGJiYlRSczJKQ2VQWHVTa1pFUnRVK24wOG5qano5TzQ4YU51ZWFhYTNDNzNVeWNPSkhVMUZRR0R4N01qei8rZU5oei9PV1hYNmhUcHc1d2NQYndsSlNVY0RMYXZuMzdjS3lHWWZEQkJ4OHdmZnAwdG03ZEd0NUhxSHM4d05hdFczbnR0ZGRPS0xuMisvMU1talFKMHpURFhiVmRMaGQrdjU4QkF3WlFVbExDNE1HRHk0M1RCcGc1Y3lhclY2OW14WW9WTEZxMENJRDMzbnVQbFN0WHNucjE2cWdiQTRGQUFJL0hnMkVZakI0OW1xU2twSEJ2ZzJBd1NEQVk1RTkvc2lZRUx5NHVydkRzNVJIWGx2NUdpSWhVVTJyQmpqSG1TeS9WQTlyYUhZZHdwdm42NjNXTjIyN0x0VHNRaWRhN2QrOEwzRzczKzkyN2QyOHdkdXpZdU5JV3hCWUFEejMwRUpSKzdoVVdGblo0N3Jubm5sMjBhRkV0NE8rR1lXaE1mZFZXQjJqYnNHSEQ4S3pmUjdKMjdWcnV1ZWVlY3VVMzMzeHoxUFAzMzMrZjExOS9QZHh0R3dpM1VxZWxwUUdFRXpmRE1EQk5rNGtUSjlLL2YzL0FTcEI3OSs3Tlo1OTlSc2VPSFZtNmRDbmp4NDhQNzJ2MjdObjgrOS8vNXBOUFBtSERoZzNoQ2NoQ25FNW51S1hkN1hiamREcWpKbVE3M0xKaHBta3lkZXBVZXZmdXpZOC8vc2pOTjk5Y2J1bXd5SmJ5eU9NZE9IQWczRXBjdTNidDhHdjc5dTA3NGNuYlpzMmFGYjVCRWVMMyt6Rk5rd1VMRnRDclZ5L216cDFMY25KeVZQZDhzQ1lqVzdwMEtTKzg4RUs0TEhSREJLd1c3VnExYXVGd09OaXdZY05oeCtHSGVnOU1tell0WExaeTVjb0tuVnY3OXUxcDBLQUJlL2Z1YlF2VUJnb3FjdDRpSWxKMUtNR09OVzczMlZXcWU3amJEZDI3dzU0OThQUFBFUGxsc0VNSFNFaUFEUnZnQ0d2UDJzYnZQeHM0OG9CRk9hMUdqQmh4Y1hGeDhVZVBQLzU0OHRHU3FGcTFhdkhvbzQvR0FVL01temZ2NXVIRGg5ODVhOVlzZGVtc3VzNEdEcm5FMDZGMDdkcVZMNy84TW1vOGIxcGFHbSsvL1haNGh2Q0NnZ0l1di94eTZ0V3JGNjdqOVhwcDNMZ3hLMWFzaUJxckhCb2YvTWdqajBRbHBXQjFFNTg4ZVRMOSsvY25OemMzbkppRE5kdjVqaDA3R0Q1OE9DMWF0R0RzMkxISGZ1YUhZQmdHOTl4ekQwMmJOZzBuKzMzNjlLbnc5cSsrK21xNXNySUo3L0ZJUzB1alJZc1czSC8vL2VHeW9xSWlETU00NnNScEN4Y3VwRjY5ZXNURnhZVnZMTnh3d3cyQWRVUEI3L2V6ZVBGaWF0V3FSWWNPSGZqcXE2K0lqNDhQM3dESnlNamdtbXV1Q2JlY2g3WTdjT0JBaFdkR053eURqaDA3aHRiZ1BodjRxc0luTHlJaVZZSVM3RmhqbW1mYkhVS1V4RVRvMlJNcU1yR04ydzFMbGtUWHJWMGIycldEbGkxaDA2Ym8rcDA2V2E4bkpjSHk1U2N6NnBQRDRWQ0NYWW1ZcHBrQVBBa2tIK3UyQXdZTStOWHp6ei8vMmEyMzN0cCsrdlRwMjA5NmNGSVpuQXNWVDdEZGJ2Y2hsL0VLamNFR0s4RUd3dDJzQVM2NjZLTEQ3blBXckZsa1pXVkYxUWRyOHJTQ2dnS21UcDFLejU0OXd5M1EyZG5aTEYrK25FV0xGbEc3ZG0zUzA5TXJGSHRGK0h5K1VJK09zTEl0Mk1GZ01MdzJkbGwzM1hYWFNZc2xVb2NPSFdqZHVqVkFlRkt6SFR0MllKb21GMTEwRVY2dmw3NTkrNWJiN3VlZmYyYmR1blYwNjlhTjR1TGljUGw3NzcxSGFtb3FFTDBHZHVUdjhVZ013NkJtelpySGRBNFJDZmE1S01FV0VhbDJsR0RIR3NPb1hDM1lwbWtseDhjcnRLVEt6cDBRK2VXdWRXc3J1UzRvZ0crK2dUcDFJRC8vaEVJOTZTcmJ6UTU1RU9oNXZCdS8rdXFyN3J2dXVtc2xrSHJ5UXBKSzVCeW9lSUo5SkNVbEpmejczLy9taHg5K29HYk5tbEVUbVMxY3VMQmNOMjZ3RXRyRXhFUjI3ZHBWYmdienVMZzRldmJzeWNjZmY4eFRUejBWTGc4bCtMdDI3U0kvUDU4bm5uZ0MwelRKeWNrNW9iV21ROGVjTld0V1ZGbGtDN2JINDJIcjFxMU1talNKVjE1NXBkeUViNEZBeFZhZyt1eXp6NWd3WVVKVXEvRFIrUDNXYUkwbFM1Wnd3UVVYOFBiYmI1T1dsc2FVS1ZPNCtPS0wrZmpqajZPNmlBZURRU1pObXNUUW9VTkpURXhrMkxCaERCNDhHRGc0VVp0cG1uaTlYZ29MQzRtTGl5TWxKYVhDOFJ5cmlHdnNuRk4yRUJFUnFiU1VZTWVhWUxBZEVjdSsyTTdyaFRmZkJMOGZmdk1ieU11RER6NndYa3RNaEJ0dWdDMWI0TXN2SVM3dVlCZncxRlE0KzJ3SWZjbEpUb2JldmEwa2UvbHl1UEJDcS95NzcrRGFhOEhoZ0hmZnJWeGR4VTN6NkFNNTViUzQvUExMSi8vM3YvKzk3OXBycnozdWZiUnAwNGE3N3JvckJaaThjT0hDQ1Njdk9xa2t6Z1JvMTY3ZENlMGtHQXlTa0pEQTJyVnIyYjE3TjMvNHd4K2lYai9jOGw5LytjdGZXTDkrUFVWRlJUUnExS2pjNjcxNzkyYkpraVYwNzk0OVhGYXJWaTF1dnZsbVJvMGFSWEp5TW9NR0RTSW5KNGNycnJpQ0o1OThrclBPT3V1NHo2T29xQ2k4MUZWSVNlbm5hOTI2ZGJuNDRvc3hESU1MTHJpQXBLUWt0bTdkeW4zMzNVZENRZ0l1bDR0OSsvYVYyNmZiN2ViV1cyL0Y0L0h3N0xQUDBxWk5HMXExYWxXdVMvelIrUDErdW5UcFFqQVk1T2FiYjJiMjdObTgvdnJyZ0pYWXIxeTVrcFVyVndMV2pZSzVjK2V5ZGV0V25uNzZhZXJVcWNORkYxM0V1KysrUzZOR2piajIybXZMVFZBMlo4NmNReWJZRlozSTdHZ2lyckV6ajFSUFJFU3Fwa3FVcVVsRm1OT21mUU9jZjlTS2Ryajlkc2pKZ2JsenJlZEpTVEI4dU5YMTIrb3VkMUR6NW5EbGxlWDNrWlZsL1p4OU52endBM3o5TlZ4OU5aeHhCdXpZQVo5OGNzcFA0eGg4WTR3ZWZlS0REdVdFZGUvZWZkLzgrZk5ybm1pclZHNXVMZ01HRE5pM2ZQbnlXa2V2TFRGbURkRGxtMisraVpxUXJLSktTa3JvMGFNSE0yZk9wR1BIamxIZGpTdml5eSsvWk9QR2pWeCsrZVcwYU5HaTNPc3paODVrL2ZyMVRKNDgrWmhqT3g3TGx5K1BTdVlCZHUvZVRlUEdqUTlaUDlSOS9HampvTXZXL2ZiYmIvbjY2NitQdTB2NWdnVUxBTUt6aHYvblAvL2h3Z3N2NUwzMzNxTno1ODcwNk5IamlMSDcvWDd5OC9NNWNPQUFSVVZGZUR3ZXpqdnZ2RU1lYStQR2pkeDAwMDNseHM4ZnEyKysrU2JVdXI0RzZIcmNPeElSa1ppa0Z1ellVem0vK0J1RzlWTm1ETjloNWViQy9QbHcxVlZXNi9meTVYRHBwZEN3b2ZVRDFyOERCbGd0NFdBbDVaMDZ3YnAxcCtZY2psM2wvRjFVTStlZGQxNzNidDI2RmFha3BCemJRTWxEcUZ1M0xsOTk5ZFh5WTBtY0pHYlVCcUs2Y3grTGhJU0U4THJNd0RFbDF3QTllL2FrWjg5RGoyREl5c3JpazA4KzRkWmJiejJ1Mkk1SDJlUWFPR3h5RFJWTHJBOVZ0MU9uVHNkMVF5T2s3SEpjMTExM0hRQy8vLzN2bzhvUEY3dkw1YUorL2ZyVUR3MUhPb0s2ZGVzeVljS0pkMTZKdU1hT3Jlbis1REVpanAwZlVkWUFhM25XUFJGbG9jWGNmNGtvYTFYNjc4K2xaUTZnUTJuWitvaXlRYVYxdmdkQ3pmL0pRQWx3Nk9uclJVU3FBU1hZc2NldVA5amx4Y1ZCcjE1V04vSFFsODJhTmExSnp3QkNZd1FiTmJLNmZ4dUcxY0w5M1hld2Y3ODFRN2pUQ2IvOFluVUJCeXRCRHowT0pkcCtQeFFYVzRsMjE2NndheGZzM1h2YVR2TUlLcy92b2hwek9CeXQzVzczeWJ6Wm9XWHdxcVlUU3JEaDJKTE1ZekZvMENEYXRtM0xwWmRlZWtyMmI2ZFQ5WjZkQ2cwYU5HRFlzR0Vudko4eUNYWVNrQWprbEpZNWdBdUJPQTVPa3VrQ2ZndTRnWmRLeTl6QTA2WDFRczMvOGNDbldJbHVyOUt5QkdCWDZYNURzK2M1Z1R3Z3dNSHZlVTRnOHhCbEdZY28reG53bGg2UDBoaldseW03QXBnYmNVNmhmd3VCWU9sK1F2dmJnWlYwdDRtb3R4Z29CcTZLS0h1MXRDeDA5OFFBeG1MZEpKaGV1bCt3Ymdya2xkYXRSSlBTaUloWWxHREhuc3JUYWhvTVFwczIwV1ZKU1ZCMlhHQ3RXdFpQYUp1UU04NncvdDJ6NStCa1oxOTlCUjA3V2dtNHgyTWwxeUZubldXOW5wMTljcy9qK05YbTRCLzN5T1lzbFozR01zTXdIa2hOVFMwL3pmRnhldWFaWjVwMzZkSmwvTnExYTU4K0ZmR3F6TGF5QUp4WWduMnFyRml4d3U0UTVDUXFrMkFmSURxQmRRRExBVDlXNGdyV3RUb05LNEdjd3NIck5aUm8zaDFSMXF2MHNWSDZyeGRJaWRoUDZQb3ZLSzBmYVMvbFc1WjNIcUxldGpMMWdzQlBaY3EyUkR3T0hkTmRlcjZSM01BWldBbDJaTmtsZ0NlaUxCNFlWVnJ2OXhGbHo1UWU5MStsWlhGWXJlMEJEcjUvTG1BcGtBc01MSTNIVWJxZlhPRE4wbm9HMWlTVytXWGlFUkU1cVpSZ3kvRXpUV3U4dGM5bnpmSjl4Uld3ZFN1c1dtVzlucEFBMTF3RDI3YkJ5cFZXeTNUa0pES2hjWWd0VzBLTkd0Ymo3ZHZoNG92aFVCTUZCWVB3MDArbjhveEVSRTZyblR0MzBxUkprNk5YUEU0elo4NmtmLy8raDUxODdVaXlzN05adUhBaGd3WU5LamVMK0pGa1pHU1FtcHA2VE9PWWQrL2V6YUpGaXhnK2ZEZytueSs4VkZtay9QeDhkdTdjeWE5KzlhdHdGLzJmZi82WllEREltV2RXMnZuRURtQWxraTZzcE5xUGxXRDdzRnAzQTZXUFg4VksraHlsWlFIZ2QxZ0pkS2pNRDF4S2RISVlCT29EUlJGbGZnNjJaa2VXTlR4RVdkTkRsTFV1VStZRGZsV21iRFBsNS9FcEFjb08xZkdVSGlQeUYrckRPby9Jc2dCd093ZGJ3eWw5L0NMVyt4VFpCWDFYYWYxUVdSMmdPMWFyZHFpc0Z2QThWb3Q2S01HdUFlekcrcDJFNG5RQnJ3SHB3TVRTTWdQcnBrWGsva1JFS2l4MittNUpTS0hkQVlRRmcxWnJja0dCbFV3RFpHWkNZYUgxczMrL1ZlYnpXYy96ODYyNklTdFhXbU94VTFPdHJ1VzV1VlpYOEVEQTJ2ZWNPZGJQTys4Y1BGN2xVb0QxaDdqc2x3eVZuY2F5dFd2WFBqMXUzTGdNVHBMZHUzZDdnc0hncmxNVnI4cHNLOHNGS0N5c1BCK2hQLzMwRTlkY2N3M3JUdUc4RWkrOTlCSzV1YmxIclJjTUJzc3R2VldqUmcxZWUrMDF2dmppaTNKMXk2NlpIVkpVVk1UTk45L00wcVZManluT2ZmdjI4Znp6eitQeitiajU1cHZEazV0RmV2UE5OM25paVNmdytYd0VnMEc4WGk5VHAwNk5XaC9jNi9VZU5yYlRKZUlhSzhCSzVPcGhKYTRoUFlEZVJMY2Nqd2J1TFZNMkZYaTlUTmtTNEd1aUU3OGNLbTkzNlNCV0svbjJpTElBMW5rc2pDanpZcDNycXhGbFJjQTlXRGNhUW5LeHVvZzNqeWdyQkM0R0l2djNtMWpKK1JzUlpjbFk0OCt6SXNyT0FHN0ZTdTVER21DOXAra1JaVFdCSjRDUkVXV0grcXdSRVZFTGRnd3F3THBiWGJtMEwxMnhhdWZPaW0rVGxXVXQ2WFhqalJBZmI3VmFoMlozTmMyRDYxNVgzakY4QlVldklxZkpGc3EzdWh3WG44OVhHQWdFdHA2TWZVbWxVZ0EwS0N3c3BFR0RCbmJIZ3MvbjQvSEhIMmZreUpGMDZ0U0pQWHYya0pXVnhibm5ubnRTajJNWUJzbkp5ZUhub1RXaFEyT2pnOEVnRG9lRHJLd3MrdlhyZDhoOVBQend3eno4OE1OUlpYUG16S0ZObXphVWxKUVFIeDhmYmxGT1NrcmloaHR1d09QeFJOVVBCb1A0L1g1Y0x0Y2h4MldIbHZKeXVWeE1tRENCN2R1M2gyTURTRTlQWjg2Y09majlmcnAzNzA1Y1hCeVhYMzQ1UzVjdVpVbVpWU3Jtelp2SEdhRWhTRFlvazJETHFlY0Z2aXBUVm9DVm5FZmFEWlNkRGE4UXVJM29CcWY2cGR0SDNwbHFBVHdFYk9CZ2QvVTJ3QS9BQ3F3V2ViREczSGZIR3JPKyt4alBRMFNxQ0NYWXNhZnlOTCtFbkgyMk5aRlpacWJWQ2wxUlRpZGNjb21WWEljbU1ldld6WHJOTksySjBTcTN5dmU3cUtaNjlPalJmZjc4K1lkYzIvWlk1T2Jtc21iTm11VHZ2dnR1NVVrS1RTcVBBcWc4TGRpVEprMmlWYXRXNGVXclB2bmtFOTU0NHcybVRwM0tPZWVjYzhMN2YvamhoL24wMDA4SkJvUDA3OTgvWFA3MDAwOHpmdno0Y0Jkc3I5ZkxxbFdyY0paT1NqbC8vbnpjYmplbWFmTFVVMC9SdTNkdnVuWHJ4dmJ0MndrRUFyUnAwNGErZmZ2aWREb0pCQUxoWmJJT2xUZy84Y1FUZ0xWVVZqQVlaTUNBQVRSczJKQi8vdk9meE1YRmhZOFpZcHBtZUtiMVFDREFrMDgreWNxVkt5a3NMT1RSUngvbGxWZGVvYkN3a0QvOTZVOHNXTENBZSsrOWx5ZWZmSkxXclZzemN1UklQdm5rRTB6VFBLYnU3S2VDRXV5WWtrOTBLemZBajFqZHpoUEsxUHN6c0QraTdBeXNjZUtSMzZYUHdXcVovdzdvVkZyV0JCZ09yQVUrTzFtQmkwamxwUVE3MXBobUhwVmxDU0hEZ0hQUHRaSmkwNFN5RS9XRXZtd2RxZ1c2WGowcnVhNWYzK28rL3VHSDBMYXR0UXlYeTJWdDA2N2RxVCtIRTJHYStVZXZKS2REalJvMXBuNysrZWRqQnc4ZVhIN2c1akdvVzdkdThWZGZmZFZPeTNSVlNma0FlWGw1dGdhUmw1ZkgzLy8rZDRMQklFOCsrU1IrdjUrU2toTDY5ZXRIWm1ZbVk4YU1ZZHEwYVhUbzBPR0VqdlBJSTQvdzV6Ly9tZTdkdTdOZ3dRSVNFaExvMmJNbjllclZJeTR1amhVclZwQ1ptY25BZ1FOeE9wMGtKU1V4YWRJa3NyS3krTld2ZnNYU3BVdnAxYXNYLy9qSFA1Z3laUXBQUFBFRTU1NTdMbi80d3grNDdiYmJTRXBLd2pBTVpzK2VUWHg4UEc2M20yQXd5TUNCQTVrNmRTb3RXN1lNeHhJSUJQQjRQQ1FrSkJBZkg4K2dRWU9JajQvSDVZcitDbkwxMVZmejJtdXYwYmh4WTN3K0g4WEZ4VGdjRG9xTGk3bjMzbnRwM2JvMUpTVWwzSHZ2dldSbloxTlVWRVNmUG4xd09wMk1HaldLZ29JQ1cxdXVReUt1TWYyTmlHMlJZOTEzQW8rWGVmMExySzdqeVJGbFRxelc5TzhqeXJvQ2Z3TVdjRERCdmdDNEh5c1pMNXZnaTBpTVU0SWRheHlPVFpobUg3dkRBS0JaTTJ2WkxNT3dKamJMeW9wK1BmVGxxVXdyQldDMVZydGNWcXYzZ2dWUVVnTGZmZ3ZwNlRCNHNEWGVldlpzcTY3RFlYVWpQOVIrN0dRWUcrME9RU3dMRnk2Y0FOemFxVk9uaG0zS3pteC9iQ1liaHJIbjZOVWtCbTBHTHR1MGFSTjkrdGp6RWVyMyt4a3laQWdGQlFVa0pDU1FscFpHTUJna0xpNk9HalZxa0ppWVNPM2F0Ym5ycnJ0NC9mWFhPWkZyT1NFaGdZTFNPUzlxMXF6SnZuMzdnUEt6cUlkYW5XdlVxRUduVHAzNDR4Ly95R3V2dmNhRUNSUDQvUFBQT2Z2c3MvbkRILzdBdWVlZXl3TVBQTUQxMTEvUEUwODhRY1BTWlJUYlJkd0lEUjB2SlNVbHFoWFo1L05GSmI2bWFVYXRJeDU2WHI5K2ZieGVMM1hxUk0vUDFhUkpFeG8yYkVoYVdscFVLM2t3R09TaWl5NEs3eU1RQ0RCcTFLampmTWRPbmsyYk5vVWVicll6RGprdERoQTljL3B5clBIZ2tkS0JmMkMxaklkY0FGeVBOWFkrbEdBUEF5WmhqVVdmZENxQ0ZaSFRRd2wyckRITkgrd09JV3pIRGxpMkRKS1Q0WC8vSy8rNncyRjFHZmQ2eTcvMnl5L3cvdnZXTWx5UkUrdms1MXVUbndFY09IQndQMTk5WlNYeURrZmxtZXpNTUNyUDcwSm8wcVRKaFhmY2NjZkdSWXNXVlh6cTRnaVhYWGFadDNuejVqTk9kbHhTYVh3UHNINzlldHNDY0xsY1RKa3lCYkNTM3RCUDJSbXpGeXhZUU9QR1pZZUtIcnY4L1B4dzYzSnhjVEhBRWJ0UHIxbXpKdHdpRExCNDhXS21UcDNLZGRkZHh5MjMzTUtPSFR2NHpXOSt3L2p4NDNubm5YZktKY0tabVprQTNIampqVkhsN2R1MzU2MjMzZ0tzcExoYnQyNVI1K3ozKzFtK2ZEbE5tellsSXlPRFRwMDZSVzBmbW54dCtmTGx4TWZIaDgvdHNzc3VZL1hxMWVIOSt2MSsvSDQvRG9mRDF2VzNJNjZ4NzQ5VVQ2cU5iMHQvSW4wQ2pDQjZJclZmWWMwbEV2bWZkQlRXQksxSFlrd0FBQ0FBU1VSQlZHd3ZBdjkzQ21NVWtaTklDWGFzTVl3Zm9wYTZzdHVHRFlkL0xUY1gvdk9mdzc5ZVpoSWN3RXFldi8rK2ZKbU5YNG9QS3hoVWdsMkpUSjgrZmZ2dzRjTi9QV3pZc0EvbnpKbVRmUFF0TEJzM2J1U1JSeDdaZDhZWlovU2JQbjM2OWxNWW90anJPN0Ezd1FabzNibzFGMTk4Y2JudTBTRit2NSs1YytlZWxISEVtWm1acEthbUFsQlNVb0xENFFnbnFJZHk5dGxuNDNRNitld3pxeGZydi83MUx5Wk5ta1NYTGwyWU4yOGVmLy83MzFtd1lBRXVsNnRjY2cyd2ZmdDJtalJwd3R0dnZ4MHVlL0hGRjhtSzZOM2tjRGhZdG13WkNRa0pkT25TaFVXTEZwR1ltRWhjWEJ6dDJyVmo0OGFOVVdQR3dVcjg3Nzc3N2tNbXpWMjdkbzE2SGd3R21UVnJGbWVkZFZZRjNxRlRJK0lhKzg2MklLU3kyMDcwek9wZ3RWcS9UL1RrYXIyQUN6bTQxQmpBZUt4MXhKOEhGcCt5Q0VYa3VDbkJqaldtV1FrenpXcks3OWZ2b3BLWk5XdldsNzE3OSs0RDlBVW1GQllXMWlyYkpUYWtzTENRWjU5OTFydGl4WXJzb3FLaWdjdVdMVnQ3V29PVjArMEhzRC9CRG8xVi92ampqdytacEhicDB1V1kxbzgra2syYk5vVzdtUmNYRjVPWW1Iall1dW5wNlV5YU5JbmMzRnhhdFdwRnUzYnQyTFJwRTNmY2NRZGd0WHpmZSsrOUpDVWxjYzAxMXh4eUgxOS8vVFdkTzNlT3VqbVFuWjFkcmpVK0lTRWg2bmtvNmIvZ2dndDQ2cW1uR0Q5K2ZOVHI1NTEzSHA5KytpbjE2dFU3NUhGRE53QWFOR2hBUVVGQnVXN3dwNU5wbXBIWG1HN0N5ckh3VUw2bCt4NnM1RHF5TmVOcW9BL3d6NGl5UjdIV0czOGVhd1p6RWJHUkV1d1lZNHdlblcxT20vWXoxdklRWXA4dHhwZ3hPWFlISWVVdFdiSmtqV0VZYTB6VGZPbm1tMjllbVorZjM3cE5temJCZHUzYXVRQWVldWlobmNEYTRjT0gvK3JBZ1FOVEZpOWUvSkxOSWN2cGtROXN5Y3JLYXJ0eDQwYmFoNVlXUE0xTzV3UjZuMy8rT1ZkZGRSVmd0V0FmcVZXOFJZc1dQUFBNTTR3Y09aS3hZOGZTcUZFajl1L2Z6eVdYWE1McTFhdHhPQnpzM0xtVDBhTkhNMjNhdEhMYjc5Njltd1VMRmpCMTZ0U284ajE3OW5CZWFQbkZ3OWk0Y1NPQlFJQnUzYnBSV0ZqSTExOS9UVnBhV25oc3R0dnRwbS9mdmtmczlqMW8wQ0JNMCtUUlJ4OWx3SUFCUnp6ZXFiUng0MGIyN3QwTDF0S0Jta1ZjVGxRQjVXY2V2eDI0Q0d1U3RaRHJnYk9BMXlMS2JzR2FuRzBaMWxKbUluS2FLTUdPVFI4QVkrME9vbG96akEvc0RrR096RENNUXVDc2J0MjYxZnZ1dSs4Ni92REREMmNEUFB6d3cxT1BzcWxVWGZPQXNmUG16Yk10d1E3eGVyMTREelUveFNGODl0bG5USmd3Z2JWcks5N0pZdFdxVld6WnNpV2NZR2RsWlpHVWxJUnBtbmk5WHZyMDZZTnBtdmo5L3ZBMk5XclU0T2VmZnc2UGp3NGx0SkZyWnE5WnM2YmNzZkx5OGhnL2ZqeVhYbnBwdWZIVHUzYnRLdGVDdld2WExyNzkxbXFvR3pKa0NQdjM3K2UxMTE3RDdYWXpkT2hRbm52dU9XYk5tc1ZmL3ZJWGhnOGZUdnYyN1ZteFlnVnV0NXZ2dnZ1T1AvM3BUenozM0hQaDF2a3VYYnJ3L3Z2djA3aHg0L0I0YmJ2TW16Y3Y5RkIvSStSVTJWcjZFMmtVa0Fhc0szM3V3aHEzWFJ0clhQZTIwdklHd043VEVLTkl0YVlFT3hZWnh2dVlwaEpzT3dXRDc5c2RnbFRNcWxXcmNyRHU5SDl4dExwUzViMUhhWUo5Ly8zMzJ4S0FXVHFIUmlqeFBWS2RrRmF0V2xHN2R1MEtINk93c0pCSEhubUVVYU5Ha1orZno1QWhROGpKeWVHNjY2N0Q0L0hnZHJ0WnZIZ3h1Ym01UFB6d3cvajkvdkNZY0lmRHdRMDMzQkRlbDl2dERzKzZYall1c0xxRi8vV3ZmNlZldlhvOC9QREQ0ZklwVTZhd2E5Y3U4dlB6bzI1bS9POS8vMlBVcUZFMGJkcVVHMjY0Z1I0OWV0QzVjK2R3dC9HUkkwZXljT0ZDN3I3N2J0YXRXeGZ1amg3cU5uL09PZWZRcmwwN3Z2NzZheG8zYnN6V3JRZnpETU13RGp1Mi9YU0pTTERmc3pNT3FYWldsUDZFSkFHdkF1MDVtRnpYd21yUi9oRnI2VERmNlF4UXBEclJZcTh4eUp3NDBVWGp4cGxBWGJ0anFhWnkyTDI3a1RGeG92L29WVVdrRW5FQnU1MU9aLzJzckN6cTFqMzlINkVlajRjK2Zmb3dmLzU4VWxKU29sNHpUWk5iYnJtRnA1NTZLcXJWOTl0dnYrWHJyNy9tcnJ2dXF2Qnh2djMyV3pwMTZvVEQ0V0RkdW5VMGF0UW9QT0haa1pSZFFpdlM3dDI3ZWZEQkI1a3h3NXBzUHhnTThzSUxML0RMTDcvdytPT1BSM1ZCbno1OU9pdFdyS0JmdjM0TUhEZ3dYRjVjWE15dVhidU91QVRabmoxN2VQREJCNG1Qano5a2QvU1FZRERJRlZkY1FiTm16WGo1NVplUE9JSGI2WkNibTB1REJnMElCb1BaUUNQQTN1WjBrV2hwV090dXIrUGdVbUxOZ1JlQXVVUlBwQ1lpSjBBSmRvd3lyVzhkZDlnZFJ6WDFxakY2OUdpN2d4Q1I0L0lHOE52bm5udU8rKzY3eis1WUtpUVlETnE2N0pSVXpIUFBQY2U0Y2VQQW1ueksvZ1c1UmNwekE2bEFSdW56TzRHWHNYcGNYRnRhbGd6NHNkYm9GcEhqb0wvWXNjbzBud1lxeVlMUTFVb1FwL01wdTRNUWtlUDJJc0F6enp4VDRUSFFkbE55WGZsNVBCNmVlZWFaME5OLzJCbUx5QkY0T1poY2d6Vlh3R2dnY202U2U0QTlxQkZINUxqcHIzYU1NdTY4Y3pQdzlsRXJ5c2xsbXJPTjIyN2JZbmNZSW5MYy9nZDg4TXN2dnpCcjFpeTdZNUVxWXRhc1dlemN1Uk9zZFl6WEhhVzZTR1d4QzJ1czlzS0lzbk93eG10SEp1S1hBKzFPWTF3aU1VMWR4R09ZK2ZMTForTndmRzkzSE5XS1laeHQzSEdIMXBnVWlXMFhBS3ZQUFBOTXZ2LytlOXZIN2twczgzZzhuSFBPT1d6ZXZCbXNhNnZpMDcyTFZFNGRzSmFhODJNMXhxVmpyYlBkQmZqR3hyaEVZb0phc0dPWWNkZGRQMkRkZVpUVFk1cVNhNUVxWVEzdzRlYk5tM25vb1lmc2prVmkzQi8vK01kUWN2MGhTcTZsYXRpQWxWeUROU1o3SWZBZFZnOGdzTVp5L3d2b2R2cERFNm44MUlJZDQ4eHAwNUtBMWNDdjdJNmxpbHNQZEROR2p5NnlPeEFST1NtYUdZYXh6alRObEk4Kyt1aUl5MmFKSE01SEgzMUV2Mzc5TUF3anp6VE5jNEZmN0k1SjVCUXhnTkJhZmRjQjcyQ3R4OTBPelpndkVrVUpkaFZnVHB0MkRyQUtTTEE3bGlxcWhHQ3dhMm1QQVJHcE9nWUFIOVN2WDk5Y3ZYcTEwYkpsUzd2amtSaXlmZnQydW5idGFtWm5aeHZBUUdEZTBiWVJxU0thQVhkanRYVFBLQzI3dUxUOEhRNjJmb3RVUytvaVhnVVlvMGQvajJuK0ZuMmduUXArVFBPM1NxNUZxcVI1d1BQWjJkbkdSUmRkeEpvMWEreU9SMkxFbWpWclNFdExvelM1Zmc0bDExSzlaQUIvNUdCeURmQUU4QmJXck9RaTFab1M3Q3JDdVBQTzJSakdWVUNoM2JGVUlRV1k1cFhHblhmT3Rqc1FFVGxsSmdCdjd0bXpoMTY5ZXBuejVpbFBraU9iTjI4ZXZYcjFNak16TXdIZUJCNjBPU1FSdXhuQUxLd2hpMjlHbE44SXBOZ1NrWWlObEdCWEljWWRkM3lHWVhRSHR0c2RTeFd3SGRQc2J0eDU1eUs3QXhHUlU4b0wvQVo0dExpNDJCZzRjQ0FqUm93Z1BUM2Q3cmlra2tsUFQyZkVpQkVNSERpUTR1SmlBL2d6MXJVVEd3dXFpNXc2SnZBYTFxUm5vWWFlYzdCYXRIOEN0RlNEVkNzYWcxMEZsVTU4Tmg0WWkrNGNIcXM4ck81K3oyaENNNUZxNXlaZ0dsRFRNQXo2OXUxTC8vNzlTVXRMbzFtelp0U3RXNWU0dURpN1k1VFR3T2Z6a1p1YlMwWkdCbDkvL1RYejU4L24wMDgveFRSTkRNUFliNXJtYUt6a1FVUU83VnpnR1dBVDhMdlNNamZnNCtCa2FTSlZraExzS3N6ODE3OFM4SG9IWUpxWFl4aHBRR09zaE50cGMyaVZSUUFyb2Q2TmFYNk5ZU3pFN1o1bmpCeFpZbmRnSW1LYlZLeVd5VnVCSkh0RGtVcW1DSmdPL0FYSXREY1VrWmpoNHVBY1FmL0FXdlhtYnF6RVc2UktVb0l0SWlKU1hpMWdDTkFUdUFCb0JOUkZOeWlyaXdDUUMrekJXamY5UytCZE5NK0p5UEZLQnJZQTlZRE9XT3RxaTRpSWlJaUlpTWh4cUFjTWpYaWVqRFUwUjNOQ2lZaUlpSWlJaUp5QXYyT054MzdKN2tCRVJFUkVSRVJFWXRsTndFNmdpOTJCaUlpSWlJaUlpTVE2ZDhUalJHQVNWdGR4RVJFUkVSRVJFVGxPTDJCMUdmL1E3a0JFUkVSRVJFUkVZbGs3WUJYV0xPTWlJaUlpSWlJaWNnSWlseEJPQkI0RmtteUtSVVJFUkVSRVJLUkttSUxWWmZ5L2RnY2lJaUlpSWlJaUVzczZBZCtqTHVNaUlpSWlJaUlpSjh3UjhkZ0ZOTEVyRUJFUkVSRVJFWkdxd0FXOERld0EydGdjaThnUk9ZNWVSVVJFUkVSRXhEYnhXSzNYS1VCRG0yTVJFUkVSRVJFUmlXazFnZlB0RGtKRVJFUkVSRVNrS2pHQXZ3S3Q3UTVFUkVSRVJFUkVKSmJkajdXRTF6ZUEwK1pZUkVSRVJFUkVSR0pXQ3JBY3VNcnVRRVJFUkVSRVJFUmluV0YzQUNJaUlpSWlJaUpWaVFONEFHaGxkeUFpSWlJaUlpSWlzZXdoclBIWXE5QVN4Q0lpSWlJaUlpTEhyUTZ3R3JqUzdrQkVSRVJFUkVSRVlwM0dZNHVJaUlpSWlJaWNSRTdnMTNZSElTSWlJaUlpSWhMTERHQUYxbmpzbmpiSEl0V1l5KzRBUkVSRTVJVFVTMDFOdlNVaElhR3p3K0Z3bDVTVWJNN056WjNwOFhnMmw2bFh1MGFOR3EzOGZuK3h4K1BaYUVlZ2lZbUpUUnMzYnZ5OHorZkx5TWpJR0d0SERDSlNaWm5BQXVBTUlObm1XS1FhMDNnRkVSR1JHSldjbk55OVZhdFdIN2hjcm5xUjVhWnBldFBUMDIvSnpjMmRFeXFyVTZmT05hMWJ0LzV2VVZIUnVnMGJOcHgzK3FNbHNVT0hEc3VTa3BJNjJ4aURpRlJ0U1lBZjhOb2RpRlJmbXNwZVJFUWtOcmxidG13NXgrVnkxU3NwS1ZtL2MrZk9jUmtaR2ZkNlBKNU5obUc0bXpWcjlqcVFZbmVRcFl4V3JWcE5UMHBLNm14M0lDSlNwUlZ4TUxrMlVHT2kyRUJkeEVWRVJHSlF6Wm8xMCtMaTRwb0VBb0c4SDMvOHNUdFFDTEIzNzk1M09uWHF0TlhwZENhbnBLUmNsWmVYOXhaQWFtcnFId0hpNCtOYnRXblQ1cjM5Ky9ldnpNek1uQlM1ei9qNCtQWU5HalM0TFM0dXJsbEpTY25tL1B6OFY0dUxpek1pNnlRbUpsNTR4aGxuL05IajhXd3ZMQ3hjV0x0MjdTdGRMbGZEMHE3cC8vSjRQRCtYamJWUm8wYVBwS1NrRER0bGI0YUlTTFR1d045S2Z6NnlPUmFwWnBSZ2k0aUl4Q0NuMDVrQUVBd0dQVUJ4eEV1N2k0cUt2a3BPVHI0c1BqNithYWl3Um8wYTNVcTNxMVc3ZHUxQkFKbVptZUdONnRhdGUzMkxGaTFtR29iaERwV2xwcWJldDNuejVtc1BIRGp3V2Fnc1BqNitjV2o3aGcwYjNoc1pVNk5HamU3ZnVuWHI4SUtDZ3Y5RWxuczhuaTJtYVhxS2lvcldoZUlRRVRtRnJzV2E2R3dIU3JEbE5IUGFIWUNJaUlnY080L0hrNSthbWpyRzVYS2xKQ2NuWCt6eitiSThIazhHRU5pL2YvL3EzTnpjSi9QeThqNEoxWStMaTZ1WGxKUjBvZGZyemZqbGwxL3VLeWdvK05UcjlXNERxRkdqeGpsdDJyVDUyREFNZDJGaDRmeTllL2MrNzNRNjY4Ykh4N2VwVTZkT3Y4ek16TmVBRW9DRWhJUU9LU2twTndDWXB1bkp6czUrTlM4dmI3clQ2V3pnZHJ0YjFLbFRwMTlCUWNGTXY5OWZHRHAyU1VuSjkvdjI3ZnVndUxqNHg1U1VsT3Q5UGw5bWRuYjJLNmYzSFJPUmFtUVRzQUdZQXV5ek9SYXBaalFHVzBSRUpEYmw3Tml4NDdmQllMQzRaczJhbDdadDIvYWo4ODQ3TDZkVnExWnozRzUzbzZLaW9sMlJsUXNMQ3hjRCtQMyszSnljbk9uNzkrOWZISHF0ZnYzNkR4aUc0YzdQejUrM1pjdVdnVmxaV1M5djNManhjby9IczkzbGN0VkxUVTBkVWZiZ3BtbDZObXpZMERzakkrTjNXVmxaVXpkdTNOakw0L0ZzY1RnY05XclhydjNic3ZVUEhEandIZFlzdnlJaXAxbzZNQTNZZGJTS0lpZWJ1b2lMaUlqRXFOemMzSDhYRnhjdnIxT256b2k0dUxnems1T1RMMDVKU1JtYWtwSXlOQzh2Yjg2MmJkdUdBNzZqN2FkV3JWcVhBaVFtSnA3Vm9VT0hGYUZ5aDhPUkNKQ1FrTkNsN0RiRnhjVWJpb3VMdjQ0bzh1VG01azV2M0xqeFgydldySmwyNG1jbkluSlNKQkk5akVia2xGS0NMU0lpRXFQY2JuZEhsOHRWZS9mdTNVK1VGcmthTkdod1Y1TW1UU2FucEtRTU8zRGd3T3Fzckt5bmo3WWZsOHZWQ0NBK1ByNHQwTGJzNjA2bnMwSnJ5bm84bmsybCs2dGY4Yk1RRVRrbEdnRHZBODFMZjRMMmhpUFZoUkpzRVJHUkdOUzBhZE8vTjJ6WThJSEN3c0tQOSszYmQzVnBzWC92M3IwdkdvWVIzN1JwMDZkU1VsTDZWeVRCRGdhRFJVNm5zOWJPblRzZkxpNHUvaVpVWHJ0MjdRR0ppWW5uNXVmbnYxM0JzR3FXN2srdFJTSml0MnlnR1ZBZjY4YmhKbnZEa2VwQ1k3QkZSRVJpMElFREI5WUIxS3hac3lkUUovSzFZREJZVVByUVhYYTdReWt1THY0UklDNHVybUZoWWVFbm9aLzQrUGd6YTlhc2VYR05HalY2bHQwbUlTSGh6SVNFaEZhUlpiVnIxNzRDb0tTazVNZGpQeU1Sa1pQS0JQcGpKZGhLcnVXMFVZSXRJaUlTZy9MeTh1WUhBb0ZDaDhOUnMxMjdkbk9Ua3BLNkFQVnIxNjdkdDNIanhuOEdLQ29xV2xsMk84TXduUEh4OGUyU2s1UDdSK3hyTmtDREJnMStWNzkrL2RGQW85VFUxSWRxMWFwMU9VQk9UczZNc3Z0eE9CeEpiZHEwV1ZpalJvMWZoK3FucEtSY0Q1Q2JtMXZSRm04UmtWTnBIYkRmN2lDa2VsRVhjUkVSa2RoVXNIdjM3ajgyYmRwMFNzMmFOUy90MEtIRG1zZ1hmVDdmbnB5Y25LZEN6d09CUUE1QVltTGkyUjA3ZHR4WVVGRHcvcjU5KytZRDdOMjc5NVY2OWVyZGxKU1VkR0h6NXMxZmFkNjhlWGdKcmV6czdOZUtpb3BXSHlxQStQajROdTNidDE4WVdaYVRrL1BHL3YzN2w1N01FeFVST1FFR1VBTWwybkthcUFWYlJFUWtSbVZsWlUzZHVuWHJ0ZnYzNy84OEVBZ1VtS2JwOS9sOHUzSnljdjY1WmN1V3JwRkxkZTNidCsrcjdPenM2WUZBb0NRUUNPemJ2My8vcW9oZGVUZHMyUERyckt5c3A3MWViNFpwbWo2UHg3TjE1ODZkZjl5eFk4ZGRoenEyeitmYm1adWJPOXZuODJXYXB1a3RLU241TVNNajQ1NzA5UFRiVC9tSmk0aFVUSE1nRDFodmR5QWlJaUlpSXVYVXFWUG5tczZkTzVzZE9uVDRuOTJ4aUlnY2hSc0lBQVdvNTY2Y0pyclFSRVJFUkVTa0t2SUNEWUZjckVuUFJFNDVKZGdpSWlJaUlsSlY1ZGdkZ0ZRdkdvTXRJaUlpSWlKVmxSdmxQQ0lpSWlJaUlpSW5iQUZXOS9DK2RnY2kxWVB1NW9pSWlJaUlTRlZsWUNYWXhYWUhJaUlpSWlJaUloTHJqTklmRVJFUkVSRVJFUkVSRVJFUkVSRVIreVNnWWJFaUlpSWlJaUlpSnlRMC90ckVXZzliUkVSRVJFUkVSSTVEWFdBWGtJM0dZSXVJaUlpSWlJaWNzQlM3QXhBUkVSRVJFUkVSRVJFUkVSRVJrV3F1STFETDdpQkVSRVJFUkVSRVl0MU9yQW5PMnRnZGlGUWZMcnNERUJFUkVSRVJPY2xxQUx1QmVHQ2J6YkdJaUlpSWlJaUl4RHluM1FHSWlJaUlpSWlJaUlpSWlJaUlpRWcxMWhpNER6akQ3a0JFUkVSRVJFUkVZdGxZck1uTjV0b2RpRlEvR3BNZ0lpSWlJaUpWU1EyczVibG1BaHRzamtWRVJFUkVSRVJFUkVSRVJFUkVSS29yaDkwQlNQV21MdUlpSWlJaUlsSVZOQUhXWVkyL1htbHpMRkpONlE2UGlJaUlpSWhVQmNPQmxrQVBtK01RRVJFUkVSRVJpV2tHMEIvb1lIY2dJaUlpSWlJaUlpSWlJaUlpSWlKU1RUVURia2J6UzRtSWlJaUlpSWlja0hleEpqYjdoOTJCaUlpSWlJaUlpTVN5b2NCV29KWGRnWWlJaUlpSWlJakVPcGZkQVlpSWlJaUlpSWpFcWt2UnNzTWlJaUlpSWlJaUorUnlySEhYbjZJa1d5b1JYWXdpSWlJaUloSnJFb0JzNEFzZ2FITXNJaUlpSWlJaUlqR3RQdUMyT3dnUkVSRVJFUkdSV0hRWld1OWFSRVJFUkVSRTVJUU13aHAzUFE4TmRaVktTaGVtaUlpSWlJakVna0lnQjFpR3hsMkxpSWlJaUlpSW5KQlV3TEE3Q0JFUkVSRVJFWkZZa3dUY2o4WmRpNGlJaUlpSWlKeVE5N0hHWGI5Z2R5QWlJaUlpSWlJaXNhd25zQVU0eSs1QVJDcEM0eGRFcENxcEJRd0JlZ0VYQUkyQUZOU3RyTG9JQUhuQUhtQU44QVh3THRha09DS1ZSczQvZmw4cjRIWU5BVk9mVmRWVG1jOHE0d3VuMS85dXZYdGUxR2ZWUVhHQUg2dmxHc0JWK2x5azBsT0NMU0pWUVNyd0tQQWJyTEZhSWlGRndBemdNU0RUNWxpa21zdDg3ZDVVaDk5NDFEVDBXU1hsRkJrbU00SXU4N0hVMjErbzdwOVZidUEvd0RiZ1BnNG0yU0l4UVFtMmlNUzZtNEJwUUUzRE1PamJ0eThEQmd6Z3dnc3ZwSG56NXFTa3BCQVhGeGUxUVRBWXhPZnpFUjhmYjB2QXg4czBUZGF2WDArYk5tMUlURXc4YmNmZHMyY1A3N3p6RG5mZmZUZE81K0ViMkRJeU1tallzR0dGMzllS25rOXViaTcvL09jL0dUdDJMRTZuazlkZmY1MUxMNzJVTm0zYVJOWHorWHprNWVXeFk4Y09WcTVjeWJ4NTgvajAwMDh4VFJOZ1B6QWFlS3RDd1ltY1pIdW5qYjNKTk0xcFFFMHdjRGRyajd0RlIrSWF0c0JSTXdWSGZDSTQxSUJkTFFRREJEM0ZCUGZuNGN0S3g1dStIbS9HUmtyenlQMkdZWXh1TVBxNTZ2eFpkU0ZXRDZUOXdQbkFEbnZERVJFUnFSNE1yRlpyRXpCSGpCaGhidCsrM2F5STc3Ly8zdXpkdTdlWmtaRlJvZnFWU2RldVhjMXQyN1lkOXZYMzNudlBmTzY1NTB6VE5NMmhRNGVhVjE1NVpkVFBWVmRkWlM1Y3VEQnFtdzBiTnBpMzNIS0xtWk9UYzhoOWJ0NjgyZXpjdVhPNTh1M2J0NXN2dmZTUzZmZjd3N0g5OU5OUHBtbWE1dUxGaTgxMTY5YWQ4UG1ZcG1udTNyM2I3TnExYS9qNXNHSER6TFZyMTVxbWFab0hEaHd3UC83NFkvT3V1KzR5Q3dvS0RobmppQkVqek5CMUF2d1ozVnlXMDhnME1mWk91Ky9SckZmdU03TmV1YzhzWFB4L3ByOHc5NmovTjZSNjhSZm1tb1dMLzg4TVhTZDdYN24zejZaWnJUK3JyZ1E2MngyRXlQRncyQjJBaU1oeGNBTXpnWW1KaVlubUJ4OTh3SXdaTTJqUm9zVWhLMi9idG8zZHUzZVRtWmxKWm1ZbWMrZk9wV25UcHNURnhZWEw5dXpaUTNwNk9uNS94WVo0WldSa2NQSEZGNSswRXpyVS9rSXQ3WkVTRXhOSlNFZ0lQdzhFQWxFeHA2V2xzV0RCQW43NjZTZG16SmpCK1BIanVmamlpNWs0Y1NJSkNRbmNjY2NkL1ByWHY0N2FaNXMyYlhDNVhEejg4TU1FZzBHQ3dXRFU2eTZYQzRmREVZNHBNcFl2dnZpQ2NlUEdZWm9tQ1FrSkpDUWs4Tk5QUC9IWHYvNlZrcEtTRXo2ZlFDQ0FZUmpobHZOQUlJREQ0ZUR0dDk5bTFLaFI5T3ZYanc4KytJRHp6eisvM1BFQVdyUm93WXdaTS9qZ2d3OUlURXcwc2JxS3o4QzZoa1JPS1hQT1JIZjJ0TEV6VFpPSmhpdk9ySDNsYlNSZmVoUE81QlM3UTVOS3hwbWNRdktsTjFIN3l0c3dYSEdtaWZGWTlxdjN6VERuVEt3dW4xWG5BMy9oNEEzUVQ0QnY3QXRINVBpNTdBNUFST1E0VEFhR04yclVpUG56NXh0ZHVuUTVZdVhycjc4ZWg4T0J5K1hDNy9majgvbElURXhreUpBaDRUcUJRQUN2MTh1bm4zNUt2WHIxVG5INEZiTjc5MjRHRGh4WXJyeGZ2MzVSenlkTm1rVGZ2bjBCU0UxTlpmejQ4V3pjdUpHMmJkdlNwVXNYY25Oem1UeDVNaDZQaDE2OWV1SDMrM0U2blJpRzlUM0c1WEx4NktPUDhzQUREN0I5KzNhR0RoMUtYRnhjK0hYVE5Ba0dnMXgwMFVVMGFOQ0E5OTkvbjR5TURCSVRFNWs4ZVRMYnQyK25vS0FBZ0gzNzlyRnUzVHJ1dU9NTzJyWnR5ODZkTzJuWXNDRnhjWEhIZkQ2QlFJQnUzYnBoR0FhbWFkSzFhMWNHRHg0TVFKTW1UUmc1Y2lUdDI3Zkg0WEN3ZS9kdVhLN0QvMGtiTUdBQVgzNzVwZEcvZjMvMjdObHpDNUFOakt2WWIwTGsrT3pOelo4TURIY2tKVlA3eXRzTlY0Tm1kb2NrbFp5N1JVZnFEUHk5VWZESmF3U0w5dDJTbFpkWEhUNnJrb0dGUUQzZ0IyQ092ZUdJbkpqcTNQVkVSR0xUUU9EOSt2WHJtNnRYcnpaYXRteDUxQTM4Zmo4dWx3dlROTG50dHR0SVNVbmg2YWVmWnMrZVBiejU1cHVNR3pjT3A5TVpiaDAxREFPUHg4T1RUejdKWjU5OVJxMWF0ZWpidHkvdnZ2c3V5NVl0QXlBeXFWKzdkbTM0OGR5NWM1azJiUm9lajRmQmd3Y3pac3lZY092dmUrKzl4NVFwVTlpL2Z6ODllL2Jrc2NjZUM0ODlQdFQrTWpNenVmcnFxMW15WkVuNHRYNzkrdkhHRzIvUXFGRWpBRWFPSE1tWU1XUG8zYnQzMURsN3ZWNHV1dWdpMnJWckI4Q21UWnVpSGk5YnRpeDhiSi9QUjF4Y0hDVWxKYmpkYnZidTNVdGlZaUordjUrNHVEaDI3TmpCcmJmZXlxSkZpL0Q1ZktTa3BOQzFhMWVjVGlkeGNYRUVnMEc4WGk4QUNRa0o0Y1E4ZE5QaW80OCtJalUxOVpqUHh6VE44TGpxYTY2NWhoVXJWdUQxZXJuMTFsc1pObXdZVjE5OWRmajM5dWFiYjdKbzBTTGVldXZJd3hhM2I5OU8xNjVkemV6c2JBUHJXcHAzeEExRWp0UGVxZmNPTkIzRys0NkVHbWFkd2VNTVozSmR1ME9TR0JMWWwwdiszR2ZOWU1rQnc4QVkyT0RPNTZyNlo5Vk5XTjNDYndjOE5zY2lJaUpTYlRRekRDTVhNRC82NktOakd0KzJiOTgrOCs5Ly83czVZTUNBOEZqZExWdTJtQmRjY01FaDYwK2VQTm04NVpaYnpQVDBkSFBac21WbW56NTl6QjQ5ZW9SZjM3QmhnOW1qUncrenNMQXdYTFo0OFdMenlpdXZOTmV0VzJkdTNyelpIREpraVBuUGYvN1RORTFyckhCYVdwcTVkT2xTTXlNand4dytmTGc1ZGVyVUkrNXZ6NTQ5NWNZKzkrclZ5OXk1YzJmNCtkQ2hRODNQUC8vY05FM1RmUHJwcDgwZVBYcVkzYnQzTi8xK2Y5UzVSZTZuYytmTzRYSFRwbW1hYVdscFp1Zk9uYzNPblR1YlhxL1hORTNUZk9HRkY4d0hIbmpBTkUzVDNMWnRXN24zS1ZRdkt5dkxIREZpaFBubW0yK2F2WHIxTWhjdVhHaU9HemZPL09HSEgwelROTTFBSUdBR2c4SGpPcC9JOXlFdExTMjh2MG1USnBuZHUzY1B4OXk1YzJlemUvZnU1Y2FXSDg2SEgzNW9BbWJwdGFRbVJUbnBjcWFNYTViMXl0amNyRmZ1TXowN2ZxelFkU2xTbGlmOXg5SXgyV056YzZhTXEycWZWYldBTzFGam4xUkJHb010SXJIa1pkTTBVOGFORzhkVlYxMTFUQnQrK3VtbnpKa3poMmVmZlJhSHc0SFg2eVVZRE9KeXVmQjZ2WGk5WG9xS2lnQnJyUEQ4K2ZONThNRUhhZDY4T1QxNjlHRENoQWxSKzB0S3NsYllTVTVPRHBmTm1ER0RzV1BIY3U2NTU5SzJiVnZHamgzTDNMbHpBU2dwS2NIbjg5RzJiVnVhTm0zS21ERmpxRnUzN2hIM2Q2ekdqQm5Eb2tXTEtDa3B3ZWwwRWd3R0dUWnNHTU9HRFFPSWVoeHFaUWI0K09PUCtiLy8reitBOEl6cjNidDNaK25TcGVUbDVSM3lXTC84OGdzdnYvd3l0OTkrTzdmY2NndkRody9INS9QUnJGa3ordmZ2ejJPUFBjYllzV05KVDArUE90YnhDZ2FEdlBqaWk3end3Z3Y4NFE5LzRLdXZ2bUwxNnRXc1dyV0tWYXRXOGVXWFg1WWJXMzQ0VjE5OU5XUEhqc1UwelJUZzVSTU9UcVNNZ0RQNE1wZ3BpZWYyeHQzc0xMdkRrUmpsYm40V2llZGVBcGdwMWpWVlpUaXdaZ2wvR1JoaGN5d2lKNTNHWUl0SXJPZ0s5RHZ6ekRONThza25LN3lSMSt2bHBaZGU0ci8vL1MveDhmRzBhTkdDSGoxNjRIYTdNVTBUcjlkTG56NTlNRTJURGgwNjhNWWJiNUNkblUxeGNURWRPblFJNytlc3M0NytKWG5qeG8wOC92ampQUEhFRTRBMWRybTR1QmlBdW5Yck1talFJSVlNR2NMNTU1L1A1WmRmenRDaFF5dDBEbVhIbUE4WU1DRHF1V2t0UTBWOGZIelVSRjhPaDRNNWMrYUU5eEg1T0RMcHJWT25Edm41K1ZINzdOeTVNN1ZxMVdMOSt2VTBiZG8wNnJWZ01FaEpTUW54OGZITW1qV0xtalZyc21mUEhscTJiRWxxYWlydDI3Zm5ra3N1NGIzMzNpTTVPWmxnTUJqdUpuOHM1N052M3o2bVQ1L09paFVyQ0FRQ1pHWm1jdTIxMTlLdFd6ZVNrcEtpeG9nWEZSV3hZc1dLY2t1eUhjNmtTWk9ZUDM4K216ZHY3Z2RjQUt5cDBJWWlSNUg5NnIxZGcwSDZPV3Mzb0VhM2ZrZmZRT1FJL3ArOU80K3pyTitMN0FBQUlBQkpSRUZVdWQ0Zk9QNDY2MnlZR1daTXRwUkVwUnNaK3k2MHVKWkVscXhSb3BzUzRxWXJMU2lWcGJxMlJMS0VxRnNNWFZtaWJLSDdvN0pHaGpGbVg1bHo1cXlmM3g5bnpyYzVacGl4bmhuZXo4ZGpIbncvODEzZTMrK2MrY3g1bjg4VzBxZ1Q5bE9IY0dXbC9EMWw3c3NOSW9mTnVCbnFLamN3SFhnSitOblBzUWh4elVtQ0xZUW9MZjRGOE05Ly92T3kxbGwrNDQwM09IVG9FRE5tekdEa3lKR1lUQ2IyN05rRGVNYmo5dW5UUnh0WDdVM3N2UDllaVE4KytJQnExVHc5K1p4T3AwL0NPMkhDQkxwMTY4YU9IVHVZTjI4ZXNiR3h2UHp5eXhjOWw4M21HWWJtalJmZ29ZY2VZdG15WlZTcVZBbUFZY09HNFhLNWZPN1p5KzEyMDZGREIyMDcvLytMYWxYVzYvV3NYTG1TOHVYTEV4c2I2L085ZmZ2Mk1YejRjSXhHSS9Qbno5ZXU2M0E0ZkhvV3VGd3VKaytleklJRkM2aFhyOTVsMzA5SVNBaFdxNVUrZmZvd1pjb1VKazJhcE1XK2F0VXFvcUtpQU0vUHNYdjM3c1ZPcnNIelljUzRjZU40NXBsbndQUGFlcnpZQnd0eENTNmwrNWNPQ0s3WERwMUIzbWFKcTZNekdBbXU5eERudHEwRVZHbXVxMm9CZllFMzhDeVp1QVJZRGpndWNZd1FwWkxVL0VLSTBxQWUwS1ZxMWFyMDY5ZXYyQWZwZERyZWVPTU5yRlpyb1VzNEZiWS9RR1JrSklHQmdSdzllbFJydVQ1OStuU1J4OTl4eHgyY1BYdVd4bzBiQTdCcjF5N2VlZWNkMXF4WlExeGNISFBuem1YeTVNbmNmLy85UkVkSE0zWHExRXNtMkZXclZtWFhybDNhRWxWZWVyMWVLL01tdUY0blQ1NEVJRGs1R2IxZXo4YU5Hd0cwNi8zMDAwOHNYcnk0eUhzQlQ2dDdlbm82R1JrWmxDdFhUaXV2VjY4ZVc3WnNJU2dvQ0lQQmdOUHA1TmxubitYZWUrOWx5NVl0TEYyNmxJaUlDTzBEQm0vMzk4dTlINzFlejlpeFkwbEtTaW9RMjZCQmc3UmppcnUwMm9YNjkrL1B4SWtUaVkrUDd3clVCUTVjMFltRXlKUDh5Y2g2dU9taUR3a2pzRllEZjRjamJoS0J0UnFTcysrL3VIT3l1aWJOSFZVM2F0ajAwbFpYQmVIcEVoNEZIQVcrd0pOa1MzSXRia295QmxzSVVScU1BQmc5ZWpSbTgrVXRDV28ybXdrTkRkVzJyVlpyZ1hXZXZid3RySHE5bnE1ZHV6SnQyalRpNCtNNWNPQ0ExdTNiUzYvWDQzSzVPSEhpaEZiMnhCTlBNR3ZXTFA3M3YvOXg0c1FKcGsrZnJuVi9ybENoQXR1M2IyZk5taldrcEtTd2R1MWFhdFNvY2NuejZmWDZ5N3JmVFpzMjhkeHp6MUduVGgzR2pCbERaR1FrMmRuWk9KMU9ldlhxUlpVcVZmanR0OThZUG53NGFXbHBQczloMTY1ZFBQREFBOHlmUDErYkVSdzhZOGRQblRyRjh1WExDenhUbzlISUw3Lzh3dkRod3drTURPU1ZWMTVoMEtCQlBQZmNjK3phdFF1ajBVaG9hS2pXc255NTkzTXBDeFlzSUNZbWhwaVlHT2JPblh0RjV6Q2J6WXdlUGRxNytlSTFDVXpjMnBTbnJncXUyd2IwaGlKMkZxS1k5QWFDSDJnTGdFN25MazExbGJkYmtSVVlENndBdnZOZk9FTGNHREp6bnhDaXBETUNpUWFEb1VKeWNyTFB4R0NYSXpFeGtTZWVlSUpLbFNvVjZQS2MzOTY5ZTdWSjBLWk1tY0xHalJzcFg3NDhEejMwRUd2V3JPR0hIMzRBUEsybS9mdjNKekV4VVN0VFNqRi8vbnhXckZpQncrR2dZOGVPakIwN1ZtdHAzYkZqQisrKyt5NHBLU25VcTFlUE45OThVK3ZtWE5qNUN0T2lSUXRXcmx4SmxTcFZDbnh2OSs3ZG5EaHhncjU5KzNMNDhHRldyVnJGL3YzN3ljckt3dUZ3NEhBNGNEcWR1TjF1T25ic3lOdHZ2dzNBbGkxYitQVFRUMW0yYkJuZmZmY2RuM3p5Q1E4Ly9EQVBQdmdnRVJFUkdJMUdMQllMcDArZlp2LysvUXdmUHB4eDQ4Wng2TkFoQWdJQzZOMjdOd01HRE5DUzUzWHIxakZ6NWt5c1Zpc1BQUEFBMDZaTjA1WUV1NXo3QWZqeHh4L1p2bjA3NjlldjE3cnlOMmpRZ01qSVNKOFc3SlNVRlBidDIzZlpFNnFscDZjVEdSbUoyKzFPQlc0RFhFVWRJMFJoMUJ0dkdGTnV5MHhFcDY4UU1mQnRkQUhCL2c1SjNFU1V6VUxxNS84Q3BWSWp5OGZmcHV1NXFpVFhWUldCRDRCd3dEdkpoZzVQcTdVUVFnZ2gvS3dWb0ZxMWFuVlZ5NTNFeHNhcTZPaG9sWkdSb1d3Mm0zSTZuVDVmZHJ0ZFpXWm1hdnUvODg0N0tpRWhRZHYrOXR0dlZmLysvYThxaHF2bGNybFVkSFMwT243OCtCV2Z3KzEySzVmTHBWd3VsMWIybi8vOFIyM1lzRUhiam8rUFY5T25UMWY5K3ZWVDdkdTNWMDJiTmxVTkd6WlVEUm8wVUMrKytLSlNTcW1kTzNlcVBYdjIrQ3ozbFovZGJsZGJ0bXhSTzNic3VLcjdXYmR1bldyVnFwWDY0SU1QbEZKS1dTd1cxYXhaTXhVWEY2ZnRFeHNicStyWHI2OXljbktLOXhBdTBMSmxTNFhualY5TFA3L1dSU21XUFBlbFZzbHpSNnFNYnorK290ZWhFRVhKK1BZano3SmRzMTh1NlhYVmJVQTJrQXZVOUhNc1FnZ2hibldOR2pXcTRQMS9kSFQwOHc4KytHQ3IvR1czb09tQWV2Lzk5Ni9xalluYjdiNW9NbGlZMTE1N1RZMFlNVUtkT1hORzdkKy9YejM2NktQcXl5Ky92S29ZcmdXbjArbVRISmQyUmQxUGNYNW1kcnRkSlNVbFhmRnplZSs5OTd3SjlqUS92OVpMSGFtdi9wSTA3NlhweVhOSHFwejlXNjdvZFNoRVVYTDJiMWJKYzBlcXBMa2pTMXBkWlFDZUF1N0tWOVlacUZINDdrTGMzR1FNdGhBbHhFTVBQZlJDNTg2ZEQ1dk41ck5LcVZpbGxPV0pKNTc0OElFSEh0aGdOcHZQZHVyVTZmQkREejMwZ3IvajlJUE9VSEFwcDh1bDAra0tUSzUxS2VQR2pTTWdJSUFlUFhvd1pzd1l1blRwUW84ZVBhNHFobXZCWURENExIbFYyaFYxUDhYNW1abE1KaXBXckhqRnp5WGZhNnZMRlozZ0ZpVDFWVUU2ZEowQkFxclg4WGNvNGlZVlVQMStBSFM2RWxkWFRRU1dBZS9tSzFzTC9PbWZjSVR3THhtRExZU2Z0V25UcG9IWmJQNjJXYk5ta1MrLy9MSXAvMnpOK1dWblp6Tmp4Z3pIeElrVDN3RGUwK2wwVnpaMWN1a1NCbVJVckZpeDBKbWtoYmdXbEZKRVJVV1JrcElDbnRkY2xwOURLckdrdmlwY3htY2p3eHcyTXZSQlphZ3c0RzEvaHlOdVdvcTB6MS9IblhzZW95NGdyUHh6VS8xVlY1VUJHZ0ZiOHJhcjQ1bThiRHF3QUJsckxXNXhOMDh6aUJDbDBJQUJBMXBFUmtadStlaWpqeXBQbkRqeG9tOVdBY3FWSzhmRWlSTk53T1MxYTljZTZOZXZYMGtmZzNVdDNBOVFwODdsdHdqbG55SGI3WGJqZHJ1Smo0OG5MUzFOKzBwS1N2S1pNUnNnSXlPRG5UdDNGaWpmdG0wYjU4K2ZMOWExNCtMaUNoeGZsSVNFQkpZdVhRcUF3MUZ3NVJLTHhjTHg0OGN2NjV4UTlCSldoVjNyY2ltbGlyVjIrSVd6dDErTFoxM1VOWXBEcDlQbGY0M2RmMFVYdmdWSWZYVnhEcnU2SDhBUWZ0czFQYS9iN2RaK3R4d09Cems1T2RmMC9OZExUazRPUzVjdXZXVDk4OXR2djdGcDA2WUM1VW9wNHVQakM2MUR2ZWY3L2ZmZnRmcXlKSXFMaTlOV3BiaTJkQmpLZTE1akRyZk5YM1ZWR0JBTHhPQ1p6QXpnRkZBSCtCUkpyb1dRZGJDRjhCZWxWQ0F3QlNoN3VjZDI3dHo1dnBreloyNGFOR2hRN1VXTEZzVmU4K0JLamdmZzhoTnNwUlNOR3pmR2FQUlVjUTZIZy9YcjE5T2xTeGVDZzRPMXJzVG56NTluMWFwVlBzdGwvZkhISDR3ZVBack5temRyczJJN25VNWVlKzAxM24zM1hWcTBhSEhKYTFzc0Z2cjI3Y3VFQ1JQbzBLRkRzV00rZCs0Y00yZk9wRmV2WHZUdDI1Y2hRNGJ3eUNPUGFOL2ZzV01ITTJiTTRPdXZ2MGF2MTlPdVhUdHQrYXY4SEE0SFAvendBMGFqRWJmYlRaTW1UUzQ1czdaU2lqMTc5cURYNjFGS0VSY1hSMkJnNENXN1pydGNMbkp6YzZsV3JSbzZuWTdUcDAvVG8wY1A3WGxmak1QaDRPZWZmOWJPZmJuUCtwdHZ2cUZ5NWNvMGF0U0kzMzc3amRUVVZISnpjMGxKU1NFK1BwNC8vL3lUa3lkUDhzVVhYMUN4WXNVQzE3K1VPblhxc0hYclZ2Qzg1blpjMXNHM0FLbXZMazBwL1FNNkZNYnlsYTdaT1hOemMybmV2RGtyVjY2a1pzMmFyRjI3bHZuejU3TjgrWExDd3NLdTJYVXVSMXhjSEQxNzltVFhybDJBNTNmYVd3L1o3WGJ0OTlqbGNqRmp4Z3llZXVxcGk1N3J2Ly85TDVtWm1iUnYzOTZuWENsRmx5NWRXTDE2TlhmZWVhZFd2bnIxYWpadjNzeWNPWE00Y3VRSWE5ZXVwVisvZnRmNkZxL0lxVk9uaUltSllkaXdZUmdNQnJwMzc4N2l4WXU1NTU1NytPR0hINmhRb1FJUFBQREFOYm1XTWZ3MkhHZVBnLzZHMVZWQmVJWnEvUVFrQUpuQWRqeHJXa2NBeVhuN1NXSXRSQjVKc0lYd24zOXlGYk1XZi9MSkorYmh3NGYvak9lUDNNM3FiM0Q1Q2JaT3A4TnNOck5xMVNvaUlpSm8yclFwUVVGQkdJMUdWcTVjU2VYS2xRR0lqbzR1c0h6VTZkT25hZHk0TWNIQmZ5MnhzM3YzYmlJakkybldyRm1CYStYbTVoSVFFS0Fsc2NIQndmVHUzYnRBNjRYYjdjYnBkR0kwR2dzZEsreGRxOXRvTkRKdTNEaGlZMk54dTkzYXZ1M2J0K2VUVHo3aHM4OCtZOWl3WVZnc0ZuYnUzRWxBUUFDdFc3ZG0yN1p0V0N3VzJyUnBveVc2ZXIwZWs4bkVpaFVycUY2OU9tbHBhVHo4OE1QODhzc3Z3Rjl2bHIzWGNMdmRkT3ZXRGIxZTc1TXNlNWYyeXA4RXU5MXU5dXpaZzhGZ0lDZ29DTFBaek5kZmYzM1JuMGxDUWdMUFBmZWNUK0ordWM4NklTR0JoUXNYOHVXWFg1S1dsc2JpeFl1cFdyVXE2OWV2Wi9qdzRUUnYzcHdLRlNwY2RFbXdTOG4zR3Z2YlpSOThhNUQ2NmhMMHVQK20wRjJURnV4RGh3NXg4dVJKL3Y3M3YydS9pK25wNmN5Wk00Zno1OC96eEJOUGFQdis0eC8vb0h2MzdsZDl6U3RoczlrSy9KN3UzcjFiYTNIMzFuVjJ1eDJUeWFUVmtTa3BLZlR1M1J1THhZTEpaS0pEaHc0NG5VN1dyVnVuZlFBYUVCQlE0UGU0WGJ0MnpKbzFpKysvLzU3czdHeHV2LzMyRzNPanhSQVVGTVNQUC83SXNXUEhtRGx6Sm9HQmdRUUdCbkw0OEdFbVRackVPKys4YzgydTVXM0IxcnR2V0YzMUNkQVBHQWU4bDFmV0Q4aEJrbW9oQ2lVSnRoQiswS0ZEaDZuLytjOS9SbmJyMXUyS3ozSFhYWGN4ZlBqd2NHRHF4bzBieDEyNzZFcVV1d0ZxMWFwMTJRY1cxbXBiV0l0di9tUzNWYXRXV3BmcDFxMWI0M1E2MmJKbEMxOTk5UldKaVlsYVM0dFNpbmZmZlpjR0RSclF2SGx6Z0VJVDU4bVRKd04vSmFTZE8zZW1Zc1dLTEZ5NEVKUEpWS0NWV0NsRnk1YWVITWJsY2pGbHloUisvdmxuakVZak9wMk9JVU9HVUtkT0hlMERCS3ZWcWlXOTNyZ0xhM2t1N3RyUUJvT0JYYnQyYWVmMEdqQmdBTldxVmRQdXgzczk3N1VNQmdNNm5ZNndzREJzTmx1QmxteW4wMGxZV05oVlBldkdqUnN6YU5BZ05tN2N5T0hEaDJuY3VMSDJyTmF2WDArSERoMm9XclVxU2lsdHZlK2lXdFR6eS9jYXU3dllCOTBpcEw0cUR2M2RvRENHUmw3MW1leDJPMU9tVEtGcDA2YUFaeno3eElrVCtmdmYvMDdObWpYcDFLa1R4NDRkWTlteVpUN0o5bzNtL1dCeHo1NDk1T2JtMHJadFc2eFdLMjNidGlVa0pBU1h5MFhyMXEwNWYvNDhPM2JzSURBd0VQRFV3NW1abWRvSGZSYUxoWll0V3hJUUVLQ2RXNi9YKzlSYkxwZUxzTEF3WnN5WVFlM2F0Wms1Y3laVnExWXRFRlArRHlWdkJHK3ZuNkNnSUtaT25VcHNiQ3haV1o1aDBlZk9uZVBBZ1FNTUhUcVVtalZyRWg4ZlQ4V0tGUXY5TzNRNURIKzl4cTVIWFZVVCtBZHdHcGlSVi9ZbFVCdFBOM0N2S3h2REk4UXRRaEpzSWZ3Z0p5Zm4rVFp0MnBpTDN2UFNXcmR1YmZyZ2d3K0c0L2xrK1dZVUJoQWVIbjdOVHRpM2I5K0xKcHh1dDVzVksxWlFxVklsenB3NXc1TlBQc214WThmNC9mZmYyYnAxcS9ZR3NHblRwcFFwVXdhZFRzZnk1Y3NKQ0FqQWJEYmpkcnZwMHFVTHMyZlA1bzQ3N3RETzYzSzVzTmxzQkFZR0VoQVFRTmV1WFFrSUNDaVFBSGJzMkpINTgrZFRxVklsSEE0SFZxc1Z2VjZ2dldsOCtPR0h0VGVQQm9PQm9VT0hBcDQzcUwxNzkrYXp6ejRyOUw3NjlPbURUcWZUV3BhOFhhOExHemQ5WVhLOWZ2MTZEaDQ4eUlRSkUzektDM3VUdUh2M2JzYU5HMWZndm13Mkc3Tm16YnFxWncyZVZxSlZxMVpoczlsbzJiS2xUd3k5ZXZYUzd0SHBkREpuemh3YU5teFk2UE1vVEw3WG1ILzYzcFpnVWw4VlRla0lRNEV1SUxqb25ZdFFyMTQ5NnRTcHc1SWxTd0RZdjM4L0R6MzBFSFhxMUdIS2xDbXNXYk9Ha0pBUUprK2VyTlZsNzd6ekRnRUJBWXdhTmNvVGoxSTgrdWlqdlBubW16UnAwb1MwdERUR2p4L1AvdjM3cVZTcEVoTW5UdVRCQng4RVBEMVpubnp5U2JwMTYwWk1UQXcxYXRSZ3pKZ3hMRjY4bU8zYnQzUG5uWGN5ZGVwVXFsV3JWaUJXblU2SFRxZlQ2aWh2RXIxaXhRb0dEaHpJeG8wYmlZNk8xc3J6ODNidjlzNmJNSC8rZkw3NTVodDBPaDI1dWJuMDc5OGZsOHZGaGcwYldMbHlKZE9uVDljK3lIUTZuZWgwT2xhc1dLR2R6K1Z5MGI5L2YwYU1HQUY0UHRpYk9YTW02OWF0dysxMjA2TkhEKzE3K2NYRnhkR25UeCsyYjk5KzBaL0p4ZlpSU3RHdFd6Y01CZ01ta3dtMzI2Mk5IUjgyYkpqMjg1azVjeVoydTUzMTY5Y1RGWFYxblRqMGVhOHhwYnZxdWtvUFBBamNEdnducnl3S0dJa25tZjRRY09NWmE3MzJLcThseEMxRkVtd2hickI2OWVvMWE5U29VWFo0ZUhpWnF6MVgrZkxsMmJGang4N2l0bENXUXFIZ21URHBTZ3dhTk1pblJWY3B4YkpseTN5NmlGL0laREpoTnB1MUJHL1NwRW4wN2R0WDI3YlpiTmp0ZHNxVks0ZGVyL2RwWGZlMlhJU0hoL3QwZTNZNEhObzF2WEhrLzVsNXR5TWlJckRiN1FYR1Z5NVlzSURaczJjRCtMUm9MMTI2RkxQWlRPdldyVm0xYWhVV2k2WEEvU2lsK09hYmI0aU1qTlM2aUh2ZkpIcTdpRi9NNmRPbmVlODlUNC9Bb0tBZ1ZxeFlRYTFhdGFoZnYzNmgxMm5kdWpVN2R1endlZVp1dDFzYnAzMmh5M25XOCtiTjQ1TlBQZ0hnNjYrL1p1L2V2ZG96akk2T1p0V3FWVm9DVUp3SjF5NlU3elVXZXRrSDM4U2t2aW91RlFxZ013Y1V0V094akJzM2pzaklTSll1WFVyZHVuV3gyKzNzM2J1WG9LQWdXclZxUmZ2MjdYbi8vZmQ1N2JYWE1CcU50R3ZYampmZmZGTkxzSC85OVZmc2RydjJJZE8wYWRPSWlvcGk3ZHExckYrL252ZmZmNTh2dnZoQ3U1N0Q0U0E1T1prdnYveVNMNzc0Z2tHREJ2SG9vNC95elRmZnNIanhZdDU5OTkwQ0g1SjV0V25UcHNEdm5NUGhLSEtveHBJbFM5RHBkRm9MZHJkdTNiUnU4VDE3OXVTOTk5NGpORFFVdlY1UDU4NmRhZHUyTFdhekdhVVVYYnQyNWFPUFBxSm16WnJhK1o1Ly9ua2lJLy9xUVRCcjFpeis5Ny8vTVcvZVBCd09CNk5HamVMdXUrL20wVWNmdmJ3ZnhpWG85WHAyNzk2TnlXUWlKU1dGTVdQRzBLRkRCK2JQbjgrRUNSUDQ3cnZ2R0R4NE1IWHExTkhxd3F1bE0ya2ZWbHhPWFdVQTZ1SlpsM3AxWHRuZHdENGdEZmdXVHpLOUI1Z0tmSi92V09rR0xzUmxrZ1JiaUJ0TXI5ZlhNSnZOVjVZeEZxNW0wYnVVV2xlVllDOWF0RWdiZ3cxRno2aGRtT25UcCtOME9qbDI3QmkxYXRYaTNMbHpuc0JDQzc2MzhTNGwxcWRQSDUveTJyVnJhMjltM1c0M2pSbzE4bWw5ZFRxZDdOeTVrNnBWcXhJWEYwZmR1blY5amg4MGFCQkRoZ3doT2pwYWF4MDJHbzA4L2ZUVE9Cd09vcUtpNk5XclY0RldadkMwNmx6Tyt0LzU3MlhFaUJIY2YvLzkvTi8vL1I4QVI0OGVaZDY4ZVh6KytlY1hIZi9ZdUhGam45WXFxOVhLamgzRm00Zm5Vcys2WjgrZWRPclVpUzVkdW1BeW1YQTRITFJ2MzE1N0hnTUdERUNuMDJHMzIvbisrKzk5UHVBb0RrbXdDeWYxVlRHNUNVVUhPblBCbHRvcmNkZGRkekZqeGd6Y2JqZm56NS9uNjYrL3BtM2J0bno2NmFjRUJRV1JsSlRFbWpWcmVQWFZWd0hQaDB4V3E1V0RCdzlTcDA0ZHRtelpRdXZXcmJYZi9XUEhqakY5K25RcVZxeEl5NVl0V2JCZ2djLzFEQVlEYjcvOU5zSEJ3VHorK09Pc1hyMmFOOTU0QTVQSnhCTlBQTUV6enp4ejBWaTk4eiswYTllTzNOeGN3UE43NysxNUFwNDZ6bUt4K05UbC9mdjM5enk2dkJiczdPeHN2djc2YThhTkc0ZE9wNk5TcFVwYWEyKzVjdVcwWTMvNTVSZU1SaU5SVVZFY1BIaFFHNlp6L3Z4NXlwY3ZyNTN6cTYrK1l2NzgrZHFIb0QxNzl1VFlzV1BYTk1FR09IUG1EUC85NzMvWnNHRURMN3p3QXUzYnQyZjI3TmxVcTFhTlRwMDY4ZWFiYjFLbFNoVmVmUEZGbjBuYnJsUysxNWkzcnFvTGhBTzdBTy9rSHk4QnRZQVhBUmVlMXVxZjhienZMNE5uL1BReFBCT1hIYzRyeXdZY2VPWmJFRUpjQlZtbVM0aEwwK0g3UVZRallCVFFQRjlaTitEenZIKzluZ04rQVlibUszc2RzSjA4ZWJKZlZGVFV0V25tQUtaTm0zWjdkSFQwYUdCaVh0SEVmTjh1N1dWWGxXRG41eDJYMjZ0WEwxcTNiazNyMXEwTDNXL0lrQ0YwNnRSSmUwTlpwVW9WOXV6Wncvang0M0U2blp3N2R3NmRUdWZ6NXRFck5qYVdLbFdxOE5OUFAybGZQWHYycEZLbHYyWVcxdXYxYk4rK25WMjdkbUczMi9udXUrL1l2bjA3SnBPSldyVnFjZlRvMFFMbnZWaUNYS1pNR2N4bU0yYXptYkN3TUovV0hQQjBIWGU3M1hUbzBJSG82R2dlZnZoaHdQTm1QRG82bXNjZmY3elE4Lzc1NTU4TUdUS0UwTkJRcGs2ZHFuVURuVEJoQW4vNzI5OTQ2YVdYeU03TzlqbkcyNEtsMCtuWXRtMGIyN2R2MTFyS0x6Ym04SEtlZFhoNE9GV3FWTkdPTlp2TjVPVGtFQk1Ud3krLy9NSVBQL3pBNnRXcnNWcXRselgyMnV1Q0JQc05QSzAyYitUYjVaWXNPM0hpeElEclZGOWRsM2o5VlRZMVpsZDU4R2xkdkdJdWw0dEpreWJ4KysrL285ZnJXYjE2TlZ1M2JtWGl4SW0wYU5HQzZPaG9PbmJzQ0hpR1VMamRiZ3dHQTIzYXROR1d2ZHEyYlJ2dDJyWFR6cmw4K1hKKy9QRkgrdlhyUjY5ZXZRcTBPQnNNQnUxREtiUFpySFY1OW00WHRaeWY5M3h0MjdaRnI5ZlR2Mzkvamg0OVNzT0dEZEhyOVRSdDJwUnAwNlpoczlsd3VWd0FMRnk0a0U4KytZUnAwNllCVUsxYU5UWnQybFRrRW4zZUR4c09IanpJMkxGak9YSGlCT0JaOXM4NzFDTTFOUldyMWNyZGQvODFUSG5Ja0NHOCtPS0wycmIzNzhCVFR6MkYxV3JWdHZQL2JTaHFIN2ZiclUxMHVYVHBVdHEzYjA5aVlpSjMzSEVIVVZGUnRHM2JsaFVyVnRDeVpVdktsaTE3UmNzSVhxaVFCRHNHK0FIZkNRVEhBTThEZCtSdE80QjF3RmY4dFJLQUFscmhlYi9pVzZFTElhNkt0R0NMVzVVZXo5SVQza1ZGR3dPUDRQa0VlR05lMlRnOFNkNDd3TnQ1WlIzenl0N2lyK1V4L2dZTXdETXBpSGNjVXlSUUg4Zy9DNHNDekc2MyszcjkzdWt1K1BkbUtyc2l2WHIxMHNZc2U1ZWYyclp0bTFaV1dCZnhCUXNXVUxseVpjNmVQVXZuenAwQjZOR2pCMTkvL1RYcjFxM2p6anZ2cEV5Wk1vVk9wTE43OTI3cTE2L3YwM3FhbXBycWsyQURCY1lqZXJ0RU4yalFnUGZmZjUvUm8wZGY5SjRPSGp4SXBVcVZDQTRPNXZUcDAzejMzWGNBUFBUUVF3WDJUVWhJSURRMGxJMGJQUy9wdExRMEhudnNNZmJzMlFONFdsNTY5KzZ0N2ErVUlpWW1odmZlZTQ5Nzc3MlhHVE5tRUJJU29uMWZyOWZ6emp2djBMOS9mOGFNR2NPc1diTXVtandYWjIzc3EzbldoYms1dXg2TFc4M1lzV09KalkzbHM4OCtvMTI3ZGp6enpETk1uRGlSbUpnWU9uVG9RRVJFQk1uSnlYVHExSWtmZi94UmU5MjNhOWVPcVZPbjBxbFRKOUxUMDJuU3BJbDJ6dEdqUjNQNjlHbjY5ZXRIOWVyVmVmbmxsNjlwek43Zjk3MTc5NkxYNi9ud3d3L1p2SGt6UFhyMFlNQ0FBWURuZzRORGh3NHhhTkFnUWtKQ2VQTEpKOG5LeXRJK0VET1pUSFRwMG9XVWxKU0xYdWY0OGVOczNyeVp6ejc3akh2dnZaZGZmLzJWeVpNbk0zZnVYQ3dXaTVaZ0YxYjNXQ3dXbnlFNHk1Y3ZCenoxNUlzdnZxaHQ1MWZVUHZ2MjdXUDQ4T0VZalVibXo1K3ZYZHZoY1BEWVk0OXArN2xjTGlaUG5zeUNCUXVvVjY5ZThSNXE4ZTBCL3NUM2IrWkhlTjdqNXg4M1ZQZ25xa0lJSWNSbE1nUDM0anZiNWdnOGYzVGV6MWMyR2s4Q1BQMkMvUlF3TTE5WkIyQWVrTCtQV1QxZ0VKN0pRcnlxQUEyQS9KbFZBQkFJNkpWU0o5UTFNbnIwNkhNUFB2aWdiNS9rbTBjeW9KS1RreS83dVRSczJGQ2RPWE5HNWVibXFtN2R1cW5aczJlclljT0crZXhUdjM1OWxaaVlxRzAzYjk1Y3hjZkhLNldVaW8rUFYvWHIxOWUrbDVhV3BwUlNhdnYyN2FwejU4NEZybmYyN0ZuVnJGa3p0WC8vZnAveWZ2MzZxYVZMbHhZYVkvMzY5VlZHUm9ZNmN1U0lPbmp3b0xMWmJLcE5telpxMTY1ZFNpbWwzRzUzZ2YxNzlPaWg1c3labzU1OTlsbjE2S09QYXQ5cjI3YXR5c25KVVUyYU5OSEtWcTVjcVVhT0hLbHRwNmFtK3R6VDZkT25mZmJmdW5XcmF0R2loWm80Y2FLeTIrMkZQaGVsbE5xL2Y3L3EzYnUzT25QbWpIYmVKazJhS0xmYnJabzNiNjVhdFdxbGZUVnYzbHhaTEJaMTh1UkpuMnRkeWJOMnVWeXFmdjM2S2pZMlZ0bHNOdFdnUVFQVnZIbHpuNitHRFJ1cW5KeWNRcC8zcFNRbEpTazh2KzlKZm43Tmx6aEs2cXNpSmM4Wm1adzhkNlJ5V2M5ZDlUUGF2MysvOXJ2Um9FRURkZkxrU1dXejJWVDM3dDNWSzYrOG9wUlNLakV4VWRXdlgxODVuVTd0T0x2ZHJscTFhcVZHalJxbHhvOGZyNVducEtTbzZPaG9sWm1acVpSU0tqWTJWalZ2M2x6Ny9vWDF3T25UcHd0ODM3dDk0Yjc1ZndmcjE2K3YzRzYzU2twS1VvODg4b2o2My8vK3B4NTc3REZsc1ZpMC9kMXV0L2I3dVgzN2R2WG9vNCtxMzMvL3ZjQzlORy9lM0tkdVZrcXA3T3hzMWF0WEx6Vmh3Z1N0TENjblIyVmtaS2l6WjgrcSt2WHJxOVRVVktXVXA2NW8wYUtGT25qd29MYnZpaFVyMUxQUFBsdmdlVjk0djRXNTJENDJtMDFsWm1ZcW04Mm1uRTZueXMzTlZmMzc5MWRUcGt4UjdkdTNWNG1KaVZwNVptYW1UNzE2cFZ5V2N5cDU3a2lWUEhlazFGVkNsRkRTZ2kxdUpwV0Exa0FtOE4rOHNtZUJmd01MZ1NGNVpXbDRXcS9MNXp0MkJ6QUp6M2drcjRYQVovZ3VSN0dSdjFxNHZmYm5mZVVYbi9lVlgvNkZrWS9qbVd6a3Fqa2NqbXlYeS9YbnRUaFhDWlFGUkdablovdE1YbE1VcDlOSjQ4YU5NUnFOQkFRRXNIejVjbnIyN0tuTnVtMjMyN1V1anhkT05qWjA2RkFNQm9QV2pWSGxUVURtSGR1WG5wNWVvTXQ2UmtZR28wZVBwbTNidGdYR1Q1ODllN1pBQy9iWnMyZTFjYzNkdTNmbi9Qbnp6SjgvSDdQWnpKTlBQc21NR1ROWXVuUXBiNzMxRnYzNjlhTjI3ZHBhbCt6NzdydVBjK2ZPVWE5ZVBYSnpjN1ZKeXZKUG9nYWU4WWhMbHk3bCtlZWY5N2svNzc4cWI3YnQvRnEzYnMzcTFhdUxuT1cyYnQyNkxGdTJUR3RaVnZtNmgxOXNKbDUxUVl2UzVUN3IrUGg0Smt5WVFHUmtKTTg4OHd3OWV2Umc1Y3FWVktwVWljREFRRzBtNDl6Y1hNNmRPNGZENFNoMG5QekY1T3Z5bmxYc2cyNGRVbDhWUlU4V2lraGx6NFhBcTVzUDdzSTZCRHpkdEVlTUdNSG5uMyt1VGFaNElaUEpSTXVXTGZudXUrOTQvLzMzZlk0RlQ3MlRtWm5KNU1tVFVVcVJscFoyUmZNemVMbmRidHh1Tjl1M2I4ZGlzVEJod2dUaTQrTjU1WlZYR0R4NE1BOCsrQ0QzMzM4L3I3NzZLbE9tVENFNE9GZ2Jidkx4eHgremR1MWFQdnp3UTZwWHIxN2t0ZUxqNHhrN2RpeE9wNU94WThkcTVjSEJ3UVFIQjdONzkyN01aclBXZ3EzWDYzbmlpU2Q0KysyM21UUnBFbGFybFFVTEZ2RENDeTljOGYwV3hqdEV4KzEyczIvZlB1Yk9uVXRnWUNDdnZQSUt0OTkrTzg4OTl4eGp4b3loYWRPbWwxVWZYWXF5NTNyL0szV1ZFQ1dVSk5paXRLb0FQQVk0QWU4NkhjMkE1Y0I2L2txd0R3S3hRSHErWTcvRmsxeG41Q3ZibmZlVlh3N1hTZlBtelp2RnhNUmM5ZkpUNmVueTBhQm1BQUFnQUVsRVFWVHA3TnUzcit5dnYvNzY4elVLcmFUSkFncU05eTJLMFdqazQ0OC9CanpKOU9qUm93a0pDZEc2N0sxWXNZS1BQLzZZZ0lBQWJTeTFVZ3FiemNZbm4zeEM1Y3FWaVkrUHAwdVhMdVRtNWhJVUZFUk1UQXdIRHg1a3g0NGRQc3MvN2Q2OW0wbVRKbEdoUWdWZWUrMDFyWHpXckZuYUc5cmF0V3RyNWZ2MzcyZklrQ0ZVclZxVjNyMTcwN3g1YytyWHI2OTFHMy82NmFmWnVIRWp6ei8vUEFjT0hOREdTZi94eHgvVXJWdVhwNTU2aXNHREIvUEZGMS80Sk04SkNRa2NQbnhZMjk2K2ZUdEdvNUVPSFRwb1pRNkhnOXR2dngyYnpjYS8vLzF2Tm16WVFObXlaY212c09UYTVYSnBTYkJYL203Yk5wdnRvbU0wN1hZN3MyZlA1dVRKazFwWDBDdDUxckd4c1NpbFdMTm1EZkh4OFN4WXNJQ0JBd2NXT25PNjJXeld1czRYbHlUWUZ5ZjFWWEhvc2tDaDdMYWlkeTBtYndMckhiZnJIZnU3ZVBGaVRwdzRnVjZ2THpCOG9rMmJObXpkdXBWbXpacHBaZVhLbGFOdjM3NE1HVEtFc21YTDByVnJWOUxTMG5qa2tVZVlNbVVLOTk1Nzd4WEY1M1E2NmRPbkQyNjNtK0RnWUpvMmJVcWZQbjBZT25TbzlzSGYrUEhqR1RwMEtGMjdkbVhzMkxIVXFsV0xaNTk5bGp2dnZKTWxTNVp3OHVSSnZ2bm1HOER6QVYxeWNySzJGSjgzK1Q5Ky9EalBQdnNzVmFwVVlkNjhlVDd6WHh3NGNJQlhYbm1Gakl3TUhuLzhjWi9uTVdMRUNLWlBuODdUVHorTndXQ2dlL2Z1ZE9uU3BjQjlWS3RXN1pKTGRGMXFuM1BuempGbXpCZ09IVHBFUUVBQXZYdjNac0NBQVJpTlJ2cjI3VXRZV0JodnZ2a21WcXVWQng1NGdHblRwaFU1dTNwUmxFTVNiQ0dFRUZkUEQ5VEJ0MXQyU3p6ZE9mTzNITitGWnd6MHFCc1gycFhwMEtIRDFLKysrdXJxKzRvcFpWRkszZWJ2KzdtT05nRnE4K2JOVi9XUXpwdzVvK0xpNHJUdDVPUmt0WDM3ZHEwcnNsS2VMb1UvL1BDRDFuM1JZckdvZmZ2MktZZkRvWlJTNnJmZmZsT3Z2UEtLV3Jac21jck56ZFdPbVQ1OXVobzFhbFNCYnNtZmZmYVpHanAwcVByMjIyOTlmMkFXaXpwKy9QZ2w0MDFJU0ZBREJ3NVVRNGNPTFhEczNMbHpmYnBJZXExYXRVbzFhTkJBdmZ6eXl6NzNlVEYvL3ZtbldyNTh1VS9YNzhLNFhDN1Z2MzkvZGVyVXFZdnVrNWlZcU1hUEg2ODlxd3ZOblR0WGpSZ3hRcTFidDA0NzUrVSthNldVVHhkU3BUemRUYk95c2xSaVlxS0tqNC9Ydmk3c1dsb2Ntelp0OG5ZUnY3Q0h5aTFQNnF1aXBjeDllVlB5M0pIS2Z1YllOWGhNSHVmT25WT2RPblVxVUY4c1dMQkFEUnc0VUMxWXNLREFNWjkvL3JrYU8zYnNOWXZoY3FTbnA2dDkrL1lWS0Q5Ly9yeGFzbVNKOXZ0NzVNZ1JiZmpMOXUzYlZjK2VQZFdNR1RPVVVwNjZZZmp3NGVxamp6N3lHU0p6K1BCaG43ckF5K0Z3cU1XTEY2dGZmdm5sZXR4U3NlemN1VlB0MmJPblFQM2taYmZiMVpZdFc5U09IVHV1eWZWc1o0NnE1TGtqVmNxY2tWSlhDU0dFS0RZem5vbkR2R3JpZWVPYnpGK1RlQVRpU2FiSGNBMG13L0tIRGgwNkpCV1ZhQlhEeEtLdlZLck5BZFNjT1hPdXhmdVNtOGFGWTdPVjhvd0Z0TmxzZm9qbTVqQjc5bXh2Z2ozYno2LzVFa25xcTB0TG1mdlNuT1M1STVYbDRMVkpvcTVFVWxLUzZ0T25qOXF3WVlQZlloRFhuK1hnZG0rQ0xYV1ZFQ1dVTE5NbFNwb3dJQVhQRWxmZXFaaFBBUHVBelhqV2FnVEl4Yk1zMWdkNDNoU1hPbFdxVkdrOGRPaFErNVVlMzY1ZE8vdlRUei85K2JXTXFRVDZEVHd6WjR1L0ZEWmJ0bmNzb0xneStWNWp2L2t6anBKSzZxdExjNlAvRGNDVmtlaTNHTHAyN1lyQllLQnQyN1oraTBGY2Y2NTB6MnZNclplNlNvaVNTaEpzNFcrOWdLK0Jpbm5ibWNCUklBSFBUTnpnU2FBYkFuMkFjemM2d090bDBhSkZzWlVyVjI3ZnMyZlB5N3FubzBlUDByTm56M09WSzFkdXYyalJvdGpyRkY1SjhTdElnaTJ1djN5dnNWLzlHVWRKSmZYVnBlbDA3bDhCbk9rSmZvdGgxNjVkTEZteTVLSkw1NG1iZzlQN0lZNWI2aW9oU2lwSnNNV05WaEhmMmJzSDRtbUp6ai96U0Z1Z092REhEWXpMTDVZdVhmcFRTa3JLUThCclFQYWxKdlBLenM3bWpUZmVzTC80NG90bkV4SVMyaTVkdXZTbmkrNTg4L2dkU202Q3JZcFk1L2xLWkdkbnMyalJva0luNzdxWVRaczJzWFhyVnA4eW04M0c1NTkvanRWcXZjWVIvaVV1TGc2Ny9mSWFOUk1TRWxpNmRDbkFSU2RHdTlHVVV2bGZZNy83TTVhU1RPcXJpek9aZGIrRGYxdXd4YTFBYVMzWUpuMkExRlZDbEZDbGN1eXFLTFVtQUc4QS8rU3ZOYWdmd3pNNTJWZDRXcTF2V1VxcGNwMDdkLzQ1TXpPenhsMTMzZVd1VmF1V0VXRDgrUEh4d0M5ZHVuUzVMeWNuWjlhV0xWdis3ZWRRYjdRL2dKcEhqaHp4bVkzN1JvbUppV0hxMUtrRlp1dDFPQndFQkFTUW0rdVowZFhwZExKdTNUb3FWdlIweHJEYjdYVHUzRm1iSGR4bXMvSFZWMTh4WXNRSU1qTXpBYy9zM0N0WHJ0VDJBYy95V3AwN2QyYmd3SUVNR2pRSXQ5dGQ0Tm9xYnprcnJ4ZGVlSUVhTldvd2F0UmY4L3ZGeE1Rd1o4NGN2djc2YXdJQ0FncTl0ME9IRG5INDhHRzZkKzlPUmtZR0sxYXNZTUNBQVlTRWhCVDVYQ3dXQzQ4KytpZ1RKa3p3bWFtOEtNZU9IZU9wcDU1aTE2NWQyc3pHanp6eVNMR1B2eDZPSERuaW5VbjVPSEMzWDRNcEphUytLaWg1M3NnL1VOUXMzK3RWREdFVml6NUFpTXZreWt3bWZlVTdvT040eGVkbVNsMGxSQWtseTNTSjYrbHZlTmFtL2o1diszZkF4Vi9kd1FFdWJ5MmRtNWhPcDhzRzdtM1VxRkdGWDMvOXRjN3Z2LzkrUDhCcnI3MTJxMDlrc2haNGVlM2F0WDVKc0I5KytHRWVlK3d4REFZRGd3Y1B4dVZ5OGZubm4ydnJMWHVUNDRjZmZ0aG5ETFRaYkVhdjEvUHR0OThDOE5oamoyRXltVWhPVGlZbUpnYUFEaDA2K0NUWEFHWEtsR0hNbURIYXV0Ly8rTWMvK0wvLyt6K2ZoTnJwZExKeDQwYktsU3VIVHFmaitQSGo5T3ZYVDF2ZldxL1hzM3o1Y29ZUEg4NkJBd2U0NTU1N0NxemREYkJ1M1RyUzB0TG8zcjA3VnF1VlR6LzlsSUVEQndJRmsvamMzRndDQWdLMHN1RGdZSHIzN28zTjVyc3NrZHZ0eHVsMFlqUWFDM3d3QUdocndScU5Sc2FORzBkc2JHeWhIeUxjU0d2WHJ2WCtkNDNmZ2lobHBMNHFTS0hXNnRDOWJEdDFrR0JKc01WMVlEdmxhYlJXU3VvcUlVb3lTYkRGOWRJYzJJNW5EZXFhZUJMcjlVQWtzbmJqSmUzWnN5Y04rREh2UzhBMzVDWFlZOGFNdWVFWE41dk4yTzEyYlUzVy9MeEpjR0hzZGp1Wm1abmFlckJaV1ZrNEhBN2NiamRkdTNZRklETXpFN3ZkcmlYbVR6MzFGSC84NFJrWm9aVGl3dzgvNU1NUFB5UTJOcFkrZmZxd1ljTUdiRFliWGJwMElUZzRtQ1ZMbHZEUlJ4OEJualZmdmNkNHI5T3hZMGRHamh4SldGZ1liNzMxbGs5OFZxdVY5ZXZYOCttbm53Sm9yZHplZjE5Ly9YVWVlT0FCbm56eVNWd3VGODJiTndjb05IR2VQSGt5NEVuODNXNDNuVHQzcG1MRmlpeGN1QkNUeVZUZzJTbWxhTm15SmVCcHhaOHlaUW8vLy95enRrNzJqWll2d2Y3R0x3R1VZbEpmL1VXblBIV1YvZFJCZ3V2S1JHUGkyck9mOGd4bDBibDFVbGNKVVlKSmdpMnVsY3A0SmlHYkFiaUJYWGdtQy9vSnoyemc1d0JiM3BjUWwyTW5rTHBqeDQ2STlQUjB5cGN2WCtRQjE5cWpqejVLV0ZnWWlZbUpLS1Y0NG9rblNFMU41Y2NmTDU1VG1NMW1kdTNhcFcyN1hDNkdEUnZHTjk5OHczLys4eCt5czdNWk5HaVFUMUs1YU5FaXpHWXpIMy84TVh2MjdLRkJnd2FZVENZQ0F3UFI2WFJFUkVTUW5wNE9lQkxkenAwN1U3bHlaVDc1NUJNV0xseElwMDZkME92MWZQREJCL3pyWC8vQzdYWXplUEJnclJ1Mk4wa0crT3FycjNBNEhOeDExMTBGWXYvNTU1LzUvdnZ2NmQyN04rQ1p0WHo1OHVVRUJBUmdOcHR4dTkxMDZkS0YyYk5uYzhjZGQvamNvODFtSXpBd2tJQ0FBTHAyN1VwQVFFQ0J4TGxqeDQ3TW56K2ZTcFVxNFhBNHNGcXRmbXZCVGs5UFo4ZU9IUUNwZUY1clFseVJ5TVR3blNtM1phWTZFazlHS0pzRlhVQncwUWNKVVV6S1pzR1JlQklnTlRMaWpOUlZRcFJna21DTGEwRUhiTVV6ZHZFd25wWnFOL0JnM3I5Q1hBMG5zTWJsY2cxZXZIZ3hJMGVPdk9FQkJBY0hzMkxGQ2w1NDRRVnQ4ckNISG5xSWpJd01PbmJzQ0hoYXJMMlRudVhrNU5DK2ZYdkN3c0swMW1tNzNVNXFhaXFQUC80NEJvTUJsOHZGNnRXcnljcktZdlBtellTRWhHQTJtemx4NGdSZmZQRUZzMmZQNXAvLy9DZE5temFsZnYzNldzdXl3K0ZBcjllajErc3BYNzQ4Y1hGeDFLbFRCL0NNaTk2M2J4OEpDUW1NR0RFQ3Q5dE5RRUFBSVNFaFRKNDhtVldyVmhFU0VrSm1aaVlMRnk0czlGNnpzN09aUEhreUw3endnblpldlY1UHJWcTF0SDJ5c2p5ZFVNTER3d2tPL2l1SmNEZ2NWSzVjV2R1K3NKdTVkenNpSWdLNzNVNVlXTmpWL1dDdWdjOC8veHkzMncyZTd1RXVQNGNqU2pIZEcyODRrK2VOWElOeUQ4NDl0cGVndjdYMmQwamlKcEo3ZEM4b0JUclc2SHF1a3JwS2lCSk1FbXh4cGFMeHJFVjlFTTh5V25Qd2RBdlBQNFdxSk5maVd2a1lHRHh0MmpTZWYvNTV2NnozZk9iTUdjTEN3a2hLU3RJUzZmRHdjSnhPSjN2Mzd1V3BwNTdTWnRRT0NRbGg1ODZkV25KcHNWZ1lObXdZM2JwMVkvZnUzZno3My8vV0V0UDhTV2hxYWlxalJvM0NicmZ6MGtzdjBiSmxTN3AxNjhiQmd3ZTFNZFIydTkyblJmamd3WU0wYWRLRVAvLzhrNnBWcS9MMDAwL1R1WE5ueXBjdlQxQlFFSHE5SHF2Vnl1clZxOUhyOVNpbGVQUE5OMm5Zc0tHMzVkYkgrUEhqdWYvKysrbmZ2LzlGbjBWU1VoSUFmZnIwOFNtdlhiczJYM3p4QmVBWmk5Mm9VU09mSllPY1RpYzdkKzZrYXRXcXhNWEZVYmR1M2N2NENWeDdOcHVOYWRPbWVUYy84bWNzNGlhaDQyTVVneTBIdGhKVXB3WG9DdzR0RWVKeUtaY1R5NjgvZVA2djlGSlhDVkhDU1lJdHJrUS9ZQW13QldpUEo4R2VrZmNseFBXd0gxaHo1c3laTGt1WExtWHc0TUUzOU9KS0tXYlBuazJiTm0wNGRPZ1FmZnYyOWJaNmFyeUpKWGhhc0xPeXNraE9UbWIvL3YxOCsrMjNkTzNhbFVHREJsR3RXalg2OXUxTHAwNmRxRmV2SHBHUmtVUkVSSkNXbHNhd1ljTzQ3Nzc3U0VwS29udjM3c1RFeFBEbm4zOFNHeHRMVkZRVTRHa2w5aWJZU2luMjc5OVBreVpOK08yMzM2aFRwdzdCd2NIMDZOR2p3QkppWDM3NUpVRkJRUUQ4N1c5L28xV3JWajRKdG5leU1vUEJ3SnR2dm5uSjV4RWJHMHVWS2xWWXNXS0ZWdmJ4eHgrVG5KeXNiZXYxZXJadjMwNWdZQ0RSMGRGczNyeVpvS0FnVENZVHRXclY0dWpSbzNUcTFLbllQNFByWWVuU3BjVEh4d044Q3h6d2F6RGlwbEJ4Nk16OVNmTkdybkhuWkhiSlBiYVB3SHNhK3pza2NST3cvYkVQZDA0V092aTI0ckRwVWxjSlVjTEpPdGlpdVBLdjI3TU96NUphLzRkOFNDTnVuTGNCM24zMzNRSXpWMTl2T3AyT0YxOThrWTRkT3pKMjdGaSsrT0tMUzQ0WlBuMzZOSDM3OW1YaHdvVUVCZ1l5Zi81OCt2YnRDM2htRTU4N2R5NUtLUllzV01EZ3dZTTVmdnc0b2FHaE5HdldqTEZqeHdMdzBrc3YwYjkvZnlwWHJzeW1UWnQ0OE1FSEFkOEVXNmZUOGVxcnI3SjQ4V0xtelp0SHZYcjEwT3YxbUV3bUZpOWV6TmF0VzltNmRTdDZ2ZDZuMVgvdzRNR1VMVnRXMjk2eFl3ZkRodzhINFAzMzMvZHBkUzdNN3QyN3FWKy9Qc0hCd2RwWGFtb3FsU3BWOHRudndoblN2ZDNjR3pSb2NNbng2emVDeldaajZ0U3AzczIzL1JtTHVMbm9sZTV0QU12K3pTaVgwOS9oaUZKT3VaeFk5bS94YkxqZFVsY0pVUXBJY2lTSzQwMWdKTkFRT0Faa0FEWHdkQkVYNGtiWkI2ejc0NDgvL2o1Ky9QajhYWHV2TzRmRHdmang0MzNLTG16QmRydmQydHJZOTk1N0x4czJiS0JaczJZY1BueVlCUXNXa0ptWnljNmRPMm5ldkRrVksxWkVLWVhiN1diVHBrM2FPVjU3N1RYUzB0SzAxdWNCQXdhd2JkczJmdjc1WnkzeFBuLyt2RSt5M0w1OWUwNmRPc1dTSlV1WU5Xc1dFUkVSZ0tlYmV2NGsrbUxtelp2SHNtWExHREJnQUhQbXpDbXkrMzFDUWdJYk5teGc5bXpmMVpnU0V4T3BWNi9lSlk4OWV2UW9McGVMUm8wYWtaMmR6ZTdkdTJuU3BFbUJzZG8zd3F1dnZ1cWRzWDBkOE1zTnZiaTRxVVVPbTdFdmVlN0lkYTZzbEwvbjdGbEhtYVpkL1IyU0tNVnk5c1RneWtvQldCZjUvRWRTVndsUkNrZ0x0aWlPeWtBNW9ITytNa211aFQ4TTErbDBHZE9uVCtlNzcyN2NFdW9tazRtbFM1ZjZmT1Z2d2JiWmJCdzllcFJubjMwV2k4VUNlR1lSRHd3TVpPUEdqV3pjdUJHajBZakpaTUpzTmhNVEU4T3laY3NLWGZvTDBCTHNIVHQyOEs5Ly9ZdkJnd2RUdFdwVkZpNWN5UHo1ODdXMXBOMXVOL1BuejJmUm9rWE1temVQdm4zN3NtYU5aM25Vdm4zNzBxSkZDMXEwYUZIZ3c0RDgrdmZ2enpmZmZFTzNidDBLZk8rcnI3N3kyYzdJeUdEMDZORzBiZHUyd1BqcHMyZlBGbWpCUG52MkxPdldyUU9nZS9mdURCZ3dBS2ZUaWRsczVza25uMlRHakJrNEhBNWVmLzExamg0OWV0RVlyN1gxNjljelk4WU1kRHBkQmpEc2hsMVkzRElNTHYxdzBHVllmOTJLUGU2d3Y4TVJwWlQ5OUdHc3YyNERkQmtHZzB2cUtpRktDV25CRm9XNUQ2Z0xMTS9iZmdOWUFPejJWMEJDNUlsVFNnMEUxZ3dZTUVEdDNidFhsMytacU92RllyRVVtTkFyTjlmekdWUDU4dVZwMGFJRk9wMk9CZzBhYUpPWHVkMXViRGFidGc2MjIrMzJLWE81WElVbXZnNkhBNWZMaGNQaDRMLy8vUy9ObWpYanVlZWVRNi9YRXg4ZmoxNnZaL1RvMFFCczNicVZ4WXNYTTNQbVRHclhyazN0MnJXeDIrMjBiTm1TNWN1WGEwdG9OV3pZc05BV2Q3ZmJyWFh4OWk3L2RmejRjU3BXck1qeDQ4ZVpNbVVLOTk1N0wvZmRkeCs3ZCs5bTBxUkpWS2hRZ2RkZWUwMDd6Nnhac3poNzlpeVptWm5VcmwxYks5Ky9mejlEaGd5aGF0V3E5TzdkbStiTm0xTy9mbjJ0Mi9qVFR6L054bzBiZWY3NTV6bHc0QUNQUC83NEZmOThMa2RzYkN3REJ3NVVnQzd2dFhUbWhseFkzRklxL0dONlhNcmNsd2NxV0hOdXl6SVY5c1FvbmFIc2pWOWlVSlJlcm5QcG5QdGhtUUowT2hoWTRkbVBwYTRTUW9oU3FqcWUxbWtyVUx1SWZZWHdseG1BdXUyMjI5VGV2WHZWOWJaang0NENaV2ZQbnIza01RNkhRMjNidGszYjNydDNyM0k0SEdyLy92MUtLYVhzZHJ2YXQyOWZnZU1zRm92YXNXT0hjcnZkU2ltbFhDN1hKYStUbkp6c3MrMXl1ZFRycjcvdVUvN1dXMitwaElRRW4vMU9uanlwb3FPanRlczRuVTcxMUZOUHFRWU5HcWdHRFJxb1JvMGFxVkdqUm1ubm5ENTl1aG8xYXBUS3ljbnhPYzlubjMybWhnNGRxcjc5OXRzQzkzSDgrUEZMeHA2UWtLQUdEaHlvaGc0ZGVzbjlycFc5ZS9lcXFLZ29oV2RpeHVsK2ZnMkxXMER5M0pFemt1ZU9WS21MSnloSDh1a2I4am9YcFo4aitiUksvWHlDU3A0N1VpWE5lMG5xS2lGS21Sczc2RTJVRmd2d3ZBRWREV1Q1T1JZaENtTUdQZ1g2QndVRnFaVXJWK282ZCs1YzFERWlINHZGd3VIRGgzbnd3UWN2T1dIYnpXTHQyclgwNnRWTFdhMVdIWjVWRUo0QjdINE9TOXprMUpkdm1GTXpNajlWaXY0Nm8wbVZhejlRWjY1ZXg5OWhpUkxNZnVvZzJacytWOHJwME9sMExJa0lEM3RHMS9NTnFhdUVLRVVrd1JZR1BJbTBCZmgzdmpLWDN5SVNvbmgwd0FROGsvRFJ2MzkvM243N2JhcFhyKzdmcUVTSmN1clVLU1pNbU1DU0pVdThSYThEay9COGlDakVkYWNVdXRSNUwwMVE2TjRFQ0t6VmdPQUdIVEdVRGZkM2FLSUVjWjNMd0xKdlBibkg5Z0dnMC9GNnhOQ1prM1E2cWF1RUtHMGt3UmF0Z2ExNHVvVGZBU1JmYW1jaFNxQ25nSGxBR1oxT3g4TVBQMHluVHAxbzBxUUoxYXBWbzN6NThrVXVPeVZ1RGc2SGcvVDBkT0xpNHRpOWV6Y3hNVEY4Ly8zMzNsbkt6eXVsbmdPK0tQSkVRbHdIS2ZOZWZrb3BOUThvQXpyTTFXcGp2djArVEZGM29DOFRoajRnR1BTRlQzd29iakp1RjI2YkJmZjVUQnhKc2RoUEg4SWVkNVM4ei8zTzYzUzY1eUtmbXlGMWxSQ2xsQ1RZQW1BS3NBM1k0TzlBaExoQ1VYaGFKZ2NCd2Y0TlJaUXdGbUFSOEJhUTVOOVF4SzB1YWY1TFVUb1hyNE51RUZKWENWOFdVSXVVZ2JlaW52MVE2aW9oU2pGSnNHODlPanhkd2pQd2pMVVc0bVpTRHVnT3RBUWFBTGNCNWZFTWV4QTNQeGVRRGlUaVdUZjlKK0FySU51ZlFRbHhvYlNQUnBSem1ZM2R3ZDBTZEExUTNJWk82cXBiaUF0Rk9qb1NRZTBEL1U4R3UvT3JDaTkrTEhXVkVFS1VRcTN3OUVHeUFkWDhISXNRUWdnaGhCQkMzRFRrazlKYnp5bkFCTXhDMXJVV1FnZ2hoQkJDQ0NFdXkvM0FrLzRPUWdnaGhCQkNDQ0dFS00xcTR4bC9hQWNhK2prV0lZUVFRZ2doaExocFNSZnhtMTg2VUJtSUF6NEJuUDROUndnaGhCQkNDQ0dFS0YwQzgvMWZCK2o5RllnUVFnZ2hoQkJDQ0ZGYTFRZmlnUTcrRGtRSUlZUVFRZ2doaENqTnB1RlppbXVadndNUlFnZ2hoQkJDQ0NGS016M3dIR0QyZHlCQ0NDR0VFRUlJSVVScFV3Mkk5bmNRUWdnaGhCQkNDQ0ZFYVdZR2RnTVdvTFdmWXhGQ0NDR0VFRUtJVzVMTUxIMXpNQU9uZ0JUZ2R6L0hJb1FRUWdnaGhCQkNsR282NERaL0J5R0VFRUlJSVlRUVFwUkdOWUJhL2c1Q0NDR0VFRUlJSVlRb3pRS0Ivd0hua0hIWFFnZ2hoQkJDQ09GM1JuOEhJSzZZRVRnT2hBRy8ramtXSVlRUVFnZ2hoQkNpVk5NQlVmNE9RZ2doaEJCQ0NDR0VLSTJNU0ZJdGhCQkNDQ0dFRUVKY3RSZUFiR0NJdndNUlFnZ2hoQkJDQ1BFWFdRZTc5SWtHeWdKcC9nNUVDQ0dFRUVJSUljUmZkUDRPUUZ5UkpzRFBnUEozSUVLSWk2b1FGUlhWUHpBd3NMNWVyemZuNXViK2taNmV2dGhtcy8xeHdYNmhJU0VoZHpxZFRxdk5aanQ2SXdNTURnNnVYTFpzMllFaElTRVB1Rnd1cDlWcTNabWNuTHdJc043SU9JUVFKVjZKcjg4QXdzTENIZzhORGUyaTAra0Njbkp5ZHFha3BDeEU2ak1oeEEwbUNiWVFRbHhqWmN1V2JYYm5uWGV1TVJxTkZmS1hLNlhzcDA2ZDZwK2VudjZsdHl3c0xPenhHalZxL01kaXNSdzRjdVJJdlJzWVk0c2FOV3JFR0F5RzBQemxWcXQxLytIRGg5c0FXVGNxRmlGRXlWVWE2ak5BVjZOR2pTL0N3c0o2NXkrMFdDei9kK1RJa1JhQTVRYkdJb1M0eFVrWDhkSkJCNndFbmtlV1ZoT2lwRFBmY2NjZFh4cU54Z3E1dWJrSDQrUGpSOFhGeGIxa3M5bU82WFE2YzdWcTFUNEZ3djBjbzZsNjllckxEQVpEcU5WcS9UMHVMdTZsczJmUC90UHBkQ1lIQlFYVnExcTE2bmcveHllRUtCbEtRMzFHUkVURXMyRmhZYjJWVXJhelo4KytrWkNROEMrMzIzMCtPRGo0d2R0dXUrMGYvbzVQQ0hGcmtXU3RkR2dJOUFTZUJGWUE2ZjROUndoeE1XWEtsR2xpTXBtcXVGeXVqRU9IRGpYRE15a2hLU2twcStyV3JmdW53V0FvR3g0ZS9saEdSc1lYQUZGUlVhOENCQVFFM0huWFhYZDljLzc4K1orVGtwTGV5WC9PZ0lDQTJwR1JrYytZVEtacXVibTVmMlJtWm41aXRWcmo4dThURkJUVXVITGx5cS9hYkxiWTdPenNqYUdob1k4YWpjYUtlVjA1UDdQWmJDZnk3VnZmYkRiZjduYTdyWWNQSDI0THBBSTRuYzYwMjIrL2ZYNXdjSENyNi91VWhCQ2xRV21vendBcVZLZ3dCQ0ErUHY2MTVPVGthUUJLS1VmbHlwV25saTFiOXVIRXhNVDNyOXRERWtLSUMwaUNYVHI4QW5RRnlpUEp0UkFsbXNGZ0NBUnd1OTAyZk1mK0pWZ3NsaDFseTVadEZ4QVFVTlZiR0JJUzBpanZ1SEtob2FGZEFaS1NrclNEeXBjdjM2dDY5ZXFMZFRxZDJWc1dGUlUxOG84Ly91aVdrNU96eVZzV0VCQlF5WHQ4eFlvVlg4b2YwMjIzM1RibXp6Ly83SmVWbGJVYVFLZlR1YytmUDcvZDdYYm5rSmRjNTUyakJvREw1WkpKRklVUXBhSStBd2dLQ3JvUDROeTVjeXU4WlhhNy9XUmVMRDdEWUlRUTRucVRCTHQwY0FGci9CMkVFS0pvV1ZsWnY3amRib3ZKWkxxdFZxMWFHeElURTkvUHpzN2VBdGhPblRvMXdtZzBabGtzbHJQZS9WTlRVeitPaUlnWVliZmI0eElTRWw2MzJXeW52ZDhMQ1FuNW0vZk5hSFoyZGt4MmR2YjY4UER3L2lFaElVM3Z1dXV1RmIvKyt1dmRRTWFGTVNpbGJLbXBxUXRzTnR2QjhQRHdnU0VoSVkzdXZQUE9SVWVQSHQxdHRWclBXQ3lXdmNlT0hXc0pVSzFhdGRraElTSDFEUVpEV0VCQVFHMkE5UFQwZWRmL1NRa2hTcnJTVUo4Qm5EaHg0akc5WGg5bHRWcmp2Y2NGQndjM0FyRGI3YWN2UEtjUVFseFBNZ2E3NUt1Qi9KeUVLRTNTVHA4K1BkanRkbHZMbENuVHRtYk5tdXZyMWF1WGR1ZWRkMzVwTnB0dnkvOW1GQ0R2elNwT3B6TTlMUzF0MGZuejU3ZDR2eGNSRWZHS1RxY3paMlptcmoxKy9IaVg1T1RrT1VlUEh1MWdzOWxpalVaamhhaW9xQUVYWGx3cFpUdHk1RWlidUxpNGZ5UW5KODgrZXZSb0s1dk5kbHl2MTRlRWhvWU92bkQvNE9EZys0S0RneHQ3azJ1bjA1bWNrWkd4N2RvL0ZpRkVLVlFxNnJOejU4NXR6OHJLK3NxN0hSSVNVamNpSXVJZkFKbVptYXV1eDRNUlFvaUxrUmJza3MwTTdBRE9BYTJCQlArR0k0UW9qdlQwOUpWV3EzVm5XRmpZQUpQSmRIZlpzbVZiaEllSFB4a2VIdjVrUmtiR2x5ZFBudXdIT0lvNlQ3bHk1ZG9DQkFVRjNYdlBQZmZzOHBicjlmb2dnTURBd09nTGo3RmFyVWVzVnV2dWZFVzI5UFQwUlpVcVZacFVwa3laSmhmdWYvcjA2YkVtazZtODJXeXVWcVZLbGFsR283RmlWRlRVMDBsSlNSOWV5YjBMSVc0dXBhaytBd2dKQ1htZ1JvMGFHL1I2ZlZCMmR2YVcvTE9jQ3lIRWpTQUpkc2wyRjU0L1dqWWcwYyt4Q0NHS3lXdzIxekVhamFFSkNRbVQ4NHFNa1pHUnc2dFVxVEkxUER5OFowNU96dDdrNU9RUGlqcVAwV2k4RFNBZ0lLQW1VUFBDN3hzTWhyTEZpY2Rtc3gzTE8xOUV2dUlnd0d5MVd2ZFlyVmJ0ZXBVclYzNnJUSmt5SFNUQkZrSkFxYW5QQUFnSkNXbGZzMmJOcnd3R1F6bXIxZnJyOGVQSGV3Q3FPT2NWUW9oclJSTHNrdTB3bmk3aVZaRS9FRUtVQ2xXclZuMnZZc1dLcjJSblozOTM3dHk1am5uRnpwU1VsSTkxT2wxQTFhcFYzdzhQRCs5VW5EZWticmZiWWpBWXlzWEh4NzltdFZyLzV5MFBEUTN0SEJRVTlFQm1adWFLU3gyZlQ1bTg4MWtCYnIvOTlvOGlJaUpHSkNZbVRqMTc5dXcvdlR0WnJkYkRBQ2FUcVdKeDcxY0ljZk1xRGZXWlZsaW1USnU3Nzc0N1JxZlRCWncvZi82blk4ZU9kYVdRTWQxQ0NIRzl5ZGpla3M4SnhQbzdDQ0ZFOGVUazVCd0FLRk9tVEVzZ0xQLzMzRzUzVnQ1L3pSY2VWeGlyMVhvSVBBbHZkbmIyZjcxZkFRRUJkNWNwVTZaRlNFaEl5d3VQQ1F3TXZEc3dNUERPL0dXaG9hR1BBT1RtNWg0Q2NEZ2NTUUFoSVNFTkxqdzI3L3ZKeFlsUENIRnpLdzMxV1o1S05XclVXSzNUNlFMUzA5T1hIenQyckQyU1hBc2gvRVFTN0pLcklmQXdFT2p2UUlRUXhaZVJrUkhqY3JteTlYcDltVnExYW4wZEhCd2NEVVNFaG9ZK1hLbFNwZGNCTEJiTHp4Y2VwOVBwREFFQkFiWEtsaTNiS2QrNWxnTkVSa2IrSXlJaTRqbmd0cWlvcVBIbHlwWHJBSkNXbHZiNWhlZlI2L1hCZDkxMTE4YVFrSkQyM3YzRHc4TjdBYVNucDY4QXlNek0zQXhRdG16WmRoRVJFVU9CeU5EUTBBNVJVVkdqQWM2ZlA3LzUyajRWSVVScFZCcnFNNERxMWF0UE1ocU5GYzZkTzdjcE5qYjJCU0FZendjQ1lVQ3h1cDRMSWNTMW92TjNBT0tpbGdPOWdaZUFqL3djaXhEaU1sU3NXUEg1cWxXcnppcnNldzZISS9IRWlSUFIzdGwzeTVZdDIvTHV1Ky8rMGZ2OXJLeXNiOXJGRzNzQUFDQUFTVVJCVkUrY09QRjQzcWI1bm52dStURTRPTGp4aGVkSlRVMmRmL3IwNmFIZTdiQ3dzTWRyMUtqeG40dkZsSmFXdHVEVXFWUFBlTGRyMUtpeEppd3NyUE9GKzlsc3RqOE9IanhZSHpoZm5Ic1ZRdHpjU2tOOVZxOWV2Zk42dlQ2a3NIMHRGc3VCSTBlTzFDdnlSb1VRNGhveCtEc0FjVkUxZ1FyQU8wQzZuMk1SUWx5R25KeWN2VmFyOVlESlpJb3lHQXpsZFRxZDBlbDBKbVptWnE2S2k0dDdLdjlhclhhNy9ZekpaS29lRUJCd2oxTEttcDZldmpJbkorZW52Rys3VWxOVFZ4Z01CclBKWktxbTErdUQ3WGI3cWFTa3BQZk9uajA3bm54ek13UUdCdDRUSGg3ZTIrRnd4R2RsWmEwekdvMFY5WHE5MldhekhVMUlTSGo3N05tekUvTEhtSkdSOFkzQllEQ1pUS2FxZXIyK3JOUHBUTW5JeUZoKy9Qangva2pYU2lGRW50SlFuMVd1WEhreUYrRndPSkpTVTFQblh1dm5Jb1FRUWdnaGJtSmhZV0dQMTY5Zlg5MXp6ejM3L1IyTEVFSmNEYW5QaEJDbG1ZekJGa0lJSVlRUVFnZ2hyZ0ZKc0V1bXQ0Qyt5QVJuUWdnaGhCQkNDRkZxeURyWUpZOFIrQ2RnQXRZQnVmNE5Sd2doaEJCQ0NDR0VLSjJDZ1ZlUm1jT0ZFRUlJSVlRUVFnZ2hoQkJDQ0NHRUVFSUlJWVFRUWdnaGhCQ1hUZGJCTG5tZUFUb0RDVUNhbjJNUlFnZ2hoQkJDQ0NGS3JXMkFBanI0T3hBaGhCQkNDQ0dFRU1VbkxkZ2x6M25nSlBBdGtPUG5XSVFRUWdnaGhCQkNDQ0dFRUVJSUlZUVFRZ2doaEJCQ0NDR0VFS1dLZEJFdldZS0FxVUF6WUt0L1F4RkNDQ0dFRUVJSUlVcXZTRHdUbktYNE94QWhoQkJDQ0NHRUVKZkg2TzhBaEE4ck1BYXcrenNRSVlRUVFnZ2hoQkJDQ0NHRUVFSUlJWVFRUWdnaGhCQkNDQ0ZFYWFUemR3RENSemd3Q3MvUDVWOStqa1VJSVlRUS84L2VmWWRIVmFaOUhQK2VhZW1CQkVoQ0FrZ1JCRVJRNmF5Z29xQWdOb1NJQzJzWFpYVlhFUkVWWWNFR0tPamFzZmRYQkZhVXBvaUNCYVR2cXZUZVMwaElTRWlia2pudkgwUEdoQVFJSWNtay9EN1hsWXVaWjA2NVo0WThPZmQ1bW9pSWlGUlowZmdtT1VzUGRDQWlJaUlpSWlKeVpyUk1WK1dTZS96ZnI0QTFnUXhFUkVSRVJFUkVSRVJFUkVSRVJFUkVSRVJFUkVSRXFpSjFFYTk4QmdIRGdCUmdmNEJqRVJFUkVSRVJFYW15M3NNMzBkbTlnUTVFUkVSRVJFUkVTazR0MkpXUEJWZ04vQUFrQnpnV0VSRVJFUkVSRVJFUkVSRVJFUkVSRVJFUkVSRVJFVGxyL3dDK0JWb0hPaEFSRVJFUkVSRXBHVXVnQTVCaWRRT3VBcm9HT2hBUkVSRVJFUkdScXF3SE1BQ0lDWFFnSWlJaUlpSWlJaUlpSWlJaUlpSWlBQmlBTGRCQmlJaUlpSWlJeU9scEhlektheEF3Ni9qakZZRU1SRVJFUkVSRVJFNVBrNXhWWG5uQXVVRHZRQWNpSWlJaUlpSWlVcFdGQVZlZ0x1SWlJaUlpSWlJaUlpSWlJaUlpSWxKWldJR09nUTVDUkVSRVJFUkVwQ3F6QUZzQkUyZ2U0RmhFUkVSRVJFVGtGRFRKV2VYbUJaWUIyNENZQU1jaUlpSWlJaUlpVXFYVlJzdXBpWWlJaUlpSWlJaUlpSWlJaUloSVpXRUEvWUE1K0pidkVoRVJFUkVSRVpGU01JRGwrQ1k3ZXlEQXNZaUlpSWlJaUVneE5MYTM2dGdEL0FhOEQ3Z0NISXVJaUlpSWlJaUlpSWlJaUlpSVNObFRDM2JWZEFtUUMyUUZPaEFSRVJFUkVSR1JxdXFmK01aaXZ4L29RRVJFUkVSRVJPUlBsa0FISUdkc0hwQUI3TVUzK1ptSWlJaUlpSWlJbEZKa29BTVFFUkVSRVJFUnFXNmlBeDJBaUlpSWlJaUlTRlZtQjk0Q3ZFRFRBTWNpSWlJaUlpSlM0MmtNZHRYbEJ1b0NIcUJEZ0dNUkVSRVJFUkVScWRKcW8rUmFSRVJFUkVSRXBNd2xCRG9BRVJFUkVSRVJrYXJNQnJ3S0hBTmFCamdXRVJFUkVSR1JHa2xqc0t1SFBIeXppUWNCN1FNY2k0aUlpSWlJaUVpVkZvN0dZNHVJaUlpSWlJaVV1YXNCSTlCQmlJaUlpSWlJaUZSbFl3RVRlRDdRZ1lpSWlJaUlpTlFVR29OZFBhMEdjb0MxZ1E1RVJFUkVSRVJFcEtxTERYUUFJaUlpSWlJaU5Zbkc2TllNd3dBUDhFNmdBNm11ZHQ4NXJxbkY4QTRFdW1KeUFWQVhpQXh3V1BLbkRDQUZnN1hBc2p6RE83M3h1OC9zREhSUVVtTTFCWHoxQmFvdktpRmZmZUhyQmJZTW1BNm92aEFSa1JKUmdsMzlkUUpXSEgvY0hOZ1d3RmlxblFOM2pMczR6OGliQUVidlFNY2laOHI4em1wYUg0Ly9ZTngvQXgySjFCZ1hBeE1BMVJkVnozZkE0NERxQzVIalBsaHNCcnNqdWM0MDZRVjBCdUtCS0RRRU5aOFhTQU1PQUNzTWc0WDJER2JmY2JtUkcrQzRwSndwd2E0WkhzRzNWdlpMZ1E2a3VqQUhEclR1QzI4OUVjTWNBUmhHa0lQUWptMElPcjhwanNZSldDTENzQVE3d05DdldNQ1pKdDVjRjk1aldiaDI3Y2U1ZmdmWnE5WmhPbDBBSnFZeHBVSG1oc2VNR1RQeUFoMnFWRnRXWUNJd0FqREN3OE5KVEV5a1Y2OWVkT2pRZ1ppWUdDSWlJakJVWHdTY2Fab2NPM2FNdzRjUHMzcjFhaFl1WE1qMDZkUEp6TXdFMytTaFU0REg4UDFORmFtUlh2elZEQWwxTU1LQWgvRWwxRkp5YVNhOG1PMWl5c1Bkakp4QUJ5UGxRMy9OYTZZYmdPK0J6RUFIVWhVZCt0c2pZVzVINkdlWVhHODQ3RVJjMDUySVhsMHhnaHlCRGsxS3lIUzZPTFp3R2NmbS9ZTHBjb1BCMTNaWDl1QzRUeVpuQlRvMnFYYkNnTStBNjBORFEzbjg4Y2Q1NktHSENBOFBEM1JjVWtLWm1abjgrOS8vWnNLRUNXUm5ad044RFF3R1ZGOUlqZlBPR3JPVjEyUXV2cUV1VW5vN0xBYjk3bWx2YkF4MElGTDJsR0RYUFAyQm1jQWE0QytBSzdEaFZDMDc3bjRpMXVHMXpUT2h2YTF1YmVvOE5BUjcvWHFCRGt0S3lYMHdtU1AvL2hSUHlsRU1XR056Vy9yR2ZUTHVjS0Rqa21vakZwZ0h0Ry9jdURIejU4K25WYXRXZ1k1SlNtbmp4bzMwN2R1WFhidDJnZTl2YUY5QTlZWFVHRlAvYTE1aGVQa1BVQ3ZRc1ZRVDZSYUQvdmUwTnhZRk9oQXBXeG9qVWZQOEFXekhOMm1Ma3VzellBNGNhTFY3YlorYjBON1JKSUY2bys5UmNsM0YyZXZYbzk3b2UzQTBTY0NFOW02N2Q1bzVjS0ExMEhGSnRXQUZQZ2ZhZCtyVWllWExseXU1cnVKYXRXckY4dVhMNmRTcEUwQjdZQnErNzFtazJwdTZ5cnpGOFBJdFNxN0xVaTJ2eVlLcHE4eGJBaDJJbEMwbDJEWFBObndUN1V3dVVIWUo2czF3V3Z2Q1c0NEdMbmMwanFmZW8zZGdqVlFYeityQUdobE92VWZ2d0hGT1BNRGxleU5hUFJIb21LUmFHQTFjM3FGREJ4WXZYa3hzckZaT3JBNWlZMk5adkhneDdkdTNCN2djVUgwaDFkNWJxODBMRElNUEFGdWdZNm1HYkliQisyK3VNdHNFT2hBcE8wcXFwQjh3QjVnQjNJeHZFaGM1d2Q0N3hseUtZU3d5SEE0amR2d3d3eFlUSGVpUXBJeDVrbzZRTkc2cWFicGNwbWxZTG0vMDNyaWZBeDJUVkZtWEFvdkN3c0tNMzM3N3pUajMzSE1ESFkrVXNhMWJ0M0xSUlJlWldWbFpKcjVFVy9XRlZFdHZyVFpEZ2RXQXV1Q1VydzFBeDNzN0dObUJEa1RPbmxxd3hRb2NCVmFpNUxwWTVyaHhOZ3pqWGNBU2RXcy9KZGZWbEMyMkRsRzM5ak1BaTJGNjN6WEhqZE9kZWlrTkcvQXVZSms2ZGFxUzYycXFlZlBtdlBubW13YSs2NmgzVWN1ZVZGY21MNkhrdWlLMHh1REZRQWNoWlVNSnRud050SVpDdjlRM0FTR0JDYWZ5MmJjN2J4QndidkFGelFudDJpN1E0VWc1Q3UzYWp1QUxtZ00wMzdmSGUzT2c0NUVxYVJCd2JwOCtmUmd5WkVpZ1k1Rnk5TGUvL1kwK2Zmb0FOTWZYQTB5a1dubHpsZGtHZzZHQmpxUEdNTG4zN1pYbStZRU9RODZlRW13Qk9BaDRqei91aTIrVzhhWG9qanptd0lGV0RPTkpnTWgrUFFJZGpsU0FpR3Y4My9PVG12Qk16cEFWZUJKZzlPalJaN1RqNGNPSG1UUnBVdjR5VUlVa0pTWHh5Q09QNEhJVm5wZlNORTJPSERtQzErc3RzazlaOEhnOEpkb3VMNjk4bDRRK2RPZ1FyNzc2YXBtZFovUG16V1JsL2JuQ1ZrcEtDanQyN0NqVnNaNTR3ajhFKzBrMDRabFVNeGFEeHdNZFEwM2p0ZWd6cnc1cWZBSWxSUndFTnVHYi9iWmtWMWZWMk43d1ZnTU1PQytveFRrNHptMFU2SENrQWdRMWIwUlE4MFk0dCs1cHVUZTgxUURnaTBESEpGWEdBT0M4N3QyNzg1ZS8vS1ZFTzh5Wk00ZldyVnNUR1JuSjlPblQrY2MvL3NHcnI3N0tKWmRjUXR1MmJiRllMSmlteVU4Ly9ZVGRiaSswcjh2bG9uZnYzaXhjdUpDZ29DQWNEZ2RwYVdrY08zYU05ZXZYczMzN2RvWVBIKzdmZnYvKy9Rd2FOS2pJY1FEY2JqZWZmZllaalJyOVdjOWRldW1sZUR5ZVlyY3Z1Si9INDJIbHlwVllyVmErL3ZwcmR1N2N5VU1QUFVSaVlpTEhqaDBydEwxaEdEejg4TU5jZWVXVi9yTE5temZ6N0xQUDh1OS8vNXZvNktKRGNESXpNL253d3cvNXh6LytjZm9QOURTY1RpZFBQUEVFclZxMTRwbG5uZ0hnazA4K1llSENoWHoyMldkRVJVV2QwZkV1dWVRU0xybmtFcFlzV2RJUzMvZXYra0txaGFuL001dVR4NkJBeDFIVEdIREx1MnZNY1hlM043WUZPaFlwUFNYWWNxTC80WnRsdkdCVHlidkFJV0Fpa0JtSW9BTEZNTXloWUJEUjU1SkFoeUlWS0tKUGQ1eGJQOE13dUFkZE1FdkpEUVVZTldwVWlYZll0bTBiMzM3N3JUL1pTMHRMWTlxMGFWeC8vZlYwNnRTSkJRc1dZTGZic2Rsc0dJYkIzcjE3R1RKa0NEZmVlQ09OR3pmRzRYQUEwTGR2WDBhTkdzV1lNV09JajQ4bkxpNk9SbzBhY2Zqd1lXSmlZZ0FJRGc0bU96dWJOV3ZXRkltamZmdjJoSVdGRlNwNy8vMzNDUTBOOVo4akp5ZUh2Ly85NzNUcjFvMTc3cmtIOENXc09UazVHSVp2enRRdVhib3dkZXBVcnJycUtqNzY2Q09XTGwzS2loVXJ1UExLSzVrNGNTSzMzWFpib2VRYW9GbXpadGhzTmthUEhzM3JyNzhPZ01YeVp3YzdtODNtZis3MWVndTlkaVk4SGc5QlFVRk1talNKMGFOSGMrVElFZHh1Ti9QbXplUDExMThuS2lySzN4dmdUTTR4YXRRb2xpeFpBcWkra09yRDhQQUlobnE2Qm9BbHo4dEk0TjVBQnlLbHB3UmJpcE5UNFBHNXdKMkFFM2liR3BSZzc3djE4VG9teHFXV3NCQ0MyMmlpb3BvaytJSnpzWVNHNE0zT3VXenZYZU9pRzc0M0xqWFFNVW1sVndlNE5EbzZtcXV1dXFyRU85MTY2NjMwN2R1WC8vNzN2d0Q4NXovL0lURXhrVWFOR3VGd09BZ0tDaXJVTlR3NE9KaWNuQnphdEduRGtpVkxzRnF0TEY2OG1JU0VoUHlsby9qNjY2OVBtU0QyNjlldlJMR2RkOTU1L3NkT3A1UHg0OGVUbEpURWd3OCs2SS90UkxHeHNZd1lNWUxObXpkejdybm4wcjU5ZTFKVFU1azBhUkpPcDVNZVBYcmc4WGl3V3EzK3BOeG1zL0d2Zi8yTGtTTkhzbXZYTGdZT0hJamRidmUvYnBvbVhxK1hybDI3VXE5ZVBXYlBubDJpK0F2S3k4dWpjK2ZPMkd3MmY0djg5ZGRmVDE1ZUhoNlBoN3Z1dW91OHZEeGNMaGZqeDQ4djhXY0VjUFhWVnhNVkZVVmFXdHBsUURTZytrS3F0SEdMVFJzR0F3SWRSNDFsY05PNHhlYjk0eTQzYW54UDBxcEtDYmFjemphZ0czQStzT2Q0V1N6UUdkL3lYdFYzNW5HYjdSckFHdHkyQlpTeXhVU3FLSXVGNEhZdHlGNzJ1OVhBZXczd1NhQkRra3J2R3NCNnpUWFhZTE9WL0U5clJFUUU3Ny8vUGcwYk5zUnF0WEwzM1hmajhYaE9PcTdhYnJkanRWcnAyTEVqTFZ1MjVQdnZ2K2U4ODg1ajFLaFIvcGJtL0xIVCtZbHBTRWpoT1N2bnpwMWI1TGo1eVhseDl1L2Z6Mk9QUGNhaFE0Y0EzNWpsdSsrK202RkRoekp3NE1BaXlmeVZWMTZKeStXaVM1Y3V0R2pSQW9EZHUzZlRva1VMN3IvL2ZyWnMyY0tTSlV2OGNibmRiczQ1NXh3Ky92aGpIQTRIOCtmUEp5UWt4Tjg5ZmMrZVBkeCsrKzBzV0xBQXQ5dGRrbysxQ01Nd21EWnRHaUVoSWFTbnAzUHJyYmN5ZCs1Y0xCWUwvZnYzNStXWFh5WXVMZzZuMDBtZE9uWE82TmcybTQxcnJybUdUei85MUlydi80SHFDNm5TNG1yUkRTOWFNaVZ3NmlSRTBoWDRKZENCU09rb3daYVNXSDc4SjkrendGM0gvMzB5SUJGVkFCTnVCQWk1OEx6VGJTclZVSWd2d2NZMHVSRmRNTk9wVTZjNksxZXVQQUxRdm4zN3YzdTkzblYydTMxOWZwbjQ2b3RycjczMmpIYnEyYk9uZi9LdXZMdzhycmppQ3J4ZUw0c1dMVHJsZnA5KytpblRwazBqSnllSDRjT0g0M1E2K2VxcnJ3RGYyR21YeTRYZGJxZDc5KzY4OE1JTGdLOFZPditjeGNuSnlTbjAzT1Z5TVczYU5ONTU1eDB1dlBCQ0huMzBVVzYvL1hicTE2L1ByYmZleXV1dnY4NmNPWE40NG9rbmFOMjZOVk9tVEdIV3JGbVlwc25QUC8rTXhXTGg4ODgvQjN3SmZNSEgrVGNEQUhyMDZPRnZwVisrZkRteHNiRzg4c29yN051M2orZWZmOTdmZFQweU1yTGtIK3dKTEJZTHpaczNCL0RmQUltTmpjVmlzV0FZQm5YcTFDRWhJYUhVeDcvMjJtdjU5Tk5QQWRVWEZVbjFVdm13ZUxtKytyYWVWQTFlayt0UmdsMWxLY0dXMHRnRUhBRCtyMERaVmZqR2J4OE9TRVJsekJ3NDBMb1BveGNXQzBIbnEzdDRUUlRVcHJtdjU0TFgyOXNjTjg1aWpCdFhQbE0xVjNJOWUvWjhJQ3dzN1A2MHRMU21wbWtlQkdLZWUrNDUrNVl0V3p6YnQyKzM5T3ZYYjBkMmR2YnJpeFl0ZWkzUXNRYVFGZWhsczluT3FIczR3RTgvL1lUVmFtWDM3dDA4OE1BRHpKa3pCemo5ek56MzMzOC9hV2xwekpvMWk2bFRweEllSGs1ZVhoNVdxNVd2dnZxS2Z2MzZzWHk1Nzc2b2FacGtaR1FRRXhQRHNtWExDaVczK2ZJVDNMUzBOS0tpb3ZqeXl5OTUvZlhYY1RxZERCczJqRnR1dVlVOWUzeWRtSUtEZzdudHR0dTQrdXFyR1RkdUhMZmRkaHZ2dmZjZUR6endBQTg4OEFEZHVuWERhclhpOVhwSlRFejBuNlBnNC96dTN3RGZmUE1OaHc0ZFl2RGd3Zjd1MjkyNmRmTy94N0xnOFhqOGlYVitDLy9KdXRFWDNMYWtycjc2YW13Mkd4NlBwemUrRlZwcVpIMVJVVlF2bFM4VHJndDBETUoxd0NPQkRrSktSd20ybE1aazRDVWcvd3F3RmpBRGNPQWJzNzB2UUhHVm1YMWg1elVGd3V4eGRiR0VGQjFuS05XZkpTUUllMXdkM0FlU3cvYnRwU20rNFJJMXhtV1hYZGJCNFhCODNhMWJ0M3JEaHcrM0gyODlQQWY4U3hQWkFESXlNbHErOU5KTEwvN3d3dytSd1BPR1VTUEhqRFVGd3M0Nzc3d3phbVhOeTh1alU2ZE9oY3J5dTJyZmZQT3BsMVZPU2tyaXQ5OStJemc0bUprelo3SnAweWJHakJsVHBEczQrQ1lHdS9ycXF3a09EaTZVMkthbnAxT3JWaTMvYzlNMGNibGNMRjI2bE02ZE83TnUzVHJ1dWVjZTZ0YXRXMnd5R2gwZHpjc3Z2OHlzV2JObzI3WXRBTG01dWY3WExSWUwwNmRQOTcrdmdvOEx4bEc3ZG0yT0hqMWE2TmdYWDN3eGtaR1JyRisvbmdZTkdwenlzeWlKYTYrOWxwU1VsRUkzRnk2NXhEZDVaVTVPRG9NSER3WjgzZFh6OHZKWXRXclZHVTEwRmhrWlNZc1dMZGl3WVVNWTFMejZvcUtvWGlwL3I2MHc2K0M3bHBQQWF2N3VyMmIwM2QwTXplbFFCU25CbHRJcTJMeFNHMWdNaFBObmNsMFBTTVMzcG5aU3hZWldCaXlXdGdDMmhKZ0tQYTNYNnlVbko0ZXdzRERjYmpmcDZlbEVSMGVmOUVMUE5NMUNGNnFuOC9ISEg5T3ZYNzlpbDhJNW5aU1VGQll1WE1qMTExOVBhR2pvR2U4L1ljSUUrdmZ2WDJqaXBJbzZkMm5aNG1Od0gwZ0dnN2JVb0F2bVcyKzk5Wktjbkp6NVR6LzlkTVRwdnEvSXlFais5YTkvMllGbjU4eVpNM2pJa0NIM2ZmcnBweld0VzF0YmdQUFBQLytNZHJKYXJmejY2Ni9ZYkRZKysrd3p0bXpad3ZqeDR3RmZYVEJ6NXN5VHRtUS8vL3p6REJnd2dGZGZmWldoUTRmeTRZY2ZzbnYzN21MSEQxdXRWcFl0VzBaMmRqWXpac3pncHB0dXd1RncwTFZyVitiT25VdG9hR2lodWdjZ0lTR0JzV1BIc21mUEhycDA2VkxvZUFYSGE4K2FOYXZRelFEVC9MTmpxZGZycFZldlh2N25CUitmcnQ2eVdDeDg4Y1VYUkVkSHMydlhybE51V3hLdnZmWWFkcnNkaDhQQkR6Lzh3T3paczNubGxWY0E2TisvUDYrODhnb0pDUW00M1c1eWMzUFBxRjdOZC83NTU3Tmh3d2FnWnRVWEZVWDFVc1Z3R0xRcHIrN2h0WUxnb3ZvbmYzMXRFaHpKK1hPNzVDeFluMXgwLzhOWnNDRzU4TDdGN1hPeTR3QkVCRUh6YUFoM1FLNEhkcVJCU3ZicGoxbVMxOHFLSjVnMndNL2xjM1FwVDVxNVNjckNidUI2b0UrQnNwdUExNEQzQ3BTZCtSVkw0RndBWUkrdlY2NG4rZXFyci9qb280Lzh6OTF1TnoxNjlHRC8vdjBjT25TSXE2NjY2cVNUK256NzdiZU1HalVLMHpUSnpzNG1OemVYdkx3OC84K3hZOGVLVEpUMDJtdXZrWnA2K3B1aFhxKzN5SVY5V0ZnWTc3enpEai8vL0hPUmJRdWV4K1Z5MGExYk4zYnMyT0V2Vzc5K1BiTm16YUoyN2RyK1ZyTEJnd2R6NmFXWCtuKzZkKy9PekprenorcmNaYzJlZjRQRjY3MmczRTVTeVppbUdmelJSeDg5TjMzNjlOTmV4SjdvMm11dmJYM2d3SUh2YjcvOTlzYmxFMTJsZFFHY2VZSU5FQlFVaEdtYXpKMDdsNnV1dWdxcjFZclZhc1Z1dC9QbW0yK2U5SVpTMzc1OTZkKy9QeTZYQzlNMEdUNThPRWxKU1RSdDJ2U2s1NW8xYXhadnZmVVdWcXZWWDNiZGRkZHh4UlZYY01VVlYvaVgzaW9vdjZ2MG1qVnJpdndVZkQzZnpwMDdBVGg4K0RBV2k0V0ZDeGV5Y09GQ0FDWk5tblJHczNOSFIwZVRtcHBLV2xyYVdZMi9CdDlTWUkwYU5TSXVMbzZmZnZxSnl5Ky9uTmpZV0dKalkvMWpzT1BpNG1qWXNDSE5temN2ZFlKOVhJMnBMeXFLNnFXS1kxcHBVMTdIRHJGRGl6b24vd2x6Rk40dVBxTDQvYnMxaEtpUTRsOHJ1TS9Kam5OT2JVaHNEUjNpb1dWZHVEQU8rcmVDVm5WUGY4eVN2RlpXTE43eSt5NmtmS2tGVzhwU3diV3p0K0tiWmZ6ekFtV1A0a3ZDbndaK3FNQzR6cHhwWG9CaC9KbGdsWk9nb0NEZWZmZGRicnp4eGtMTDNnUUZCZm5IQ2VZdjAxT3dhK09hTld1WU9IRWlUejc1SklaaE1HdldMRjU4OGNVaXgxKzhlSEdoQzFQRE1JaUkrUE92Z1dtYW1LWlpaSTNadzRjUGM4MDExeFFiOCtqUm94azllblNoc3VuVHA5T3NXVE1BMXE1ZFMzaDRlS0VML2FsVHB4SVRFOE0vL3ZFUHRtL2Z6aHR2dk1GYmI3M0Zqei8reU9yVnF4azNiaHdqUm93Z0xpN3VyTTVkMXV6eHg3OS8wMnhiTGllb25CNER1cGQyNTdmZmZ0c3hiTml3RmZoV0c2Z3BTcDFnNStUazhOUlRUOUdvVVNPNmR5LzhzVjkwMFVVa0p5ZVRucDd1TDh1L29YVEZGVmRnbWliVHBrM0RaclBoOVhxWlAzOCsvZnYzTC9ZODY5ZXY1NTEzM3FGSGp4Nk1HREhDM3lWNjVzeVoxSzVkdTlEeG5VNW5rYTdtQlpjS081bnZ2LytlOGVQSGMvNzU1L1BJSTQ5UXIxNDlNakl5Q0EwTjVlYWJieVloSVlHMWE5Y3liTmd3amh3NVFsUlVsTC91V2Jac0dXM2J0dVdkZDk3aHR0dHU4OWQzdWJtNTdONjkyejlCV3NGempSbzFxdGcxdlUvbDNYZmZaZmZ1M1V5Wk1xWFFleTRMQmI3L21sUmZWQlRWU3hYRU1NdXZCVHZmZ1dPd2NuL1I4cU81UmN1S1l6SGdrb1l3Wjh1Wm45dGl3S1huZ05VQy96MEkrek9nWVMxZmt0MjFJZXc0Q3M1S01xREFSQWwyVmFVRVc4ckxEeFJOb204Q09nSUZNOEU3OEMzMU5RZW9STE4rR3ZFQTF1aGFwOXZ3clBUdTNaczVjK2F3Wjg4ZW5uMzJXYlpzOGYyMUtEaFJVbjUzekpVclYySzFXcGsvZno0dnZ2Z2lreVpOOG85TkhEaHdJSU1HRFNyVU11VjBPdjBUQm8wZVBacnZ2dnNPcjlkYnFBVnA4dVRKakJneHdyK2R5K1h5bndkOHkvazRIQTVNMCtTRkYxN2dzc3N1bzFPblR1emF0WXU4dkR5YU5XdEc3OTY5QzUxMzVjcVZkT3pZMGY5ODd0eTVKQ1VsOGVXWFh6Si8vbnlXTDE5T3AwNmRNQXlENWN1WDA3bHpad0QyN3QxTFhGemNXWjI3ckZuckhQLytEZU1VbmRxcWoxNjllazJhTld2V1F6ZmVlR09wajlHc1dUT0dEUnNXQlV4YXVIRGhxTEtMcmxLTEIyallzT0VaN2JSdjN6N3V2dnR1dW5idDZ1OGFYcERGWW1INDhPRnMzcnpaUHdPMnkrWEM2L1g2eHcrRDczZDk2TkNocEtTazBLZFBIMUpUVXd0MTFkNjRjU1BEaGcxanhJZ1JYSC85OWZ6MDAwOU1uejZkZXZYcStidHRPeHdPdkY0dmJyZWJxVk9uMHFGREIrRFBDY0c2ZHUxYTdIc29tSnlHaDRkejMzMzNNWGp3WURadTNNaU1HVE80L2ZiYlNVOVB4KzEyTTJ2V0xEd2VELy83My8vWXZYczNUei85TkFDTEZpMWl6cHc1ZlBiWlozenp6VGNrSmliU3UzZHZMcnJvSXVyV3JVdTdkdTFJVGs1bXpabzEvUGJiYnp6NjZLTTBhZEtrMFBqeDAvbjk5OTk1NjYyM1dMdDJMVysrK2FiL1JtTitqNXI4R2RiUFJxTkdqZklmMW9qNm9xS29YcXBZWG1oUjN0ME5uUjVmTisrelVUL0MxOFY3NnhtT1VJNE9nV0FiSE1xRTFRZDhaUWN6SVM3YzkxTS9ISFlkUGZVeEtvb0pXc2FtaWxLQ0xSV3BOOUFQK0s1QTJXaWdHYjdFT3ovQnZoSFlDL3dHQk9ZK29rRWtnQ1c0L0NZNHk4dkx3Mkt4OFBycnIyT2FKaDkrK0NGQlFVRzBiOStlYjc3NWhyeThQUHIxNjhmS2xTdHh1OTFZclZaY0xoZS8vUElMcjczMkd0SFIwU1FtSmpKdTNEai9yTDBGT1J3T2NuTnpDUTRPWnN5WU1Zd2RPNVp1M2JxeFlNRUNnb09ENmQ2OU8zWHExTUZ1dDdOczJUS1NrcEs0N3JycnNGcXRoSWFHTW1IQ0JBNGZQa3pyMXEzNTZhZWY2TkdqQjYrODhncXZ2LzQ2eno3N0xHM2J0dVhSUngvbDdydnZMdFNOZGRXcVZWeDNuVzhDVXEvWHkwY2ZmY1NlUFh2bzM3OC9TVWxKMUt0WGo4NmRPL1A0NDQvejIyKy84ZUNERDNMZmZmZVJrcEpDbzBhTmNMdmRwVDUzV1RPQ2ovY2FNRG03L3FsVlJGWlcxdDh2dSt5eW9sTk1uNkZMTDczVVBubnk1R0ZBVGJtUWpZUXpYMGFxUVlNR3ZQbm1telJwMHVTazJ6ejMzSE5ZclZiL3piUzR1RGhXckZoUmFKdGR1M2J4eUNPUDhQVFRUL3Q3d2JSdDI5WS9HM2FyVnEzNC9QUFAvY3RRNVEvTEFOL3ZhSHA2T2hrWkdXUm1acEtSa2VGUHJnRnExYXJGVTA4OVZXeXZrbW5UcHZuSGJBTjA2ZExGUDE2N1ZhdFdqQjA3dHNnKytiMW1Dc3JJeU9EMjIyL0hNQXo2OXUzTGhSZGV5QmRmZk1FYmI3ekJvVU9IeU1yS3d1UHhZSnFtdjY3THlNaGc0TUNCSi85d1QzRGVlZWZSdkhsei92blBmOUt5WlV0L3VkdnRwaytmUGdRSEI1ZjRXQ2RUb0hkUWphZ3ZLb3JxcFlwbFFGU2dZemlkRENkRUJrR1hCckE3SFZ5blhuU2hrTHpqOXdURDdHQ3pnT2Y0OC8wWnZuR01aM0tzOG1iNDVqaVNLa2dKdGxTa284Q25CWjViZ0tsQVorRDM0MlZXNEVOOEZ5anh3TUhqNWMvaG0wRHRIYUQ0UWNsbHF4WVVTTERLd2J4NTgveXRWcDk4OGdsTm1qUTU2WVJHRm9zRnQ5dU53K0Znd29RSk9KMU83cm5uSGdZTUdFQ1RKazFPMnJvRXNHTEZDb0tEZy8zZFRNUER3emwyN0JoUU5DSEk3NjRaRmhaR3UzYnRlUHp4eDNubm5YY1lOV29VaXhjdnBrMmJOano2NktPMGJkdVdrU05IY3ZQTk4vUHNzODhTRStQclNwMlRrOFA2OWV2OUxWTVdpNFgzMzMrZjY2Njdqcmx6NTlLelowL216NTlQMTY1ZHljN09ac3FVS2RTdVhadjY5ZXZ6MUZOUDRYQTRjRGdjcFRwM2VmRGZZREVvMzY0TWxjQ0ZGMTdZclZPblRobFJVVkhoWjN1czZPaG9saTVkK210cHhyRldVYldnVUlKVllxZEtyZ0VhTjI1ODJtTTBidHlZbVRObitwL1hyMStmOTk5L3Y5QTJKMXZqMldLeEVCVVZSVlJVOGRmVXRXclZPdW1RalVHREJwMDJ0aE1aaGxGa2ZQTU5OOXhRNkhsOGZEekRodzgvNVhIYXRXdkhSUmRkVk9MekJnY0hGM3RNaDhQaHI2L09Wb0h2djlyWEZ4VkY5VkpBbFBzTm9ucGgwUE9FcWkvZENXc09sR3ovSTltK2J1WXQ2MExIZUZpNnQrVG5Uc3YxVFdaV054UnViZ05ianNDdU5GaHowUGRUMG5pREt5YUQwczI2S2tvSnRnU1NGOStTWHdXRjQxdnlxeUYvSnRlMTU3NWI5QUFBSUFCSlJFRlVnTWVCWE9ETjQyVU9ZQjIrc2Q3OThIVXpEd1Vld3RjUy90Yng3ZXhBVnlDZFA1UDRVSHhqdWZLQTc0K1hSUUgzQXRuQUt4eXYxTXB6aWE0cnI3eVM3dDI3YytXVlY1S2VubDZveTJlZlBuL09GNWUvak04YmI3eEI1ODZkY2JsY2pCdzVrdlhyMS9QeHh4L2pjcm1ZUFh1MnZ3V21kKy9ldlBmZWU4VEh4NU9kbmUxUG1vOGVQVXBRVUJBT2g0T2NuQnpmQjNHSzF0L1ZxMWZUczJkUGY4djRva1dMZU9PTk54Z3dZQUIvKzl2ZjJMTm5EN2ZkZGhzalJveGd4b3daMUs1ZG0vLzk3My9FeE1RVXVwaVBpSWdnTHkrUHhNUkVqaDA3Um1KaUlubDVlZHh5eXkwTUdqU0lWMTk5bGRtelp6TjI3RmovR1BEU25MczhHSC8yWUtqMmYrUXNGa3RUaDhOUmx1K3pKaTN6VXFvV2JDbTlNMWxDcTZJVStQNzFINkdNcUY0S2lISy9RUlR1Z0hOUFdNemtjRmJKRTJ6d2plRnVYQnRhMTRQTlp6akE4TnR0MFAwY2FGUUxMb3J6L2FSa3c1STl4WGRkTHk3ZUNxS2JkVldVRW15cGJOS0J1NHNwZnh4ZjhwM2Z0L0Fjb0RtK1JEdS9MQnA0RmpqQW53bDJQZUFuZk1sNi9QR3lXT0JiZkxPZk56NWVGZ2xNQUhiaVM3RERBQXlIL2V6ZjBVbUVob2I2RTl5WW1CaVdMbDNLcmwyN0dEcDBLSXNXTFNJNU9kbmZSZHpyOVdJWUJ0bloyVHp3d0FPRnVsZzZISTRpclZPMWE5Y3UwcktibEpSRWJLeHZmcGZjM0Z3c0ZvdS9PMmx4MnJScGc5VnE1ZnZ2ZmZjZ1B2amdBeVpNbUVENzl1MlpNMmNPenovL1BBc1dMTUJtcy9rVDNCUEhYK2NMRGc1bSt2VHA5T3paaytuVHA5TzFhMWVXTFZ2RzNyMTd1ZjMyMndIZlRZVnUzYm94ZHV6WVVwMjdQRmlDL045L0dILytQeXZZL0ZGdHlyWnYzNzV3OE9EQlpYWkhhY3FVS1kzYXQyOC9ZczJhTmZrMzBTckYreXluTWkrYytvYVZWSDhGdnY5cVgxOVVWSmxoR0NOalkyTlZMMVZnMmV5cFkvT3V1KzhweXRPQlk3QmlYK0V5OXhuT05aanI4U1haUGM2QlN4ckI4bjJuM3lkZnRoc1diQU9IMWRmVnZFTzhMOW51MXdKbWJmUzFjcDh1M2pxaHZuT1hNeVhZVlpRU2JLa0swb0dKSjVUdEFscFJlSHhLenZIdGNncVVHY0FTQ2srZ2xnNHM1TThXY29CVWZBbjI0ZVBQczRBSTArVXUySXBaTGd6RHdHcTFFaHdjeksrLy9rckhqaDJ4Mld6K0ZwcjhaWHZBdHlSTzc5Njk2ZDY5dTMrY2MwbHQyYkxGUDl0MlRrNU9rVm1DQzlxOWV6Y1RKa3dnTlRXVkprMmEwS0pGQzdaczJjTFFvVU1CMzRYa2d3OCtTR2hvYUtIdW5hdFdyV0xJa0NGRmpwZVJrVkdrQlh2ZnZuMU1uanlaamgwNzByVnJWNzc5OXR1ek9uZDU4RHI5b3hHeVVLdVVuRndXRUpHZG5WMnFidUxGeWNqSUtOUWlicG9tWHErM1hDZjFLeW5UTk1uTHl5dXlSRmRaU2t0TFkrUEdqWFRvMEtIUUNnby8vZlFUN2R1M0p6ejhySHNNbDduc2JQOGl1cW92UkU3QjZZSGs3Tk52ZHpxYlVuemR4R1BDZlArV1JId0VYRnpmbHpULzk2Q3Y1ZnJiYmI3eDNHMWpmY2RaZGtJeVhWeTgxc3JYaVVZcUVTWFlVbFc1Z1UwbmxCM0IxOUpkMEg2S0x1MlJpbS9DdFlLT0FVOFVlSjRCUkhoem5GZ3JJTUVHT0hqd0lKOTg4Z2tUSi9ydUplUzNVdWQzbTg0M2FOQWdqaHc1OHduWEZ5OWU3Tzk2bnB1YmU4cld0blBPT1ljcFU2Wnd4eDEzTUh6NGNPTGk0c2pNek9UU1N5OWwxYXBWV0N3Vzl1L2Z6NzMzM3N0YmIvazZDMlJrWkxCbHk1WWlMZGlabVpra0pDUVVhY0Zldm53NTY5YXQ4Mi9YcTFjdjh2THlXTGh3NFJtZnU3eVl1ZjZaaFRNby9rNXljWVA1cW1SWmVubzZEei84OEhiZzVBc3BuNEdEQnc4NnZWN3ZnYk9OcTRxVTdRTWlNakl5eWlUQjNySmxDN2ZkZGh2LzkzLy81eCtqdlhQblRnWU9IRmhvbHYvUzhucTk3Tnk1aytEZzROT3U5K3p4ZUxEYjdkU3ZYNS90MjdmeisrKy9jOWxsbDlHclZ5K1dMRm5DcWxXcjZOR2pCei8vL0RPelo4L21xYWVlS2xLM2pCa3podjM3aTFtVDU3aW9xS2hDeTJZQmJOMjZsUkVqUnZERER6LzRFMnlQeDhQbzBhT1pPSEZpb1NFMWUvZnVKVEV4a1dYTGxwM3BSMUdtTWpJeS9BK3A1dlZGUlpXdFdiT0cxYXRYRDBQMVVvV1ZYWGZmVThsQUNkUFZ3UHRsRC9SdjZWdVR1aVNDYmI0azIzdkNXbVQ3TW53SmRrajVkVndzamZUVGJ5S1ZrUkpza2VLbEF3bG03dW5YZmkydG8wZVA4dDEzMzJHYUp0T25UK2Z3NGNNMGJkclVQNE52VGs0T2htR2NOaGt1Nk1UWmVmT3RYTG1TYmR1MitSUHN3NGNQRXhvYTZsK2lwbWZQbnBpbTZWK1NCM3dUblczZnZ0Mi9oRmQra2w5d3plelZxMWY3dDErelpnMk5HaldpYnQzQ2Y1YzNiTmpBdWVjV0hmWTJhZElrSEE0SExwZUxybDI3c25EaFFsd3VGMWFyOVl6UFhWNjgrUW0yV1dQK3lHMmpqQzVrM1c1M1JsNWUzbzZ5T0ZZVmtBNGs1RThlZURaY0xoY3RXclRnL3Z2dngrbDA0bmE3c2R2dEJBY0hZN2ZieTZRRjJ6Uk5FaE1UQ1E0TzlyZENlNzFlc3JPekNRc0xLNVIwTzUxT2V2WHF4ZE5QUDAxVVZCUXZ2L3l5ZjczbkZTdFcrR2Y1MzdoeEk2bXBxZjY2cXVDTndUMTc5dUR4ZUFyTk9KNHZOemVYblR0M0ZpbmZzMmNQblR0M0xsVDNMVisrbkhyMTZ0R3RXN2V6L2d6S1E0SHZ2NmJVRnhWRjlWTEZTcWNLSmRoSHNtRjlNclFwNFh5bis0OUJuZ2tKa1hCT0xkOHM1QllEemp2K2pqUE9mc1crc3FTNnBJcFNnaTFTSEpNTWpBSUpWam5Zc21VTFgzMzFGVk9uVG1YRGhnMXMyclNKalJzMzBxbFRKLytGcVdFWVhINzU1WVNHaHZMNTU1OFRGeGNIL0xrMmJmNHlQQUIvL1BHSGZ5YmhnbDAzTXpJeUdETm1ESGZkZFJkSGp4N2xwcHR1NHNpUkl3d1lNQUNuMDRuRDRXRFJva1drcHFZeWV2VG9Rc2UwV0N5RlpncDJPQnowN05uVDl4R2RrTXl2V3JXcTJQSFhYMy85TlYyN2RzWGxjdUh4ZUpneFk0Yi9XQ2NxV0hZbTV5NHYvaHNzQmhtbjNySjYrTXRmL3RKdDd0eTVKNTFSdXFSU1UxTlp2WHAxeEI5Ly9MSGk5RnRYQ3hsUXFBV3oxSzY0NG9xQ1hZMFpPWEtrZjQzNy9OL0xncitqcFdHMVdvdTBoQjg0Y0lCcnI3MldXYk5tVWFkTzRhYWd2THc4L3pKWjMzLy92Zi8zcjJQSGpqUnMySkRzN0d6V3JWdkgyclZyL1NzYXRHalJnbzgrK3NoL2pOR2pSOU82ZGVzaXNlemF0WXVISDM2NFVGbVBIajF3dTMzRE15Njk5Rkk4SGcrTEZpM2lQLy81RDRjT0hlTEtLNjhFZlBYQXhJa1RpWStQTDNMY1FDaVFZTmVJK3FLaXFGNnFjRlh1LysvcUE5QTBDa0pMMFByczlNRGFKTGd3RHE0NkY3SmNZTE5Da05XM1JOZW1sUEtQOXd4VXVlOUNmSlJnaXhUTFBBQUdlYW5wMEtUNDVXM09WcWRPbmZqNDQ0K3gyV3gwNk5DQlcyKzlGZE0weWN6TXhPbDBGbHF5eTJxMUZtb1pOazJUSGoxNjRIUTYvUmZhRFJzMnhPUHg4T0NERHhhNjRJeU1qR1RpeEltMGE5Y09pOFhDcEVtVGlJdUw4MDk0bHQrdE1qbzZtamZmZkpPQ1ZxNWNlZEl1cEFjUEh1U3h4eDd6UDMvMDBVZUxiR09hSnFHaG9mVHMyUk9IdzhIUFAvL01CeDk4d0lNUFB1amZ4dVh5SmJFbkpnMW5jdTd5a25maytNMWowenpKNGgzVlMxaFkyQnVMRnk4ZTNyOS8vN1BxSkJjZEhaMnpkT25TRmpWb09ad0Q0T3VxbkQvcmYybDk5OTEzT0J3T2Z2MzFWeVpObWtULy92MEx2ZjdxcTY5eTZOQWhubjMyMmJNNno2bGF3azhjbG1LMVdrbE5UYVZQbno2RlZpRzQ2cXFyeU12TFkvTGt5ZnorKysvTW1UT0hEUnMyTUhYcVZGNTQ0UVgvL28wYU5XTHk1Qk1YalBqVGlVdVZlYjFlcGsyYlJ2MzY5ZG0zYng4REJ3NWt5NVl0ckZ1M2poOS8vTkUvT1dQWHJsMkxIWXZ0ZHJ1WlBIa3k4K2ZQSnpnNG1DRkRobkRiYmJmNVgzYzZuVHozM0hOOC8vMzNSRVpHMHJ0M2IvN3puLyt3Wk1tUzAzeHFwN1puejU3OGh6V2l2cWdvcXBjcWxnbHBWZTBUY3VYNUpqazdjU210azFtNTN6ZEpXc3U2dmtuTzhyeXdOOTFYbmxsK0hSZlBtT2xiM2xhcUlDWFlJc1V4akxWQWYvZit3NFMwTDlycVVsWk9iSVV5RElPSWlJalRqdU9NaTR2anBaZGVLbFFXRlJYRmM4ODlWK3oyQmRlTGJkZXVYWW5qTzlXRlNQMzY5UXUxVUoxcy85R2pSeGNxdStPT093bzlEd3NMSzNaYzZkbWV1eXk0RHh6T0QrYVBjajlaSmJCdzRjSlJ3TzN0MnJXTHlaOFFyNVFtR1laeHFJekNxZ3JXQXYzWHIxL1BUVGZkZEZZSENna0pJVHM3bXhkZWVJR0hIbnFJMzM3N2pmYnQyL3Rmdi9iYWEvbnJYLy9LTDcvOFF2ZnUzWEc1WEJ3NGNJRFEwTkJUSnMxNWVYbms1T1JRdDI3ZFlydHE1OHRmeWVDWlo1NmhWYXRXL3ZMamF3ano0b3N2a3B5Y3pPTEZpeGt5WkFoZHVuUmg0OGFOdEc3ZG1yaTRPTmF0VzBkMGREUXhNVEhzM2J1WGtTTkhFaGtaZWNvVkM5TFQwK25mdno4elo4NzBKL1oydXgySHcrSGY3NWxubm1IdzRNSCs1MDZuRTVmTFZlelNhSysrK2lvYk4yN2trMDgrSVRNems1RWpSMUtuVGgzNjllc0h3TXN2djh6T25UdjUvUFBQMmJ0M0wyUEhqajFwYkdkaS9mcjErUTlyUkgxUlVWUXZWU3dMYkRHaFoza2MrMUFtdkwybTlOdWRhdjl0cWI2ZmttNy9SNUx2cDdUeGx2UzluQTBETnBmdkdhUzhLTUVXS2Q1YUFQZUI1RURIVWUzbHo2SmVHYm4zSDArd0xaYTFnWTJrNGlRa0pIUWVPblRvNWg5KytLRm9ILzRTdU9LS0sxeU5HalVxLzdzZmxjdGFLSlJnbFpyWDYrVmYvL3FYZjFLd3h4NTdqSmRmZnRtLzdGN2p4bzBaT25Rb3p6MzNIRE5uenZRUCszQTRIS2ROc0YwdUYyKysrZVlwVzlrVEVoSm8xNjRkUTRjT1pkS2tTZjd4emdjT0hPRCsrKy9uNG9zdlpzU0lFYVNucDNQWlpaZnh4UmRmc0dLRnI4ZnRqQmt6TUUyVGV2WHFBYjVlTmRPbVRlUGVlKzg5NVh1MjJXeDgrZVdYcDl6bXhSZGZ4T1B4c0dYTEZscTBhT0h2amwyclZpM1MwLzhjcHVqMWV2MURieG8zYmd6QWZmZmR4NWRmZmttL2Z2M3dlcjNNblR1WHFWT24wcWhSSXhvMWFzU29VYU40NnFtelg1YW93UGRmWStxTGlxSjZxZUtZQnV1b21GRlljaG9HckR2OVZsSVpLY0VXS1k3WCt3Y1dDNTc4QkV0cUpFOStDN1paYzFxa1B2end3MTFEaGd5NU1qRXhjZDcwNmROTFBDWDI1czJiR1RObXpMSDQrUGhyUHZ6d3cxM2xHR0psOUFlY2ZZS2RuWjNOK1BIai9WMk5SNDBheFN1dnZNSUZGMXhBVXRLZlRTMS8vZXRmbVQ1OU9tKy8vVFlQUHZnZ0sxYXNLTkdZN0lMRFRrN0dicmN6ZHV4WUlpSWllT2loaHhnelpnelhYbnN0Y1hGeFBQbmtrN1J2MzU1Smt5YlJyRmt6V3Jac3lhT1BQa3BLU2dxZmYvNDVodzRkd3V2MWtwQlFlRmpOZi8vNzMwSzlhUDczdi84VmV2N2JiNzhWaWVPdXUrN0Nhclg2WTA1SVNHREdqQmw4OGNVWFRKczJqV1BIam1FWUJ1SGg0WVVTN09Ua1pISnljbWpac3FXL3JFMmJOcnp5eWlzQXBLU2tGSG05WUV2OTJWQUxkdmxSdlZSeGpEeldtVnFDcWxMd1dwUmdWMVZLc0VXSzBTQnI4NDU5RWEyeTNJZFN3cnc1VGl3aDVidFVsMVErM3B4YzNJZU9BR1ExYUVpTm1uWDIwMDgvL2VXeXl5N3JpVzg1dTFFWkdSbVJ4WFhGQmQvRVhpKysrS0pyMmJKbEtkbloyZGN0V2JLa25Edk5WVW83Z0t6Tm16ZUhuYmgrOVprNGRPZ1ErL2J0NDdubm5pTXhNWkhSbzBjemV2Um9Ka3lZUU5PbWYwNmk3SEE0ZVBycHAyblpzaVVXaTZYUWVPbFRPWk9lSXNPSEQ4ZnBkREp2M2p6NjlPbkR2bjM3dU8rKys3QmFyYmpkYmh3T0IxOSsrU1ZkdTNibDVaZGY1c0lMTDJUdTNMbDRQQjRTRXhPTEhPL3R0OS8yUDc3a2trc0tQUyt1UmYyOTk5NGpQajdlUC9rYXdJQUJBL2p5eXkrWk4yOGVUWm8wSVR3OC9LVHZ2ZUJFaUtacCtwK1gxd1NKNmVucGJObXlCWHhyWU5lbytxS2lxRjZxR0thRnMrK0tJMlhDNDlaM1VWVXB3UllwaGpGalJ0N2VPOGNzeE91OXdibCtHeUVkemc5MFNGTEJuT3UyZ2RjTDhKMHhicHczMFBGVXRCOS8vSEcxWVJpclRkTjhiZkRnd1N1T0hqM2F0Rm16WnQ0V0xWcllBSjU0NG9uOXdKb2hRNGEwenNyS2VuM1Jva1d2QlRqa1FNb0RGbm84bmhzV0xGakF3SUVEUzNXUXBrMmJNblhxVlA4czR2Mzc5eWMzTjdmWWJRdU95eTR2STBlTzlFK2syS2hSSTFhc1dNRkxMNzNFdm4zN2VPbWxseGc5ZWpTZE8zY0dmRW56cEVtVGNMdmRUSm8wcWRCeDhydWM1M002bllXZWwzUmVDTU13ZVAzMTEvM2p3WXRMcnVyVnEwZFFVQkRyMXEzekgzZjkrdlUwYk5qUS8zcHdjRENiTjIvMnQxd1htSnlzMUJZc1dKQy91c04zUUkyckx5cUs2cVh5ZDI4SEkrV3QxZVoyNEt3R3ZNdFoyL1pBWitOSW9JT1EwbEdDTFhJU0Jzd3k0WWFjM3pZcndhNkJjbjdmQW9CaE1DdkFvUVNVWVJnWlFLdE9uVHJWK2VPUFA4NWZ0MjVkRzREUm8wZS9FZURRS3B0WndBMXo1c3dwZFlJTkVCRVJVV2lacnIvKzlhOEFoYnFJVnhTcjFlcGZoOXBpc2VCeXVjak56ZVhRb1VNTUdEQ0EvZnYzTTJUSUVNQ1gvTmFwVTZmUVB1QWJFKzEydXdrSkNTazBjV0YrYTdyWDZ5M1N2ZDAwVFlZT0hWcW9pN2hwbWhpR1FYUjBOT0JiY3FtNEJOdGlzZEMzYjE4bVQ1N00wMDgvVFdabUpsT25UdVd1dSs3eXYzNzk5ZGN6WmNvVXhvOGZUMHBLeWxuUHlBNHdaODZjL0ljMXVyNm9LS3FYeXBuQmJFeUdCenFNbXN5QTJZR09RVXBQQ2JiSVNaaUdkUzZtTnkvM2p5MVd2RjRvWVRkTXFRYThYbko5Q1hhZWlXVmVvTU9wREZhdVhIa0UrUG40anhRMUY4aWJOMitlOVd6WHFmYjZlazRVV2k0cmZ5M3E4cEsvN3ZUSnpuSGt5QkVPSFRyRXhSZGZUSFoyTm12WHJ1V1dXMjVoMXF4WjdOKy9uMWRlZVlYbXpadVRsWlhGSFhmY3dmMzMzMC9uenAxSlRFd2tNakxTLzU3QU4xTjZ3ZkhnbVptWjNISEhIWHp3d1FlWXBvblQ2ZVR0dDk4bVBqNmUvZnYzYzkxMTE1R2JtMHRJU0FoejU4NWwvZnIxTEYyNmxJNGRPeFliNjhNUFA4ekVpUk1aTW1RSURvZUR4TVRFUXJPNy8vT2YvL1IzdzQrT2pxWlhyMTdNbmwzNmExbVB4OE84ZWZQQTE1TkI5VVVGVXIxVVBvdzh2all0U3JBRHlXdmg2MERISUtXbkJGdmtKQnErTnk1MTc1MWpmdkptNWZUTVhiZU40TFl0QWgyU1ZKRGN0ZHZ3WnVjQS9Oand2WEdwcDl0ZUJFZ0Zma3BOVGUyNVlNRUNycm5tbWxJZktDY25CN3ZkVG01dXJyODEyT2wwNG5hN2k2eFJYVmF5c3JJSUNRa2hLeXVyMk5kRFEwTVpQMzQ4MGRIUjlPN2RtN0ZqeHhJVUZNUWpqenpDcTYrK3lyQmh3K2pUcHc4dWw0c3BVNmF3Y3VWS09uZnV6QmRmZkZHaXNkLzVpYjFwbWt5ZVBKbmF0V3NEdnVYQjNuNzdiZXgyM3hMSWpSczM1dWVmZjJiUW9FSCtwTGxodzRZc1c3Yk1mNnpnNEdER2pSdkh1SEhqaWozWGl5Kyt5SDMzM2VkL2ZmYnMyZjR1NUtYeDdiZmZrcGFXQnZBanZ2OEhJbFhhZ1N5VzFvOGdGWWdPZEN3MTFKRkQ2ZndhNkNDazlLcmFXdklpRldyUEhXTnZOZ3ltQmJVNGgzcWo3Z3gwT0ZKQmtpZStoM1BySGt5VFFZMCtlT3FMUU1jalZjYk53TFR1M2J2ejg4OWwyNkRtY3JsSVRrNG1QajcrbEd2RVY3VDh4UHpFcEQrL1MzZGw5T1NUVDVLUmtjR29VYU5JU1VuaHNjY2U0ODQ3N3l4MTEvN3UzYnV6Wk1rU2dFR0E2Z3VwRnQ1YVpiNkZ3ZERUYnlsbHp1VHRlenNhcDE3ZlVDbzE5WGtWT1lXR21SdG5BcHVkVzNiajJuYjJFK0ZJNWVmY3VnZm4xajBBbTQ1Ly95SWxOUlBZL01zdnY3QjA2ZEl5UGJERDRTQWhJYUhTSmExaFlXSEZ0cWhYdGpnTEdqVnFGRUZCUVF3WU1JQkhIbm1FNjY2N2pnRURCcFRxV0V1V0xNbFByamZoKy81RnFnWFR4bVEwWVY4Z2VLMFdYZ2gwRUhKMkt1OWZRSkZLWXU4ZFk0WmdHSjhFWDlDY3VnOE5DWFE0VXM1Uy92MHB1V3UzQWd4cCtQNVRud1U2SHFseWhnQ2Y5T25UaC9uejV3YzZGaWxuZmZ2MjVadHZ2Z0hmOTY3NlFxcVZ0MWFibndGL0RYUWNOWWtKbjkzWHdkREZaaFduRm15UjAyaHdqblVhc0RWMzdWYXlsLzBlNkhDa0hHVXYrejAvdWQ3YW9KRkZYVDJsTktZQlc3LzU1aHMrK2VTVFFNY2k1ZWlUVHo3SlQ2NjNvcTdoVWcxNVRTWUVPb2FheHVMVloxNGRLTUVXT1ExajNEZ1BwbmtQNEUzN2VLN3BPYXc1YktvalQ5SVIwajZlYXdKZTA3RGNiWXdiVjM1VE5rdDE1Z0h1QWJ6RGhnMHp0MjNiRnVoNHBCeHMzYnFWWWNPR21maTYwTjZONzNzWHFWYUdkVFRXWWZKMm9PT29NUXplR3RySldCL29NT1RzS2NFV0tZR0dIeno5RTZZNTNuUzVqTlMzWm1DNjNJRU9TY3FRNlhLVCt0Wk1USmZMTUdGY28vZkdhY2tYT1JzL0FlT3pzcktNVzI2NXBkQzYxbEwxWldkbmM4c3R0NUNWbFdVQTQ5QVNVVktkR1F3SE5nUTZqQnBnUFNZUEJ6b0lLUnRLc0VWS3FFSG1wbWVCeGE1ZEIwaCsvZ1B5TWpJREhaS1VnYnlNVEpLZi93RFg3Z09BdWFqaHNZM1BCVG9tcVJhZUJSYXZYcjJheXkrL25LU2twRURISTJVZ0tTbUp5eSsvbkRWcjFnQXNBbFJmU0xWMmJ3Y2pHOThNK2JtQmpxVWF5L1dhRERyK1dVczFvQVJicElTTUdUUHkzQmJQTFFhc2NlM2NUL0t6NytBK21Cem9zT1FzdUE4a2svenNPN2gyN2dkWWJYZGJiekZtek1nTGRGeFNMZVFCdHdCclZxNWNTWmN1WGRpNGNXT2dZNUt6c0dIREJycDA2Y0xLbFNzQlZ1UDdmbFZmU0xWM2J3ZGpyV2x5SnhvS1VSNDhwc21kd3pvYTZ3SWRpSlFkelNJdWNvWU8vZTJSTUxjajlETk1yamNjZGlMNmRpZWlkMWVNSUVlZ1E1TVNNcDB1am4yM2pHUHpmem5lM2QvOHl1N09HUkwzeWVTc1FNY20xVTRZdnRtbHJ3OE5EZVd4eHg1aitQRGhoSWVIQnpvdUthSE16RXhlZXVrbEprNmNtTi9kL3l0OHM0YXJ2cEFhNWUxVjVwV213WCtBeUVESFVrMmtteFp1dXU5aTQ0ZEFCeUpsU3dtMlNDbVlBd2RhOTRXM25vaGhqZ0FNSThoQmFNYzJCTFZ1aXFOeFBKYklNQ3pCUVZDSjE0S3RNVXdUYjY0VGIwWVdybDBIY0c3WVFmYXFkWmhPRjRDSmFVeHBrTG5oTWJWY1N6bXlBaE9CRVlBUkhoNU9ZbUlpVjE1NUpSMDZkQ0FtSm9iSXlNaEt2WFowVFdHYUpoa1pHUncrZkpqVnExZnovZmZmTTMzNmRESXpNd0ZNWUFyd0dHcTVsaHJxN1pYbSthYUZ1VURqUU1kU3hlMHlMVnh6MzhXR3hyZFhRL3ByTG5JV0R0d3g3dUk4dy9zY2NGV2dZNUV6dHNCaW1JOG52UGYwL3dJZGlOUVlGK01iczZ2Nm91cFpBRHdPcUw2UUd1K3QxV1lvdmh1R3c0R29BSWRUMWFRQkx3RlROT2E2K2xLQ0xWSUdkdDM5WkJPcmFVbkVOTHRnR0JkZ1VoZW9GZWk0eEM4ZGd4Uk1jeTJHc1R6UDhFNXYvTzR6T3dNZGxOUllUWUJFb0F0d0FhaStxR1RTZ1JSZ0xiQWNtQTZvdmhBNXdRZUx6V0JYQk5lYTBNdncxV2YxOFNYYzFnQ0hWbG5rNFV1b0Q1cXczSUNGam1QTXVlTnlReFBHaV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WRXBHb0FNUWtUSlZKelkyOW0vQndjRVhXeXdXUjI1dTd0YlUxTlNQblU3bjFoTzJxeFVXRnRiRTQvSGtPSjNPelFHSjFDZW1hZE9tYjduZDdsMTc5KzRkSHNBNFJLcXpTbDB2aEllSDkyalFvTUh6SjN0OXg0NGR0N3RjcmswVkZZK0lpTWpac0FVNkFCRXBHeEVSRWQyYU5Ha3kyMmF6MVNsWUhoY1g5K2p1M2J2L2xwcWFPajIvckhidDJwYzNiZHAwVm5aMjl1K2JObTI2c09LajlXbllzT0cvYXRldWZVTjJkdmJ2Z1lwQnBEcXJDdldDeldhTERnME43WHlLMThOZExsZEZoU01pSW5KV2xHQ0xWQStPeG8wYlQ3ZlpiSFZ5YzNQWEh6bHk1RDJ2MTVzWEV4TnpmMUJRVUl1R0RSdSttNXFhdWhCSUMzU2crWUtDZ3M2dFc3ZnVQWUdPUTZRYXExTDFndFBwM0w1Mzc5NEhUaXpQenM3ZUVvaDRSRVJFU2tNSnRrZzFFQjRlM3NWdXR5Zms1ZVdsYmRpd29SdVFBWkNjbkR5alhidDJPNnhXYTBSVVZGU2Z0TFMwL3dPSWpZMTlIQ0FvS0toSnMyYk52c3JNekZ5UmxKUTBvZUF4ZzRLQ3pxdFhyOTdkZHJ1OVlXNXU3dGFqUjQrK25aT1RzN2ZnTmlFaElaM2o0K01mZHpxZHV6SXlNaGJXcWxYcmFwdk5Gbk84QytvSFRxZHorOGxpam8rUGY5WXdESHVaZnhnaUFsUzllc0hsY3UzTnlNajR0bHcrREJFUmtRcWlCRnVrR3JCYXJjRUFYcS9YQ2VRVWVPbGdkbmIyMG9pSWlDdUNnb0lhNUJlR2hZVjFPcjVmWksxYXRhNEhTRXBLOHU4VUhSMTk4em5ublBPeFlSaU8vTExZMk5pSHRtN2RlbU5XVnRiMytXVkJRVUgxOC9lUGlZbDVzR0JNY1hGeGorellzV05JZW5yNnpCUGpEUTBON1JBVkZUVXdPenQ3ZFdob2FQdXpmUHNpVW95cVZpODRISTZHVFpzMm5XR3oyV0xkYnZlZTVPVGtkek16TTM4OHUwOUJSRVNrWWxrQ0hZQ0luTDMwOVBRMVhxODMyMjYzeDdWbzBXSkJaR1JrSHlBSVlQZnUzZi9ZdEdsVHdxRkRoL3lUQ0tXa3BMd0t2aGFqM2J0MzM1R1VsUFJLL210aFlXRVg1RjlFWjJSa3pOMjNiOS9mczdLeWxsa3NsdkJtelpwTkE2S0tpOEUwVFdkeWN2SWIrL2J0dXo4cksydWxZUmhCVFpvMCtUQWtKS1RCaWR2R3g4ZFBBb3lVbEpSMzBHU0xJdVdpcXRVTFFVRkJ6V3JYcmowZ1BEeThlMVJVMU9BV0xWb3NqbzJOZmFLc1B4Y1JFWkh5cEFSYnBIbzRzbWZQbmp1OVhtOU9lSGo0NWVlZWUrNzhDeSs4OEVpVEprMm1PeHlPdU96czdBTUZOODdJeUZnRTRQRjRVbzhjT2ZKaFptYm1vdnpYNnRhdE85SXdETWZSbzBmbmJOdTI3YnJEaHcrL3VYbno1bDVPcDNPWHpXYXJFeHNiZSt1Skp6ZE4wN2xwMDZiTDl1N2RlLy9odzRmZjJMeDVjdytuMDduTllyR0UxYXBWNjg2QzIwWkdSbDRkR1JuWjArbDBiajkyN05qaTh2cEFSS1RxMUF2SHQvY2NQbno0aFIwN2R0eVFuSno4R2tCQ1FzSXpvYUdoSGN2K294RVJFU2tmNmlJdVVrMmtwcVora1pPVDgydnQyclZ2dGR2dHpTTWlJaTZKaW9vYUdCVVZOVEF0TFczNnpwMDdod0R1MHgwbk1qTHljb0NRa0pCV0xWdTJYSlpmYnJGWVFnQ0NnNE9MZE9uT3ljblpsSk9Uczd4QWtUTTFOZlhEK3ZYclB4TWVIdDZsUUxtUmtKQXdBZUR3NGNNdldhM1d5RksrWFJFcGdhcFFMM2c4bm0xcGFXblRqeDQ5T2ljdExlMVRnS05IajM1dHM5bnFSVVZGM1Z5M2J0MDc5K3paczZyMG40S0lpRWpGVVlJdFVrMDRISTd6YlRaYnJZTUhEejU3dk1oV3IxNjlZUWtKQ1pPaW9xSVNzN0t5VmgwK2ZIank2WTVqczluaXdEZkxOM0R1aWE5YnJkYUlrc1RqZERxM0hEOWUzZnl5cUtpb3dTRWhJUmQ2UEo0anljbkpINFNGaFhVcnliRkVwSFNxUXIyUW1abTVMak16OHc0Z3QrQzJHUmtaODZLaW9tNE9EZzYrb0NUSEZoRVJxUXlVWUl0VUF3MGFOSGcrSmlabVpFWkd4amZIamgzcmU3ellrNXljL0twaEdFRU5HalI0SVNvcXFsOUpMcVM5WG0rMjFXcU4zTDkvLytpY25Kei81cGZYcWxYcjJwQ1FrTFpIang2ZFZzS3d3bzhmenorNVVueDgvTk1BaG1GWVdyWnN1Y2hxdFVZQkJBY0hOMi9ac3VYeXpNek1uL2J0MnplcXBPOWJSRTZ1aXRRTHdXM2J0dDFuczlucWJOeTRzV0ZPVHM2K0F1ZjBBRmdzRmwycmlJaElsYUY1R3J3RkFBQUVZVWxFUVZReDJDTFZRRlpXMXU4QTRlSGgzWUhhQlYvemVyM3B4eDg2VHR5dk9EazVPUnNBN0haN1RFWkd4cmY1UDBGQlFjM0R3OE12Q1FzTDYzN2lQc0hCd2MyRGc0T2JGQ3lyVmF2V1ZRQzV1YmtiOHN1Q2dvSWFBMWl0MXFqUTBORE9RVUZCTFFBc0Zrdm84ZWZubGZBdGk4aHBWSkY2SWRmcjlXWWRQM2FiZ3RzZWo1dmMzTndkSllsUlJFU2tNbENDTFZJTnBLV2x6YzNMeTh1d1dDemhMVnEwK1BMNDBsZDFhOVdxMWJ0Ky9mcGpBYkt6czFlY3VKOWhHTmFnb0tBV0VSRVIvUW9jNjNPQWV2WHEzViszYnQxN2dialkyTmduSWlNamV3RWNPWExrb3hPUFk3RllRcHMxYTdZd0xDenN5dnp0bzZLaWJnWklUVTMxdDJ4dDI3YXRUOEdmUTRjT1BRWGdkRHAzYk51MnJjL0Jnd2ZIbCtrSEkxS0RWWlY2SVQwOWZUWkFnd1lOSm9lRWhIUUdZdXJXclh0djNicDE3d0U0ZXZSb2tTVzlSRVJFS2lzdGp5TlNUY1RFeFB5OVFZTUdyeGYzbXR2dFByUjkrL2IyK2JNR1IwUkVkRy9ldlBuUCthK25wNmQvdlgzNzlodU9QM1cwYk5ueTU5RFEwTTRuSGljbEplV2RQWHYyRE0xL1hydDI3UnVhTm0wNjYyUXhIVGx5NUwzZHUzZmZmYkxYOC9mUHpzNytmZE9tVFJlVzRHMkt5Qm1vQ3ZWQ1NFaElnK2JObS85bXM5bnFuTGh0ZW5yNnZPM2J0MThMbUNWNXZ5SWlJb0ZtRFhRQUlsSTJzckt5VnVYazVQeHV0OXRqclZacnRHRVlOby9IYytqbzBhTXo5dTdkKzllY25KejkrZHU2WEs1OWRydjluS0Nnb0phbWFlYWtwcVora1pXVjljdnhsL05TVWxLbVdhMVdoOTF1YjJpeFdFSmRMdGZ1cEtTazV3OGNPUEFFQlM1MGc0T0RXMFpGUlExeXU5MzcwOVBUNTlsc3RoaUx4ZUp3T3AyYkR4NDgrUFNCQXdmR25Dcm1BdnNucGFTa1RDMmZUMGFrNXFvSzlZTEg0OGs0ZXZUb1YzYTdQYzV1dDhjYWhtRjN1Vnk3VTFKU1h0dXpaODhEZ0tkQ1Bpd1JFUkVSa1VDcVhidjJEUmRmZkxIWnNtWEwzd0lkaTRoVURxb1hSRVNrSnRNWWJCRVJFUkVSRVpFeW9BUmJSRVJFUkVSRXBBd293Ull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dSLzI4UERrZ0FBQUFBQlAxLzNZNUFCU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Z0tNQWhBTEZidERZa2xnQUFBQUFTVVZPUks1Q1lJST0iLAogICAiVHlwZSIgOiAiZmxvdyIKfQo="/>
    </extobj>
    <extobj name="ECB019B1-382A-4266-B25C-5B523AA43C14-9">
      <extobjdata type="ECB019B1-382A-4266-B25C-5B523AA43C14" data="ewogICAiRmlsZUlkIiA6ICIyODQzNTk3MDUxOSIsCiAgICJJbWFnZSIgOiAiaVZCT1J3MEtHZ29BQUFBTlNVaEVVZ0FBQTlnQUFBSG5DQVlBQUFCRG1mVWdBQUFBQ1hCSVdYTUFBQXNUQUFBTEV3RUFtcHdZQUFBZ0FFbEVRVlI0bk96ZGVYd1U5ZjNIOGRmc2JqWTNPU0NFRzVSVEJUeVFXeEJRYVZFQ0NGVnBpM2lMV3EwQ0toVVBiSzIxSG9BM0lsNGdpdEtmVmdsYVVjRURVTGxhTHlxWEZBaFhTRWhDRXBKc05ydnorMk95eStZQUNVY21tN3lmajhjKzJQbnVISi9kRExQN21lOEZ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uSU1ETHNERUJFUnFZTWFBV09BZ2NDNVFETWdDWERhR1pUVUdoK1FDK3dGMWdKZkF1OEErWFlHSlNJaWRaOFM3SHJNZlBYVktMemVFWmptUlVCdm9BWFdEMFNIdlpIVkdYNnNIMUM3Z1ZVWXhpZEVSQ3d5cnJtbXhPYTRSTVErcWNBMDRDb2d4dVpZcEc0cEF1WUNmd1l5Ylk1RlJFVHFLQ1hZOVpBNVkwWTBNVEdUTVl4SldBbTFITDFjVEhNR1JVWFRqVW1UaXUwT1JrUnExZStBMlVDY1lSZ01IVHFVdExRMGV2ZnVUWnMyYlVoS1NpSWlJc0x1R0tVV2VMMWVjbk56MmJGakI2dFdyU0k5UFoyUFAvNFkwelFCQ29FSndKdjJSaWtpSW5XUkV1eDZ4cHd6NXpUOC9zWEFxWGJIRXVhMjRuQU1OMjY0NFNlN0F4R1JrODRBSGdBZUJCZy9mangvK2N0ZmFOdTJyYTFCU2QyeWZmdDJIbmpnQWViTm14Y29tZ1k4QkpqMlJTVWlJbldORXV4NnhIemhoUXN3akhlQUJMdGpxU2NPNEhDTU5tNjRZWm5kZ1lqSVNlTUdYZ2JHUlVkSG0yKy8vYmFSbHBabWQweFNoNlducDNQRkZWZVl4Y1hGQnZBNmNEMVFhbk5ZSWlKU1J5akJyaWZNRjE3NExZWXhEM0RaSFVzOVU0WnBqamR1dW1tQjNZR0l5RWt4RTdpaldiTm1MRjY4bUI0OWV0Z2RqNFNCZGV2V01YejRjUGJ1M1F2V09UVEo1cEJFUktTT1VJSmRENWl6WjNjRDFnQ1Jkc2RTVDVYZzkvYzBicjc1UjdzREVaRVRhZ1R3ZnBNbVRjdzFhOVlZN2RxMXN6c2VDU1BidG0yalo4K2VabloydG9GMUxxWGJIWk9JaU5oUG8wbUhPWFAyN0JqZ2JaUmNuMHhST0J4dmwzL1dJbEkvdERZTTR6V0FlZlBtS2JtV0dtdlhyaDF6NTg0MUFBekRtQXUwdGpra0VSR3BBNVJnaDcrWndHbDJCOUVBbkE3TXNEc0lFVGxoWnBtbW1UUnAwaVNHRFJ0bWR5d1NwaTYrK0dJbVRweUlhWnBKd0N5NzR4RVJFZnVwaVhnWU0yZk42b3JEOFlQZGNUUW9odEhWdVBIRzlYYUhJU0xIcFNld3VtUEhqdnp3d3c5RVJxb0JrQnc3ajhkRHQyN2QyTHg1TTFqbjFscWJReElSRVJ1cEJqdWNPUnozMkIxQ2crUDM2ek1YQ1gvM0FmenBUMzlTY2kzSExUSXlraWxUcGdRVzc3TXpGaEVSc1o5cXNNT1UrY0lMSFRHTURlZ21TVzN6NDNSMk5xNi9mb3ZkZ1lqSU1Ua0wrRStyVnEzNCtlZWZjYnZkZHNjajlVQnBhU21ubm5vcXUzYnRBdXNjKzg3bWtFUkV4Q1pLenNLVllkeUovbjUyY09EejNXVjNFQ0p5ekc0RG1EeDVzcEpyT1dIY2JqZVRKMDhPTFA3UnpsaEVSTVJlcXNFT1ErYUREN3BvM2p3VFNMWTdsZ1pxUDN2Mk5ETWVmTERNN2tCRXBFWmN3RjZuMDlsNDM3NTlKQ2ZyRWlvblRrNU9EaWtwS2ZqOS9teWdHZUN6T3lZUkVhbDlxZ0VOUjgyYTlVUEp0WjBhMDdKbFg3dURFSkVhNndjMDd0Ky92NUpyT2VHU2s1UHAzNzgvUUJPc2MwMUVSQm9nSmRqaHlPRVlhWGNJRFo3ZnI3OUJtT2pWcTFmandQTWVQWHJjY3ZiWlp3OE1MWk1HWlJSQVdscWEzWEZJUFJWeWJvMnlNdzRSRWJHUEV1eHdaSm9qN0E1QjBOK2dqaHN5Wk1pdGFXbHBQN25kN3QybWFXNHpUYk5vOU9qUlQzWHYzbjJKMiszZVBYejQ4SitHREJseXE5MXhTcTFLQXlYWWN2S0VuRnY2amhBUmFhRFVCenZNbU04KzI1aUlpR3k3NHhEQTZXeHNYSDk5anQxaFNFV0RCZzA2MSsxMnY5K3ZYNytVaVJNblJqUnExS2phOWZMejg1azVjNlozMnJScER3S1BHWWFoUHZYMVd5S1EyN1JwVXpJek0rMk9SZW9wMHpSSlRVMGxLeXNMckhQdWdNMGhpWWhJTFZNTmRyaHh1N3ZhZW55SEE1S1RvVlVyY0RxUGJSK0dBVTJhbkpoWUhEYWV3bVZsOXY0dHBJcng0OGVmbDVLU3N1enBwNTl1TVczYXRNTW0xd0NOR2pWaTJyUnBFY0RENmVucDM0MGJOMjVBN1VVcU51Z0tjTVlaWjlnZFJ3VmVyNWRWcTFaUlVGQlFvKzAyYjk3TXVuWHJBUEI0UEhpOTNpcnIrSHhWeDlqeWVEeDg5dGxuK1AzK1h6eEdmbjQrSzFhc09LcDE3YkJueng3bXo1OFBVTzM3dDROaEdLSG5tTDRqUkVRYUlDWFk0Y1kwN2YzQ05nd1lNUUl1dmhnYUgwTTMxbE5QaGZIanJYM0V4djd5K3FlZkRoZGVDRWxKMW5KOFBIVHVERzNhd0hYWHdlV1hXMGwya3lZbkptbXZDWWREUDU3cUVOTTBvK2JPbmZ1M2hRc1h4bmZ1M0xsRzI2YWxwWjIrZS9mdVQ2KysrdXAySnljNnFRTzZROTFKc0xkdjN3NUFXVmtadDl4eUM5blpOV3VZdEg3OWVwNTU1aGtBSms2Y3lDdXZ2RkxoOWJWcjF3YW5qU29zTEtTc3pHcWc0ZlY2dWZQT096RU1BOU0wS1M0dXhqVE5hbyt4ZCs5ZWJyLzlkZ0RtekpuRERUZmNFSmpuT2Fpb3FJZ3RXN2F3YmR1Mkl6NDJiOTVjSWVIM2VEenMyN2VQZ29LQ0tvLzgvSHd5TXpNUEcxZEFRVUVCVHo3NUpGNnZsOS8vL3Zjc1diS2tCcC9neVJOeWpuVzNNdzRSRWJHSHkrNEFwSVlNb3l1LzhLUGpoRG50TkN2QnJWd0xZcFQzTEJnOEdEeWVRK1VPQjJSbHdmTGxoOS9udG0zUXF4YzBhZ1E5ZThMbm54ODVoaVpOcktTOG9BQldyWUxJU0RqL2ZOaTBDZngrS0MyMWpqdDZ0TFhPZ2dYSDhrNlBqZDAzTzZTeVB3SEhYQXY5NG9zdnVtKysrZVpWUU9xSkMwbnFrRzVRTnhMczB0SlNycnp5U21iT25FbVBIajBBaUl5TVBPejZwbW1Ta1pGUllSMi8zMDlCUVFHWm1abU1IRG1Tdlh2M3NuUG5UbHExYWdYQTZhZWZ6dmZmZjg4SEgzekFnZ1VMMkw5L1AwNm5NNWkwcHFXbEJSUHNqejc2Q0pmTFJXbHBLWkdSa1JqbDEzaTMyNDNiN2NiaGNEQjI3RmgrL3ZsbnRtM2JSdVBHallQbE8zYnM0UGUvL3oyTzh0WkVmcjhmaDhNUi9OYzB6ZUF4VjY1Y2liTzg1ZE9tVFp1NCt1cXJqL2c1clZtekJzTXdndnVxTENFaEFRQ1h5OFdVS1ZQWXRtM2JZZGV0VFNIbldEYzc0eEFSRVhzb3dRNDNmbituWUlKN3NobkdrV3VwRXhLb2tPd2JCdVJVNnBJY0VRRnBhUkRhZkMvUWJMZFRKNnRHR3F3a09UTVR2dm1tNHZZYk4wS1hMdENoQTZ4ZVhUR2hOMDByeVM2dm1lSGd3WnE5ditObG1qV3JKcFdUNXFLTExucjBuLy84NXgyWFhucnBNZStqZmZ2MjNIenp6VW5BbzU5ODhzbVVFeGVkMUJFZEFUcDE2bVIzSEN4WnNvU1ltQmk2ZGVzV3JOWDErLzNCNTJWbFpaU1dsaEpmZm4wMFRaTkxMNzIwU3VMbzkvc1pQbng0Y0oyWFhucUo1ZVUzT0dOaVloZ3hZZ1F1bDR0NTgrWlJVRkJBWEZ3Y0hvK0hBUU1Hc0hqeFl2eCtQNFdGaGJqZGJyWnQyOGFZTVdNQUtoekg3L2ZUczJmUDRQSW5uM3dDd0lJRkMralVxUk5SVVZFNEhBN1dyRm1EYVpxY2UrNjVMRm15aElzdXVvaDMzMzJYMXExYms1R1J3YWhSbzRpS2lncnU1L1RUVCtlcnI3N0M3WFlIRS9xQVFPSWZpT09GRjE3Z2xWZGVJU0lpSXBpZ2g2NDdZSUIxWDgzbjgvRzN2LzJOVmF0VzRYTFo5L01tNUJ6cmFGc1FJaUppR3lYWTRjWXdrbXJ0V0lFZldULy9ERjkvYlRYcmJ0UUlDZ3RoOSs3UW1LdysyZEhSVmZ0RSsvMUhicnJkdlBtaDU3bTVoNTRuSmNFRkZ4eEtubU5qNFRlL09iUk9vQTk0WXFMVlhEMFFSMjB5ak1UYVBhQWN6c0dEQjI4Wk5HaVErM2ozYy83NTUwYzg4Y1FUTndOS3NPdWZSSUNrcE5xN2hGYW50TFNVbDE5K21heXNMUHIyN1Jzc0h6bXk0c3gvUTRjTzVaRkhIZ0dzaE5mdGR2UG1tMjl5eWltbkFGWWY3R3V2dlpibHk1ZGptaWFHWVFUN0lRZHFqRys3N1RhY1RpZWxwYVdNSFR1V3lNaklZTkk2ZXZSb3dPb3ovTTQ3NzlDaVJRdmVmZmRkWEM0WHNlWGRkekl5TXJqNjZxdDUvUEhIT2V1c3N6Qk5rOExDUXZ4K1A4MmFOYXZ5M2dMSC9hWGsxdXYxNG5LNURsdHJieGdHTVRFeGVMMWVJaUlpR0R0MkxDTkhqaVF5TXJMS3ZpKysrR0xtekpsRDgrYk44WHE5RlJKenU0U2NZL3FPRUJGcGdKUmdoNS9EajlwMG9tVmx3VmRmV1VuMXFGRVFGMmVWeDhWWnRjOEJaV1d3Wm8zVmZEcy92K0krQXMzTHM3TGduLytzL2ppTkdzSFlzVlZydzVPVEs2NlhsQVNCSDFlUmtWYnk3blJhU2JyZmY2aG12UGJVK2dHbHFyUE9PcXRmcjE2OThwT1NrdUtPZDEvSnljbXNYTG55cThvMWFsSXZKSUExdUoyZG5uNzZhVXBMUy9uODg4K0ROZFE5ZXZRZ1BUMmRGaTFhQUZZTmRxRFBkSURUNmFTc3JBeVB4NFBQNXlNbEpZV2lvaUlLQ2dwWXMyWU4vLzczdjVrMGFSSUF1M2Z2WnNRSWE1YW81Y3VYYy83NTV4TWJHeHZjcDl2dERnNnFWbFpXeHROUFA4MGYvL2hIbWpkdnp1OSs5enN1dlBCQ0preVlRRjVlSGdBYk5teGcwS0JCdlBYV1d5eFpzb1NYWDM2NTJpUTJrTnpHeFIzNXYrSlRUejNGVzIrOVJVUkV4R0hYOGZ2OWxKV1ZzWHIxYXBLVGs0TTNFUUlDeTAyYU5LRzB0SlRFeExxVHk0YWNZd2syaFdDRUhEc3ZwQ3dGYSt5ZHZTRmxMY3VmN3d3cE82WDgzNS9MeXh4QWwvS3k5U0ZsSTh2WCtRRUlmSUhIQXlWQTNSaDFUa1RFQmtxd3cwL3RmV0h2MndmdDIwT2dQNW5YYXpYNVhyY09pb3VoVHg4cjRWMjUwbXJLZlRobFpkUzQzM2hlSHZ6M3Y5QzJMU3hhQk1PSGc5dHROU25mdDY5cXYzQ3dZcnZ3UXZqMDA1b2Q2OWpaOWVOSlFqZ2NqbFBkYnZlSnpKbzZuTUI5U2QxaGU0SmRXbHBLNjlhdCtkdmYvbmJZMmx2VE5QRjZ2UldhVTROVjZ6dDI3TmpnOHFKRmkwaEpTZUhubjMvbVAvLzVEMXUyYkFrbXZTMWJ0dVR6eno5bjBLQkJ4TVRFOFBYWFgxTmFXa3BNVEV5VmVFTDdaYnZkYnFaT25jckVpUk54T0J3TUhqd1l3ekQ0K09PUE9mZmNjM25oaFJkNDlORkhEMXREdkdYTEZscTJiUG1MTmNnMzNuZ2pOOTU0SXk2WGl3c3V1SURaczJmVG9VTUhCZ3dZd0tKRmkwaEtTc0xuODFGVVZCVHN6OTJyVjY4S0NYbFpXUmxmZmZVVnJWcTFJaU1qZ3pQUFBQT0l4NnhObFJMc0dDQWEyRjllNWdCNkF4SEFsK1ZsTHVCYXdBMDhXMTdtQnA0b1grL204ckpJNEdPc1JIZGdlVmtVc0x0OHY0RzdERTRnRi9CeDZIZWVFOGlzcGl5am1yS2ZnZEx5NDFFZXcvcEtaYjhDM2cxNVQ0Ri84d0YvK1g0Qys5dUJsWFMzRDFsdkdWQU1EQXNwZTdHODdMYnlNZ09ZaUhXVDRMWHkvWUoxVXlDM2ZOMWFHcFJHUk9Ub0tjRU9QN1gzNjlBMFljTUdTRTJGYjcrMStqOWZmREdVRDhvRFdIMm1qNVJjdzZIYTVVR0Rxbis5dWxvTXY5ODZmbXlzdFcxY25EV2dHVmo5d2szVFN1NzlmdXNCVm0xMmJRMEFaMG5nMEpkN2FKV255bXF4ekRDTXUxSlRVdzgvUWxRTlRaOCt2VTJQSGowbXIxdTM3b21URWEvS2JDdnpnYjBKdHR2dDVvb3JycUNnb0tCQzgzQ3dCaDBMRmRxUHVMaTRtTEt5TWo3OTlGT2NUaWVEQnc4bUppYUdNODg4azdWcjE3SjA2Vkx1dnZ2dXd4N1g1WExSdTNkdjJyWnRXNkY4Ky9idExGbXloQ1loM1hqT09lY2NYbm5sRlF6RDRONTc3eVVpSW9MazVHVHV1dXN1cGsrZkhoeVVyVG9MRnk1a3lKQWh3ZVd0VzdkU1VsSlNaYjNBMzZDc3JBeXYxMHRxYW1vdytZK0tpZ28rRDlUd0c0YkJpaFVyaUlxS29rZVBIaXhkdXBUbzZHZ2lJaUxvMUtrVEd6ZHVEUFpGcndzcUpkZ0hxWmpBT29DdmdES3N4QldzYzNVMlZnTDVISWZPMTBDaWVVdEkyY0R5NTBiNXY2VkFVc2grQXVmL2dmTDFRMlZSdFdaNVZ6WHIvYS9TZW43Z3AwcGxXMEtlQjQ3cExuKy9vZHhBQzZ3RU83VHNmQ0JrVUJVaWdldksxN3N0cEd4NitYRmZMUytMd0twdDkzSG84M01CWHdBNXdJanllQnpsKzhrQlhpOWZ6OEFheERLdlVqd2lJaWVVRW15cG5zTmhKYmZSMGZDLy8xa2ppamR2ZnFpUHRkOXZQZS9aRTA0NXhlb2JmZkNnbFlSblpWa0RsZ1U0blZidGMwMEhGeW9zdFA1dDBjSnFNcjV6cDVXTWw1UlljYlZ1YlIxMy8vNURNWWYyNHhZUnFZTmlZMk5adW5ScE1KSHMyN2N2Nzc3N0xzMmJOdzhPUEJZNm1OZk9uVHR4dVZ3a0pDU1FsWlVGV0lsby8vNzllZlRSUjJuUm9nWG5uMzkrdGNjcUxTMmxxS2dJZ09qbzZDb0RpbFYzdzJIVHBrM01tREdEaXkrK21HM2J0akZod2dTbVRwMGFIS0c4T2s4OTlSVGZmZmNkQzhwbmNqam5uSE80ODg0N2FkT21EVE5uenF4Mm0xMjdkdUZ5dVNvaytJZFR1VVkvMEFMZzNIUFA1ZkhISHc5T1NWWUhIY1JLSkYxWVNYVVpWb0x0eGFyZDlaVS9meEVyNlhPVWwvbUFQMkFsMElHeU1tQXdGWk5EUDlBRUtBb3BLNk5xLys4eW9HazFaWlgvcUdYQXFaWEt2TURwbGNvMlUvRW1GdVZ4VmU0ZjRDay9SdWlkZEMvVyt3Z3Q4d0UzVUhINldBZndETmJuRk5vRWZYZjUrb0d5UktBZlZxMTJvS3dSOENSV2pYb2d3WTRGOW1EOVRRSnh1b0E1d0hiZ3dmSXlBK3VtUmVqK1JFU09taExzOEpPUDlXVjZjaVVtd3BneGh3WU9NMDByYWQ2eHd4cjB6T2V6bW81MzdtelZjS2VHekd6MC92dUhucnZkVm9LOWZiczF6VloxNHVLc212RktvOE1HUnd4djNkcjZkOWN1Nk4rLzRucU5HMWNjNmZ5WGF0TlByQU5VL2NFQ1ZYOTBxT3drbHExYnQ0NjFhOWZlVE5VZmhjZGt6NTQ5SHIvZnYvdEV4S2F5T2xXMkQwakp6ODhuSlNXbG1sVnFqOFBocU5Kbk9DSWlBcmZiR3FldmNqSzVhdFVxT25ic1NIcDZPbDkrK1NYUjBkRkVSMGVUa3BKQ1NVa0pJMGFNQ0E1eVZybGY4elBQUElPbi9GcjY2cXV2Qm84QlZLbU4zcnAxSzA4ODhRUmJ0MjVsK3ZUcE5HclVpSVVMRjlLelowK0dEUnZHOWRkZno5Ly8vdmRxcHpxNy92cnJHVDE2ZExEV2VjNmNPY0hYTWpJeXF2MGNsaTVkU3RldVhhdU1EQjd3MFVjZjBiRmpSOXEzYjEvbHRZMGJOK0x6K2VqVnF4ZjUrZmw4ODgwMzlPblRwMHBmYlR2a0h4cUw1QURWVC92WHY1cXlDZFdVUFY5TjJlZlZsTzJ2cHF5dThHUFZrb2Z5VWZWOWxBSXZWU29yQXY1WXFTeUhRLzNHQS9LQjg3Q2E0Z2VZV01sNTZHQUc4Vmo5ejR0RHlsb0FWMk1sN1ErV2w2VmdOYWZQQU5xVWw4VUI5MkRWM0FkcTB3TW5tcEp3RWFsQUNYYjRPVUJ0Sk5nNU9iQjU4NkZhWjhPd0V1R1dMYTFIUUY2ZWxVUUhCaDhyS0toWWV4Mm9tY2pPdHRhdGp0OXZKYytCR3V1QXdOUmVnWDNzMldQVlV1L2VEVTJid3RhdDBMR2pGZWQzMzhGbGx4MXFMbDQ3RHRUbXdlU0l0bkNDRW15djE1dnY4L20ybm9oOVNaMXlBSnNUN01DYzBFY3p5clhmN3c4bXpRc1hMbVQwNk5GMDZkS0ZuSndjYnJqaEJqNzY2Q01lZmZSUmhnMGJ4a3N2dlVTM2J0MTQ3TEhIK09NZi8waWZQbjJDSTRwLzhjVVh6Smd4ZzNmZWVZZHJycm5tc01sbldWa1o5OTkvUHpFeE1ienh4aHMwYnR5WWJkdTJCVisvNDQ0N0tDd3M1T3FycjJibzBLSGNkOTk5UkVkSEIyTWRPSEJndGZzOW5LKy8vcHFYWDM2Wnh4OS92RUo1WGw0ZWlZbUplRHdlNXM2ZHl4bG5uTUY5OTkzSDd0MjcrYzkvL2dQQW1ERmpLQ3dzWk02Y09iamRiaTY3N0RKbXpwekovUG56K2N0Zi9zSzRjZVBvM05tK1dSUXJKZGh5OHBVQ0t5dVZIYUJxY3I0SGFGNnBMQis0bm9vMTUwM0t0dytkZDdRdE1CWFl3S0VFdXozd0kvQTFWbzA4V0gzdSsySDFXZDlUdy9jaEl2V0VFdXp3ay8vTHE1d2cvLzYzMVR5OHBBUkdqclFTN01PTkRydHBFL3puUDFheUhlclU4cHhuenhHK1ovTHo0WU1QS3BhNTNkYmdhTjkrYXpWUGo0eTBZakNNNnZ0WjEyN2Y2NERhKzF2SUVmWHYzNy9mNHNXTGozc0twcHljSE5hdVhSdi8vZmZmSDZhNWhZU3hBMUFoK2FsMUdSa1pYSHJwcFJWcWtRTkdqeDRkVEg0REE1MTkrT0dIL1BERER4UVhGek5tekJqaTQrUHAwS0VEZDk1NUo5OSsreTEvL2V0ZjZkKy9QODgvL3p6WFhYY2REb2VEMXVVdGZuSnpjK25TcFF0UFAvMDBqY3RiK1lUV1lLOWR1NVlKRXlZRWorbHl1Wmd4WXdaTm1qVEI2WFN5ZVBGaXZ2MzIyK0RyRG9lRCsrKy9uMWF0V3RHdFc3ZGdjdTMxZW5FNEhIenh4UmVIZmQrN2R1MWk3Tml4ZUwxZW5FNG5Eei84TUlzV0xXTFNwRW4wNjljdnVGNXFhaXFYWDM1NWNEazJOcFlISDN5UWI3LzlsdXV1dTQ1V3JWb3hkdXhZK3Zmdnp6bm5uQk9zNmIvbW1tdjQ1Sk5QdU9XV1cvanV1KzhZTldyVXNmMkJUaEFsMkdFbEQzaTVVdGwvc1pxZFIxVmE3d0VndENhZ0JWWS84ZERmMHQyQVQ0RHZnY0RJZXkyQmNjQTZvTlpHWVJVUit5akJEamVtbVZ0cjh6M241MXVQUUZQRy9Iell1N2ZpT200M3RHdG5QVDlRNmJkRVVwTFZoUHpnd1NNbjJOVkpUb1pmL2VyUXN0ZHIxWUNIenIzcWNGZ0pkMmh0VUcwMkRUVE53MVRKUzIyTGpZMTkvclBQUHBzNGV2VG93OC83Y3hTU2s1T0xWNjVjMmNudUpxWnlVdVNCbFhqYXBWbXpadnpqSC84Z0ppYm1pTTJZVGRPa3FLaUlwS1FrTHJ6d1FucjE2aFZzZXUxME9ybjc3cnR4T3AwMGJXcjFVTG5sbGx2bzNMa3pCUVVGdEN4dllkUytmWHZtelpzWGJINTkzbm5uNFE5cDRiTnUzVHJHalJ0WG9VbDVha2hYbjRpSUNEWnUzTWcxMTF3VExETU1nMnV2dmJaQ3JHNjNteUZEaGxRWm9UeFVVbElTWThlT3BheXNqSWlJaU9CVVlKVUhlbHU4ZURGNWVYbkJlYklURXhOeE9wMFVGeGV6Y09IQ2FwdUtnOVczZk5hc1dmenBUMy9pN0xQUFB1SkFiTFVoNUJ6VGQwUjRDKzNydmd0NHFOTHJYMkkxSFk4UEtYTmkxYWIvRUZMV0UvZzdzSVJEQ2ZhNXdKMVl5WGpsQkY5RXdweCtSWVlaODhVWFoyR2FOOVhxUVJNVElhUldvVnFiTnNIbm54OWFqb3VEdERScldxMFZLNndwdDJycS9QT3RBZFAyN3JVR0x6Tk51UFphYTVvdXI5ZEs2Qk1TckttOGNuS3NwSHpEQnZqeXkxL2U5NGt4eTVndzRaYmFPcGdjMlVVWFhaUTVhOWFzcG9mN0VYNlVIalFNNDg4bktpYXBVMllCTjgyYU5ZdWJicXJkUzZnMExMTm16ZUtXVzI0QjY1elRkNFNjamRYUCs3OVlvOFVEM0lSMWZyd0dCTzVpWFE0OGd0VVgvWkZhalZCRVRpalZZSWNiMC95eDFvOFpFV0hWSHUvWlk4MkJIU281MlJxZ3JOS2dQRVJGUVZHUk5WLzJUejhkMjNHcmEzTG9jbG1QeFlzUGxaMTNIcHhlUHNEcC9sb2M2OFV3YXY5dklZZlZzbVhMM2pmZWVPUEdwVXVYVm0xL2V4UXV1T0NDMGpadDJzdzkwWEZKbmZFRHdQcjE2KzJPUStxNWtIUHNoeU90SnczR2Y4b2ZvVDRDeG1PTlhoNXdPdFpZSXFITlFhN0RHbDM5R2VDTmt4aWppSnhBcXNFT00rYUxMNTZQYVg1dWR4eEJnZWJaRG9mVlp6cVUwMmxOcDFWNThMTGowYlNwTllKNWFDTGRwSWsxa25oMmR1MG0yS1o1dm5IVFRiVldYUzYvYk55NGNRTThIczhIQ3hjdWpQL2x0UzBiTjI3ay92dnZMNGlNakx4ay92ejV5MDltZkdLcjg0RGxnd2NQWnRteVpYYkhJdlhZNE1HRCtkeHEwWFVlVlFmZkVqbWNTS3drTzRkRGlmZGNyRVQ4VnF3NTBnRW1ZODBqL2lTZ2k1bElIYVFFTzh5WXMyYzNBYkxzamtNQXI3ZUpjZXV0ZFhsNmxBWnAwS0JCNTM3MjJXZERnU241K2ZtTnFwdm5GNnlCaUdiTW1GSDY5ZGRmWnhjVkZZMVlzV0xGdW1wWGxQb2lFY2h0MnJRcG1hRXpIWWljUUtacGtwcWFHcGl2UEJFTmRDYkhKd0dyRC9jR1lHZDUyVkpnQ0hBcDhGNTUyVFNzK2NhZnhCckJYRVJzcEFRN0RKbXpaMi9CbWg1QzdMUEZtRENobzkxQnlPR1pwdGtvTFMxdFZWNWUzcW50MjdmM2QrclV5UVV3ZGVyVVhjQzZFU05Hbkg3dzRNSG5saTFiOXF6Tm9VcnQyUXgwMkxCaGc2M1RPRW45dFdIREJrNDc3VFN3cGc3VWQ0U2NES2NDZllGL2NXZ3FzZjhDcHdHOWdkWGxaVmRpRGM2MkFtc3FNeEdwSmVxREhaNFdBUlB0RHFKQk00eEZkb2NnUjJZWVJqNXdXcTlldlJwLy8vMzNaL3o0NDQ5ZEFlNjk5OTduYlE1TjdKTU9URXhQVDFlQ0xTZEZlbnA2NEttK0krUmsyVnIrQ0hVZDBBZjRybnpaaGRWdk93RXJJZjlmZVhrS2FnVXBjdEtwQmpzTTFibCsyQTJSK2wrTGhLT0J3QmNEQnc0ODRyek5Jc2RxNE1DQkxGKytIS3h6VFdNNmlGMGFBZmNCbllHUklXWFpXTFhkUFFHdlBhR0oxSCtPWDE1RjZwemR1MWR5cUZtUTFMNzk3TjM3bGQxQmlFaU5mUVZrcjF5NWtwd2NYVUxseE1ySnlXSGx5cFZnSlRINmpoQTc1UU4zY3lpNUJtc0FOUTlReUtIa3VnM3dUNnptNUNKeWdpakJEa1BHZ3crV0FmOW5keHdOMkR2bGZ3TVJDUzlsd0NLZno4ZThlZlBzamtYcW1ibHo1K0wzKzhGcUh1NnpPUnlSeXI0QkdnTy9EU203R0JnRmpBNHBpd2VpYXpFdWtYcEhDWGE0TXMwbkFML2RZVFJBZnB6T3grME9Ra1NPMlRNQTA2ZFBwN1JVNC83SWllSHhlSmcrZlhwZzhXazdZeEU1Z2xJZ0kyUjVFVEFCQ0IyYjVJL0FYdURHV294THBGNVJnaDJtakp0dTJneThaWGNjRFk1cExqQ3V2MzZMM1dHSXlESDdGbGkwYytkTzVzK2ZiM2NzVWsvTW56K2ZYYnQyQWJ6UG9ZR21ST3E2M2NDTHdDY2haZDJ3K211SEp1SVhBWjFxTVM2UnNLWkJ6c0tZT1d0V1Z4eU9IK3lPbzBFeGpLN0dqVGRxamttUjhIWXVzS1pqeDQ3ODhNTVBSRVpHMmgyUGhER1B4ME8zYnQzWXZIa3pXT2ZXT3B0REVqbGVYYkNtbWl2RHFvemJqalhQZGcvZzN6YkdKUklXVklNZHhveWJiLzRSNjg2ajFJN1pTcTVGNm9XMXdBZWJOMjltNnRTcGRzY2lZZTZlZSs0SkpOY2ZvT1JhNm9jTldNazFXSDJ5UHdHK3gyb0JCT0FHWGdWNjFYNW9JbldmYXJERG5EbDdkZ3l3Qm10MFNEbDUxZ085akFrVGl1d09SRVJPaU5hR1lYeG5tbWJTaHg5K3lMQmh3K3lPUjhMUWh4OSt5Q1dYWElKaEdMbW1hWFlIZHRvZGs4aEpZZ0JtK2ZQZkFQL0Ftbys3RXhyVVQ2UUNKZGoxZ0RsN2RqZGdOUkJsZHl6MVZBbCtmOC95RmdNaVVuK2tBWXVhTkdsaXJsbXp4bWpYcnAzZDhVZ1kyYlp0R3oxNzlqU3pzN01OWUFTUWJuZE1JcldrTlhBTFZrMzMzUEt5ODhyTC84R2gybStSQmtsTnhPc0JZOEtFSHpETmE5RUY3V1Fvd3pTdlZYSXRVaStsQTA5bVoyY2JmZnYyWmUzYXRYYkhJMkZpN2RxMTlPblRoL0xrZWlaS3JxVmh5UUR1NFZCeURmQXc4Q2JXcU9RaURab1M3SHJDdU9tbUJSakdNQ0RmN2xqcWtRT1k1cStObTI1YVlIY2dJbkxTVEFGZTM3dDNMd01IRGpUVDA1VW55WkdscDZjemNPQkFNek16RStCMTRFODJoeVJpTndPWWo5Vmw4ZldROHQ4Q1NiWkVKR0lqSmRqMWlISGpqWjlpR1AyQWJYYkhVZzlzd3pUN0dUZmR0TlR1UUVUa3BDb0ZyZ0ttRlpqS0VQNEFBQ0FBU1VSQlZCY1hHeU5HakdEOCtQRnMzNzdkN3Jpa2p0bStmVHZqeDQ5bnhJZ1JGQmNYRzhBRFdPZU9KbFNYaHM0RTVtQU5laGFvNk9tR1ZhUDlFNkNwR3FSQlVSL3NlcWg4NExQSndFUjA1N0NtY3JHYSswM1hnR1lpRGM3dmdObEFuR0VZREIwNmxPSERoOU9uVHg5YXQyNU5jbkl5RVJFUmRzY290Y0RyOVpLVGswTkdSZ2JmZlBNTml4Y3Y1dU9QUDhZMFRRekRLRFJOY3dKVzhpQWkxZXNPVEFjMkFYOG9MM01EWGc0TmxpWlNMeW5CcnNmTVYxK05vclEwRGRPOENNUG9BelRIU3JpZE5vZFdWL2l3RXVvOW1PWTNHTVludU4zcHhqWFhsTmdkbUlqWUpoV3JadkpxSU1iZVVLU09LUUplQS80Q1pOb2Jpa2pZY0hGb2pLQ25zV2E5dVFVcjhSYXBsNVJnaTRpSVZOVUlHQU1NQU00Rm1nSEo2QVpsUStFRGNvQzlXUE9tTHdmZVFlT2NpQnlyZUdBTDBCZzRCMnRlYlJFUkVSRVJFUkU1Qm8yQnkwS1c0N0c2NW1oTUtCRVJFUkVSRVpIajhCaFdmK3huN1E1RVJFUkVSRVJFSkp6OUR0Z0Y5TEE3RUJFUkVSRVJFWkZ3NXc1NUhnMDhndFYwWEVSRVJFUkVSRVNPMFZOWVRjWS9zRHNRRVJFUkVSRVJrWERXQ1ZpTk5jcTRpSWlJaUlpSWlCeUgwQ21FbzRGcFFJeE5zWWlJaUlpSWlJalVDODloTlJuL3A5MkJpSWlJaUlpSWlJU3pNNEVmVUpOeEVSRVJFUkVSa2VQbUNIbnVBbHJhRllpSWlJaUlpSWhJZmVBQzNnSjJBTzF0amtYa2lCeS92SXFJaUlpSWlJaHRJckZxcjVPQXBqYkhJaUlpSWlJaUloTFc0b0N6N1E1Q1JFUkVSRVJFcEQ0eGdMOENwOW9kaUlpSWlJaUlpRWc0dXhOckNxOS9BMDZiWXhFUkVSRVJFUkVKVzBuQVY4QXd1d01SRVJFUkVSRVJDWGVHM1FHSWlJaUlpSWlJMUNjTzRDN2dGTHNERVJFUkVSRVJFUWxuVTdINlk2OUdVeENMaUlpSWlJaUlITE5FWUEzd2E3c0RFUkVSRVJFUkVRbDM2bzh0SWlJaUlpSWljZ0k1Z1F2dERrSkVSRVJFUkVRa25CbkExMWo5c1FmWUhJczBZQzY3QXhBUkVaSGowamcxTmZYS3FLaW9jeHdPaDd1a3BHUnpUazdPUEkvSHM3blNlZ214c2JHbmxKV1ZGWHM4bm8xMkJCb2RIZDJxZWZQbVQzcTkzb3lNakl5SmRzUWdJdldXQ1N3QldnRHhOc2NpRFpqNks0aUlpSVNwK1BqNGZxZWNjc29pbDh2Vk9MVGNOTTNTN2R1M1g1bVRrN013VUphWW1EanExRk5QL1dkUlVkRjNHelpzT0t2Mm95VzZTNWN1SzJKaVlzNnhNUVlScWQ5aWdES2cxTzVBcE9IU1VQWWlJaUxoeWQydVhidUZMcGVyY1VsSnlmcGR1M1pOeXNqSXVOM2o4V3d5RE1QZHVuWHJsNEFrdTRNc1o1eHl5aW12eGNURW5HTjNJQ0pTcnhWeEtMazJVR1dpMkVCTnhFVkVSTUpRWEZ4Y240aUlpSlkrbnkvM3YvLzliejhnSHlBcksrc2ZaNTU1NWxhbjB4bWZsSlEwTERjMzkwMkExTlRVZXdBaUl5TlBhZCsrL1h1RmhZV3JNak16SHduZFoyUmtaT2VVbEpUckl5SWlXcGVVbEd6T3k4dDdzYmk0T0NOMG5lam82TjR0V3JTNHgrUHhiTXZQei84a0lTSGgxeTZYcTJsNTAvUlhQUjdQejVWamJkYXMyZjFKU1VtWG43UVBRMFNrb243QTM4c2ZIOW9jaXpRd1NyQkZSRVRDa05QcGpBTHcrLzBlb0Rqa3BUMUZSVVVyNCtQakw0aU1qR3dWS0l5TmplMVZ2bDJqaElTRWtRQ1ptWm5CalpLVGs2OW8yN2J0UE1NdzNJR3kxTlRVT3padjNuenB3WU1IUHcyVVJVWkdOZzlzMzdScDA5dERZMnJXck5tZFc3ZHVIWGZnd0lIL0N5MzNlRHhiVE5QMEZCVVZmUmVJUTBUa0pMb1VhNkN6SFNqQmxscm10RHNBRVJFUnFUbVB4NU9YbXBwNnE4dmxTb3FQanovUDYvWHU4M2c4R1lDdnNMQndUVTVPenQ5eWMzTS9DcXdmRVJIUk9DWW1wbmRwYVduR3pwMDc3emh3NE1ESHBhV2wvd09JalkzdDFyNTkrMzhaaHVIT3o4OWZuSldWOWFUVDZVeU9qSXhzbjVpWWVFbG1adVljb0FRZ0tpcXFTMUpTMGxnQTB6UTkyZG5aTCtibTVyN21kRHBUM0c1MzI4VEV4RXNPSERnd3I2eXNMRDl3N0pLU2toOEtDZ29XRlJjWC96Y3BLZWtLcjllYm1aMmQvVUx0Zm1JaTBvQnNBallBendFRk5zY2lEWXo2WUl1SWlJU24vVHQyN0xqVzcvY1h4OFhGRGU3UW9jT0haNTExMXY1VFRqbGxvZHZ0YmxaVVZMUTdkT1g4L1B4bEFHVmxaVG43OSs5L3JiQ3djRm5ndFNaTm10eGxHSVk3THk4dmZjdVdMU1AyN2RzM2ErUEdqUmQ1UEo1dExwZXJjV3BxNnZqS0J6ZE4wN05odzRaQkdSa1pmOWkzYjkvekd6ZHVIT2p4ZUxZNEhJN1loSVNFYXl1dmYvRGd3ZSt4UnZrVkVUblp0Z096Z2QyL3RLTElpYVltNGlJaUltRXFKeWZuN2VMaTRxOFNFeFBIUjBSRWRJeVBqejh2S1NucHNxU2twTXR5YzNNWC91OS8veHNIZUg5cFA0MGFOUm9NRUIwZGZWcVhMbDIrRHBRN0hJNW9nS2lvcUI2VnR5a3VMdDVRWEZ6OFRVaVJKeWNuNTdYbXpadi9OUzR1cnMveHZ6c1JrUk1pbW9yZGFFUk9LaVhZSWlJaVljcnRkcC9oY3JrUzl1elo4M0I1a1NzbEplWG1saTFiUHBxVWxIVDV3WU1IMSt6YnQrK0pYOXFQeStWcUJoQVpHZGtCNkZENWRhZlRlVlJ6eW5vOG5rM2wrMnR5OU85Q1JPU2tTQUhlQjlxVVAvejJoaU1OaFJKc0VSR1JNTlNxVmF2SG1qWnRlbGQrZnY2L0Nnb0tMaTR2THN2S3luckdNSXpJVnExYVBaNlVsRFQ4YUJKc3Y5OWY1SFE2RyszYXRldmU0dUxpZndmS0V4SVMwcUtqbzd2bjVlVzlkWlJoeFpYdlQ3VkZJbUszYktBMTBBVHJ4dUVtZThPUmhrSjlzRVZFUk1MUXdZTUh2d09JaTRzYkFDU0d2dWIzK3crVVAzVlgzcTQ2eGNYRi93V0lpSWhvbXArZi8xSGdFUmtaMlRFdUx1NjgyTmpZQVpXM2lZcUs2aGdWRlhWS2FGbENRc0t2QUVwS1N2NWI4M2NrSW5KQ21jQndyQVJieWJYVUdpWFlJaUlpWVNnM04zZXh6K2ZMZHpnY2NaMDZkWG8zSmlhbUI5QWtJU0ZoYVBQbXpSOEFLQ29xV2xWNU84TXduSkdSa1ozaTQrT0hoK3hyQVVCS1Nzb2ZtalJwTWdGb2xwcWFPclZSbzBZWEFlemZ2Mzl1NWYwNEhJNlk5dTNiZnhJYkczdGhZUDJrcEtRckFISnljbzYyeGx0RTVHVDZEaWkwT3docFdOUkVYRVJFSkR3ZDJMTm56ejJ0V3JWNkxpNHVibkNYTGwzV2hyN285WHIzN3QrLy8vSEFzcy9uMnc4UUhSM2Q5WXd6enRoNDRNQ0I5d3NLQ2hZRFpHVmx2ZEM0Y2VQZnhjVEU5RzdUcHMwTGJkcTBDVTZobFoyZFBhZW9xR2hOZFFGRVJrYTI3OXk1OHllaFpmdjM3Mys1c0xEd2l4UDVSa1ZFam9NQnhLSkVXMnFKYXJCRlJFVEMxTDU5KzU3ZnVuWHJwWVdGaFovNWZMNERwbW1XZWIzZTNmdjM3MzlseTVZdFBVT242aW9vS0ZpWm5aMzltcy9uSy9INWZBV0ZoWVdyUTNaVnVtSERoZ3YzN2R2M1JHbHBhWVpwbWw2UHg3TjExNjVkOSt6WXNlUG02bzd0OVhwMzVlVGtMUEI2dlptbWFaYVdsSlQ4TnlNajQ0L2J0MisvNGFTL2NSR1JvOU1HeUFYVzJ4MklpSWlJaUVnVmlZbUpvODQ1NXh5elM1Y3UzOW9kaTRqSUwzQURQdUFBYXJrcnRVUW5tb2lJaUlpSTFFZWxRRk1nQjJ2UU01R1RUZ20yaUlpSWlJalVWL3Z0RGtBYUZ2WEJGaEVSRVJHUitzcU5jaDRSRVJFUkVSR1I0N1lFcTNuNFVMc0RrWVpCZDNORVJFUkVSS1MrTXJBUzdHSzdBeEVSRVJFUkVSRUpkMGI1UTBSRVJFUkVSRVJFUkVSRVJFUkV4RDVScUZ1c2lJaUlpSWlJeUhFSjlMODJzZWJERmhFUkVSRVJFWkZqa0F6c0JySlJIMndSRVJFUkVSR1I0NVprZHdBaUlpSWlJaUlpSWlJaUlpSWlJdExBblFFMHNqc0lFUkVSRVJFUmtYQzNDMnVBcy9aMkJ5SU5oOHZ1QUVSRVJFUkVSRTZ3V0dBUEVBbjh6K1pZUkVSRVJFUkVSTUtlMCs0QVJFUkVSRVJFUkVSRVJFUkVSRVNrQVdzTzNBRzBzRHNRRVJFUkVSRVJrWEEyRVd0d3MzZnREa1FhSHZWSkVCRVJFUkdSK2lRV2EzcXVlY0FHbTJNUkVSRVJFUkVSRVJFUkVSRVJFWkdHeW1GM0FOS3dxWW00aUlpSWlJalVCeTJCNzdENlg2K3lPUlpwb0hTSFIwUkVSRVJFNm9OeFFEdWd2ODF4aUlpSWlJaUlpSVExQXhnT2RMRTdFQkVSRVJFUkVSRVJFUkVSRVJFUmFhQmFBNzlINDB1SmlJaUlpSWlJSEpkM3NBWTJlOXJ1UUVSRVJFUkVSRVRDMldYQVZ1QVV1d01SRVJFUkVSRVJDWGN1dXdNUUVSRVJFUkVSQ1ZlRDBiVERJaUlpSWlJaUlzZmxJcXgrMXgrakpGdnFFSjJNSWlJaUlpSVNicUtBYk9CTHdHOXpMQ0lpSWlJaUlpSmhyUW5ndGpzSUVSRVJFUkVSa1hCMEFacnZXa1JFUkVSRVJPUzRqTVRxZDUyT3VycEtIYVVUVTBSRVJFUkV3a0Urc0I5WWdmcGRpNGlJaUlpSWlCeVhWTUN3T3dnUkVSRVJFUkdSY0JNRDNJbjZYWXVJaUlpSWlJZ2NsL2V4K2wwL1pYY2dJaUlpSWlJaUl1RnNBTEFGT00zdVFFU09odm92aUVoOTBnZ1lBd3dFemdXYUFVbW9XVmxENFFOeWdiM0FXdUJMNEIyc1FYRkU2b3o5VDkvV3lPZDJqUUZUMTZxR3FkSzF5dmpTV1ZyMlR1TS9QcU5yMVNFUlFCbFd6VFdBcTN4WnBNNVRnaTBpOVVFcU1BMjRDcXV2bGtoQUVUQVgrRE9RYVhNczBzQmx6cms5MVZGbVRETU5YYXVraWlMRFpLN2ZaZjQ1OVlhbkd2cTF5ZzM4SC9BLzRBNE9KZGtpWVVFSnRvaUV1OThCczRFNHd6QVlPblFvYVdscDlPN2Rtelp0MnBDVWxFUkVSSVRkTVVvdDhIcTk1T2Jtc21QSERsYXRXa1Y2ZWpvZmYvd3hwbWtDRkFJVGdEZnRqVklhcXF6WkUzOW5tdVpzSUE0TTNLMDc0MjU3QmhGTjIrS0lTOElSR1EwT1ZXQTNDSDRmZms4eC9zSmN2UHUyVTdwOVBhVVpHeW5QSXdzTnc1aVFNbUZtUTc1VzljWnFnVlFJbkEzc3NEY2NrWnBSZ2kwaTRjb0FIZ0FlQkJnL2ZqeC8rY3RmYU51MnJhMUJTZDJ5ZmZ0MkhuamdBZWJObXhjb21nWThoR3BFcEphWUprYjJpM2M4WUpyV3RTcXFVMDlpemgyR016N0o1c2lrTHZFVjVGSzA5bCtVYkZvRGdJRTVyY21FcHg0eWpBWjdyZm8xc0EvNHQ5MkJpTlNVRW13UkNVZHU0R1ZnWEhSMHRQbjIyMjhiYVdscGRzY2tkVmg2ZWpwWFhIR0ZXVnhjYkFDdkE5Y0RwVGFISmZXY3VmQkJkM2JPZ1pkTnpIR0dLOEpzZE9GVmhydnRHWGFISlhWWTZmYjE1SDg2MXpUTHZJWmg4SHFUcE1Ucmpjc2ZiQWpYcXJPQlM3RnVnamJVbXdwU1R6anNEa0JFNUJnOENveHIxcXdaeTVjdlYzSXR2eWd0TFkzbHk1Y2J6Wm8xQTdnUytMdk5JVWtEa0pXVDk2aUpPYzRSRTAvaWlOdVVYTXN2Y3JjOWc4UVJ0eG1PbUhoTWt5djM1ZVkyaEd0VlBQQUpjRDl3bWMyeGlCdzMxV0NMU0xnWkFiemZwRWtUYzgyYU5VYTdkdTNzamtmQ3lMWnQyK2paczZlWm5aMXRZSjFMNlhiSEpQVlQxdk8zanpBZHh2dU9xRmd6Y2ZRa3d4bWZiSGRJRWtaOEJUbmt2VHZEOUpjY05BeU1FU2szemF6djE2cmZZVFVMdndIdzJCeUx5SEZSRGJhSWhKUFdobUc4QmpCdjNqd2wxMUpqN2RxMVkrN2N1UWFBWVJoemdkWTJoeVQxMFA3bkpyVTJIWTdYQU9LSC9GN0p0ZFNZTXo2WitNRy9Od0JNbUx2L3VVbjE3VnJWQ0xpSlE1Vjlid0xqVVhJdDlZQVNiQkVKSjdOTTAweWFOR2tTdzRZTnN6c1dDVk1YWDN3eEV5ZE94RFROSkdDVzNmRkkvZU56K21lQm1SVGRmUkR1MXFmWkhZNkVLWGViMDRqdWZqNWdKbG5uVkwzaHdCb2xmQlpXVWkxU3I2aUp1SWlFaTU3QTZvNGRPL0xERHo4UUdSbHBkendTeGp3ZUQ5MjZkV1B6NXMxZ25WdHJiUTVKNm9uc0YyL3Y2ZmNicTUwSktTUmRkamVHMDJWM1NCTEdURjhadWY5NEROK0JMQXlNbmlrM3phd3YxNnJ4d08zQTc0RU5Oc2NpY2tLcEJsdEV3c1Y5QUgvNjA1OXFsRnhuWm1ieTBVY2Y0ZmY3ZzJYNzl1M2p0ZGRlcTFBV3FxeXM3SWo3OUhxOVIzMzhFeVVuSnljd24zTXdocjE3OXg3MTltVmxaU3hidG93REJ3NGNjYjE1OCthUms1TnpUREZtWjJlellNRUNpb3FLamlvZWdCOS8vSkg1OCtjZjFmNlBKN2JLSWlNam1USmxTbUR4dmhPeVV4SEFaeHIzQWNTY2RZR1Nhemx1aHRORnpGbER5cGZNY0w1V2RRTCt6S0hLdmRlQlBpaTVsbnBJQ2JhSWhJT3pnQkd0V3JWaTNMaHhOZHJ3czg4K1krN2N1UlFVRkFRVDZwS1NFcDU1NWhrY0R1c1NXRlJVRkV4ZS9YNC9mZnIwb1dmUG5vZDk5TzNiOTdESitjbFFWRlRFVlZkZHhSTlBQSUZwbXBTV2xySjA2VkltVDU2TXgrTUp4bDFhZW1nbWwvZmVlNi9Dc21FWTNIWFhYV1JsWlIzeFdNOCsrK3hSSmJGK3Z4K2Z6MWVoTERZMmxqbHo1dkRsbDE5V1dUZjA4L3EvLy9zL2JydnROZ0EyYk5oQWV2clJqZDF6dExFZHJTdXZ2SktXTFZzQ2pBVE9QR0U3bGdacjM0dDNuR1dZakhERUpoTFY2Vnk3dzVGNklxcFRUeHl4Q1pnd012T0ZTZUY0cllyR2FoTCtBUERiOGpJVHFQMjcxU0sxUUxkV1JTUWMzQVl3ZWZKazNHNTNqVGI4OE1NUHVmcnFxeGsrZkhpVm10VWVQWG9FbjMvOTlkZTQzVzRjRGdjUkVSRzg5ZFpidEczYmx2Mzc5ek4wNkZEV3JWc0hRRVpHQnBkZmZua3dPVC9aeXNyS21EcDFLa1ZGUmJ6MTFsdDgrT0dIQURSdDJwVDgvSHo2OWV0SGZIdzhrWkdSREJreWhDbFRwcENWbGNVcnI3ekNPKys4dzJPUFBVYlRwazF4T3AwQXVGeldaZC92OStQMWVxdTBCakFNZy9qNCtPQ3lhWnFZcGhsOHYzNi9INGZEd2I1OSs3amtra3VxamZuZWUrL2wzbnZ2clZDMmNPRkMycmR2RDhBRkYxekFjODg5eDhjZmYweCtmajV0MnJRNXFzL2lhR003V202M204bVRKek5wMGlTQVB3TFhIZlhHSXRVeHJXdFZ6Sm1Ed09HME9SaXBOeHhPWXJvUHB2RHI5ekFNZnpoZHF5S3drdWhpWUNwd0VmQXZXeU1TcVFWS3NFV2tybk1CSTUxT0orUEgxMndzbFBYcjE3TisvWG9HREJqQWh4OStTR3hzTEE2SGc0eU1ERWFOR2hWTW1qMGVEeEVSRVJXMk5RejdoNmp3K1h4TW1US0Z5TWhJbGl4Wnd0U3BVem5yckxOSVNrb2lNek9UcTYrK21xbFRwOUs4ZWZOZ2pUQkFTa29LcjcvK09rOCsrU1JSVVZIMDZ0VXIrTnFZTVdPQ3o4ODk5MXhtejU0TldFbnh4eDkvak4vdlovanc0Y0Yxbm5qaUNTWlBuaHo4ZkVwTFMxbTllblV3WVYrOGVERnV0eHZUTkhuODhjY1pOR2dRdlhyMVl0dTJiZmg4UHRxM2I4L1FvVU9ENi90OFBoSVRFNWs1Y3lhZE8zZm15U2VmcEZXclZsWGVlMml5Zkt5eEhZMnJycnFLTysrOEU3L2ZQd0p3QXI1ZjJrYWtPdWFERDdxeXpMeVJHQTZpT3ZXME94eXBaNkk2OTZUd20vZkJORWVZQ3k5ekdwZi9veTVmcTVvQ1R3QkpRRnA1MmF2QUs3WkZKRktMN1A4RktTSnlaQU9CTHdZT0hNZ1hYM3hSb3czdnVPTU9saTlmenZMbHk4blB6K2Z5eXkvSDVYSmhtaWI1K2Zra0pDVGc5L3Q1NDQwM0FrMkZBZWpidHk4T2h3UERNREJOazVLU0VxS2pvd0dyMXRUdjkvUDExMThIMTkrL2Z6OVRwMDdsMjIrL3BYbno1a3liTm8yenp6NjdRaXp2dnZzdXMyZlB4dVB4TUhyMGFHNjk5ZFpnQXZuZWUrL3gzSFBQVVZoWXlJQUJBL2p6bi84Y1BGNWhZU0hGeGNWY2Nza2xWRGN0bWMvblk4ZU9IWHp6elRjNG5VN0t5c3BZc0dBQm8wYU5JajQrSHIvZlQxNWVIaEVSRVF3YU5JaDU4K2JScGswYlROT2tyS3lNNUdScitxQ1NraElNdzZCZnYzNTg4c2tuUkVWRk1XREFBT2JPbmNzTk45ekExMTkvVFdabUppTkdqR0RWcWxVY1BIaVFsU3RYa3BxYXl1bW5uODRYWDN5QngrUGgyV2VmNWJubm51UE9PKytrZS9mdTNIMzMzY3lkTzVjeFk4YlF0R2xUM25qakRXYk1tSUhMNWNMaGNGQldWb1poR0JXU1lwL1B4NVZYWGhtOGFWRFQyR3BxNE1DQkxGKytIS3h6YlhtTmR5QUM3SHZoOW9GZ2ZCSFJ2RDJKSTI2MU94eXBoL0lXUFlOM3oxYndHd09iM2pLekxsK3JtZ0diQURmUUZkaGliemdpdFV0OXNFWHFtRjY5ZWpVT1BPL1JvOGN0WjU5OTlzRFFzZ1pvRkVCYVd0b3ZyVmZCVjE5OXhlN2R1NE5KYkZSVUZBY1BIbVRac21XODl0cHJ1TjF1bGkxYlJrRkJBVkZSVVJXMk5VMlQ5OTU3anhVclZyQm8wU0lBVnF4WXdZb1ZLM2pycmJlcUhHdjY5T21rcHFhU25wN09xRkdqZVB6eHh5dTgvdGxubnpGbnpod2VmL3h4WG5ycEpiNzg4a3ZtenAwTFdQMnJIMzMwVWU2Ly8zNys4WTkvc0dmUEhsNTc3YlhndG5GeGNVUkZSZUh6K1lpTGk2dnlpSTJOeGUvM0J4UFU3T3hzdnZubUcwYU9ITW1tVFp2d2VEd2tKeWNIbTFiSHhzWVNIeDlQbzBhTmlJNk9EdmFqam9xS29xU2tKSGpNNHVKaUFCbzFhbFRodlFRK3o5allXTTQ4ODB5ZWV1b3BIQTRIVTZaTVljQ0FBYnp3d2d2Y2M4ODlkTy9lbmJ2dXVvc3JycmlDL3YzNzA3UnBVOEQ2TzZhbnAvUEJCeCt3YU5FaUlpSWllUDc1NS9uWHYvNFZmSFRvMElHVWxKVGdNV3NhVzAyRm5GdWpqbWtIRFppdVY0ZVloblgrdU51ZVlYY29VazhGemkzVFlkYTFhNVVUK0IzUXZueDVMOWJvNEtlajVGb2FJQ1hZSW5YRWtDRkRiazFMUy92SjdYYnZOazF6bTJtYVJhTkhqMzZxZS9mdVM5eHU5KzdodzRmL05HVElrSVpZTFpJR05VK3dYM3Z0TmE2NTVwcHFYL1A1ZkVkTXhudytYNDJhR1cvYXRJbnJyNytlcGsyYk1tREFBREl5TWlxOFBuZnVYQ1pPbkVqMzd0M3AwS0VERXlkTzVOMTMzd1dzMmxtdjEwdUhEaDFvMWFvVnQ5NTZhN0JXdWJKWFhubWx5bVBtekprVjFtbldyQm5QUGZjY0R6NzRJQ2twS1p4MzNubjA2TkVqMk45OHpKZ3h3ZVh6emp1UGpSczNCcmZOeThzak1qSVN0OXNkVEdKalltSU8rNzdYcmwzTGtDRkRncC9Wc21YTHVPR0dHN2pnZ2d1WU1tVUtPM2Z1NUtxcnJtTHk1TW5rNWVVQlZsTGNva1VMbWpScHdvNGRPM0M1WEtTbXBySisvWG9TRXhOSlRFeWtzTEN3eW1kUTA5aHFJdVRjR25GQ2R0Z0E2SHBWbFlHUkJoQ3BCRnRPa3NpMlhRRXdqRHAzclpvR3ZBSDhQYVFzSGRocVR6Z2k5bElmYkJHYkRSbzA2RnkzMi8xK3YzNzlVaVpPbkJoUlhpdlhGbURxMUtsUS92ODBQeisveTh5Wk0yY3NYYnEwRWZDWVlSaEhua3VxZmtnRU9qUnQycFRPblR2WGFNUDc3NytmbGkxYmN2Lzk5d05XSXV0d09CZ3laQWgrdngrUHh4Tk1EZ01KRzFnMXluNi9uNHN1dXFqQy9rSUhSS3M4ME5xQ0JRdDQrKzIzK2Vpamo5aXdZVU9WR3ZHTkd6ZnkwRU1QOGZERER3TldEWG5nbU1uSnlZd2NPWkl4WThadzl0bG5jOUZGRjNIWlpaZFYrNTZ1dmZiYUttV0htMUxNNi9YaTkvdjU4TU1QaVltSjRaVlhYbUhkdW5VOCsreXp3YWJ2eGNYRkpDWW1CcmZKek13a05UVzF3dWQxcENuUnVuYnRpdFBwNU5OUFB3WGcxVmRmNVpGSEhxRkhqeDZrcDZmejJHT1BzV1RKRWx3dVY0WGpCTHo3N3JzTUhqeVk5ZXZYODlCRER6RnYzanphdDI5UGJtNHVTVWxKRmRhdGFXdzEwYmx6WjFKU1Vzakt5dW9BSkFCSG5zdXNBZFAxcW5xNXI5NlI2UFhRd1JFZGh6T3hxZDNoU0QzbFRFekJFUldIdjZTd1E4N3NLUW5KRXg2MTYxb1ZCL1FDbHBVdnZ3ejhCbGlDMWYzVVBNeDJJZzJDRW13Ukc0MGZQLzY4NHVMaUR4OTY2S0g0WDBvZ0d6VnF4TFJwMHlLQWg5UFQwMzgvYnR5NG0rYlBuMStYKzJDZENGMEJ6amlqNWpWQ3JWdTNyckRzOC9rNDc3enp1TysrKy9qcHA1OTQvdm5uZWZQTk53RXF6Qys5Wjg4ZUVoSVMrT1NUVHdDcmYvV3dZY05ZdlhvMUFEdDM3bVRzMkxFVjlqMTU4bVIyN05qQnVISGphTnUyTFJNblRxd1N6eE5QUEJHTXFheXNMTmprR2F5YkFaZGVlaWtyVjY1azl1elpiTnUycmNJK3ZGNHZUcWVUd3NKQ2lvcUtnalczUlVWRlJFWkc0bkE0cXRTNnYvenl5NHdmUDU1Zi8vclgrSHcrbGl4WndxMjMzc3JxMWF2Snlzcml0Ny85YlpVbTFwczJiUXFPOUYxY1hCenNCMTZkN2R1Mzg4Z2pqNUNUazhNcHA1eENwMDZkMkxScEV6ZmVlQ05nMVM3ZmZ2dnR4TVRFTUdwVTFkYU1XN1pzWWVuU3BiejY2cXVjZHRwcGZQLzk5eno4OE1PODhNSUxGQlVWVlVtd2F4SmJUUm1Hd1Jsbm5NSG5uMzhPMWptMzhvVHR2QjdSOWVyd3ZLVm1WekJ3SmpVNzZjZmF2bjA3elpzM3IzQ2piK2ZPbmV6WnM0ZWVQWTl1Y0xYcVJ0dzNUYlBLNEk1bFpXVzRYQzUrL1BGSHZ2MzIyeHBQazJpSG4zNzZpY3pNVEFZTkduVFlkUTRlUE1pT0hUczQ3YlRUZ21VRkJRVmtaV1Z4NnFtbi91SXh5c3JLV0xGaUJUMTc5aVEyTnZaRWhIMlVESnpKemZEdjNvTFg3N0hyV3BXSTFldzdCbWdIN0FPMkEyZWd4Rm9FVUJOeEVkdVlwaGsxZCs3Y3Z5MWN1UEFYZjZ4V2xwYVdkdnJ1M2JzL3ZmcnFxOXVkbk9qcWpPNXdiQWwyUUNCNWJ0NjhPY25KeWZ6aEQzL2cvZmZmcDN2MzdzRjFRbjlVcmx1M2pqUFBQQk9uMHhsOEFNSG5sWCtVWm1kbjg5VlhYekYzN2x4Kzg1dmZCUHNhaDJyWHJoMjdkKyttUllzV3RHalJnbDI3ZG5Ibm5YY0MxclJmOTk1N0wxMjdkbVhDaEFuODlhOS81YXV2dmdwdVcxSlNRbUppSXF0V3JlTFZWMThsTXpPVGhRc1hzbkRoUXZiczJjUHJyNzhlSE5nck1PLzE3dDI3MmJwMUt3TUdEQUJnMGFKRnRHclZpb3N2dnBpb3FDaWVldW9wMXF4WlV5WE96ejc3akQ1OStnU1BlNlFtMkczYnRtWDY5T2tBVEp3NGtRVUxGZ1FIb1Z1elpnM0xseStuYjkrK1RKZ3dvY3EyQlFVRjNIZmZmUXdkT2pUNEEvZldXMjlseG93WjdOKy9INkJLZ2wyVDJJNUZ5RG5XL1Vqck5WUzZYaDJaYVRxNkE3aVNtNS8wWS8zOTczL24xVmRmclZDMmNlTkc3cjc3N2dyenpZT1ZTRy9ac29XOHZEenk4L1BKemMxbDI3WnR6Smt6aDk2OWU5TzNiMS82OXUxTHo1NDlXYm15WXE1MnJQUFZuMHdaR1JuMDdkczN1T3p6K2ZCNkswNmx2SFBuVHU2Nzc3NEtyWHU4WG05d3ZBbXd1dHY4K2M5L0RrN2Q2UGY3K2VjLy84bWtTWk9DMTlIUUc2L1ZtVHg1TW9XRmhjZjlubXJLRmJpSjQ2aTFhMVUwY0RrUU9MbnpnQlhBZDBDVGtQV1VYSXVVVXcyMmlIMytCQXc0MW8xZmZQRkY5ODAzMzd3S1NEMXhJZFU1M2VENEV1d0FoOFBCdmZmZXl3MDMzTUN5WmNzWU9uUW9QLzMwRTUwNmRRb20wWVdGaGN5ZlA1OWJicmtsdUYzZ1IxWmd6dVhLVGJJRHRVaTdkKzhtTHkrUGh4OStHTk0wMmI5L1AwNm5rOFRFUkVhUEhzMXp6ejFIMjdadFNVaElZTWFNR2NGK3Y0MGJOdzRPcHRhM2IxL1MwOU9ETlNoZXI1Y0JBd1lRRlJWRmRIUTBYcThYd3pBWU5teFk4UGlYWG5vcFhxK1g0dUppK3ZYcngvVHAwL25nZ3c4NDU1eHppSTJONWVlZmYrYnBwNS9tN3J2dlp0V3FWUlFWRmRHMWExZW1UcDNLVzIrOVJlUEcxbmhVcTFldlpzdVdMY0Y5Nzl1M2o1aVlHRXpUcExTMGxDRkRobFI1LzRIOUI2YkpDdHg4Q0oyWGV1M2F0UlUrcjEyN2RuSDMzWGRUVmxiRzNYZmZIU3lQaVlraEppYUdiNzc1QnJmYlhTSEJQcGJZYWlya0hPdDJ6RHVwMzNTOU9nSUgvbTVtTGRSZzc5aXhnNTkvL2prNGtPTFFvVU9EQ1daSlNRa1hYSEFCaG1IZzgvbUNON3l1dU9LS1lMY1FnTjY5ZXpOdDJqUXV2L3p5WURlTEs2KzhNbmd0Q0RqVytlcHIwOGFORzdueXlpdXJmYTEzNzk0Vmx0OTg4MDA2ZCs3TTZ0V3JlZU9OTnpCTmsxLzk2bGY0L1g0bVRKakE2NisvVGtGQkFZTUhEOGJsY3RHeFkwZGVldW1sNFBiNzkrOW4xS2hSRlc2eVhuYlpaY0VidEtXbHBYejEvK3pkZDNoVVpkckg4ZStaeWFRSEVxcFNSQ25XM2NWTnFOSWpZRU5CQlZaV3dMcXlxTHVpb0s0aWlvMmlJcXk4aW9nZzJGQkJwQ3Vpc0FpQ0VCQkZFZWtsRXBLUVJ2b2ttWG5lUHlZekp0U0FnVW41ZmE1cnJzeDUrRjd3RUFBQUlBQkpSRUZVVHBsN1RpWlA1ajduS1d2WG52VXBIdTIxUEo4eG0vdWMxVlZ2QVFPQng0R1hpc3NHQWprb3FSWTVMaVhZSW43UW8wZVA4Wjk5OXRtd20yKysrWXlQMGF4Wk00WU9IUm9GakYrK2ZQbmo1UmRkaGRJQzRPS0xMejZqbmIxM0xQYnMyY1BhdFd0WnNtUUpJU0VoakJzM2ptWExsakY0OEdBc3k2SnAwNlpNbXphTmI3Lzlsb0NBZ0ZMOXJ3c0xDN25nZ2d0OFUxQXRXN2JNTnlJM2VKckMzbjc3N2R4enp6MUVSRVRRdTNkdlVsTlR1ZWFhYXhnelpndzllL2FrYjkrK3BLZW5NMkxFQ0FvTEM3bisrdXQ5L2FsRFEwTVpNMllNNDhhTlk4eVlNVng1NVpVOCsreXpBRGdjRHRhdFc4ZWhRNGRZdjM0OU0yYk00SUVISHFCdjM3NkFwMS80WjU5OWRzemQzTGk0T0dKall3SDQ2cXV2eU16TVpQTGt5VFJxMUloNjllclJzbVZMY25OemVmYlpaM250dGRmSXpNeGsxS2hSM0hQUFBXUmtaSERycmJlU21wcEszNzU5Y1RxZHZoSFgwOUxTR0RseXBLL1pLSGlTNlpKTjVnTURBMzJ2ZmZRZG9GMjdkdkdQZi95RGhnMGJNblhxVk1MRHczM3Jmdnp4Ung1OTlGSFMwOU5MZlluOUk3R2RqaEtmc1JhbnZYTVZwL3FxTEd3dHdCQlFzKzZwTi8wRHBrK2Z6dENoUTFtelpnM2J0MjhuSUNDQXVYUG5IdFBkbzJQSGpwNm9iRGJXclZ2SDJyVnIyYng1TXc4OTlCQkZSVVU0blU3ZWV1c3QvdjN2ZitOd09EaHk1RWlwZ1FYUFpMNTZmL0RXZmQ0dVBDZlNwazBiZ29LQzJMUnBFNDgvL2ppVEowL20rKysvWjhlT0hVeVlNTUUzODhIQWdRTVpQbnc0bjMzMjJUSG5OQ1FraE56Y1hEWnQyZ1Q4WHYvV3JsMmJyS3dzdW5idGV0YVRhd0Q3NzUreHMxRlhOUWNlQUE0QTNoRTBQd0V1d2RNTTNPdmMzN29YRVJFNW1hdXV1aW9yTFMzTi9GR3BxYW5tcXF1dXl2VDMrem1MTmdMbSsrKy9QNlB6azUyZGJRWU5HbVFPSGp4b25udnVPYk5zMlRMamNybDg2OVBUMDgyWFgzNXB2djMyVzE5WmNuTHlDWSszWjg4ZU0zdjJiSFB3NE1Feml1ZE1iTnk0MGZUdDI5ZTg4c29yWnRldVhiN3lvcUlpYy92dHQ1djA5UFJqOWlrcUtqSlpXVm0rNTZtcHFjZHNzM3YzYmxQeU0vajk5OS83enMwUFAveGdFaE1UeXhTZjIrMCs0YnFFaEFRemVQRGdVbVhidG0weitmbjV4MnhiV0ZobzNuMzNYYk5wMDZaajFwMXBiS2RqMDZaTkJzL2RtR1BiemxkenFxOU9MWG5xd3h1VDN4eG1DZy8vVmc2Znh1UDc2cXV2VEpjdVhjeEhIMzFrYnJ6eFJyTnExU3JUczJkUGMrdXR0NXArL2ZxVmVuVG8wS0hVdms4KythU0ppNHN6eG5qK1pvOGNPV0tpbzZPTnkrVXlicmZidEc3ZDJoUVVGUGkyZi8vOTkwMTBkTFJwMDZhTmFkZXVuV25WcXBWcDNicTFhZGV1bmUvUnVuVnI4OXBycnhsampCa3pab3laTUdHQ2IzKzMyMjE2OXV4cDFxMWJaNHd4SmlVbHhkeDMzMzJtVFpzMnBuZnYzcVhxOUFNSERwaTJiZHVhY2VQR21ZNGRPNXJCZ3dlYkxWdTJtQkVqUnBoMjdkcVpBUU1HbUFNSER2aTJiZGV1blcvZlBYdjJtRHZ2dk5NY1BuellWMGU0M1c3amNybE1ZV0doU1UxTk5UazVPZWF1dSs0eSsvYnRNM0Z4Y1dicDBxWG04ODgvTjQ4ODhvaDU0NDAzVEh4OHZIbmlpU2RNWW1LaXljbkpNVU9IRGoxdUhaK1RrMk9pbzZOOXk5SFIwU1lsSmNVWVkweG1abWFwZFdkVDRlRjRrL3ptTUpQODVyQS9XbGZaZ0JpZzVKV3pEbmpxd1gzODNvMzA3RjgxRUJFUitTT3V2UExLcTRZTkcxYWVHZG9YL241UFo5Rk9vRlJpS1hJMjdOeTUwNXRnNy9Eelo3NUNVWDFWTnNsVGgrMU1mbk9ZS1RweXVCeFBWV21yVjY4MjQ4ZVBOd01IRGpTdnZ2cXFjYmxjcGxPblRzZTl5T1YwT24zUDQrUGpUZHUyYlgySjhyNTkrMG9saEJrWkdhWnIxNjZsOWo5eTVJZzVlUENnT1h6NHNFbE9UamJ0MjdjM2NYRnhKajA5M2ZjWU1HQ0FtVDE3dGpIR21QWHIxNXZycjcvZXQvOFBQL3hndW5idGFvcUtpb3d4eGp6eHhCTm0xS2hSSmlrcHlienp6anRtd0lBQnZtMFBIRGhnb3FPanpTT1BQR0lTRWhMTUs2KzhZcUtqbzgyVFR6NXBFaE1UelVzdnZXVHV2LzkrMzdZbEUyeXZtSmdZYzlWVlY1a09IVHI0SHUzYXRUUFIwZEVtS1NtcDFMWUZCUVhtNXB0dk5wOS8vdmt4eHpsOCtMQ0pqbzQyYnJmN21QT2FtcHBxdW5mdmJxNjk5bHB6N2JYWG11am9hTk96WjAvZmNteHM3RWt2T0phWG9vekQzZ1Q3ZE9vcU94Q05aNlJ2cjB2dzFIa3AvSjVNTy9CTXRSV0x4bWtTT1dOcUlpNXlqdGxzdHFhQmdZRTFUcjFsbVRVdngyTlZORFdCWTVycWlaUzNFcCt4bXY2TW82SlJmVlZHYm1waWdSVVlmT3B0ejFESGpoMDUvL3p6MmJGakIvLzYxNy80NmFlZnlNL1A1OVpiYi9WMWpmRCtMQ2dvWVBIaXhiaGNMcDUvL25rS0N3dFpzV0lGc2JHeHBicTQ1T2Jta3BpWVNGUlVGT25wNllTRmhSRVlHRWlOR2pWOGZ4T2JObTBxTlY5OWh3NGRBRXJOVng4VEUwTmVYaDVidDI3bGlpdXVZTVdLRlhUcDBzVTN2c1dPSFR0NDlkVlhxVmV2SHAwNmRXTDY5T21sM3B2ZGJ1ZjU1NS8zelRvd2QrNWNSbzhlamNQaDRKWmJidUhlZSs4OTZiblpzR0dEcjZtNk1ZYVZLMWN5WThZTWJybmxsbU1HVEh6OTlkZlp2MzgvTzNmdTlFM2plTFEyYmRwZ2pPRzc3NzRqSUNBQVl3dzFhdFR3elM3aGZjOGZmdmlocis5NllXSGhjVWRpTDI4bFBtUGV1cW9sRUFXc0E1ekZaUThCRndQL0JseDRrdVgxZUw3M2grUHBQNzBEV0Exc0t5N0xCQXJ4akxjZ0luK0FyazZKbkp4RjZRdFJiWUJIOERTajhyb1ptRVhwWmxaRGdFM0FmU1hLbmdhY2UvZnVIVmkvZnYzeW1jQVhtREJod2dVeE1USERnV2VLaTU0cHNicXlseW5CbG5QaXFBUjdOSjQ3TzZOTGJGSXR5M2J2M2ozNExOVlhaeVZlZjVXTlg3eXVGb0RsT0hzSjl1Yk5tM253d1FkcDFxd1pFeVpNNE1NUFB5UWtKSVI1OCtZUkhCeGM2bWRXVmhiZ0dkZ3JNOVBUS3Q4NzVvSE5adk9ObE4ycFV5ZisvdmUvczMvL2ZycDM3ODZoUTRlT2VkMlM4OVUvOXRoajdONjlHNkRVZlBWMnU1MnVYYnZ5MVZkZkFiQnExU3F1dnZwcTN6Rm16NTdOTjk5OHc4Q0JBL25iMy81MnpQZ01kcnZkMTU4Nk1EQVF1OTN1R3p3eE1ERHdtSkhDd1pOSS8vYmJiNlNscFpHWm1VbEdSZ1laR1JsczNyeVpSeDk5bEpFalJ4SWJHMHRPVGc2cHFha2NQbnpZTjlZR3dCMTMzTUdxVmF2bzM3OC9DeGN1SkM0dWppKys4RFN3aUl1TFk5MjZkYjd4SERJeU1tamJ0aTI5ZXZYeVBjQXpPSngzdVYyN2RpUWtKSnpHYi9UTUhDZkJYZ3lzcFBRQWdpT0ErL0ZNb3dXZXhIa0o4Q25ndmNKaWdNNTR2cTlVeWE0Ykl2NmlPOWhTWGRud1REMlJVN3pjRnJnR3p4Vmc3eVhxeC9Fa2VXT0I1NHZMcmk4dWU0N2Y1NS84TXpBWXo2QWdueFdYMWNYVEhLdmtxREFHQ0hTNzNXZnI3ODQ2Nm1kVktxdVdVbEpTV0w1OE9iMTc5ejdsdEZUR0dGd3VWNWtHK0Nvb0tHRGh3b1gwNk5HREdqVnFVRlJVNVBzeTYrV2Q3c2VmQXhpSnlPOGNEZ2ZYWDM4OUYxMTBFVGs1T2V6Y3VaUGc0R0FHREJoQWZIeDhxWjllZmZyMG9VZVBIcjZFMEt0V3JWcXNYNy9lVjEvazUrZlRvVU1ISWlNalMyMTNPdlBWWDMzMTFZd2ZQNTVldlhxUmxwYm1tMVlQUEZOYUhUaHdnSUVEQjlLa1NSTWVmdmpoUDN3KzNHNDN2WHYzUHVINm8rZnN2dnJxcTJuWnNpWGp4NCtuWDc5K0JBUUVFQm9heXQ2OWU1azVjeVpQUFBGRXFlMUwxb25lODdSNDhXSmZXVXhNRE8rOTk1N3ZEblpNVE13eDllZzVzZ0hZUStuL21hL2grWTZmVzZLc3o3a01Ta1JFcXE1QTRESktqN2I1THp6L2RGNHVVVFljVHdMODZsSGJHV0JTaWJJZXdGVGcyaEpsVndKM0FuOHRVZFlRYU1YdjgwWUNCQUhCZ00wWXM3dTgrbU1OSHo0ODY2OS8vZXNBcXFaazRLUURqMVVWTHBmTDExL1JLemMzMTNUcjF1Mll2b0l1bDhzM29NK3VYYnZNcDU5K2FsSlRVMDEwZExUSnpjMDFxMWF0TXNZWXMyclZLak44K0hDVGs1TlRhbituMDJtaW82UE5vVU9IVEhaMnRvbU9qajd1WSt2V3JXZnhIVmNzU1VsSjNqN1lTWDcrekZjNFJ2WFZLU1ZQR1phYy9PWXc0OHJMS3E5VGRVSjc5dXd4a3lkUE5qLysrS081NFlZYmpESEc5T3ZYcjlUUHpwMDdsOXFuVmF0V3ZyL3J4TVJFMDc5L2Y5TzllM2ZUdlh0MzA2MWJON05reVJMVHFsV3JVb05BWm1abW1yLzk3VzltMUtoUnZyS2NuQnlUbnA1dUVoSVNTZzN5Wll5bmIzUG56cDNOSTQ4OFlwNTg4a2xmK2VIRGgwMU1USXpKeU1nd3hoaXpiOSsrVW9Pd0hkMnYrc0NCQThlczl5NlgzTmJ0ZHB1c3JLeFNNUnRqek42OWU0OFpjS3lvcUtoVVBSZ2RIZTFiWHJseXBibnV1dXRNWGw2ZVNVbEpPZTVnWmQ0KzY5NXpGaHNiYTZLam8wMjNidDE4WmQ1emU3YTVjck84ZmJCVlY0bFVVTHFETFZYSitVQVhJQVB3RHFUekQrRC9nQm5BUGNWbHFYanVYdGNxc2UrM3dBdDQraU41elFEZW9mUjBGTXY1L1E2MzF3L0ZqNUlPRmo5S2NwWjR2Z3RvZXRKM1UwYUZoWVdaTHBkclQza2Nxd0k2QXRUTnpNeWtidDJ6Ty8yTnZ5VW5KM1BERFRjY2Q5M0lrU01aT1hKa3FiSlBQdm1FWnMyYUVSVVZ4WC8vKzEvZlBNN3IxNjluMWFwVmRPN2NtVzNidHBHV2x1YTcrKzI5SysyZHU5dmhjUGptd1YyK2ZEazFhLzdlL2JoZnYzNm52R3RlbFhpYjBlTDV6RWxwcXE5T3hjWVJESFZOUVQ0RWg1OTYrek13ZHV4WXZ2bm1Hekl5TW1qZHVqVVBQdmlnYjExUlVaSHY3L3RveGhqY2JqZnIxNjluOHVUSkJBWUc4dXFyci9yNkNydGNMdmJ0MjBkRVJJU3Z4Y3FaekZmdmNEam8xS2tUbjMvK3VXK2Vidmk5dmtsSVNDQWpJNE1YWDN3Ull3eXBxYW0rUHRwbndyS3NVbFA5blV6Skp1aEg2OUNoQTRzV0xjSnV0NU9kZmZ6WnA3eE4xTC80NGd0ZnpERXhNY3laTTZmVUhleWlvcUxUZlJ1bnpSVGtlNStxcmhLcG9KUmdTMlZWRzdnT0tBSStLaTY3Q3BnTkxPWDNCSHNybnVrbTBrcnN1d0JQY3AxZW91eTc0a2RKT1p3bEhUcDB1R3J4NHNYSERMNXl1dExTMHRpNGNXUEVsaTFiMXBkVGFCWE5FU2lWL0ZSWjNpOXRpeGN2SmpBd0VHTU1MNy84TWwyN2RxVk5temJzMjdjUGw4dEZzMmJONk5tekozYTduYUtpSW93eGZQWFZWNzQramExYnQ2Wng0OGJrNXVieTg4OC84OU5QUDlHK2ZYdkFNOWZ6ZWVlZHg0b1ZLd0M0OXRwcnVlZWVlNDRmVURXakJQdkVWRitWaFhVRURLYkFlZXBOejlBVlYxeEI2OWF0NmRpeEk4SEJubjY0M3FTNmVmUG01T1RrMExoeFkxNSsrZVZTaVd0aFlTSFhYSE1OZ0s5cGRzbmY1VU1QUGNTYU5Xdm8zcjA3Y0diejFYdDE3ZHFWLy8zdmYxeDExVlcrc2hvMWFuRDc3YmR6enozM0VCRVJRZS9ldlVsTlRlV2FhNjVoekpneFhIYlpaZVZ5Zm5KemMxbTVjaVhidG0wN2FlTHVjcmtBZk1td3crSEE3WFl6Y2VKRU5tL2VmTnhCeXFLaW9saTNicDN2dU42RXUyUkMvY2tubjFDblRwMXllUzhuWXdxVllJdUl5QjluQTY2Z2RMUHNUbmlhYzVhOGM5d01UeC9vUjg1ZGFHZW1SNDhlNHovOTlOT0NrN1lESzV0Y1k4eDUvbjQvWjlGWGdQbjY2Ni9MNFZSVmJObloyV2Jac21YbWh4OStNQVVGQldiNTh1Vm04ZUxGNXRwcnJ6VzdkKzgyTjk5OHMzbm1tV2RNVGs2T2VlT05OMHhTVXBKSlRVMDFyVnUzTmgwNmRQQTEvL1JPVDdObXpSclRxVk1uYytqUUlmUDExMStiZnYzNm1hU2tKRit6U0cvenp0emNYRFVSTjU0NWh2SFVLVWUzVUtuMlZGK2QydUUzSC80cStjMWhwdUMzSGVWd21zcHUwcVJKeHpTUmZ1cXBwOHljT1hQS2ZJd2RPM2FVbW12ZW1ET2JyOTRZWTJiTm1tVWVlK3l4TXI5MmVidnJycnRNMzc1OXpheFpzMDY0VFY1ZW5ubjAwVWROYW1wcXFmTHZ2Ly9lUFAzMDArYkxMNzg4NWV0a1pHU1k2T2hvczMvLy9qOGM4K2x5L3JiZEpMODV6QnllTWt4MWxZaUlsRmtnbm9IRHZKcmorZUtiek8rRGVBVGpTYVpIVUVrSHcrclJvMGRTT2N6di9NeXBYNmxTbXdLWUtWT21sTWYza2dvdk1USFIzSFhYWGFhb3FNaEVSMGViSTBlT21IMzc5cG4rL2Z1Ylo1NTV4bVJuWjV0ZXZYcVpIMy84MGJkUFFVR0JHVGR1bkJrK2ZMaUpqbzQyVTZaTU1aczNiellmZnZpaEdUSmtpREhHbU9YTGwvdWVlM2tUYkcvZmJXL2kzYmx6WjdOMzcxN2pjcmxNUVVIQk1WL2VxNm8zM25qRG0yQy80ZWZQZklXayt1cmtEci81MEpUa040ZVozSzNmbHNmSHNWSktTa295QXdZTU1NdVdMZk4zS0dlZDIrMDJoWVdGZnFrZmM3ZXU4U2JZcXF0RUtpZzFFWmVLSmhMWWo2ZVBkQ1Nld2NoMkF4dng5QU1NQjdLQWZFcFBpMVhwTkd6WXNPMTk5OTIzL2V1dnZ3NDhrLzJ2dnZycWdnc3V1R0JXZWNkVndmd0VzSFhyVm4vSGNVNXMzTGlSMk5oWVh6UEVGU3RXOE1ZYmI5QzNiMThHRFJyRWdRTUh1T09PT3hnK2ZEaHo1c3doTnplWEJ4NTRnT2pvYUlZUEg4NlJJMGZvMnJVckgzLzhNZXZYZTFyaHpwa3pCMk9NcncrN3krVmkrL2J0QU54OTk5MjBhZE1HOEV6WDQzWHJyYmY2bnIveHhodTBiZHYybkx4L2Z5cnhHZnZKbjNGVVZLcXZUczZON1NjTGd5czkwZCtoK0UzdjNyMXAzcnc1M2JwMTgzY29aNTFsV1dXYXNlRnNjS1Y1UG1OdW0rb3FrWXBLQ2JiNDI5K0tILy9FYzRjNkE5aU9aejdIaHNCT1BIZVZXdnNyd0xObDVzeVord1lPSE5pOWYvLytTejc1NUpPSVUrL2hzWDM3ZGthTkdwWFZvRUdERzJiT25MbnZMSVpZRVd5QjZwTmcvK2xQZjhKdXQvdm1rbjNublhjWU8zWXNNVEV4TEZxMGlKZGVlb2xseTVZUkVCQkFaR1FrTldyVTRLbW5uaUltSm9ieDQ4ZlRyRmt6THIzMFVoNTc3REZTVWxLWVBYczJpWW1KdU4xdUdqWnNDTUJkZDkzbDZ6ZjQzSFBQRVJVVnhaSWxTMWk3ZGkzR0dGcTFhc1hTcFV1cFg3LytDUWROcW9wS2ZNYTIrRE9PaWtyMTFjbFpsbnNMeHFJbzdkaDVwS3VMZGV2VytUdUVhcUhJZXhISHJicEtwS0txbEUxcnBWS3JoMmRnTXUrZ1kwdnhERmIyRCtEdDRySXd6dUlBWXhWTjE2NWRXNjFjdWJJbjhIaG1abWFOR2pWcUhIZTd6TXhNWG4zMTFZSjE2OWFsNU9ibTNyUm16WnBONXpaU3Y0Z0UwdXZWcTBkU1V0V2VrV1QvL3YyTUhUdVd0TFEwTHJyb0lnNGNPTUNPSFR0ODYwTkRRM25vb1lmbzI3ZXZyMnpmdm4zMDY5Y1B1OTFPWVdFaGdZR0J1Rnd1MnJkdnozLy8rMSsrL1BKTEZpOWVURkZSRWYzNzk2ZHIxNjZrcHFaU3UzWnRZbUppK1BMTEw5bXlaUXRUcDA0bFBqNmVnSUFBc3JPekNRc0x3KzEyczJMRkN0OEl3RldaTVliNjlldHorUEJoOEh6bU5IalFDYWkrT3I3MGQ0WkZGanBKdDRXRVUzdnc4LzRPUjZvc1ErcXNwM0huWnhOZ0JVWFdHakplZFpXSVNEVTNDbkFCajVZb3V3NTRrTkx6UlZkTHhwZ2F2WHIxMnRheFkwZm5IWGZja2ZmaWl5OFd2dmppaTRYR21IM0dtRTl2dlBIR2JiR3hzUStlK2toVnprN0EvUHJycitlOHI5dTVscDJkYmZyMTYyY09IVHBrakRFbUt5dkxSRWRIKy9yNS9mYmJiK2ErKys3emJlK2REL3VWVjE0eHc0WU5NOFlZOCtTVFQ1b0ZDeFlZWXp4ejFzYkd4cHBPblRxWnpNek1VcS9sN1lNOVpzd1lNM3IwYUJNZEhXM1MwOU5McmE4dXRtM2I1dTEvdmRQUG4vVkt3NmkrT2tieTFHRTdrOThjWm9yU2svejhpWmFxcWlnOXlUTUg5dFJocXF0RUtqQTFFWmV6NmM5NEV1Y3ZpNWQveHBOZzF5dXh6ZWZuT3FpS3lyS3NUT0N5Tm0zYTFONnlaY3NWUC8vODg1OEFSbzRjV2QwSE1sa0VQTHhvMFNJdXVlUVNmOGR5Vm9XRmhiRjc5MjRjRGdlQWJ3b2M3MCszMjgzR2pSdDkyOXRzTmdvS0NzalB6eWN4TVpHK2ZmdHk4T0JCQmc0Y0NIajZDZGF1WGZ1WU9XQzlUY1F6TWpMNC9QUFBlZW1sbDFpNGNPRTVlWThWMGFKRmk3eFBxKzlKT0UycXI0NWxNSXNzckllZCs3Y1NHbG52MUR1SW5DYm4vcDhCTUVaMWxVaEZwaWJpY3JaMEFOYmdtWU82T1o3RU9nalA2TjlxMGlTbm96T3dxblBuenF4YXRjcmZzWngxclZ1M0pqSXkwcmVjbloxTlNFZ0k0R25LbkptWnlhWk5udGEycWFtcEpDWW1jdURBQWRhc1djTlBQLzFFOSs3ZHljN09wazJiTnJ6MjJtdTBhTkdDbkp3YzM0Qm9qUm8xNHY3Nzd5Y3pNNU91WGJ1eWUvZHUzbjMzWFdKaVlxaFZxNWJ2ZGRQUzBvaUxpenRtbnR1cXFIUG56cXhldlJvOG43WFZmZzVIS3Fua054L3FETllxeC9uTmlMeXBXdDI4bDNNa1krRmtDZy90QWJmVnVkNzlFMVZYaVZSUXVvTXQ1YVVCTUFDWUNMaUJkWGdHQzFvTmhPSVorZHRaL0JBNUhXdUJsRysvL2JaT1dscGFxU1N3S3Rxd1lRT1dkZnhybjRjT0hlSS8vL21QYnprME5KUm5uMzJXV3JWcTBiTm5UNTUrK21tQ2dvSVlNV0lFa3lkUFp1alFvVngzM1hVVUZCUXdZY0lFTm16WVFOdTJiWG51dWVlNDlOSkxjVGdjSkNjbkE5QzNiMThlZXVnaDM1M3VTWk1tVVZoWVNGQlEwTmwvMDM2VWxwYkd0OTkrQzVDQzU3TW1ja2JxSmthdFBYeGVSa3BoNHQ0NnhwbUxGUlI2NnAxRXlzZzRjeWxNM0F1UVVyZk9iNnFyUkNvdzNjR1c4bURoR2ZtN0JYQURub0hMQUd4NGttMlJQMm82Y1BmRWlSTVpObXlZdjJPcDhISnljZ2dKQ1RubTdyTXg1b1RKZTNVMWNlSkVIbm5rRVlBWndEMStEa2NxdWVTcHc2Wmp1RHY4cWo2RS9MbUx2OE9SS2lSdnl5cXkxODBIaXhuMWhreFNYU1ZTZ1ZYOXRuOXl0c1FBVnhRL044QVU0Rk9nNUNTZ1NxNmx2RXdHbURCaEFnVUZCZjZPcGNJTEN3czdidE51SmRlbE9aMU9Ka3lZNEYxOHpaK3hTQlZoZWVxcTNCLy9CMjZYbjRPUnFzSzRpc2pkc3RMejNOaFVWNGxVY0VxdzVVd01CRGJpK1VMcS9jWStFZWdMZk8rdm9LUksrd0ZZK050dnYvSCsrKy83T3hhcEl0NS8vMzBPSGp3SXNBRDQwYy9oU0JWUTc3NUpQeGlMaGU2Y0RQSjNiRHoxRGlKbDROeTVFWGZPRVN4WVVQK2ZyNnF1RXFuZ2xHQkxXWVdWZUw0RU9BUnNSdjM0NWR4NUhtRGN1SEU0bmVyS0wzK00wK2xrL1BqeDNrVk5YQ3pseG1hczV3RnlmL2dhNHlyeWR6aFN5UmxYRWJrL3JQQXN1TjJxcTBRcUFTWFlVaGJQQWduQXhjWEw2VUJUWUFSUTZLK2dwTnJaQ0N6WnVYTW5Uejc1cEw5amtVcnVpU2VlWU9mT25lQzVZTGpKeitGSUZWTDNueE0zQWt0Y1J3NlRzMkdKdjhPUlNpNW53MkpjUnc0RExLbDcvMnVxcTBRcUFTWFlVaFlOZ0JyQWpTWEs4djBVaTFSdlF5M0xTbi8xMVZmNS9ITk5vUzVuWnVuU3BVeWNPQkhMc3RLQmYvbzdIcWw2N0M3YlVMRFM4N2I4ajRMNGJmNE9SeXFwZ2dQYnlOdXlDckRTN1hhWDZpcVJTa0lqM3NqeFhBNjBCR1lYTHpjRUdnUGYrUzBpa2QvZENDeXNVNmVPaVl1THN5Njg4RUoveHlPVnlMNTkrMmpkdXJWSlNVbXhnSnVBUmY2T1NhcW13MjgrZktQQkxMUUZoNW5JV3g2eDdCRlZlNHBCS1YrdXJEUXk1cjFxM1BrNWxvVjFVOTEvVGxSZEpWSko2QTYySEswSm5vSEtaZ0NYRkpjZFJNbTFWQnlMZ0VrcEtTbFcrL2J0MmJoUkF3bEoyV3pjdUpGMjdkcFJuRnhQUk1tMW5FWEZDZEVrZDM2T2xURi9Fa1dINC8wZGtsUVNSWWZqeWZoc0V1NzhITXRZWnFLU2E1SEtSUW0ySEcwLzhFSHhJL0VVMjRyNHkrUEFlNG1KaVhUdTNOa3NXcVR2SG5KeWl4WXRvblBuemlZcEtRbmdQZUEvZmc1SnFvRzZ0U0lmdHl6ZWMrZG1rYkZ3c2luWXY5WGZJVWtGVjdCL0t4a0xKeHQzWGhhV3hYdjFvcUpVVjRsVU1tb2lMblpnT0pBTC9GK0pNazNnS1JXZEJZekNNd2dmZ3dZTjR2bm5uNmRKa3liK2pVb3FsUDM3OXpOcTFDamVlKzg5YjlIVHdBdUE4VjlVVXAwWWc1VXk5YUZSQnV0WmdPQ0xXeEhhNm5yc0VWSCtEazBxRUZkV09ya2JsL3FtZDdNc25xNXozNlFYTEV0MWxVaGxvd1JidWdEL0EvS0FDNEZrZndZamNnYitEa3dGd2kzTG9tZlBudlRxMVl0MjdkclJ1SEZqYXRXcWhjUGg4SGVNY2c0VUZoYVNscFpHZkh3ODMzMzNIWXNYTCtiTEw3L0VHSU5sV2RuR21DSEFoLzZPVTZxbncxTWYvcnN4WmlvUURoYUJqUzhoOElMTGNkUy9FRnQ0SkxhZ1VMRFovUjJtbkF0dUYyNW5MdTdzREFxVDlsRnc0QmNLNHJkVGZOMHYyN0tzSVhXSFRGUmRKVkpKS2NFV2dESEFLbUNadndNUk9VUDE4ZHladkJNSTlXOG9Vc0hrQWpPQjU0QWsvNFlpMVYzU3RJZnFXeTZlQnV0T1ZGZEphYmxnWmhvN3o5WC94MzlWVjRsVVlrcXdxeDhMVDVQd2RHQzZuMk1SS1c4MWdGdUJUa0FyNER5Z0ZwNXVEMUwxdVlBMFBPTkhiQVJXQTU4Q21mNE1TdVJvcWEvOXE0WXJNT0JXY0hjQ3F4V0c4N0JVVjFVakxneHBXQ1NDMlFpMjFmYUNvazlyLzN1eTZpb1JrVXFvTTU0MlNFNDhVMitKaUlpSWlJaElPZENWMHVwblArQUFYa2RUYjRtSWlJaUlpSWljbGo4Qi9md2RoSWlJaUlpSWlFaGxkZ21lL29jRlFHcy94eUlpSWlJaUlsSmxxWWw0MVpjR05BRGlnYmVBSXYrR0l5SWlJaUlpSWxLNUJKZDRiZ0UyZndVaUlpSWlJaUlpVWxsRkF3ZUJIdjRPUkVSRVJFUkVSS1F5bTRCbktxNFAvQjJJaUlpSWlJaUlTR1ZtQTRZQWdmNE9SRVJFUkVSRVJLU3lhUXpFK0RzSUVSRVJFUkVSa2Nvc0VQZ095QVc2K0RrV0VSRVJFUkdSYWtralMxY05nY0IrNEREd3M1OWpFUkVSRVJFUkVhblVMT0E4ZndjaElpSWlJaUlpVWhrMUJTNzJkeEFpSWlJaUlpSWlsVmt3OEQyUWhmcGRpNGlJaUlpSStGMkF2d09RTXhZQTdBSWlnUzEramtWRVJFUkVSRVNrVXJPQSt2NE9Ra1JFUkVSRVJLUXlDa0JKdFlpSWlJaUlpTWdmOWlDUUNkemo3MEJFUkVSRVJFVGtkNW9IdS9LSkFTS0FWSDhISWlJaUlpSWlJcit6L0IyQW5KRjJ3SHJBK0RzUUVUbWgydlhyMXg4VUhCd2NiYlBaQXZQejgzZW1wYVc5NjNRNmR4NjFYYzJ3c0xDTGlvcUs4cHhPNS9aekdXQm9hR2lEaUlpSU84TEN3djdpY3JtSzh2THkxaVluSjg4RThzNWxIQ0pTNFZYNCtnd2dNakt5VDgyYU5XK3lMQ3NvSnlkbjdlSERoMmVnK2t4RXpqRWwyQ0lpNVN3aUl1S3FpeTY2YUdGQVFFRHRrdVhHbUlMOSsvY1BTa3RMKzhSYkZoa1oyYWRwMDZhZjVlYm0vdmpycjc5ZWVRNWo3TmkwYWRQRmRydTlac255dkx5OEg3WnQyOVlWT0hLdVloR1JpcXN5MUdlQTFiUnAwdzhqSXlOdksxbVltNXU3K2RkZmYrMEk1SjdEV0VTa21sTVQ4Y3JCQWo0RzdrZFRxNGxVZElFWFhuamhKd0VCQWJYejgvTzNIang0OEpINCtQaUhuRTduRHN1eUFoczNidncyRU9YbkdCMU5talQ1d0c2MzE4ekx5L3M1UGo3K29ZU0VoUDhVRlJVbGg0U0VYTm1vVWFNbi9SeWZpRlFNbGFFK28wNmRPditJakl5OHpSampURWhJR0gzbzBLR24zRzUzZG1obzZGL1BPKys4Qi93ZG40aFVMMHJXS29mV1FIK2dIL0FSa09iZmNFVGtSTUxEdzlzNUhJNkdMcGNyL1pkZmZya0t6NkNFSEQ1OGVFN0xsaTMzMk8zMmlLaW9xT3ZTMDlNL0JLaGZ2LzRUQUVGQlFSYzFhOVpzZm5aMjl2cWtwS1N4Slk4WkZCUjBTZDI2ZGU5MU9CeU44L1B6ZDJaa1pMeVZsNWNYWDNLYmtKQ1F0ZzBhTkhqQzZYVHV5OHpNWEY2elpzMXJBd0lDNmhVMzVYekg2WFR1THJGdGRHQmc0QVZ1dHp0djI3WnQzWUFVZ0tLaW90UUxMcmhnV21ob2FPZXplNVpFcERLb0RQVVpRTzNhdGU4Qk9Ianc0TWprNU9RSkFNYVl3Z1lOR295UGlJam9tWmlZK1BKWk8wa2lJa2RSZ2wwNWJBSjZBN1ZRY2kxU29kbnQ5bUFBdDlzeCt2Y1hBQUFnQUVsRVFWVHRwSFRmdjBPNXVibmZSa1JFWEIwVUZOVElXeGdXRnRhbWVMOGFOV3ZXN0EyUWxKVGsyNmxXclZwL2E5S2t5YnVXWlFWNnkrclhyejlzNTg2ZE4rZms1SHpsTFFzS0NqcmZ1Mys5ZXZVZUtoblRlZWVkTjJMUG5qMERqeHc1TWhmQXNpeDNkbmIyR3JmYm5VTnhjbDE4aktZQUxwZExneWlLU0tXb3p3QkNRa0l1QjhqS3l2cklXMVpRVUxDM09KWlMzV0JFUk00MkpkaVZnd3RZNk84Z1JPVFVqaHc1c3NudGR1YzZISTd6THI3NDRtV0ppWWt2WjJabXJnQ2MrL2Z2LzFkQVFNQ1IzTnpjQk8vMktTa3BrK3ZVcWZPdmdvS0MrRU9IRGozdGREb1BlTmVGaFlYOTJmdGxORE16YzNGbVp1YlNxS2lvUVdGaFllMmJOV3YyMFpZdFcxb0E2VWZIWUl4eHBxU2tUSGM2blZ1am9xTHVDQXNMYTNQUlJSZk4zTDU5KzNkNWVYbS81ZWJteHUzWXNhTVRRT1BHamQ4SUN3dUx0dHZ0a1VGQlFaY0FwS1dsVFQzN1owcEVLcnJLVUo4QjdONjkrenFielZZL0x5L3ZvSGUvME5EUU5nQUZCUVVIamo2bWlNalpwRDdZRlY5VDlIc1NxVXhTRHh3NGNMZmI3YzRMRHcvdjFyeDU4NlZYWG5sbDZrVVhYZlJKWUdEZ2VTVy9qQUlVZjFtbHFLZ29MVFUxZFdaMmR2WUs3N282ZGVvOGFsbFdZRVpHeHFKZHUzYmRsSnljUEdYNzl1MDluRTdudm9DQWdOcjE2OWNmZlBTTEcyT2N2Lzc2YTlmNCtQZ0hrcE9UMzlpK2ZYdG5wOU81eTJhemhkV3NXZlB1bzdjUERRMjlQRFEwdEswM3VTNHFLa3BPVDA5ZlZmNm5SVVFxb1VwUm4yVmxaYTA1Y3VUSXA5N2xzTEN3bG5YcTFIa0FJQ01qWTg3Wk9ERWlJaWVpTzlnVld5RHdMWkFGZEFFTytUY2NFU21MdExTMGovUHk4dFpHUmtZT2RqZ2NMU0lpSWpwR1JVWDFpNHFLNnBlZW52N0ozcjE3QndLRnB6cE9qUm8xdWdHRWhJUmNkdW1sbDY3emx0dHN0aENBNE9EZ21LUDN5Y3ZMK3pVdkwrKzdFa1hPdExTMG1lZWZmLzRMNGVIaDdZN2Uvc0NCQTQ4NUhJNWFnWUdCalJzMmJEZytJQ0NnWHYzNjllOUtTa3I2NzVtOGR4R3BXaXBUZlFZUUZoYjJsNlpObXk2ejJXd2htWm1aSzBxT2NpNGljaTRvd2E3WW11SDVwK1VFRXYwY2k0aVVVV0JnNEJVQkFRRTFEeDA2OUdKeFVVRGR1bldITm16WWNIeFVWRlQvbkp5Y3VPVGs1RmRPZFp5QWdJRHpBSUtDZ3BvRHpZOWViN2ZiSThvU2o5UHAzRkY4dkRvbGlrT0F3THk4dkExNWVYbSsxMnZRb01GejRlSGhQWlJnaXdoVW12b01nTEN3c083Tm16Zi8xRzYzMThqTHk5dXlhOWV1dm9BcHkzRkZSTXFMRXV5S2JSdWVKdUtOMEQ4SWtVcWhVYU5HTDlXclYrL1J6TXpNejdPeXNxNHZMaTQ2ZlBqd1pNdXlnaG8xYXZSeVZGUlVyN0o4SVhXNzNibDJ1NzNHd1lNSFIrYmw1WDN2TGE5WnMrYU5JU0VoZjhuSXlQam9aUHVYRUY1OHZEeUFDeTY0NExVNmRlcjhLekV4Y1h4Q1FzSi92QnZsNWVWdEEzQTRIUFhLK241RnBPcXFEUFdacnpBOHZHdUxGaTBXVzVZVmxKMmR2WHJIamgyOU9VNmZiaEdSczAxOWV5dStJbUNmdjRNUWtiTEp5Y241RVNBOFBMd1RFRmx5bmR2dFBsTDhOUERvL1k0bkx5L3ZGL0FrdkptWm1WOTRIMEZCUVMzQ3c4TTdob1dGZFRwNm4rRGc0QmJCd2NFWGxTeXJXYlBtTlFENStmbS9BQlFXRmlZQmhJV0Z0VHA2MytMMXlXV0pUMFNxdHNwUW54VTd2Mm5UcG5NdHl3cEtTMHVidldQSGp1NG91UllSUDFHQ1hYRzFCbm9Dd2Y0T1JFVEtMajA5ZmJITDVjcTAyV3poRjE5ODhielEwTkFZb0U3Tm1qVjdubi8rK1U4RDVPYm1yajk2UDh1eTdFRkJRUmRIUkVUMEtuR3MyUUIxNjlaOW9FNmRPa09BOCtyWHIvOWtqUm8xZWdDa3BxYk9Pdm80TnBzdHRGbXpac3ZEd3NLNmU3ZVBpb3I2RzBCYVd0cEhBQmtaR1Y4RFJFUkVYRjJuVHAzN2dMbzFhOWJzVWI5Ky9lRUEyZG5aWDVmdldSR1J5cWd5MUdjQVRabzBlU0VnSUtCMlZsYldWL3YyN1hzUUNNVnpRU0FTS0ZQVGN4R1I4bUw1T3dBNW9kbkFiY0JEd0d0K2prVkVUa085ZXZYdWI5U28wZXZIVzFkWVdKaTRlL2Z1R08vb3V4RVJFWjFhdEdqeGpYZjlrU05IRnV6ZXZidFA4V0xncFpkZStrMW9hR2pibzQrVGtwSXk3Y0NCQS9kNWx5TWpJL3MwYmRyMHN4UEZsSnFhT24zLy92MzNlcGViTm0yNk1ESXk4c2FqdDNNNm5UdTNidDBhRFdTWDViMktTTlZXR2Vxeks2KzhNdHRtczRVZGI5dmMzTndmZi8zMTF5dFArVVpGUk1xSjNkOEJ5QWsxQjJvRFk0RTBQOGNpSXFjaEp5Y25MaTh2NzBlSHcxSGZicmZYc2l3cm9LaW9LREVqSTJOT2ZIejgzMHZPMVZwUVVQQ2J3K0ZvRWhRVWRLa3hKaTh0TGUzam5KeWMxY1dyWFNrcEtSL1o3ZlpBaDhQUjJHYXpoUllVRk94UFNrcDZLU0VoNFVsS2pNMFFIQng4YVZSVTFHMkZoWVVIanh3NXNpUWdJS0NleldZTGREcWQydzhkT3ZSOFFrTENxSkl4cHFlbno3ZmI3UTZIdzlISVpyTkZGQlVWSFU1UFQ1KzlhOWV1UWFocHBZZ1Vxd3oxV1lNR0RWN2tCQW9MQzVOU1VsTGVMTy96SWlJaUlpSlZXR1JrWkovbzZHaHo2YVdYL3VEdldFUkUvZ2pWWnlKU21ha1B0b2lJaUlpSWlFZzVVSUpkTVQwSDNJNEdPQk1SRVJFUkVhazBOQTkyeFJNQS9BZHdBRXVBZlArR0l5SWlJaUlpSWxJNWhRSlBvSkhEUlVSRVJFUkVSRVJFUkVSRVJFUkVSRVJFUkVSRTVMUnBIdXlLNTE3Z1J1QVFrT3JuV0VSRVJFUkVSRVFxclZXQUFYcjRPeEFSRVJFUkVSRXBPOTNCcm5peWdiM0FBaURIejdHSWlJaUlpSWlJaUlpSWlJaUlpSWlJaUlpSWlJaElwYUltNGhWTENEQWV1QXI0bjM5REVSRVJFUkVSRWFtODZ1SVo0T3l3dndNUkVSRVJFUkdSMHhQZzd3Q2tsRHhnQkZEZzcwQkVSRVJFUkVSRVJFUkVSRVJFUkVSRVJFUkVSRVNrTXJMOEhZQ1VFZ1U4Z3VmMzhwU2ZZeEVSRVJFUkVSR3B0R3JoR2VUc2lMOERFUkVSRVJFUmtkT2phYm9xbHZ6aW4vT0JUZjRNUkVSRVJFUkVSRVJFUkVSRVJFUkVSRVJFUkVSRVJDb2pOUkd2ZUc0RGhnSXB3RUUveHlJaUlpSWlJaUpTYVUzSE05RFpFSDhISWlJaUlpSWlJbVduTzlnVmp3M1lDSHdOSFBaekxDSWlJaUlpSWlJaUlpSWlJaUlpSWlJaUlpSWlJaUx5aC8wTCtBSzQzTitCaUlpSWlJaUlTTm5ZL0IyQUhOZFZ3RFZBZTM4SElpSWlJaUlpSWxLWmRRYjZBdlg4SFlpSWlJaUlpSWlJaUlpSWlJaUlpQWdBRmhEZzd5QkVSRVJFUkVUazFEUVBkc1YxRy9CWjhmUDEvZ3hFUkVSRVJFUkVUazJEbkZWY0xxQTUwTlBmZ1lpSWlJaUlpSWhVWm1IQTFhaUp1SWlJaUlpSWlJaUlpSWlJaUlpSVZCUjJvTFcvZ3hBUkVSRVJFUkdwekd6QVRzQUFMZndjaTRpSWlJaUlpSnlFQmptcjJOekFPbUFYVU0vUHNZaUlpSWlJaUloVWFwRm9PalVSRVJFUkVSRVJFUkVSRVJFUkVha29MS0FYc0FqUDlGMGlJaUlpSWlJaWNnWXM0RHM4ZzUwOTZPZFlSRVJFUkVSRTVEalV0N2Z5T0FEOEFNd0FDdndjaTRpSWlJaUlpSWlJaUlpSWlJaEkrZE1kN01xcEk1QVA1UGc3RUJFUkVSRVJFWkhLNnQ5NCttTFA4SGNnSWlJaUlpSWk4anVidndPUTA3WUV5QVRpOFF4K0ppSWlJaUlpSWlKbnFJYS9BeEFSRVJFUkVSR3BhbXI1T3dBUkVSRVJFUkdSeXN3QlRBWGNRRk0veHlJaUlpSWlJbEx0cVE5MjVWVUkxQUdLZ0ZaK2prVkVSRVJFUkVTa1VvdEV5YldJaUlpSWlJaEl1V3ZvN3dCRVJFUkVSRVJFS3JNQVlES1FCVnpxNTFoRVJFUkVSRVNxSmZYQnJocGNlRVlURHdKaS9CeUxpSWlJaUlpSVNLVVdqdnBqaTRpSWlJaUlpSlM3YXdITDMwR0lpSWlJaUlpSVZHWlBBd1o0eWQrQmlJaUlpSWlJVkJmcWcxMDFiUVR5Z0ovOEhZaUlpSWlJaUloSVpWZmYzd0dJaUlpSWlJaFVKK3FqV3owTUJZcUFhZjRPcEtyYWYvZm9wamJMM1E5b2orSFBRQjJnaHAvRGt0OWxBaWxZL0FTc2MxbnVUeTU4KzRXOS9nNUtxcTJtZ0tlK1FQVkZCZVNwTHp5dHdOWUJud0NxTDBSRXBFeVVZRmQ5YllEMXhjOWJBTHY4R0V1VmszRFg2R2lYNVJvTFZrOS94eUtueTN4cE4vWW5Hcnd6K250L1J5TFZSalF3RmxCOVVmbDhDVHdCcUw0UUtmYk9TaE5jV0lPYmpLRUgwQlpvQUVTaExxaGViaUFkU0FEV1d4YkxIWmtzdkt1YmxlL251T1FzVTRKZFBZekFNMWYyUkg4SFVsV1lmdjNzdjRWZlBnN0xEQWNzS3lpUTBOWi9JdWlLcGdSZTJCQmJSQmkyNEVDU2twUFp2SGt6UFh2MnhHYnovTDlKVGs1bTZkS2xEQjQ4MkZkV1VsRlJFUUVCQVNkODdjTENRaHdPeDlsNmEzN2pkcnV4TEF2THNpZ3NMS1Nnb0lDd3NMQ1Q3dlB1dSsvU3ExY3ZhdFdxZGVLTmpNR2RYNEE3SzRlQ2ZRZHhidDFEYnR6UEdHY0JnTUZZRXhwbC8vSWZhODRjVjdtK0laSGYyWUZ4d0hEQUNnOFBwMy8vL3ZUbzBZTldyVnBScjE0OUlpSWlzQ3o5Uy9ZM1l3eFpXVmtrSnllemNlTkdsaTlmemllZmZFSjJkalo0QmcrZEFQd0h6LzlVa1dycDFiVW1KRFNRNFJZOGdpZWhsckpMTi9CcWJnRVRIcm5LeXZOM01ISjI2TDk1OWRRSCtBckk5bmNnbFZIaW9CRmhoWUdoSDJEb2JRVTZpTGloRXhFOTJtTUZCUjZ6N1VjZmZjU0NCUXQ0ODgwM2lZaUl3R2F6Y2VEQUFXNisrV1kyYmRvRVFHNXVMaUVoSVZpV2hkdnRwazJiTmlmOW9tMk1ZY09HRGI3a1BENCtudjc5KzdOdTNicXo4NGJMNFAzMzMrZmRkOThsSnllSGE2NjVocEVqUjJLMzI0L1pidE9tVFF3Yk5velZxMWVYS3MvUHo2ZERodzU4L1BISE5HL2VuSG56NWpGdDJqUm16NTVOWkdUa0NWKzNUWnMyZlBqaGh6UnYzdnkwNGpYT0FyS1dyeU5yeVdwTVFTRllMSEFVNU41KzNudXY1SnpXZ1VST0xRejRBT2dkR2hyS0UwODh3YkJod3dnUEQvZDNYRkpHMmRuWlRKbzBpYkZqeDVLYm13dXdBTGdkVUgwaDFjNjBUZVl5dDJFeG5xNHVjdWIyMkN4Ni9TUEcydWJ2UUtUOHFRbEg5WE1MTUE5WUNSeWJFY3BKN2JuM3lmcEZqdEJWR0hvSDFJbWszdE5EcU5HcnkzR1RhNENsUzVkeTU1MTMwcXRYTDFxM2JrMU1UQXczMzN3ekFERXhNY1RFeE5DcFV5Y0tDd3NCc05sc09Cd081czZkUzF4Y0hGOTg4UVZ1dDV1NHVEamk0dUtZTjI4ZURvZmp1SGUrL1dYcDBxWE1uVHVYMTE1N2pSa3padkRkZDk4eFo4NmNZN1l6eGpCeDRrU01NYjZ5WDM3NWhTVkxsaEFjSEl6TlppTWdJSUMwdERTbVRKbENSa1lHdDl4eUM3R3hzY1RHeHZMcHA1OGVjMHpMc29pSWlDajFHbTYzMjdkYzhubXAvWUlDcWRHckMvV2VIa0pBblVndzlDNXloSzVLSERTNjNoODVGeUpIcVErc0FucGZlT0dGYk55NGthZWVla3JKZFNVVEhoN09VMDg5eGNhTkc3bnd3Z3NCZXVQNXZhcStrR3JsemUvTjFXN0RPcFJjbDRlbWJzTzZhWnRNckw4RGtmSjM0bmFvVWxWdEFYYmpHYlNsd00reFZDcW1Yei83Yis2QTJRWmlBaTlxU08xLy94MTdqUk4vVWQ2NmRTdGJ0MjZsVTZkT0xGMjZsTEN3TUd3MkcvSHg4ZlRwMDhkM0I5dnBkQjdUNUxzeU5SV2RPM2N1anp6eUNKZGVlaWtBQXdZTVlOdTJZeS9JTGwyNmxMMTc5NVo2YndVRkJZd1pNNGIyN2RzRGtKbVp5VFBQUE1NTk45eEE4K2JONmRXckZ6dDI3T0NERHo3Z2xsdHU4ZTAzY3VSSXZ2enlTOXh1TjcxNjlmS1Z2L0xLS3d3ZlB0eDNQZ3NLQ3Rpd1ljTng3NllET002dlM5MlIveUQxdFE4cDJIc3dwdERoL3NqMDY5ZER6Y1dsSE5pQjJVQk1telp0V0xod0lmWHJhM0tIeXV5eXl5N2p1KysrNDZhYmJtTERoZzB4d0VkQUQ5UmNYS3FCTitQTUFNdk51eWgzS0U4MTNZWmxiOGFad2Y5c2JjMzJkekJTZmlyT2JUQTVWM2JoR1dqbmxSSmxIVkYzZ1ZQNkxmelNrVUMzd0FzYlVQZXh1MDZhWEFOTW0vYjdvTzA1T1RsMDdkcVYyTmhZQmc4ZURFQnNiQ3hkdTNZbEpTWGxtSVI2d0lBQmRPellrWnR1dWdtQWpoMDcwckZqUjI2NzdiYmp2cFl4aHBkZmZwbHUzYnJSclZzM3BreVpVdXBPY1dwcUtrT0dES0Z0MjdiMDZkT0h6WnMzbDlwLy92ejU5T2pSZy9idDIvUFlZNCtSbDFlNlc5QzhlZk80NXBwcjZOcTFLNis5OXBydnpyQXhocDA3ZDlLdVhUdmZ0cmZmZmp2UFB2dHNxZjJkVGlldnYvNDZBd2NPTEZWKzVaVlhjc1VWVi9EZWUrOEI4TU1QUHhBYkcwdkhqaDJaTVdNRzk5MTNIMU9tVE9IeHh4OHZkWTVHalJyRm1qVnJBRmkyYkJtclZxM0M3WFpUdTNadEhBNEg2OWF0WS83OCtRUUVCSnd3dWZheTF3aW43bU4zRWRpa0FVQzMrSWpMbmp6cERpSmxNeExvMXFwVksxYXVYS25rdW9xb1g3OCtLMWV1SkNZbUJxQWJvUHBDcXJ5cEc4MmZMWXQzVUhKOU5nUllGak9teEprLytUc1FLVDlLc0t1bkxEeUR0UUQwQWxZREg2TWsrNFRpN3hyVkJjdDZ4Z29NTkxXRzlNTUtQUGtnWTJ2WHJpVWhJY0hYbERzNE9KaWNuQnhXckZqQnpKa3pDUXdNWk1XS0ZXUmxaUkVjSEZ4cVgyTU04K2ZQWjgyYU5TeGN1QkNBTld2V3NHYk5Hajc2NktQanZsNWhZU0hmZi84OTA2Wk40L1hYWDJmUm9rWE1uei9mdDM3Q2hBblVyMStmUllzVzBhZFBIMTUrK1dYZnV0emNYTWFQSDgrb1VhT1lNMmNPaHc0ZFl1Yk1tYjcxSzFldVpOcTBhYno4OHN1OC9mYmJmUFBOTjh5YU5RdUFqSXdNSWlNam1UNTlPcjE2OWVMR0cyOWsyclJwcFpKN2dBOCsrSUNhTld0eS9mWFhIeFA3NDQ4L3psMTMzUVZBeTVZdHVmenl5NG1MaXlNa0pJVE9uVHZ6K09PUDgvTExMMU5VVk9UYkp6ZzRtUHg4enlDYzRlSGh2Z3NDTldxVW51bW9yRTNwclVBSHRZYjB4UW9NTkJhTVBuRFA2TTVsMmxIaytMb0F6NFNGaFpuWnMyY1RHaHJxNzNpa0hJV0doako3OW16Q3dzSU1NQnBRZlNGVjF0U05KaFRQZDhRZ2Y4ZFNoUVhiTEQ0dVB0ZFNCU2pCRmp1UUFXemc5NlJiU2pDalJ3ZGdXVzhEdHFqQnZheUFlaWNac2JyWXpKa3pmVW5qMFZ3dTEwa1RQNWZMZGNxN3JrZXpMSXZ4NDhmVHZIbHpMci84Y3U2Ly8zNFdMVnJrVzc5anh3N3V2ZmRlNnRXclI2ZE9uWWlQai9ldHk4L1BwN0N3a09iTm05T29VU01lZlBEQlVxTnl6NW8xaTRjZmZwaS8vT1V2TkcvZW5JY2ZmcGg1OCtZQmtKZVhSMEpDQXQ5Kyt5MWp4NDdsaFJkZTRJc3Z2dURqanovMjdaK1dsc1k3Nzd6RFF3ODlkTnozM2F4Wk02WlBuNDdiN1NZN081dVBQdnFJeG8wYjgvYmJiek53NEVBc3kyTGh3b1hIOUtmT3lNZ2dLQ2lJd01CQVg0TDlSeEtaZ1BxMWlScmN5d0pzbG5HL2JVYVAxcFY2T1JNQndOdUE3YzAzMzdST2R3QStxUnhhdEdqQmxDbFRMRHpmbzk1R2QvYWtxakpNQkM3emR4alZ3T1ZZdk9ydklLUjg2QitDTEFBdUI1SktsTjBLTEFVMGZRRHcyMzdYYlZoVzgrQS90eUMwZmNzeTdUTnExQ2dhTm16SXFGR2pBRThTYTdQWmlJMk54ZTEyNDNRNmlZMk54VzYzbDJxT25adWJpOXZ0cGtlUEhxV09WOXdjRVlEQXdHTUhWSE00SEZ4d3dRVys1Y3N1dTR4OSsvYjVsbWZQbnMzSEgzL01GMTk4d2ErLy9scnFybm10V3JYbzNiczN0OTU2SzMvOTYxL3AwYU1IL2ZyMTg2M2Z2bjA3enovL1BDKysrQ0xndWNQdWpkbWJNRC8zM0hNMGJlb1o4K1RmLy80M1U2ZE85VFZubnpwMUtuLys4NTlwMTY1ZHFjUWVQQmNUeG80ZHk5NjllN0haYk15ZE81ZHZ2dm1HLy8zdmZ6enp6RE9sdG0zZnZqMXhjWEcrMTB4S1N2STF1L1dlMzZDZ1AzYUJQYlI5UzNMWC8wVCtUenRiL0hiQS9UYzhveitMbkk3YmdPYlhYWGZkTVYwaXBHb1pOR2dRczJmUDV2UFBQMjhCcUw2UUttZEtuUGtURnZmNU80NXF3ekRrclExbThuMXRySzMrRGtYK0dOM0JGb0JEZ1BmMjRQWEFYT0JiZEFFRzA2K2ZIY3Q2Q3FCR3I3SzNBbXpjdUhHcHU3VXVsNHVPSFRzeVo4NGNYbmpoQlM2KytHSldyRmpCaGcwYmFOaXdvVys3UTRjT1ViTm1UVFpzMk1DR0RSdjQvUFBQQVh6TDNqdkhwMUpVVkZTcXovTHc0Y09aTzNjdWZmcjBZY3FVS2Nkc1AyclVLS1pObTBiTGxpMlpPblVxLy8zdmYwdXRmK1dWVjVnOWV6YXpaOC9tL2ZmZjU0TVBQTjhqSXlNanNkdnR2dVFhNEtLTExpSXhNZEczUEcvZVBEWnYza3lYTGwzNCs5Ly9UbDVlSGwyNmRBSGdzY2NlWS9QbXpVeWM2Sm1pL2Q1NzcrWHJyNy9tNFljZlp1blNwV3pZc0lIRml4Y0Q4TTAzMzVSNlR6dDI3S0JaczJhQTUwNTZTRWhJbWM3TnFVVGM0UHM5UDJYNjlUdTlwZ1JTM2RtQnA4QXpFRjlaSkNVbCtXWUw4RXBPVG1ibXpKa25IQVcvWkhlSjQvSE9TbEFSRlJTYy90aWFhV2xwSnp3WDVjRVl3OEdEQjg5bzN5ZWY5SFhCZmdyUDcxK2t5ckJaUE9IdkdLb2J0MDNudkNwUWdpMUhPd1Q4aW1mMDI1Ti9pNnNHNHNNdjZ3dGNFblJ4RXdLYlgzREs3WS9tN1l0OC92bm5VNnRXTFI1NDRBRVdMRmpBWC83eUY5ODJKWlBHVFpzMjBiSmxTK3gydSs4QitKNmZxR2w1VVZFUlI0NGM4UzF2MmJLRkprMmFBSkNTa3NMYXRXdVpOV3NXZmZ2MnBWNjkwalBMeE1mSE0zTGtTUDcwcHo4eFpNZ1FYbmpoQmRhdVhldGJmK0dGRjVLUWtFQ0RCZzFvMEtBQkJ3OGVaTVNJRVlDbkwzU0RCZzFLSmRRSkNRblVyRm5UdDd4Z3dRSSsvZlJUWnMrZXphUkprd2dPRG1iMmJNOWdtWU1IRDJieTVNbSt2dE5oWVdHRWhvWXlmLzU4Smt5WVVPbzlCd2NIbHpwWEsxZXU5QTJ1bHArZlgyNzlYSU5hWEVCUWl3c0FMaTMrL1l1VVZWL2drazZkT3RHaFE0Y3k3YkJ5NVVwbXpacEZWbGFXTDRuTXo4OW44dVRKdnM5K2JtNnVyeTV4dTkyMGE5ZU8xcTFibi9EUnZuMzcwMHBJNCtQamZTUDVsN2ZQUC8rY3NXUEgrcGFmZi81NW5uLysrUk51UDNueVpGNTQ0UVhmc2pHR2YvN3puMXg5OWRXa3BLU1UydFlZUTNwNk9nVUZCYVVlbVptWnZqRWF3RE9qdzhDQkE4bk96ajd1YTg2ZlA1Kzc3NzRicDlONTJ1L1BPd0FsY0NtZTM3OUlsZkRtWnRNQ1Q0c2NPWWNzR1BEMkpxTytSWldjRW13NTJtWThvNHlYN0FmeU52QUNVTzBtYjdVc2N4OUF4SFVkLzlCeGJEWWJJMGVPSkN3c2pCVXJWbkRreUJHMmJkdUd5L1g3N0M3WjJkbTgvLzc3WEhQTk5iNHk3NWRxNy96T0o3cHo1WGE3R1Q1OE9EdDM3dVRubjM5bSt2VHB2aEhJdlUzS0V4SVMyTDkvUHkrKytDTEdHRkpUVThuSXlLQjI3ZHErQWRVT0h6N01va1dMU3QyUnZ1V1dXM2o5OWRmNS92dnYyYjE3TjYrKytpbzMzbmlqYjMydlhyMTQ0WVVYaUkrUForZk9uVXllUEpuWTJOK25kZlFtNWcwYU5LQmV2WHBZbGtXREJnMEF6NkJtM3VkZWdZR0IvT3RmL3lJbEphWFVSWU9TTm16WXdLNWR1N2p1dXVzQXp4Mi8wTkJRakRFVUZCUVFHeHZMYmJmZGRzbzdmU2NTY1YwbkFDeUxmNXpSQWFTNnVnODhBL2VWMWRLbFM3bnp6anZwMWFzWHJWdTNKaVltaHB0dnZobndkQTJKaVltaFU2ZE92cnZTTnBzTmg4UEIzTGx6aVl1TDg5Mzlqb3VMSXk0dWpubno1dUZ3T01vOHdCOUF3NFlOV2I1OCtlbTh6ekpidUhBaHRXdlhKalUxbGF5c0xCSVNFcWhWcXhaWldWbGtaV1dSbHBaR1FVRUJMcGNMdDl2TjVzMmJ1ZXl5eTN4L3V3c1dMQ0E4UEp6dTNic3pldlRvVW5XbTIrMm1lL2Z1dEcvZnZ0U2pXN2R1ckYyN2xsOSsrWVhjM0Z5Q2c0UFp0bTJiN3lMYzBmWENEVGZjd0NXWFhGTHFRdUhwMUIwbGZ0K3FMNlRLc0lvWWdmSUVmN0M1M0R6cTd5RGtqNm4yVFlEbHVFcjJ2VzRPM0EwNGdiZUE0OThDcUlKK0cveEViWVBWeFJZV1F2Q2ZUdjlpb3ZlTDRKNDllMWk3ZGkxTGxpd2hKQ1NFY2VQR3NXelpNZ1lQSG94bFdUUnQycFJwMDZieDdiZmZFaEFRVUtyL2RXRmhJUmRjY0FGT3A1UC8rNy8vWTlteVpVUkVSQnp6V2dFQkFWeDg4Y1hjZDUrbnExVC8vdjNwM2JzMzRCbForL2JiYitlZWUrNGhJaUtDM3IxN2s1cWF5alhYWE1PWU1XUG8yYk1uWThhTVlkeTRjWXdaTTRZcnI3eXkxRFJiZmZ2MkpUMDluUkVqUmxCWVdNajExMS9QM1hmZjdWdC8xMTEzTVhIaVJBWU5Hb1RMNWFKbno1Nzg4NS8vUEsxejVYYTdmUStBTGwyNjBLVkxGOTU5OTExMjc5Nk56V2J6SlF5Wm1abU1HaldLZSs2NWg0eU1ERzY5OVZaU1UxUHAyN2N2VHFmVE4wSjdXbG9hSTBlT3BLaW9pSUNBMDZ2cWd2L2NIRnRvQ083Y3ZLN3g5NHl1MVhqNjZMVFRPb0JVUjdXQkxyVnExU3Axa2V4a3RtN2R5dGF0VytuVXFSTkxseTRsTEN3TW04MUdmSHc4ZmZyMFlkT21UWUJubWp2djNPNWVSMC90OTBmWWJEYkN3OHYvK3VrdnYvekN4bzBiZWZIRkYwdlZhei84OEFNelpzendMWC84OGNmczNyMmJrU05IWW96aHA1OStZdXpZc2J6MTFsdTg5OTU3VEpzMmpiQ3dNTzY4ODA2R0RoM0s4T0hEdWVTU1M3RGI3YXhldlpxUWtCQ2VlT0lKN0hZN2p6MzJHRGs1T1VSR1J0S3BVeWNXTEZqZ2F3bmtyVVBhdDIvdnUxQlIwdTIzM3c1NDZ0MmlvaUxXcjE5ZnBycmoybXV2SlNvcWl2VDA5SzVBTFVEMWhWUnFvMWVhQUN5MXlQQWJpMXRIcnpRUGpPNW1WZnVXcEpXVnBtV1NzbWdIWEFGTUwxNnVEN1FGRmxHRlJ4Ny83ZTVSZ3czV3JORDJMYWwxN3kybnZYOU9UZzVEaHc1bDNMaHhUSjgrbmJadDI5SzllM2ZmbDd5TWpBemk0dUlJQ3d2anFxdXVBdUR3NGNQVXJWdjN1TWZidTNjdjY5ZXZwM1BuenNmYzlhM3Nzck96R1RCZ0FKTW1UZkwxcXdhWU1XTUczM3p6RFowN2R5NlYxRy9ldkptV0xWdGlzOW40OGNjZk9lKzg4OHA5bnVHMHQrZVJ1KzVITEl2QmphWS85MTY1SGx5cW9zSEFyRUdEQnZIdXUrK1dhWWRodzRheGV2VnFWcTllVFdabUp2Mzc5eWNnSUFCakRKbVptZFNzV1JPMzI4MEhIM3hRYXF3R2I0Sm9XUmJHR1BMejgzMWpFSGhidTZ4YnQ4NjNmWHg4UEgzNzlxVnYzNzRzWGJvVThGdzR1Ly8rKzdFc2kvajRlUHIzNysvYjUxVGJlODJiTjQrcFU2ZmlkRHE1NVpaYmVQREJCMHZkT1I4eVpBaGJ0bXpobTIrKzhjMFMwTE5uVDc3NDRndGZQVmRZV0VoaFlTRkJRVUhNbWpXTCtQaDRHalZxUklzV0xaZzdkeTZCZ1lIczNMa1RnSm8xYTNMMTFWZno4Y2NmMDZsVEp4NTc3REhzZGpzelpzeGd6Wm8xVEpvMHlUZDJ4WVFKRTRpSmllSHJyNy8yWFlqelhyRFlzMmNQSVNFaE9Cd09MTXNpTVRHUndZTUhzM2p4WWdJREF5a3NMQ1F2TDQ4bVRacVV1U1hBb0VHRGVQLzk5NzJmQTlVWFVxbTkrYjNwYkxsWjVlODRxak9iUmVkL3hGaXIvUjJIbkJuZHdaYXkrSzc0NGZVaWNFL3h6NmY4RXRFNVlPQm1nSkFyTHptai9jUEN3bnhmdEwyamlaY1VHUmw1ekdqaEowcXV3VE40MkVVWFhYUkdzVlIwNGVIaHBhWVY4N3I3N3J0TEpkWmVmLzNyWDMzUFc3WXMyOGp1cHl1azVjWGtydnNSWTdnWmZXR21UWnMydFRkczJKQUtFQk1UYzcvYjdmN1o0WEJzOVphSnA3NG8yWDNpWk5hdVhVdENRa0twTVFaeWNuTFl0R2tUKy9mdjU3YmJibVBGaWhYRXhNU1VHdlVmUEVuMC9QbnpxVnUzTHFtcHFmVHMyWk0xYTlZQStKTGxveFVWRmJGanh3N2VldXN0bkU0bmp6enlDT2VkZHg2MzNucnJjZU03MWZZclY2NWsyclJwdlB6eXk0U0dodktmLy95SGlJZ0kzL1NFbjN6eUNabVptUUM4Kys2N3ZQSEdHNzVqWDN2dHRjZTgzb0lGQzVnelp3N3Z2ZmNlZDl4eEIvUG56K2UxMTE3RGJyY1RHQmpJOU9uVEtTb3FJaVFraExWcjF6Sml4QWljVGlkRGh3NWwrL2J0OU83ZG0wbVRKdkgvN2QxM2ZCVFYzc2Z4ejJ3MnUra2hvVU1vb1ltQW9DQ0NnZ2dvMkVDNFhBVzVpdmtqRW9vQUFDQUFTVVJCVk4yckNLaFk4SHJSSzRnSUtGaFFVZUg2V0IrUjh0aEFGRUZRcWlDb0lGVkFDU1dVOUY2MnpQUEhaSmVFQkFnUUVwTjgzNi9YdnNqT25Kazl1MHRPNWpmbm5OOUpTVWxoOWVyVmJOaXc0WVNmZmVFcE1JQi83blhObWpWTFhLV2hOUHIzNys4THNOVmVsQ08xUytlR3pjdUFLdHQ3VWtsNFRRWUFDckFyS2MydGtET3hBNGdIUGk2MDdXcWdUc25GS3g4cmU3VFJCNXNOWjF2bG1xaU9uTzFhZ2hYODlEWEhqYXUyYldYdjNyMUg5dS9mZjd2RDRZZzNUWE92YVpyWmd3WU5lclY5Ky9hTEhRNUhmTDkrL2JiMzd0MTdaRVhYczRJRkFIM3NkbnVwaDRlLzk5NTcvbUQwZUI2UDU2UTlweDZQeHovc3ViUnNOaHRUcDA2bFpjdVd0R3ZYanJ2dnZ0dWZvZjlNeXIvLy92dU1IajJhOXUzYjA2SkZDMGFQSGwxa2xZT3RXN2Y2TTZuZmNzc3RyRm16aG52dnZaY2VQWHF3ZHUxYS8yUFZxbFVzWDc2Y05XdldrSlNVeE5DaFF6bDY5Q2lqUm8waU56ZVhPWFBta0pxYWlzUGg0Qi8vK0FkQlFVSEV4Y1VSR0JoSVNFZ0lsMTEyR2ZmZGR4OHRXclRnaXkrK1lPVElrVXlkT3ZXa0NjdE0wenhscHZYVHpYWit6VFhYK0lhVDkwWFhWdWVjMnFWenk0UWJLcm9Pb3UrZ01sTVB0cHlKcWNETGdDL2JUQ1F3RDNCZ3pkaytVRUgxS2pNSFFzOXJCb1FHMXF1RkxmanMxbGFXeXNrVzdDU3dYazFjOFFtaEIvYlRETmhkMFhVcVR6MTc5cnpZNFhCOGNkbGxsOVVlUFhwMFlFR205eWJnWDVySURwQ2VudDc2NVpkZmZ1bTc3NzZMQUY0d2pHbzVaNndaRUhyZWVlZjVNK0tmeXROUFAwM0RoZzM5bzF0OGE3bjM3dDBicjlkTFhsNGV2WHYzSmlBZ3dML3VQRmdaeGIxZWI3SFJMNTA2ZGZML1hGSXZyTjF1TDVMZC84SUxMMlRtekprbnJOK3B5dS9jdVpNSkV5WXdjZUpFd0FwYUM5ZHovUGp4SkNkYlU1RjlQZkEvLy93elAvLzhjNUVNNiszYnQyZldyRm5jY01NTjlPblRoNmlvS1ByMTY4ZWJiNzVKejU0OUdUUm9rRC9BdHR2dEdJWlJaSmo2c0dIRGNEZ2M1T2JtTW5ueVpKbzJiVXFEQmcxT3VteGZUazRPbDE5K3VUKzNnKzk4UFhyMDhPZUM2TkdqQnkrOTlOSUp6M0c4aUlnSVdyVnF4Ylp0MjBLaCtyVVg1VVh0MHJuMytqcXpKdGExWEtYVE1ocmlNeUhyOUZjRExKR3RvS254Vmt4M2Zzdi9yakdqNzduTVVFNkhTa2dCdHB3cFQ2R2Zhd0RMc2JLTSs0THIyc0JnckRXMWo1UnYxY3FBemRZZXdON3c3RHZsRXhNVFdiSmtDUU1HRERqbFVsS21hZUx4ZUVxVldDYy9QNTh2di95U1BuMzZFQkVSZ2R2dExwYTB4NWMwckhCdldGeGNIUFhyMXk5eUVYN2d3QUVPSFRwRTU4NmRTL1dldkY1dnNSNDIwelNMSlY3eUpSamJzbVVMdi83Nks3ZmVlbXVwem44NlNucmRuSndjbGk1ZFNyOSsvYzRxR1pTOVFSMWM4UWxnMEo1cWRNRjgyMjIzZGMvSnlWazBZY0tFOFBQT08va1VpWWlJQ0o1NTVwbEFZT0tDQlF0dXVmWFdXKy8vNktPUHF0dXd0dllBYmR1MkxmVUJqUm8xS3ZMYzQvSFF2WHQzbm5ycUtiWnYzODZNR1RQNCtHTnJrSkJ2TlFHQVE0Y09FUmtaNmMvNm5aU1V4TFhYWHN2Njllc0I2M2Y1NXB0UHZiS09iNjUzYVpWVWZ1clVxZjczNFhhN2l5eU5WWkxwMDZmN2crMXZ2dm1HS1ZPbThOeHp6Mkd6MmZ3M0VyWnQyMFphV2hxVEprMGlQRHljVHovOXROak5oTUpHamh6SnBrMmIvTTh2dWVRU0FQL25VWktnb0NCV3JWcmxYL292UGo2ZS92MzdzMkxGQ2h3T0J4NlA1NHpXRW0vYnRpM2J0bTBEcWxkN1VWN1VMcFVQaDBHNzhvb25vNFBoeWxod0Zhd3FhQUE1YmxoL3NPaDJmOTBDWU1GT3E4enhhb1ZBcjFnckdKNjdGZEpMdWVwZW05clFJQncySG9LVUhBaDNXTTl6M0hCMUM4aklzODRYWFhEUExqSDdqTi91YVhNSDBRNVlVWDZ2S0dWRnc1aWtMTVFCQTRCckMyMzdPL0E2eHhLalFlVktxbmNCUUdDREU4K0pMb25YNnkyeWpBeFljN0ZuelpyRmloVXJpcFgxQmNCNzl1emgwMDgvSlNVbGhTNWR1cENUaytNdnYyTEZDaDU3N0RHeXM0dTM2cE1tVFNJbko0ZnM3R3k2ZHUzcVg5Ykg5K2pjdVRNN2R1d29jc3preVpONTk5MTNpMnpidVhNblk4YU1LYloycnRmclpmZnUzYVNtcHBLZW5rNUtTZ3A3OSs1bDFxeFpkT25TeGI4c1R1Zk9uVm05ZW5XUlkrZlBuOCtvVWFNQTJMRmpSNGx6ckk5L25mMzc5eE1mSDMvU3g3NTkrOWk3ZHk4QTMzLy9QUTg4OEVDeDg3bGNMc2FORzNmV21aWURmVGRZdk40THp1cEVsWWhwbWtIdnYvLys4M1BuemozbFJlengrdmZ2M3lZK1BuN3BIWGZjMGZUYzFPNHY2d0k0dlFEYnh4ZTAxcTlmbitqb2FFYU1HTUVYWDN4QisvYnQvV1VLL3ovZXVIRWpIVHAwSUNBZ3dQOEEvRCtmYUdpNXkrVWlMaTdPLzN6Nzl1MDBhZExraFBVNlZmbW1UWnNTSHgvdlg0THY0TUdEUFBiWVl5VytONS9Ka3ljellzUUlWcTllemFSSmszajIyV2VwWDc4K0FMTm56MmJRb0VITW1UTUhwOVBKMEtGRHljaklZT2pRb2FTbHBaM3dkL24xMTE5bnc0WU5yRnk1MHYvNXJGNjkyaDhnbDdUVW44MW1Jemc0K0lUbkRBZ0lLRGJ2dlRRS2ZmL1ZwcjBvTDJxWHlvOFpRTHZ5Zkwyb1lLZ1RDclZEb0hZb0JBZGFRYkp2ZStGSGhCTnlQU1dmNStLQzNLOXVMMXpSQlBxM092YTQ0VHpyNFNoaFprMnRFR2dXQmEyaXJlZE9PMXpSMU5ybU5TSGZZL1ZrRHpvZitqUXZmdnk1WlBPVzczY2haVWM5MkZLV0NnL0syWVdWWlh4Mm9XMWpzSUx3Q2NCMzVWaXYwMmVhRjJBWXh3S3NVanA2OUNqWFgzOTlpZnZHamgzcm41UG9NM2Z1WEpvM2IwNVVWQlN2dnZxcS93SnQzYnAxL1BEREQvVG8wWVB0MjdlVG5KenM3LzMyQmNHK0h1akF3RUNjVG1zWSs1SWxTNG9NNjd6cHBwdUs5SnJ2MjdlUFBYdjI4T0tMTHdMUXQyOWYvNFZvYm00dVYxNTVKWVpoNFBGNCtPRUhLNEhva0NGRC9ObUtBYnAwNmNJenp6ekQ0TUdEL2E4N2JOZ3dhdGFzV2VTOVhYbmxsYnp4eGh0OCsrMjNwS2VuMDdoeDR4TitiaDZQaHlGRGhweHcvL0VhTjI3TVo1OTl4cVdYWHNya3laTlpzMllOVzdaczRkMTMzeTNTaTMvRkZWY0ExckRhOWV2WG4zYkFIZGlnNFBzM3pmWW5MMW1sL0F1NC9Fd1Buamx6cG1QNDhPSHJzRllicUM3T09NRDJzZGxzakIwN2xudnZ2WmRseTViUnQyOWZ0bS9mVHF0V3JmeEJkR1ptSmg5OTlGR1JtMHErMzB2VE5ERk44NFRyTjV1bXlSTlBQTUdFQ1JOd3U5M01tREdqeEFTQ3BTMC9hTkFnM25qakRabzBhVUprWkNRdnZmUlNzUVJ2dm96bVBvOC8vamd6Wjg3azRZY2ZwbDI3ZGx4NjZhWCtmUU1HREdEUW9FR0VoWVhScjE4L1ltTmppWXlNWlBiczJmVHAwNGU4dkx3UzMxdElTQWltYVpLU2tnTEExMTkvemM2ZE8rbldyWnYvZDM3ZnZuMys4cjRibTZVWkplUnl1WXFOQ2pxWlF0OS9kV292eW92YXBYSmltT1hYZyswdWFCNTJKOE95UCtHZm5jRGp0UjRBT3hKaDFUNHIwTDJuSTJTN29LU0JOK2ZWZ3NZRmx6Nk9BS2hmZkRWVGZ0aHJCY3ZIMjVrRXJXdEJpNXBXejNsZW9XYkdOSzNYOXRXenJJYWVsNWFKQXV6S1NnRzJuQ3ZmVVR5SS9qdlFHU2c4c2UxT3JLVytGZ0Ivb2F5ZlJnT0FnT2pJVXhVc3duY2g3RnZ1eFRSTlhuenhSWHIyN01rbGwxekMzcjE3OFhnOE5HL2VuTDU5K3hJUUVJRGI3Y1kwVFpZdVhlcS9XTzdjdVRPTkdqVWlPenViTFZ1MjhOdHZ2L2t2Umx1MWFrVzlldlZZdG13WllDWFh1ZnZ1dTB0VnYzZmVlWWZodzRlemF0VXFkdTdjaWQxdVovNzgrY1htalhidjNoMndMdnJYcmwzTG1qVnIrT1dYWDNqb29ZZHd1OTNrNWVVeGMrWk1Ibnp3UVFJREEwbExTeU02T3RwL3ZNZmpvVWFOR3J6ODhzdWNkOTU1dlBMS0s4VEV4QlNyajIrb3VkMXVaL255NVFRSEJ4ZnBoU3M4eEwxVHAwNTgvdm5ueE1URStHOEtPSjFPM25qakRXSmpZK25hdGF0L0hmQ01qQXg2OXV6cHYwbmc5WHJQcURjN29HYkI5MjhZOVUvNzRFcW9UNTgrVXo3NzdMT0gvL2EzdjUzeE9abzNiODd3NGNPamdDbExsaXg1b3V4cTk1ZldBSW9QK3o0VjMyaVhQLzc0Z3pWcjF2RFZWMThSSEJ6TTVNbVRXYng0TWJmZGRodUdZZENzV1RObXpackY2dFdyc2R2dFJZWk11MXd1R2pkdVRGNWVIcSsvL2pxTEZ5OG1QTHo0MVdWZ1lDQWRPM2Jrbm52dXdUQU1icnJwcGhObUVDOU4rUnR2dkpHVWxCUWVlK3d4WEM0WDExMTNYYkdBM1JjVSs1S3loWWFHTW5yMGFLNisrbXJHamgzTGJiZmR4aHR2dkVGVVZGU1JHNE0raFlQem9LQWc1czJiNTg5TUR2RFRUei94eEJOUGtKV1ZSYzJhTmVuU3BRdWJObTJpZnYzNk5HellrTU9IRDdOOCtYTGk0dUw4YmZPZmYvN0o0TUdEL2UwT0hMdEo0YnNoQjlhUWQ2L1hXK3Exc0lIQ054R3JSWHRSWHRRdWxTOHZ0Q3J2NFlaMVFxRm5VK3RuMHdUZmIzNkFEZjV4Z1hXUmFETWdvNFFBdDM0NGRHOWtCY0taK2RZUTcrVjc0VUE2WE52UzZobmZsV1FGMG9WRkZReFA5d1hQb1lGd1kxdHJtRGhBVEFRRUdGQWpDSzVyYVcwN3kwRnhwODJFTTF2R1JpcWNBbXdwVDMyQmZzQzNoYmFOQlpwakJkNis1dTl2d0g3Z1Y2QmlFcE1ZUkFEWWdrNHZ3VmxJU0FpVEprM2k2TkdqdEduVHh0OExQWDM2ZE41NDR3MG1UcHhJKy9idEdUTm1EUGZjY3c4aElTR2twNmR6N2JYWDRuQTQvRW1DcnI3NmFqd2VEMU9uVG1YVHBrMHNXTENBYmR1MjhkWmJiL0hpaXk4U0ZoYkdsQ2xUNk5TcEU5OTg4dzBoSVNITW1qV3J4TG1LdnFIbDMzMzNIVC84OEFOdDJyVGgzWGZmNWJISEhtUFJva1hjZGRkZEo4MVk3SEE0V0xKa0NYLzcyOSt3Mld3RUJnYVNtNXZMeHg5L3pPalJvLzFyOWhZT3NELzU1Qk5lZXVrbDdIWTdOcHNOdDl1TllSaDg4c2tuL2pJZWo0ZGh3NFl4YXRRb0RNTWdJaUtDZ3djUGNzTU5SUk5uZnZycHAwV0dwaHFHZ2NQaElDTWpBNGZEUWExYXRVaElTR0Rnd0lHRWhvYjZBMm1IdzBHZlBuMHdUUk9IdzhGWFgzMTEya0cyRVZRd1Q5MmtkSm1yS3Jtc3JLd0hldmJzZVdickZCVnl4UlZYQkU2ZE9uVTRVRjB1WkNPQVVpYzQ4OG5OemFWdDI3WkVSMGR6NU1nUlJvd1l3VlZYWFlYTlpxTlBuejZrcHFieTAwOC9FUm9hU25oNE9OZGNjdzJkT25VcWtrRzhmdjM2ZlBiWlp3RDgvZTkvSnlZbWhoNDllaFI3TGNNd0dETm1ER1BHakNtMnIxR2pSa1hXelQ1VmVkLytmLzd6bi82YldpV0ppb3JpbFZkZUtiYTlUWnMyZlBqaGh5eGR1cFNvcUtnaSs3S3lzdndadk5QVDAzbjExVmY5TnlLMmJkdkdpQkVqNk5XckZ3RG5uWGNleno3N0xPM2J0eS94czNlNVhNeWZQNStZbUJpZWZQSkpBR0ppWXBnL2Z6NU9wL09rbWRnOUhvOC84VnhwRmJxeFVTM2FpL0tpZHFsOEdSQjE2bEpsdzVjOExNSnBQWTZYNTRZdFIrSDhXaENYQmh2aWkrNFBDWVNybWxtQitQcUQ4R2NLREdnTnZXTWgxdzFCZHV1NEgrS0tuOXZnMkx4cW42Z2dzQmRjSmpqdFZxQWZZTE9DZUs4SkVXZjl2L0QwR0ZhT0k2bUVGR0JMZVVvRlBpcjAzQWE4QlhRQmZGbHFBb0Qzc0M1UUdnQ0hDclkvajVWQWJSWncrdGxuVGw4a0ZBcXdTaWswTkpRT0hUcnc1Sk5QTW12V0xKNTQ0Z21XTDE5T3UzYnRHRE5tRE8zYnQrZnh4eDlueUpBaFRKdzRrVHAxckNISXExZXY1cVdYWGlJaElZSGx5NWR6NjYyMzByVnJWN1p2MzA2Yk5tMm9WNjhlVzdac0lUbzYybjlNWWI3QWZPWEtsWVNFaEhERkZWZncvdnZ2MDdoeFl6d2VEMTZ2RjZmVHlYWFhYY2ZDaFF2cDFhc1gzYnQzSnljbmgyKysrYVpZNEZsNGlab0RCdzd3M1hmZnNXelpNdHh1Ti9QbnovY0gwemFiamJTME5FSkRRNHNNcGV6ZnZ6Kzlldlh5OStJUEdEQ0E2ZE9uMDZMRnNjU2tEenp3UUxGMXYwTkRRd0ZyYmpWQTc5NjlUemdYOHJYWFh1UC8vdS8vQUd0SS9abzFhOGpNek9TRER6N2cvdnZ2WjlXcVZWeDAwVVVzWHJ5WWRldlduVkVQdHY4R2k4SHBEV1dvaEM2ODhNTExMcm5ra3ZTb3FLaXdzejFYZEhRMHExZXZYbk8yYytBcmtVaWd4Sjdqa3drTkRlV0REejRBOEdjVEw2eEdqUnJGYnBvZC96dFRXR3hzTExHeHNhZFZoM01wSkNTRXl5OHZlVlJ2V0ZnWUF3Y09MUEdZcjcvK0dyRFd4ZzRJQ0dENDhPR0FOYkpuNmRLbDFLaGhYWE5HUkVUNFI5dVVKREF3a004Ly83eklOcWZUZWM0K28wTGZmNVZ2TDhxTDJxVUtVVzQzaUh5anZYOVBncFZ4Y0hmSG92dWIxb0MwUEVqUGgwQWJkRzhNdngyQlA2d1pJV1M3WU00V09MODJ4S2REYkpRMUREekliajBBMG5LaFhoZ2s1MWhCdDA5cUxteExnQ1kxNE11ZDBLK1ZOYnc4M0FsSHM0NE5VeThzTU1BSzZKZitVZVlmeFlub1psMGxwUUJiS3BJWGE4bXZ3c0t3bHZ4cXhMSGdPaEo0RXNnRjNpelk1Z0MyWU0zMTdvZlZUb2NBRDJQMWhMOWRVQzRRdUJSSTQxZ1FINEkxbDhzRExDM1lGZ1hjQjJRRDB5bG8xTTVraWE0Tkd6YjRsOWNCV0xac0dUTm16T0RHRzI5azJMQmg3TnUzajl0dnY1MUhIMzJVZWZQbWtaMmR6WWdSSStqWXNTT1BQdm9vYVdscDlPelpremx6NXJCdTNUb0E1czJiaDJtYS9vdHJqOGZEenAwN0FianJycnY4bVhNTFg4d1dIczQ1WThZTXVuZnZUdjM2OWZuOTk5OFpOV29Vdi8zMkc3bTV1Zno5NzMvM1ovdjIvWnVmbjgvQ2hRdnhlRHhNbURBQmw4dkZzbVhMNk4yN2Q1RWdJanM3bThPSER4TVZGVVZLU2dxaG9hRTRIQTRpSWlMOFBVb2JOMjdFYnJkVHQyNWR0bTdkNmwraUp6TXpzMGl2ZDJHbENWU2VlT0lKUm8wYVJjK2VQZjFET09QajQxbTVjaVZIang1bHlaSWxmUERCQndRRkJYSE5OZGVVNHBzcnpqZzJncUhLLzVHejJXek5IQTVIV2I3UFNybk15eGs2b3g1c0tjNHdESC9iZVh6dnRzMW04d2ZYZjBXRnZuLzlSeWdqYXBjcVJJWGNJQ3BwS2F3d2gvVW9iRjFCRjh2NXRTRzJoclUvd2dtMmhrWFB0VDhOR2taQSs3cldBNnpoNExsdVdMd0hrckt0NGVpaGdkYnhZWUdRWHhCVTF3eXg5dGx0MXJsOGRRc3dqdDBVS0NlNldWZEpLY0NXdjVvMDRKNFN0aitKRlh6NzJyWW1RRXVzUU51M0xScVlDTVJ6TE1DdURmeUFGYXdYNUppa0x2QU5WdmJ6cGdYYklvQkp3SjlZQVhZb2dPRW9mWUlibjNidDJoRVFFTURTcFZicy91Njc3ekpwMGlRNmRlckVnZ1VMZU9HRkYxaThlREYydTUwYU5Xb1FFUkhCVTA4OVJhZE9uWmd5WlFyTm16ZW5kZXZXakJremhzVEVSR2JQbnMzaHc0ZnhlcjAwYkdqOUJibnp6anY5Q1grZWZmWlpvcUtpK09xcnIxaXpaZzJtYVhMeHhSZXphTkVpNnRhdDY1L0grTXN2di9EdmYvK2JIajE2TUczYU5KS1Rrd2tPRHViVFR6OWw4T0RCekowNzEvK3ZieTdpeHg5LzdKL3pHQlptZFNEWWJEWi9EM2ZoZ1A2cXE2NHFOcHdickNIZXZYcjFZdXZXclV5WU1JRVBQdmlBNXMyYms1S1NVdXdDMnVmNFRPd2xPWDU0WjNKeU1tUEhqbVhJa0NIMDd0MmJSWXNXVWFOR2pXS0psMDZIemVuLy9rTTU5ditzY1BkSGxkbTJaOCtlSmJmY2NrdVpMZm8rYmRxMHhwMDZkWHAwNDhhTnZwdG9mNG4zZVk2MmVZRlRMc05YVVVvYUFsNlc1Y1ZTNlB1djh1MUZlVzB6RE9QeHVuWHJxbDBxeDIxZnZ2VWZ6dzMzUDB0NThDVXNxeGRtWmU0K2tYbmJySjdqU0Nja0ZDeW84a2N5ZEtwdkRSUDNlT0ZnaGpVY3ZHMGRxOXl2UjZ5aDRjMmpvR2tVMUEyMUF1YTlxVlp3RFpCWkVLdzNDTFBtVng5SXMzcXBjOTFXTnZOR0VaQ1NlNnk4emJDZWx5TUYySldVQW15cEROS0F5Y2R0Mnd1Y1Q5SDVLVGtGNVhJS2JUT0FWUlJOb0pZR0xPRllEemxBTWxhQWZiVGdlUllRYnVhN0N2ZGlubEpjWEJ5VEprMGlPVG1aMk5oWVdyVnF4ZSsvLys2ZnB4Z1NFc0pERHoxRVNFaUlmM2prdm4zN3VQLysrd2tJQ01EbGN1RndPUGowMDArNTlOSkxlZlhWVjdud3dndFp1SEFoYnJlYndZTUhBL0R5eXk5VHMyWk5PblhxUkV4TURKczNiNlp4NDhaMDY5Yk4zNXQ3MDAwMzRmVjZXYlpzR1E2SGc4REFRSzY3N2pwaVkyUEp5c3BpMTY1ZEJBVUZNWFRvVVBidjMxL2tYNStCQXdmU3AwOGYrdlhyVitSOVJrZEhGMG4razV1YlM3ZHUzWXIxTHUzZXZadnZ2dnVPZDk5OWwvUFBQNS9ObXpjemNlSkUzbnJyTGJLenM0c0YyTDZiQnI0ZStkSXlUWlBRMEZCZWZQRkYxcTVkUzBSRUJGNnYxejlzM2VWeW5YUUpveFB4NXZsbkkyU2hYaWs1c1N3Z1BEczcrN1NIaVZkV0xwZUwxMTU3alR2dXVLUElTSlMwdERRV0xGakEwS0ZEVHpySHVTb3F0SlNpMmd1UlVyQVZoUFlubW9PZDQ0WmdPN1N0YmMyUGpzODROblE3endQZi9Xa3R5UVZXWU53aStsaVBkN2RHeDNxZWJRWnNUNEJkeWRhd2NoOWZ4dkJHQldIc3dRenJ1SUJDbHdvMWc2Mkh6L0hKMGtSS29uV3dwYkp5QVR1QUh3dHRTOExxNlM1ODYvVWcxbkR3d3BQOWtyRVNydDFlYUZzRzhHL0FsNUVuSGNDYmszZGFsV3JTcEFuVHBrMERZUFRvMGN5ZVBkdWZ5ZnFubjM1aTVjcVZYSHJwcGR4MzMzMytZeG8zYnN5NmRldTQ2YWFiNk5HakIydlhycVZQbno1Y2VlV1ZnSlhSZSt2V3JXelpzb1ZPblRvQkZGc1M2OGNmZitUODg4OG5OemVYTDc3NGdvMGJON0ppeFFweWNuTDh5M20xYTllT1VhTkcwYlp0V3hJU0V2d1p3R2ZQbmsyalJvMksvT3NUSGg1T3ZYcjFNQXpESC9UbTVlVng4ODAzYysyMTE5S25UeDk2OSs3TnNtWExzTmxzUllLTGpJd01ubnJxS2ZyMjdjdjU1NThQd01pUkkzbnBwWmRJU3JMK1FoMGZZUHN1VURkdTNNakdqUnV4Mld6azVwNzZkdkZiYjcxRnQyN2R1T1dXVzVneFk0WS9DZEwxMTE5UDkrN2Q2ZDY5TzRjUEh6N2xlWTVuNXZxLy8zU3NtelhIVDk2ck10dlMwdEw2UHZMSUkvc3BJNGNPSGNyemVyM3g1Nkt1ZjhGdDZVQ1JETmRWbmQxdTUzLy85My85K1I5OFFrTkQrWi8vK1I4MmJkcDBnaU9ycmtMZmY1VnZMOHByMjhhTkc2ZXFYU3JmYlRmYy8yd0s1Y1EzVDNwYkFzemNXSHovM2xRckNHNVRrSHJpaitOcWRpakRtbHNkNFR5MlZuWkF3VHVxRlhKc1c2MFFjSGtoTWJ0b2dPM3lIQ3ZyTzUvTnNBSjV0OWVhRzI2YTFyL3p0bGxsdkNYTXpUNkgwc3IxMWFUTXFBZGJwR1JwUUVNejkvUVhQUXdORFdYUG5qMyszbE5mcjJuaHBhYzJiTmpnTCs4YmNwMmJtOHZodzRlNThjWWJPWGp3SUxmZWVpc0FobUZRczJaTkFnSUNpZ3hCOWZYMnBxYW04dlhYWC9QQ0N5L3c1WmRmbnJCZWt5Wk5Zc1dLRmFTbXB0SzVjMmRHamh4WjVGemVFL3pWOEsxbHUyN2RPbDU3N1RVY0RnY3Z2ZlNTUDJtWXgrTmg3OTY5aEllSCs5L2p3WU1IR1RObURHNjN1MGdXNHBDUUVFSkNRdmp4eHg5eE9CekZBdXphdFd2enpqdnYrSi8vOE1NUE9KM09FdzRaOXkydkV4Z1k2UDlNdlY0djA2ZFBaKy9ldmR4eXl5MWNjTUVGSjB5VWRpcGVYNEJ0VnBzL2NydUJabVZ4SXBmTGxlN3hlTW92RlV6RlNnTWFabVJrVkhROXlvM3Y5OTh3RE5MVDArbmJ0NjkvUkV0ZVhoN0RodzhuTURBUWw4dkZ5cFVyL1RmNnFySkMzMzkxYVMvS2k5cWw4cFVHMUNxUEYvSmw4YzQ4d2FXV3h3dGJFNkJqZldzOCs5N1U0bVZXeE1IeVA4RmpXa3Q5dFlpR3pVZmd4d1BXL210YVdHdGtweC9YWCtJSXNJTG9YdzliV2NxZGRpc0R1V0dVUE0rNnBQVzN5NEhha2twS0FiWklTVXpTTVFvRldLZkpack54ODgwMys1ODdIQTU2OSs1dG5mcTRWam9wS1luRGh3L1RzV05Ic3JPeitlMjMzeGc2ZENpZmZmWVpCdzhlWlByMDZiUnMyWktzckN6dXZQTk9Sb3dZUVV4TURBODg4QUFSRVJGODlORkhORzNhbEs1ZHV3TFcwUERDZkd0TnQyM2JsczZkTzlPOWUzZC93T2tMcWx1MGFFRldWaGFOR2pYaXhSZGZMREswMCtWeWNmWFZWd05Xcnp3VTdYbCs2S0dIV0xWcUZWZGRkUlZnRFF1Lzk5NTdhZGl3SVcrLy9iWi83amJBcGsyYmVQenh4MGxKU1dIZ3dJSEZobXdIQndkejRZVVgrcCtIaElRd2JkbzBGaTVjNlA4Y0MxdXhZZ1hObWpWajhPREJiTjI2bGMyYk4vUGxsMThTSEJ6TUs2Kzh3cnZ2dnN0enp6M0hZNDg5ZHNKc3hpZmp2OEZpVUMyNkpydDE2M2Jad29VTFR6ZzN2clNTazVQWnNHRkQrT2JObTllVlVkWCs2cXBWRC9iNDhlUDlOL1A2OSsvUDZOR2pjYmxjckZtekJzTXdNQXdEMHpUSnk4dnpKeldzRGdvRjJOWGpQMEk1VWJ0VTdzcnQvMi9UZ2xsbGFjY05WUE4xcTRjRUhodStiUUEzbkdjRnpuR3BWaEJzR0ZZdmVMMHdheGg1elJBcmkvaWVaSWdNc243MkJmSEhCOWpSd1hCMW9aUjNMcStWV2J4ZW9YejFOc042RFZ1aGZ2NXlUa0t2dHFTU1VvQXRVaUl6SGd3OHlXa1EyL0RVeFkremZ2MzZFeTRMZGVqUUlmNzFyMy81bjRlRWhEQisvSGlpbzZQcDI3Y3YvL25QZjNBNm5UejIyR084OXRwckRCOCtuR3V2dlpiOC9IeW1UWnZHK3ZYcjZkS2xDODgrK3l5dFc3Y21NRENRbzBldHFlTTMzbmlqZjQ0M3dDdXZ2SUxMNWNMcGRCWmJYeHFzOWJhOVhpOHZ2UEFDQU5PbVRlUHBwNS9tZ1FjZThKZHhPQnc4Ly96ekozeXZJMGVPNUk0NzdxQkRodzZBRmF5LytlYWJ4TWJHNG5RV25WVFZ0bTFiaGcwYlJ0dTJiZW5Zc1dOSnB5dW1mLy8rUkVkSDA2SkZDK3JXclZ0a1g2ZE9uV2pZc0NGdXQ1dng0OGRUcTFZdDdyNzdibnIzN28zTlp1T2hoeDZpWjgrZXpKbzFpMjdkdXAzMkhHeFBVc0hOWTlNOGRQS1NWVU5vYU9pTTVjdVhqeDQwYU5EcFovY3JKRG82T21mMTZ0V3RxdEZ5T1BFQSsvZnZQKzM4QVpYUjZOR2plZVNSUitqWnN5Y2ZmL3d4OWV2WHAxZXZYdno4ODgvTW1qV0xHVE5tOE95eno5S3JWeS9lZi85OWY4OTJWYmR2M3o3Zmo5V2l2U2d2YXBmS2x3a3A1ZkVKUlFkRGswaXJGem5DQ2JkMThMKytQNkJ0Vm5CUFpYZXlOYmU2WGhqMGJXNnRoMzAweS9yWlh1alBlbElPZkw4WHN2TGh4alpXZ0E3V1hPeVVvck5aT0p4cHphZE95TEorVHNteFh2dXVpNnhnL21DR05adzhMdFhxRlQ5K3plenlZRnJMMjBvbFZEMys2b21jTHNQNERSamtPbmlVNEU1dHp1RHdFLzk1cWwrL1B1Ky8vNzcvZVhCd01IUG56aTFXYnZ6NDhRUUhCL3VEUW9mRHdaTlBQdW52QWZjRnRBRDE2dFVENE1rbm55eHlqb2NmZnZpazlYem9vWWVLYlpzd1ljSkpqemxleTVZdGkyMXIzYnAxaVdYdGRqdkRoZzA3cmZPM2F0V0tWcTFhbGJpdmZ2MzYxSzlmSDRCUFB2bWt4QUM2UTRjT3ZQNzY2NmYxbWo2dStJS2NkNGF4K1l4T1VNa3NXYkxrQ2VDT0RoMDYxR25ldlBuWm5HcUtZUmluUCttOTh2b05HTFIxNjlZaXkrTlZWWVdYSXdzUEQ4Y3dET3gyTy8vNXozKzQ3YmJiQ0FnSTRJb3JydUNaWjU3aHd3OC9QTzBiVzVYVjFxMWJmVDlXaS9haXZLaGRLbDgyK04yRTN1ZjZkWEpjVmdCN01NTWFCdDY1b0M4alB1TlkwT3cxcmVEMys3M1c4KzZOclY3cVh3OWIrellkdHBiZzJwOXV6WlBlVjJoQTlaNFV1S0NPRlRodk9tSWxSVHZlRDN1TGI3UGJyTWZDMzQ5dDY5NzQyRHp3cE96aXg1d3JCdXdzdjFlVHNxUUFXNlJrdndHNDRoTXFyQUtob2FFbGJ0ZmQ5NUtkaTR0NDE4R2p2cFAvVnVZbi80dHEyTEJobDMvKzg1ODd2L3Z1dXpPYU5IdmxsVmZtTjI3YytQMVRsNnhTZm9NaUFWYVY1NXRlOHNnamozRDExVmV6ZnYxNkxycm9Jdi9VbU42OWUvUDExMSt6YnQwNkdqZHVYSkZWTFRlRnZ2OXEwMTZVRjdWTDVjYzAyRkllaXozbnVHSFZQa2pMczNxeEYvNXVEZVBPZGxtWmJFelRFQUFBSE5wSlJFRlV3NWZ2dFpiTE9weDVMQnY0aWpocjdyVHYrYStINFpmREphK2h2VEVlZmpwb25mdDBmTDdqV0taeW54MkpWazkzWWs2NUI5aGJ5dS9WcEN4Vmo5dktJcWZMNjkwTTRQWUZXRkl0dVgwOTJHYjE2WkY2NzczMzlqWm8wT0Nxd1lNSG4xYkdycDA3ZHpKNDhPQ01CZzBhWFBYZWUrL3RQVWZWKzZ2YUROVW53UDc0NDQvOVMvZTFiZHVXcTY2NmlyRmp4L0xFRTArUW41L3Zmenp5eUNNTUdEQ2dnbXRiZnRTRGZlNm9YU28vaHFmOGdycTROR3ZlTTFpQnRDL0RkNDRiZGlYQi9yUmptYjU5OGdzOTk1Z2xCOWUrY3FjYlhJTTE5RHpwdU9Ia2lkbldjUEx5REs0QnZEWUYySldWQW15UkVzUms3ZndEeUhJZFRqenRwYnBPVjN4OC9HbVZkN3ZkYk55NHNWVExWNTJ0L2Z2M2s1OS84a3pxMjdkdlo4cVVLWVhYZ0MwbU96dTdXSEszNDUzcWRVcVNuSng4d3V6blo4dWJrNHZyY0JKQVZrd2pxbFhXMlk4KyttaGxRa0pDYjJBc2tINnk1RjNwNmVtTUd6Y3UvOEVISDR3L2RPaFFyNDgrK21obHVWWDByK01QSUd2bnpwM1ZJdEZaZG5ZMlE0Y09CZUR1dSsrbWJ0MjZEQnc0a0t1dnZwb3JycmlDU3krOWxDdXV1SUlCQXdhd2R1M2FDcTV0K1VoTFMrUDMzMzhIYXczc2F0VmVsQmUxUytYRHRGRTk3aFJXQW02WHZvdktTbU5OUlU1Zy8xMVBmd2JHd0pyREJ4TjhjZHR6OGhwdnYvMDI4K2JONDV0dnZpbDFJcUM4dkR3dXUrd3l2dm5tRzJyWHJuMU82Z1hXUmZRMTExekQwMDgvVFo4K2ZVNVk3czAzMzhUdGRyTm8wU0ovc3JXUy9QampqLzZseXdDKy92cHJmdjMxVi8rODhhZWZmaHFIdzhIVFR6OWQ0dkd2dmZZYWFXbHBQUFhVVTRDVmpYM0lrQ0VrSkNRd2I5NDhhdFVxMjFWRmNuN2FRdEpiOHdBK2EvUS96dzRxMDVOWElxWnBSdlR2MzM5ZGFtcHFzK2JObTN0YnRXcGxCL2ozdi85OUVOaDR3dzAzdE1uS3lucGoyYkpsWnpiUnZlcjREQmc0ZCs3Y1lwbjhxNnBPblRxeFlNRUNHalJvNEYrdElEazVtVDU5K3JCeG83V29yV21hMVdKYXk5eTVjeGt5WkFoWS93K3FiWHRSWHRRdW5WdHZiekIzQTJjMTRWM08ydTc3TGphS0o3bVJTa0Z6c0VWT3dJRFBUQmlZOCt2T01ndXdmUmVoUG4zNjlHSEJnZ1hFeGNWUk9IbEw0WExISCtNTHhBc0hxeVdWTzEyNXViazRuVTcveFhCSVNBZzMzM3d6ZVhsRmUvQzlYaTl1dHh1SHc0SEg0K0hMTDc5azJyUnBEQnMyak5EUVVHdzJHNW1abWZUdTNadDE2OVpoR0FiWjJkbEZsdjRDK1BMTEw3bm9vb3RJU2tyQzRYQVFIeDlQeDQ0ZC9VdmR1Rnd1d3NMQ0NBZ0l3REFNZnZubEY2Ni8vbnJjYmpkMnU1MHZ2dmlDc0xBd09uVG93TGh4NDNqMTFWZUx2Y2JaeU5sa1pUZ3hERDRyczVOV1FvWmhwQVBuWDNMSkpUVTNiOTdjZHN1V0xlMEF4bzRkTzZPQ3EvWlg4eGt3Y01HQ0JkVW13QVlyZ0U1UFQvZTNIUzZYTmNiVE55TEY3WFlUSEJ4YzVZUHNCUXNXK0g2czF1MUZlVkc3ZEk0WmZJbko2SXF1Um5WbXdKY1ZYUWM1YzFYN0w1N0lXZGgvOTdob1RPOVJXMmh3UUlOWHhzQlpKdEh5ZXIxMDd0d1pwOU5aSkRnK3ZvZkg1WExScmwwN1pzNmM2VC9HNFhBVUNSNXpjbklJRGo2MlpvVEg0eUVxS29wRml4YWRVZDA4SG85L2VTRzczWDdDUU4zdGR1UDFldW5mdnovanhvM2ptMisrWWV6WXNYejc3YmZrNXVaeTk5MTNZN2ZiOFhxOUhEbHl4Si9oT3k4dmp5VkxsdmpQczIzYk5tNi8vWFlXTDE1ODB0N3hPWFBtc0dmUEhzYU9IWXRwbXRoc05relRaT2JNbVV5Y09KRlpzMllSR2hyS0hYZmNRWGg0T0k4Kytpam5uWGZlR1gwR1JYaTl4RC8wQXQ3c0hBK0dyVTZqZDhZbG4vMUpwWXFMQm81R1IwY0hIRGx5cEVvdlRaV2RuYzM0OGVOWnVuUXAzMzc3TFgzNzlqMXArYlZyMXhaYnc3NHFjYnZkMUtsVGg1U1VGQTlRQjFCN0laWGF6UFhtRmFhTjd5dTZIdFdaYWVPSyt6c2FLeXE2SG5KbXF1NFZnTWhaYXZUT3VPVDlkejM5Z3pjcnAzZnVsdDBFdFM5NXFhalNNZ3lEK2ZQbkV4d2NqTWZqSVRFeGtaaVlHTURxN2JuaGhodVlQSGt5YmRxMDhjOVg5aDBURkJTRXpXYmp1KysrWS83OCtjVEZ4ZEdrU1JPZWYvNTVnb0tDY0x2ZHVOM3VzNnJiN05temNUcWRPQndPdkY0dk45eHdBek5tektCcDA2YitjaDZQaDd5OFBJS0NndkI0UE15YU5jdS9MeUlpZ29TRUJEWnUzRWhhV2hwOSsvWmw0Y0tGSkNVbEZic0FmL1hWVjdIYjdZU0hoN05telJveU16UHAyN2R2a1dIdkxwY0xsOHRGYkd3c0J3OGVaUC8rL2NURXhOQ3laVXZlZSs4OVltTmp1ZlBPT3dHSWpJeWtXN2R1akI0OW1zc3Z2NXd4WThhY1ZXOTI3bSs3OFdibkFIeXY0RnBLS1JuNElUazV1ZmZpeFl1NS92cnJLN28rNTB4SVNBaWRPblhpNXB0dnBtYk5tcXhZc2FMWWlCb2ZsOHQxd24xVnhUZmZmRU5LU2dyQTl5aTRsaW9nUG92VjljTkp4cnB4S09VdjZYQWFheXE2RW5MbUZHQ0xuSVJwR2pNTmc5NFpYNjhxa3dBN05qWVdnTW1USjNQZ3dBSC8rc3liTm0wQzROSkxMeVVrSktURVl3QysvZlpicnJubUd0NSsrMjI2ZHUzS3hvMGJHVFRvN0tmNzJXeTJJbXROcDZWWmkwbEdSVVVWcVkvTDVhSkJnd1lBL1BlLy82VjI3ZG9jT1hLa3lMa0dEeDZNMiszRzQvSDRmeTVzN3R5NS9rUlFIM3p3QVRObUhCdlJkODAxMXhTcjJ4ZGZmTUc4ZWZQNDhNTVB1ZjMyMi9uODg4K1pQbjA2QVFFQk9Cd08zbm5uSGY4dzFEVnIxdkRZWTQrZDlWRHhqSyt0ZkRpbXlheFRGQlVwYkNiUWU4cVVLVlU2d0Ficjk5em5SRXNLQWxXNjU5cG55cFFwdmgvVlhraVZNSzZYNFg3N0ozTStCditzNkxwVVN5Yi9ONjZYY2VhOUpsTGhsRVZjNUNRYVpXNmZEK3pNK3oyTy9OMzd5dXk4UTRjT1pmMzY5ZXpiWjUxejJiSmxkTzdjdVVnd2U3enZ2LytlUC8vOGt4dHZ2QkdBZnYzNjhkNTc3NTJUck1XK29Ibm8wS0gwN05uVC94ZzVjcVMvVEVaR0JxTkdqU3AyN055NWM1a3hZd2Fob2FITW5UdVh0OTkrdThqK3JWdTNNbmJzV0FCdXVlVVcxcXhadzczMzNrdVBIajFZdTNhdC83RnExU3FXTDEvT21qVnJTRXBLWXVqUW9SdzllcFJSbzBhUm01dkxuRGx6U0UxTnhlRnc4STkvL0lPZ29DRGk0dUxPdXJjc2I5Yys4bmJ0QTloUjhQMkxsTlo4WU9mS2xTdFp2WHAxUmRkRnlzR3FWYXRZdFdvVndBNnM3MStrU2pEdFRBWE96VElkY2pMZUFCc3ZWblFsNU93b3dCWTVDV1BlUEErbStSeEErc0t5bXdyVHBFa1QrdlRwdzlTcFUwbE9UdWF6eno3ekI4NGxPWExrQ004Ly96ejMzWGNma1pHUkFOU3NXWk5ldlhyeHlDT1BuSFNKckRPeGQrOWVHalpzeU1xVksvMlB3WU1IKytkVUE0d2VQWnEyYlk4bGZ5c1lJa20vZnYyNDg4NDd5YzdPcGwrL2Z0eCsrKzFGemoxKy9IaC9MM2hRVUJCT3A1T2ZmLzZabFN0WDBxMWJOLzlqNU1pUmhJV0ZjY01OTjdCNDhXS1dMRmxDM2JwMWVmUE5OOG5JeUdEUW9FSCtBTnR1dDJNWVJwa2tVc3I0eXY4OVAyZk1tK2M1V1ZtUjQzaUE1d0FtVHB4WXdWV1I4dkQ4ODgvN2Zud082L3NYcVJMdXY4allCWHhTMGZXb2JreVlmVThuWTNkRjEwUE9qZ0pza1ZPSWFSTHdDYkFyOTdkZFpLL2RWR2JuZmZUUlI5bTZkU3UzM25vcnJWdTNwbGV2WGlXV08zTGtDQTg4OEFBTkd6Yms1cHR2OW04M1RaUDc3cnNQajhmRExiZmNVcWJyemY3NDQ0OTA3TmlSa0pBUS95TXhNYkZJZ0gyOEJnMGFNR0RBQUo1ODhrbEdqQmpCSlpkY3dzS0ZDMW0wYU5FcDZ6WjkrblEyYk5qQVR6Lzl4SVFKRXdnTEMrTzU1NTdEWnJNUkVCQkFUazRPcTFldkppMHRqVW1USmhFZUhzNm5uMzVLalJvMXl1dzlBMlN2M1VUdWI3c0Fkc1UwdHMwcDA1TkxkZkVKc092cnI3L213dzgvck9pNnlEbjA0WWNmOHZYWFh3UHNBdFJlU0pYak5abFUwWFdvYm14ZWZlWlZnUUpza1ZNd3hvMXpZNXIzQXQ2VUR4YWE3cU5sazhNbVBUM2RQNGU1ZHUzYVpHVmxGU3V6ZHUxYWJybmxGa3pUWlBQbXpYVHAwb1d1WGJzQ2NOVlZWM0g1NVpmejhzc3ZVNnRXTFI1ODhFRldyRGo3WHZaRGh3NnhlUEZpL3ZhM3Z4WFpmdmp3NFpNRzJIYTduU3V2dkpMLy9PYy96Snc1azZ1dnZ0cS83L2g1bUw0a2JqNlRKMDlteElnUnJGNjlta21USnZIc3M4LzZYMnYyN05rTUdqU0lPWFBtNEhRNkdUcDBLQmtaR1F3ZE9wUzB0TFF5Vy83SGZTU0psQThXbW9EWE5HejNHT1BHYWY2VG5BazNjQy9nSFQ1OHVMbDd0em9pcXFKZHUzWXhmUGh3RTJzSTdUMVkzN3RJbFRLOHM3RUZrNWtWWFk5cXcrRHRmMTVpYkszb2FzalpVNEF0VWdxTjNwM3dBNlk1M3N6UE41TGZub2VaN3pxajgzaTlYbjc1NVJlZWVlWVpoZ3daUW9zV0xaZ3hZd2JidDIrblg3OStUSmt5aGFWTGw3Smx5eFlBNnRXclIyeHNMRysvL1RhZmYvNDVpeFl0NHF1dnZnS3NKYXkrL1BKTElpTWptVEZqQnRPblQ2ZEhqeDRBTEYyNmxFNmRPcDEyL1ZKU1VuajAwVWZwMWFzWEhUcDBLTEl2UGo2K3hBRGJORTMvQTZ5RVI4bkp5U3hjdUpERml4ZVRrSkJRTEtBMlRST3Y5OWpVcnNjZmY1d1dMVnJ3OE1NUDA2eFpNeTY5OUZML3ZnRURCckIwNlZLbVQ1OU9VRkFRc2JHeFJFWkdNbnYyYkNJakk4bkx5enVyRE9vQVpyNkw1TGZuWStibkd5YU1hL3pPT0MyTklXZmpCMkI4VmxhV01YVG8wREtmd2lFVkt6czdtNkZEaDVLVmxXVUE0d0MxRjFKMUdZd0d0bFYwTmFxQnJaZzhVdEdWa0xLaEFGdWtsR0l5ZDB3RWx1ZnZqU2ZoaFhmeHBHZWUxdkVaR1JuY2VPT04zSFBQUFNRbUpqSno1a3llZSs0NXVuVHB3cHc1YzdqdnZ2dFlzMllOVHp6eGhIL042TmpZV0diTm1rWHQyclZwMUtnUnRXdlhKaW9xQ29BYU5XclFzR0ZERE1NZ01EQ3dTRkRxQzBKUHg0OC8vc2l3WWNNSURBejBKeUVEZU9PTk54ZzdkaXlwcWFuRjFwZzJUWlA4L0h3V0xGakFkZGRkeC9UcDAzbnd3UWRadG13WjExMTNIYk5ueitiYWE2L2xra3N1SVRuNVdNKy9MeWoyZUt3cGk2R2hvWXdlUFpyMzMzK2YxTlJVYnJ2dE52K2M3c2pJU01MQ3dvcThidUhnUENnb2lIbno1cDF4c2pkUGVpWUpMN3hMZmx3OFlDNXJsTEg5K1ZNZUpISnFFNEhsR3pac29GZXZYc1d5N1V2bGRPVElFWHIxNnNYR2pSc0JsZ0ZxTDZSS3UrOWlJeHU0R2NpdDZMcFVZYmxlazVzTFBtdXBBclJNbDBncEdmUG1lZjY0NTk5REhWNzdWL2wvSHV5VU1IRVdOUisrbGNENnRVdDFmSGg0T0JNblRpUTRPTGpJMnRJQWdZR0JEQjA2bEp0dnZwbk5temY3MThjdVNXNnU5VGN1SnlmbmhHWFMwOU81NmFhYlNsVXZzQUxXdFd2WGN0NTU1ekZod2dTQ2c0UDkrMEpEUTBsTVRPU1paNTZoWWNPR1JZNHpUWk1KRXladzBVVVhjZjc1NS91SHJ3TU1IRGlRZ1FNSGtwaVl5THAxNjRyTWw0NktpdUtWVjE0cFZvODJiZHJ3NFljZnNuVHBVditOQkorc3JDenk4L1A5NysvVlYxLzFCK2pidG0xanhJZ1JKNXpIZmlLdStBU1NYdjBJZDJJcXdJWkFWOEJRSlRhVE11SUJoZ0pmclYrL3ZsUFhybDFadEdnUjU1OS9ma1hYUzg3UXRtM2J1UDc2NjltN2R5L0FCcXp2VisyRlZIbjNYV3o4OXRaUDVsMkd3UWNvZGlocmJ0UGtydUdkalMwVlhSRXBPMlV6ZVZHa0dqazg3TEZRbHlQa2Z6RVpZRGdDQ2IvdWNzTDdYb3JoTEovMVhuM0RxMjAyMndubkgvdjJWeVcrOXgwUUVFQktTZ29CQVFFRUJRWGhjRGp3ZXIya3A2ZVhPdW1abVpkUHhyZHJ5Vmkwc21DNHYvbDVvQ3ZuMW5vZlRpMCtFVjdrN0lRQy93c01DQWtKNFYvLytoZWpSNDh1TmlwRC9yb3lNek41K2VXWG1UeDVzbSs0LytmQXJZRGFDNmxXWnY1a1htVWEvQjhRVWRGMXFTTFNUQnQvdjcrajhWMUZWMFRLbGdKc2tUTmczblJUd0lHd05wTXh6RWNCdzNBNkNPbmNEbWViWmppYU5zQVdFWW90eUFsbGxJQkx6b0pwNHMzTnc1dWVSZjdlZVBLMi9VSDJUMXN3OC9JQlRFeGpXa3ptdG4rcDUxck9vUUJnTXZBb1lJU0ZoVEY0OEdDdXV1b3FMcjc0WXVyVXFVTkVSRVNaSmV5VE0yZWFKdW5wNlJ3OWVwUU5HemF3ZE9sUzVzNmRTMlptSm9BSlRBUCtoWHF1cFpxYXVkNXNhOXBZQ0RTdDZMcFVjbnRORzlmZjM5SFEvUFlxU0gvTlJjNUMvSjNqT25vTTcvUEExYWNzTEg4MWkyMkcrV1REZHliOFV0RVZrV3FqSTlhY1hiVVhsYzlpNEVsQTdZVlVlMjl2TUVPd2JoaU9CcUpPVVZ5S1NnRmVCcVpwem5YVnBRQmJwQXpzdmVlcDJBRFROaGpUN0lwaFhJQkpMZUQwc296SnVaU0dRU0ttK1J1RzhhUEg4TTV0K3Qvbi9xem9Ta20xRlFzTUJyb0NGNERhaTcrWU5DQVIrQTM0RVpnTHFMMFFPYzY3eTgyZy9IRDZtOURIc05xeitsZ0JkMEFGVisydndvTVZVQjh5NFVjRGxqZ3lXSEJuTDBNSjQw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lA2U2pJcXVnSWlVcVpwMTY5WWRGaFFVMU5GbXN6bHljM04zSlNjbmY1Q1hsN2ZydUhLUm9hR2hzVzYzT3ljdkwyOW5oZFRVVXFkWnMyWnZ1MXl1dmZ2Mzd4OWRnZlVRcWNyKzB1MUNXRmhZajVpWW1CZE90UCtQUC82NEl6OC9mMGQ1MVVkRVJPUnMyQ3U2QWlKU05zTER3eStMalkzOTBtNjMxeXk4dlY2OWVtUGk0dUtHSlNjbnovVnRxMUdqUnE5bXpacDlscDJkdlduSGpoMFhsbjl0TFkwYU5YcW1SbzBhQTdPenN6ZFZWQjFFcXJMSzBDN1k3ZmJva0pDUUxpZlpINWFmbjE5ZTFSRVJFVGtyQ3JCRnFnWkgwNlpONTlydDlwcTV1YmxiazVLUzN2RjZ2WjQ2ZGVxTWNEcWRyUm8xYXZUZjVPVGtKVUJLUlZmVXgrbDB0cWhWcTlhOUZWMFBrU3FzVXJVTGVYbDVlL2J2M3oveStPM1oyZG0vVjBSOVJFUkV6b1FDYkpFcUlDd3NyR3RnWUdCRGo4ZVRzbTNidHN1QWRJQ0VoSVI1SFRwMCtDTWdJQ0E4S2lycTJwU1VsSThCNnRhdCt5U0EwK21NYmQ2OCtlZVptWm5yamh3NU1xbndPWjFPNTNtMWE5ZStKekF3c0ZGdWJ1NnUxTlRVbVRrNU9mc0xsd2tPRHU3U29FR0RKL1B5OHZhbXA2Y3ZpWXlNdk1adXQ5Y3BHSUw2Ymw1ZTNwNFQxYmxCZ3dZVERjTUlMUE1QUTBTQXl0Y3U1T2ZuNzA5UFQvL21uSHdZSWlJaTVVUUJ0a2dWRUJBUUVBVGc5WHJ6Z0p4Q3V3NWxaMmV2RGc4UHY5THBkTWI0Tm9hR2hsNVNjRnhFWkdUa0FJQWpSNDc0RDRxT2poN1NwRW1URHd6RGNQaTIxYTFiOStGZHUzYjlMU3NyYTZsdm05UHByTzg3dms2ZE9nOFZybE85ZXZVZSsrT1BQMjVOUzB1YmYzeDlRMEpDTG82S2lyb3BPenQ3UTBoSVNLZXpmUHNpVW9MSzFpNDRISTVHelpvMW0yZTMyK3U2WEs1OUNRa0ovODNNelB6KzdENEZFUkdSOG1XcjZBcUl5TmxMUzB2YjZQVjZzd01EQSt1MWF0VnFjVVJFeExXQUV5QXVMbTdVamgwN0doNCtmTmlmUkNneE1mRTFzSHFNNHVMaTdqeHk1TWgwMzc3UTBOQUxmQmZSNmVucEN3OGNPUEJBVmxiV1dwdk5GdGE4ZWZOUGdLaVM2bUNhWmw1Q1FzS01Bd2NPak1qS3lscHZHSVl6TmpiMnZlRGc0SmpqeXpabzBHQUtZQ1FtSnM1Q3lSWkZ6b25LMWk0NG5jN21OV3JVdURFc0xPenlxS2lvVzFxMWFyVzhidDI2L3k3cnowVkVST1JjVW9BdFVqVWs3ZHUzN3k2djE1c1RGaGJXcTBXTEZvc3V2UERDcE5qWTJMa09oNk5lZG5aMmZPSEM2ZW5weXdEY2JuZHlVbExTZTVtWm1jdDgrMnJWcXZXNFlSaU8xTlRVQmJ0Mzc3N2g2TkdqYis3Y3ViTlBYbDdlWHJ2ZFhyTnUzYnEzSGYvaXBtbm03ZGl4bytmKy9mdEhIRDE2ZE1iT25UdDc1T1hsN2JiWmJLR1JrWkYzRlM0YkVSRnhUVVJFUk8rOHZMdzlHUmtaeTgvVkJ5SWlsYWRkS0NqdlBucjA2SXQvL1BISHdJU0VoTmNCR2pacytGeElTRWpuc3Y5b1JFUkV6ZzBORVJlcElwS1RrK2ZrNU9Tc3FWR2p4bTJCZ1lFdHc4UER1MGRGUmQwVUZSVjFVMHBLeXR3Ly8venpWc0IxcXZORVJFVDBBZ2dPRGo2L2RldldhMzNiYlRaYk1FQlFVRkN4SWQwNU9Uazdjbkp5Zml5MEtTODVPZm05K3ZYclB4Y1dGdGExMEhhalljT0drd0NPSGozNmNrQkFRTVFadmwwUktZWEswQzY0M2U3ZEtTa3BjMU5UVXhla3BLUjhCSkNhbXZxRjNXNnZIUlVWTmFSV3JWcDM3ZHUzNzZjei94UkVSRVRLandKc2tTckM0WEMwdGR2dGtZY09IWnBZc01sZXUzYnQ0UTBiTnB3U0ZSVTFPQ3NyNjZlalI0OU9QZFY1N0haN1BiQ3lmQU10anQ4ZkVCQVFYcHI2NU9YbC9WNXd2bHErYlZGUlViY0VCd2RmNkhhN2t4SVNFdDRORFEyOXJEVG5FcEV6VXhuYWhjek16QzJabVpsM0FybUZ5NmFucDM4VkZSVTFKQ2dvNklMU25GdEVST1N2UUFHMlNCVVFFeFB6UXAwNmRSNVBUMC8vT2lNajQ3cUN6ZTZFaElUWERNTnd4c1RFdkJnVkZkV3ZOQmZTWHE4M095QWdJT0xnd1lOamMzSnlmdlp0ajR5TTdCOGNITncrTlRYMWsxSldLNnpnZlA3a1NnMGFOSmdBWUJpR3JYWHIxc3NDQWdLaUFJS0NnbHEyYnQzNng4ek16QjhPSERqd1JHbmZ0NGljV0NWcEY0TGF0Mjkvd0c2MzE5eStmWHVqbkp5Y0E0VmUwdzFnczlsMHJTSWlJcFdHNW1DTFZBRlpXVm1iQU1MQ3dpNEhhaFRlNS9WNjB3cCtkQngvWEVseWNuSzJBUVFHQnRaSlQwLy94dmR3T3AwdHc4TEN1b2VHaGw1Ky9ERkJRVUV0ZzRLQ1lndHZpNHlNdkJvZ056ZDNtMitiMCtsc0NoQVFFQkFWRWhMU3hlbDB0Z0t3Mld3aEJjL1BLK1ZiRnBGVHFDVHRRcTdYNjgwcU9IZTd3bVVMNmsxdWJ1NGZwYW1qaUlqSVg0RUNiSkVxSUNVbFphSEg0MG0zMld4aHJWcTErclJnNmF0YWtaR1JmZXZYci84ZmdPenM3SFhISDJjWVJvRFQ2V3dWSGg3ZXI5QzVaZ1BVcmwxN1JLMWF0ZTRENnRXdFcvZmZFUkVSZlFDU2twTGVQLzQ4TnBzdHBIbno1a3RDUTBPdjhwV1Bpb29hQXBDY25PenYyZHE5ZS9lMWhSK0hEeDkrRmlBdkwrK1AzYnQzWDN2bzBLSHhaZnJCaUZSamxhVmRTRXRMK3hJZ0ppWm1hbkJ3Y0JlZ1RxMWF0ZTZyVmF2V3ZRQ3BxYW5GbHZRU0VSSDVxOUx5T0NKVlJKMDZkUjZJaVlsNW82UjlMcGZyOEo0OWV6cjVzZ2FIaDRkZjNySmx5eFcrL1dscGFWL3MyYk5uWU1GVFIrdldyVmVFaElSME9mNDhpWW1Kcy9idDIvZFAzL01hTldvTWJOYXMyV2NucWxOU1V0STdjWEZ4OTV4b3YrLzQ3T3pzVFR0MjdMaXdGRzlUUkU1RFpXZ1hnb09EWTFxMmJQbXIzVzZ2ZVh6WnRMUzByL2JzMmRNZk1Fdnpma1ZFUkNwYVFFVlhRRVRLUmxaVzFrODVPVG1iQWdNRDZ3WUVCRVFiaG1GM3U5MkhVMU5UNSszZnYvOGZPVGs1QjMxbDgvUHpEd1FHQmpaeE9wMnRUZFBNU1U1T25wT1ZsYld5WUxjbk1USHhrNENBQUVkZ1lHQWptODBXa3ArZkgzZmt5SkVYNHVQai8wMmhDOTJnb0tEV1VWRlJON3Rjcm9OcGFXbGYyZTMyT2phYnpaR1hsN2Z6MEtGREUrTGo0NTgrV1owTEhYOGtNVEh4clhQenlZaFVYNVdoWFhDNzNlbXBxYW1mQndZRzFnc01ES3hyR0VaZ2ZuNStYR0ppNHV2Nzl1MGJDYmpMNWNNU0VSRVJFYWxJTldyVUdOaXhZMGV6ZGV2V3YxWjBYVVRrcjBIdGdvaUlWR2VhZ3kwaUlpSWlJaUpTQmhSZ2k0aUlpSWlJaUpRQkJkZ2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sSVovVDhjNy80LzZqYnRhZ0FBQUFCSlJVNUVya0pnZ2c9PSIsCiAgICJUeXBlIiA6ICJmbG93Igp9Cg=="/>
    </extobj>
    <extobj name="ECB019B1-382A-4266-B25C-5B523AA43C14-10">
      <extobjdata type="ECB019B1-382A-4266-B25C-5B523AA43C14" data="ewogICAiRmlsZUlkIiA6ICIyODQzNzA2NDExOSIsCiAgICJJbWFnZSIgOiAiaVZCT1J3MEtHZ29BQUFBTlNVaEVVZ0FBQTlnQUFBSG5DQVlBQUFCRG1mVWdBQUFBQ1hCSVdYTUFBQXNUQUFBTEV3RUFtcHdZQUFBZ0FFbEVRVlI0bk96ZGVYeFUxZjMvOGRlZEpKTUZBZ2toSk94TFpIRUJsY2d1cTRJYm9TNFZXNHRZV3hXMFJRVmNpbGloK2xWK1doVnJ0WUMwVlpDcVJRdlY0QWFDSzhpbVZrRkZGZ1hDRnNoQzlreVNtZnY3NDJTU1NVQjJjbWVTOS9QeHlJT1pNMmZ1ZkdaeU9ablBQUnV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5QW13bkE1QVJFUWtDRFVCcmdFR0FSY0F5VUE4RU9aa1VGSm52RUF1c0E5WUQzd00vQWZJZHpJb0VSRUpma3F3NnpIN2hSZWlLQzhmaFcwUEIvb0FyVEJmRUYzT1JoWTBmSmd2VUh1QU5WaldNaUlpM3JSdXVxblU0YmhFeERsSndEVGdSaURHNFZna3VCUUQ4NEEvQVprT3h5SWlJa0ZLQ1hZOVpELzFWRFF4TVpPeHJFbVloRnFPWFM2Mi9SVEZ4VTlha3lhVk9CMk1pTlNwNjRFNVFHUExzaGd4WWdScGFXbjA2ZE9IZHUzYUVSOGZUMFJFaE5NeFNoMG9MeThuTnplWG5UdDNzbWJOR3RMVDAxbTZkQ20yYlFNVUF1T0FsNTJOVWtSRWdwRVM3SHJHbmp2M1RIeStKVUFucDJNSmNUL2djbzIwYnJubE82Y0RFWkhUemdJZUJLWURqQjA3bG9jZWVvajI3ZHM3R3BRRWx4MDdkdkRnZ3c4eWYvNThmOUUwNEdIQWRpNHFFUkVKTmtxdzZ4Rjc5dXlMc0t6L0FFMmRqcVdleU1QbHV0cTY1WllWVGdjaUlxZU5HL2dITUNZNk90cis5Ny8vYmFXbHBUa2Rrd1N4OVBSMHJydnVPcnVrcE1RQ1hnSnVCc29jRGt0RVJJS0VFdXg2d3A0OSs1ZFkxbndnM09sWTZwa0tiSHVzTlg3OEswNEhJaUtueFV6Z3J1VGtaSllzV1VKcWFxclQ4VWdJK1B6enp4azVjaVQ3OXUwRGN3NU5jamdrRVJFSkVrcXc2d0Y3enB6dXdEb2cwdWxZNnFsU2ZMNWUxbTIzYlhRNkVCRTVwVVlCYnpSdjN0eGV0MjZkMWFGREI2ZmprUkN5ZmZ0MmV2WHFaV2RsWlZtWWN5bmQ2WmhFUk1SNVdrMDZ4Tmx6NXNRQS8wYko5ZWtVaGN2MTc4clBXa1RxaDdhV1piMElNSC8rZkNYWGN0dzZkT2pBdkhuekxBRExzdVlCYlIwT1NVUkVnb0FTN05BM0V6alQ2U0NDVG9jTzRLcDFlb2VGd2FXWHdwQWhKM0xFczRDblRqb3VFUWtXczJ6YmpwODBhUktYWFhhWjA3RklpTHI4OHN1Wk9IRWl0bTNIQTdPY2prZEVSSnluSWVJaHpKNDE2eHhjcmcxSHJkaTBLWngvUGh3NEFOOThVd2VSbmFBT0hhQlZLNU1ZNzkwTDI3WWR1YjdiRGYzNlFWWlc5ZnV5TE9qVkM4NDlGMWF1aEcrL3JhN3Zjc0hOTjBOMk52em5QeWNXbzJXZFk5MTZheEIvaUNKeURIb0JhenQzN3N5R0RSdUlqTlFBSURseEhvK0g3dDI3czJYTEZqRG4xbnFIUXhJUkVRZHBRYXhRNW5KTk9hWjYwZEhRcFF0RVJBUm5ndTF5d2NVWG13VGI3Nnl6b0UwYitPaWpuMzVlcjE3UXRhdEp0UDN2eTdZaFA5L2NUazAxRnhVR0RJQ1NFdkQ1VEhuanhqQjhlUFZydTkwbW9WOS9ETitKZkw0cHdKampmWXNpRWxRZUFQakRILzZnNUZwT1dtUmtKUGZkZHg4MzMzd3ptSFByU29kREVoRVJCMm1JZUlpeVo4L3VEUHpDNlRoT2llN2RUWEs5YngrODg0NUpxaXNxVFBMY29zWGhuOU84dVVuQ0QyZlRKdmpmLzh5RmhSNDl6REhhdDRlT0hjM2prWkhtZHNlT3ByeGxTNU4wSHd2TCtxWDk5NytmY2R6dlVVU0N4WG5BcURadDJqQm1qSzZWeWFseHd3MDMwTHAxYTRDZkFlYzZISTZJaURoSVBkaWh5ckx1NW5ndmtFUkVRTGR1SmprdEw0Y2ZmakE5dkxVMWFtU1MyOGFOb2FnSU5tK0dnb0xhcjI4UzFKWXR6ZTNNVERPazI5OUxIS2h0VzJqWHpyem1saTJRbTF2ejhhNWR3ZU9CZDkrRnNzcXRSQk1TSUNYRkRHL2Z2Ly9RMTc3d1F2TnZvUEJ3OC9vK0gzeit1VW0waTRyTWNXemJsSWVGbWJwZXIrbTl0aXpZc1FNKy9QQllQMFVYWHU4OXdMaGpmWUtJQkpVSkFKTW5UOGJ0ZGpzZGk5UVRicmVieVpNbk0yblNKSUE3Z044NkhKS0lpRGhFYzdCRGtEMTllamd0VzJZQ3pZN3BDY25KTUdyVTRSOWJ0UW8yQnV3KzFhd1pwS1daWGw2L3NqSll2Qmp5OHFyTExycklKSzZCZHU0MFNYS2dBUVBnN0xPcjcvdDhzSHc1L1BpanVSOGVEci81alJtaXZXK2ZTZTQ5SHRpMUN6SXlEaC96bVdmQ3dJSG1XQzZYT2RheVplYkN3ZVdYbXpqREs2OGQ1ZVdaQ3d1bHBTYko3dExGM042NTB6d2VHUWt4TVNieDMzak11M0JsczNkdnNqVjllc1d4UGtGRWdrSTRzQzhzTEN4aC8vNzlOR3QyYkUyb3lMSEl5Y2toTVRFUm44K1hCU1FEWHFkakVoR1J1cWNoNHFFb09iay94NXBjMTdaL3Z4bUd2V3FWU1ZENzlvWFkyT3JIKy9ReFNlZkdqYkJraWVtVmRydE5VdXZYdEtsSnJvdUs0TDMzVEhKYlZHUjZxZHUxcTY3WHFaTkpyajBlazFTdlhXc1M0c0dESVNySzFQRVB6VzdaMGl6RTFxV0xHVEorMldWbURuVnRVVkhRdTdlNWZiajU1RkZSa0pSa2VzQzlYblBjdG0yaGMyZHpiSCtkTGwzTVQvdjJrSmo0MDBQUkR5K0IxcTM3SGM4VFJDUW85QWNTQmd3WW9PUmFUcmxtelpveFlNQUFnT2FZYzAxRVJCb2dEUkVQUlM3WHo3RHQ0MzllWVNHODlaWVpxcDJSWVhxTHp6M1hKTXYvKzU4WlB0MjZ0ZW5oL2V3emsyaG5aWm5IQStjbys0ZFpsNVdaSHVLREIwM2RBUU5xMXZQM1hLOWFWYjBpZUdLaUdWcmVxWk5aNFR0d2lPYk9uZkQxMTJidTlNQ0JKc0grOFVmSXlhbXU0NzhBc0d1WGVheDc5K3JIc3JMZytlZk43VnR2TmYvKzk3OFFIMitHb1plVmNjam5GaDV1NHYvdXUrUDdMSDIrbndHZkhOK1R4QW05ZS9kT1dMdDJiVFpBYW1ycTdUNmZiMk5FUk1RMy9qSnBVSzRFU0V0TGN6b09xYWZTMHRMNDVKTlB3SnhyK2hzaEl0SUFLY0VPUmJiOUUrTzlqK0xBQVpOYysrM1pZeExzdURqL2NTRTkzZlJXWDNtbFNZYjlBdWM3NSthYVpMWjVjeGc5MmlUaysvYVo1d2JPbDI3ZTNQemJ2cjNwUlFhVDFJTVppaDZvdUJpV0xxMmV3OTJva2VsZFQwbXBUckNUa2t5aTdQT1pwTjNmQzM0a0JRV21ubitCczhQWnZObXNNbjU4UmdGM0grK1RwTzRNR3piczk0MGFOZnBkYm01dUo5dTI5d0l0SG4zMDBZak5temRYYk51MnpUVnk1TWdmaW91TG4xdXhZc1d6VHNjcWRTWU5sR0RMNlpPV2xzYTk5OTRMNW0vRVpJZkRFUkVSQnlqQkRqSDJzODhtQUtkbUZXdC9NdXR5VmQvdjJyVjZLSFZwcWVuZFRVNnVGWVJ0aG8rZmQ1NFppcDJRWUZZQmI5dTJacEx0NytudTFPblExL2JQa2ZZdmFuYmdRTTBGMHJLeXpMK0J3OWN2dkxBNnJwNDlxeFBzeEVSelVlQnd2ZEJSVVdZT05wZ0xBL3YyVlQvbWRoODZqL3pZZGJiLy92ZG0xczAzNXh5OXF0U2xJVU9HWE9CMnU5L28zNzkvNHNTSkV5T2FOR2tDMEI3Zy92dnZoOHAyTHo4L3Y5dk1tVE9mV3I1OGVSUGdjY3V5TktlK2Zvc0R6bWpSb2dWZHUzWjFPaGFwcDdwMjdVcGlZaUlIRGh3NEEyZ0s1QjN0T1NJaVVyOW9EbmFvY2J2UE9lSG51bXI5dXYwOXpNWEY1dDhtVGN3cTQ2V2w4UGJiOE5KTFp0NTBiUWtKTUdpUUdYTCt6anV3Y0NGOC83MUpxTHQxcTY3blArNWJiNWxGMGhZdmhuWHJ6UEg5Q1hSK3ZrbXNhL2RHKys5WEJPUThDUW5tMzVnWU9PTU1zMDgybUdIcFNVbUhmNy9EaDV0aDcyQ1NkZjg4OFhidG9GV3JuLzZzamtWRnhZbi9MdVMwR0R0MjdJV0ppWWtybm5ubW1WYlRwazN6SjllSDFhUkpFNlpObXhZQlBKS2VudjdWbURGakJ0WmRwT0tBY3dET0RseDAwVUV6WnN6ZysrKy9QK0huK3c2elk0TjltS2xERlpWdDZNYU5HMW13WU1FeEhYdisvUG5rNUp6WXRjT3NyQ3hlZWVVVml2M3QveEhZdGwwVjM5R1VsWlh4K3V1dms1ZVhoMjNibEFlT3hxcms4L2tPKzduVUpjdXlBczh4L1kwUUVXbUFsR0NIR3RzKzhUL1liZHVheEJSTVV1ci9FckJybC9uWHYzSjRWcFlwQ3crdnVkZTBmNzYwMjIxNnBjODV4OXd1S3p0MEc2L0E0M2JzYUk1NThLQ0pJU3FxT25IMitjd0s0a2xKWmlpNS8vZzllcGpiZ2R1SStaTjAvOC9ISDV2eVBYdk10bHkxTlc5dUZqbHIydFRjTHlxQzNidXJmekl6aisxeit5a3VsNzQ4QlJIYnRxUG16WnYzNk1LRkMyT1B0NGN5TFMzdHJEMTc5cnovNjEvL3VzUHBpVTZDUUE4SWpnVDdtMisrWWZIaXhjVEZ4V0hiTm1WbFpmenFWNzlpOE9EQlZUOERCdzdrOWRkZngrZnpzWFhyVmc0ZVBFaCtmajY1dWJsczM3NmR1WFBuMHFkUEgvcjE2MGUvZnYzbzFhc1hLMWV1clBFNnI3LytPaE1tVEFCZzA2Wk5wS2VuSDFOOHp6Nzc3REVsMkQ2ZkQ2KzM1a0xaalJvMVl1N2N1WHpzYjU4RDZ2cVQzMjNidHJGbzBTSnljM1BwMDZjUEpTVWxWZlUvL3ZoajdyNzc3c01tNkRObXpLQ2twSVRpNG1MNjl1MUxhbXBxalo5ZXZYcXhhZE9tWTNxUHAxUEFPZGJEeVRoRVJNUVpHaUllYWl6cm5CTmE0QXhNais2d1lkQ3ZuMGxpdzhKTW91bFBoUFB5VE9MYnBnMzg4cGRtc1RIL1VPNTI3ZURuUDRlWFh6WUpjV2FtU1lxdnY5NDhKeWJHREIzZnZMbjY5Yjc4MGlUaVo1MWwvZzBMTThPMWMzUE50bGgrWDN4aEV1RkxMakc5NGxGUjVuVUxDbURyMXVwNnRmZnM5ZzlCOTNocUp2aUJQZE1iTjVxaDQ1MDZtZmNUT055OWRvLys4VHFaaXgxeU92d0JPT0ZlNk9lZmY5NTkyMjIzclFFT014eEM2b0h1RUJ3Sjl1elpzMm5Sb2dVVEpreGcyN1p0L08xdmYyUE9uRGw4K09HSHJGKy9udW5UcHpONThtU1NLOXVyNjY2N0RzdXlxbnFvKy9UcHc3UnAweGc5ZWpTUmxSZEdiN2poQmhMOG8zd3FYWFRSUlR6MzNITXNYYnFVL1B4ODJnWHU4bkFFbG1VUkd6QTl4N1p0Yk52R1ZkbG0rbncrWEM0WCsvZnY1NG9ycmpqc01hWk9uY3JVcVZOcmxDMWN1SkNVbEJUaTQrUDV5MS8rVXZXN1dMTm1EUjk5OUJHREJnM2l1KysrSXljbmg1aVltS3JYQXFyMkxJK0lpS2g2ejh1V0xhT3Avd0lxY08yMTExWTl6MGtCNTFqM0k5VVRFWkg2U1FsMnFQSDV1dFJZY094NDVPYWF4YnlTa3N4aVo1czIxUndDWGxZR0gzeGdWdXB1M05nTThmN3hSN09GVllzVzFmT2x3ZXgzM2ErZm1Yc2RHV25tWFgvNVpjMDV6Z1VGOE9hYlpyR3k1R1RUVy8zREQyYUJzc0JlajcxN3pWRHpDeTR3dmM1ZXI2bTNlblhOUmRtT1ZaTW01aGhmZlFYcjExY1BMZi9oQjlQcmZjRUZadTYxZnlqaE1RNVJQSVJ0YXlKbmtCZytmUGhqaXhjdnZ1dXFxNjQ2NFdPa3BLUncyMjIzeFFPUExWdTI3TDVURjUwRWljNEFYZnhyVERoa3laSWxaR1ptc21qUkl0NSsrMjFXcjE1Tjc5NjlzU3lMMWF0WDA2ZFBId0F5TWpKSVRrN0c1WEx4MldlZnNXclZLcjc4OGt2dXZQTk9LaW9xOEhnOFBQLzg4OXh4eHgxRVJFU1FsNWRYWStzeHI5ZExYRndjTTJmT3BHdlhyano5OU5PMDhVK3JDZUJQbHNFa3hVdVhMc1huOHpGeTVNaXFPazg4OFFTVEowOG1vbkk5aTdLeU10YXVYVXRZNVVYT0pVdVc0SGE3c1cyYlAvLzV6d3daTW9UZXZYdXpmZnQydkY0dktTa3BqQmd4Z3JDd01Db3FLckJ0bS9mZmY3L3Fna0d2WHIxbzI3WXR4Y1hGYk55NGtRMGJOdEN2bjlrSnNVdVhMaVFuSjdOaXhRb0FMcjMwVW43NzI5K2U2bC9MS1JWd2puVjJNZzRSRVhIR0NXWnE0aFI3enB3dmdQT2RqaVBveGNXWkllbGdlclQ3OWpWRHlWZXZObVdqUnBrZTdhd3NNN3pjWC9mNGZHR05HM2VZemJxbHJ2WHYzNzlneVpJbGplUGo0MC9xT0RrNU9hU2xwUldzV3JYcXB5ZHZTNmhhRDZSKzhjVVhuSCsrTTAyb3orZmp1dXV1WStmT25TUW1KcEtabVVsaVlpSlpXVmxNbVRLRmYvempIN3p3d2d2ODhZOS9aUFBtemJ6NzdydFZQYmRUcDA3bHFxdXU0b0lMTHNDMmJRb0tDaGc2ZENqcjFxM0RzaXo2OU9uRHlwVXJxNUxnZi8zclh6ejExRk9FaDRmamNybW9xS2pBc3F5cXBCaE1FbjdERFRkVURTTXZMUzNGc2l6NjkrL1BzbVhMaUlxS1l1REFnY3liTjQ5YmJybUZ6ejc3ak16TVRFYU5Hc1dhTldzb0tpcGk1Y3FWSkNVbGNkWlpaL0hSUngvaDhYaDQ5dGxuZWU2NTU3ajc3cnZwMGFNSDk5NTdML1BtemVPYWE2NGhQRHljU3krOUZMZmJUVW5sN2czUjBkRjR2VjZlZU9JSnBreVp3c0tGQy9uMjIyK1pQWHMyeno3N0xJMGJOeVltSm9iVTFGU1dMbDFLVEV3TUYvb1h2YXpscFpkZTRxekFxVTBPK09LTEwwaE5UUVZ6enZWeU5CZ1JFYWx6NnNFT1BmcmlmeXdDRStZOWUyRFJvcHFQdi9ubXFYZ1YvUzZDd0hubm5kZS9kKy9lK2ZIeDhZMlBYdnZJbWpWcnhzcVZLMWRaSnpwS1JJSlpVekNMMnpuRjVYTHh6My8razFHalJyRmt5UktHRFJ2RzIyKy9UYjkrL1NndUx1YkpKNThrTGk2T2xpMWI4dEJERDFVbDE3dDI3V0w1OHVXc1dMR0Npb29LWG4vOTlhcmVhcGZMUlY1ZUhvMGFOYXBLcnNGc0Z6VjA2TkNxbnVXZi9leG5QUFBNTTV4eFJ2VW1GTGZmZmp1SkFkc3hSa1ZGa1pkbkZyMXUzTGd4QlpWVGIycC9adjRlNzBhTkduSHV1ZWN5WmNvVTVzNmR5MzMzM2NjSEgzekFPZWVjdzczMzNrdVBIajI0NTU1N3VPNjY2M2pra1VkbzBhSUZBQ3RYcnVTcHA1N2l3SUVEZlBEQkI0d1pNNGErZmZ2eTNYZmZjZFpaWjVHY25NekdqUnRwMXF4WjFYTUMrUlB6VHo3NWhKaVlHQVlQSHN5OGVmTm8xNjRkWHErM1JxKzhFd0krcjZaSHFuY2FXUUd2ZlRDZ0xCR3o5czYrZ0xMS1ZVRFpGVkRXc2ZMZmJaVmxMcUJiWmRrM0FXVS9xNnl6QWZEUFhZc0ZTb0VUR0g0bUlsSS9hSkd6ME9QVUgydzVsSDRYUWNEbGNuVnl1OTJuTW1zNk5kdmdTYkJ4UE1FR2lJMk54ZXYxTW5yMGFBb0tDaGc5ZWpSZXI1ZGYvdktYL1BHUGZ5UW5KNGMzMzN5VHhNVEVxa1hFSG43NFljckx5M24zM1hmeCtYdzE1a2NYRnhlemI5OCs0dVBqeWMzTnBheHlLaytUSmsxbzFhb1Z6WnMzWitmT25ZU0hoNU9VbE1RMzMzeERYRndjY1hGeEZCWVcxaGhXRG5EdzRFRWlJeU5yOURBZmFWN3ordlhyR1Rac1dGWFArSW9WSzdqbGxsdTQ2S0tMdU8rKys5aTFheGMzM25namt5ZFA1dURCZyt6WnM0ZlJvMGRUVmxiRzVNbVQ2ZG16SjBPR0RPR05OOTdncFpkZVl1Zk9uYnoyMm12azVPUlVKZjllcjVkdnYvMFdnTi84NWpmTW1qVUxnSUVEQjVLYW1rcGhZU0hYWEhNTnZYcjFvbS9mdnF4YnQrNFUvYlpPVEswRU93WUluQnp2QXZvQmd3TEt3b0ZiZ2Q4SGxMbUJaNEJaQVdXUndFZEE0QXB5VVVBTzFZazBRQmlRQzJUVktzdWtPcEgybDJVQTIydVZiUU8rRFNpTHdDVFdYd1NVWFFJc0FyNnE5ZDd5TVFsMjRQRjJVNTJzKyt0OUNMeFRxK3p2d0Y4RHlpeGdFdkFiYW41ZmJZMzVYSFVsVkVTQ2tucXdRNDk2VFlOSFU2cXYyZ2Yrb1ZkWkhaWlpsblZQVWxKU0pLZklrMDgrMlM0MU5YWHk1NTkvL3NUcGlGZGxqcFY1d2ZrRUcweFA4Y0tGQ3hrMmJCZ0xGeTZrWDc5K2ZQYlpaMlJrWlBEclgvOGFnTXN1dTR6Ky9mdlRzV05IOHZQekFkT3JES1lIMlo5SUR4eFl2YTdmeFJkZnpLSkZpMmp2MzVHaDBxSkZpeGc2ZENqZmZQTU5Eei84TVBQbnp5Y2xKWVhjM0Z4cVQ2dkl6TXdrcVhMYnc5TFNVbHd1VjlXaVlvZHp6am5uRUJZV3h2dnZ2dy9BQ3krOHdJd1pNMGhOVFNVOVBaM0hIMytjOTk1N2ovRHdjT0xpNG1qU3BBa1BQUEFBcWFtcFBQYllZNlNrcE5DdFd6ZnV2ZmZlcWkyKzl1M2JoOC9ubzNYbEZvczMzWFJUMVhaZUR6MzBFUEh4OGJ6MTFsdXNXclVLMjdhNTRJSUxlUHZ0dDBsS1NuSjhteTQ0Sk1FdXdweDcvdTliTG1BVlVJRkpYTUdjcTNNQUgvQWMxZWZyaE1ySGJ3OG9HMVI1MjZyOHR3eUlEemlPLy96UHE2d2Y2QUNIOWl6dlBreTlIMnZWOHdIZjFTb0xXSUcwNmpYZGxlODNrQnRvUmMyazJ3ME1CandCWlpIQWJ5dnJUUWdvZTdMeWRWK29MSXZBWENUd1V2MzVoV011UE9RQW95cmpjVlVlSndkNHFiS2VoVm5FOG1DdGVFUkVUaWtsMkNJaUluVW9Qei8va0I3c1hidDI4Y1FUVDlDclZ5LzY5ZXZIdSsrK0MwQkJRUUhEaHcrdnNlZ1ltT2tNYTlhc0lieHlwNGZTMGxJR0RCaEFYRnhjalhwYnQyNWwrZkxsdlBEQ0M1eDU1cGw4L2ZYWFBQTElJOHllUFp2aTR1SkRFdXpObXplVGtwSUNtS0hZMGRIUlAvaytkdXpZd1l3Wk04akp5YUZqeDQ1MDZkS0Z6WnMzYyt1dHR3S201L3ZPTys4a0ppYUdLNis4RW9DZE8zY3lmdng0d3NMQ0tDOHZ4KzEyczJqUkl2cjE2OGRmL3ZJWHpqdnZQSllzV1VKRlJRV2pSNDhHWU9iTW1TUWtKSkNhbWtxYk5tMzQrdXV2YWRldUhRTUdES2g2LzlkZWV5MCtuNDhWSzFaVURhMFBFa1dZUkRJY2sxUlhZQkxzY2t6dnJyZnk5dk9ZcE05VldlWUZmb2RKb1AxbEZjQlFhaWFIUHFBNUVMaXZXUVZRODBRd1piWEgyMWNBdFZlK3F3QTYxU29yQjJwUGJOL0NvVDNJcFVEdHFUcWV5dGVJQ0Nncng3eVB3REl2Y0FzMWU2cGRtQjd0TUdvT1FkOVRXZDlmRmdmMHgvVGErOHVhQUU5amV0VDlDWFlqWUMvbWQrS1BNeHlZQyt3QXBsZVdXWmlMRm9ISEV4RTVaa3F3UTA4KzVvOXBhR3JaMHV5RlhWeHN0dENLalRYN1V3ZEJyOE1KeU9QUUx5eHcrR0ZyS2p0TlpaOS8vam5yMTYrL2pVTy9GSjZRdlh2M2VudyszNTVURVp2S2dxcHNQNUNZbjU5Zlk5NXhYU3NzTEtSMTY5YUg5R0N2WHIyYWpSczNWdFViUG53NFhxK1haY3VXRVJzYmkyVlo5TzdkR3dDUHg4TXZmdkdMcXIycXZWNHZkOTk5Tnk2WHE4Ync4WUtDQWg1NDRBRkdqQmpCbVdlZUNjRHZmLzk3eXNyS3lNN09Camdrd2Y3Z2d3KzQ3TExMQUpPMEgybDRlUHYyN1hueXlTZTU2YWFibURoeElzbkp5UlFXRmpKNDhHRFdyVnVIeStWaTkrN2RqQnMzampsejVnRFFybDA3MXF4Wnc4eVpNOW0xYXhjelo4NWs2dFNwVmF1blgzamhoVHoyMkdPVWw1ZnoyR09QQVJ5eS9kanExYXM1ODh3ejJiSmxDOHVYTDYrNnFKQ2FtaG9VeWJWL3hBSG1iOFRodHYwYmNKaXljWWNwKzl0aHlqNDhURm4yTVFYbURCK21senlRbDBQZlJ4bG1pSGlnWXVDT1dtVTVWTThiOThzSExnUUNyd2JabU9ROGNKdVFXTXo4ODVLQXNsYkFyekZKKy9US3NrVE1jUG9Nd0wrM1hXTmdDcWJuM3QrYjdtOXJsSVNMU0ExS3NFTlBIcUdjWURkcUJPZWRaL2JlTGkyRmdRTWhQOTlzRDFiNVpUR0U1RGtkZ0ZUWnlpbEtzTXZMeS9POVh1OFBwK0pZRWxUeUNJSUUrOXR2djYyeDBKamZZNDg5aHR2dHBxeXNqSDc5K3JGczJUTEt5c29JQ3d2RHRtMThQaDlyMXF6aHIzLzlLMjYzbTZlZWVnci9ZbnhlcjVmdDI3Y1RHeHRidGJqWDd0Mjd1ZmZlZTZtb3FPRGVlKyt0ZXAyWW1CaGlZbUpZdlhvMWJyZTdSb0s5ZHUxYXRtN2RXcFZnNzkrL241aVlHR3picHF5c2pHSERobUhiZHRWd2JUQUxuVzNidHExcWdUWC82d2Z1bWIxKy9mcXErdjdoN2FXbHBlemJ0NCtmLy96bjdONjltekZqeGdCbUQrNkVoQVRDd3NKcUpQZisxeng0OENEdnZQTU9qei8rT0crZW1zVXFUN2xhQ2JhY2ZtWEF5bHBsZVJ5YW5POEZXdFlxeXdkdXBtYlBlZlBLNXdkK0tXa1AzQTlzb2pyQlRnRTJBcDloZXVUQnpBM3ZqNW16dnZjNDM0ZUkxQk5Lc0VOUC90R3JCREgvRjdPS0NwTlk1K1dadmE4dnVjU3M5TzN4SFBuNXdTVzBmeGYxeUlBQkEvb3ZXYkxra042NDQ1V1RrOFA2OWV0anYvNzY2elduS0RRSkhubFFJL2x4eEJ0dnZFRy9mdjBvS3l1am9xS0MxMTU3RGVDd1BhLytzdkx5Y2k2NTVCSUFKazZjQ05Uc2ViN3p6anY1OU5OUHVmamlpd0V6TFB5V1cyNmhkZXZXekprenAycnVOc0JYWDMzRlBmZmNRMjV1TGxkZWVXVlZJcHlmbjg4Zi8vaEhmdnZiMzNMdzRFR3V1ZVlhc3JPeitmblBmNDdINDhIdGRyTml4UXB5Y25LWU9uVXFGUlVWVmNPelhTNFh2L2pGTDJyRVBXellNSUNxdmE3OXNyT3oyYmR2SHoxNzlxUzR1SmdOR3pid3kxLytrc1dMRjdONzkyNmVlZVlaT25mdVRGRlJFVGZkZEJPLys5M3ZhTk9tRGJmZmZqdE5talJod1lJRmRPalFnYjU5K3dKbWFIZ2dwMWNRQnlYWUllWWc4STlhWmQ5aWhwMUgxYXIzSUZBWVVOWUtNMDg4OEx0MGQyQVo4RFZ3Ym1WWmEyQU04RG53L3FrS1hFU0NsMVpnRERIMjdObkxzYXhoVHNkeFZOSFJjUDMxVUY1ZW5WUURoSWREVkpRcEt5MnR2dS96bWJJOWUyRHBVdWZpUGg2MnZjSWFQLzRpcDhNUUdENTgrR1BqeDQrZmVQWFZWMGNjdmZZUmxRQ2RMTXZhZDlTYUVtcmVCeTVhdm54NVZmSlgxMnpiNXRGSEgyWENoQWxWQzJHOThNSUxSRWRIVnlXby9pSFdnZk9yajJiTGxpMFVGaFp5N3JublZpV1htelp0b21QSGpvY3NVRlpSVWNFcnI3ekMyV2VmVGMrZVBXczg5dVdYWDFZZDQ2dXZ2aUk1T2JscXdiT2p2YStmMnRwdTc5NjkvT0VQZjJEZXZIbUFtZGQ5NDQwMzBxeFpNMGFNR01FVlYxeEJaR1FrZDk5OU4xdTJiR0g4K1BGY2R0bGxsSldWOGVTVFQ5SzRjV01tVEpqQVYxOTlSYmR1M1lpSWlHRC8vdjBrSnljelk4YU1xam5lQUU4Ly9UUzMzWGJiRVJkbHF3dkxseS8zWCt4NEh4anVhREJ5dWpXaWV1ZzVtTjdyeHpGYmw5MVdXWFlsc0JoNEQ3aTBzdXdDNEc1TU1sNDd3UmVSRUtjRU84VFl6ejgvQzlzZTczUWNSeFVWQldQSEh2L3pkdXlBOTk0NzlmR2NIck9zY2VOdWR6b0lNWVlQSDU0NWE5YXNGdjRGbWs3UWRNdXkvblNxWXBLZ01nc1lQMnZXTE1hUEQ5NG0xRDhjM0wvdFZVTlJWRlJFZEhUMEliM1BSMHJlZzlXc1diTzQvZmJid1p4eitoc2g1MlBtZVgrTFdTMGVZRHptL0hnUnVLbXliRFF3QXpNWGZVYWRSaWdpcDVTR2lJY2EyOTU0OUVwQm9Ld01GaTZFeUVnNDV4eFl0Y3IwVUxkckJ4ZFZkdnIrNjErbVh1Zk9wdDdXcldDSDBGb2hsaFVhdjRzR29uWHIxbjF1dmZYVzc1Y3ZYMzVDcXh4ZGRORkZaZTNhdFp0M3F1T1NvTEVCNEp0dnZuRTZqaU95TEt2QkpkZGc1bklmVHFnbDExRGpITnZnWkJ3U05MNnMvQW4wTGpBV3MzcTUzMW1ZdFVRQ1Z4YjhMV1oxOWI4Qy96cU5NWXJJS2VUc1JDVTVmcUdTMVBsOFpvNzE0TUdRa2dLWFgyNlNhRy9BZHB2SnlXYlJzejU5b0Zjdk14ZTdzUENuanhsc2ZMN1ErRjAwRUMrKytPTDJWcTFhWFR4NjlPaUM0M25lOTk5L3oralJvd3RhdFdwMThZc3Z2cmo5TklVbnp2c2Fnai9CbHRBWGNJNTk3V1FjRXRTMlk3WVAremlnYkFiUWs1cXJxUThDK2xCejI3WEp3SnRBOEU4WEZHbWdsR0NIR3RzT25XK0hQaDhzVzJZV01rdElnQ3V2aE1BdFg3cDFneEVqSUNJQ05tMkNIMzkwTHRZVFVWRVJPcitMQm1MQmdnV2ZIRGh3WUJnd0ZjZy8wb0pXK2ZuNVRKOCt2ZXlPT3dCd1BNSUFBQ0FBU1VSQlZPN1lzM2Z2M3FFTEZpejRwTTRDRlNkc0JDWFljbnJadGgxNGp1a2lyQndQRDZhbk83QlgrdzdNUFA0M0Fzb3VCOUl3ZTMzN1RjUHM1MzMyYVk1UlJJNUI2STI5RXV3NWM3Wml0b2NJRGRIUmNNVVZabXV1TGwzTS9PeXlNdkN2bXZ2dHQvRHBwODdHZVB5Mld1UEdkWFk2Q1BscHRtMDNTVXRMVzNQdzRNRk9LU2twdmk1ZHVvUUQzSC8vL2J1QnowZU5HblZXVVZIUmN5dFdySGpXNFZDbDdtd0J6dGkwYVJOZHUzWjFPaGFwaHpadDJ1VGZjM3dyb0w4UmNqcDBBdm9CNzFDOWxkaTN3Sm1ZM3U2MWxXVTNZUFlnL3hTemxabUkxQkhOd1E1TmJ3SVRuUTdpbUhrOGtKRUJQWHFBZno3ZC92M1FwZzJVbE1Cbm56a2IzNG13ck9EY2dGV3FXSmFWRDV6WnUzZnZoSysvL3Zyc2pSczNuZ013ZGVyVXZ6a2NtamduSFppWW5wNnVCRnRPaS9UMGRQOU4vWTJRMCtXSHlwOUF2d1g2QWw5VjNnL0h6TnR1aWtuSS9VTUVFNEVEZFJDalNJT21IdXdRWkQvLy9HQnMrME9uNHpnbXJWckJoUmRDWEp4SnByZHVoZTdkNGZQUElUSFJMSHEyY3llc1dHRjZ0VU9GYlErMnhvLy8rT2dWUlNTSURBSStHalJvRUI5OTlKSFRzVWc5TkdqUUlENzU1Qk13NTVxbW5ZaFRtZ0FQQUYyQm53V1VaV0Y2dTNzQjVjNkVKbEwvYVE1MktOcXpaeVhWdzRLQ1UxUVVYSG9wakJ4cGt1dk1URmkwQ1BidU5ZKzczZkRoaDJZaHRIYnRZUFJvT1B0c014ODcrR1d6Yjk4cXA0TVFrZU8yQ3NoYXVYSWxPVG5CM1lSSzZNbkp5V0hseXBWZ2toajlqUkFuNVFQM1VwMWNnMW1sM0FNVVVwMWN0OFBzMFgxRG5VWW5Vczhwd1E1QjF2VHBGY0RyVHNkeFJLV2xjUENndWIxeEl5eGZib2FLKzBWRW1EcExscGhGMEdKaVlNQUFzK3A0OEc5Ujg1L0szNEdJaEpZSzRFMnYxOHY4K2ZPZGprWHFtWG56NXVIeitjQU1EL2NlcGJwSVhWc05KQUMvRENpN0hMZ1N1RHFnTEJhSXJzTzRST29kRFJFUFVmYnMyWjJ4ckUwRTgwVVNsd3ZhdHplcmczZm9BTU9IVjgvQjNyclZEQXNIczMzWHNHR1Frd05yMWpnVzdqSHlFUmJXMWJyNTVxMU9CeUlpSitRODRNczJiZHF3YmRzMjNPNFQyalpkcEFhUHgwTktTZ3E3ZCs4R2M0NTlkWlNuaUFTRFZzQkl6Qnp0WlpWbFV6RzkzL2NBenpzVWwwaElDOTdrVEk3SUdqOStDL0NxMDNFY2tjOVh2ZlhXOXUxbUZYRXdQZGZidDFmWDgzamduWGRnN2RyYVJ3Zyt0djJLa211UmtQWS80TTFkdTNheFlNRUNwMk9SZW1MQmdnWCs1UG9ObEZ4TDZOaURTYUtYQlpSMXg4elh6Z2dvR3c1MHFjTzRSRUthZXJCRG1EMXIxam00WEJ1Y2p1T1lOV2tDdGcwRkJVNUhjdUlzNnh6cjFsdTFrYTVJYUxzQVdOZTVjMmMyYk5oQVpHU2swL0ZJQ1BONFBIVHYzcDB0VzdhQU9iYytkemdra1pQVkRiUFZYQVdtTTI0SDBBWklCYjV3TUM2UmtLQWU3QkJtM1hiYlJrSnArRTUrZm1nbjF6Qkh5YlZJdmJBZWVHdkxsaTNjZi8vOVRzY2lJVzdLbENuKzVQb3RsRnhML2JBSmsxeURtWk85RFBnYU13SUl3QTI4QVBTdSs5QkVncDk2c0VPY1BXZE9ETEFPc3pxa25EN2ZBTDJ0Y2VPS25RNUVSRTZKdHBabGZXWGJkdnpiYjcvTlpaZGQ1blE4RW9MZWZ2dHRycmppQ2l6THlyVnR1d2V3eSttWVJFNFRDN0FyYi84Y2VBMnpIM2NYdEtpZlNBMUtzT3NCZTg2YzdzQmFJTXJwV09xcFVueStYcFVqQmtTay9rZ0QzbXpldkxtOWJ0MDZxME9IRGs3SEl5RmsrL2J0OU9yVnk4N0t5cktBVVVDNjB6R0oxSkcyd08yWW51NTVsV1VYVnBhL1JuWHZ0MGlEcENIaTlZQTFidHdHYlBzM3FFRTdIU3F3N2Q4b3VSYXBsOUtCcDdPeXNxeCsvZnF4ZnYxNnArT1JFTEYrL1hyNjl1MUxaWEk5RXlYWDByQmtBRk9vVHE0QkhnRmVCc1k1RXBGSUVGR0NYVTlZNDhlL2dtVmRCdVE3SFVzOWtvZHRYMnFOSC8rSzA0R0l5R2x6SC9EU3ZuMzdHRFJva0oyZXJqeEpqaXc5UFoxQmd3YlptWm1aQUM4QmYzQTRKQkduV2NBQ3pKVEZsd0xLZnduRU94S1JpSU9VWU5jajFxMjN2bzlsOVFlMk94MUxQYkFkMis1dmpSKy8zT2xBUk9TMEtnTnVCS2FWbEpSWW8wYU5ZdXpZc2V6WXNjUHB1Q1RJN05peGc3Rmp4ekpxMUNoS1Nrb3M0RUhNdVZQbWNHZ2lUck9CdVpoRnovd2RQZDB4UGRyZkFkcXFRUm9VemNHdWh5b1hQcHNNVEVSWERvOVhMbWE0MzVOYTBFeWt3YmtlbUFNMHRpeUxFU05HTUhMa1NQcjI3VXZidG0xcDFxd1pFUkVSVHNjb2RhQzh2SnljbkJ3eU1qSll2WG8xUzVZc1llblNwZGkyaldWWmhiWnRqOE1rRHlKeWVEMkFKNEhOd084cXk5eEFPZFdMcFluVVMwcXc2ekg3aFJlaUtDdEx3N2FIWTFsOWdaYVloRHZNNGRDQ2hSZVRVTy9GdGxkaldjdHd1OU90bTI0cWRUb3dFWEZNRXFabjh0ZEFqTE9oU0pBcEJsNEVIZ0l5blExRkpHU0VVNzFHMERPWVhXOXV4eVRlSXZXU0Vtd1JFWkZETlFHdUFRWUNGd0RKUUROMGdiS2g4QUk1d0Q3TXZ1bWZBUDlCNjV5SW5LaFlZQ3VRQVBURTdLc3RJaUlpSWlJaUlpY2dBYmcyNEg0c1ptcU8xb1FTRVJFUkVSRVJPUW1QWStaalArdDBJQ0lpSWlJaUlpS2g3SHBnTjVEcWRDQWlJaUlpSWlJaW9jNGRjRHNhbUlFWk9pNGlJaUlpSWlJaUorZ3ZtQ0hqYnprZGlJaUlpSWlJaUVnbzZ3S3N4YXd5TGlJaUlpSWlJaUluSVhBTDRXaGdHaERqVUN3aUlpSWlJaUlpOWNKem1DSGppNTBPUkVSRVJFUkVSQ1NVblF0c1FFUEdSVVJFUkVSRVJFNmFLK0IyT05EYXFVQkVSRVJFUkVSRTZvTnc0RlZnSjVEaWNDd2lSK1E2ZWhVUkVSRVJFUkhIUkdKNnIrT0JGZzdISWlJaUlpSWlJaExTR2dQbk94MkVpSWlJaUlpSVNIMWlBZjhIZEhJNkVCRVJFUkVSRVpGUWRqZG1DNjh2Z0RDSFl4RVJFUkVSRVJFSldmSEFLdUF5cHdNUkVSRVJFUkVSQ1hXVzB3R0lpSWlJaUlpSTFDY3U0QjZnbzlPQmlJaUlpSWlJaUlTeSt6SHpzZGVpTFloRlJFUkVSRVJFVGxnY3NBNjQxT2xBUkVSRVJFUkVSRUtkNW1PTGlJaUlpSWlJbkVKaHdNVk9CeUVpSWlJaUlpSVN5aXpnTTh4ODdJRU94eUlOV0xqVEFZaUlpTWhKU1VoS1Nyb2hLaXFxcDh2bGNwZVdsbTdKeWNtWjcvRjR0dFNxMTdSUm8wWWRLeW9xU2p3ZXovZE9CQm9kSGQybVpjdVdUNWVYbDJka1pHUk1kQ0lHRWFtM2JPQTlvQlVRNjNBczBvQnB2b0tJaUVpSWlvMk43ZCt4WThjM3c4UERFd0xMYmRzdTI3Rmp4dzA1T1RrTC9XVnhjWEZYZHVyVWFYRnhjZkZYbXpadE9xL3VveVc2VzdkdW44YkV4UFIwTUFZUnFkOWlnQXFnek9sQXBPSFNVdllpSWlLaHlkMmhRNGVGNGVIaENhV2xwZC9zM3IxN1VrWkd4cDBlajJlelpWbnV0bTNiL2gySWR6cklTbGJIamgxZmpJbUo2ZWwwSUNKU3J4VlRuVnhicUROUkhLQWg0aUlpSWlHb2NlUEdmU01pSWxwN3ZkN2NiNy85dGorUUQzRGd3SUhYemozMzNCL0N3c0ppNCtQakw4dk56WDBaSUNrcGFRcEFaR1JreDVTVWxQOFdGaGF1eWN6TW5CRjR6TWpJeUs2SmlZazNSMFJFdEMwdExkMXk4T0RCNTB0S1NqSUM2MFJIUi9kcDFhclZGSS9Ic3owL1AzOVowNlpOTHcwUEQyOVJPVFQ5QlkvSHM2MTJyTW5KeVgrTWo0OGZmZG8rREJHUm12b0QvNi95NTIySFk1RUdSZ20yaUloSUNBb0xDNHNDOFBsOEhxQWs0S0c5eGNYRksyTmpZeStLakl4czR5OXMxS2hSNzhybk5XbmF0T25QQURJek02dWUxS3hacyt2YXQyOC8zN0lzdDc4c0tTbnByaTFidGx4VlZGVDB2cjhzTWpLeXBmLzVMVnEwdURNd3B1VGs1THQvK09HSE1YbDVlYThIbG5zOG5xMjJiWHVLaTR1LzhzY2hJbklhWFlWWjZHd25TckNsam9VNUhZQ0lpSWdjUDQvSGN6QXBLZW4zNGVIaDhiR3hzUmVXbDVmdjkzZzhHWUMzc0xCd1hVNU96cU81dWJudit1dEhSRVFreE1URTlDa3JLOHZZdFd2WFhYbDVlVXZMeXNwK0JHalVxRkgzbEpTVWR5ekxjdWZuNXk4NWNPREEwMkZoWWMwaUl5TlQ0dUxpcnNqTXpKd0xsQUpFUlVWMWk0K1Avd1dBYmR1ZXJLeXM1M056YzE4TUN3dExkTHZkN2VQaTRxN0l5OHViWDFGUmtlOS83ZExTMGcwRkJRVnZscFNVZkJzZkgzOWRlWGw1WmxaVzF1eTYvY1JFcEFIWkRHd0NuZ01LSEk1Rkdoak53UllSRVFsTjJUdDM3dnlOeitjcmFkeTQ4ZEF6empqajdmUE9PeSs3WThlT0M5MXVkM0p4Y2ZHZXdNcjUrZmtyQUNvcUtuS3lzN05mTEN3c1hPRi9ySG56NXZkWWx1VStlUEJnK3RhdFcwZnQzNzkvMXZmZmZ6L2M0L0ZzRHc4UFQwaEtTaHBiKzhWdDIvWnMyclJwU0VaR3h1LzI3OS8vdCsrLy8zNlF4K1BaNm5LNUdqVnQydlEzdGVzWEZSVjlqVm5sVjBUa2ROc0J6QUgySEsyaXlLbW1JZUlpSWlJaEtpY241OThsSlNXcjR1TGl4a1pFUkhTT2pZMjlNRDQrL3RyNCtQaHJjM056Ri83NDQ0OWpnUEtqSGFkSmt5WkRBYUtqbzgvczFxM2JaLzV5bDhzVkRSQVZGWlZhK3prbEpTV2JTa3BLVmdjVWVYSnljbDVzMmJMbC96VnUzTGp2eWI4N0VaRlRJcHFhMDJoRVRpc2wyQ0lpSWlISzdYYWZIUjRlM25UdjNyMlBWQmFGSnlZbTN0YTZkZXZINHVQalJ4Y1ZGYTNidjMvL0UwYzdUbmg0ZURKQVpHVGtHY0FadFI4UEN3czdwajFsUFI3UDVzcmpOVC8yZHlFaWNsb2tBbThBN1NwL2ZNNkdJdzJGRW13UkVaRVExS1pObThkYnRHaHhUMzUrL2pzRkJRV1hWeFpYSERodzRLK1daVVcyYWRQbXovSHg4U09QSmNIMitYekZZV0ZoVFhidjNqMjFwS1RrQzM5NTA2Wk4wNktqbzNzY1BIancxV01NcTNIbDhkUmJKQ0pPeXdMYUFzMHhGdzQzT3h1T05CU2FneTBpSWhLQ2lvcUt2Z0pvM0xqeFFDQXU4REdmejVkWGVkTmQrM21IVTFKUzhpMUFSRVJFaS96OC9IZjlQNUdSa1owYk4yNThZYU5HalFiV2ZrNVVWRlRucUtpb2pvRmxUWnMydlFTZ3RMVDAyK04vUnlJaXA1UU5qTVFrMkVxdXBjNG93UllSRVFsQnVibTVTN3hlYjc3TDVXcmNwVXVYUlRFeE1hbEE4NlpObTQ1bzJiTGxnd0RGeGNWcmFqL1BzcXl3eU1qSUxyR3hzU01EanZVS1FHSmk0dSthTjI4K0RraE9Ta3E2djBtVEpzTUJzck96NTlVK2pzdmxpa2xKU1ZuV3FGR2ppLzMxNCtQanJ3UEl5Y2s1MWg1dkVaSFQ2U3VnME9rZ3BHSFJFSEVSRVpIUWxMZDM3OTRwYmRxMGVhNXg0OFpEdTNYcnRqN3d3Zkx5OG4zWjJkbC85dC8zZXIzWkFOSFIwZWVjZmZiWjMrZmw1YjFSVUZDd0JPREFnUU96RXhJU3JvK0ppZW5UcmwyNzJlM2F0YXZhUWlzcksydHVjWEh4dXNNRkVCa1ptZEsxYTlkbGdXWFoyZG4vS0N3cy9PaFV2bEVSa1pOZ0FZMVFvaTExUkQzWUlpSWlJV3IvL3YxLysrR0hINjRxTEN6OHdPdjE1dG0yWFZGZVhyNG5PenY3bjF1M2J1MFZ1RlZYUVVIQnlxeXNyQmU5WG0rcDErc3RLQ3dzWEJ0d3FMSk5telpkdkgvLy9pZkt5c295Yk5zdTkzZzhQK3pldlh2S3pwMDdienZjYTVlWGwrL095Y2w1cGJ5OFBOTzI3YkxTMHRKdk16SXk3dGl4WThjdHAvMk5pNGdjbTNaQUx2Q04wNEdJaUlpSWlCd2lMaTd1eXA0OWU5cmR1blg3bjlPeGlJZ2NoUnZ3QW5sbzVLN1VFWjFvSWlJaUlpSlNINVVCTFlBY3pLSm5JcWVkRW13UkVSRVJFYW12c3AwT1FCb1d6Y0VXRVJFUkVaSDZ5bzF5SGhFUkVSRVJFWkdUOWg1bWVQZ0lwd09SaGtGWGMwUkVSRVJFcEw2eU1BbDJpZE9CaUlpSWlJaUlpSVE2cS9KSFJFUkVSRVJFUkVSRVJFUkVSRVRFT1ZGb1dxeUlpSWlJaUlqSVNmSFB2N1l4KzJHTGlJaUlpSWlJeUFsb0J1d0JzdEFjYkJFUkVSRVJFWkdURnU5MEFDSWlJaUlpSWlJaUlpSWlJaUlpMHNDZERUUnhPZ2dSRVJFUkVSR1JVTGNiczhCWml0T0JTTU1SN25RQUlpSWlJaUlpcDFnallDOFFDZnpvY0N3aUlpSWlJaUlpSVMvTTZRQkVSRVJFUkVSRVJFUkVSRVJFUktRQmF3bmNCYlJ5T2hBUkVSRVJFUkdSVURZUnM3alpJcWNEa1laSGN4SkVSRVJFUktRK2FZVFpubXMrc01uaFdFUkVSRVJFUkVSRVJFUkVSRVJFcEtGeU9SMkFOR3dhSWk0aUlpSWlJdlZCYStBcnpQenJOUTdISWcyVXJ2Q0lpSWlJaUVoOU1BYm9BQXh3T0E0UkVSRVJFUkdSa0dZQkk0RnVUZ2NpSWlJaUlpSWlJaUlpSWlJaUlpSU5WRnZnVjJoOUtSRVJFUkVSRVpHVDhoL013bWJQT0IySWlJaUlpSWlJU0NpN0Z2Z0I2T2gwSUNJaUlpSWlJaUtoTHR6cEFFUkVSRVJFUkVSQzFWQzA3YkNJaUlpSWlJaklTUm1PbVhlOUZDWFpFa1IwTW9xSWlJaUlTS2lKQXJLQWp3R2Z3N0dJaUlpSWlJaUloTFRtZ052cElFUkVSRVJFUkVSQzBVVm92MnNSRVJFUkVSR1JrL0l6ekx6cmREVFZWWUtVVGt3UkVSRVJFUWtGK1VBMjhDbWFkeTBpSWlJaUlpSnlVcElBeStrZ1JFUkVSRVJFUkVKTkRIQTNtbmN0SWlJaUlpSWljbExld015Ny9vdlRnWWlJaUlpSWlJaUVzb0hBVnVCTXB3TVJPUmFhdnlBaTlVa1Q0QnBnRUhBQmtBekVvMkZsRFlVWHlBWDJBZXVCajRIL1lCYkZFUWthMmM5TWFPSjFoMThEdHRxcWhxbFdXMlY5SEZaVzhaK0VPLzZxdHFwYUJGQ0I2YmtHQ0srOEx4TDBsR0NMU0gyUUJFd0Ric1RNMVJMeEt3Ym1BWDhDTWgyT1JScTR6TGwzSnJrcXJHbTJwYlpLRGxGczJjenpoZHQvU3JybEx3MjlyWElEcndNL0FuZFJuV1NMaEFRbDJDSVM2cTRINWdDTkxjdGl4SWdScEtXbDBhZFBIOXExYTBkOGZEd1JFUkZPeHloMW9MeThuTnpjWEhidTNNbWFOV3RJVDA5bjZkS2wyTFlOVUFpTUExNTJOa3BwcUE3TW1YaTliZHR6Z01aZzRXN2JGWGY3czRsbzBSNVg0M2hja2RIZ1VnZDJnK0R6NHZPVTRDdk1wWHovRHNwMmZFTlp4dmRVNXBHRmxtV05TeHczc3lHM1ZYMHdJNUFLZ2ZPQm5jNkdJM0o4bEdDTFNLaXlnQWVCNlFCang0N2xvWWNlb24zNzlvNEdKY0ZseDQ0ZFBQamdnOHlmUDk5Zk5BMTRHUFdJU0IyeGJheXM1Kzk2MExaTld4WFZwUmN4RjF4R1dHeTh3NUZKTVBFVzVGSzgvaDFLTjY4RHdNS2UxbnpjWHg2MnJBYmJWbDBLN0FlK2NEb1FrZU9sQkZ0RVFwRWIrQWN3SmpvNjJ2NzN2Lzl0cGFXbE9SMlRCTEgwOUhTdXUrNDZ1NlNreEFKZUFtNEd5aHdPUytvNWUrRjBkMVpPM2o5czdERldlSVRkNU9JYkxYZjdzNTBPUzRKWTJZNXZ5SDkvbm0xWGxGdVd4VXZONCtOdXRrWlBid2h0MWZuQVZaaUxvQTMxb29MVUV5Nm5BeEFST1FHUEFXT1NrNVA1NUpOUGxGekxVYVdscGZISko1OVl5Y25KQURjQS84L2hrS1FCT0pCejhERWJlNHdySnBhNFVST1VYTXRSdWR1ZlRkeW9DWllySmhiYjVvYjl1YmtOb2EyS0JaWUJmd1N1ZFRnV2taT21IbXdSQ1RXamdEZWFOMjl1cjF1M3p1clFvWVBUOFVnSTJiNTlPNzE2OWJLenNySXN6TG1VN25STVVqOGQrTnVkbzJ5WDlZWXJxcEVkZC9Va0t5eTJtZE1oU1FqeEZ1UndjTkZUdHErMHlMS3dSaVdPbjFuZjI2cnJNY1BDYndFOERzY2ljbExVZ3kwaW9hU3RaVmt2QXN5ZlAxL0p0UnkzRGgwNk1HL2VQQXZBc3F4NVFGdUhRNUo2S1B1NVNXMXRsK3RGZ05oaHYxSnlMY2N0TExZWnNVTi9aUUhZTUMvN3VVbjFyYTFxQW95bnVyUHZaV0FzU3E2bEhsQ0NMU0toWkpadDIvR1RKazNpc3NzdWN6b1dDVkdYWDM0NUV5ZE94TGJ0ZUdDVzAvRkkvZU1OODgwQ096NjZ4eERjYmM5ME9od0pVZTUyWnhMZFl6Qmd4NXR6cXQ1d1lWWUpuNFZKcWtYcUZRMFJGNUZRMFF0WTI3bHpaelpzMkVCa1pLVFQ4VWdJODNnOGRPL2VuUzFidG9BNXQ5WTdISkxVRTFuUDM5bkw1N1BXaGpWTkpQN2FlN0hDd3AwT1NVS1k3YTBnOTdYSDhlWWR3TUxxbFRoK1puMXBxOFlDZHdLL0FqWTVISXZJS2FVZWJCRUpGUThBL09FUGYxQnlMU2N0TWpLUysrNjd6My8zQVNkamtmckZhMXNQQU1TY2Q1R1NhemxwVmxnNE1lY05xN3huaDNKYjFRWDRFOVdkZXk4QmZWRnlMZldRZXJCRkpCU2NCM3pacGswYnRtM2JodHZ0ZGpvZXFRZkt5c3JvMUtrVHUzZnZCbk9PZmVWd1NCTGk5ajkvMTNuNCtOTFZLSTZFNng4QVY1alRJVWw5NFBPUy9mTEQrSXJ5c0hHZGx6VCtxVkJycTZLQkg0RWtUSS8xeTg2R0kzSjZxUWRiUkVMQkJJREpreWNydVpaVHh1MTJNM255WlAvZE81eU1SZW9KMjdSVk1lY09VWEl0cDQ0cmpKZ2VRd0d3TEY4b3RWVVJsZitXQVBjRHJ3THZPQmVPU04xUUQ3YUlCTHR3WUY5WVdGakMvdjM3YWRaTXEvSEtxWk9UazBOaVlpSStueThMU0FhOFRzY2tvY21lUGozOFFQTEJmVml1aE9ZM1Bvd1ZHZU4wU0ZLUDJKNWlzdVk5QUxhZGxkaHNkN0kxK3JWZ2JxdGFBRThBOFVCYVpaa0YySTVGSkZLSDFJTXRJc0d1UDVBd1lNQUFKZGR5eWpWcjFvd0JBd1lBTk1lY2F5SW41RUJ5Ym44Z0lTSzVvNUpyT2VXc3lCZ2lranNDTkQrUTFTYlkyeW9YY0NVd0hEaWpza3pKdFRRWVNyQkZna3p2M3IwVC9MZFRVMU52UC8vODh3Y0ZsalZBVndLa3BhVWRyWjdJQ1FrNHQ2NTBNbzVRcFBhcW1tMlo4OGZkL215blE1RjZ5bjl1MlM0NzJOcXFNT0I2SUtYeS9qN01YT3V6Z0sxT0JTWGlGQ1hZSWtGaTJMQmh2MDlMUy92TzdYYnZzVzE3dTIzYnhWZGZmZlZmZXZUbzhaN2I3ZDR6Y3VUSTc0WU5HL1o3cCtOMFFCb293WmJUSitEY0d1VmtIS0ZFN2RXaExLdzBnRWdsMkhLYVJMWS9Cd0RMQ3JxMmFocndMK0QvQlpTbEF6ODRFNDZJc3pRSFc4UmhRNFlNdWNEdGRyL1J2My8veElrVEowWTBhZExrc1BYeTgvT1pPWE5tK2JScDA2WURqMXVXVlZHbmdUb2pEc2h0MGFJRm1abVpUc2NpOVpSdDJ5UWxKWEhnd0FFdzUxeWV3eUVGTGJWWGg1Zjd3bDF4NVI1eVhkR05TUmo3c05QaFNMMWxrejN2UVh5bGhZUmJrWEhOeGozbVZGdlZHT2dOcktpODN4NnplTmxUd0QvUWNIQnA0TlNETGVLZ3NXUEhYcGlZbUxqaW1XZWVhVFZ0MnJTZi9MSUswS1JKRTZaTm14WUJQSktlbnY3Vm1ERmpCdFpkcEk0NUIrRHNzNE8vUjZpb3FJZ0ZDeFpRVWZIVGVjU0dEUnQ0Ly8zM0R5bTNiWnZkdTNkVFZsWjJ5R1ArNDIzY3VKRUZDeGFjdW9CUGtkMjdkL1BjYzgvaDlSNSt2WjJjbkp3Nmp1ajRXWllWZUk2ZDQyUXN3VXp0MVU4ckw3UFBBUWlMVDY2VDE1c3hZd2JmZi8vOUNUMDNLeXVMVjE1NWhlTGk0cVBXRGZiMjUzQysrKzQ3UHZ6d3d5UFdLU29xNHJ2dnZxdFJWbEJRd0E4L0hGdUhhMFZGQlI5KytDRkZSVVVuR3VZSnNnaHJaczZ4Y3AvSHFiWXFEdGdPTE1Fc1pnYXdBemdiK0R0S3JrV1VZSXM0eGJidHFIbno1ajI2Y09IQzJLNWR1eDdYYzlQUzBzN2FzMmZQKzcvKzlhODduSjdvZ2tZUENLNEV1N3k4dk9wMllFTHM5WHFaT1hNbUx0ZFBONnZ2dnZzdUgzend3U0hsdG0wemF0UW8vMzdNVlY1Ly9YVW1USmdBd0taTm0waFBUei9aOEkrTGJkdUhKTTYxTHlEazVlWHh6My8rODdEdmU5V3FWWXdjT1pKRml4YlZLQS84RElORndEbld3OGs0Z3BYYXF5T3piVmNQZ1BCbUxVLzdhMzN6elRjc1hyeVl1TGc0Yk51bXJLeU1YLzNxVnd3ZVBManFaK0RBZ2J6Kyt1djRmTDVEL2c4M2F0U0l1WFBuOHZISEg5Y285L2w4K0h5K3F2dE90eitIazVHUlFiOSsvYXJ1ZTczZVE5cVRYYnQyOGNBREQ5Um9xOHJMeTJ0OER2Lzg1ei81MDUvK1ZIV1J3ZWZ6c1hqeFlpWk5tbFRWcnR2MmtmUEV5Wk1uVTFoWWVOTHY2WGlGK3kvaXVPcXNyWW9HUmdQK2svc2c4Q253RldaeFNEOGwxaUtWd3AwT1FLUUIrd053d3IwNnp6Ly92UHUyMjI1YkF5U2R1cENDVG5jSW5nVGI0L0hRdjMvTnhWdFhyMTVkOVVVc1BEd2NsOHRGV1ZrWkVSRVJXSmFaaFhQZ3dBRis4WXRmVUZ4Y1RFUkVCTU9IRDZlaW9vSzMzbnFMbUpnWVhDNFhrWkdSUkVkSDF6ajJSUmRkeEhQUFBjZlNwVXZKejgrblhidDJkZk5HS3hVVUZEQjA2TkFhWlQxNzltVHUzTGxWOTZPaW9tcThWekJmZXVmUG44OExMN3hBKy9idGVlMjExM2p0dGRjb0tTa2hQeitmSjU1NGdwNDllOWJaK3pnV0FlZFlkeWZqQ0dKcXI0N0FoYSs3alZVblBkaXpaOCttUllzV1RKZ3dnVzNidHZHM3YvMk5PWFBtOE9HSEg3SisvWHFtVDUvTzVNbVRTVTVPWnYvKy9WeHh4UldIUGM3VXFWT1pPblZxamJLRkN4ZVNrbUxXcVhLNi9Ua1czMy8vUFRmY2NNTmhIK3ZUcDArTit5Ky8vREpkdTNabDdkcTEvT3RmLzhLMmJTNjU1Qko4UGgvanhvM2pwWmRlcW1yendzUEQ2ZHk1TTMvLys5K3JucCtkbmMyVlYxNVo0MkxpdGRkZVc5WDJsWldWc1dyVnFocHQ0ZW5nNzhGMitlcXNyWG9lR0FQY0J6eGVXVFlHS0VKSnRjaGhLY0VXY2NEdzRjTWZXN3g0OFYxWFhYWFZDUjhqSlNXRjIyNjdMUjU0Yk5teVpmZWR1dWlDU21lQUxsMjZPQjBIQUpHUmtWaVd4ZHExYXlrdExXWG8wS0dVbEpRd2RPaFFHalZxaE5mclpmRGd3UlFXRnJKeTVVcWlvcUlBaUlpSTRPREJnM3orK2VjQUZCY1hNM0RnUUNJakk2dU83WEs1RGtsUzQrTGltRGx6SmwyN2R1WHBwNSttVFpzMmg4VGs4L21PMkd0K01xS2pvMGxQVHljdUxnNkFwNTkrbXVqb2FESXlNa2hJTUF0Rmw1YVdZbGtXT1RrNVJFZEg4ODQ3NzdCZ3dRSjI3TmhCcTFhdDhIZzhWY2ZMenM3RzdYYnpmLy8zZndDODl0cHJoSVdGblpiWWoxZkFPZGJaeVRpQ2tkcXJZK0hxRERiaFRSTlA2NnNzV2JLRXpNeE1GaTFheE50dnY4M3ExYXZwM2JzM2xtV3hldlhxcXFReUl5T0Q1T1RrcXY5ZlM1WXN3ZTEyWTlzMmYvN3pueGt5WkFpOWUvZG0rL2J0ZUwxZVVsSlNHREZpUkZYOVlHaC9qa1ZNak5rT2JlM2F0VWVzMTd0M2J5SWpJL244ODgrNTc3NzcrT3RmLzhvWFgzekI1czJiZWZMSko1a3laUW85ZXZSZ3pKZ3hUSjQ4bWNXTEYxTjdDa1IwZERURnhjVlY3WGhxYWlxTEZ5OG1JU0dCZ29JQ2hnd1pjdHFUYTRDdzZuUHNkTFJWWndDL0EzWUNNeXZMRmdKZE1jUEEvZXErNjE0a2hDakJGbkZBVVZIUjdVT0dESEdmN0hFR0R4NGM4Y1FUVDl5R3ViSmNIOFVCeE1mSE94MUhGY3V5c0N5cjZvdWxQNGwrOWRWWHVmSEdHMW0yYkJtcHFhbFY1WUhHakJrRFVEVU1jKzdjdWZ6M3YvL0ZzaXhLUzB1NTRZWWI4SHE5dlBmZWUvejczLy9tcWFlZXF1b1ZyNmlvd0xJc1huMzExYXJqZWIxZWJyamhCaVpNbUVCR1JnWS8vL25QNmQrL1A1czJiZUtkZDk2cHFyZG8wU0xtekptRHgrUGg2cXV2NXZlLy8zM1ZsK0tTa2hJZWVlUVJQdmpnQXhJU0VoZzRjQ0J2dlBFR24zNzZLUkVSRWJScTFZcXNyQ3lhTjIvTzd0Mjd1ZXFxcTdqeXlrTjNpQmsrZkRnTEZ5N2t6RFBQWk5La1NkeDExMTI4L1BMTHhNYkc0dlY2R1RWcUZJOCsraWdEQnc0a016T1R5eSsvUEdpU2E2aHhqc1U1R1Vjd1VudDFkTFpGSERhbmRmOXJuOC9IdkhuejJMbHpKMWRmZlRXWm1aa2tKaWJTcDA4ZnBreVp3di8rOXovdXZQTk94bzhmVDFaV0Z1M2F0YU84dkp3Wk0yYXdmLzkrempyckxENzY2Q01HRFJyRU04ODh3M1BQUGNjamp6eENqeDQ5dVBmZWU3bjU1cHVyRXRaWFgzMzF1TnFmR1RObUVCa1p5YVJKazh6bllkdGNldW1sL09sUGY2SnYzNzVrWjJkei8vMzM4Ny8vL1krV0xWc3liZG8wemovL2ZNQmNETGoyMm11NTZxcXJXTEprQ1owNmRlTHV1KzltL3Z6NWZQcnBwM1RzMkpISEhudU10bTNiSHZxNTJ6WTlldlFnTnplWFpzMmE0ZnIvN04xM2VGUmwzdi94OTVtU1NraENDMVVFQWV0YUVrR0tJRjFBRkVWQlVOSFYwNitwVFFBQUlBQkpSRUZVRmZhM3hVZEFRVUZSMW9hdUF0YTFZOEZIZmNBS2lvMGlpb0tDZFFXcEVucENTRThtbWNuTTNMOC9UbWFTZ0VCQVlKTHdlVjNYWE9UY2M4Nlo3MHlHTytkNzd1WndZSXpCR0VNd0dLU2dvSUNZbUJqT091c3NMTXZDR01QRWlSUEp6czVtL2ZyMXRHdlhqdTNidDJOWkZoTW5UaVFoSVlGVFRqbUY0dUppRWhNVGo5cnY4bzl3bEgvSGpQV0g2eW9IY0E1d0F2QnVlVmtLTUJZN21YNE1DR0tQdFk3OCtBQVJFWkg5T2Z2c3M3dU9IVHQyaHpseVBvNzBlenFLTmdCbTQ4YU5SL0RqK21QT1BmZGMwNk5IRDlPOWUzZlR1WE5uNC9WNlRXcHFxa2xQVHpjWFgzeXhNY2FZMU5UVUtzZms1dWFhMU5SVUV3d0dqVEhHRkJjWG05VFVWSk9Sa1dHMmJ0MXF0bS9mYnJwMjdXcCsrT0VIODl0dnY1bEFJR0R5OC9QTmpoMDdURlpXbHRtOWU3ZnAwcVdMV2JseXBjbk56UTAvUm80Y2FkNTQ0dzFqakRGYnQyNDFxYW1wNW4vKzUzL01qaDBWWDYvRml4ZWJBUU1HbUo5KytzbHMyTERCWEg3NTVXYldyRm5oNXg5NDRBRnoxVlZYbWZUMGRMTnExU3B6OGNVWG0yN2R1b1dmLytpamo4eXdZY09NMStzMWZmdjJOZG5aMmNicjlZYWYzN3g1cytuY3ViTUpCQUltRUFnWVk0d3BLeXN6cWFtcDV2TExMemZEaGcwelE0WU1NYW1wcVdibzBLRm0yTEJoNXJMTExqT3BxYW5oL1d1Q0RSczJHT3p1anVzai9KMnZVVlJmVmMvdVo4ZHUyUDNNV09QUHp6cUNIOVcrQ2dvS1RNK2VQWTB4eHZUcTFjc1lZMHpuenAzTmE2KzladGF1WFd0OFBwK1pPbldxeWN6TURCK1RrWkZocnIvK2V1UDMrMDFxYXFySno4ODM2ZW5wWnZqdzRlYnV1KzgyUlVWRlp2RGd3ZWFubjM0S0gzT285YzgzMzN4akJnMGFGRDcreHg5L05EMTc5alIrdjk4WVk4eWtTWlBNbENsVFRHWm1wbm5wcFpmTXlKRWp3L3VHNnE3eDQ4ZWJuVHQzbWtjZWVjU2twcWFheVpNbm00eU1EUFB2Zi8vYi9QM3Zmdy92MjdsejUzMCtsN1MwTk5PMWExZlRyVnUzOEtOejU4NG1OVFcxeW1kaGpERStuODljZHRsbDVxT1BQdHJuUEZsWldlRzZPbFJmaDJSblo1dStmZnVhQVFNR21BRURCcGpVMUZUVHYzLy84SGJ2M3IzM09lWm84T2RsbWQzUGpEVzdueGw3S0hXVkUwZ0ZycWhVZGpKMm5iZUhpam1aM05oTGJmVkc4elNKSERhMVlJc2NZdzZIbzIxVVZOVCtwOTg5ZE8yTzRMbHFta1JnbjY1NmtiWjA2Vkk4SGc5OSt2U2h0TFFVc0Z1QzY5V3JGOTdINy9majhYaXF4QjRhS3hocXdTNG9LT0NkZDk3aHR0dHV3N0lzbWpWclJrcUtQVVMxZnYzNjRXTy8rKzQ3WEM0WEtTa3ByRjY5bW03ZHVnRlFWRlJFZ3dZTnd1ZTNMSXNwVTZiUXFGSEZ2RE92dlBJSzQ4YU40OHd6N2Zsd3hvMGJ4NE1QUHNqMTExOVBNQmhrd1lJRlBQNzQ0N1J1M1pyV3JWdnpyMy85S3p5eEVjQ0FBUVA0NUpOUHVPT09PMGhPVHFaQmd3Wjgvdm5uTEY2OG1IdnV1U2U4WCtWdW9pNlhpMDgvL1pSdnYvMld0OTkrbTU5KytvbXBVNmVHMTV1ZU0yY08vZnIxaTJqWDByMVYrajNWekdhckNGRjlWVTFCRXJIQWl0cTM1OHFSRk9vUk1uejRjQW9MQ3hrK2ZEaUJRSUNSSTBjeVlzUUlubmppQ2ViTm04ZGRkOTBWN21XemF0VXFldmZ1SGU0eHNuanhZdjd6bi85d3hSVlhNR3JVS0xadTNjcDExMTNITGJmY3d0eTVjMGxLU2pyaytpY3RMWTJTa2hKV3IxN042YWVmenVMRmk3bmdnZ3ZDcjdsKy9YcG16SmhCa3laTjZONjlPeSsrK0dLVjkrVjBPcm4zM251Smk0dmowa3N2NWEyMzNtTHExS200M1c2R0RoM0tqVGZlZU1EUDVkdHZ2dzNYSjhZWWxpeFp3cXhac3hnNmRPZytQYUNlZXVvcHRtelp3b1lORzVneVpjcnZucTlUcDA0WVkxaXhZZ1V1bHd0akRQWHIxK2V6eno0TDc1T1dsc2Jycjc4ZUhpNVRWbGFHTWVhb2R4T3Y5QjBMMVZWbkFjbkFjaUEwSnVkbW9BUHdQMEFBTzFuK0J2dTZ2eDcyK09uMXdKZkFyK1ZsQlVBWjlud0xJdklIMUp5ckc1R2F5YUxxamFoT3dIaWdXNld5eTRCWHl2OE4rU3Z3SFRDbVV0bGRnSGZ6NXMzWHBLU2tSSE9FVEo4Ky9ZUzB0TFJiZ0x2TGkrNnU5SFJ0TDZ1UkNUWlV6RERicTFjdkhBNEhvMGFOWXQyNmRYVHMyQkdIdzBHWExsMllQbjA2WHE4M1BIdnRyRm16ZU82NTU1ZytmVG9BclZxMVl1SENoUWVkaWZhZGQ5NmhWNjllckY2OW1va1RKN0pwMHlZQWNuTnpxMXc4dXQzdUtzazEySk1BM1h2dnZlSFpoU2RObWtSR1JnWmdUNzVXVWxJU1RyNkJmWTRIbURKbENpdFhyZ3hQOEhiNjZhZXpjT0ZDMHRQVDk5bjNtMisrNGRKTEwrWDY2NjluL2ZyMTNIampqWng2NnFrOCtPQ0RmUEhGRjl4NjY2MHNXclNJL1B5YXRkVDBYZ24yVk95V25hbVZkamt1eXpadDJuVHRVYXF2amtxOGtTcDc2SVBsRFFBczk5Rk5zTUdlV0hET25Ea2tKQ1F3Wjg0Y25FNG55NWN2Wjl1MmJmejV6MzhHWU9EQWdlRzVEczQ0NHd4Njl1d1pYaUx3cFpkZVl0cTBhWXdaTTRhRkN4ZHk0NDAzTW1qUUlQN3hqMytFNTF1b3JEcjFqOVBwclBJYVM1Y3VwVStmUHVGenZQSEdHM3p4eFJkY2M4MDFYSG5sbGZ2TTBPMTBPc1BkMDZPaW9uQTZuYmpkN3ZEMjc2MDhZSXhoKy9idDVPVGtVRkJRUUY1ZUhubDVlZnp3d3c5TW1EQ0JPKzY0Zzk2OWUxTmNYRXgyZGpaWldWazgvL3p6ZlBYVlZ3QmNkOTExTEYyNmxPSERoek52M2p4V3Jsekp4eC9iSFN4V3Jseko4dVhMY2Juc1AvOTVlWG1jZDk1NURCNDhPUHdBKzZacGFMdHo1ODdzM0xuemtINlhoK04zRXV3UGdDVlVuVUR3VnVEdndJbmwyMlhBaDhEYlFFSjVtUUY2WUYrdkZCeTFnRVdPUTJyQmx1T1ZBM3ZwaWRBaWx1Y0JGMkxmQVE3ZG9yNE5POG1iQnR4YlhqYW92T3dlNEt2eXNqOEIxMkpQQ2hJYXg5UVl1enRXNVZsaERCQVZEQWFQMXY4N2E2OS82MUpaaldQS3gvbXRYTGtTaDhQQlk0ODl4cUpGaTdqaWlpdTQ5dHByQVh1TTRwbzFhL2p6bi85TWZIdzh3NFlOSXo4L1AzelI1bmE3dWVTU1M4akt5dHJ2NjJ6Y3VKRkZpeGJ4MGtzdmNlcXBwL0x6eno5ei8vMzM4OHd6eitEeGVLbzFQdjJSUng0SmoxLzArLzNoVm5lb0dGTitJQ1VsSlhpOVhsYXVYRWt3R0tSeDQ4YWNmLzc1eko4L1A5d3FIWExlZWVmeDBFTVBVVkpTd29JRkMvalBmLzdEcUZHandpMzFpWW1KekpvMWkrYk5teDgwYmhIWlYwRkJ3VDR0Mk51M2IrZVJSeDZoWThlT2RPblNKWndvYnRteWhXblRwcEdUazBPYk5tM28wS0VENjlldlo4d1krOTV2WEZ3Y045OThjN2psZUcrSFV2LzA2ZE9IaHg1NmlNR0RCNU9UazBQbnpwM0R6OTF5eXkxczNicVZhNjY1aHRhdFd6TnUzTGcvL0RrRWcwR0dEQm15MytkRGMxNVVqdStzczg3aW9ZY2VZdGl3WWJoY0x1TGk0dGk4ZVRNdnYvd3lreVpOcXJKL0tNRUh3blgyQng5OEVDNUxTMHRqOXV6WjRSYnN0TFMwS3NjY1E5OEN2MUgxYitiajJOZjRsUmM3My9jWExDSWljaGlpZ0ZPcE90dm1UZGgvZEI2dVZIWUxkZ0k4WTYvOURQQm9wYkord0xQQWdFcGxad04veHA0c0pLUUZjQzRWNjBZQ1JBTXhnTU1ZcytsSWpjZTY1WlpiQ3M4NTU1eVJoLzdSMUFxN0FiTjc5KzRqOVhIOVllZWVlMjU0akY5b3JGNW1acWE1OE1JTHpmZmZmMjhHRGh4b1BCNVBlUDlnTUdpS2k0dU5NY1lzVzdiTURCZ3d3UHp5eXk4bU5UVTFQRDdSR0dPNmRldG1Nakl5cXJ4V1FVR0J1ZkxLSzgyVUtWUENaY1hGeFNZM045ZnMzTG5UcEthbW1qMTc5aGhqOWo4MmNjU0lFZWFkZDk0SmIzLzk5ZGZoc2VLQlFNQ2NmLzc1WnMyYU5lSG5GeTVjV0dVTWRtbHBxUmsxYXBTWk5tMmFHVHAwYUhqTVpYNSt2Z2tHZytFeDJDRmZmUEdGNmQrL3Y1azhlYkw1NnF1dnpMSmx5OHp3NGNQTm80OCthcnAyN1dvKytlUVQ4K2MvLzluazUrY2Z3cWQrOUdWbVpvYkdZR2RHK0R0ZjR4alZWd2UxKytteHUzYy9NOVlFU2dxUDFFZjF1d29MQzgzUW9VT05NVlhIWUk4ZE85YjA3ZHZYOU8zYjE2U21wcHErZmZ1YVhyMTZHYi9mYjRxS2lzeXdZY1BNcmwyN3d1ZW9QQWZDOXUzYnpaZ3hZL1o1clVPcGY0eXh4emIzNk5IRGpCOC8za3llUERsY25wV1ZaZExTMGt4ZVhwNHh4cGowOVBRcWRjemVkZGZXclZ2M2VUNjBYWG5mWURCb0Nnc0w5NW5MWWZQbXpmdk1nK0gzKzhQMXNESDJQQm1oN1NWTGxwaUJBd2Vha3BJU3MyZlBubjJPRFgwV29jKzFiOSsrcG5mdjNpWTFOZFgwNnRXcnl1ZStkeDErTkFROGhhRXgyS3FyUkdvb3RXQkxYZElNdUFESUEwSVQ2WXdHbmdSbUFYOHBMOHZHYnIxdVVPbllyNEQ3c01jamhjd0NYcUxxY2hTZlVkSENIZkpqK2FPeUhlV1B5cnlWZnQ0SXREM2d1Nm1tc3JLeWdrQWc4TnVST0ZjTmxBODBMaWdvb0hIam83djhUWFVFZzBHQ3dTRExsaTNENC9Fd1pjb1VkdXpZd1lRSkU3amhoaHM0NTV4ek9PT01NNWcwYVJJUFBQQUFjWEZ4NFJiaUo1NTRndm56NS9QWVk0L1J1blhyZzc3V2poMDdtRGh4SW42L240a1RKNGJMNCtMaWlJdUxZOFdLRlVSRlJSMjBCWHZvMEtFODlkUlR0RzdkbXNURVJHYk1tQkZ1ZFhZNEhBd2NPSkJwMDZaeC8vMzNzM1BuVGg1ODhNSHdzZm41K1V5WU1BR2Z6OGU0Y2VQNDdMUFBlUFhWVnhrK2ZQaCt1KzEzNjlhTlo1OTlsaDkrK0lIbm5udU9tSmdZSG5qZ0FmeCtQMis5OVJiOSsvZG56Wm8xWEhIRkZZd1lNWUxycnJ1dVJzd21YbEFRN2lGWnMvcXUxd3lxcnc3R1FUNkd4c1pYQ2pIMURyNy9ZVnF6WmczdDJ1MDdqUDJoaHg0aUtpb0tuODlIbHk1ZCtPeXp6L0Q1ZkRpZFR1TGo0OW0wYVZPNGRUVTBWam4wYnpBWVpOV3FWVlhPZHpqMWo5dnRwbnYzN256MDBVYzgvSERGL2V1b0tIc0MrcDA3ZDVLWGw4Zjk5OStQTVliczdPdy85SC9mc3F3cTgxNGNTT1V1Nkh2cjFxMGI4K2ZQeCtsMDduZTRUcWlMK3NjZmZ4eU9PUzB0amJsejUxWnB3ZmI3L1lmNk5nNlo4WVY3SUttdUVxbWhsR0JMYmRVUUdBajRnZEM2SVYyQk40QUZWQ1RZcTRGMElLZlNzZTlqSjllNWxjcFdsRDhxSytZbzZkYXRXOWNQUHZqZ0R5OC9sWk9UdzZwVnF4Sisvdm5uYjQ1UWFEVk5QbFJKZmlMSzcvY3pjdVJJZ3NFZ2NYRnhkT25TaFpFalJ6Sm16QmlHRHg4T3dPVEpreGt6Wmd4RGhneGg0c1NKZE9qUWdkR2pSOU9tVFJ0bXo1N041czJiZWUrOTl3RDdBbkgzN3QzTW5Uc1hyOWNidm5EYnVIRWpvMGVQcGtXTEZqejc3TE5WTGlKLyt1a25Ka3lZUUc1dUxwZGVldWxCSndxNzRvb3J5TTNONWRaYmI2V3NySXhCZ3daeHd3MDNoSjhmTjI0Yzk5OS9QMWRlZVNVSkNRbjA2OWVQZWZQbUFmRGpqeitTa1pIQmM4ODlSM1IwTlAzNzk2ZG56NTQ0SEE2Q3dTRHZ2dnN1MjdadHF4TER6ei8veklRSkUramR1emUzMzM0N3JWdTM1czQ3NytUSEgzK2tSNDhlQUl3ZE81WVRUenlSUm8wYTFZamtHcFJnSDRqcXErcXc4c0ZnZk42RDcvb0h2UC8rKzNUcDBnV2Z6NGZmNzJmdTNMbEFSUkpiV2VVeWg4UEJpQkVqcWp6WHUzZHZnSDNHUS8rUitxZG56NTU4L3ZubjRma2F3SjdmNE9xcnIrWXZmL2tMQ1FrSkRCa3loT3pzYkM2ODhFSWVlT0FCVGozMTFEL3dpVlR3ZUR3c1diS0VYMy85OVlEMVNtaE9qRkF5N0hhN0NRYUR6Snc1a3g5KytPRjNoOHdrSnllemZQbnk4SGxEQ1hmbGhIck9uRG0vTzRmRmtXYktsR0NMaU1nZjV3Qk9wMnEzN083WTNUa3J0eHlmaEQwR2V2eXhDKzN3OU92WDc2RzMzMzdiZHdSNmkzbU1NVTBqL1g2T29vV0FXYlJvMFJINHFJNjhuSndjczJyVnFuM0tpNHFLek96WnM4TmR3TmV1WFJ0ZXZpWFVaWHJtekpuR0dMdWI5dC8rOWpmeitPT1BWMW5pNWRkZmZ6V2xwYVg3bkx1c3JNeTgrdXFyNXJ2dnZqc2FiMm1mN3BtVmwrVGEyOTEzMzIwR0RScGtubnp5eVNybGV5OVY4OTU3NzVtUFAvN1lsSldWSGRsZ2o2Q0ZDeGVHdW9qdjNVUGx1S2Y2NnVDeW5obTNjUGN6WTQxdisvb2o4REg5dm1Bd2FPNjc3NzRxd3l0bXpab1ZIclpoVEVYMzc3My9yeDFvK2FpZE8zZWFhNis5dGtyWjRkWS9yN3p5aXBrNGNXSzEzcy9SY1AzMTE1c3JycmpDdlBMS0svdmRwNlNreEV5WU1NRmtaMmRYS2YvKysrL05YWGZkWlQ3OTlOT0R2azVlWHA1SlRVMDFXN1pzK2NNeEh5cnY5blZtOXpOalRkYlRZMVZYaVloSXRVVmhUeHdXMGc3N3duYzNGWk40eEdBbjA3ZFN3eWZEMnA5Ky9mcGxIb0gxbmU4KytDdlZhazhENXVtbm56NFMxeVZTRFhzbjJBZFNrOWF4L3FQKzg1Ly9oQkxzLzBUNE8xOGpxYjQ2c0t4bmJuNTY5ek5qaldmMVYwZmk2M2pZZ3NGZ2xia2RqcVhNekV3emN1Ukk4OGtubjBUazlZK2xZREJveXNyS0lsSUhlbFl2Q3lYWXFxdEVhaWd0MHlVMVRSS1FoYjNFVldqQTFDWmdGYkFJZTYxR2dGTHNaYkVld2I0b3JuVmF0R2h4M3BneFkzeUhlM3lmUG4xODExOS8vU3RITXFZYTZMOEFxMWV2am5RYzhqdHEwanJXZjFTbDc5aC9JeGxIVGFYNjZzQ0NPUDRMRU1qTmlHZ2NsbVZGYk5qRmtDRkRjRHFkOU9yVkt5S3ZmeXhabG9YTDVZcElIUmpJc2I5alFZZnFLcEdhcXU1Y0hVbHRkU1h3RHRDa2ZEc1BXQWZzd3A2Skcrd0V1aU13RWlnODFnRWVMUysvL0hKNjgrYk4rdzRmUHZ5UTN0TzZkZXNZUG54NFlmUG16ZnUrL1BMTDZVY3B2SnJpWjFDQ2ZTeTFhdFdLWmN1V1JUcU1ZNjdTZCt6blNNWlJVNm0rT2pETEN2NE00TS9aRmVsUUltYjU4dVhNbmowN1VrdFZIVGY4b1pzNFFkVlZJaldWSmptVFk2MEo5c1Jrb1VuSHJzT2VyR3dCOEVKNVdTK080Z1JqTmNscnI3MzJaYytlUFhzRC9ZSGJDZ29LNnU5dmR1YUNnZ0ptekpqaFc3NTgrUjZQeDNQSnNtWEx2anVtd1ViR0w2QUVXNDR1WTB6bDc5Z3ZrWXlsSmxOOXRYL3VLT3VYTW0va1c3Q2xyalBoRm15M0kxcDFsVWdOVlN2SHJrcXROUVdZQ3R4T3hSclVBN0VuSjNzYnU5WDZ1R1dNcVgveHhSZC9rNWVYMS9ha2swNEtkdWpRd1FVd2VmTGtIY0IzbDF4eXlXbkZ4Y1ZQTFY2OCtNa0loM3FzYlFEYXJWMjdscE5QUGpuU3NVZ2R0SGJ0MnRCTXhodUI5aEVPcDFaUWZiV3YzYytPM1lDaFhZTXJKK0ZNYW5Md0EwUU9VU0J2TnpuL053MHNOamI1NjZPcXEwUnFLTFZneTlIMEoreTFxVDh0My80RkNGRFJIUnpnbzJNZFZFMWxXVllCY0dxblRwMGEvdnp6ejZmLzhzc3Zad0RjY2NjZHgvdEVKdk9CY2ZQbnoxZUNMVWZGL1BuelF6L09pMlFjdFlucXEzMFp6SHdMYTV4M3kycmlsR0RMVWVEZFlqZGFHNk82U3FRbVV3dTJIQzNkZ0dYWWExQzN3MDZzbzdGbi85YmFqWElvZWdCTGUvVG93ZEtsU3lNZGk5UkJQWHIwNE1zdnZ3VDd1L1psaE1PUldtcjNNemYzQUd1cHU5bEpKRjN5ejBpSEkzVlEzcnduS052MUd3U3RIazMrUGxOMWxVZ05wVW5PNUVocER0eEN4WGRxT2Zaa1FSOVNNUnU0RnlYWGN1aStCdlo4OWRWWDVPVGtISFJua1VPUms1UERWMTk5QmJBSCs3c21jbGdhWnlSL0Rld3B5OWlNOFhvaUhZN1VNY2Jyb1N4ak04Q2V4bzIycTY0U3FjR1VZTXVSWUFHZll5K1pOYUM4TEFpY0EveVRPalR6dDBTRUg1Z1hDQVI0OWRWWEl4MkwxREd2dlBJS3dXQVE3TzdoZ1FpSEk3V1lOWFdxSDR0NW1DQ2w2MWRHT2h5cFkwclhyUVJqd0dLZU5YeXU2aXFSR2t3SnRoeXVOT0QwOHA4TjhEVDJSR1dWcDFBTkh1dWdwTTU2QW1ENjlPbjRmSWU5Rks5SUZWNnZsK25UcDRjMkg0OWtMRkpIV0haZDVmbnBjd2dxQjVJand3VDhlSDVlWXY5c0hLcXJSR280SmRoeU9LNEJWbUZma0liRzhjOEVyZ0MrajFSUVVxZjlDTXpidm4wN3I3MzJXcVJqa1RyaXRkZGVZOGVPSFFEdkF6OUZPQnlwQTVxTWVmUkhZekV2V0p4SDZmcFZrUTVINmdqdmhsVUVpL094NFAyVS96ZERkWlZJRGFjRVc2b3J2dExQSDJJdnFmVURtb2xlanAxN0FSNTg4RUc4WG0ra1k1RmF6dXYxOHRCREQ0VTI3NDFrTEZLM09JeDFMNERueDBXWWdEL1M0VWd0WndKK1BEOHV0amVDUWRWVklyV0FFbXlwam44Qk80RU81ZHU1UUZ2Z1ZxQXNVa0hKY1djVjhPR0dEUnVZUEhseXBHT1JXbTdTcEVsczJMQUI3QnVHMzBVNEhLbERHdisvbWF1QUR3UDVXUlIvKzJHa3c1RmFydmpiRHdqa1p3RjgyUGp2ajZ1dUVxa0ZsR0JMZFRRSDZnTVhWeW9yalZBc2NuejdtMlZadVRObXpPQ2pqN1NFdWh5ZUJRc1dNSFBtVEN6THlnWCtYNlRqa2JySEdYRDhEYXpja3A4L3g3ZnQxMGlISTdXVWIrdXZsUHk4RkxCeW5jNkE2aXFSV2tMcllNdnZPUTA0QzNpamZMc0YwQXBZRWJHSVJDcGNETXhyMUtpUldibHlwWFhpaVNkR09oNnBSZExUMCtuWXNhUFpzMmVQQlZ3Q3pJOTBURkkzWlQwejdtS0RtZWVJaVRkSlE4ZGJ6b1FHa1E1SmFwRkFZUTU1Nzh3d3dkSml5OEs2cFBIL202bTZTcVNXVUF1MjdLMDE5a1JsczRDVHk4dDJvT1JhYW83NXdLTjc5dXl4dW5UcHdxcFZta2hJcW1mVnFsVjA3dHlaOHVSNkprcXU1U2dxVDRnZURaWVdXM252UFlvL2ExdWtRNUphd3ArMWpieDNIeVZZV213Wnk4eFVjaTFTdXlqQmxyMXRBZjYzL0pGeGtIMUZJdVUyWUhaR1JnWTlldlF3OCtmcjJrTU9iUDc4K2ZUbzBjTmtabVlDekFadWozQkljaHhvM0NEcE5zdGlkdEJUU042OEo0eHZ5K3BJaHlRMW5HL0xhdkxtUFdHQ0pZVllGck9iSkNlcnJoS3BaZFJGWEp6QUxZQUhlTEpTbVJid2xKck9BcVpnVDhMSHFGR2p1UGZlZTJuZHVuVmtvNUlhWmN1V0xVeVpNb1haczJlSGl1NEM3Z05NNUtLUzQ0a3hXSHVldlhtS3dmb1hRRXlIYzRrN2R4RE9oT1JJaHlZMVNLQXdGOCtxQmVIbDNTeUx1eHFOZWZRK3kxSmRKVkxiS01HV0M0RFBnUkxnUkdCM0pJTVJPUXhYQWM4QzlTekxvbi8vL2d3ZVBKak9uVHZUcWxVckdqUm9nTnZ0am5TTWNneVVsWldSazVQRHRtM2JXTEZpQlI5ODhBR2Zmdm9weGhnc3l5b3l4dndWZUQzU2NjcnhLZXZaY1ZjWlk1NEY2b0ZGVkt1VGlUcmhOTndwSitLb2w0UWpPZzRjemtpSEtjZENNRURRNnlGWWxFZFpaanErcld2d2JWdEgrWDIvSXN1eS90cjRyek5WVjRuVVVrcXdCZUFCWUNud1NhUURFVGxNS2RndGszOEc0aUliaXRRd0h1Qmw0QjRnTTdLaHlQRXU4L21iVTZ3QWQ0SDFaMVJYU1ZVZU1DOGJKL2Vrakg1TWRaVklMYVlFKy9oallYY0p6d1ZlakhBc0lrZGFmZUJ5b0R0d0x0QVVhSUE5N0VIcXZnQ1FnejEveENyZ1MrQnRvQ0NTUVluc0xmdnhtK29Ib2x5WFE3QTdXT2RpYUlxbHV1bzRFc0NRZzBVR21GWGcrTkxwODcvZDhIK2VVRjBsSWxJTDljRHVnK1RGWG5wTFJFUkVSRVJFamdEZEtUMytiQUhjd0ZObzZTMFJFUkVSRVJHUlEzSUdNQ3pTUVlpSWlJaUlpSWpVWmlkamp6LzBBUjBqSEl1SWlJaUlpRWlkcFM3aWRWOE8wQnpZQmp3SCtDTWJqb2lJaUlpSWlFanRFbFBwWnd0d1JDb1FFUkVSRVJFUmtkb3FGZGdCOUl0MElDSWlJaUlpSWlLMTJYVHNwYmorTjlLQmlJaUlpSWlJaU5SbUR1Q3ZRRlNrQXhFUkVSRVJFUkdwYlZvQmFaRU9Ra1JFUkVSRVJLUTJpd0pXQUI3Z2dnakhJaUlpSWlJaWNselN6TkoxUXhTd0JjZ0Nmb2x3TENJaUlpSWlJaUsxbWdVMGpYUVFJaUlpSWlJaUlyVlJXNkJEcElNUUVSRVJFUkVScWMxaWdPK0JRalR1V2tSRVJFUkVKT0pja1E1QURwc0wyQWdrQVQ5SE9CWVJFUkVSRVJHUldzMENVaUlkaElpSWlJaUlpRWh0NUVKSnRZaUlpSWlJaU1nZjlrK2dBUGhMcEFNUkVSRVJFUkdSQ2xvSHUvWkpBeEtBN0VnSElpSWlJaUlpSWhXc1NBY2doNlV6OEExZ0loMklpT3hYdzVTVWxGRXhNVEdwRG9janFyUzBkRU5PVHM2clhxOTN3MTc3SmNiSHg3ZngrLzBsWHE5MzNiRU1NQzR1cm5sQ1FzSjE4Zkh4WndZQ0FYOUpTY25YdTNmdmZoa29PWlp4aUVpTlYrUHJNNENrcEtSTEV4TVRMN0VzSzdxNHVQanJyS3lzV2FnK0U1RmpUQW0yaU1nUmxwQ1EwTFZObXpielhDNVh3OHJseGhqZmxpMWJSdVhrNU13SmxTVWxKVjNhdG0zYmR6MGV6MDlyMTY0OSt4akdlSDdidG0wL2NEcWRpWlhMUzBwS2Z2ejExMTk3QXZuSEtoWVJxYmxxUTMwR1dHM2J0bjA5S1NscFJPVkNqOGZ6dzlxMWE4OEhQTWN3RmhFNXpxbUxlTzFnQWY4SC9CMHRyU1pTMDBXZGVPS0pjMXd1VjhQUzB0TFZPM2JzR0w5dDI3YWJ2Vjd2ZXN1eW9scTFhdlVDa0J6aEdOMnRXN2YrWDZmVG1WaFNVdkxMdG0zYmJ0NjVjK2Z0ZnI5L2QyeHM3Tmt0VzdhY0hPSDRSS1JtcUEzMUdZMGFOUnFkbEpRMHdoamozYmx6NTlSZHUzYmRHUXdHaStMaTRzNXAyclRwUHlJZG40Z2NYNVNzMVE0ZGdlSEFNT0JOSUNleTRZakkvdFNyVjYrejIrMXVFUWdFY3Rlc1dkTVZlMUpDc3JLeTVwNTExbG0vT1ozT2hPVGs1SUc1dWJtdkE2U2twRXdDaUk2T2JuUFNTU2U5VjFSVTlFMW1adWEweXVlTWpvNCt1WEhqeGplNjNlNVdwYVdsRy9MeThwNHJLU25aVm5tZjJOalk4NW8zYno3SjYvV21GeFFVZkphWW1EakE1WEkxS2UvSytaTFg2OTFVYWQvVXFLaW9FNExCWU1tdnYvN2FDOWdENFBmN3MwODQ0WVRuNCtMaWVoemRUMGxFYW9QYVVKOEJOR3pZOEM4QU8zYnN1R1AzN3QzVEFZd3haYzJiTjM4b0lTR2hmMFpHeHNOSDdVTVNFZG1MRXV6YTRUdGdDTkFBSmRjaU5aclQ2WXdCQ0FhRFhxcU8vZHZsOFhpK1NraEk2Qk1kSGQweVZCZ2ZIOStwL0xqNmlZbUpRd0F5TXpQREJ6Vm8wT0RLMXExYnYycFpWbFNvTENVbFpleUdEUnN1S3k0dVhoZ3FpNDZPYmhZNnZrbVRKamRYanFscDA2YTMvdmJiYjlmazUrZS9CV0JaVnJDb3FHaFpNQmdzcGp5NUxqOUhXNEJBSUtCSkZFV2tWdFJuQUxHeHNhY0JGQllXdmhrcTgvbDhtOHRqcVRJTVJrVGthRk9DWFRzRWdIbVJEa0pFRGk0L1AvKzdZRERvY2J2ZFRUdDA2UEJKUmtiR3d3VUZCWXNCNzVZdFcyNXl1Vno1SG85bloyai9QWHYyUE5Hb1VhT2JmRDdmdGwyN2R0M2w5WHEzaHA2TGo0Ly9VK2hpdEtDZzRJT0Nnb0lGeWNuSm8rTGo0N3VjZE5KSmIvNzg4OC90Z2R5OVl6REdlUGZzMmZPaTErdGRuWnljZkYxOGZIeW5ObTNhdkx4dTNib1ZKU1VsMnowZXo4cjE2OWQzQjJqVnF0Vi80dVBqVTUxT1oxSjBkUFRKQURrNU9jOGUvVTlLUkdxNjJsQ2ZBV3phdEdtZ3crRklLU2twMlJFNkxpNHVyaE9BeitmYnV2YzVSVVNPSm8zQnJ2bmFvdCtUU0cyU3ZYWHIxaHVDd1dCSnZYcjFlclZyMTI3QjJXZWZuZDJtVFpzNVVWRlJUU3RmakFLVVg2emk5L3R6c3JPelh5NHFLbG9jZXE1Um8wWVRMTXVLeXN2TG03OXg0OFpMZHUvZS9mUzZkZXY2ZWIzZWRKZkwxVEFsSmVYYXZWL2NHT05kdTNadHoyM2J0djFqOSs3ZC8xbTNibDBQcjllNzBlRnd4Q2NtSnQ2dzkvNXhjWEdueGNYRm5SZEtydjErLys3YzNOeWxSLzVqRVpGYXFGYlVaNFdGaGN2eTgvUGZEbTNIeDhlZjFhaFJvMzhBNU9YbHpUMGFINHlJeVA2b0JidG1pd0srQWdxQkM0QmRrUTFIUktvakp5Zm4vMHBLU3I1T1NrcTYxdTEydDA5SVNEZy9PVGw1V0hKeThyRGMzTnc1bXpkdnZnWW9POWg1NnRldjN3c2dOamIyMUZOT09XVjVxTnpoY01RQ3hNVEVwTzE5VEVsSnlkcVNrcElWbFlxOE9UazVMemRyMXV5K2V2WHFkZDU3LzYxYnQwNTB1OTBOb3FLaVdyVm8wZUlobDh2VkpDVWw1ZnJNek16SER1ZTlpMGpkVXB2cU00RDQrUGd6MjdiMTZ2bHhBQUFnQUVsRVFWUnQrNG5ENFlndEtDaFlYSG1XY3hHUlkwRUpkczEyRXZZZkxTK1FFZUZZUktTYW9xS2lUbmU1WEltN2R1MjZ2N3pJMWJoeDQ3KzFhTkhpb2VUazVPSEZ4Y1VyZCsvZS9jakJ6dU55dVpvQ1JFZEh0d1BhN2YyODArbE1xRTQ4WHE5M2ZmbjVHbFVxamdXaVNrcEt2aTBwS1FtL1h2UG16ZStwVjY5ZVB5WFlJZ0sxcGo0RElENCt2bSs3ZHUzZWRqcWQ5VXRLU243ZXVISGpGWUNwem5sRlJJNFVKZGcxMjYvWVhjUmJvajhRSXJWQ3k1WXQvOTJrU1pNSkJRVUZIeFVXRmc0cUwvWm5aV1U5WVZsV2RNdVdMUjlPVGs0ZVhKMEwwbUF3NkhFNm5mVjM3Tmh4UjBsSnlmZWg4c1RFeEl0alkyUFB6TXZMZS9OQXgxZFNyL3g4SlFBbm5IREM0NDBhTmJvcEl5UGpvWjA3ZDk0ZTJxbWtwT1JYQUxmYjNhUzY3MWRFNnE3YVVKK0ZDK3ZWNjltK2Zmc1BMTXVLTGlvcStuTDkrdlZEK0oweDNTSWlSNXZHOXRaOGZpQTkwa0dJU1BVVUZ4Zi9CRkN2WHIzdVFGTGw1NExCWUg3NWoxRjdIL2Q3U2twSzFvQ2Q4QllVRkh3Y2VrUkhSN2V2VjYvZStmSHg4ZDMzUGlZbUpxWjlURXhNbThwbGlZbUpGd0tVbHBhdUFTZ3JLOHNFaUkrUFAzZnZZOHVmMzEyZCtFU2ticXNOOVZtNVptM2J0bjNMc3F6b25KeWNOOWF2WDk4WEpkY2lFaUZLc0d1dWprQi9JQ2JTZ1loSTllWG01bjRRQ0FRS0hBNUh2UTRkT3J3VEZ4ZVhCalJLVEV6czM2eFpzN3NBUEI3UE4zc2ZaMW1XTXpvNnVrTkNRc0xnU3VkNkE2Qng0OGIvYU5TbzBWK0JwaWtwS1pQcjE2L2ZEeUE3Ty91VnZjL2pjRGppVGpycHBNL2k0K1A3aHZaUFRrNitFaUFuSitkTmdMeTh2RVVBQ1FrSmZSbzFhalFHYUp5WW1OZ3ZKU1hsRm9DaW9xSkZSL1pURVpIYXFEYlVad0N0VzdlK3orVnlOU3dzTEZ5WW5wNytUeUFPKzRaQUVsQ3RydWNpSWtlS0Zla0FaTC9lQUVZQU53T1BSemdXRVRrRVRabzArWHZMbGkyZityM255c3JLTWpadDJwUVdtbjAzSVNHaGUvdjI3YjhJUForZm4vLytwazJiTGkzZmpEcmxsRk8raUl1TE8yL3Y4K3pacytmNXJWdTNqZ2x0SnlVbFhkcTJiZHQzOXhkVGRuYjJpMXUyYkxreHROMjJiZHQ1U1VsSkYrKzluOWZyM2JCNjllcFVvS2c2NzFWRTZyYmFVSitkZmZiWlJRNkhJLzczOXZWNFBEK3RYYnYyN0lPK1VSR1JJOFFaNlFCa3Y5b0JEWUZwUUU2RVl4R1JRMUJjWEx5eXBLVGtKN2ZibmVKME9odFlsdVh5Ky8wWmVYbDVjN2R0MjNaVjViVmFmVDdmZHJmYjNUbzZPdm9VWTB4SlRrN08veFVYRjM5Wi9uUmd6NTQ5YnpxZHppaTMyOTNLNFhERStYeStMWm1abWYvZXVYUG5aQ3JOelJBVEUzTktjbkx5aUxLeXNoMzUrZmtmdWx5dUpnNkhJOHJyOWE3YnRXdlh2VHQzN3B4U09jYmMzTnozbkU2bjIrMTJ0M1E0SEFsK3Z6OHJOemYzalkwYk40NUNYU3RGcEZ4dHFNK2FOMjkrUC90UlZsYVd1V2ZQbm1lTzlPY2lJaUlpSW5WWVVsTFNwYW1wcWVhVVUwNzVNZEt4aUlqOEVhclBSS1EyMHhoc0VSRVJFUkVSa1NOQUNYYk5kQTl3TlpyZ1RFUkVSRVJFcE5iUU90ZzFqd3U0SFhBREh3S2xrUTFIUkVSRVJFUkVwSGFLQXlhaG1jTkZSRVJFUkVSRVJFUkVSRVJFUkVSRVJFUkVSRVRra0drZDdKcm5SdUJpWUJlUUhlRllSRVJFUkVSRVJHcXRwWUFCK2tVNkVCRVJFUkVSRWFrK3RXRFhQRVhBWnVCOW9EakNzWWlJaUlpSWlJaUlpSWlJaUlpSWlJaUlpSWlJaUVpdG9pN2lOVXNzOEJEUUZmZzhzcUdJaUlpSWlJaUkxRjZOc1NjNHk0cDBJQ0lpSWlJaUluSm9YSkVPUUtvb0FXNEZmSkVPUkVSRVJFUkVSRVJFUkVSRVJFUkVSRVJFUkVSRVJHb2pLOUlCU0JYSndIanMzOHVkRVk1RlJFUkVSRVJFcE5acWdEM0pXWDZrQXhFUkVSRVJFWkZEbzJXNmFwYlM4bi9mQTc2TFpDQWlJaUlpSWlJaUlpSWlJaUlpSWlJaUlpSWlJaUpTRzZtTGVNMHpBdmdic0FmWUVlRllSRVJFUkVSRVJHcXRGN0VuT3Z0cnBBTVJFUkVSRVJHUjZsTUxkczNqQUZZQmk0Q3NDTWNpSWlJaUlpSWlJaUlpSWlJaUlpSWlJaUlpSWlJaUluL1lUY0RId0dtUkRrUkVSRVJFUkVTcXh4SHBBT1IzZFFVdUJMcEVPaEFSRVJFUkVSR1IycXdIY0FYUUpOS0JpSWlJaUlpSWlJaUlpSWlJaUlpSUFHQUJya2dISVNJaUlpSWlJZ2VuZGJCcnJoSEF1K1UvZnhQSlFFUkVSRVJFUk9UZ05NbFp6UlVBMmdIOUl4MklpSWlJaUlpSVNHMFdEL1JCWGNSRlJFUkVSRVJFUkVSRVJFUkVSS1NtY0FJZEl4MkVpSWlJaUlpSVNHM21BRFlBQm1nZjRWaEVSRVJFUkVUa0FEVEpXYzBXQkpZREc0RW1FWTVGUkVSRVJFUkVwRlpMUXN1cGlZaUlpSWlJaUlpSWlJaUlpSWhJVFdFQmc0SDUyTXQzaVlpSWlJaUlpTWhoc0lBVjJKT2QvVFBDc1lpSWlJaUlpTWp2ME5qZTJtTXI4Q013Qy9CRk9CWVJFUkVSRVJFUkVSRVJFUkVSa1NOUExkaTEwL2xBS1ZBYzZVQkVSRVJFUkVSRWFxdi93UjZMUFN2U2dZaUlpSWlJaUVnRlI2UURrRVAySVZBQWJNT2UvRXhFUkVSRVJFUkVEbFA5U0FjZ0lpSWlJaUlpVXRjMGlIUUFJaUlpSWlJaUlyV1pHM2dXQ0FKdEl4eUxpSWlJaUlqSWNVOWpzR3V2TXFBUjRBZk9qWEFzSWlJaUlpSWlJclZhRWtxdVJVUkVSRVJFUkk2NEZwRU9RRVJFUkVSRVJLUTJjd0ZQQUlYQUtSR09SVVJFUkVSRTVMaWtNZGgxUXdCN052Rm9JQzNDc1lpSWlJaUlpSWpVYXZYUWVHd1JFUkVSRVJHUkkyNEFZRVU2Q0JFUkVSRVJFWkhhN0M3QUFQK09kQ0FpSWlJaUlpTEhDNDNCcnB0V0FTWEFmeU1kaUlpSWlJaUlpRWh0bHhMcEFFUkVSRVJFUkk0bkdxTjdmUGdiNEFlZWozUWdkZFdXRzZhMmRWakJZVUFYREg4Q0dnSDFJeHlXVkNnQTltRHhYMkI1d0FyT09mR0YrelpIT2lnNWJyVUY3UG9DMVJjMWtGMWYyTDNBbGdOekFOVVhJaUpTTFVxdzY3NU93RGZsUDdjSE5rWXdsanBuNS9WVFV3TldZQnBZL1NNZGl4d3E4Nm5UT0NjMWYybnE5NUdPUkk0YnFjQTBRUFZGN2ZNcE1BbFFmU0ZTN3FVbEpxYXNQcGNZUXovZ1BLQTVrSXlHb0lZRWdWeGdKL0NOWmZHWnU0QjUxL2V5U2lNY2x4eGxTckNQRDdkaXI1VTlNOUtCMUJWbTJERG45bnFuUFlobGJnRXNLenFLdUk1bkVIMTZXNkpPYklFaklSNUhUQlJZK2k4V2NjWVFMUFVSTEN6R2w3NEQ3K3JmOEt6OEJlUDFBUmlNTmIxbDBacmJyYmx6QTVFT1Zlb3NKL0FnY0F0ZzFhdFhqK0hEaDlPdlh6L09QZmRjbWpScFFrSkNBcGJxaTRnenhsQllXTWp1M2J0WnRXb1ZuMzMyR1hQbXpLR29xQWpzeVVPbkE3ZGovMDBWT1M3TitOckV4a1Z4aXdYanNSTnFxYjVjQXpNOFBxYVA3MnFWUkRvWU9UcjAxL3o0ZENtd0VDaUtkQ0MxVWNhb1crUExvdUwrRjhNUUs4cE53a1hkU2VqWEJTczZLdEtoU1RVWnI0L0N6NVpUK09HWEdGOFpXTHp2OW5tdWJqcjdrZUpJeHlaMVRqend2OENRdUxnNEprMmF4Tml4WTZsWHIxNms0NUpxS2lvcTR0RkhIMlhhdEdsNFBCNkE5NEdyQWRVWGN0eDUvanR6YXREd0FmWlFGemw4dnprc0JvOU9zMzZOZENCeTVDbkJQdjRNQmQ0Q3ZnTzZBYjdJaGxPNy9IYmo1SlNvb090REEybXVSa2swSEhzTjdtYU5JeDJXSEtheVhWbGtQL29hL2oxNVdQQ2RxOHd4cU9uc3Fic2pIWmZVR1NuQWgwRGFpU2VleUlJRkN6ajExRk1qSFpNY3BsOS8vWlZCZ3dhUm5wNE85dC9RUVlEcUN6bHVQUE85NldNRmVSdElqSFFzZFVTK3cyTG82RFJyY2FRRGtTTkxZeVNPUHo4RG03QW5iVkZ5ZlFqTXNHRk9kOUQxaG9HMHFEWXRhSHpIYUNYWHRaeTdXV01hM3pHYXFEWXRNSkJXNWc2K2FZWU5jMFk2THFrVG5NQWJRRnFuVHAxWXNXS0ZrdXRhN3RSVFQyWEZpaFYwNnRRSklBMTRFL3YzTEZMblBiUFNqTFNDZkl5UzZ5TXBNV2o0NUptVlptU2tBNUVqU3duMjhXY2o5a1E3ajFRcU94LzFaamlvN2ZWT3VRUG9GWFZpY3hwUHZCNW5mWFh4ckF1YzlldlJlT0wxUkxWdUR0QnJXOEtwa3lNZGs5UUpkd0M5emozM1hKWXNXVUpLaWxaT3JBdFNVbEpZc21RSmFXbHBBTDBBMVJkUzV6Mjd5dnpKc25nSmNFVTZsanJJWlZuTWVucWxPU1BTZ2NpUm82UktCZ1B6Z2JuQWxkaVR1TWhldGwwLzVRSXNhN0VWRldXbC9PdHZscXRKZzBpSEpFZVlQek9iektuUEdPUHpHV001ZXAzdzR0UXZJaDJUMUZvWEFJdmo0K090SDMvODBXclhybDJrNDVFamJNT0dEWnh6emptbXVMallZQ2ZhcWkra1RucDJsWWtEVmdIcWduTjByUUU2L3ZWY3l4UHBRT1NQVXd1Mk9JRTg0RnVVWFA4dU0zV3FDOHQ2QVhBa1h6dFl5WFVkNVVwcFNQSzFneTNBWVpuZ0MyYnFWTjJwbDhQaEFsNEFITTg4ODR5UzZ6cXFmZnYyUFAzMDB4YjJkZFFMcUdWUDZpckRUQTZTWENkRXd4bE53RkdwMlM3S0NhYzNnUk5xZUlmeVdCZWMzQkE2Tkt4YTNpaXU0dWUyeWRBZ2RqL0h1NkZyS3pneHFXcDVqQXQ2dDZsNm5vTTREWXNaMWQ1YmFqVDlRWkQzZ2RPQXpFcGxsd01MQUMwZkFHemZFaGlCWmJXTCtWTjc0cnFjRmVsdzVDaUs2M0lXbm0vK1MrbC9ON1RmdmpWNEpmYnN6eUtIWWdUUWJ1REFnVnh6elRXUmprV09vbEdqUnZIR0cyL3cwVWNmdGNmdUFhYjZRdXFVcDFlYU03QVljN0Q5V2liWVNXWmlESHkxMVM0TEd1aldDbkpLWUd2Ky9vOU5qb1UrYmNBWEFIT0FaaDZuQTNZWHc5ZmJLc29heEVMUEU2RXN5RUdiaUN3TDNFNzRjRDJVK2l2S281eHd3WWxRN0lQMTJYWlp0MWIyellFMy9nc0JBNzNhZ05PQ0h6UGcyeDFWenh2bnRtOHV0S3dQNlhrVjVVM3JRYnNHZG9JOVovV0JZd3N6L1BXNWI4MFRZenBaMVQxQ2FpaTFZQXZBTGlCWS92TWc3Rm5HdjBJM1lERERoam14ckRzQjZnL3VjVmpuQ0FhRGVMM2VRenJtdi8vOUwvLzYxNy9JenovQVg2VzlaR1Jrc0hUcFV2eCsvMzczQ1FhRFpHWm1WdG1uc0xDUVlEQklNQmlrc0xDd1dxKzFhOWN1WG52dE5RREt5c3FxSGVQUlpvemhsMTkrb2FUazhPOE5KVndVL2ozZnFRblA1QkE1Z1RzQjdyampqbVB5Z3VaQVY2UUhjTFRxbUpCMTY5WlJYRnl4aXRXZVBYdjQ3YmZmcXZVNlpXVmxmUFBOTjlXdWowSTJiTmpBZDk5OUI0RFg2ejBtZGRQa3llRWgySGVpQ2Mra2puRllUS3JPZmllV3I0Ujlja01ZMEE3NnRZVmVKOXBsOFc1N3UxL2I4dWRPcW5wc0lHZ255azNyUWJPRS9UK2F4SVBMc2UreGplS2cyWDZPYlZyNVVROGF4b0kvV1BVY3Z2SVY3U3VYYjhpeC8rM1FDTTVLc1pQcjNjV3dhdWUrN3ozZWJmKzc5MDJFVUl2Mm1xeURmWHBWQlIzVis4eWxabE9DTFh2YkJhekZudjMyNEZkUmRkeTJlcWRlQVp3YzNhRTFVZTFPT0t4enJGbXpoZ0VEQnJCOSsvWnE3ZS94ZUxqNzdydjU3cnZ2ZVBEQkJ3a0dnd2MvQ0pnNWN5Ymp4NC9ucmJmZTJ1OCtYcStYUVlNR2taMmRqYzluVHlMZnMyZFBpb3FLS0NvcW9sZXZYc0RCaytiQ3drSWVmZlJSeXNyS3VQcnFxL25razArcVBEOTY5R2d1dU9BQ0xyamdBcnAzNzg3S2xTdkp6YzJsUjQ4ZTlPN2RPL3pvMWFzWFE0Y09CZGpuZllhMmc4RWdmZnYyWmRPbVRRZjlEQ3pMNG9ZYmJpQXpNL09nKys1UGRQc1RpRzUvQXNBcDViOS9rZXE2QWppNWUvZnVkT3ZXclZvSGxKV1ZNV2pRSUxaczJSSXVTMDlQNS9MTEx5Y1FDQnp3Mkk4Ly9wamJicnNOWXd3ZWo0ZlMwbElDZ1VENEVicDV0cmVqV2NlQVhjOU1uanlaYWRPbWhjdG16NTdOUC8vNVQzSnpjL2Q3WE9nejhQdjkvUDN2ZjJmUG5qM1ZpaXRrOWVyVlBQSEVFd0NNR3plT1diTm1WWGwrMTY1ZDNIZmZmUlFXRmhJSUJGaTNiaDNwNmVsVkhwczNiMmJkdW5YVmZzM3p6eitmODg4L0grQVU3TisvU0ozd3pBK21QWGFQbkFPcUYyVzNZTzh1dGhQZ0V4S2hUYkw5QUloMlZXeWZrQWhKMFZXUEQ1YmZJOXlTRDg5OVp6L0FQbDlvTzlRQ0hOanJmbUpaZWRWVjRLM1l0L0xqK1VvUGcvMElKZElOWXUwdTNGMWIyZHV4YnJzMWZFd2FuRjkrdVpmV3pHN0pCcnZMOStXblFwZnkvUzNna3BQaHZKYjJkc3Y2TUtpOVhSYm50cnVWZzUxb0QyaG5Qd1ozc0o4N0VBdEd2dkNkMGRpaVd1NjRiNkdVZmZ5QVBjdDQ1U1c4WGdBeWdBZUJva2dFRlNtV1pjYUFSY0xBODZ0OXpPYk5tNG1KaWNIaHNPOWZ2ZlBPTzdSczJSSzMyeDFPL0l3eGVMMWVXclJvZ2N0VjhkK3d0TFNVOGVQSDA2Wk5HNlpObThiNDhlT1pOR2tTZDk5OU4zRngreC9JODlaYmIvSDExMTh6WmNvVXBrK2ZUdnYyN1VPejNGWVJHeHVMWlZuRXhzWnk1WlZYc25XcjNaY3JsRmdENGVOV3Jsd0pFSDRmbFNVbTJvT3FYQzRYdDkxMkcrbnA2UVNEd2ZDK2p6LytPTEd4OW9DbDd0MjdrNUtTUW5SME5NWEZ4WHo1NVpmaDh3U0R3WEFMMnIzMzNzc0hIM3hRNWJtVksxZmljRGdvS2lxcThqbFYzaWNRQ09CMlYvekZpbzJOSlNZbUpyd2RDQVF3eHZ6dThmdVRNTEE3M2czL2kyVXhHdmkvYWg4b3g3c3hBTGZkZGx1MUR3alZDNVcvdzFGUlVlellzUU9uYy84Tm9xSGsrTTQ3NzhTeUxONTk5MTFtek5oMytONlNKVXVvWDc5K2VQdG8xekYrdjUvbzZHZ2VldWdoN3JqakRyS3pzeWtySytQRER6L2txYWVlSWprNU9aelFWNjViZkQ0Zm8wYU5ZdWJNbWVIelJrZEg3M1ArRUdNTTI3WnRxN0pQcUJkT1ptWW1RNFlNSVNNamcrM2J0OU95cFgwRjdIUTYyYkZqQjFkZGRSWDMzWGNmTjl4d0F6RXhNVmlXVmVVYzhmSHhmUGJaWi90OTdiM2RkdHR0TEZ1MkRGQjlJWFdINWVkV3JJTTN4SjNXMk81K3ZjZGpkNkUrclRHVWxkOGJiSk1NWGovc0xPK000bkpDM2w0ZHpFSTVjOFB5N3Q0aDlhTXJ0cU1PMGpmRTdZQXJUdnY5YnVhV1pSOXZVZlU1dDlQdXdoMFM1YXdZaDkwb3prN21uWlk5cmp4ZzdCc0pEZ3V5UEJWeE40NjM5d0U3WVc4UWE3L0dxWTBxV3R1YkoxU05KM0R3KzVtT1FKQUp3RjhQdXFmVVdKcEZYQTZtSGJBZThBSW5BMXNqRzg2eHMvM2FTUTJOeTUzcGlJOTFObjkwSXZ4T292bDdPblhxaE1QaHdPVnk0ZmY3S1NzckN5ZWJJWUZBQUovUHg2ZWZma3JEaG5hTm5wbVp5WVFKRTBoT1R1YmhoeDhtS2lvS3I5Zkx4SWtUMmJCaEEyUEdqR0hBZ0FGVmtrZXdMM3huenB6Skk0ODhRdWZPblprN2R5NHpaODVrMHFSSlhITEpKZUg5TWpNemlZcUtvbi8vL3J6OTl0dVVsSlJ3MGtrbjBibHpaejcvL0hNQUxyamdBcjc5OWx2eTgvTkpUazdtNmFlZlp0YXNXYmpkN24wdTlrdEtTc0x2Sy9SK3Z2bm1HMXd1RisrOTl4N3g4ZkgwNmRPSGpoMDdzbWpSSXVMaTR1alNwUXZMbHkvSDdYWmpXUmJmZi84OVo1NTVKaTZYaTV3Y3UwOVc2S0xiNC9FUUV4TkRURXdNRjF4d0FlKzg4dzROR3pha3RMU1VCZzNzdjRvN2R1eW84aDczWjlxMGFmVHYzNzlhdno4QWdrRjIzdnh2Z3A2U0FKYWpTYXNYcCtaVS8yQTVUalVFTWhzMGFPRE16TXlzMWcyZDB0SlMzRzQzblRwMTRyMzMzaU1sSllWZ01NaXVYYnU0NXBwcmVPMjExOGpOemVXTU04NGdLaW9xZk55Q0JRdVlNV01HOTk5L1B5MWJ0cVJGaXhiNGZENmNUbWVWLzZkZXJ4ZTMyeDMrUDNXMDY1aEFJRUNuVHAxd3VWeFZiaGdFQW9GdzRoMnFLLzcxcjM4eGVQRGc4RDd6NTgvbnFhZWVZdDY4ZVRpZFRqcDE2c1Q3Nzc5UHMyYk5BRHR4OS9sOEpDVFlWNnZCWUpDT0hUdnVjd093OG8wK1l3eXhzYkg3M05SNzRZVVh1UFRTU3hrNGNDQUxGaXpZWndtMXl1ZW9Eci9mVDVNbVRjak56UTBBVFFEVkYxS3JUVjFpWE0wU3lBUU9PS3RyakF0R25HRW5wNnV6N083UXcwNDc4TG5YWjhQbjZSWGI4VkZ3OVorcUY5ZnFySW94M21DM0JsOXpKcFNVMlMzUWdlQytRN0V0N1BIYllDZS96Mzl2L3h6bHRJOC91U0djMWRSdUJmOTRvNTBZNTVUWSs0NU9zMXZTMzF0YmNUNkhWZEhxZnNNNTlvMkZEOWJiMnplbTJzY0ZqQjNIbTcvWXNZV2VjMWdWcmVrSGtiMnJrS1pUZTFuSGZVL1Mya290MkhJd0c0R3V3T2xVSk5jcHdIbll5M3ZWM1puSFhhNkxBR2ZNbVIycW5Wd0RmUDMxMTdoY0xvd3gzSGpqalNRbkovUElJNCtRa1pIQjdObXpHVDkrUEU2bmswQWdnTVBob0xDd2tMZmVlb3VYWDM2WkN5KzhrTGZmZnBzdVhicFVPV2Z2M3IxNTdMSEhlUGpoaDdubm5udm8wNmNQQlFVRnpKZ3hnOFdMRnpOanhnd2NEZ2REaGd6aDNYZmZCZUQrKysvbnJiZmU0dkxMTDZkejU4NzgrOS8vRGlmU2wxMTJHZGRlZXkxejVzekI3WFp6OGNVWFk0ekI0WERRbzBjUDNuampEUm8wYU1DSUVTTVlNbVFJMGRIUit5UU1nd1lONHZubm42ZFpzMmFVbFpWUlVsSVN2aWpkdUhFako1NTRZbmdNWmtKQ1FyaTc2KzIzMzA2M2J0MjQ1SkpMR0Q5K1BBOC8vRERubkhNT1FKV0w4cGlZR0FZTkdoVHVybjdwcFpjQ2tKU1V4S0pGaThwL1JYWk1vZmNGY05GRkYvSGlpeS9TdEdsVEFLNi8vdm9xeVVtMU9CekVuTlVCei9LZm5CYkJpNERaaDNZQ09RNWRCRGd2dXVpaWF2ZVd1UGJhYTltOGVUTUFRNGNPNWNvcnIyVFpzbVZzMjJiUDRqTjY5R2h5YzNOWnRHaFIrRHZzOC9uNDhzc3ZlZkxKSjJuUW9BSERodzluNnRTcGRPM2FkWitiWUZGUlVaU1dsbEpXVnNiYmI3OTkxT3VZeG8wYjgrYWJieEliRzB0K2ZqN1hYbnN0SDN6d0FRNkhnNkZEaC9MWVk0L1J0R2xUdkY1ditNWmk2RDI5K09LTFpHVmxWWWxyeUpBaFZXTHMzNzkvdU51NXcrRWdLaXFLMTE5L25UWnQyZ0QyR093YmJyaUJMNy84RW1NTWxtV0Y2NCtDZ2dMdXZQTk94b3dadzVneEI1Nno2VkNTYTdEcm9Zc3V1b2pYWG52TmlmMDlVSDBodFZyVFJMb1NQSEJ5RGRDeGhaMm9ocnBkaDFwbmY4dUZMN2ZBZFdkRFJwR2R1Q2JHd0dXbjdQOWM2WG13clB3cTg1b3o3Y1QxNDQzMmR2MW91K3YxL3ZpRGRqTGJzY1crTGNSbEFYdGl0TkY3ZGJqeEJleEhTajE3TzdvODRhNFhCVDFhVjV3bk9hYml0VjBPMkY2dzcwUm53VXBYd3BZRkxndSszMVhSWXU1MjJzbTFMMUR0aSthR0xlclRCZmp5b0h0S2phUUVXNnBqUmZrajVIN2dMK1gvM2htUmlJNEJBNWNCeEo1OWdGcjlkN2hjTG9xS2luajY2YWZKeXNwaTVzeVpBQlFYRnpObnpod21USmdBRUw0WS91MjMzL2owMDArWk5tMGFYYnAwWWV6WXNlR0w2WUtDZ25EaTYvRjRXTGx5SmIxNjlXTGh3b1hjZDk5OU5HblNoRmRlZVlVMmJkcmc4L25JeWNsaHhZb1ZEQjgrbkxTME5HYk9uTWs5OTl6RHJiZmV5dlRwMC9uc3M4KzQvZmJiV2J4NE1ZbUppYno2NnF0OC92bm40Vllobjg5SGx5NWR3Z2xDZ3dZTndoZXE0YytsZkx0Um8wYjRmRDZTa3ZaYW13SjdqSFppWWlMRnhjWEV4c2FHYnlnQTNIVFRUZnp0YjMvRDUvUFJvVU1IT25ic1NIcDZPc09HRGNQbGN1SHorWEM1WEFTRFFSWXZYb3pQNTJQUW9FR3NXTEdDTDcvOGtrY2ZmWFNmMXd2RkQvWTQ3UGo0K0hEWm9WNHNoOFRhQ1RiR2NCbTZZS1pUcDA0TnYvMzIyMnlBdExTMHZ3ZUR3Vi9jYnZmcVVKblk5Y1hGRjE5YzdRUGVmUE5OSEE0SGFXbHB2UC8rK3pSdDJwUWJicmlCakl3TXhvMGJ4L3Z2djArM2J0MnEzQ0NLaW9waTJyUnBlTDFlUm84ZXpSVlhYRUdiTm0zMlNaZ3JlLzc1NTQ5SkhUTnk1RWphdDI4UFZOejhTa2xKd2VGd1lGa1dEUnMycEVXTEZ2dkU5L2pqaitQeithclVSV2xwYWN5ZlA1L216WnNEZGl2eDNwT3JPWjFPL0g0L1hxK1hRQ0JBNDhhTjhYZzhGQllXc25MbFNyNy8vbnZHang4UDJQVkMrL2J0R1QxNk5EZmRkQk5YWFhWVnRYOVAxWEh4eFJlSEpuNVVmWEVNcVY0Nk9oeEJoaHdzRVd4WjMrNEtuVk5pdDJSWEZqUVY0Nk9EeGs0c3kvWXpwVVRvNnFJc0FKNUswNzhFVGNYMndicUltL0w5VDByZTk3a3N6LzZUMmtaeDl1Um5CbnVzK0lCMnNER25vb3M0Mk1seDQzZzdUb2RsdjkvS2ttTHNzZHdoQVdPM3NwL2RGRkxpNGNNTmR2SU9WV2N2UDVpZ1lRaEtzR3N0SmRoeU9OWUNPNEhYSzVWZGlEMStlM2RFSWpyQ3pMQmh6dTFZL1hBNGlENzkwT2VhK1BUVFQ1a3padzV2dlBFR0RvY0RuODlITUJnTUo1QmdYekRHeGNWeDFsbG44Y29ycjlDdFc3ZndSYW5mNzJmcDBxWDA2OWV2U3N2VmtpVkxjRGdjbkgvKytkeHd3dzMwN2R1WGV2WHFoV2ZiZmZUUlIyblpzaVdGaFlVMGJ0eVllKzY1aCt6c2JFNDZ5WjYyYys3Y3VZQzl2TXpERHo4TTJDMjhvUXZneW9rMDJGMGxPM1hxVktWbDJlLzM4L1hYWDlPeVpVdTJiZHZHV1dmdHUzUlpVVkVSOWV2WHA2aW9pSVNFQk1yS3lzSUpkcHMyYlJnMWFoVFRwMC9uNmFlZkJxQjE2OWFzWExtU3RXdlhjdDExMS9IeHh4K1RsSlNFWlZsczJyU0o1T1JrTE1zaVB6OC9QUDc3YUlzK283M2RjeUVZN0crbVRuVllVNmRXYnlhb09xWjM3OTcvakkrUC8wZHVibTViWTh3dW9Na0REenpnWHI5K3ZYL1RwazJPd1lNSC8rYnhlSjVhdkhqeGs1R09OWUtjUUQrWHk4V0ZGMTVZN1lNcTMveDUvZlhYaVk2TzVweHp6c0h2OTVPWW1CZ2VYN3ozWkdjK240OEpFeWF3ZXZWcVhuMzFWWHcrSC9QbXpRdDM3ZTdmdno4dnZ2Z2l6WnMzeCtQeGNNSUpKeHlUT3NidjkxYzUvOTd2c2JMUXZqNmZqMWF0V3ZIQUF3L3NkOHkxTVlheXNySjl1cTZYbFpVeFlrVEZIRXp6NXMyamNlUEdiTnEwaVI5KytJR05HemVHWHo4aElZR2JicnFKODg0N0w5enQvRWdhTUdCQWFGaFFmK3dKWkkvTCt1SllVYjEwZEJrNDZOaXIzY1YydCtxMWUreVdZN0JiYjhFZWR6eWcvTktwUWF3OStkZmVNNENIdU12TFd5WENwWlZhdUpOaks3YWRCN2xQYmxIUmlydzFINzRvbnpQeW1qTVB2UFJYbDFiMjg1NHl1NnU2eXdHbk5JTDU2MkJYa1QzaFdXWXh2TCsyNG5VY2V3MnVqWEZWSGNzTnNDN2JYcnFyUlgxN1lyZWk4bG1OZkFlZXQzSnZsd0MzSHRJUlVtTW93WmJEOFFnd0V3aFZGWW5BWENBS2U4eDI5YWJMcnNHMng1L2NGb2gzTjIyRUkzYi9FKzNzemVmejhlU1RUL0x1dSs4U0hSMU42OWF0d3kxUXhoaDhQaCs5ZS9mR0dNTXBwNXpDaXkrK0NOaXRVc0Zna09YTGw1T1hsMGVmUG4zQ0V3NTkrT0dIT0oxT2V2ZnVIYjU0alltSjRkcHJyNlZuejU0SFhNcG0zTGh4NGJWNEZ5OWVURmxaR1E2SGc2dXV1b3IwOUhUQUh1dGNlY3dpVkwwNFhyWnNHVEV4TWFTbHBiRm8wU0ppWTJOeHU5MTA2TkNCZGV2V1ZSbEhHZUwzKzVrd1lRSk9weE92MTB2bnpwMVpzR0JCK1BuUTY2U25wOU94WThkd1lyOTA2Vkl1dU9BQ1BCNFAzMy8vUFgzNjlHSFhybDNoVnF6OUpkaDdUN2EwZHl2aTRTeGw1SWlOeHQyMElXVTdzK0szYjZNdDluQ0o0MGJQbmozUGpZcUtlcjlyMTY2Tng0MGI1eTZmS0tzMWhKY21jZ0VVRkJTY01uUG16Qm1MRmkycUQvemJzbzdMTVdOdGdmaVRUejY1eW9SaUIvUENDeStFSjlNeXhqQnc0RUFXTDE3TXl5Ky96QmxubklGbFdlRngwcUdXWFkvSHd6Ly8rYzhxMyttb3FLaDlXb2FUa3BKbzBxUkpsWDJPZGgxejBVVVhzV2ZQbmlvdDd1VXpiRk5TVXNMVlYxOE5FTDdodG5MbFNxS2lvcmp5eWlzcExDemNweFYrNy8vSG9Ua2VRdWZ6Ky8wc1hMZ1FwOU5KcjE2OXdqY3NWNjFheGFKRmk1ZzRjZUkrOFM1YnRvejY5ZXR6NDQwMzd2YzlIWTc2OWV2VG9VTUgxcXhaRXcvSFgzMXhyS2hlT3ZxZS9NWTB4TDZXT3lCZkFKWnZoMTJGRlROcng1Wm5GWEZ1dTBVWTdIK2JsWGN5KzcyL3hLSFc3MmdNTDhRQUFDQUFTVVJCVkJoWDFaWnd0OE5lbXV0UUJZSlZXOEwzNTZ3VWUzbXY3UVYyTWwva3M3dUhlOHFnWFVOb1c1NDBKMFJCdHhQczVOcmxnUHhTK0NHajRqd1pSVEN2Zk9HQjBhbjJ2OGJZM2NnSHRJUE9MU3U2dm5zUDdWdlkvb1d2VFlNYnUxcWEwNkVXVW9JdGg2dnlmYmdrWUFsUWo0cmt1akV3SEh0TjdjTmZNeWxTSEk0ekFWd3RtaHhzenpCakRGT25UbVhObWpYTW5EbVRzV1BING5hNytmYmJiL24vN2QxM2ZGUlYrc2Z4ejUyV25oQmFJSUJJandJV2JBaWlvdUxLcm1JQlZGYVdYVUJGV05lQ0ZmMGhSUkZSRU5lMVlGMTBaV1VCeXlxNEtpSVdtZ2dLQnVrZ0VIcElMNU9aVE9iKy9yaVpZZElnZ1JRQzMvZnJsUmZKblh2dm5KbEpEdmU1NTV6bkFTdVlIRFJvVUNEYmJKV0N2dElqeXdHZmZmWVpMcGVyeE9OdXQ1dWhRNGZTdFd2WDRJVnZZV0Voa3lkUDV2SEhIK2VoaHg3aTk3Ly9QUTZIZytYTGwrTnl1Ymo0NG91NTZhYWJlT2loaC9CNnZTWHFTSmNlTlFxTU1wMS8vdms4OTl4elBQREFBMlhhTldYS2xPQkY5c2NmZjh5TEw3NUlmTHcxZDJ2VHBrMjgvZmJiUFAvODg0d2JONDVMTDcwMG1OeHB3WUlGakJzM0RyZmJ6ZVRKaytuVnF4Y2JObXdJVGpzdEhXQUg2b3NIM21PdzFwTE9talVyT0VwMTExMTNIYlhjVVVVY2lVMHAzSnNLQm1keENsMHdEeGt5NUJLMzIvM1prMDgrR2RPcDA1R1hTTVRHeGpKdTNEZ25NT25UVHorOWJmRGd3WGU5OTk1N3A5cTB0ck1BT25mdVhLV0RvcU9qZWVpaGh4Z3hZZ1MzM1hZYmlZbUp0Ry9mbnZYcjE3TjgrWElXTFZwRVZGUVVXVmxaTkc3Y0dJREl5RWl1dnZwcWV2WHFWYWtFZjVWMXZIME13RXN2dllUVDZjVGxjckZvMFNJKytlUVRYbnp4UmNCYVkvN2lpeS9Tb2tVTENnc0xLU2dvS0hIT3FLaW9ZREpFZ0lzdnZwZ1BQL3lRNXMyYjQvZjd5YzNOTGJIR2ZQZnUzVGdjRHVMaTRraE50UXJOaG9lSDA3Tm5UNlpNbVVKaVlpS1hYWFpabWRlemV2VnFoZ3daY2h6dlZNVTZkKzdNK3ZYcmdWT3J2Nmd0NnBkcWg4dWdTMld2VG5abVdrRm40Qys1WVhFKzE0d0MrRzRIWEo4RUcxSVBCNWhRZGdTNFFmRXhTMVBnMStJNWtIZVdTaTdXSUJ4dVBsTDNHbkxPWnRIV2lQblJzamk3aTRQZE5mdXRRRGpYYTYzN2JoeHBUWDBQaUhSQzV5YUhmOTVXY2FYQkVuWmxRWm9idHFRZHZuSGdxZUtsaUMrY0xzQjNWVHRLVGdRS3NLVTY3QVN1eHhyQkR1Z1B2QVQwQlFKRG5BYjFKeWxhVndCbllwT2o3UmRrR0Fiang0L0g3WFpUVUZCUXFmMUw2OU9uVDZYMkM0aU1qQ1F6TTVOWFgzMlZJVU9Ha0ppWXlJUUpFNGlOaldYTW1ESEIvWnhPSjMvOTYxK0RGNXk1dWJsY2Q5MTF3WkZydjkvUDdObXptVE5uVHZEbjc3Ly92dHl5UFpzMmJRcG1DODdPem1iRmloVjA3OTY5eEZydEo1NTRnaTFidHRDK2ZYdE9QLzMwNEFnMHdOLy8vbmZ1dWVjZUxyMzBVbnIwNk1IY3VYTVpOV29Vcjc3NkttNjNteDkvL0pGVnExYVJsWlhGZ2dVTCtQTExMeGs1Y2lSUU5zQnUyYklseTVjdkw1UGN5V2F6QmJlOThjWWJGYjUvUitOczBSVDNxbC9CNys4S2ZIak1KNnBIVE5NTUI1NEdZbzYyYjJuWFhYZmRtUys4OE1KWGYvbkxYenJObkRselI3VTM3c1RWRmFvZVlJZE9idzVZdjM0OVAvendBek5tektCNTgrYkV4c1p5Nk5BaDJyWnRHL3o3dXZYV1cwbExPN1lscGpYVnh3REJwU2hnelVicDNidDNNRU4zWUExMklQbGdhVGFiclV3K2gwQ3dEbVZ2OVAzd3d3OTA2TkNCVHovOWxPKysrNDZJaUFnaUlpSm8wcVFKQlFVRjlPdlhMNWprTExERTVlREJnMnpidHEzU05jcXJxblBuem9GbE9LZE1mMUZiMUMvVkh0Tk9sNnBjcVRsRC92dmRjTWlhRnQybUFWeGozUmZuVUg3Si9mMmx6bjE2OFovOWdlTXNBaHRZcHgzaGhKYk9zdHRMMjV4bWpVN3Z6ejA4ZlgzcHJwTHJ4Mi91YkFYSmk3WlhmSzY0OE1QbHhJeFNWN2tmYnJCR3N3UGx2Nm9hWU52OENyRHJLd1hZVXAxQ2EyZHZ3Y295L243SXRvZXhBdTRuZ1VXMTJLNnFNODJ1R0FiT0tveGdnelVOTTVDNUY2eVJuckN3c0hMWElYbzhuakpyRGhjdVhFaEdSZ2JYWG50dGNKcjI1czJiV2JIQ3lqRlhYbmJpbkp3Y01qTXpHVEJnQUYyNmRHSC8vdjI4Kys2N0pkWk53K0VzM0dDTm5QM3d3dytZcHNrRER6eEFabVltQUdlY2NRWmp4b3pCNi9VR0wyejM3dDNMenovL0RFRC8vdjNKemMzbGpUZmV3T1Z5TVhEZ1FLWlBuODU3NzczSHhJa1RHVHg0TUowNmRXTEVpQkUwYjk2Y3lNaElIbmpnQVpvM2J4NGNSWjR5WlFwMnU1MzgvSHhHang1TldGZ1loWVdGZlBUUlI4VEV4T0IydTduOTl0dkp5Y25oL2ZmZngrMTIwNnRYTHdEUzB0STQ4OHpETlVBQ21ZUnJpak94K1BNM3piTnE3RWxPUEk4Q3ZZNzE0TmRmZjkwMWN1VElIN0NxRFp3cWppbkE5bnE5SllMYjdkdTM4OUJERHpGa3lKQmdadjBXTFZydzAwOC84ZmUvLzUyWk0yY2U5ZmY5YUROamFyS1BDWGp6elRmWnVYTW4wNlpOQzI0TDFMNHVyNzJCSkd0SDQvZjdnMEh6bkRsenVPbW1tMGhLU2lJOVBaMDc3cmlEenovL25DbFRwdEMzYjEvZWZQTk51bmJ0eXJQUFBzczk5OXhEOSs3ZCtlU1RUemo3N0xPSmpvNE92azhGQlFYazV4K09BRXpUSkM4dmo4YU5HMWM1UVdMSTUzOHE5UmUxUmYxU0xUSE15bzlndytFMTFHQUZrMS8vQmdQT3NBSlBzQUx1QWg5a3VBOEhtRVdtbGRUczlBYlFLaFp5UEdVRGNidk5XdHVjVlJDeWZydUNoaGxZNjhIZi92bHdSbk00UEhKYzBTM0UxZnRLVGtzL2tGZDJueUkvWkZZd1ptSmdUWXZ2RUxJR085RFUrQWpyMkR3dk5Db2VxNmppRkhGTTZGSzFJK1JFb1FCYmFzb2l5Z2JSL1lFTGdPZER0ZzNGNmpJL0JVNmdySjlHSW9DOTRiRWwxREpORTcvZnorREJnNE5yblFOQzF3di8rT09Qd1NSb1lDVXppbytQWituU3BjRUwwc1RFUk5hdVhjdm8wYVBMdmJodTFhb1ZVNlpNSVRrNW1jbVRKNU9mbjgraVJZdm8zNzkvbVpHcHdNVnNTa29LYTlldTVjTVBQOFJtcy9HUGYveURuSndjaGcwYlJrcEtDdjM2OWFOUG56NGtKeWN6ZlBod1dyWnN5YTIzM2tyUG5qM3AxcTFiY0RScDZOQ2hMRnk0a0ZHalJyRjI3ZHBnRU4rdVhUdVdMVnZHVTA4OUZheTlXMUJRZ012bG9tL2Z2aVhhVkZoWXlPTEZpL24zdi84ZFhET2FrNVBEMjIrL3pZWU5HM2o1NVpmWnVIRWo0OGVQWjlldVhkeDQ0NDFIZk8rTGlvcU9hYzExZWV5TmlqOS93NmorckVnbm9ENTkra3o1NktPUDdqdmFlM3drN2RxMVkrVElrZkhBbElVTEZ6NVNmYTA3b1NXQzliZFlGWHYzN21YZ3dJRkVSa2F5WWNNRy91Ly8vbytycjc2YUVTTkdCUGZwMWFzWFU2Wk00ZEpMTHkzeDl4OElqa01UaS8zeXl5L01temNQS0JzbzEwWWZzM2J0V2w1NzdUV1NrNU41OWRWWGcrdkdBL2tuQWtzNlFxV2twSERqalRlVys3dzMzWFJUOFB5QlJHZWZmZllaeWNuSnVOMXUrdmZ2VDB4TURPM2J0K2ZCQng5a3pabzFQUFhVVS9UczJaTlhYbm1GNGNPSFk3UFpncC9MbGkxYmd1dThBemRCYjdycHBuSS9tMENsaGFvNDdiVFRBdCtlRXYxRmJWRy9WTHY4MFBGbzA2dERCWUxmNXRIUXJUbDBhQVJ4WVZhZzYvTmJtYjFMWi9mK1lEM2tGbHJsc0FCK0NWbElHQmdSdDJHTkpOOTR4dUhIaWtyOTF4NTRib2ZOR25rdVBUcnVzRm5IQnk0Snlydk5GM3FPVVBiaU42SDBsUGFBUUgzdEVtdXd6eXN1MDJVRHJ3OXU2Vkx5dlB1ck9FcHZRdFhLMk1nSlF3RzIxS2Fyc2FhTGZ4bXk3WEdnSFZiZ0hRaXdid1JTZ0RWQTNTUW1NWWdGc0lWWFBzRlpLSS9IRTZ6dEdoa1pXV1lLczkvdkw1RmN6T1Z5QllQdEFKL1BSOSsrZlltS2l1THR0OTgrNm5OMjdkcVZkOTk5bDVkZmZwazllL2FVTyszVDdYWmptaWE1dWJuODk3Ly81WTkvL0NQOSt2WEQ0WENRa0pEQSsrKy96eXV2dk1MaXhZdTU1cHByNk5TcEUzUG16Q2t4OVROVVJFUUVyNzc2S284Kytpam5ubnR1aVpzSDU1OS9QbmZjY1FlZE8zZW1ZOGVPQUN4ZnZyekM5b2RPUjErL2ZqM2ZmUE1OLy9qSFArald6Y29hY3ZYVlYzUE9PZWR3MFVVWFZYZ092OTlQUVVGQnBhYm9WNFlSWG56UmIxTDV6RlgxV0Y1ZTNxakxMNy84dUtjRVhIYlpaYzZwVTZlT0JFNlZDOWxZb0VvSnpnQk9QLzEwM256elRkcTNiMDlVVkJRSkNRbDA3dHk1eE4vdXdJRURhZDY4ZVpscy9hWnBjdW1sbCtMeGVJTEJkS3RXcmZENWZOeDc3NzBsbG1WQTdmUXhuVHAxb2tPSER0eHp6ejBrSlIxT0IxeFlXRWpmdm4zTFRQTUdhTmFzR1hQbnppVXlNdktJVTlWTjB5US9QNS80K0hpdXV1b3FMcnp3d21BQWI3ZmJlZmpoaDdIYjdjR2JkS05HamFKVHAwN2s1T1FFRThCTm1USWxlS01oUER5Y2I3NzVwc3dzSXRNMEtTZ29LRkg2cjdKQ2pqa2wrb3Zhb242cGRobFFUckdyaWdVQ3lJWVIxbHBwbTJHdHpWNisyMG9ZZG5vREs1TjJzMmdyaVZoYXZqWHRHdUIvVytHeTF0YlU4Z0RUdExLQSsveldlWFptUWVzNFNNMnpNcGFIY2xZUUhBZmtldUdYL1hCUlMrdm5MZVVNNHdTbWZUdExuYU9pd0R2QVpzRDZWR3VFR3F5QSsrZDkxcjhHa0Zkb2xmenExQmd5M2JEdW9MVXV1eW9NSzhlUjFFTlZ1VWtsVXQxc3dHamdJdUNQUUNGV3VadDByQXVVUkdCZjhiNVBZeVZRZTZONHZ4cVZNdXlKM1VDTDVsTWZ3QjVmOVd1bHdBaDI2Y0M2cmdYYUZTakxkU0lyWFgrN3NvcUtpakFNNDVqclg1YzRWMFkyK3g2Y0JyQzcxZHNUcXpZOFdjK2NjODQ1UFM2Ly9QSzUwNmRQVHp6NjNwWHloV0VZMTFUVHVVNTB1NEVXdTNmdkxyZk9zNXdhZHUvZUhSZ3QzdzJjMVAxRmJWRy9WUHRlVzJWdXhScjRxSlQ0Y0dzcWQ0N1hHbUhPTExDQzRmSkVPSzBwMlJraHRhUmQ5aU9YcjRvTnM2WldsN2QrMldHenBtamJETWdxTzBFR2dDaW5OVVg3VUg3NTJjVnRodlZsTjBvK2gyRlliVE9vV3YzcVVFNDcrUDFsUjk2cllPdUk4NDBPeDN5MDFCbU5ZRXRkOG1PVi9Bb1ZqVlh5cXhXSGcrczRZQXhRQUx4YXZNMEZyTU5hNjMwdDFqVHpTT0ErckpIdzE0cjNjd0lYQTFuQTJ1SnRrVmhydVlxQXI0cTN4UU1qZ0h6Z1JZcEhJS3BTb2l1VVlSZ25YSEFOSjI2N3luT3NOd0NxOC9VWmgyY3duUFFqVWphYnJhM0w1YXJPMTFuMUF2TDExekdOWU12SkplVHoxeTlDTlZHL1ZDZXF0RFlpb3dCKzNGdTVmZDJGMWxlb285V0d6cTRnY0FacmxEdkhXL0hqWUkwazV4MWg1RGd3dGJ4MERHMmFWVjh6WFZyaHNSVXdDWFZzNnhTbHpoMy9FSTlJOWNvQ2JnZCtWMnI3R0dBYWgxTmN0QVk2QUoxRHRqVUVKZ0ZQaEJ6WEJQZ1crRi9JdGdUZ2MrRE5rRzJ4d0dTc0FCMGdDc0J3bFovRVIwNE50ckRnNXgrRjlYdFcrajcwU2JOdDI3WnRReElTRW83dGpsSTVwazJiZHRwNTU1MzNRRTIwOVFUY0ZnV1VtM1ZmVGgwaG4vOUozMS9VMWpiRE1KcXBYNnJkYlovTWVLSktVOFNsUmluQXJxY1VZRXQ5a0FVOEEveGZ5TFlkd0JsQWFKMGJkL0YrcjRWc000QWx3TXFRYlZuQVFxekFPeUFkSzhCK3Nmam5QQURUVytPejBVdDQ5OTEzU1U5UHIvSnhGV1hvclF5djEwdHljbktsMWkzLy9QUFA1U1lxT3ByazVHUW1USmhBVmxibEZ5RHQzNytmYjcvOU5wak1xUzc0UGNIUHY0SUpieUpBOGU5SGFEYnErc2pyOWZMODg4K1RuWjBkL0xtMHdzTGE3UlByazVEUFgvMkZpTWdwVEFHMjFGZUZ3RVpnUmNpMk5LeVI3b2toMi9aZ1RRZS9JV1JiT2xiQ3RUK0hiTXNCSGdOZUtQNDVHOER2cm5vd2VUeGVldW1sS2dmWTY5ZXZaL0Rnd2V6ZnYvK28reTVhdEloSmt5YVYyT2J4ZUxqenpqdFp0bXpaRVkvZHRHa1RJMGFNWU0yYU5majkvbUNtYnIvZmY4UWdPRDgvbjNIanhyRjY5V3FlZWVhWlN0OE1tRDU5T3FOSGp3NW1SYTRMWmtIdzg4L21jTzZTVUNmTnRxeXNyS3RIang2ZFFqWFp0MitmeCsvMzc2Mkp0cDZBMjdLQllHQmFYemtjRG1iTm1oWDgyNzdzc3NzNDc3enpTbnoxN3QyNzJyTDBuMnhDUHYrVHZyK29yVzJyVjYrZXFuNnBkcmYxdTJ0aUJ0VW94bFZ4TGVyS2FocFZzcHhXWFVocURHM2pyYlhadGFpS2FkSGtSS0UxMkNMbHl3SmFtQVZIV2R4VHpRekRLSkc5dG5TTjJFQ0NzbEJKU1VsMDdkcVZFU05HOFBiYmI5T29VYU1LejkrOGVYTVdMRmpBNk5HaktTd3NKREl5a3NqSVNBWU5Hb1JoR0JRVkZRVXpjWWUybzZpb2lFbVRKdUgzK3hrelpreHd1OXZ0eGpBTTNuLy9mVnEzYmwzbStRb0tDaGc5ZWpSdDJyUmg4dVRKakI0OW1qRmp4akJ1M0xnalRxZWROMjhleTVZdFkrellzVXliTm8wT0hUcVV5RkJlVy95QkFOczhaZjZUMndxMHJZNFRGUllXWmhjVkZXMnZqblBWQTFsQWk1eWNuTHB1eHpFTExmY1ZLQjNvY3JtWU5Xc1dMVnRhS1hpWExWdkdqQmt6VHZnRWlYVWw1UE0vVmZxTDJxSitxWFpsQVkycjQwUTlXa0dYcHJCaU4rek5zYko1VjdRdTJUQ3MwbGFMZDVSOXJQZnBWbDN0aGRzZ0pkdktQRjU2N2JaaFdOdFc3RDY4cldFRW5KOW9QZWZSYmd2YURDdVQrS0xmU3RiU0JpdVoyZ1V0cklScTMreUF6YlZYVkZaOVNUMmxBRnVrUENiWkdDRUJWZzE3L1BISCtmTExML0g3L1Z4NzdiWEI3Vk9uVHVXQkJ4N0E2YlRXQW51OVhsYXVYRmtpa1pmTlpnc0dyUTgvL0RCdnZQRkdoUm0wazVLU2FOS2tDZHUyYmVQUGYvNXp1ZnNBZE9qUWdkbXpad2QvZnZiWlozRTRISng1NXBuMDc5K2Y2NisvbmgwN2RuRDc3YmR6MzMzM2xSdGNCK3BmeDhmSE0zbnlaRnd1RjlPbVRlUGhoeDltd0lBQjNIbm5uVnh6elRWbFN2Zk1temVQNmRPbk0zWHFWTHAzNzQ3WDYrWHV1KzltekpneDlPdlhyM0p2YURVSjNtQXhxTjlEazVYVXMyZlBIdlBuenljKy92aVc0S1ducDdOcTFhcVlYMzc1NVlkcWF0cUpydDZQWUUrYk5vMDVjK1lBY1BubGx3TVFGUldGMCtta3FLaUlwNTU2aW5YcjFuSFdXV2ZWWVN0UGJDRUJkdjM5UlRnQnFWK3FkZFgyKzdzOXd3cXdPeld5QXVNV1I2bCtkeUJrY1VWc21GVlgyMjVZd1RWQW0zaUlqNEIyRGN2V3ZYYlk0RUNwT3RNMnd5b1RWaFhsWmZ3K0s4RUtyazJnZFFPcmJGZ0pCcmhzc0hJUHBGYnZTaUgxSmZXVUFteVJjcGw3d2FBb1BRdmExSHpabmJGangvTEVFMC9RbzBjUHZ2amlDOExEdytuVnF4ZU5HalhDNlhTeWZQbHlEaHc0UUw5Ky9Tck1rdDJ0V3pmbXo1L1A1NTkvenU5Ly8vc3lqL3Q4UHV4Mk94OTk5QkdtYWZMQkJ4L3c0WWNmTW1qUUlCbzFhc1J2di8zR24vLzhaejcvL1BQZ1NCYkFraVZMV0xac0dlKzg4dzUrdjUrUkkwZnkwMDgvc1d6Wk12NzJ0NytWdUNFQTFrWG12SG56bURsekpyLzczZS80NElNUHVQamlpMHZzYzhVVlYvRDN2LytkNTU1N2pva1RKM0xsbFZlU25aM044ODgvejlkZmY4M3p6eitQeldiait1dXY1Nk9QUGdKZzBxUkp6SnMzai83OSs5TzllM2NTRWhLTzkyMC9xcUswNHB2SHBybnZ5SHVlSEtLaW9sNVp2SGp4L1RmZGROTnhaZmRyMkxDaGUrblNwUjFQb1pIT3ZRQXBLU2xjZU9HRmRkMldZeko2OUdnZWZQQkJMcnp3UWhZdFdrUkVSQVJYWFhVVllOVzdiOWV1SFIwNmRDang5NTZTa3NLQUFRUG8wYU1IR3pkdTVILy9zM0pKZnZ6eHg3ejg4c3ZrNXViU3ExY3ZKa3lZUUVSRVJJbGpCZ3dZd0dlZmZRYkFnQUVER0RWcVZMMGZHZCsxYTFmZzIxT2l2Nmd0NnBkcWx3a1oxZlVPSGNpelJwWGpJNkJKOGFTMUxlblFvYUZWMy9xN25mQ25zNng2MGUwYldwbTdBMXgyNkZocVFsNzdockMvT0lqT0xDaFpWL3FzaExLajFJSFI4dFM4OGtmR1F3MDQwL3EzOUFxWTJEQTRwNW4xdlFHME9VTEFYclM3NHNlT2hRbVoxWHRHcVMwS3NFWEtZeGpKd0UyRmV3NFNjZDZaTmY1MDRlSGh3UVJnMGRIUndaR1EwbVYvamxUYmVjV0tGWFR2M3AyMzMzNmJ2bjM3bHJsWW5UMTdOdE9uVHdlc1VlTFdyVnNUSHgvUHNHSERHRDkrUE11V0xlUEtLNitrUVlPUy8zdGNjc2tsWEhUUlJXemJ0bzFseTViaDgvbjQ1WmRmOEhxOXJGbXpCb2ZEUWR1MmJXbmF0Q2x4Y1hGczM3NmRMNy84a3NtVEozUHh4UmR6MzMzMzRYSzVBR3VFTHpEbFBUOC9ueDkvL0pIZXZYdnoxVmRmOGRSVFQ5RzBhVlBlZWVjZDJyUnBnOWZySlQwOW5SVXJWbkR6elRkejNubm5NWDM2ZENaT25NaUREejdJb0VHRGp1OU5yNFRDdlFldGJ3empseHAvc2hQQXdvVUxId0grY3ZiWlp6ZHQxNjdTWlZETE04VXdqS01uQlRoNUpBTTMvZnJyci9UdjM3K3UyM0pNQXJOa3dNcTM4UDMzMytQeGVCZzRjR0NKdm1USmtpVzgrZWJoQWd3K253Ky8zODliYjcwRldEa1hwa3lad3BRcFUyamJ0aTFqeG94aDVzeVpqQnc1c3NReG16ZHY1dlhYWDhmajhUQjY5R2lhTld0V2I5KzdnRjkvL1RYdzdTblJYOVFXOVV1MXl3YWJUYmlpT3M1bG1yQSsxYW8vSGFoQm5SQmwvZHNvQWk2MlZwL1FOS3Jzc1prRjhONHZjR1ViYUI0RGkzK3pTb0lWRnNFdFhhenAzdzBqU2g1akwzV0pGSWlWZlg3cisyN05TazMvTnF6enJkaGQvaFJ5dXcydWFHT05qcS9ZRGRzcVdKMStZeEpFT28rOVhuWkZETmhVdldlVTJxSUFXNlI4eVFDRmUxTnI3UWt6TXpNSkN3dkQ1WExoZHJ1QnlwZjl5YzdPWnNtU0pYejAwVWNNSHo2Y1JZc1dCVWVmQXE2Ly9ucjY5dTNMMVZkZmpjUGh3R2F6TVhUb1VMcDI3Y3Fqano1S2JtNXVpV25oWUFYaUgzNzRJVHQzN2lRNk9wcWVQWHR5eHgxM3NHM2JObTY4OFVZKy8veHo1c3lady9yMTZ6Rk5rOW16WjNQMjJXZnp6anZ2MExObnorQkl1TS9uNDl0dnY2VlBuejdCWU52cjliSjQ4V0pzTmh1WFhISUp3NFlONDZxcnJpcHhnK0dGRjE2Z1pjdVc1T1RrMEtSSkV5Wk9uRWhhV2hySGVaRlZhWVY3aWdOc215MjVWcDd3Qk5DaVJZdUw3cnp6emsyTEZpMXlIY3Z4VjE1NXBmZTAwMDU3cDdyYmRZSkxoaElCVnIyemR1MWFGaTFhQkZoTFZucjA2SUhmNzJmcTFLbTg5ZFpidlBQT083enh4aHRrWkpTOHdqUU1nN0ZqeDlLNHNiVmtzNkNnZ01MQ1F0cTNiMDlpWWlKMzMzMDNPM2JzS0hHTXpXWmo2dFNweE1WWjh5eUhEeC9PL1BuelQ2WUErNVRwTDJxTCtxWGFZeHFzTytxQzVVcm8waFFhUlZxanZpWndxSGpxZEd4eDBiVW9KeVJFVzBGcFRQR25HcG9NemVlM3BuZ25SRnRUd1h1M2dkM1pWbTNxSFpuZzlsRWlLallNaUhCQ3I5YncvYzZ5N1RHQUR1V2txRGxVd1pSdWx4MnVhbnM0K0Q4dERscUZUQTIzRlFmbm4yODlITmdmcmFaM1ZSbXdybnJQS0xWRkFiWkllZnorWDdEWjhBVUNyRnB3NE1DQjRMVG5nb0lDYkRZYllXR1ZLLzg1YTlZc3VuZnZUdVBHamZuVG4vN0VLNis4d21XWFhWWmlWQ28wYVZrb2o4ZERVVkVSTVRFeC9QT2YvMlRzMkxIQndMaDM3OTdrNXVaeTBVVVgwYkZqUndCMjdOakIyTEZqR1RWcUZFT0hEdVV2Zi9rTGFXbHA3TnUzai9idDJ3UGdjcm53Ky8wc1g3NmN6TXhNcnJ6eXl1RE5nZ1VMRm1DMzI3bmlpaXVDenhNZUhzNlFJVU80L1BMTE9WS2lxUHZ2djUvQmd3ZFg2ajJwRHI3QUNMWjU2b3hJelp3NWM4Zmd3WU92dXZubW14Zk1tVFBuS0N2bUR0dTBhUk5qeDQ3TlNVeE0vTVBNbVROMzFHQVRUMFMvUVAwT3NQLzN2LzhGYit4OThNRUh4TVhGc1dqUklscTNiczIrZmZ2d2VyMnNYcjI2VEJEc2REcUR3VFZBdzRZTnVmNzY2K25mdnovbm5uc3VmZnIwWWVEQWdTV09jVGdjd2VBYTRKeHp6dUgxMTErdndWZFhPelNDWFhQVUw5VWVvNGgxWmpYVUdHb1JZNjFYQmtqTGh4LzN3QnMvV1ZPc3IycHJ4Y2FMZnpzODVkdG1sRnhURFZiV2JwdGhqWUtmMlFTSy9OYjZhN0NPRCt4dkZCOXZBdTVDK0w2YzloUVZqMXp2eUlTbHhYbnBiK3RhOWprRHVpWkF5MWdyMEhmWUlMR2MzN3JBZW11bnpScXRMNTBjN1hqNWJRcXc2eXNGMkNMbGFKbTNhZnZ1bURQeUN2Y2Zpdks3UGRnaUtoZm9Iby9ObXpjSFIyYmRibmR3emVMUjdOeTVrMy8vKzkvQmFadjkrdlhqblhmZVljYU1HZnp0YjM4cjk1aUNnZ0tXTGwzS2YvN3pINUtUa3hrL2ZqeEpTVW5jZWVlZDNIMzMzVXlkT3BYbzZHZ2FOV3BFVmxaV3VVRnQ2YldtSzFldUxMTlBSU3BhQS9mWlo1L2hjcmxLUE81MnU0TWo3YlVaWFB2ZEJSVHVUd1BJYTltS1V5cnI3SHZ2dmZmOTVaZGZmZ1ZXT2J0SHNyT3pZMHN2Vndnb1hqdnZYYjU4K2FIOC9QeCtTNVlzV1YycmpUMHhiQWZ5Tm0zYUZKV2RuVjFtYVVkOThOQkREMkczMjVrL2YzN3c3eSt3bk9PQ0N5NWc3dHk1ckZ1M2ptblRwaDMxWEdQSGp1WEdHMjlrNmRLbHZQYmFhK3pZc1lQNzc3Ky93djBkRGtlOUwvMlZsWlhGNXMyYndhcUJmVXIxRjdWRi9WTHRNRzFVeTUzQ0FwODF1bnROKzhPSnd4cUVXeVBNZ2NmUFNyQyt3SnBpdmZZQS9GWThTU1kyek1vQURvZW5namVLdE5adXQ0NkRISStWUkEwZ3pBNW5OSUV0YVllRDU0cjQvSkJYaVFJeHEvZGFvOXQydzdvaHNDWGRXak1lTVB4Y0s2aTIyNnpndnJwSHJ3RjhoZFh6V1VqdFU0QXRVZzVqN3R5aWxHRmpGK0wzMytENWRTc1I1M2V1OGVkY3ZIZ3hmZnYyQmF3QXVETFR3N096czNub29ZZTQ1WlpiNk5TcEUyQ05IbzhaTTRaNzc3MlgrUGo0RWtGcGZyNTF1OVhqOGZEdXUrL1NybDA3Sms2Y0dGeDMvY0lMTC9Eb280K1NscFpHZEhRMEFDTkhqdVR1dSs5bTRjS0ZKQ1VsQWRDL2YzOVdyMTdOTjk5OFEvZnUzVEZOczl6a2EzMzY5Q216N1VnSlppSWpJOG5Nek9UVlYxOWx5SkFoSkNZbU1tSENCR0pqWTB1VUI2c05ublZid2FyWi9hVXhmbncxMzVjKzhYM3p6VGVyRE1OWVpacm1TN2ZkZHRzUG1abVpiZHUxYStmdjJMR2pBK0N4eHg3YkE2d2VQSGp3bVhsNWVTOS8vZlhYTDlWeGsrdFNFYkRRNS9QZDhNVVhYNVFac2EwUEFuKy9obUdVQ0xBQkJnMGF4TEJodzdqaGhodUlpaXBuc1dTSWxKUVVac3lZd2FSSmsralNwUXZublhjZVU2Wk1LUkZnRnhZV3NuUG56bUQxZ1EwYk5wUmJpYUErK2VLTEwvRDVmQUJmQXFkY2YxRmIxQy9WdkJIbkc0ZGVXMlZ1QTQ1ckxkYjN1MHFPRGplTGhxdmJXY0V3V0FGMWFJWnZqOCthQWg2UTR6MWNwRHV3Ymp2YWRiZ09kV2p5c1ZBVmxRRTdGanN6clpzQ2dUWmNlbHJadGRxdUdwb2VEbXk5K3lLajlncUNTYlZTZ0MxU0FRTStNdUVHOTVwTk5SNWdyMXk1a3ExYnR3WUQ3SU1IRHhJWkdZbHBtbmk5WHE2NDRncE0wd3hjd0FHd1pjc1dIbm5rRVZxMGFNR29VYU5Lbks5SGp4N2NkZGRkVEo4K25lVGtaQjU4OEVFT0hUckVvNDgrU3F0V3Jiai8vdnU1NVpaYjZOV3JGM2E3UFZoZnUxV3JWcnp5eWl2czM3K2Z3RWljeCtQaDVaZGY1cXV2dnVMeHh4K25UWnMyZ0JYY3o1NDlteGRmZkpGeDQ4Wng5dGxubDNsZEN4Y3VKQ01qZzJ1dnZUYlk5czJiTjdOaXhRcUFFdG5LQTNKeWNzak16R1RBZ0FGMDZkS0YvZnYzOCs2Nzc1YVk3bDRiM0dzM0EyQVlmRlNyVDN5Q01Rd2pHempqd2dzdmJQVExMNzkwWHJkdVhSZUF4eDkvL0pVNmJ0cUo1aVBnaGs4Ly9iUmVCdGhnQmRTaEFYWmcyNG9WSzRpS2ltTHg0c1djZHRwcDlPblRwOElzL28wYU5XTEpraVY4OHNrblhIenh4WHo2NmFlMGJWdXloTEZwbWp6eXlDTTgrZVNUK0h3K1hubmxGWVlORzFhanI2Mm1mZnJwcDRGdlQrbitvcmFvWDZwaEJwOWdVdkcwazBvSURhNmpYSEJwYXdoM1dLUENOc05hNC96TjV3alRrd0FBRmMxSlJFRlVEaXZRdnZ4MFdMVzNaSEJzbXZDdjRzVVdNUzRZMU5YS0JwN3BzYktRWjN0Z1c3cjFlSmpEbWtKK3hKZFUzSzIxaUlGck94NjlMblpwc1dHSDE0OEhOSTJDQnNXajZ6V3cvdnFUNmoyajFDWUYyQ0lWTUEzN2ZFeC9VY0V2bSszNC9YQ0VETjdISXpzN203Rmp4eko4K0hBeU16UHAzNzgvYVdscERCZ3dBSS9IZzh2bDR1dXZ2eVk5UFozSEgzOGNuOC9IRHovOHdQMzMzOC81NTUvUGM4ODlWMjUyOGVIRGgxTlVWTVRISDM5TWVubzZQLzMwRTMvNHd4KzQ4ODQ3MmJKbEMrKzg4dzZ6WnMwcXQzWnZVbElTczJiTll2djI3UXdmUHB4ZXZYb3hiOTQ4OHZMeVdMTm1EWVpoRUJzYnk0d1pNL2pnZ3crNDY2NjdHRGR1SE5kY2N3MWdKVEFES0NvcUlqNCtucVZMbCtLM1JvTkpURXhrN2RxMWpCNDlPcGp3TEZTclZxMllNbVVLeWNuSlRKNDhtZno4ZkJZdFdrVC8vdjFycjR5UDMwK0JGV0FYbWRnVzFNNlRudGhXcmx5WkJueFgvQ1ZselFlS0ZpeFlZUGY1Zk9YZVBEcVJmZlBOTjB5WU1JSG82T2pnOGhTZno4ZkVpUlBKeU1qZ1AvLzVEK3ZXcldQeTVNbnMycldMeHg1N3JOenpSRVpHOHZUVFQvUE1NOC93OU5OUGM4NDU1ekJod29RUyt6aWRUcnAxNjhidHQ5K09ZUmdNSERpd1hpYzQ4L2w4TEZpd0FLeVpET292YXBINnBacGhGUEZmMDNaOEFYYW9QQy84ZHhPMGlyVkdxUzlyYlNVY3U5Wks3Y0tXTlBpMVZFN1pGakhXMUd5bjNRcklBWnBFV1Y4QU1XRndWa2o1ckdEYktUOTREaVJRaTNCYVh3SE9TbDdhYlUySEpic08vMnkzV1RjR3JpdCtEWVhWdi83NnY5VjdScWxOS2dZb2NnUXB3OFl1QXVPS3h2ZmVSdmhaSFd2c2VYNysrV2ZPUHZ0c2JEWWJhOWV1cFZtelprZXQ4L3p0dDk5eXlTV1hWRmdYT3lBL1AvK0kwODB6TWpMSXo4OFBCc0JnSlIxcjBzUzZIYnhueng1YXRMQnFnUzlkdXBRSkV5Wnc3YlhYY3M4OTl3VDNUMDVPcGxPblRpVUM1c0NvZUlEWDYyWGl4SW1NSGoyYWhnMGJIckhOQVQ2Zmo1ZGZmaG1BZSsrOXQxTEhWSWVDdFpzNTlPSXNnRVd0M3A1NDFkSDJGeW0yQ0xoaS92ejUvT0VQZjZqcnRsUkphbW9xYTlldTVZSUxMaUF1TGc2LzM4K01HVE80OU5KTGFkR2lCZkh4OFlBMXc4VGhjRlE2UjBScEtTa3AzSHp6elN4ZnZydzZtMStuNXMrZnozWFhYUWZXNTYvK1F1cTk4WXROUi9NWURnQ1YrOCs2QW5IaGNFdG55Q3VFRGFsV0p1N1lNR3NrRzZ6MTBEL3RnelhsRkU5ejJHRG91ZGFvZGxxK1ZhcnJVTDUxVExOb2F3UjdWNWExWDdqRG1tN3VMYkpHcXYrMTF0b3ZOZ3h1N1FMN2NtREJGbXM5ZFdnZ2JHQUY4TjRpR043TjJ2YldUeVhiMFNBY2J1NE1tOU9zRWZkUTBTNXJEZm4rWENzaFc1RWZmdGh6dUNUWmNVamJsME96OGIyTmFpNzhKYlZGQWJiSUVld2Erc1F0aHNIc3NJNnRhZkpJL1o3Q0tKV1grc3hiZUxic3dqUzU5YlIvVHZ4UFhiZEg2bzFiZ05tOWV2WGl1Kzgwb0ZhZWt6SEE3dFdyRjB1V0xBRzRGVkIvSVNlRjEzNDBYOFBnem1NOVB0SUoxeGZYaHc0a0F3c0VIYWw1VnRLd3Jla2xhMGZIaFZ2QjgvWU1LN0NPQ2JPU21ibnM4SmR6ck8xdDR5dCt6aUlUZkVYdzczWFc4WEZoVnMzc3dpS3JodmFSTkkyeWpxOG93TjZlQVY4ZElYM2hqV2RBazBoWW5nTEp4MXVBeHVUMUVSY1lJNDd6TEZLSDZ0Y2NOcEZhMWlwM3c3emRNV2RzOG16ZTJjbTdkUmV1OXFmVmRaT2tobm0yN01LelpSZkF4bGE1RytiVmRYdWtYcGtIYlByKysrODdMVjI2bEo0OWU5WjFlNlNHTFZteUpCQmNiOFQ2L0VWT0NxYURxVVlSdHdQSHRENnU1Mm5XMnVuVisyQlhKbHpSMWdwNHdRcWtreHBEKzRiV2lMUFRabzBHTzJ6dzYwSFlkTWphTDhkai9Xc0xHUTZjdnhseVE3S0FlNHNnd2dFRE8xdHJza05IbVFQMXFaMzJ3L1dzajhSV3pyQmpvUFJXMjNncldQY1dXVGNNUWpudEVCOXVyVHYvTGZQb3ozTVVmcnVONTQ3N0xGS25GR0NMSElFeGQyNVJ5dEN4VDJFWS84cWUveDJONzZ1OU1sRlNOM0lXQkVjZW56TG16cTJCd2h0eUVpc0NuZ0wrTlduU0pENzc3TE82YnM4SnAxV3JWaWZWNlBYVFR6OGQrUFlwck05ZjVLUncxN25HbHRkV21iT0JQeDdMOFl0L0EzOXJTRDVnQmFYemZvVzJEYTNhMHZIaDFqcm9XUHZoa2UxQXpMbzFvK3k1QXV1bmJRYnN6U243ZUZUeG1tcEhxVnNCenVMajl1ZkNKNXVPM040N3VsbkJ2c05Xc3A1MXJ0ZEt3TmFoSVlRN3JSc0JOdVB3YUx5SjlYMkJEMWJ1S1JuOEh3c1Qzci85UEdQcjhaMUY2cHFtaUlzY2hUbCt2R1AzTHY5Nm9FUEQyMjhpOHVLeTJiTGw1SkMvZkMzcGIzNElzS1hsYWJZempmSGp0ZjVKcXNvQnJBYzZ2UHZ1dS96cFQzK3E2L1pJRGZuWHYvN0ZrQ0ZEQUxZQVp3THFMK1NrOHVxUFpoZWJRWEpkdDhNb0RtZ053MXJuWEpyVFptVXFMeklQajNxRHRUYTdRYmkxUFRYdnlNK1JHR1A5dXorM1pBYjAybWI0NlhMbmhZYnFYOWR6Q3JCRktpRmw2TmpMTUl5dkRaZkxTSmd3MG5BMFBhNjhIM0lDOGgxSTQ4RDRHYWJwOVpxbVlldDkybHZqdFloV2p0Vmx3TmRSVVZIR21qVnJqUGJ0MjlkMWU2U2FiZG15aFhQUFBkZk15OHN6Z2Q0b2k3V2NwSTUzTGJaVWdjRnJJODR6N3FyclpzanhxNW02UXlJbm1WYi9mUEpiVEhPQzZmVWE2YS9OeGZRZWY0cElPWEdZM2tMU1g1dUg2ZlVhSm94WGNDM0g2VnRnUWw1ZW5qRm8wQ0R5OC9QcnVqMVNqZkx6OHhrMGFCQjVlWGtHTUI0RjEzSXlNN2dmYTFhTzFLeGZNUmxkMTQyUTZxRUFXNlNTV3VadW5BUXM5dTdZUytxei82UW9PN2V1bXlUVm9DZzdsOVJuLzRsMzUxN0EvTHBWem9hbmozcVF5TkZOQWhhdldyV0szcjE3YytEQWdicHVqMVNEQXdjTzBMdDNiMWF2WGczd05hRCtRazVxSTg0MzhyRXk1QjhsRDdjY2h3Sy95YTNGNzdXY0JCUmdpMVNTTVhkdVVhSE5OOGlBMWQ3ZjlwQTY2UTBLOTZYV2RiUGtPQlR1VFNWMTBodDRmOXNEc01wWmFCK2t4R1pTVFlxQVFjRHFsU3RYMHIxN2R6WnMyRkRYYlpManNINzllcnAzNzg3S2xTc0JWbUY5dnVvdjVLUTM0bndqMlRRWmh2SU0xQVNmYVRKczVBWEd1cnB1aUZRZnJjRVdxYUw5ZjNvd3F0QVZPUXVUNncyWGs1amY5eUxtNm9zeHdseDEzVFNwSk5QakplZkw1ZVI4OW4zeGRIL3pZMmVoZTNDemYwMDlTaG9Va1NxTEFtWUIxMGRHUnZMb280OXkvLzMzRXgwZFhkZnRra3JLemMxbCt2VHBQUFBNTTRIcC9oOERnd0gxRjNKS2VmMUg4eXJUNEFNZ3RxN2JjcExJTW0zMHY2dWJzYWl1R3lMVlN3RzJ5REV3Qnc2MDc0NCs4eGtNOHdIQU1NSmNSRjdRaGJBejIrSTZQUkZiYkJTMjhEQXI1YVhVTGRQRVgrREJuNTJIZDhkZVBPdTNrLy9qT2t5UEY4REVOS2ExekYzL3FFYXVwUWJaZ1dlQUJ3QWpPanFhbTIrK21hdXV1b3J6enorZnBrMmJFaHNiaTZIK29zNlpwa2wyZGpZSER4NWsxYXBWZlBYVlY4eVpNNGZjM0Z5d0t2Sk1BeDVGSTlkeWlucDlwZG5adERFZk9MMnUyMUxQN1RCdC9PR3Vib2JXdDUrRTlMKzV5SEhZTzNSOHR5TEQvelR3dTdwdWkxVFpGemJESE5QaXJTZC9ydXVHeUNtakc5YWFYZlVYOWM4WHdCaEEvWVdjOGw1YlpVWmkzVEM4SDRpdjQrYlVOeG5BZEdDYTFseWZ2QlJnaTFTREhiZi9YeHU3YWJzWjAreU9ZWFRGcERFUVY5ZnRrcUFzREE1aG1za1l4b29pd3ovbjlEZWYrcTJ1R3lXbnJEYkF6VUIzb0N1b3Z6akJaQUdIZ0dSZ0JUQUhVSDhoVXNvL0Y1dmgzaGl1TTZHUFlmVm56YkVDYm5zZE4rMUVVWVFWVU84ellZVUJDMTA1ZkRxMHQ2R0VjU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Y2tvNjRiSUNMVnFsRkNRc0tmd3NQRHU5bHNObGRCUWNHVzlQVDBkejBlejVaUys4VkZSVVcxOGZsOGJvL0hzNmxPV21wcDJyWnQyOWNLQ3d0M3BLU2szRitIN1JBNW1aM1EvVUowZFBTbExWdTJmTGFpeDdkdjMvNFhyOWU3c2JiYUl5SWljandjZGQwQUVha2VNVEV4UGRxMGFmT0p3K0ZvRkxxOVdiTm1EKy9jdWZOUDZlbnBjd0xiR2pSbzBMdHQyN1lmNWVmbnI5MjRjZU01dGQ5YVM2dFdyY1kxYU5EZ2h2ejgvTFYxMVFhUmsxbDk2QmNjRGtmRHlNaklpNDd3ZUxUWDY2MnQ1b2lJaUJ3WEJkZ2lKd2ZYNmFlZlBzZmhjRFFxS0NqNE5TMHQ3UzIvMzEvVXRHblR2NGFGaFhWczFhclZtK25wNlF1QmpMcHVhRUJZV0ZqN3hvMGIzMUhYN1JBNWlkV3Jmc0hqOFd4TFNVbTV1L1QyL1B6OHpYWFJIaEVSa1dPaEFGdmtKQkFkSGQzZDZYUzJLQ29xeWxpL2ZuMFBJQnNnTlRWMTd0bG5uNzNkYnJmSHhNZkg5ODNJeVBnM1FFSkN3aGlBc0xDd051M2F0ZnM0TnpmM2h3TUhEa3dPUFdkWVdGaW5KazJhM081ME9sc1ZGQlJzeWN6TWZOM3RkcWVFN2hNUkVYRlJZbUxpR0kvSHN5TTdPM3RoWEZ6Y05RNkhvMm54Rk5SL2VqeWViUlcxT1RFeGNaSmhHTTVxZnpORUJLaC8vWUxYNjAzSnpzNyt2RWJlREJFUmtWcWlBRnZrSkdDMzI4TUIvSDYvQjNDSFBMUXZQejkvYVV4TXpKVmhZV0V0QXh1am9xSXVMRDR1Tmk0dTducUFBd2NPQkE5cTJMRGhMYTFidDM3WE1BeFhZRnRDUXNKOVc3WnN1VEV2TCsrcndMYXdzTERtZ2VPYk5tMTZiMmlibWpWcjl1RDI3ZHNIWjJWbHpTdmQzc2pJeVBQajQrTUg1dWZucjRxTWpEenZPRisraUpTanZ2VUxMcGVyVmR1MmJlYzZISTZFd3NMQ1hhbXBxVy9tNXVaK2MzenZnb2lJU08yeTFYVURST1Q0WldWbHJmYjcvZmxPcDdOWng0NGR2NGlOamUwTGhBSHMzTG56YnhzM2JteXhmLy8rWUJLaFE0Y08vUU9zRWFPZE8zY09QWERnd0l1Qng2S2lvcm9HTHFLenM3UG43OTY5ZTFSZVh0NXltODBXM2E1ZHU5bEFmSGx0TUUzVGs1cWErc3J1M2J2L21wZVh0OUl3akxBMmJkck1qSWlJYUZsNjM4VEV4Q21BY2VqUW9UZFFza1dSR2xIZitvV3dzTEIyRFJvMEdCQWRIZDByUGo3K3RvNGRPeTVPU0VoNHJMcmZGeEVSa1pxa0FGdms1SkMyYTlldVlYNi8zeDBkSGQyN2ZmdjJuNTF6empscGJkcTBtZU55dVpybDUrZnZEZDA1T3p2N2F3Q2Z6NWVlbHBZMk16YzM5K3ZBWTQwYk4zN0lNQXhYWm1ibXAxdTNidTEzOE9EQlZ6ZHQydFRINC9Ic2NEZ2NqUklTRW9hVWZuTFRORDBiTjI2OFBDVWw1YThIRHg1OFpkT21UWmQ2UEo2dE5wc3RLaTR1Ymxqb3ZyR3hzZGZFeHNaZTRmRjR0dVhrNUN5dXFUZEVST3BQdjFDOHYrL2d3WVBQYmQrKy9ZYlUxTlNYQUZxMGFQRlVaR1RrQmRYLzFvaUlpTlFNVFJFWE9VbWtwNmYveCsxMkwydlFvTUVRcDlQWklTWW01cEw0K1BpQjhmSHhBek15TXViODl0dHZnNEhDbzUwbk5qYTJOMEJFUk1RWlNVbEp5d1BiYlRaYkJFQjRlSGlaS2QxdXQzdWoyKzFlRWJMSms1NmVQck41OCtaUFJVZEhkdy9aYnJSbzBXSXl3TUdEQjZmYjdmYllZM3k1SWxJSjlhRmY4UGw4V3pNeU11WmtabVorbXBHUjhSNUFabWJtZngwT1I1UDQrUGhiR2pkdVBHelhybDAvSHZ1N0lDSWlVbnNVWUl1Y0pGd3VWMmVId3hHM2I5KytTY1diSEUyYU5Cblpva1dMS2ZIeDhUZm41ZVg5ZVBEZ3dhbEhPNC9ENFdnR1ZwWnZvSDNweCsxMmUweGwydVB4ZURZWG42OXhZRnQ4ZlB4dEVSRVI1L2g4dnJUVTFOUi9Sa1ZGOWFqTXVVVGsyTlNIZmlFM04zZGRibTd1VUtBZ2ROL3M3T3dGOGZIeHQ0U0hoM2V0ekxsRlJFUk9CQXF3UlU0Q0xWdTJmTFpwMDZZUFpXZG4veThuSitmM3hadDlxYW1wL3pBTUk2eGx5NWJQeGNmSFgxdVpDMm0vMzU5dnQ5dGo5K3paODdqYjdmNHBzRDB1THU2NmlJaUlzekl6TTJkWHNsblJ4ZWNMSmxkS1RFeDhFc0F3REZ0U1V0TFhkcnM5SGlBOFBMeERVbExTaXR6YzNHOTM3OTc5U0dWZnQ0aFVySjcwQytGbm5YWFdib2ZEMFdqRGhnMnQzRzczN3BEbjlBSFliRFpkcTRpSVNMMmhOZGdpSjRHOHZMeTFBTkhSMGIyQUJxR1ArZjMrck9KdlhhV1BLNC9iN1Y0UDRIUTZtMlpuWjM4ZStBb0xDK3NRSFIxOVNWUlVWSy9TeDRTSGgzY0lEdzl2RTdvdExpN3Vkd0FGQlFYckE5dkN3c0pPQjdEYjdmR1JrWkVYaFlXRmRRU3cyV3lSeFQ5M3F1UkxGcEdqcUNmOVFvSGY3ODhyUG5lWDBIMkwyMDFCUWNIMnlyUlJSRVRrUktBQVcrUWtrSkdSTWIrb3FDamJack5GZCt6WThjUGkwbGVONCtMaXJtN2V2UGtUQVBuNStUK1VQczR3REh0WVdGakhtSmlZYTBQTzlUNUFreVpOL3RxNGNlTVJRTE9FaElUSFltTmord0NrcGFXOVUvbzhOcHN0c2wyN2RndWpvcUt1Q3V3Zkh4OS9DMEI2ZW5wd1pHdnIxcTE5UTcvMjc5OC9FY0RqOFd6ZnVuVnIzMzM3OWsybzFqZEc1QlJXWC9xRnJLeXNUd0JhdG13NU5TSWk0aUtnYWVQR2pVYzBidHo0RG9ETXpNd3lKYjFFUkVST1ZDcVBJM0tTYU5xMDZhaVdMVnUrWE41amhZV0YrN2R0MjNaZUlHdHdURXhNcnc0ZE9ud1hlRHdySyt1LzI3WnR1Nkg0UjFkU1V0SjNrWkdSRjVVK3o2RkRoOTdZdFd2WG5ZR2ZHelJvY0VQYnRtMC9xcWhOYVdscGIrM2N1ZlAyaWg0UEhKK2ZuNzkyNDhhTjUxVGlaWXBJRmRTSGZpRWlJcUpsaHc0ZDFqZ2Nqa2FsOTgzS3lscXdiZHUyNndDek1xOVhSRVNrcnRucnVnRWlVajN5OHZKK2RMdmRhNTFPWjRMZGJtOW9HSWJENS9QdHo4ek1uSnVTa3ZKSHQ5dTlKN0N2MSt2ZDdYUTZXNGVGaFNXWnB1bE9UMC8vVDE1ZTN2ZkZEeGNkT25Sb3R0MXVkem1kemxZMm15M1M2L1h1UEhEZ3dMTjc5KzU5akpBTDNmRHc4S1Q0K1BoYkN3c0w5MlJsWlMxd09CeE5iVGFieStQeGJOcTNiOStUZS9mdUhYdWtOb2NjZitEUW9VTXphdWFkRVRsMTFZZCt3ZWZ6WldkbVpuN3NkRHFiT1ozT0JNTXduRjZ2ZCtlaFE0ZGUyclZyMTkyQXIxYmVMQkVSRVJHUnV0U2dRWU1idW5YclppWWxKYTJwNjdhSXlJbEIvWUtJaUp6S3RBWmJSRVJFUkVSRXBCb293QllSRVJFUkVSR3BCZ3F3Ul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NrUHZwL0hDQnV4UTE5QjNzQUFBQUFTVVZPUks1Q1lJST0iLAogICAiVHlwZSIgOiAiZmxvdy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3859</Words>
  <Application>WPS 演示</Application>
  <PresentationFormat>全屏显示(16:9)</PresentationFormat>
  <Paragraphs>332</Paragraphs>
  <Slides>38</Slides>
  <Notes>25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vt:lpstr>
      <vt:lpstr>宋体</vt:lpstr>
      <vt:lpstr>Wingdings</vt:lpstr>
      <vt:lpstr>华康俪金黑W8(P)</vt:lpstr>
      <vt:lpstr>微软雅黑</vt:lpstr>
      <vt:lpstr>Arial Unicode MS</vt:lpstr>
      <vt:lpstr>Calibri</vt:lpstr>
      <vt:lpstr>Segoe UI Semilight</vt:lpstr>
      <vt:lpstr>Open Sans Light</vt:lpstr>
      <vt:lpstr>Segoe Print</vt:lpstr>
      <vt:lpstr>Open Sans</vt:lpstr>
      <vt:lpstr>黑体</vt:lpstr>
      <vt:lpstr>微软雅黑 Light</vt:lpstr>
      <vt:lpstr>华康俪金黑W8(P)</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1550</dc:title>
  <dc:creator>1</dc:creator>
  <cp:lastModifiedBy>诸子一家</cp:lastModifiedBy>
  <cp:revision>118</cp:revision>
  <dcterms:created xsi:type="dcterms:W3CDTF">2015-03-31T05:49:00Z</dcterms:created>
  <dcterms:modified xsi:type="dcterms:W3CDTF">2019-05-20T14:11:49Z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