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1" r:id="rId4"/>
  </p:sldMasterIdLst>
  <p:notesMasterIdLst>
    <p:notesMasterId r:id="rId9"/>
  </p:notesMasterIdLst>
  <p:handoutMasterIdLst>
    <p:handoutMasterId r:id="rId10"/>
  </p:handoutMasterIdLst>
  <p:sldIdLst>
    <p:sldId id="256" r:id="rId5"/>
    <p:sldId id="615" r:id="rId6"/>
    <p:sldId id="640" r:id="rId7"/>
    <p:sldId id="61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0CA"/>
    <a:srgbClr val="00B050"/>
    <a:srgbClr val="7D852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872" autoAdjust="0"/>
  </p:normalViewPr>
  <p:slideViewPr>
    <p:cSldViewPr>
      <p:cViewPr varScale="1">
        <p:scale>
          <a:sx n="87" d="100"/>
          <a:sy n="87" d="100"/>
        </p:scale>
        <p:origin x="-1267" y="-86"/>
      </p:cViewPr>
      <p:guideLst>
        <p:guide orient="horz" pos="2160"/>
        <p:guide pos="2472"/>
      </p:guideLst>
    </p:cSldViewPr>
  </p:slideViewPr>
  <p:outlineViewPr>
    <p:cViewPr>
      <p:scale>
        <a:sx n="33" d="100"/>
        <a:sy n="33" d="100"/>
      </p:scale>
      <p:origin x="0" y="271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EF7A24B-554D-4B99-A3CC-7667F56D1027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0672D4C-A99E-49DD-8A16-1D19942316C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6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391B76B-D742-4BD2-BF24-F4C760DB831C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257B995-136A-4A15-87A5-26420C3C102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0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Imagem 10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  <p:sp>
        <p:nvSpPr>
          <p:cNvPr id="13" name="Espaço Reservado para Rodapé 4"/>
          <p:cNvSpPr txBox="1">
            <a:spLocks/>
          </p:cNvSpPr>
          <p:nvPr userDrawn="1"/>
        </p:nvSpPr>
        <p:spPr>
          <a:xfrm>
            <a:off x="2898648" y="6353175"/>
            <a:ext cx="3977608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Global July   –   UFJF / 2023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1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Análise de Investimentos  - 1/2019</a:t>
            </a:r>
            <a:endParaRPr lang="en-US" dirty="0"/>
          </a:p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7" name="Imagem 6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Análise de Investimentos  - 1/2019 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Espaço Reservado para Rodapé 4"/>
          <p:cNvSpPr txBox="1">
            <a:spLocks/>
          </p:cNvSpPr>
          <p:nvPr userDrawn="1"/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Análise de Investimentos  - 1/2019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8" name="Imagem 7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  <p:sp>
        <p:nvSpPr>
          <p:cNvPr id="13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10" name="Imagem 9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  <p:sp>
        <p:nvSpPr>
          <p:cNvPr id="12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Imagem 6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Imagem 6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11" name="Imagem 10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Imagem 10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  <p:pic>
        <p:nvPicPr>
          <p:cNvPr id="12" name="Picture 2" descr="Novo Logotipo IST - Técnico Lisboa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9" t="28289" r="3787" b="34226"/>
          <a:stretch/>
        </p:blipFill>
        <p:spPr bwMode="auto">
          <a:xfrm>
            <a:off x="5868144" y="189955"/>
            <a:ext cx="1697256" cy="72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‹nº›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514524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8648" y="6353175"/>
            <a:ext cx="3761584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0" y="3645024"/>
            <a:ext cx="8229600" cy="20436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Consumers’ Role in the </a:t>
            </a:r>
            <a:br>
              <a:rPr lang="en-US" sz="2800" dirty="0" smtClean="0"/>
            </a:br>
            <a:r>
              <a:rPr lang="en-US" sz="2800" dirty="0" smtClean="0"/>
              <a:t>Energy Transition</a:t>
            </a:r>
            <a:endParaRPr lang="en-US" sz="28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899592" y="5085184"/>
            <a:ext cx="7330008" cy="757517"/>
          </a:xfrm>
          <a:noFill/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Book Antiqua" pitchFamily="18" charset="0"/>
              </a:rPr>
              <a:t>Guest Prof. </a:t>
            </a:r>
            <a:r>
              <a:rPr lang="en-US" dirty="0" smtClean="0">
                <a:latin typeface="Book Antiqua" pitchFamily="18" charset="0"/>
              </a:rPr>
              <a:t>Hugo </a:t>
            </a:r>
            <a:r>
              <a:rPr lang="en-US" dirty="0" err="1" smtClean="0">
                <a:latin typeface="Book Antiqua" pitchFamily="18" charset="0"/>
              </a:rPr>
              <a:t>Morais</a:t>
            </a:r>
            <a:r>
              <a:rPr lang="en-US" dirty="0" smtClean="0">
                <a:latin typeface="Book Antiqua" pitchFamily="18" charset="0"/>
              </a:rPr>
              <a:t> / Host </a:t>
            </a:r>
            <a:r>
              <a:rPr lang="en-US" dirty="0">
                <a:latin typeface="Book Antiqua" pitchFamily="18" charset="0"/>
              </a:rPr>
              <a:t>Prof. Bruno Dias</a:t>
            </a:r>
          </a:p>
          <a:p>
            <a:pPr algn="l"/>
            <a:r>
              <a:rPr lang="en-US" dirty="0" smtClean="0">
                <a:latin typeface="Book Antiqua" pitchFamily="18" charset="0"/>
              </a:rPr>
              <a:t>                                                           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 descr="C:\Users\bhdia\Downloads\Divugl Global July\Material Utilizado\Global July 20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3096344" cy="151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Research Group  - Smart4Grids </a:t>
            </a:r>
            <a:endParaRPr lang="en-US" altLang="pt-BR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6322" name="Picture 2" descr="C:\Users\bhdia\Downloads\SMART4GRIDS_fina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38" y="1196752"/>
            <a:ext cx="6320498" cy="51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1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Research Group  - Smart4Grids </a:t>
            </a:r>
            <a:endParaRPr lang="en-US" altLang="pt-BR" b="0" i="1" dirty="0"/>
          </a:p>
        </p:txBody>
      </p:sp>
      <p:sp>
        <p:nvSpPr>
          <p:cNvPr id="3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259632" y="3861048"/>
            <a:ext cx="6624736" cy="27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ea typeface="PMingLiU" pitchFamily="18" charset="-120"/>
                <a:cs typeface="Arial" panose="020B0604020202020204" pitchFamily="34" charset="0"/>
              </a:rPr>
              <a:t>sites.google.com/engenharia.ufjf.br/smart4grids/</a:t>
            </a:r>
          </a:p>
          <a:p>
            <a:pPr marL="0" indent="0">
              <a:buNone/>
            </a:pPr>
            <a:endParaRPr lang="en-US" altLang="zh-TW" sz="2400" dirty="0" smtClean="0">
              <a:ea typeface="PMingLiU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400" dirty="0" err="1" smtClean="0">
                <a:ea typeface="PMingLiU" pitchFamily="18" charset="-120"/>
                <a:cs typeface="Arial" panose="020B0604020202020204" pitchFamily="34" charset="0"/>
              </a:rPr>
              <a:t>Diretório</a:t>
            </a:r>
            <a:r>
              <a:rPr lang="en-US" altLang="zh-TW" sz="2400" dirty="0" smtClean="0">
                <a:ea typeface="PMingLiU" pitchFamily="18" charset="-120"/>
                <a:cs typeface="Arial" panose="020B0604020202020204" pitchFamily="34" charset="0"/>
              </a:rPr>
              <a:t> de </a:t>
            </a:r>
            <a:r>
              <a:rPr lang="en-US" altLang="zh-TW" sz="2400" dirty="0" err="1" smtClean="0">
                <a:ea typeface="PMingLiU" pitchFamily="18" charset="-120"/>
                <a:cs typeface="Arial" panose="020B0604020202020204" pitchFamily="34" charset="0"/>
              </a:rPr>
              <a:t>Grupos</a:t>
            </a:r>
            <a:r>
              <a:rPr lang="en-US" altLang="zh-TW" sz="2400" dirty="0" smtClean="0">
                <a:ea typeface="PMingLiU" pitchFamily="18" charset="-120"/>
                <a:cs typeface="Arial" panose="020B0604020202020204" pitchFamily="34" charset="0"/>
              </a:rPr>
              <a:t> de </a:t>
            </a:r>
            <a:r>
              <a:rPr lang="en-US" altLang="zh-TW" sz="2400" dirty="0" err="1" smtClean="0">
                <a:ea typeface="PMingLiU" pitchFamily="18" charset="-120"/>
                <a:cs typeface="Arial" panose="020B0604020202020204" pitchFamily="34" charset="0"/>
              </a:rPr>
              <a:t>Pesquisa</a:t>
            </a:r>
            <a:r>
              <a:rPr lang="en-US" altLang="zh-TW" sz="2400" dirty="0" smtClean="0">
                <a:ea typeface="PMingLiU" pitchFamily="18" charset="-120"/>
                <a:cs typeface="Arial" panose="020B0604020202020204" pitchFamily="34" charset="0"/>
              </a:rPr>
              <a:t> - </a:t>
            </a:r>
            <a:r>
              <a:rPr lang="en-US" altLang="zh-TW" sz="2400" dirty="0" err="1" smtClean="0">
                <a:ea typeface="PMingLiU" pitchFamily="18" charset="-120"/>
                <a:cs typeface="Arial" panose="020B0604020202020204" pitchFamily="34" charset="0"/>
              </a:rPr>
              <a:t>CNPq</a:t>
            </a:r>
            <a:endParaRPr lang="en-US" altLang="zh-TW" sz="2400" dirty="0" smtClean="0">
              <a:ea typeface="PMingLiU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ea typeface="PMingLiU" pitchFamily="18" charset="-120"/>
                <a:cs typeface="Arial" panose="020B0604020202020204" pitchFamily="34" charset="0"/>
              </a:rPr>
              <a:t>  http</a:t>
            </a:r>
            <a:r>
              <a:rPr lang="en-US" altLang="zh-TW" sz="2400" dirty="0">
                <a:ea typeface="PMingLiU" pitchFamily="18" charset="-120"/>
                <a:cs typeface="Arial" panose="020B0604020202020204" pitchFamily="34" charset="0"/>
              </a:rPr>
              <a:t>://dgp.cnpq.br/dgp/espelhogrupo/701773</a:t>
            </a:r>
          </a:p>
          <a:p>
            <a:pPr marL="0" indent="0">
              <a:buNone/>
            </a:pPr>
            <a:endParaRPr lang="en-US" altLang="zh-TW" sz="2400" dirty="0" smtClean="0">
              <a:ea typeface="PMingLiU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400" dirty="0"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3325215-7382-4C1B-86B1-E9DB9649FF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AutoShape 2" descr="https://web.whatsapp.com/pp?e=https%3A%2F%2Fpps.whatsapp.net%2Fv%2Ft61.24694-24%2F57499614_2218755535121047_1112268595473154048_n.jpg%3Fccb%3D11-4%26oh%3D422462a88c2b25d8e13aa11622dc6b13%26oe%3D60FB1BAB&amp;t=l&amp;u=553291071180%40c.us&amp;i=1555258690&amp;n=JF%2FKw4%2Bg9%2FPRdu1%2B8VWzoTnZ7er%2B1jQeRd2aeqHYOkk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https://web.whatsapp.com/pp?e=https%3A%2F%2Fpps.whatsapp.net%2Fv%2Ft61.24694-24%2F161770861_186000876741136_5950809917131914591_n.jpg%3Fccb%3D11-4%26oh%3D921a332608a62c54a17e79458723ea72%26oe%3D60FE4C4A&amp;t=l&amp;u=553288073994%40c.us&amp;i=1622422496&amp;n=AxyFoBsMbG%2FmEA31SK4eXOivOLHUaoAJHdem51r0S6c%3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5" y="1340768"/>
            <a:ext cx="7942114" cy="207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6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1403350" y="2492375"/>
            <a:ext cx="6121400" cy="1004888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50000">
                <a:srgbClr val="99FF99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Text Box 68"/>
          <p:cNvSpPr txBox="1">
            <a:spLocks noChangeArrowheads="1"/>
          </p:cNvSpPr>
          <p:nvPr/>
        </p:nvSpPr>
        <p:spPr bwMode="auto">
          <a:xfrm>
            <a:off x="1403351" y="2708920"/>
            <a:ext cx="612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2913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42913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42913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42913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42913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zh-TW" sz="2800" dirty="0" err="1" smtClean="0">
                <a:latin typeface="+mn-lt"/>
                <a:ea typeface="PMingLiU" pitchFamily="18" charset="-120"/>
              </a:rPr>
              <a:t>Course</a:t>
            </a:r>
            <a:r>
              <a:rPr lang="pt-BR" altLang="zh-TW" sz="2800" dirty="0" smtClean="0">
                <a:latin typeface="+mn-lt"/>
                <a:ea typeface="PMingLiU" pitchFamily="18" charset="-120"/>
              </a:rPr>
              <a:t>  Agenda</a:t>
            </a:r>
            <a:endParaRPr lang="en-US" altLang="zh-TW" sz="2400" dirty="0">
              <a:latin typeface="+mn-lt"/>
              <a:ea typeface="PMingLiU" pitchFamily="18" charset="-12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A3AD7AA8C98B44AE46D56E5D25C7FC" ma:contentTypeVersion="10" ma:contentTypeDescription="Create a new document." ma:contentTypeScope="" ma:versionID="c44e3af649c9494d7911f5c878ae10a9">
  <xsd:schema xmlns:xsd="http://www.w3.org/2001/XMLSchema" xmlns:xs="http://www.w3.org/2001/XMLSchema" xmlns:p="http://schemas.microsoft.com/office/2006/metadata/properties" xmlns:ns3="147257bc-0872-447d-8819-9f1d7183d137" targetNamespace="http://schemas.microsoft.com/office/2006/metadata/properties" ma:root="true" ma:fieldsID="f0385f73f3b0a1507440d4756c9d1bea" ns3:_="">
    <xsd:import namespace="147257bc-0872-447d-8819-9f1d7183d1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257bc-0872-447d-8819-9f1d7183d1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00EFEF-E198-483C-9FC7-436E2A5E6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7257bc-0872-447d-8819-9f1d7183d1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D82B5-0385-4B45-86B9-BA7F51E2BA31}">
  <ds:schemaRefs>
    <ds:schemaRef ds:uri="147257bc-0872-447d-8819-9f1d7183d137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A0C33A-B4F3-4D5B-AA55-1F6BAA782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</Words>
  <Application>Microsoft Office PowerPoint</Application>
  <PresentationFormat>Apresentação na tela 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Origem</vt:lpstr>
      <vt:lpstr>The Consumers’ Role in the  Energy Transition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2013-04-02T18:16:12Z</dcterms:created>
  <dcterms:modified xsi:type="dcterms:W3CDTF">2023-08-07T13:50:45Z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  <property fmtid="{D5CDD505-2E9C-101B-9397-08002B2CF9AE}" pid="3" name="ContentTypeId">
    <vt:lpwstr>0x010100B7A3AD7AA8C98B44AE46D56E5D25C7FC</vt:lpwstr>
  </property>
</Properties>
</file>