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75" r:id="rId11"/>
    <p:sldId id="276" r:id="rId12"/>
    <p:sldId id="266" r:id="rId13"/>
    <p:sldId id="265" r:id="rId14"/>
    <p:sldId id="267" r:id="rId15"/>
    <p:sldId id="268" r:id="rId16"/>
    <p:sldId id="270" r:id="rId17"/>
    <p:sldId id="277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C4757-ED7D-4257-8871-1669A84CD3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1034826-DF61-4C12-A0C4-38B138337986}">
      <dgm:prSet phldrT="[Texto]"/>
      <dgm:spPr/>
      <dgm:t>
        <a:bodyPr/>
        <a:lstStyle/>
        <a:p>
          <a:r>
            <a:rPr lang="pt-BR" dirty="0" err="1"/>
            <a:t>B.Sc</a:t>
          </a:r>
          <a:r>
            <a:rPr lang="pt-BR" dirty="0"/>
            <a:t>. Engenharia Elétrica</a:t>
          </a:r>
        </a:p>
      </dgm:t>
    </dgm:pt>
    <dgm:pt modelId="{511AE569-8BC1-4D71-AD50-2B936C32E5A6}" type="parTrans" cxnId="{C39648F6-D42B-4D31-BE6A-0454B22C3978}">
      <dgm:prSet/>
      <dgm:spPr/>
      <dgm:t>
        <a:bodyPr/>
        <a:lstStyle/>
        <a:p>
          <a:endParaRPr lang="pt-BR"/>
        </a:p>
      </dgm:t>
    </dgm:pt>
    <dgm:pt modelId="{DED47566-3075-40E4-A2F0-59F814F77E56}" type="sibTrans" cxnId="{C39648F6-D42B-4D31-BE6A-0454B22C3978}">
      <dgm:prSet/>
      <dgm:spPr/>
      <dgm:t>
        <a:bodyPr/>
        <a:lstStyle/>
        <a:p>
          <a:endParaRPr lang="pt-BR"/>
        </a:p>
      </dgm:t>
    </dgm:pt>
    <dgm:pt modelId="{A1EABD35-59F0-41BE-8C11-6EC46D0D3CFA}">
      <dgm:prSet phldrT="[Texto]"/>
      <dgm:spPr/>
      <dgm:t>
        <a:bodyPr/>
        <a:lstStyle/>
        <a:p>
          <a:r>
            <a:rPr lang="pt-BR" dirty="0"/>
            <a:t>Universidade de Vassouras</a:t>
          </a:r>
        </a:p>
      </dgm:t>
    </dgm:pt>
    <dgm:pt modelId="{9E780A6D-C3D1-4A27-9797-A2857A45DF16}" type="parTrans" cxnId="{F96D7EAF-5818-4E1F-ABC4-88C4519ED76D}">
      <dgm:prSet/>
      <dgm:spPr/>
      <dgm:t>
        <a:bodyPr/>
        <a:lstStyle/>
        <a:p>
          <a:endParaRPr lang="pt-BR"/>
        </a:p>
      </dgm:t>
    </dgm:pt>
    <dgm:pt modelId="{290AD2EF-EFC4-4932-94E3-3A6508A69214}" type="sibTrans" cxnId="{F96D7EAF-5818-4E1F-ABC4-88C4519ED76D}">
      <dgm:prSet/>
      <dgm:spPr/>
      <dgm:t>
        <a:bodyPr/>
        <a:lstStyle/>
        <a:p>
          <a:endParaRPr lang="pt-BR"/>
        </a:p>
      </dgm:t>
    </dgm:pt>
    <dgm:pt modelId="{701B2978-83AA-42CE-ABAF-558142A63D91}">
      <dgm:prSet phldrT="[Texto]"/>
      <dgm:spPr/>
      <dgm:t>
        <a:bodyPr/>
        <a:lstStyle/>
        <a:p>
          <a:r>
            <a:rPr lang="pt-BR" dirty="0"/>
            <a:t>Téc. Informática</a:t>
          </a:r>
        </a:p>
      </dgm:t>
    </dgm:pt>
    <dgm:pt modelId="{3085D0FA-F05D-4224-AB5E-8932590B5D62}" type="parTrans" cxnId="{18ACFB66-B76E-4A54-8167-6C06183E8B12}">
      <dgm:prSet/>
      <dgm:spPr/>
      <dgm:t>
        <a:bodyPr/>
        <a:lstStyle/>
        <a:p>
          <a:endParaRPr lang="pt-BR"/>
        </a:p>
      </dgm:t>
    </dgm:pt>
    <dgm:pt modelId="{7C8E93AB-B370-40B7-813E-3A118F6B9111}" type="sibTrans" cxnId="{18ACFB66-B76E-4A54-8167-6C06183E8B12}">
      <dgm:prSet/>
      <dgm:spPr/>
      <dgm:t>
        <a:bodyPr/>
        <a:lstStyle/>
        <a:p>
          <a:endParaRPr lang="pt-BR"/>
        </a:p>
      </dgm:t>
    </dgm:pt>
    <dgm:pt modelId="{ADB71EFF-CD15-4BB5-8A19-F7F83C4B5399}">
      <dgm:prSet phldrT="[Texto]"/>
      <dgm:spPr/>
      <dgm:t>
        <a:bodyPr/>
        <a:lstStyle/>
        <a:p>
          <a:r>
            <a:rPr lang="pt-BR" dirty="0"/>
            <a:t>Centro Vocacional Tecnológico</a:t>
          </a:r>
        </a:p>
      </dgm:t>
    </dgm:pt>
    <dgm:pt modelId="{9F67FEA3-1820-42ED-960B-190509727508}" type="parTrans" cxnId="{C97839DE-05DD-4C18-81D8-E9FA86B78942}">
      <dgm:prSet/>
      <dgm:spPr/>
      <dgm:t>
        <a:bodyPr/>
        <a:lstStyle/>
        <a:p>
          <a:endParaRPr lang="pt-BR"/>
        </a:p>
      </dgm:t>
    </dgm:pt>
    <dgm:pt modelId="{E3C9964D-4AE3-40A9-944D-7ABD899102B5}" type="sibTrans" cxnId="{C97839DE-05DD-4C18-81D8-E9FA86B78942}">
      <dgm:prSet/>
      <dgm:spPr/>
      <dgm:t>
        <a:bodyPr/>
        <a:lstStyle/>
        <a:p>
          <a:endParaRPr lang="pt-BR"/>
        </a:p>
      </dgm:t>
    </dgm:pt>
    <dgm:pt modelId="{4784B8A5-6F5A-4279-B539-25984269C9A6}">
      <dgm:prSet phldrT="[Texto]"/>
      <dgm:spPr/>
      <dgm:t>
        <a:bodyPr/>
        <a:lstStyle/>
        <a:p>
          <a:r>
            <a:rPr lang="pt-BR" dirty="0"/>
            <a:t>Mestrando do PPGCC</a:t>
          </a:r>
        </a:p>
      </dgm:t>
    </dgm:pt>
    <dgm:pt modelId="{6A9516E7-D33C-4CBE-BDA9-7A43234A303F}" type="parTrans" cxnId="{7ACDE93C-B68B-4BD3-8E41-A81DDF6F40F7}">
      <dgm:prSet/>
      <dgm:spPr/>
      <dgm:t>
        <a:bodyPr/>
        <a:lstStyle/>
        <a:p>
          <a:endParaRPr lang="pt-BR"/>
        </a:p>
      </dgm:t>
    </dgm:pt>
    <dgm:pt modelId="{8E1F40E1-3602-4BC2-A629-99D6980E5AEA}" type="sibTrans" cxnId="{7ACDE93C-B68B-4BD3-8E41-A81DDF6F40F7}">
      <dgm:prSet/>
      <dgm:spPr/>
      <dgm:t>
        <a:bodyPr/>
        <a:lstStyle/>
        <a:p>
          <a:endParaRPr lang="pt-BR"/>
        </a:p>
      </dgm:t>
    </dgm:pt>
    <dgm:pt modelId="{88174728-E980-4905-87CF-AC4B0D7B7EE2}">
      <dgm:prSet phldrT="[Texto]"/>
      <dgm:spPr/>
      <dgm:t>
        <a:bodyPr/>
        <a:lstStyle/>
        <a:p>
          <a:r>
            <a:rPr lang="pt-BR" dirty="0"/>
            <a:t>Inteligência Computacional</a:t>
          </a:r>
        </a:p>
      </dgm:t>
    </dgm:pt>
    <dgm:pt modelId="{F7795B23-E9BC-434F-9125-B13E5EA6AFA5}" type="parTrans" cxnId="{74980A27-CB90-44BE-8D01-7B195510E291}">
      <dgm:prSet/>
      <dgm:spPr/>
      <dgm:t>
        <a:bodyPr/>
        <a:lstStyle/>
        <a:p>
          <a:endParaRPr lang="pt-BR"/>
        </a:p>
      </dgm:t>
    </dgm:pt>
    <dgm:pt modelId="{9C94E760-91DD-490B-999E-088E10C3701A}" type="sibTrans" cxnId="{74980A27-CB90-44BE-8D01-7B195510E291}">
      <dgm:prSet/>
      <dgm:spPr/>
      <dgm:t>
        <a:bodyPr/>
        <a:lstStyle/>
        <a:p>
          <a:endParaRPr lang="pt-BR"/>
        </a:p>
      </dgm:t>
    </dgm:pt>
    <dgm:pt modelId="{9D7A717B-69BD-4290-9FCB-1F1C5EC054E9}" type="pres">
      <dgm:prSet presAssocID="{0BEC4757-ED7D-4257-8871-1669A84CD320}" presName="Name0" presStyleCnt="0">
        <dgm:presLayoutVars>
          <dgm:chMax val="7"/>
          <dgm:chPref val="7"/>
          <dgm:dir/>
        </dgm:presLayoutVars>
      </dgm:prSet>
      <dgm:spPr/>
    </dgm:pt>
    <dgm:pt modelId="{C0858260-F8D9-42C8-B1C8-AAA1B77084A7}" type="pres">
      <dgm:prSet presAssocID="{0BEC4757-ED7D-4257-8871-1669A84CD320}" presName="Name1" presStyleCnt="0"/>
      <dgm:spPr/>
    </dgm:pt>
    <dgm:pt modelId="{3E0A940A-E8B4-42DB-995B-1EB0F19A680D}" type="pres">
      <dgm:prSet presAssocID="{0BEC4757-ED7D-4257-8871-1669A84CD320}" presName="cycle" presStyleCnt="0"/>
      <dgm:spPr/>
    </dgm:pt>
    <dgm:pt modelId="{48F90EAC-EC9D-4A7B-A31F-7F7C4C0CAF8B}" type="pres">
      <dgm:prSet presAssocID="{0BEC4757-ED7D-4257-8871-1669A84CD320}" presName="srcNode" presStyleLbl="node1" presStyleIdx="0" presStyleCnt="3"/>
      <dgm:spPr/>
    </dgm:pt>
    <dgm:pt modelId="{5B8EB3C3-6F5E-4551-A51E-5FA8A95CF47E}" type="pres">
      <dgm:prSet presAssocID="{0BEC4757-ED7D-4257-8871-1669A84CD320}" presName="conn" presStyleLbl="parChTrans1D2" presStyleIdx="0" presStyleCnt="1"/>
      <dgm:spPr/>
    </dgm:pt>
    <dgm:pt modelId="{0C62EB4B-7CB0-4C02-852C-1DBDAB5115EF}" type="pres">
      <dgm:prSet presAssocID="{0BEC4757-ED7D-4257-8871-1669A84CD320}" presName="extraNode" presStyleLbl="node1" presStyleIdx="0" presStyleCnt="3"/>
      <dgm:spPr/>
    </dgm:pt>
    <dgm:pt modelId="{6441972C-BF63-4ECD-9E94-A8F31BAFB177}" type="pres">
      <dgm:prSet presAssocID="{0BEC4757-ED7D-4257-8871-1669A84CD320}" presName="dstNode" presStyleLbl="node1" presStyleIdx="0" presStyleCnt="3"/>
      <dgm:spPr/>
    </dgm:pt>
    <dgm:pt modelId="{76CF587D-9916-4498-845B-D3DA0B6C5464}" type="pres">
      <dgm:prSet presAssocID="{701B2978-83AA-42CE-ABAF-558142A63D91}" presName="text_1" presStyleLbl="node1" presStyleIdx="0" presStyleCnt="3">
        <dgm:presLayoutVars>
          <dgm:bulletEnabled val="1"/>
        </dgm:presLayoutVars>
      </dgm:prSet>
      <dgm:spPr/>
    </dgm:pt>
    <dgm:pt modelId="{E40230DF-8287-4CD7-961C-B84CEEC36DF9}" type="pres">
      <dgm:prSet presAssocID="{701B2978-83AA-42CE-ABAF-558142A63D91}" presName="accent_1" presStyleCnt="0"/>
      <dgm:spPr/>
    </dgm:pt>
    <dgm:pt modelId="{BB725201-7FB3-4EBF-A2B0-DB7371C177AA}" type="pres">
      <dgm:prSet presAssocID="{701B2978-83AA-42CE-ABAF-558142A63D91}" presName="accentRepeatNode" presStyleLbl="solidFgAcc1" presStyleIdx="0" presStyleCnt="3"/>
      <dgm:spPr/>
    </dgm:pt>
    <dgm:pt modelId="{96EF9329-9814-48A1-976B-49E46E410196}" type="pres">
      <dgm:prSet presAssocID="{F1034826-DF61-4C12-A0C4-38B138337986}" presName="text_2" presStyleLbl="node1" presStyleIdx="1" presStyleCnt="3">
        <dgm:presLayoutVars>
          <dgm:bulletEnabled val="1"/>
        </dgm:presLayoutVars>
      </dgm:prSet>
      <dgm:spPr/>
    </dgm:pt>
    <dgm:pt modelId="{E2CA73B7-E154-4F9E-A27F-C556EF7C9B23}" type="pres">
      <dgm:prSet presAssocID="{F1034826-DF61-4C12-A0C4-38B138337986}" presName="accent_2" presStyleCnt="0"/>
      <dgm:spPr/>
    </dgm:pt>
    <dgm:pt modelId="{470C4BEF-5B44-4B59-8E71-7E52C46684A2}" type="pres">
      <dgm:prSet presAssocID="{F1034826-DF61-4C12-A0C4-38B138337986}" presName="accentRepeatNode" presStyleLbl="solidFgAcc1" presStyleIdx="1" presStyleCnt="3"/>
      <dgm:spPr/>
    </dgm:pt>
    <dgm:pt modelId="{87B7725C-F7B9-40B5-B3B0-346960E12D32}" type="pres">
      <dgm:prSet presAssocID="{4784B8A5-6F5A-4279-B539-25984269C9A6}" presName="text_3" presStyleLbl="node1" presStyleIdx="2" presStyleCnt="3" custLinFactNeighborX="-597" custLinFactNeighborY="3477">
        <dgm:presLayoutVars>
          <dgm:bulletEnabled val="1"/>
        </dgm:presLayoutVars>
      </dgm:prSet>
      <dgm:spPr/>
    </dgm:pt>
    <dgm:pt modelId="{231EDB47-1390-4B55-9A8C-27BABDB7EA6B}" type="pres">
      <dgm:prSet presAssocID="{4784B8A5-6F5A-4279-B539-25984269C9A6}" presName="accent_3" presStyleCnt="0"/>
      <dgm:spPr/>
    </dgm:pt>
    <dgm:pt modelId="{A04EAE79-127D-498D-B24B-398CF3D08D9B}" type="pres">
      <dgm:prSet presAssocID="{4784B8A5-6F5A-4279-B539-25984269C9A6}" presName="accentRepeatNode" presStyleLbl="solidFgAcc1" presStyleIdx="2" presStyleCnt="3"/>
      <dgm:spPr/>
    </dgm:pt>
  </dgm:ptLst>
  <dgm:cxnLst>
    <dgm:cxn modelId="{6C0E621E-CB33-4419-900E-44E0042E551E}" type="presOf" srcId="{4784B8A5-6F5A-4279-B539-25984269C9A6}" destId="{87B7725C-F7B9-40B5-B3B0-346960E12D32}" srcOrd="0" destOrd="0" presId="urn:microsoft.com/office/officeart/2008/layout/VerticalCurvedList"/>
    <dgm:cxn modelId="{74980A27-CB90-44BE-8D01-7B195510E291}" srcId="{4784B8A5-6F5A-4279-B539-25984269C9A6}" destId="{88174728-E980-4905-87CF-AC4B0D7B7EE2}" srcOrd="0" destOrd="0" parTransId="{F7795B23-E9BC-434F-9125-B13E5EA6AFA5}" sibTransId="{9C94E760-91DD-490B-999E-088E10C3701A}"/>
    <dgm:cxn modelId="{7ACDE93C-B68B-4BD3-8E41-A81DDF6F40F7}" srcId="{0BEC4757-ED7D-4257-8871-1669A84CD320}" destId="{4784B8A5-6F5A-4279-B539-25984269C9A6}" srcOrd="2" destOrd="0" parTransId="{6A9516E7-D33C-4CBE-BDA9-7A43234A303F}" sibTransId="{8E1F40E1-3602-4BC2-A629-99D6980E5AEA}"/>
    <dgm:cxn modelId="{18ACFB66-B76E-4A54-8167-6C06183E8B12}" srcId="{0BEC4757-ED7D-4257-8871-1669A84CD320}" destId="{701B2978-83AA-42CE-ABAF-558142A63D91}" srcOrd="0" destOrd="0" parTransId="{3085D0FA-F05D-4224-AB5E-8932590B5D62}" sibTransId="{7C8E93AB-B370-40B7-813E-3A118F6B9111}"/>
    <dgm:cxn modelId="{BBFBAA4D-839E-467B-A1C6-5EA3F7447E3E}" type="presOf" srcId="{F1034826-DF61-4C12-A0C4-38B138337986}" destId="{96EF9329-9814-48A1-976B-49E46E410196}" srcOrd="0" destOrd="0" presId="urn:microsoft.com/office/officeart/2008/layout/VerticalCurvedList"/>
    <dgm:cxn modelId="{8DEB9F53-80FE-41DA-8CC2-F8AF819B0A39}" type="presOf" srcId="{88174728-E980-4905-87CF-AC4B0D7B7EE2}" destId="{87B7725C-F7B9-40B5-B3B0-346960E12D32}" srcOrd="0" destOrd="1" presId="urn:microsoft.com/office/officeart/2008/layout/VerticalCurvedList"/>
    <dgm:cxn modelId="{04A32B86-4C95-4D32-BAEF-BDC8D68F6AC2}" type="presOf" srcId="{A1EABD35-59F0-41BE-8C11-6EC46D0D3CFA}" destId="{96EF9329-9814-48A1-976B-49E46E410196}" srcOrd="0" destOrd="1" presId="urn:microsoft.com/office/officeart/2008/layout/VerticalCurvedList"/>
    <dgm:cxn modelId="{F96D7EAF-5818-4E1F-ABC4-88C4519ED76D}" srcId="{F1034826-DF61-4C12-A0C4-38B138337986}" destId="{A1EABD35-59F0-41BE-8C11-6EC46D0D3CFA}" srcOrd="0" destOrd="0" parTransId="{9E780A6D-C3D1-4A27-9797-A2857A45DF16}" sibTransId="{290AD2EF-EFC4-4932-94E3-3A6508A69214}"/>
    <dgm:cxn modelId="{65BCAEBA-5C29-4F30-B34C-5F36CDA10A78}" type="presOf" srcId="{E3C9964D-4AE3-40A9-944D-7ABD899102B5}" destId="{5B8EB3C3-6F5E-4551-A51E-5FA8A95CF47E}" srcOrd="0" destOrd="0" presId="urn:microsoft.com/office/officeart/2008/layout/VerticalCurvedList"/>
    <dgm:cxn modelId="{69A526CF-DA20-4F7D-A3B3-782D17FD8385}" type="presOf" srcId="{701B2978-83AA-42CE-ABAF-558142A63D91}" destId="{76CF587D-9916-4498-845B-D3DA0B6C5464}" srcOrd="0" destOrd="0" presId="urn:microsoft.com/office/officeart/2008/layout/VerticalCurvedList"/>
    <dgm:cxn modelId="{C97839DE-05DD-4C18-81D8-E9FA86B78942}" srcId="{701B2978-83AA-42CE-ABAF-558142A63D91}" destId="{ADB71EFF-CD15-4BB5-8A19-F7F83C4B5399}" srcOrd="0" destOrd="0" parTransId="{9F67FEA3-1820-42ED-960B-190509727508}" sibTransId="{E3C9964D-4AE3-40A9-944D-7ABD899102B5}"/>
    <dgm:cxn modelId="{60588EE6-6BEF-4748-8E8B-F2D5BB123D0D}" type="presOf" srcId="{ADB71EFF-CD15-4BB5-8A19-F7F83C4B5399}" destId="{76CF587D-9916-4498-845B-D3DA0B6C5464}" srcOrd="0" destOrd="1" presId="urn:microsoft.com/office/officeart/2008/layout/VerticalCurvedList"/>
    <dgm:cxn modelId="{35C131F5-C6D0-4983-8520-E810CD321616}" type="presOf" srcId="{0BEC4757-ED7D-4257-8871-1669A84CD320}" destId="{9D7A717B-69BD-4290-9FCB-1F1C5EC054E9}" srcOrd="0" destOrd="0" presId="urn:microsoft.com/office/officeart/2008/layout/VerticalCurvedList"/>
    <dgm:cxn modelId="{C39648F6-D42B-4D31-BE6A-0454B22C3978}" srcId="{0BEC4757-ED7D-4257-8871-1669A84CD320}" destId="{F1034826-DF61-4C12-A0C4-38B138337986}" srcOrd="1" destOrd="0" parTransId="{511AE569-8BC1-4D71-AD50-2B936C32E5A6}" sibTransId="{DED47566-3075-40E4-A2F0-59F814F77E56}"/>
    <dgm:cxn modelId="{B18B2C30-5A38-4C96-BBEB-5D4D9BAA72BB}" type="presParOf" srcId="{9D7A717B-69BD-4290-9FCB-1F1C5EC054E9}" destId="{C0858260-F8D9-42C8-B1C8-AAA1B77084A7}" srcOrd="0" destOrd="0" presId="urn:microsoft.com/office/officeart/2008/layout/VerticalCurvedList"/>
    <dgm:cxn modelId="{8B1FCB4E-5EFE-4417-9962-AD2E326FEECC}" type="presParOf" srcId="{C0858260-F8D9-42C8-B1C8-AAA1B77084A7}" destId="{3E0A940A-E8B4-42DB-995B-1EB0F19A680D}" srcOrd="0" destOrd="0" presId="urn:microsoft.com/office/officeart/2008/layout/VerticalCurvedList"/>
    <dgm:cxn modelId="{C7D1CFF9-4DA5-41FC-8A17-26CD57DB8C73}" type="presParOf" srcId="{3E0A940A-E8B4-42DB-995B-1EB0F19A680D}" destId="{48F90EAC-EC9D-4A7B-A31F-7F7C4C0CAF8B}" srcOrd="0" destOrd="0" presId="urn:microsoft.com/office/officeart/2008/layout/VerticalCurvedList"/>
    <dgm:cxn modelId="{B3B779D1-8842-4785-AA66-4AB3BCF6D583}" type="presParOf" srcId="{3E0A940A-E8B4-42DB-995B-1EB0F19A680D}" destId="{5B8EB3C3-6F5E-4551-A51E-5FA8A95CF47E}" srcOrd="1" destOrd="0" presId="urn:microsoft.com/office/officeart/2008/layout/VerticalCurvedList"/>
    <dgm:cxn modelId="{B6353FC0-D200-412F-884B-37EB7E5E6D11}" type="presParOf" srcId="{3E0A940A-E8B4-42DB-995B-1EB0F19A680D}" destId="{0C62EB4B-7CB0-4C02-852C-1DBDAB5115EF}" srcOrd="2" destOrd="0" presId="urn:microsoft.com/office/officeart/2008/layout/VerticalCurvedList"/>
    <dgm:cxn modelId="{5C697D5E-03DD-4673-8FB4-C3BCA282A409}" type="presParOf" srcId="{3E0A940A-E8B4-42DB-995B-1EB0F19A680D}" destId="{6441972C-BF63-4ECD-9E94-A8F31BAFB177}" srcOrd="3" destOrd="0" presId="urn:microsoft.com/office/officeart/2008/layout/VerticalCurvedList"/>
    <dgm:cxn modelId="{697498FA-0B1B-4DD4-B316-A7036B546B2B}" type="presParOf" srcId="{C0858260-F8D9-42C8-B1C8-AAA1B77084A7}" destId="{76CF587D-9916-4498-845B-D3DA0B6C5464}" srcOrd="1" destOrd="0" presId="urn:microsoft.com/office/officeart/2008/layout/VerticalCurvedList"/>
    <dgm:cxn modelId="{998450C6-DEF6-48FB-9349-DED88E973DC8}" type="presParOf" srcId="{C0858260-F8D9-42C8-B1C8-AAA1B77084A7}" destId="{E40230DF-8287-4CD7-961C-B84CEEC36DF9}" srcOrd="2" destOrd="0" presId="urn:microsoft.com/office/officeart/2008/layout/VerticalCurvedList"/>
    <dgm:cxn modelId="{3E500E71-6FDE-42E8-BA54-26FFBA7212BB}" type="presParOf" srcId="{E40230DF-8287-4CD7-961C-B84CEEC36DF9}" destId="{BB725201-7FB3-4EBF-A2B0-DB7371C177AA}" srcOrd="0" destOrd="0" presId="urn:microsoft.com/office/officeart/2008/layout/VerticalCurvedList"/>
    <dgm:cxn modelId="{56705419-3A88-450C-A799-FFA07FB6814F}" type="presParOf" srcId="{C0858260-F8D9-42C8-B1C8-AAA1B77084A7}" destId="{96EF9329-9814-48A1-976B-49E46E410196}" srcOrd="3" destOrd="0" presId="urn:microsoft.com/office/officeart/2008/layout/VerticalCurvedList"/>
    <dgm:cxn modelId="{46168394-5EB3-452D-9A75-93C4A2174AF5}" type="presParOf" srcId="{C0858260-F8D9-42C8-B1C8-AAA1B77084A7}" destId="{E2CA73B7-E154-4F9E-A27F-C556EF7C9B23}" srcOrd="4" destOrd="0" presId="urn:microsoft.com/office/officeart/2008/layout/VerticalCurvedList"/>
    <dgm:cxn modelId="{90ABD6BF-9BB5-4550-B0F3-B10ABAF62957}" type="presParOf" srcId="{E2CA73B7-E154-4F9E-A27F-C556EF7C9B23}" destId="{470C4BEF-5B44-4B59-8E71-7E52C46684A2}" srcOrd="0" destOrd="0" presId="urn:microsoft.com/office/officeart/2008/layout/VerticalCurvedList"/>
    <dgm:cxn modelId="{AE7E576D-7F4D-426E-B5CF-15E3FF35A317}" type="presParOf" srcId="{C0858260-F8D9-42C8-B1C8-AAA1B77084A7}" destId="{87B7725C-F7B9-40B5-B3B0-346960E12D32}" srcOrd="5" destOrd="0" presId="urn:microsoft.com/office/officeart/2008/layout/VerticalCurvedList"/>
    <dgm:cxn modelId="{D5645315-12B5-4C73-911B-835EDB8B5D10}" type="presParOf" srcId="{C0858260-F8D9-42C8-B1C8-AAA1B77084A7}" destId="{231EDB47-1390-4B55-9A8C-27BABDB7EA6B}" srcOrd="6" destOrd="0" presId="urn:microsoft.com/office/officeart/2008/layout/VerticalCurvedList"/>
    <dgm:cxn modelId="{3AEB83C9-16C6-435B-8F47-F11A62B02A83}" type="presParOf" srcId="{231EDB47-1390-4B55-9A8C-27BABDB7EA6B}" destId="{A04EAE79-127D-498D-B24B-398CF3D08D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EB3C3-6F5E-4551-A51E-5FA8A95CF47E}">
      <dsp:nvSpPr>
        <dsp:cNvPr id="0" name=""/>
        <dsp:cNvSpPr/>
      </dsp:nvSpPr>
      <dsp:spPr>
        <a:xfrm>
          <a:off x="-4023632" y="-617646"/>
          <a:ext cx="4794862" cy="479486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F587D-9916-4498-845B-D3DA0B6C5464}">
      <dsp:nvSpPr>
        <dsp:cNvPr id="0" name=""/>
        <dsp:cNvSpPr/>
      </dsp:nvSpPr>
      <dsp:spPr>
        <a:xfrm>
          <a:off x="495970" y="355957"/>
          <a:ext cx="3327175" cy="711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082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Téc. Informática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Centro Vocacional Tecnológico</a:t>
          </a:r>
        </a:p>
      </dsp:txBody>
      <dsp:txXfrm>
        <a:off x="495970" y="355957"/>
        <a:ext cx="3327175" cy="711914"/>
      </dsp:txXfrm>
    </dsp:sp>
    <dsp:sp modelId="{BB725201-7FB3-4EBF-A2B0-DB7371C177AA}">
      <dsp:nvSpPr>
        <dsp:cNvPr id="0" name=""/>
        <dsp:cNvSpPr/>
      </dsp:nvSpPr>
      <dsp:spPr>
        <a:xfrm>
          <a:off x="51024" y="266967"/>
          <a:ext cx="889892" cy="88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9329-9814-48A1-976B-49E46E410196}">
      <dsp:nvSpPr>
        <dsp:cNvPr id="0" name=""/>
        <dsp:cNvSpPr/>
      </dsp:nvSpPr>
      <dsp:spPr>
        <a:xfrm>
          <a:off x="754751" y="1423828"/>
          <a:ext cx="3068394" cy="711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082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B.Sc</a:t>
          </a:r>
          <a:r>
            <a:rPr lang="pt-BR" sz="1600" kern="1200" dirty="0"/>
            <a:t>. Engenharia Elétrica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Universidade de Vassouras</a:t>
          </a:r>
        </a:p>
      </dsp:txBody>
      <dsp:txXfrm>
        <a:off x="754751" y="1423828"/>
        <a:ext cx="3068394" cy="711914"/>
      </dsp:txXfrm>
    </dsp:sp>
    <dsp:sp modelId="{470C4BEF-5B44-4B59-8E71-7E52C46684A2}">
      <dsp:nvSpPr>
        <dsp:cNvPr id="0" name=""/>
        <dsp:cNvSpPr/>
      </dsp:nvSpPr>
      <dsp:spPr>
        <a:xfrm>
          <a:off x="309805" y="1334838"/>
          <a:ext cx="889892" cy="88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7725C-F7B9-40B5-B3B0-346960E12D32}">
      <dsp:nvSpPr>
        <dsp:cNvPr id="0" name=""/>
        <dsp:cNvSpPr/>
      </dsp:nvSpPr>
      <dsp:spPr>
        <a:xfrm>
          <a:off x="476107" y="2516452"/>
          <a:ext cx="3327175" cy="711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082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Mestrando do PPGCC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Inteligência Computacional</a:t>
          </a:r>
        </a:p>
      </dsp:txBody>
      <dsp:txXfrm>
        <a:off x="476107" y="2516452"/>
        <a:ext cx="3327175" cy="711914"/>
      </dsp:txXfrm>
    </dsp:sp>
    <dsp:sp modelId="{A04EAE79-127D-498D-B24B-398CF3D08D9B}">
      <dsp:nvSpPr>
        <dsp:cNvPr id="0" name=""/>
        <dsp:cNvSpPr/>
      </dsp:nvSpPr>
      <dsp:spPr>
        <a:xfrm>
          <a:off x="51024" y="2402709"/>
          <a:ext cx="889892" cy="88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67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2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9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56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3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3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4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0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7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5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7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7E1E45-86F6-4864-BE05-B2F5437F756F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671E67-2761-4C5B-AC6D-2E0127196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5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266DF-C8EC-F1E8-49AA-33B281E0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de demanda energética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35384-90EF-ABFA-FFA3-E7F89E941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/>
              <a:t>overview </a:t>
            </a:r>
            <a:r>
              <a:rPr lang="pt-BR" dirty="0"/>
              <a:t>comparativo para consumidores de pequeno porte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375A2F-6AEC-B602-139B-FEB7A939C4A6}"/>
              </a:ext>
            </a:extLst>
          </p:cNvPr>
          <p:cNvSpPr txBox="1"/>
          <p:nvPr/>
        </p:nvSpPr>
        <p:spPr>
          <a:xfrm>
            <a:off x="1154955" y="5315634"/>
            <a:ext cx="559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Orientador: Prof. Saulo Moraes Villela (PPGCC)</a:t>
            </a:r>
          </a:p>
          <a:p>
            <a:r>
              <a:rPr lang="pt-BR" dirty="0">
                <a:solidFill>
                  <a:schemeClr val="bg1"/>
                </a:solidFill>
              </a:rPr>
              <a:t>Coorientador: Prof. Bruno Henriques Dias (PPEE)</a:t>
            </a:r>
          </a:p>
        </p:txBody>
      </p:sp>
    </p:spTree>
    <p:extLst>
      <p:ext uri="{BB962C8B-B14F-4D97-AF65-F5344CB8AC3E}">
        <p14:creationId xmlns:p14="http://schemas.microsoft.com/office/powerpoint/2010/main" val="156230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 método – Etapa de pré-processamento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8491A9-976B-D495-5023-53C26171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1" r="28980" b="721"/>
          <a:stretch/>
        </p:blipFill>
        <p:spPr>
          <a:xfrm>
            <a:off x="1053417" y="2292944"/>
            <a:ext cx="10085166" cy="4305860"/>
          </a:xfrm>
        </p:spPr>
      </p:pic>
    </p:spTree>
    <p:extLst>
      <p:ext uri="{BB962C8B-B14F-4D97-AF65-F5344CB8AC3E}">
        <p14:creationId xmlns:p14="http://schemas.microsoft.com/office/powerpoint/2010/main" val="346398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 método – Etapa de treinamento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8491A9-976B-D495-5023-53C26171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0"/>
          <a:stretch/>
        </p:blipFill>
        <p:spPr>
          <a:xfrm>
            <a:off x="3741488" y="2306972"/>
            <a:ext cx="5041783" cy="4275086"/>
          </a:xfrm>
        </p:spPr>
      </p:pic>
    </p:spTree>
    <p:extLst>
      <p:ext uri="{BB962C8B-B14F-4D97-AF65-F5344CB8AC3E}">
        <p14:creationId xmlns:p14="http://schemas.microsoft.com/office/powerpoint/2010/main" val="25739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A1B3-CD34-D1ED-EBB2-00B36C79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 dos modelos</a:t>
            </a:r>
          </a:p>
        </p:txBody>
      </p:sp>
      <p:pic>
        <p:nvPicPr>
          <p:cNvPr id="2050" name="Picture 2" descr="Redes Neurais Recorrentes">
            <a:extLst>
              <a:ext uri="{FF2B5EF4-FFF2-40B4-BE49-F238E27FC236}">
                <a16:creationId xmlns:a16="http://schemas.microsoft.com/office/drawing/2014/main" id="{F15AB902-255D-0F5F-C733-E1B6D397E0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66"/>
          <a:stretch/>
        </p:blipFill>
        <p:spPr bwMode="auto">
          <a:xfrm>
            <a:off x="879989" y="2275125"/>
            <a:ext cx="1045716" cy="14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67CDFB-959D-2EDC-9D40-94561F627C7A}"/>
              </a:ext>
            </a:extLst>
          </p:cNvPr>
          <p:cNvSpPr txBox="1"/>
          <p:nvPr/>
        </p:nvSpPr>
        <p:spPr>
          <a:xfrm>
            <a:off x="2156442" y="2518284"/>
            <a:ext cx="499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/>
              <a:t>Recorrent</a:t>
            </a:r>
            <a:r>
              <a:rPr lang="pt-BR" dirty="0"/>
              <a:t> Neural Networks (</a:t>
            </a:r>
            <a:r>
              <a:rPr lang="pt-BR" dirty="0" err="1"/>
              <a:t>Vanilla</a:t>
            </a:r>
            <a:r>
              <a:rPr lang="pt-BR" dirty="0"/>
              <a:t> RNN)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Long</a:t>
            </a:r>
            <a:r>
              <a:rPr lang="pt-BR" dirty="0"/>
              <a:t>-Short 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(LSTM)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Gated</a:t>
            </a:r>
            <a:r>
              <a:rPr lang="pt-BR" dirty="0"/>
              <a:t> </a:t>
            </a:r>
            <a:r>
              <a:rPr lang="pt-BR" dirty="0" err="1"/>
              <a:t>Recorrent</a:t>
            </a:r>
            <a:r>
              <a:rPr lang="pt-BR" dirty="0"/>
              <a:t> Unit (GRU)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2058" name="Picture 10" descr="Types Of Neural Networks">
            <a:extLst>
              <a:ext uri="{FF2B5EF4-FFF2-40B4-BE49-F238E27FC236}">
                <a16:creationId xmlns:a16="http://schemas.microsoft.com/office/drawing/2014/main" id="{60BEF612-D94F-394D-C730-0AA8231FE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2"/>
          <a:stretch/>
        </p:blipFill>
        <p:spPr bwMode="auto">
          <a:xfrm>
            <a:off x="542038" y="4021449"/>
            <a:ext cx="1721618" cy="10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E504BF-255C-65D3-5A1A-2761F589120C}"/>
              </a:ext>
            </a:extLst>
          </p:cNvPr>
          <p:cNvSpPr txBox="1"/>
          <p:nvPr/>
        </p:nvSpPr>
        <p:spPr>
          <a:xfrm>
            <a:off x="2156442" y="4260202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/>
              <a:t>Multi-Layer</a:t>
            </a:r>
            <a:r>
              <a:rPr lang="pt-BR" dirty="0"/>
              <a:t> </a:t>
            </a:r>
            <a:r>
              <a:rPr lang="pt-BR" dirty="0" err="1"/>
              <a:t>Perceptron</a:t>
            </a:r>
            <a:r>
              <a:rPr lang="pt-BR" dirty="0"/>
              <a:t> (MLP)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AA39DD-4778-4F11-C337-7F063BC761CD}"/>
              </a:ext>
            </a:extLst>
          </p:cNvPr>
          <p:cNvSpPr txBox="1"/>
          <p:nvPr/>
        </p:nvSpPr>
        <p:spPr>
          <a:xfrm>
            <a:off x="2156442" y="5582438"/>
            <a:ext cx="486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Temporal Times-Series Transformers (TST)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OPTIMUS PRIME - SD by fran-briggs on DeviantArt">
            <a:extLst>
              <a:ext uri="{FF2B5EF4-FFF2-40B4-BE49-F238E27FC236}">
                <a16:creationId xmlns:a16="http://schemas.microsoft.com/office/drawing/2014/main" id="{0791B886-1D73-3602-0409-AB0E004D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3" y="5144266"/>
            <a:ext cx="1159648" cy="148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7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1026" name="Picture 2" descr="PyTorch Tensörler (1 Boyutlu Tensörler) - Muhammet Kara">
            <a:extLst>
              <a:ext uri="{FF2B5EF4-FFF2-40B4-BE49-F238E27FC236}">
                <a16:creationId xmlns:a16="http://schemas.microsoft.com/office/drawing/2014/main" id="{78A6E5F7-ED4D-1DC1-0FED-9AADB6F1E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94" y="2303383"/>
            <a:ext cx="3292752" cy="18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PyTorch Lightning | by James Montantes | Becoming Human:  Artificial Intelligence Magazine">
            <a:extLst>
              <a:ext uri="{FF2B5EF4-FFF2-40B4-BE49-F238E27FC236}">
                <a16:creationId xmlns:a16="http://schemas.microsoft.com/office/drawing/2014/main" id="{0AEBBA5B-3A08-BEC8-330C-91B2E561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5" y="4021263"/>
            <a:ext cx="4569204" cy="27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inal de Adição 5">
            <a:extLst>
              <a:ext uri="{FF2B5EF4-FFF2-40B4-BE49-F238E27FC236}">
                <a16:creationId xmlns:a16="http://schemas.microsoft.com/office/drawing/2014/main" id="{EF0AAC64-DC6C-34A3-3620-1D38F99DD730}"/>
              </a:ext>
            </a:extLst>
          </p:cNvPr>
          <p:cNvSpPr/>
          <p:nvPr/>
        </p:nvSpPr>
        <p:spPr>
          <a:xfrm>
            <a:off x="2480344" y="4269996"/>
            <a:ext cx="570452" cy="5704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95203E-3A84-9396-FFF5-1CE27E5E4711}"/>
              </a:ext>
            </a:extLst>
          </p:cNvPr>
          <p:cNvSpPr txBox="1"/>
          <p:nvPr/>
        </p:nvSpPr>
        <p:spPr>
          <a:xfrm>
            <a:off x="5108895" y="3693892"/>
            <a:ext cx="699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Implementação modular das arquiteturas</a:t>
            </a:r>
          </a:p>
          <a:p>
            <a:pPr marL="285750" indent="-285750">
              <a:buFontTx/>
              <a:buChar char="-"/>
            </a:pPr>
            <a:r>
              <a:rPr lang="pt-BR" dirty="0"/>
              <a:t>Possibilidade de treinamento distribuído</a:t>
            </a:r>
          </a:p>
          <a:p>
            <a:pPr marL="285750" indent="-285750">
              <a:buFontTx/>
              <a:buChar char="-"/>
            </a:pPr>
            <a:r>
              <a:rPr lang="pt-BR" dirty="0"/>
              <a:t>Fácil de encontrar implementações de novas arquiteturas</a:t>
            </a:r>
          </a:p>
        </p:txBody>
      </p:sp>
    </p:spTree>
    <p:extLst>
      <p:ext uri="{BB962C8B-B14F-4D97-AF65-F5344CB8AC3E}">
        <p14:creationId xmlns:p14="http://schemas.microsoft.com/office/powerpoint/2010/main" val="33470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702417D-04C7-5247-12E9-E133DC8F8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555004"/>
            <a:ext cx="5201174" cy="3845796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EB1A2AF-3789-A55E-5224-BB48DE7D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20" y="2555004"/>
            <a:ext cx="5586580" cy="3845796"/>
          </a:xfrm>
        </p:spPr>
      </p:pic>
    </p:spTree>
    <p:extLst>
      <p:ext uri="{BB962C8B-B14F-4D97-AF65-F5344CB8AC3E}">
        <p14:creationId xmlns:p14="http://schemas.microsoft.com/office/powerpoint/2010/main" val="14666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05DA178-6FCB-12B3-7ADF-E4CACA0C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058" t="19314" r="18058" b="19314"/>
          <a:stretch/>
        </p:blipFill>
        <p:spPr>
          <a:xfrm>
            <a:off x="0" y="2602148"/>
            <a:ext cx="6020500" cy="4100658"/>
          </a:xfr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A918973-25D6-EB2C-116A-3B66DF2FD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65" t="21284" r="18665" b="21284"/>
          <a:stretch/>
        </p:blipFill>
        <p:spPr>
          <a:xfrm>
            <a:off x="6096000" y="2602147"/>
            <a:ext cx="5821960" cy="41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0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A5EAC1C-15A5-FBAA-F1C3-6DF65193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56" t="21227" r="18356" b="21227"/>
          <a:stretch/>
        </p:blipFill>
        <p:spPr>
          <a:xfrm>
            <a:off x="-20472" y="2615079"/>
            <a:ext cx="6087186" cy="38904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15670D2-6F64-24F0-5394-C17805CC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304" y="2526630"/>
            <a:ext cx="6164546" cy="39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997ACD-FA58-76D0-49B9-69BAB356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5064" y="2355746"/>
            <a:ext cx="8260360" cy="42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EDC9C9DD-E15D-C843-1C1F-327A5DCD5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75984"/>
              </p:ext>
            </p:extLst>
          </p:nvPr>
        </p:nvGraphicFramePr>
        <p:xfrm>
          <a:off x="766855" y="2810312"/>
          <a:ext cx="10658290" cy="223198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71706">
                  <a:extLst>
                    <a:ext uri="{9D8B030D-6E8A-4147-A177-3AD203B41FA5}">
                      <a16:colId xmlns:a16="http://schemas.microsoft.com/office/drawing/2014/main" val="1887365356"/>
                    </a:ext>
                  </a:extLst>
                </a:gridCol>
                <a:gridCol w="1115238">
                  <a:extLst>
                    <a:ext uri="{9D8B030D-6E8A-4147-A177-3AD203B41FA5}">
                      <a16:colId xmlns:a16="http://schemas.microsoft.com/office/drawing/2014/main" val="4037350445"/>
                    </a:ext>
                  </a:extLst>
                </a:gridCol>
                <a:gridCol w="1256408">
                  <a:extLst>
                    <a:ext uri="{9D8B030D-6E8A-4147-A177-3AD203B41FA5}">
                      <a16:colId xmlns:a16="http://schemas.microsoft.com/office/drawing/2014/main" val="4163717854"/>
                    </a:ext>
                  </a:extLst>
                </a:gridCol>
                <a:gridCol w="1115238">
                  <a:extLst>
                    <a:ext uri="{9D8B030D-6E8A-4147-A177-3AD203B41FA5}">
                      <a16:colId xmlns:a16="http://schemas.microsoft.com/office/drawing/2014/main" val="3880246214"/>
                    </a:ext>
                  </a:extLst>
                </a:gridCol>
                <a:gridCol w="1256408">
                  <a:extLst>
                    <a:ext uri="{9D8B030D-6E8A-4147-A177-3AD203B41FA5}">
                      <a16:colId xmlns:a16="http://schemas.microsoft.com/office/drawing/2014/main" val="2992616787"/>
                    </a:ext>
                  </a:extLst>
                </a:gridCol>
                <a:gridCol w="1115238">
                  <a:extLst>
                    <a:ext uri="{9D8B030D-6E8A-4147-A177-3AD203B41FA5}">
                      <a16:colId xmlns:a16="http://schemas.microsoft.com/office/drawing/2014/main" val="2666253375"/>
                    </a:ext>
                  </a:extLst>
                </a:gridCol>
                <a:gridCol w="1256408">
                  <a:extLst>
                    <a:ext uri="{9D8B030D-6E8A-4147-A177-3AD203B41FA5}">
                      <a16:colId xmlns:a16="http://schemas.microsoft.com/office/drawing/2014/main" val="318092969"/>
                    </a:ext>
                  </a:extLst>
                </a:gridCol>
                <a:gridCol w="1115238">
                  <a:extLst>
                    <a:ext uri="{9D8B030D-6E8A-4147-A177-3AD203B41FA5}">
                      <a16:colId xmlns:a16="http://schemas.microsoft.com/office/drawing/2014/main" val="1579264648"/>
                    </a:ext>
                  </a:extLst>
                </a:gridCol>
                <a:gridCol w="1256408">
                  <a:extLst>
                    <a:ext uri="{9D8B030D-6E8A-4147-A177-3AD203B41FA5}">
                      <a16:colId xmlns:a16="http://schemas.microsoft.com/office/drawing/2014/main" val="3863905310"/>
                    </a:ext>
                  </a:extLst>
                </a:gridCol>
              </a:tblGrid>
              <a:tr h="2539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model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test/MAE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test/MAPE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test/SMAPE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test/MSE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9993"/>
                  </a:ext>
                </a:extLst>
              </a:tr>
              <a:tr h="4596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All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PCA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All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PCA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All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PCA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All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PCA Features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597745"/>
                  </a:ext>
                </a:extLst>
              </a:tr>
              <a:tr h="2539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GRU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0,046530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0,032423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0,237822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0,177252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0,147782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0,110306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0,004648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0,003382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265094"/>
                  </a:ext>
                </a:extLst>
              </a:tr>
              <a:tr h="2539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LSTM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0,032864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0,038409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0,218857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0,201980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0,138971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0,128410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0,004126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0,003932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345732"/>
                  </a:ext>
                </a:extLst>
              </a:tr>
              <a:tr h="29695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0,034076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0,028427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0,167636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0,165382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0,117375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0,102322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0,003292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0,002986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37939"/>
                  </a:ext>
                </a:extLst>
              </a:tr>
              <a:tr h="2539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0,050113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0,068569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0,298159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0,531525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0,176799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0,214967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0,006084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0,010055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346863"/>
                  </a:ext>
                </a:extLst>
              </a:tr>
              <a:tr h="459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MLP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0,094576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0,092615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1,168141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1,217745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0,242437</a:t>
                      </a:r>
                      <a:endParaRPr lang="pt-BR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0,235290</a:t>
                      </a:r>
                      <a:endParaRPr lang="pt-BR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0,028663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0,030206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85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1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preliminares por SHAP </a:t>
            </a:r>
            <a:r>
              <a:rPr lang="pt-BR" dirty="0" err="1"/>
              <a:t>Values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7021C62-4A66-6965-95F6-7DE8CE2C4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776" t="41414" r="13776" b="41414"/>
          <a:stretch/>
        </p:blipFill>
        <p:spPr>
          <a:xfrm>
            <a:off x="1415126" y="3974610"/>
            <a:ext cx="9820066" cy="130926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4F243B9-E8B9-8EB3-96F6-657BB015CC28}"/>
              </a:ext>
            </a:extLst>
          </p:cNvPr>
          <p:cNvSpPr txBox="1"/>
          <p:nvPr/>
        </p:nvSpPr>
        <p:spPr>
          <a:xfrm>
            <a:off x="2784286" y="3429000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da força das características para uma única previsão</a:t>
            </a:r>
          </a:p>
        </p:txBody>
      </p:sp>
    </p:spTree>
    <p:extLst>
      <p:ext uri="{BB962C8B-B14F-4D97-AF65-F5344CB8AC3E}">
        <p14:creationId xmlns:p14="http://schemas.microsoft.com/office/powerpoint/2010/main" val="80107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9933-7880-6FE7-658A-A9B4725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A2961-5194-3467-92F5-15CD2A4F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5107" y="563618"/>
            <a:ext cx="3355788" cy="845732"/>
          </a:xfrm>
        </p:spPr>
        <p:txBody>
          <a:bodyPr/>
          <a:lstStyle/>
          <a:p>
            <a:r>
              <a:rPr lang="pt-BR" dirty="0"/>
              <a:t>Paulo Barbosa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A1479A-723E-B2BD-3DF9-922AF872A5E5}"/>
              </a:ext>
            </a:extLst>
          </p:cNvPr>
          <p:cNvGrpSpPr/>
          <p:nvPr/>
        </p:nvGrpSpPr>
        <p:grpSpPr>
          <a:xfrm>
            <a:off x="6391591" y="1535482"/>
            <a:ext cx="3870366" cy="3559570"/>
            <a:chOff x="6439705" y="1626765"/>
            <a:chExt cx="3870366" cy="3559570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631F0CEA-64F3-3A6A-3707-C8ED3ED859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7690625"/>
                </p:ext>
              </p:extLst>
            </p:nvPr>
          </p:nvGraphicFramePr>
          <p:xfrm>
            <a:off x="6439705" y="1626765"/>
            <a:ext cx="3870366" cy="35595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6" name="Picture 2" descr="Ai icon Images, Stock Photos &amp; Vectors | Shutterstock">
              <a:extLst>
                <a:ext uri="{FF2B5EF4-FFF2-40B4-BE49-F238E27FC236}">
                  <a16:creationId xmlns:a16="http://schemas.microsoft.com/office/drawing/2014/main" id="{FDA52B3C-9685-CC9B-7372-14B3A1E02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6" t="15478" r="14996" b="22556"/>
            <a:stretch/>
          </p:blipFill>
          <p:spPr bwMode="auto">
            <a:xfrm>
              <a:off x="6679748" y="4219662"/>
              <a:ext cx="518796" cy="50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is is from there album Warning. I might get this tattooed on my arm...  Not sure yet lol | Green day tattoo, Green day logo, Green day poster">
              <a:extLst>
                <a:ext uri="{FF2B5EF4-FFF2-40B4-BE49-F238E27FC236}">
                  <a16:creationId xmlns:a16="http://schemas.microsoft.com/office/drawing/2014/main" id="{667678AC-B909-29DC-E8CD-27CF9778F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488" y="3136682"/>
              <a:ext cx="538112" cy="53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de Tags Program Php - Php Code Icon Png, Transparent Png - kindpng">
              <a:extLst>
                <a:ext uri="{FF2B5EF4-FFF2-40B4-BE49-F238E27FC236}">
                  <a16:creationId xmlns:a16="http://schemas.microsoft.com/office/drawing/2014/main" id="{A5883373-E175-C86D-5EA5-BC4052C64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230" b="91304" l="5233" r="94535">
                          <a14:foregroundMark x1="16395" y1="41770" x2="16395" y2="41770"/>
                          <a14:foregroundMark x1="5233" y1="51553" x2="5233" y2="51553"/>
                          <a14:foregroundMark x1="77093" y1="39286" x2="77093" y2="39286"/>
                          <a14:foregroundMark x1="94651" y1="51553" x2="94651" y2="51553"/>
                          <a14:foregroundMark x1="60233" y1="8230" x2="60233" y2="8230"/>
                          <a14:foregroundMark x1="38140" y1="91304" x2="38140" y2="91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456" y="2093119"/>
              <a:ext cx="623380" cy="466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01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3DDD-FA04-6E9D-5FB7-8711EB1F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82995-B827-C560-8201-9B3581F4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36388"/>
            <a:ext cx="8825659" cy="3416300"/>
          </a:xfrm>
        </p:spPr>
        <p:txBody>
          <a:bodyPr/>
          <a:lstStyle/>
          <a:p>
            <a:r>
              <a:rPr lang="pt-BR" dirty="0"/>
              <a:t>Tratativa para o problema utilizando várias </a:t>
            </a:r>
            <a:r>
              <a:rPr lang="pt-BR" i="1" dirty="0" err="1"/>
              <a:t>features</a:t>
            </a:r>
            <a:r>
              <a:rPr lang="pt-BR" i="1" dirty="0"/>
              <a:t> </a:t>
            </a:r>
            <a:r>
              <a:rPr lang="pt-BR" dirty="0"/>
              <a:t>relacionadas ao consumo de energia;</a:t>
            </a:r>
            <a:endParaRPr lang="pt-BR" i="1" dirty="0"/>
          </a:p>
          <a:p>
            <a:r>
              <a:rPr lang="pt-BR" dirty="0"/>
              <a:t>Possibilidade de verificar a ótima performance das redes recorrentes;</a:t>
            </a:r>
          </a:p>
          <a:p>
            <a:r>
              <a:rPr lang="pt-BR" dirty="0"/>
              <a:t>Construção de um comparativo de treinamento usando pré-processamento da seleção de características;</a:t>
            </a:r>
          </a:p>
          <a:p>
            <a:r>
              <a:rPr lang="pt-BR" dirty="0"/>
              <a:t>Percepção da influência de cada característica para uma única previsão;</a:t>
            </a:r>
          </a:p>
          <a:p>
            <a:r>
              <a:rPr lang="pt-BR" dirty="0"/>
              <a:t>Construção de modelos de previsão prontos a serem implementados em conjunto com </a:t>
            </a:r>
            <a:r>
              <a:rPr lang="pt-BR" i="1" dirty="0" err="1"/>
              <a:t>blockchain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1202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9933-7880-6FE7-658A-A9B4725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7F6318-0DBE-E7E2-AEB6-0C8AD827387C}"/>
              </a:ext>
            </a:extLst>
          </p:cNvPr>
          <p:cNvSpPr txBox="1"/>
          <p:nvPr/>
        </p:nvSpPr>
        <p:spPr>
          <a:xfrm>
            <a:off x="6868799" y="2840950"/>
            <a:ext cx="58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linkedin.com/in/paulo-vitor-barbosa-870187213/</a:t>
            </a:r>
          </a:p>
        </p:txBody>
      </p:sp>
      <p:pic>
        <p:nvPicPr>
          <p:cNvPr id="1034" name="Picture 10" descr="Logo LinkedIn – Logos PNG">
            <a:extLst>
              <a:ext uri="{FF2B5EF4-FFF2-40B4-BE49-F238E27FC236}">
                <a16:creationId xmlns:a16="http://schemas.microsoft.com/office/drawing/2014/main" id="{0916E337-C0D9-C978-89ED-30BF0780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14" y="2846973"/>
            <a:ext cx="287990" cy="2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-lattes – Hospital de Clínicas – UNICAMP">
            <a:extLst>
              <a:ext uri="{FF2B5EF4-FFF2-40B4-BE49-F238E27FC236}">
                <a16:creationId xmlns:a16="http://schemas.microsoft.com/office/drawing/2014/main" id="{A9F380A2-7A43-443A-0EF4-2E34E2EB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68" y="3153446"/>
            <a:ext cx="271482" cy="2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8F7251-1BCD-55E6-7B3E-8381525AA923}"/>
              </a:ext>
            </a:extLst>
          </p:cNvPr>
          <p:cNvSpPr txBox="1"/>
          <p:nvPr/>
        </p:nvSpPr>
        <p:spPr>
          <a:xfrm>
            <a:off x="6868799" y="3127788"/>
            <a:ext cx="58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lattes.cnpq.br/8129078753251369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633611-6501-75C1-82D1-6285AD63014A}"/>
              </a:ext>
            </a:extLst>
          </p:cNvPr>
          <p:cNvSpPr txBox="1"/>
          <p:nvPr/>
        </p:nvSpPr>
        <p:spPr>
          <a:xfrm>
            <a:off x="6868799" y="342900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github.com/pv08/consumption-forecasting</a:t>
            </a:r>
          </a:p>
        </p:txBody>
      </p:sp>
      <p:pic>
        <p:nvPicPr>
          <p:cNvPr id="15" name="Picture 2" descr="ícone Github, logo em Garden stroke">
            <a:extLst>
              <a:ext uri="{FF2B5EF4-FFF2-40B4-BE49-F238E27FC236}">
                <a16:creationId xmlns:a16="http://schemas.microsoft.com/office/drawing/2014/main" id="{A525A8C3-F478-4966-2098-306094B1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63" y="3447483"/>
            <a:ext cx="250092" cy="2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6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0BF6-CDFA-8862-D46D-782D2207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0CFC2-D67A-0963-31C1-1AED3400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Apresentação - Ok</a:t>
            </a:r>
          </a:p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Problemas;</a:t>
            </a:r>
          </a:p>
          <a:p>
            <a:pPr lvl="1"/>
            <a:r>
              <a:rPr lang="pt-BR" dirty="0"/>
              <a:t>Possíveis soluções</a:t>
            </a:r>
          </a:p>
          <a:p>
            <a:pPr lvl="1"/>
            <a:r>
              <a:rPr lang="pt-BR" dirty="0"/>
              <a:t>DP, como solução</a:t>
            </a:r>
          </a:p>
          <a:p>
            <a:pPr lvl="1"/>
            <a:r>
              <a:rPr lang="pt-BR" dirty="0"/>
              <a:t>Diretivas</a:t>
            </a:r>
          </a:p>
          <a:p>
            <a:r>
              <a:rPr lang="pt-BR" dirty="0"/>
              <a:t>Descrição do método;</a:t>
            </a:r>
          </a:p>
          <a:p>
            <a:pPr lvl="1"/>
            <a:r>
              <a:rPr lang="pt-BR" dirty="0"/>
              <a:t>Implementação</a:t>
            </a:r>
          </a:p>
          <a:p>
            <a:r>
              <a:rPr lang="pt-BR" dirty="0"/>
              <a:t>Resultados preliminares;</a:t>
            </a:r>
          </a:p>
          <a:p>
            <a:r>
              <a:rPr lang="pt-BR" dirty="0"/>
              <a:t>Conclusões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8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6FFB-5901-6658-5C36-B7A2A55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Problema</a:t>
            </a:r>
          </a:p>
        </p:txBody>
      </p:sp>
      <p:pic>
        <p:nvPicPr>
          <p:cNvPr id="3076" name="Picture 4" descr="Soma Energia - Soluções através de serviços e tecnologia">
            <a:extLst>
              <a:ext uri="{FF2B5EF4-FFF2-40B4-BE49-F238E27FC236}">
                <a16:creationId xmlns:a16="http://schemas.microsoft.com/office/drawing/2014/main" id="{6C873CFA-8D8D-F55E-944B-88F14159B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8" t="51416" r="52670" b="12146"/>
          <a:stretch/>
        </p:blipFill>
        <p:spPr bwMode="auto">
          <a:xfrm>
            <a:off x="562063" y="2379694"/>
            <a:ext cx="1096288" cy="11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D8D360-E27A-4155-6DEA-5338BD183F6E}"/>
              </a:ext>
            </a:extLst>
          </p:cNvPr>
          <p:cNvSpPr txBox="1"/>
          <p:nvPr/>
        </p:nvSpPr>
        <p:spPr>
          <a:xfrm>
            <a:off x="1658349" y="2774846"/>
            <a:ext cx="70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investimentos em expansão de redes de transmissão</a:t>
            </a:r>
          </a:p>
        </p:txBody>
      </p:sp>
      <p:pic>
        <p:nvPicPr>
          <p:cNvPr id="3078" name="Picture 6" descr="Soma Energia - Soluções através de serviços e tecnologia">
            <a:extLst>
              <a:ext uri="{FF2B5EF4-FFF2-40B4-BE49-F238E27FC236}">
                <a16:creationId xmlns:a16="http://schemas.microsoft.com/office/drawing/2014/main" id="{C17CD97C-7951-4B52-9AC7-52860168B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7" t="9634" r="38585" b="56830"/>
          <a:stretch/>
        </p:blipFill>
        <p:spPr bwMode="auto">
          <a:xfrm>
            <a:off x="562062" y="3630920"/>
            <a:ext cx="1096288" cy="10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16239A-AE30-742E-DE76-446FE747AE81}"/>
              </a:ext>
            </a:extLst>
          </p:cNvPr>
          <p:cNvSpPr txBox="1"/>
          <p:nvPr/>
        </p:nvSpPr>
        <p:spPr>
          <a:xfrm>
            <a:off x="1658349" y="3866979"/>
            <a:ext cx="62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Flexibilização, coordenação e planejamento do despacho das fontes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B843CA3-5BEF-11A1-9441-2BB4D9902D53}"/>
              </a:ext>
            </a:extLst>
          </p:cNvPr>
          <p:cNvSpPr txBox="1"/>
          <p:nvPr/>
        </p:nvSpPr>
        <p:spPr>
          <a:xfrm>
            <a:off x="1658349" y="5104644"/>
            <a:ext cx="59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Garantia da manutenção da qualidade do fornecimento</a:t>
            </a:r>
          </a:p>
        </p:txBody>
      </p:sp>
      <p:pic>
        <p:nvPicPr>
          <p:cNvPr id="3080" name="Picture 8" descr="Soma Energia - Soluções através de serviços e tecnologia">
            <a:extLst>
              <a:ext uri="{FF2B5EF4-FFF2-40B4-BE49-F238E27FC236}">
                <a16:creationId xmlns:a16="http://schemas.microsoft.com/office/drawing/2014/main" id="{68C00982-2938-66C0-5CAB-2490287C1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6" t="54067" r="-512" b="12905"/>
          <a:stretch/>
        </p:blipFill>
        <p:spPr bwMode="auto">
          <a:xfrm>
            <a:off x="562060" y="4808977"/>
            <a:ext cx="1096289" cy="109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lchete Direito 8">
            <a:extLst>
              <a:ext uri="{FF2B5EF4-FFF2-40B4-BE49-F238E27FC236}">
                <a16:creationId xmlns:a16="http://schemas.microsoft.com/office/drawing/2014/main" id="{7CFD7492-A101-3482-BEB4-B7B0A7F3041E}"/>
              </a:ext>
            </a:extLst>
          </p:cNvPr>
          <p:cNvSpPr/>
          <p:nvPr/>
        </p:nvSpPr>
        <p:spPr>
          <a:xfrm rot="5400000">
            <a:off x="5934191" y="553255"/>
            <a:ext cx="469783" cy="1121404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A3E10A-B60A-583C-1981-1EC9410A344C}"/>
              </a:ext>
            </a:extLst>
          </p:cNvPr>
          <p:cNvSpPr txBox="1"/>
          <p:nvPr/>
        </p:nvSpPr>
        <p:spPr>
          <a:xfrm>
            <a:off x="3697361" y="6408315"/>
            <a:ext cx="494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 previsão da demanda energética</a:t>
            </a:r>
          </a:p>
        </p:txBody>
      </p:sp>
      <p:pic>
        <p:nvPicPr>
          <p:cNvPr id="3082" name="Picture 10" descr="P2p - Free business and finance icons">
            <a:extLst>
              <a:ext uri="{FF2B5EF4-FFF2-40B4-BE49-F238E27FC236}">
                <a16:creationId xmlns:a16="http://schemas.microsoft.com/office/drawing/2014/main" id="{BFAD16DB-9E0E-5E3E-7797-E0880CAE3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27" y="3884103"/>
            <a:ext cx="924874" cy="9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A736BBA-1B6A-43F2-E1FD-14CEFC8ADE5C}"/>
              </a:ext>
            </a:extLst>
          </p:cNvPr>
          <p:cNvCxnSpPr/>
          <p:nvPr/>
        </p:nvCxnSpPr>
        <p:spPr>
          <a:xfrm>
            <a:off x="7725398" y="2478280"/>
            <a:ext cx="0" cy="334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FFA644-5E37-F245-EA9D-E9B28D8216CB}"/>
              </a:ext>
            </a:extLst>
          </p:cNvPr>
          <p:cNvSpPr txBox="1"/>
          <p:nvPr/>
        </p:nvSpPr>
        <p:spPr>
          <a:xfrm>
            <a:off x="8808801" y="3934538"/>
            <a:ext cx="296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Implementação de um mercado descentralizado</a:t>
            </a:r>
          </a:p>
        </p:txBody>
      </p:sp>
    </p:spTree>
    <p:extLst>
      <p:ext uri="{BB962C8B-B14F-4D97-AF65-F5344CB8AC3E}">
        <p14:creationId xmlns:p14="http://schemas.microsoft.com/office/powerpoint/2010/main" val="6195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6FFB-5901-6658-5C36-B7A2A55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Busca pela solução</a:t>
            </a:r>
          </a:p>
        </p:txBody>
      </p:sp>
      <p:pic>
        <p:nvPicPr>
          <p:cNvPr id="2050" name="Picture 2" descr="Consumo de energía - Iconos gratis de electrónica">
            <a:extLst>
              <a:ext uri="{FF2B5EF4-FFF2-40B4-BE49-F238E27FC236}">
                <a16:creationId xmlns:a16="http://schemas.microsoft.com/office/drawing/2014/main" id="{0DCC2220-8CD0-C20F-5E3C-7D467CE45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9" y="2757430"/>
            <a:ext cx="977390" cy="9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F15418-2082-3ADC-0A92-A120DF210EDB}"/>
              </a:ext>
            </a:extLst>
          </p:cNvPr>
          <p:cNvSpPr txBox="1"/>
          <p:nvPr/>
        </p:nvSpPr>
        <p:spPr>
          <a:xfrm>
            <a:off x="2380752" y="2608562"/>
            <a:ext cx="4283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Previsão da Demanda Energética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Curto prazo</a:t>
            </a:r>
          </a:p>
          <a:p>
            <a:pPr marL="1200150" lvl="2" indent="-285750">
              <a:buFontTx/>
              <a:buChar char="-"/>
            </a:pPr>
            <a:r>
              <a:rPr lang="pt-BR" dirty="0"/>
              <a:t>Curtíssimo prazo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Médio prazo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Longo Prazo</a:t>
            </a:r>
          </a:p>
        </p:txBody>
      </p:sp>
      <p:sp>
        <p:nvSpPr>
          <p:cNvPr id="5" name="Chave Dupla 4">
            <a:extLst>
              <a:ext uri="{FF2B5EF4-FFF2-40B4-BE49-F238E27FC236}">
                <a16:creationId xmlns:a16="http://schemas.microsoft.com/office/drawing/2014/main" id="{7AF9F0DC-4A3D-BD05-D356-8692B326E075}"/>
              </a:ext>
            </a:extLst>
          </p:cNvPr>
          <p:cNvSpPr/>
          <p:nvPr/>
        </p:nvSpPr>
        <p:spPr>
          <a:xfrm>
            <a:off x="2154249" y="2314946"/>
            <a:ext cx="4899171" cy="186235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7EE010-1F24-B157-1720-08686BED646D}"/>
              </a:ext>
            </a:extLst>
          </p:cNvPr>
          <p:cNvSpPr txBox="1"/>
          <p:nvPr/>
        </p:nvSpPr>
        <p:spPr>
          <a:xfrm>
            <a:off x="769186" y="5871483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dirty="0"/>
              <a:t>Ineficazes com dados ruidosos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55C89E8-3887-4521-C91A-5F6E9AB980D6}"/>
              </a:ext>
            </a:extLst>
          </p:cNvPr>
          <p:cNvCxnSpPr>
            <a:stCxn id="5" idx="3"/>
          </p:cNvCxnSpPr>
          <p:nvPr/>
        </p:nvCxnSpPr>
        <p:spPr>
          <a:xfrm flipV="1">
            <a:off x="7053420" y="3244400"/>
            <a:ext cx="966068" cy="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7075E49-25A4-DEF8-5F27-E70E0779F986}"/>
              </a:ext>
            </a:extLst>
          </p:cNvPr>
          <p:cNvSpPr/>
          <p:nvPr/>
        </p:nvSpPr>
        <p:spPr>
          <a:xfrm>
            <a:off x="8146937" y="2403948"/>
            <a:ext cx="2507901" cy="70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Séries Temporais </a:t>
            </a:r>
            <a:r>
              <a:rPr lang="pt-BR" dirty="0" err="1"/>
              <a:t>Univariadas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CDFCB47-EF1A-BA52-A99F-3AE48AA8B8E5}"/>
              </a:ext>
            </a:extLst>
          </p:cNvPr>
          <p:cNvSpPr/>
          <p:nvPr/>
        </p:nvSpPr>
        <p:spPr>
          <a:xfrm>
            <a:off x="8146937" y="3347226"/>
            <a:ext cx="2507901" cy="73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Séries Temporais Multivariadas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BD1C8F8-D7A9-3C76-8D14-A3CD0AF90936}"/>
              </a:ext>
            </a:extLst>
          </p:cNvPr>
          <p:cNvSpPr/>
          <p:nvPr/>
        </p:nvSpPr>
        <p:spPr>
          <a:xfrm>
            <a:off x="1020374" y="5117214"/>
            <a:ext cx="2507901" cy="73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estatística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A5D9F12-A886-375F-00B8-AB70D20FE802}"/>
              </a:ext>
            </a:extLst>
          </p:cNvPr>
          <p:cNvSpPr/>
          <p:nvPr/>
        </p:nvSpPr>
        <p:spPr>
          <a:xfrm>
            <a:off x="4522068" y="5117214"/>
            <a:ext cx="2507901" cy="73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Lógica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BAC50A-E028-D8D6-7B6F-115C1726423B}"/>
              </a:ext>
            </a:extLst>
          </p:cNvPr>
          <p:cNvSpPr txBox="1"/>
          <p:nvPr/>
        </p:nvSpPr>
        <p:spPr>
          <a:xfrm>
            <a:off x="3843592" y="5954987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t-BR" sz="1200" dirty="0"/>
              <a:t>Aplicável somente em tomada de decisão</a:t>
            </a:r>
          </a:p>
          <a:p>
            <a:pPr marL="285750" indent="-285750" algn="ctr">
              <a:buFontTx/>
              <a:buChar char="-"/>
            </a:pPr>
            <a:r>
              <a:rPr lang="pt-BR" sz="1200" dirty="0"/>
              <a:t>Necessidade de regras definidas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A55FE8-1C85-24BB-6558-2E3682BD66ED}"/>
              </a:ext>
            </a:extLst>
          </p:cNvPr>
          <p:cNvSpPr/>
          <p:nvPr/>
        </p:nvSpPr>
        <p:spPr>
          <a:xfrm>
            <a:off x="8146937" y="5117214"/>
            <a:ext cx="2507901" cy="73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Modelos computacionais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A91DEF-F4AF-0253-F1DA-D2272DBC77BA}"/>
              </a:ext>
            </a:extLst>
          </p:cNvPr>
          <p:cNvSpPr txBox="1"/>
          <p:nvPr/>
        </p:nvSpPr>
        <p:spPr>
          <a:xfrm>
            <a:off x="7851424" y="5899992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t-BR" sz="1200" dirty="0"/>
              <a:t>Capacidade de generalização</a:t>
            </a:r>
          </a:p>
          <a:p>
            <a:pPr marL="285750" indent="-285750" algn="ctr">
              <a:buFontTx/>
              <a:buChar char="-"/>
            </a:pPr>
            <a:r>
              <a:rPr lang="pt-BR" sz="1200" dirty="0"/>
              <a:t>Pré-processamento dos dados</a:t>
            </a:r>
          </a:p>
          <a:p>
            <a:pPr marL="285750" indent="-285750" algn="ctr">
              <a:buFontTx/>
              <a:buChar char="-"/>
            </a:pPr>
            <a:r>
              <a:rPr lang="pt-BR" sz="1200" dirty="0" err="1"/>
              <a:t>Feature</a:t>
            </a:r>
            <a:r>
              <a:rPr lang="pt-BR" sz="1200" dirty="0"/>
              <a:t> </a:t>
            </a:r>
            <a:r>
              <a:rPr lang="pt-BR" sz="1200" dirty="0" err="1"/>
              <a:t>Selection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9591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</a:t>
            </a:r>
            <a:r>
              <a:rPr lang="pt-BR" dirty="0" err="1"/>
              <a:t>Deep</a:t>
            </a:r>
            <a:r>
              <a:rPr lang="pt-BR" dirty="0"/>
              <a:t> Learning: a solução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935F00D-F959-D3A7-60DE-A31DB11F4D3A}"/>
              </a:ext>
            </a:extLst>
          </p:cNvPr>
          <p:cNvGrpSpPr/>
          <p:nvPr/>
        </p:nvGrpSpPr>
        <p:grpSpPr>
          <a:xfrm>
            <a:off x="2125413" y="2393976"/>
            <a:ext cx="3760150" cy="2181789"/>
            <a:chOff x="917622" y="2373389"/>
            <a:chExt cx="3760150" cy="21817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92598B4-9407-92A8-7620-6E6467DA8801}"/>
                </a:ext>
              </a:extLst>
            </p:cNvPr>
            <p:cNvSpPr/>
            <p:nvPr/>
          </p:nvSpPr>
          <p:spPr>
            <a:xfrm>
              <a:off x="917622" y="2373389"/>
              <a:ext cx="3760150" cy="21817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pt-BR" dirty="0"/>
                <a:t>Capacidade de trabalho com dados ruidosos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/>
                <a:t>Extrema capacidade de generalização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7E7F517-3355-5983-BA2B-C862C1856113}"/>
                </a:ext>
              </a:extLst>
            </p:cNvPr>
            <p:cNvSpPr txBox="1"/>
            <p:nvPr/>
          </p:nvSpPr>
          <p:spPr>
            <a:xfrm>
              <a:off x="2076493" y="2438727"/>
              <a:ext cx="15327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 err="1">
                  <a:solidFill>
                    <a:schemeClr val="bg1"/>
                  </a:solidFill>
                </a:rPr>
                <a:t>Strengths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13612DE-9FA6-03F1-C75B-7D0CAB39A851}"/>
              </a:ext>
            </a:extLst>
          </p:cNvPr>
          <p:cNvGrpSpPr/>
          <p:nvPr/>
        </p:nvGrpSpPr>
        <p:grpSpPr>
          <a:xfrm>
            <a:off x="5931243" y="2384403"/>
            <a:ext cx="3760150" cy="2181789"/>
            <a:chOff x="1137251" y="2428916"/>
            <a:chExt cx="3760150" cy="2181789"/>
          </a:xfrm>
          <a:solidFill>
            <a:srgbClr val="FF7C80"/>
          </a:solidFill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6CE24C1-8274-7EF3-A328-D9412915E497}"/>
                </a:ext>
              </a:extLst>
            </p:cNvPr>
            <p:cNvSpPr/>
            <p:nvPr/>
          </p:nvSpPr>
          <p:spPr>
            <a:xfrm>
              <a:off x="1137251" y="2428916"/>
              <a:ext cx="3760150" cy="218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pt-BR" dirty="0"/>
                <a:t>Alto poder computacional para treinar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/>
                <a:t>Demora no treinamento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899A2B6-2A7D-E691-2DA3-77A6B8375142}"/>
                </a:ext>
              </a:extLst>
            </p:cNvPr>
            <p:cNvSpPr txBox="1"/>
            <p:nvPr/>
          </p:nvSpPr>
          <p:spPr>
            <a:xfrm>
              <a:off x="2076493" y="2438727"/>
              <a:ext cx="2023311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 err="1">
                  <a:solidFill>
                    <a:schemeClr val="bg1"/>
                  </a:solidFill>
                </a:rPr>
                <a:t>Weaknesses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CC7DFC6-6B5D-F29D-64A0-A274A69C39B5}"/>
              </a:ext>
            </a:extLst>
          </p:cNvPr>
          <p:cNvGrpSpPr/>
          <p:nvPr/>
        </p:nvGrpSpPr>
        <p:grpSpPr>
          <a:xfrm>
            <a:off x="2125413" y="4566571"/>
            <a:ext cx="3760150" cy="2257873"/>
            <a:chOff x="872430" y="2324024"/>
            <a:chExt cx="3760150" cy="2257873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CF61498-EE3A-95E2-E4BE-B5E01054DB87}"/>
                </a:ext>
              </a:extLst>
            </p:cNvPr>
            <p:cNvSpPr/>
            <p:nvPr/>
          </p:nvSpPr>
          <p:spPr>
            <a:xfrm>
              <a:off x="872430" y="2400108"/>
              <a:ext cx="3760150" cy="21817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pt-BR" sz="1600" dirty="0"/>
                <a:t>Análise do comportamento dos modelos</a:t>
              </a:r>
            </a:p>
            <a:p>
              <a:pPr marL="285750" indent="-285750" algn="ctr">
                <a:buFontTx/>
                <a:buChar char="-"/>
              </a:pPr>
              <a:r>
                <a:rPr lang="pt-BR" sz="1600" dirty="0"/>
                <a:t>Futura implementação da descentralização do mercado de energia</a:t>
              </a:r>
            </a:p>
            <a:p>
              <a:pPr marL="285750" indent="-285750" algn="ctr">
                <a:buFontTx/>
                <a:buChar char="-"/>
              </a:pPr>
              <a:r>
                <a:rPr lang="pt-BR" sz="1600" dirty="0"/>
                <a:t>Abordagem </a:t>
              </a:r>
              <a:r>
                <a:rPr lang="pt-BR" sz="1600" i="1" dirty="0"/>
                <a:t>data-</a:t>
              </a:r>
              <a:r>
                <a:rPr lang="pt-BR" sz="1600" i="1" dirty="0" err="1"/>
                <a:t>driven</a:t>
              </a:r>
              <a:endParaRPr lang="pt-BR" sz="1600" i="1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7F566D-7A04-D4E8-EEA8-973F0BAC7C45}"/>
                </a:ext>
              </a:extLst>
            </p:cNvPr>
            <p:cNvSpPr txBox="1"/>
            <p:nvPr/>
          </p:nvSpPr>
          <p:spPr>
            <a:xfrm>
              <a:off x="1708296" y="2324024"/>
              <a:ext cx="21788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 err="1">
                  <a:solidFill>
                    <a:schemeClr val="bg1"/>
                  </a:solidFill>
                </a:rPr>
                <a:t>Opportunities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476A2A7-B72A-B7A2-EC08-4DB08E745494}"/>
              </a:ext>
            </a:extLst>
          </p:cNvPr>
          <p:cNvGrpSpPr/>
          <p:nvPr/>
        </p:nvGrpSpPr>
        <p:grpSpPr>
          <a:xfrm>
            <a:off x="5928582" y="4631530"/>
            <a:ext cx="3760150" cy="2181789"/>
            <a:chOff x="808925" y="2457741"/>
            <a:chExt cx="3760150" cy="2181789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0192F52-201E-CDEF-26B6-3144097027BC}"/>
                </a:ext>
              </a:extLst>
            </p:cNvPr>
            <p:cNvSpPr/>
            <p:nvPr/>
          </p:nvSpPr>
          <p:spPr>
            <a:xfrm>
              <a:off x="808925" y="2457741"/>
              <a:ext cx="3760150" cy="21817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pt-BR" i="1" dirty="0"/>
                <a:t>Altos indicadores de erros (Dependendo da arquitetura)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2E64D67-9146-B64D-D32A-F2A460E995C7}"/>
                </a:ext>
              </a:extLst>
            </p:cNvPr>
            <p:cNvSpPr txBox="1"/>
            <p:nvPr/>
          </p:nvSpPr>
          <p:spPr>
            <a:xfrm>
              <a:off x="2076492" y="2506513"/>
              <a:ext cx="12250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b="1" dirty="0" err="1">
                  <a:solidFill>
                    <a:schemeClr val="bg1"/>
                  </a:solidFill>
                </a:rPr>
                <a:t>Threats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72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Diretiva da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FDA5D-F24E-879A-94D6-DF083F37CCA4}"/>
              </a:ext>
            </a:extLst>
          </p:cNvPr>
          <p:cNvSpPr txBox="1"/>
          <p:nvPr/>
        </p:nvSpPr>
        <p:spPr>
          <a:xfrm>
            <a:off x="4002019" y="2884885"/>
            <a:ext cx="554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Estabelecimento de foco: colaboração para a </a:t>
            </a:r>
          </a:p>
          <a:p>
            <a:pPr algn="ctr"/>
            <a:r>
              <a:rPr lang="pt-BR" dirty="0"/>
              <a:t>descentralização do mercado de energia</a:t>
            </a:r>
          </a:p>
        </p:txBody>
      </p:sp>
      <p:pic>
        <p:nvPicPr>
          <p:cNvPr id="4104" name="Picture 8" descr="objetivo, alvo, foco, ícone de glifo de objetivo. símbolo da silhueta.  objetivo do atirador. espaço negativo. ilustração isolada do vetor 4975165  Vetor no Vecteezy">
            <a:extLst>
              <a:ext uri="{FF2B5EF4-FFF2-40B4-BE49-F238E27FC236}">
                <a16:creationId xmlns:a16="http://schemas.microsoft.com/office/drawing/2014/main" id="{F6F50945-DEC3-A329-15C6-5632029F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06" y="2618464"/>
            <a:ext cx="1347210" cy="1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P2p - Free business and finance icons">
            <a:extLst>
              <a:ext uri="{FF2B5EF4-FFF2-40B4-BE49-F238E27FC236}">
                <a16:creationId xmlns:a16="http://schemas.microsoft.com/office/drawing/2014/main" id="{5081CD1A-2F61-4435-7A7B-233851880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21" y="2991179"/>
            <a:ext cx="601780" cy="6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enchmarking: imagens, fotos e vetores stock | Shutterstock">
            <a:extLst>
              <a:ext uri="{FF2B5EF4-FFF2-40B4-BE49-F238E27FC236}">
                <a16:creationId xmlns:a16="http://schemas.microsoft.com/office/drawing/2014/main" id="{84A4F3E8-F8E6-CDD6-2B14-F11869C5D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472" r="22164" b="38930"/>
          <a:stretch/>
        </p:blipFill>
        <p:spPr bwMode="auto">
          <a:xfrm>
            <a:off x="2345910" y="5140403"/>
            <a:ext cx="1618002" cy="11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F9E9AB-0A3F-6D6A-49AA-C2328E526E07}"/>
              </a:ext>
            </a:extLst>
          </p:cNvPr>
          <p:cNvSpPr txBox="1"/>
          <p:nvPr/>
        </p:nvSpPr>
        <p:spPr>
          <a:xfrm>
            <a:off x="4002018" y="5463309"/>
            <a:ext cx="521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Benchmarking e estudo do comportamento </a:t>
            </a:r>
          </a:p>
          <a:p>
            <a:pPr algn="ctr"/>
            <a:r>
              <a:rPr lang="pt-BR" dirty="0"/>
              <a:t>de diferentes arquiteturas</a:t>
            </a:r>
          </a:p>
        </p:txBody>
      </p:sp>
      <p:pic>
        <p:nvPicPr>
          <p:cNvPr id="5124" name="Picture 4" descr="Method concept 2 colored icon simple blue element Vector Image">
            <a:extLst>
              <a:ext uri="{FF2B5EF4-FFF2-40B4-BE49-F238E27FC236}">
                <a16:creationId xmlns:a16="http://schemas.microsoft.com/office/drawing/2014/main" id="{B42E3465-B61F-0AAB-66CD-5B5368477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3" t="20063" r="26493" b="32025"/>
          <a:stretch/>
        </p:blipFill>
        <p:spPr bwMode="auto">
          <a:xfrm>
            <a:off x="2564801" y="3965674"/>
            <a:ext cx="1180220" cy="12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4F0761-0E5D-E19E-E4F5-B021BFE3459C}"/>
              </a:ext>
            </a:extLst>
          </p:cNvPr>
          <p:cNvSpPr txBox="1"/>
          <p:nvPr/>
        </p:nvSpPr>
        <p:spPr>
          <a:xfrm>
            <a:off x="4002018" y="4248236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Elaboração de um método generalista </a:t>
            </a:r>
          </a:p>
          <a:p>
            <a:pPr algn="ctr"/>
            <a:r>
              <a:rPr lang="pt-BR" dirty="0"/>
              <a:t>e que traga bons resultados</a:t>
            </a:r>
          </a:p>
        </p:txBody>
      </p:sp>
    </p:spTree>
    <p:extLst>
      <p:ext uri="{BB962C8B-B14F-4D97-AF65-F5344CB8AC3E}">
        <p14:creationId xmlns:p14="http://schemas.microsoft.com/office/powerpoint/2010/main" val="212101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 método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4BB90C-BC60-08DE-8197-F2E6B87C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89" y="2322168"/>
            <a:ext cx="9736822" cy="4197078"/>
          </a:xfrm>
        </p:spPr>
      </p:pic>
    </p:spTree>
    <p:extLst>
      <p:ext uri="{BB962C8B-B14F-4D97-AF65-F5344CB8AC3E}">
        <p14:creationId xmlns:p14="http://schemas.microsoft.com/office/powerpoint/2010/main" val="91526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C1B1-5B4A-ACBB-1CF4-5327A79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 método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8491A9-976B-D495-5023-53C26171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0" y="2709644"/>
            <a:ext cx="11507300" cy="3489238"/>
          </a:xfrm>
        </p:spPr>
      </p:pic>
    </p:spTree>
    <p:extLst>
      <p:ext uri="{BB962C8B-B14F-4D97-AF65-F5344CB8AC3E}">
        <p14:creationId xmlns:p14="http://schemas.microsoft.com/office/powerpoint/2010/main" val="2348239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700</TotalTime>
  <Words>508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Íon - Sala da Diretoria</vt:lpstr>
      <vt:lpstr>Previsão de demanda energética</vt:lpstr>
      <vt:lpstr>Apresentação Pessoal</vt:lpstr>
      <vt:lpstr>Sumário</vt:lpstr>
      <vt:lpstr>Introdução - Problema</vt:lpstr>
      <vt:lpstr>Introdução – Busca pela solução</vt:lpstr>
      <vt:lpstr>Introdução – Deep Learning: a solução</vt:lpstr>
      <vt:lpstr>Introdução – Diretiva da solução</vt:lpstr>
      <vt:lpstr>Detalhamento do método</vt:lpstr>
      <vt:lpstr>Detalhamento do método</vt:lpstr>
      <vt:lpstr>Detalhamento do método – Etapa de pré-processamento</vt:lpstr>
      <vt:lpstr>Detalhamento do método – Etapa de treinamento</vt:lpstr>
      <vt:lpstr>Detalhe dos modelos</vt:lpstr>
      <vt:lpstr>Implementação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 por SHAP Values</vt:lpstr>
      <vt:lpstr>Conclusões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Paulo Vitor Barbosa Ramos</dc:creator>
  <cp:lastModifiedBy>Paulo Vitor Barbosa Ramos</cp:lastModifiedBy>
  <cp:revision>18</cp:revision>
  <dcterms:created xsi:type="dcterms:W3CDTF">2022-06-10T12:06:38Z</dcterms:created>
  <dcterms:modified xsi:type="dcterms:W3CDTF">2022-06-15T22:44:19Z</dcterms:modified>
</cp:coreProperties>
</file>