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omments/modernComment_102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9144000" cy="6858000" type="screen4x3"/>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BC1857-021C-2D42-95D1-334457670E68}" name="Philippe Vullioud" initials="PV" userId="c27cb04a7403077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87"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8/10/relationships/authors" Target="authors.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7A3B5C98-44BE-45AD-8985-78934D808544}" authorId="{A5BC1857-021C-2D42-95D1-334457670E68}" created="2024-09-12T12:44:28.750">
    <pc:sldMkLst xmlns:pc="http://schemas.microsoft.com/office/powerpoint/2013/main/command">
      <pc:docMk/>
      <pc:sldMk cId="0" sldId="258"/>
    </pc:sldMkLst>
    <p188:txBody>
      <a:bodyPr/>
      <a:lstStyle/>
      <a:p>
        <a:r>
          <a:rPr lang="en-GB"/>
          <a:t>This group seems to be an exception in the sense that eviction does not seem to be associated with RA (E2 and P4 stay very low). 
In agreement with this, this female is the only evictor that did not produce a litter after eviction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12/09/2024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12/09/2024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12/09/2024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12/09/2024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12/09/2024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7D72-056B-5AAD-90D8-F88C5846697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32B8B4A-72AE-61F3-7901-5E4E8D28755F}"/>
              </a:ext>
            </a:extLst>
          </p:cNvPr>
          <p:cNvSpPr>
            <a:spLocks noGrp="1"/>
          </p:cNvSpPr>
          <p:nvPr>
            <p:ph idx="1"/>
          </p:nvPr>
        </p:nvSpPr>
        <p:spPr/>
        <p:txBody>
          <a:bodyPr>
            <a:normAutofit fontScale="92500" lnSpcReduction="10000"/>
          </a:bodyPr>
          <a:lstStyle/>
          <a:p>
            <a:r>
              <a:rPr lang="en-GB" dirty="0"/>
              <a:t>Dotted line black = Addition of male </a:t>
            </a:r>
          </a:p>
          <a:p>
            <a:r>
              <a:rPr lang="en-GB" dirty="0"/>
              <a:t>Dotted line red = Eviction</a:t>
            </a:r>
          </a:p>
          <a:p>
            <a:r>
              <a:rPr lang="en-GB" dirty="0"/>
              <a:t>Numbers associated with points indicate number of day pre-first parturition</a:t>
            </a:r>
          </a:p>
          <a:p>
            <a:r>
              <a:rPr lang="en-GB" dirty="0"/>
              <a:t>3 first slides are slow eviction that occurred when daughter successfully conceived their first litter</a:t>
            </a:r>
          </a:p>
          <a:p>
            <a:r>
              <a:rPr lang="en-GB" dirty="0"/>
              <a:t>3 last slides are slow eviction where daughter </a:t>
            </a:r>
            <a:r>
              <a:rPr lang="en-GB" dirty="0" err="1"/>
              <a:t>succesfully</a:t>
            </a:r>
            <a:r>
              <a:rPr lang="en-GB" dirty="0"/>
              <a:t> conceived much after eviction</a:t>
            </a:r>
          </a:p>
          <a:p>
            <a:r>
              <a:rPr lang="en-GB" dirty="0"/>
              <a:t>Please pay attention to variation of scale in y-axis</a:t>
            </a:r>
          </a:p>
        </p:txBody>
      </p:sp>
    </p:spTree>
    <p:extLst>
      <p:ext uri="{BB962C8B-B14F-4D97-AF65-F5344CB8AC3E}">
        <p14:creationId xmlns:p14="http://schemas.microsoft.com/office/powerpoint/2010/main" val="373232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3" name="rc3"/>
            <p:cNvSpPr/>
            <p:nvPr/>
          </p:nvSpPr>
          <p:spPr>
            <a:xfrm>
              <a:off x="0" y="0"/>
              <a:ext cx="9144000" cy="6858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4" name="tx4"/>
            <p:cNvSpPr/>
            <p:nvPr/>
          </p:nvSpPr>
          <p:spPr>
            <a:xfrm>
              <a:off x="2924956" y="223248"/>
              <a:ext cx="3294087" cy="143023"/>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000000">
                      <a:alpha val="100000"/>
                    </a:srgbClr>
                  </a:solidFill>
                  <a:latin typeface="Arial"/>
                  <a:cs typeface="Arial"/>
                </a:rPr>
                <a:t>Queen:Slow_PreFirst:Corbeau:Shorny:QEE:9</a:t>
              </a:r>
            </a:p>
          </p:txBody>
        </p:sp>
        <p:sp>
          <p:nvSpPr>
            <p:cNvPr id="5" name="pl5"/>
            <p:cNvSpPr/>
            <p:nvPr/>
          </p:nvSpPr>
          <p:spPr>
            <a:xfrm>
              <a:off x="424849" y="2899072"/>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6" name="pl6"/>
            <p:cNvSpPr/>
            <p:nvPr/>
          </p:nvSpPr>
          <p:spPr>
            <a:xfrm>
              <a:off x="424849" y="2265933"/>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7" name="pl7"/>
            <p:cNvSpPr/>
            <p:nvPr/>
          </p:nvSpPr>
          <p:spPr>
            <a:xfrm>
              <a:off x="424849" y="1632794"/>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8" name="pl8"/>
            <p:cNvSpPr/>
            <p:nvPr/>
          </p:nvSpPr>
          <p:spPr>
            <a:xfrm>
              <a:off x="424849" y="999655"/>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9" name="pl9"/>
            <p:cNvSpPr/>
            <p:nvPr/>
          </p:nvSpPr>
          <p:spPr>
            <a:xfrm>
              <a:off x="2350034"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0" name="pl10"/>
            <p:cNvSpPr/>
            <p:nvPr/>
          </p:nvSpPr>
          <p:spPr>
            <a:xfrm>
              <a:off x="4808763"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1" name="pl11"/>
            <p:cNvSpPr/>
            <p:nvPr/>
          </p:nvSpPr>
          <p:spPr>
            <a:xfrm>
              <a:off x="7267492"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2" name="pl12"/>
            <p:cNvSpPr/>
            <p:nvPr/>
          </p:nvSpPr>
          <p:spPr>
            <a:xfrm>
              <a:off x="424849" y="3215642"/>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3" name="pl13"/>
            <p:cNvSpPr/>
            <p:nvPr/>
          </p:nvSpPr>
          <p:spPr>
            <a:xfrm>
              <a:off x="424849" y="2582503"/>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4" name="pl14"/>
            <p:cNvSpPr/>
            <p:nvPr/>
          </p:nvSpPr>
          <p:spPr>
            <a:xfrm>
              <a:off x="424849" y="1949364"/>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5" name="pl15"/>
            <p:cNvSpPr/>
            <p:nvPr/>
          </p:nvSpPr>
          <p:spPr>
            <a:xfrm>
              <a:off x="424849" y="1316224"/>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6" name="pl16"/>
            <p:cNvSpPr/>
            <p:nvPr/>
          </p:nvSpPr>
          <p:spPr>
            <a:xfrm>
              <a:off x="1120669"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7" name="pl17"/>
            <p:cNvSpPr/>
            <p:nvPr/>
          </p:nvSpPr>
          <p:spPr>
            <a:xfrm>
              <a:off x="3579398"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8" name="pl18"/>
            <p:cNvSpPr/>
            <p:nvPr/>
          </p:nvSpPr>
          <p:spPr>
            <a:xfrm>
              <a:off x="6038127"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9" name="pl19"/>
            <p:cNvSpPr/>
            <p:nvPr/>
          </p:nvSpPr>
          <p:spPr>
            <a:xfrm>
              <a:off x="776447" y="813167"/>
              <a:ext cx="7031965" cy="2402474"/>
            </a:xfrm>
            <a:custGeom>
              <a:avLst/>
              <a:gdLst/>
              <a:ahLst/>
              <a:cxnLst/>
              <a:rect l="0" t="0" r="0" b="0"/>
              <a:pathLst>
                <a:path w="7031965" h="2402474">
                  <a:moveTo>
                    <a:pt x="0" y="2390954"/>
                  </a:moveTo>
                  <a:lnTo>
                    <a:pt x="270460" y="2402474"/>
                  </a:lnTo>
                  <a:lnTo>
                    <a:pt x="319634" y="2402146"/>
                  </a:lnTo>
                  <a:lnTo>
                    <a:pt x="368809" y="2399785"/>
                  </a:lnTo>
                  <a:lnTo>
                    <a:pt x="417983" y="2398662"/>
                  </a:lnTo>
                  <a:lnTo>
                    <a:pt x="467158" y="2401427"/>
                  </a:lnTo>
                  <a:lnTo>
                    <a:pt x="516333" y="2402474"/>
                  </a:lnTo>
                  <a:lnTo>
                    <a:pt x="565507" y="2401862"/>
                  </a:lnTo>
                  <a:lnTo>
                    <a:pt x="663856" y="2402421"/>
                  </a:lnTo>
                  <a:lnTo>
                    <a:pt x="1008078" y="2400567"/>
                  </a:lnTo>
                  <a:lnTo>
                    <a:pt x="1352300" y="2402474"/>
                  </a:lnTo>
                  <a:lnTo>
                    <a:pt x="1696523" y="2402474"/>
                  </a:lnTo>
                  <a:lnTo>
                    <a:pt x="2089919" y="2402474"/>
                  </a:lnTo>
                  <a:lnTo>
                    <a:pt x="2384967" y="2402474"/>
                  </a:lnTo>
                  <a:lnTo>
                    <a:pt x="2680014" y="2394495"/>
                  </a:lnTo>
                  <a:lnTo>
                    <a:pt x="3171760" y="2402474"/>
                  </a:lnTo>
                  <a:lnTo>
                    <a:pt x="3515982" y="2402474"/>
                  </a:lnTo>
                  <a:lnTo>
                    <a:pt x="3860204" y="2402474"/>
                  </a:lnTo>
                  <a:lnTo>
                    <a:pt x="4204426" y="2402474"/>
                  </a:lnTo>
                  <a:lnTo>
                    <a:pt x="4573236" y="2402474"/>
                  </a:lnTo>
                  <a:lnTo>
                    <a:pt x="4868283" y="2402474"/>
                  </a:lnTo>
                  <a:lnTo>
                    <a:pt x="5999298" y="2375309"/>
                  </a:lnTo>
                  <a:lnTo>
                    <a:pt x="6195997" y="2208530"/>
                  </a:lnTo>
                  <a:lnTo>
                    <a:pt x="6294346" y="2313877"/>
                  </a:lnTo>
                  <a:lnTo>
                    <a:pt x="6515631" y="2329675"/>
                  </a:lnTo>
                  <a:lnTo>
                    <a:pt x="6687742" y="2288037"/>
                  </a:lnTo>
                  <a:lnTo>
                    <a:pt x="6859854" y="2253823"/>
                  </a:lnTo>
                  <a:lnTo>
                    <a:pt x="7031965" y="0"/>
                  </a:lnTo>
                </a:path>
              </a:pathLst>
            </a:custGeom>
            <a:ln w="27101" cap="flat">
              <a:solidFill>
                <a:srgbClr val="000000">
                  <a:alpha val="100000"/>
                </a:srgbClr>
              </a:solidFill>
              <a:prstDash val="solid"/>
              <a:round/>
            </a:ln>
          </p:spPr>
          <p:txBody>
            <a:bodyPr/>
            <a:lstStyle/>
            <a:p>
              <a:endParaRPr/>
            </a:p>
          </p:txBody>
        </p:sp>
        <p:sp>
          <p:nvSpPr>
            <p:cNvPr id="20" name="pt20"/>
            <p:cNvSpPr/>
            <p:nvPr/>
          </p:nvSpPr>
          <p:spPr>
            <a:xfrm>
              <a:off x="731295" y="3158969"/>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1" name="pt21"/>
            <p:cNvSpPr/>
            <p:nvPr/>
          </p:nvSpPr>
          <p:spPr>
            <a:xfrm>
              <a:off x="1001755"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2" name="pt22"/>
            <p:cNvSpPr/>
            <p:nvPr/>
          </p:nvSpPr>
          <p:spPr>
            <a:xfrm>
              <a:off x="1050930" y="317016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3" name="pt23"/>
            <p:cNvSpPr/>
            <p:nvPr/>
          </p:nvSpPr>
          <p:spPr>
            <a:xfrm>
              <a:off x="1100105" y="3167801"/>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4" name="pt24"/>
            <p:cNvSpPr/>
            <p:nvPr/>
          </p:nvSpPr>
          <p:spPr>
            <a:xfrm>
              <a:off x="1149279" y="3166677"/>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5" name="pt25"/>
            <p:cNvSpPr/>
            <p:nvPr/>
          </p:nvSpPr>
          <p:spPr>
            <a:xfrm>
              <a:off x="1198454" y="316944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6" name="pt26"/>
            <p:cNvSpPr/>
            <p:nvPr/>
          </p:nvSpPr>
          <p:spPr>
            <a:xfrm>
              <a:off x="1247628"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7" name="pt27"/>
            <p:cNvSpPr/>
            <p:nvPr/>
          </p:nvSpPr>
          <p:spPr>
            <a:xfrm>
              <a:off x="1296803" y="3169877"/>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8" name="pt28"/>
            <p:cNvSpPr/>
            <p:nvPr/>
          </p:nvSpPr>
          <p:spPr>
            <a:xfrm>
              <a:off x="1395152" y="3170437"/>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9" name="pt29"/>
            <p:cNvSpPr/>
            <p:nvPr/>
          </p:nvSpPr>
          <p:spPr>
            <a:xfrm>
              <a:off x="1739374" y="316858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0" name="pt30"/>
            <p:cNvSpPr/>
            <p:nvPr/>
          </p:nvSpPr>
          <p:spPr>
            <a:xfrm>
              <a:off x="2083596"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1" name="pt31"/>
            <p:cNvSpPr/>
            <p:nvPr/>
          </p:nvSpPr>
          <p:spPr>
            <a:xfrm>
              <a:off x="2427818"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2" name="pt32"/>
            <p:cNvSpPr/>
            <p:nvPr/>
          </p:nvSpPr>
          <p:spPr>
            <a:xfrm>
              <a:off x="2821215"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3" name="pt33"/>
            <p:cNvSpPr/>
            <p:nvPr/>
          </p:nvSpPr>
          <p:spPr>
            <a:xfrm>
              <a:off x="3116262"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4" name="pt34"/>
            <p:cNvSpPr/>
            <p:nvPr/>
          </p:nvSpPr>
          <p:spPr>
            <a:xfrm>
              <a:off x="3411310" y="316251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35" name="pt35"/>
            <p:cNvSpPr/>
            <p:nvPr/>
          </p:nvSpPr>
          <p:spPr>
            <a:xfrm>
              <a:off x="3903056"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6" name="pt36"/>
            <p:cNvSpPr/>
            <p:nvPr/>
          </p:nvSpPr>
          <p:spPr>
            <a:xfrm>
              <a:off x="4247278"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7" name="pt37"/>
            <p:cNvSpPr/>
            <p:nvPr/>
          </p:nvSpPr>
          <p:spPr>
            <a:xfrm>
              <a:off x="4591500"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8" name="pt38"/>
            <p:cNvSpPr/>
            <p:nvPr/>
          </p:nvSpPr>
          <p:spPr>
            <a:xfrm>
              <a:off x="4935722"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9" name="pt39"/>
            <p:cNvSpPr/>
            <p:nvPr/>
          </p:nvSpPr>
          <p:spPr>
            <a:xfrm>
              <a:off x="5304531"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0" name="pt40"/>
            <p:cNvSpPr/>
            <p:nvPr/>
          </p:nvSpPr>
          <p:spPr>
            <a:xfrm>
              <a:off x="5599579"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1" name="pt41"/>
            <p:cNvSpPr/>
            <p:nvPr/>
          </p:nvSpPr>
          <p:spPr>
            <a:xfrm>
              <a:off x="6730594" y="314332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2" name="pt42"/>
            <p:cNvSpPr/>
            <p:nvPr/>
          </p:nvSpPr>
          <p:spPr>
            <a:xfrm>
              <a:off x="6927292" y="297654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3" name="pt43"/>
            <p:cNvSpPr/>
            <p:nvPr/>
          </p:nvSpPr>
          <p:spPr>
            <a:xfrm>
              <a:off x="7025642" y="3081892"/>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4" name="pt44"/>
            <p:cNvSpPr/>
            <p:nvPr/>
          </p:nvSpPr>
          <p:spPr>
            <a:xfrm>
              <a:off x="7246927" y="3097691"/>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5" name="pt45"/>
            <p:cNvSpPr/>
            <p:nvPr/>
          </p:nvSpPr>
          <p:spPr>
            <a:xfrm>
              <a:off x="7419038" y="3056052"/>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6" name="pt46"/>
            <p:cNvSpPr/>
            <p:nvPr/>
          </p:nvSpPr>
          <p:spPr>
            <a:xfrm>
              <a:off x="7591149" y="3021839"/>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7" name="pt47"/>
            <p:cNvSpPr/>
            <p:nvPr/>
          </p:nvSpPr>
          <p:spPr>
            <a:xfrm>
              <a:off x="7763260" y="76801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8" name="tx48"/>
            <p:cNvSpPr/>
            <p:nvPr/>
          </p:nvSpPr>
          <p:spPr>
            <a:xfrm>
              <a:off x="667963" y="3047230"/>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-370</a:t>
              </a:r>
            </a:p>
          </p:txBody>
        </p:sp>
        <p:sp>
          <p:nvSpPr>
            <p:cNvPr id="49" name="tx49"/>
            <p:cNvSpPr/>
            <p:nvPr/>
          </p:nvSpPr>
          <p:spPr>
            <a:xfrm>
              <a:off x="938423"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-359</a:t>
              </a:r>
            </a:p>
          </p:txBody>
        </p:sp>
        <p:sp>
          <p:nvSpPr>
            <p:cNvPr id="50" name="tx50"/>
            <p:cNvSpPr/>
            <p:nvPr/>
          </p:nvSpPr>
          <p:spPr>
            <a:xfrm>
              <a:off x="987598" y="3058423"/>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-357</a:t>
              </a:r>
            </a:p>
          </p:txBody>
        </p:sp>
        <p:sp>
          <p:nvSpPr>
            <p:cNvPr id="51" name="tx51"/>
            <p:cNvSpPr/>
            <p:nvPr/>
          </p:nvSpPr>
          <p:spPr>
            <a:xfrm>
              <a:off x="1036772" y="3056062"/>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-355</a:t>
              </a:r>
            </a:p>
          </p:txBody>
        </p:sp>
        <p:sp>
          <p:nvSpPr>
            <p:cNvPr id="52" name="tx52"/>
            <p:cNvSpPr/>
            <p:nvPr/>
          </p:nvSpPr>
          <p:spPr>
            <a:xfrm>
              <a:off x="1085947" y="3054938"/>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-353</a:t>
              </a:r>
            </a:p>
          </p:txBody>
        </p:sp>
        <p:sp>
          <p:nvSpPr>
            <p:cNvPr id="53" name="tx53"/>
            <p:cNvSpPr/>
            <p:nvPr/>
          </p:nvSpPr>
          <p:spPr>
            <a:xfrm>
              <a:off x="1135121" y="3057703"/>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-351</a:t>
              </a:r>
            </a:p>
          </p:txBody>
        </p:sp>
        <p:sp>
          <p:nvSpPr>
            <p:cNvPr id="54" name="tx54"/>
            <p:cNvSpPr/>
            <p:nvPr/>
          </p:nvSpPr>
          <p:spPr>
            <a:xfrm>
              <a:off x="1184296"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-349</a:t>
              </a:r>
            </a:p>
          </p:txBody>
        </p:sp>
        <p:sp>
          <p:nvSpPr>
            <p:cNvPr id="55" name="tx55"/>
            <p:cNvSpPr/>
            <p:nvPr/>
          </p:nvSpPr>
          <p:spPr>
            <a:xfrm>
              <a:off x="1233470" y="3058138"/>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-347</a:t>
              </a:r>
            </a:p>
          </p:txBody>
        </p:sp>
        <p:sp>
          <p:nvSpPr>
            <p:cNvPr id="56" name="tx56"/>
            <p:cNvSpPr/>
            <p:nvPr/>
          </p:nvSpPr>
          <p:spPr>
            <a:xfrm>
              <a:off x="1331820" y="3058698"/>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-343</a:t>
              </a:r>
            </a:p>
          </p:txBody>
        </p:sp>
        <p:sp>
          <p:nvSpPr>
            <p:cNvPr id="57" name="tx57"/>
            <p:cNvSpPr/>
            <p:nvPr/>
          </p:nvSpPr>
          <p:spPr>
            <a:xfrm>
              <a:off x="1676042" y="305684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-329</a:t>
              </a:r>
            </a:p>
          </p:txBody>
        </p:sp>
        <p:sp>
          <p:nvSpPr>
            <p:cNvPr id="58" name="tx58"/>
            <p:cNvSpPr/>
            <p:nvPr/>
          </p:nvSpPr>
          <p:spPr>
            <a:xfrm>
              <a:off x="2020264"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-315</a:t>
              </a:r>
            </a:p>
          </p:txBody>
        </p:sp>
        <p:sp>
          <p:nvSpPr>
            <p:cNvPr id="59" name="tx59"/>
            <p:cNvSpPr/>
            <p:nvPr/>
          </p:nvSpPr>
          <p:spPr>
            <a:xfrm>
              <a:off x="2364486"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-301</a:t>
              </a:r>
            </a:p>
          </p:txBody>
        </p:sp>
        <p:sp>
          <p:nvSpPr>
            <p:cNvPr id="60" name="tx60"/>
            <p:cNvSpPr/>
            <p:nvPr/>
          </p:nvSpPr>
          <p:spPr>
            <a:xfrm>
              <a:off x="2757882"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-285</a:t>
              </a:r>
            </a:p>
          </p:txBody>
        </p:sp>
        <p:sp>
          <p:nvSpPr>
            <p:cNvPr id="61" name="tx61"/>
            <p:cNvSpPr/>
            <p:nvPr/>
          </p:nvSpPr>
          <p:spPr>
            <a:xfrm>
              <a:off x="3052930"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-273</a:t>
              </a:r>
            </a:p>
          </p:txBody>
        </p:sp>
        <p:sp>
          <p:nvSpPr>
            <p:cNvPr id="62" name="tx62"/>
            <p:cNvSpPr/>
            <p:nvPr/>
          </p:nvSpPr>
          <p:spPr>
            <a:xfrm>
              <a:off x="3347977" y="305082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-261</a:t>
              </a:r>
            </a:p>
          </p:txBody>
        </p:sp>
        <p:sp>
          <p:nvSpPr>
            <p:cNvPr id="63" name="tx63"/>
            <p:cNvSpPr/>
            <p:nvPr/>
          </p:nvSpPr>
          <p:spPr>
            <a:xfrm>
              <a:off x="3839723" y="306012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-241</a:t>
              </a:r>
            </a:p>
          </p:txBody>
        </p:sp>
        <p:sp>
          <p:nvSpPr>
            <p:cNvPr id="64" name="tx64"/>
            <p:cNvSpPr/>
            <p:nvPr/>
          </p:nvSpPr>
          <p:spPr>
            <a:xfrm>
              <a:off x="4183945" y="306012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-227</a:t>
              </a:r>
            </a:p>
          </p:txBody>
        </p:sp>
        <p:sp>
          <p:nvSpPr>
            <p:cNvPr id="65" name="tx65"/>
            <p:cNvSpPr/>
            <p:nvPr/>
          </p:nvSpPr>
          <p:spPr>
            <a:xfrm>
              <a:off x="4528167"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-213</a:t>
              </a:r>
            </a:p>
          </p:txBody>
        </p:sp>
        <p:sp>
          <p:nvSpPr>
            <p:cNvPr id="66" name="tx66"/>
            <p:cNvSpPr/>
            <p:nvPr/>
          </p:nvSpPr>
          <p:spPr>
            <a:xfrm>
              <a:off x="4872389"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-199</a:t>
              </a:r>
            </a:p>
          </p:txBody>
        </p:sp>
        <p:sp>
          <p:nvSpPr>
            <p:cNvPr id="67" name="tx67"/>
            <p:cNvSpPr/>
            <p:nvPr/>
          </p:nvSpPr>
          <p:spPr>
            <a:xfrm>
              <a:off x="5241199"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-184</a:t>
              </a:r>
            </a:p>
          </p:txBody>
        </p:sp>
        <p:sp>
          <p:nvSpPr>
            <p:cNvPr id="68" name="tx68"/>
            <p:cNvSpPr/>
            <p:nvPr/>
          </p:nvSpPr>
          <p:spPr>
            <a:xfrm>
              <a:off x="5536246" y="306012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-172</a:t>
              </a:r>
            </a:p>
          </p:txBody>
        </p:sp>
        <p:sp>
          <p:nvSpPr>
            <p:cNvPr id="69" name="tx69"/>
            <p:cNvSpPr/>
            <p:nvPr/>
          </p:nvSpPr>
          <p:spPr>
            <a:xfrm>
              <a:off x="6667262" y="303163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-126</a:t>
              </a:r>
            </a:p>
          </p:txBody>
        </p:sp>
        <p:sp>
          <p:nvSpPr>
            <p:cNvPr id="70" name="tx70"/>
            <p:cNvSpPr/>
            <p:nvPr/>
          </p:nvSpPr>
          <p:spPr>
            <a:xfrm>
              <a:off x="6863960" y="286485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-118</a:t>
              </a:r>
            </a:p>
          </p:txBody>
        </p:sp>
        <p:sp>
          <p:nvSpPr>
            <p:cNvPr id="71" name="tx71"/>
            <p:cNvSpPr/>
            <p:nvPr/>
          </p:nvSpPr>
          <p:spPr>
            <a:xfrm>
              <a:off x="6962309" y="2971529"/>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-114</a:t>
              </a:r>
            </a:p>
          </p:txBody>
        </p:sp>
        <p:sp>
          <p:nvSpPr>
            <p:cNvPr id="72" name="tx72"/>
            <p:cNvSpPr/>
            <p:nvPr/>
          </p:nvSpPr>
          <p:spPr>
            <a:xfrm>
              <a:off x="7183595" y="2986005"/>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-105</a:t>
              </a:r>
            </a:p>
          </p:txBody>
        </p:sp>
        <p:sp>
          <p:nvSpPr>
            <p:cNvPr id="73" name="tx73"/>
            <p:cNvSpPr/>
            <p:nvPr/>
          </p:nvSpPr>
          <p:spPr>
            <a:xfrm>
              <a:off x="7385851" y="2944366"/>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-98</a:t>
              </a:r>
            </a:p>
          </p:txBody>
        </p:sp>
        <p:sp>
          <p:nvSpPr>
            <p:cNvPr id="74" name="tx74"/>
            <p:cNvSpPr/>
            <p:nvPr/>
          </p:nvSpPr>
          <p:spPr>
            <a:xfrm>
              <a:off x="7557962" y="2910153"/>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-91</a:t>
              </a:r>
            </a:p>
          </p:txBody>
        </p:sp>
        <p:sp>
          <p:nvSpPr>
            <p:cNvPr id="75" name="tx75"/>
            <p:cNvSpPr/>
            <p:nvPr/>
          </p:nvSpPr>
          <p:spPr>
            <a:xfrm>
              <a:off x="7730073" y="65632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-84</a:t>
              </a:r>
            </a:p>
          </p:txBody>
        </p:sp>
        <p:sp>
          <p:nvSpPr>
            <p:cNvPr id="76" name="pl76"/>
            <p:cNvSpPr/>
            <p:nvPr/>
          </p:nvSpPr>
          <p:spPr>
            <a:xfrm>
              <a:off x="1120669" y="693043"/>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77" name="pl77"/>
            <p:cNvSpPr/>
            <p:nvPr/>
          </p:nvSpPr>
          <p:spPr>
            <a:xfrm>
              <a:off x="6701984" y="693043"/>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78" name="tx78"/>
            <p:cNvSpPr/>
            <p:nvPr/>
          </p:nvSpPr>
          <p:spPr>
            <a:xfrm>
              <a:off x="300063" y="3173950"/>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79" name="tx79"/>
            <p:cNvSpPr/>
            <p:nvPr/>
          </p:nvSpPr>
          <p:spPr>
            <a:xfrm>
              <a:off x="237908" y="2540756"/>
              <a:ext cx="124311"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30</a:t>
              </a:r>
            </a:p>
          </p:txBody>
        </p:sp>
        <p:sp>
          <p:nvSpPr>
            <p:cNvPr id="80" name="tx80"/>
            <p:cNvSpPr/>
            <p:nvPr/>
          </p:nvSpPr>
          <p:spPr>
            <a:xfrm>
              <a:off x="237908" y="1907672"/>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60</a:t>
              </a:r>
            </a:p>
          </p:txBody>
        </p:sp>
        <p:sp>
          <p:nvSpPr>
            <p:cNvPr id="81" name="tx81"/>
            <p:cNvSpPr/>
            <p:nvPr/>
          </p:nvSpPr>
          <p:spPr>
            <a:xfrm>
              <a:off x="237908" y="1274533"/>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90</a:t>
              </a:r>
            </a:p>
          </p:txBody>
        </p:sp>
        <p:sp>
          <p:nvSpPr>
            <p:cNvPr id="82" name="tx82"/>
            <p:cNvSpPr/>
            <p:nvPr/>
          </p:nvSpPr>
          <p:spPr>
            <a:xfrm>
              <a:off x="1089591" y="3396704"/>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83" name="tx83"/>
            <p:cNvSpPr/>
            <p:nvPr/>
          </p:nvSpPr>
          <p:spPr>
            <a:xfrm>
              <a:off x="3486165"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84" name="tx84"/>
            <p:cNvSpPr/>
            <p:nvPr/>
          </p:nvSpPr>
          <p:spPr>
            <a:xfrm>
              <a:off x="5944894"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85" name="tx85"/>
            <p:cNvSpPr/>
            <p:nvPr/>
          </p:nvSpPr>
          <p:spPr>
            <a:xfrm>
              <a:off x="3640246" y="3509299"/>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86" name="tx86"/>
            <p:cNvSpPr/>
            <p:nvPr/>
          </p:nvSpPr>
          <p:spPr>
            <a:xfrm rot="-5400000">
              <a:off x="-377375" y="1948852"/>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E2 conc [ng/ml]</a:t>
              </a:r>
            </a:p>
          </p:txBody>
        </p:sp>
        <p:sp>
          <p:nvSpPr>
            <p:cNvPr id="87" name="pl87"/>
            <p:cNvSpPr/>
            <p:nvPr/>
          </p:nvSpPr>
          <p:spPr>
            <a:xfrm>
              <a:off x="456624" y="5869689"/>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88" name="pl88"/>
            <p:cNvSpPr/>
            <p:nvPr/>
          </p:nvSpPr>
          <p:spPr>
            <a:xfrm>
              <a:off x="456624" y="4943239"/>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89" name="pl89"/>
            <p:cNvSpPr/>
            <p:nvPr/>
          </p:nvSpPr>
          <p:spPr>
            <a:xfrm>
              <a:off x="456624" y="4016789"/>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90" name="pl90"/>
            <p:cNvSpPr/>
            <p:nvPr/>
          </p:nvSpPr>
          <p:spPr>
            <a:xfrm>
              <a:off x="2373901"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1" name="pl91"/>
            <p:cNvSpPr/>
            <p:nvPr/>
          </p:nvSpPr>
          <p:spPr>
            <a:xfrm>
              <a:off x="4822529"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2" name="pl92"/>
            <p:cNvSpPr/>
            <p:nvPr/>
          </p:nvSpPr>
          <p:spPr>
            <a:xfrm>
              <a:off x="7271158"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3" name="pl93"/>
            <p:cNvSpPr/>
            <p:nvPr/>
          </p:nvSpPr>
          <p:spPr>
            <a:xfrm>
              <a:off x="456624" y="6332915"/>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4" name="pl94"/>
            <p:cNvSpPr/>
            <p:nvPr/>
          </p:nvSpPr>
          <p:spPr>
            <a:xfrm>
              <a:off x="456624" y="5406464"/>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5" name="pl95"/>
            <p:cNvSpPr/>
            <p:nvPr/>
          </p:nvSpPr>
          <p:spPr>
            <a:xfrm>
              <a:off x="456624" y="4480014"/>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6" name="pl96"/>
            <p:cNvSpPr/>
            <p:nvPr/>
          </p:nvSpPr>
          <p:spPr>
            <a:xfrm>
              <a:off x="1149586"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97" name="pl97"/>
            <p:cNvSpPr/>
            <p:nvPr/>
          </p:nvSpPr>
          <p:spPr>
            <a:xfrm>
              <a:off x="3598215"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98" name="pl98"/>
            <p:cNvSpPr/>
            <p:nvPr/>
          </p:nvSpPr>
          <p:spPr>
            <a:xfrm>
              <a:off x="6046844"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99" name="pl99"/>
            <p:cNvSpPr/>
            <p:nvPr/>
          </p:nvSpPr>
          <p:spPr>
            <a:xfrm>
              <a:off x="806778" y="3930440"/>
              <a:ext cx="7003078" cy="2402474"/>
            </a:xfrm>
            <a:custGeom>
              <a:avLst/>
              <a:gdLst/>
              <a:ahLst/>
              <a:cxnLst/>
              <a:rect l="0" t="0" r="0" b="0"/>
              <a:pathLst>
                <a:path w="7003078" h="2402474">
                  <a:moveTo>
                    <a:pt x="0" y="2373166"/>
                  </a:moveTo>
                  <a:lnTo>
                    <a:pt x="269349" y="2398534"/>
                  </a:lnTo>
                  <a:lnTo>
                    <a:pt x="318321" y="2391911"/>
                  </a:lnTo>
                  <a:lnTo>
                    <a:pt x="367294" y="2384670"/>
                  </a:lnTo>
                  <a:lnTo>
                    <a:pt x="416266" y="2377840"/>
                  </a:lnTo>
                  <a:lnTo>
                    <a:pt x="465239" y="2384722"/>
                  </a:lnTo>
                  <a:lnTo>
                    <a:pt x="514212" y="2398115"/>
                  </a:lnTo>
                  <a:lnTo>
                    <a:pt x="563184" y="2393501"/>
                  </a:lnTo>
                  <a:lnTo>
                    <a:pt x="661129" y="2386705"/>
                  </a:lnTo>
                  <a:lnTo>
                    <a:pt x="1003937" y="2388046"/>
                  </a:lnTo>
                  <a:lnTo>
                    <a:pt x="1346745" y="2350155"/>
                  </a:lnTo>
                  <a:lnTo>
                    <a:pt x="1689553" y="2370734"/>
                  </a:lnTo>
                  <a:lnTo>
                    <a:pt x="2081334" y="2402474"/>
                  </a:lnTo>
                  <a:lnTo>
                    <a:pt x="2375169" y="2358539"/>
                  </a:lnTo>
                  <a:lnTo>
                    <a:pt x="2669005" y="2326468"/>
                  </a:lnTo>
                  <a:lnTo>
                    <a:pt x="3158731" y="2402474"/>
                  </a:lnTo>
                  <a:lnTo>
                    <a:pt x="3501539" y="2402474"/>
                  </a:lnTo>
                  <a:lnTo>
                    <a:pt x="3844347" y="2337655"/>
                  </a:lnTo>
                  <a:lnTo>
                    <a:pt x="4187155" y="2390074"/>
                  </a:lnTo>
                  <a:lnTo>
                    <a:pt x="4554449" y="2347272"/>
                  </a:lnTo>
                  <a:lnTo>
                    <a:pt x="4848284" y="2360742"/>
                  </a:lnTo>
                  <a:lnTo>
                    <a:pt x="5974654" y="2363193"/>
                  </a:lnTo>
                  <a:lnTo>
                    <a:pt x="6170544" y="1485832"/>
                  </a:lnTo>
                  <a:lnTo>
                    <a:pt x="6268489" y="1767335"/>
                  </a:lnTo>
                  <a:lnTo>
                    <a:pt x="6488866" y="1170333"/>
                  </a:lnTo>
                  <a:lnTo>
                    <a:pt x="6660270" y="2240013"/>
                  </a:lnTo>
                  <a:lnTo>
                    <a:pt x="6831674" y="2100208"/>
                  </a:lnTo>
                  <a:lnTo>
                    <a:pt x="7003078" y="0"/>
                  </a:lnTo>
                </a:path>
              </a:pathLst>
            </a:custGeom>
            <a:ln w="27101" cap="flat">
              <a:solidFill>
                <a:srgbClr val="000000">
                  <a:alpha val="100000"/>
                </a:srgbClr>
              </a:solidFill>
              <a:prstDash val="solid"/>
              <a:round/>
            </a:ln>
          </p:spPr>
          <p:txBody>
            <a:bodyPr/>
            <a:lstStyle/>
            <a:p>
              <a:endParaRPr/>
            </a:p>
          </p:txBody>
        </p:sp>
        <p:sp>
          <p:nvSpPr>
            <p:cNvPr id="100" name="pt100"/>
            <p:cNvSpPr/>
            <p:nvPr/>
          </p:nvSpPr>
          <p:spPr>
            <a:xfrm>
              <a:off x="761626" y="6258454"/>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1" name="pt101"/>
            <p:cNvSpPr/>
            <p:nvPr/>
          </p:nvSpPr>
          <p:spPr>
            <a:xfrm>
              <a:off x="1030976" y="628382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02" name="pt102"/>
            <p:cNvSpPr/>
            <p:nvPr/>
          </p:nvSpPr>
          <p:spPr>
            <a:xfrm>
              <a:off x="1079948" y="627720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03" name="pt103"/>
            <p:cNvSpPr/>
            <p:nvPr/>
          </p:nvSpPr>
          <p:spPr>
            <a:xfrm>
              <a:off x="1128921" y="626995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4" name="pt104"/>
            <p:cNvSpPr/>
            <p:nvPr/>
          </p:nvSpPr>
          <p:spPr>
            <a:xfrm>
              <a:off x="1177893" y="6263129"/>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05" name="pt105"/>
            <p:cNvSpPr/>
            <p:nvPr/>
          </p:nvSpPr>
          <p:spPr>
            <a:xfrm>
              <a:off x="1226866" y="627001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6" name="pt106"/>
            <p:cNvSpPr/>
            <p:nvPr/>
          </p:nvSpPr>
          <p:spPr>
            <a:xfrm>
              <a:off x="1275838" y="628340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07" name="pt107"/>
            <p:cNvSpPr/>
            <p:nvPr/>
          </p:nvSpPr>
          <p:spPr>
            <a:xfrm>
              <a:off x="1324811" y="62787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08" name="pt108"/>
            <p:cNvSpPr/>
            <p:nvPr/>
          </p:nvSpPr>
          <p:spPr>
            <a:xfrm>
              <a:off x="1422756" y="627199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09" name="pt109"/>
            <p:cNvSpPr/>
            <p:nvPr/>
          </p:nvSpPr>
          <p:spPr>
            <a:xfrm>
              <a:off x="1765564" y="6273334"/>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0" name="pt110"/>
            <p:cNvSpPr/>
            <p:nvPr/>
          </p:nvSpPr>
          <p:spPr>
            <a:xfrm>
              <a:off x="2108372" y="623544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1" name="pt111"/>
            <p:cNvSpPr/>
            <p:nvPr/>
          </p:nvSpPr>
          <p:spPr>
            <a:xfrm>
              <a:off x="2451180" y="6256022"/>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2" name="pt112"/>
            <p:cNvSpPr/>
            <p:nvPr/>
          </p:nvSpPr>
          <p:spPr>
            <a:xfrm>
              <a:off x="2842961" y="628776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3" name="pt113"/>
            <p:cNvSpPr/>
            <p:nvPr/>
          </p:nvSpPr>
          <p:spPr>
            <a:xfrm>
              <a:off x="3136796" y="624382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4" name="pt114"/>
            <p:cNvSpPr/>
            <p:nvPr/>
          </p:nvSpPr>
          <p:spPr>
            <a:xfrm>
              <a:off x="3430632" y="6211756"/>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5" name="pt115"/>
            <p:cNvSpPr/>
            <p:nvPr/>
          </p:nvSpPr>
          <p:spPr>
            <a:xfrm>
              <a:off x="3920357" y="628776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6" name="pt116"/>
            <p:cNvSpPr/>
            <p:nvPr/>
          </p:nvSpPr>
          <p:spPr>
            <a:xfrm>
              <a:off x="4263166" y="628776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7" name="pt117"/>
            <p:cNvSpPr/>
            <p:nvPr/>
          </p:nvSpPr>
          <p:spPr>
            <a:xfrm>
              <a:off x="4605974" y="622294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8" name="pt118"/>
            <p:cNvSpPr/>
            <p:nvPr/>
          </p:nvSpPr>
          <p:spPr>
            <a:xfrm>
              <a:off x="4948782" y="627536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9" name="pt119"/>
            <p:cNvSpPr/>
            <p:nvPr/>
          </p:nvSpPr>
          <p:spPr>
            <a:xfrm>
              <a:off x="5316076" y="623256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0" name="pt120"/>
            <p:cNvSpPr/>
            <p:nvPr/>
          </p:nvSpPr>
          <p:spPr>
            <a:xfrm>
              <a:off x="5609911" y="624603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21" name="pt121"/>
            <p:cNvSpPr/>
            <p:nvPr/>
          </p:nvSpPr>
          <p:spPr>
            <a:xfrm>
              <a:off x="6736281" y="6248481"/>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2" name="pt122"/>
            <p:cNvSpPr/>
            <p:nvPr/>
          </p:nvSpPr>
          <p:spPr>
            <a:xfrm>
              <a:off x="6932171" y="5371120"/>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3" name="pt123"/>
            <p:cNvSpPr/>
            <p:nvPr/>
          </p:nvSpPr>
          <p:spPr>
            <a:xfrm>
              <a:off x="7030116" y="565262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4" name="pt124"/>
            <p:cNvSpPr/>
            <p:nvPr/>
          </p:nvSpPr>
          <p:spPr>
            <a:xfrm>
              <a:off x="7250493" y="5055621"/>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5" name="pt125"/>
            <p:cNvSpPr/>
            <p:nvPr/>
          </p:nvSpPr>
          <p:spPr>
            <a:xfrm>
              <a:off x="7421897" y="6125302"/>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6" name="pt126"/>
            <p:cNvSpPr/>
            <p:nvPr/>
          </p:nvSpPr>
          <p:spPr>
            <a:xfrm>
              <a:off x="7593301" y="5985496"/>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7" name="pt127"/>
            <p:cNvSpPr/>
            <p:nvPr/>
          </p:nvSpPr>
          <p:spPr>
            <a:xfrm>
              <a:off x="7764705" y="388528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8" name="tx128"/>
            <p:cNvSpPr/>
            <p:nvPr/>
          </p:nvSpPr>
          <p:spPr>
            <a:xfrm>
              <a:off x="698294" y="6146715"/>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-370</a:t>
              </a:r>
            </a:p>
          </p:txBody>
        </p:sp>
        <p:sp>
          <p:nvSpPr>
            <p:cNvPr id="129" name="tx129"/>
            <p:cNvSpPr/>
            <p:nvPr/>
          </p:nvSpPr>
          <p:spPr>
            <a:xfrm>
              <a:off x="967643" y="617208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-359</a:t>
              </a:r>
            </a:p>
          </p:txBody>
        </p:sp>
        <p:sp>
          <p:nvSpPr>
            <p:cNvPr id="130" name="tx130"/>
            <p:cNvSpPr/>
            <p:nvPr/>
          </p:nvSpPr>
          <p:spPr>
            <a:xfrm>
              <a:off x="1016616" y="616546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-357</a:t>
              </a:r>
            </a:p>
          </p:txBody>
        </p:sp>
        <p:sp>
          <p:nvSpPr>
            <p:cNvPr id="131" name="tx131"/>
            <p:cNvSpPr/>
            <p:nvPr/>
          </p:nvSpPr>
          <p:spPr>
            <a:xfrm>
              <a:off x="1065588" y="6158219"/>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-355</a:t>
              </a:r>
            </a:p>
          </p:txBody>
        </p:sp>
        <p:sp>
          <p:nvSpPr>
            <p:cNvPr id="132" name="tx132"/>
            <p:cNvSpPr/>
            <p:nvPr/>
          </p:nvSpPr>
          <p:spPr>
            <a:xfrm>
              <a:off x="1114561" y="6151390"/>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-353</a:t>
              </a:r>
            </a:p>
          </p:txBody>
        </p:sp>
        <p:sp>
          <p:nvSpPr>
            <p:cNvPr id="133" name="tx133"/>
            <p:cNvSpPr/>
            <p:nvPr/>
          </p:nvSpPr>
          <p:spPr>
            <a:xfrm>
              <a:off x="1163533" y="615827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-351</a:t>
              </a:r>
            </a:p>
          </p:txBody>
        </p:sp>
        <p:sp>
          <p:nvSpPr>
            <p:cNvPr id="134" name="tx134"/>
            <p:cNvSpPr/>
            <p:nvPr/>
          </p:nvSpPr>
          <p:spPr>
            <a:xfrm>
              <a:off x="1212506" y="617166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-349</a:t>
              </a:r>
            </a:p>
          </p:txBody>
        </p:sp>
        <p:sp>
          <p:nvSpPr>
            <p:cNvPr id="135" name="tx135"/>
            <p:cNvSpPr/>
            <p:nvPr/>
          </p:nvSpPr>
          <p:spPr>
            <a:xfrm>
              <a:off x="1261478" y="61670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-347</a:t>
              </a:r>
            </a:p>
          </p:txBody>
        </p:sp>
        <p:sp>
          <p:nvSpPr>
            <p:cNvPr id="136" name="tx136"/>
            <p:cNvSpPr/>
            <p:nvPr/>
          </p:nvSpPr>
          <p:spPr>
            <a:xfrm>
              <a:off x="1359424" y="616025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-343</a:t>
              </a:r>
            </a:p>
          </p:txBody>
        </p:sp>
        <p:sp>
          <p:nvSpPr>
            <p:cNvPr id="137" name="tx137"/>
            <p:cNvSpPr/>
            <p:nvPr/>
          </p:nvSpPr>
          <p:spPr>
            <a:xfrm>
              <a:off x="1702232" y="6161595"/>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-329</a:t>
              </a:r>
            </a:p>
          </p:txBody>
        </p:sp>
        <p:sp>
          <p:nvSpPr>
            <p:cNvPr id="138" name="tx138"/>
            <p:cNvSpPr/>
            <p:nvPr/>
          </p:nvSpPr>
          <p:spPr>
            <a:xfrm>
              <a:off x="2045040" y="612370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-315</a:t>
              </a:r>
            </a:p>
          </p:txBody>
        </p:sp>
        <p:sp>
          <p:nvSpPr>
            <p:cNvPr id="139" name="tx139"/>
            <p:cNvSpPr/>
            <p:nvPr/>
          </p:nvSpPr>
          <p:spPr>
            <a:xfrm>
              <a:off x="2387848" y="6144283"/>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-301</a:t>
              </a:r>
            </a:p>
          </p:txBody>
        </p:sp>
        <p:sp>
          <p:nvSpPr>
            <p:cNvPr id="140" name="tx140"/>
            <p:cNvSpPr/>
            <p:nvPr/>
          </p:nvSpPr>
          <p:spPr>
            <a:xfrm>
              <a:off x="2779628" y="6176077"/>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-285</a:t>
              </a:r>
            </a:p>
          </p:txBody>
        </p:sp>
        <p:sp>
          <p:nvSpPr>
            <p:cNvPr id="141" name="tx141"/>
            <p:cNvSpPr/>
            <p:nvPr/>
          </p:nvSpPr>
          <p:spPr>
            <a:xfrm>
              <a:off x="3073464" y="6132088"/>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-273</a:t>
              </a:r>
            </a:p>
          </p:txBody>
        </p:sp>
        <p:sp>
          <p:nvSpPr>
            <p:cNvPr id="142" name="tx142"/>
            <p:cNvSpPr/>
            <p:nvPr/>
          </p:nvSpPr>
          <p:spPr>
            <a:xfrm>
              <a:off x="3367299" y="6100070"/>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-261</a:t>
              </a:r>
            </a:p>
          </p:txBody>
        </p:sp>
        <p:sp>
          <p:nvSpPr>
            <p:cNvPr id="143" name="tx143"/>
            <p:cNvSpPr/>
            <p:nvPr/>
          </p:nvSpPr>
          <p:spPr>
            <a:xfrm>
              <a:off x="3857025" y="6177400"/>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-241</a:t>
              </a:r>
            </a:p>
          </p:txBody>
        </p:sp>
        <p:sp>
          <p:nvSpPr>
            <p:cNvPr id="144" name="tx144"/>
            <p:cNvSpPr/>
            <p:nvPr/>
          </p:nvSpPr>
          <p:spPr>
            <a:xfrm>
              <a:off x="4199833" y="6177400"/>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-227</a:t>
              </a:r>
            </a:p>
          </p:txBody>
        </p:sp>
        <p:sp>
          <p:nvSpPr>
            <p:cNvPr id="145" name="tx145"/>
            <p:cNvSpPr/>
            <p:nvPr/>
          </p:nvSpPr>
          <p:spPr>
            <a:xfrm>
              <a:off x="4542641" y="611120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-213</a:t>
              </a:r>
            </a:p>
          </p:txBody>
        </p:sp>
        <p:sp>
          <p:nvSpPr>
            <p:cNvPr id="146" name="tx146"/>
            <p:cNvSpPr/>
            <p:nvPr/>
          </p:nvSpPr>
          <p:spPr>
            <a:xfrm>
              <a:off x="4885449" y="6163676"/>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-199</a:t>
              </a:r>
            </a:p>
          </p:txBody>
        </p:sp>
        <p:sp>
          <p:nvSpPr>
            <p:cNvPr id="147" name="tx147"/>
            <p:cNvSpPr/>
            <p:nvPr/>
          </p:nvSpPr>
          <p:spPr>
            <a:xfrm>
              <a:off x="5252743" y="612087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-184</a:t>
              </a:r>
            </a:p>
          </p:txBody>
        </p:sp>
        <p:sp>
          <p:nvSpPr>
            <p:cNvPr id="148" name="tx148"/>
            <p:cNvSpPr/>
            <p:nvPr/>
          </p:nvSpPr>
          <p:spPr>
            <a:xfrm>
              <a:off x="5546579" y="613566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-172</a:t>
              </a:r>
            </a:p>
          </p:txBody>
        </p:sp>
        <p:sp>
          <p:nvSpPr>
            <p:cNvPr id="149" name="tx149"/>
            <p:cNvSpPr/>
            <p:nvPr/>
          </p:nvSpPr>
          <p:spPr>
            <a:xfrm>
              <a:off x="6672948" y="6136795"/>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-126</a:t>
              </a:r>
            </a:p>
          </p:txBody>
        </p:sp>
        <p:sp>
          <p:nvSpPr>
            <p:cNvPr id="150" name="tx150"/>
            <p:cNvSpPr/>
            <p:nvPr/>
          </p:nvSpPr>
          <p:spPr>
            <a:xfrm>
              <a:off x="6868838" y="525943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-118</a:t>
              </a:r>
            </a:p>
          </p:txBody>
        </p:sp>
        <p:sp>
          <p:nvSpPr>
            <p:cNvPr id="151" name="tx151"/>
            <p:cNvSpPr/>
            <p:nvPr/>
          </p:nvSpPr>
          <p:spPr>
            <a:xfrm>
              <a:off x="6966784" y="5542261"/>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-114</a:t>
              </a:r>
            </a:p>
          </p:txBody>
        </p:sp>
        <p:sp>
          <p:nvSpPr>
            <p:cNvPr id="152" name="tx152"/>
            <p:cNvSpPr/>
            <p:nvPr/>
          </p:nvSpPr>
          <p:spPr>
            <a:xfrm>
              <a:off x="7187160" y="4943935"/>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-105</a:t>
              </a:r>
            </a:p>
          </p:txBody>
        </p:sp>
        <p:sp>
          <p:nvSpPr>
            <p:cNvPr id="153" name="tx153"/>
            <p:cNvSpPr/>
            <p:nvPr/>
          </p:nvSpPr>
          <p:spPr>
            <a:xfrm>
              <a:off x="7388709" y="6013616"/>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-98</a:t>
              </a:r>
            </a:p>
          </p:txBody>
        </p:sp>
        <p:sp>
          <p:nvSpPr>
            <p:cNvPr id="154" name="tx154"/>
            <p:cNvSpPr/>
            <p:nvPr/>
          </p:nvSpPr>
          <p:spPr>
            <a:xfrm>
              <a:off x="7560113" y="5873810"/>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-91</a:t>
              </a:r>
            </a:p>
          </p:txBody>
        </p:sp>
        <p:sp>
          <p:nvSpPr>
            <p:cNvPr id="155" name="tx155"/>
            <p:cNvSpPr/>
            <p:nvPr/>
          </p:nvSpPr>
          <p:spPr>
            <a:xfrm>
              <a:off x="7731517" y="3773602"/>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-84</a:t>
              </a:r>
            </a:p>
          </p:txBody>
        </p:sp>
        <p:sp>
          <p:nvSpPr>
            <p:cNvPr id="156" name="pl156"/>
            <p:cNvSpPr/>
            <p:nvPr/>
          </p:nvSpPr>
          <p:spPr>
            <a:xfrm>
              <a:off x="1149586" y="3810316"/>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157" name="pl157"/>
            <p:cNvSpPr/>
            <p:nvPr/>
          </p:nvSpPr>
          <p:spPr>
            <a:xfrm>
              <a:off x="6707974" y="3810316"/>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158" name="tx158"/>
            <p:cNvSpPr/>
            <p:nvPr/>
          </p:nvSpPr>
          <p:spPr>
            <a:xfrm>
              <a:off x="238632" y="6291223"/>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a:t>
              </a:r>
            </a:p>
          </p:txBody>
        </p:sp>
        <p:sp>
          <p:nvSpPr>
            <p:cNvPr id="159" name="tx159"/>
            <p:cNvSpPr/>
            <p:nvPr/>
          </p:nvSpPr>
          <p:spPr>
            <a:xfrm>
              <a:off x="238632" y="5364773"/>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0.5</a:t>
              </a:r>
            </a:p>
          </p:txBody>
        </p:sp>
        <p:sp>
          <p:nvSpPr>
            <p:cNvPr id="160" name="tx160"/>
            <p:cNvSpPr/>
            <p:nvPr/>
          </p:nvSpPr>
          <p:spPr>
            <a:xfrm>
              <a:off x="238632" y="4438322"/>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a:t>
              </a:r>
            </a:p>
          </p:txBody>
        </p:sp>
        <p:sp>
          <p:nvSpPr>
            <p:cNvPr id="161" name="tx161"/>
            <p:cNvSpPr/>
            <p:nvPr/>
          </p:nvSpPr>
          <p:spPr>
            <a:xfrm>
              <a:off x="1118508" y="6513977"/>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162" name="tx162"/>
            <p:cNvSpPr/>
            <p:nvPr/>
          </p:nvSpPr>
          <p:spPr>
            <a:xfrm>
              <a:off x="3504982"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163" name="tx163"/>
            <p:cNvSpPr/>
            <p:nvPr/>
          </p:nvSpPr>
          <p:spPr>
            <a:xfrm>
              <a:off x="5953610"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164" name="tx164"/>
            <p:cNvSpPr/>
            <p:nvPr/>
          </p:nvSpPr>
          <p:spPr>
            <a:xfrm>
              <a:off x="3656134" y="6626571"/>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165" name="tx165"/>
            <p:cNvSpPr/>
            <p:nvPr/>
          </p:nvSpPr>
          <p:spPr>
            <a:xfrm rot="-5400000">
              <a:off x="-377375" y="5066124"/>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P4 conc [ng/ml]</a:t>
              </a:r>
            </a:p>
          </p:txBody>
        </p:sp>
        <p:sp>
          <p:nvSpPr>
            <p:cNvPr id="166" name="tx166"/>
            <p:cNvSpPr/>
            <p:nvPr/>
          </p:nvSpPr>
          <p:spPr>
            <a:xfrm>
              <a:off x="8224812" y="2275678"/>
              <a:ext cx="92401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Eviction Status</a:t>
              </a:r>
            </a:p>
          </p:txBody>
        </p:sp>
        <p:sp>
          <p:nvSpPr>
            <p:cNvPr id="167" name="pl167"/>
            <p:cNvSpPr/>
            <p:nvPr/>
          </p:nvSpPr>
          <p:spPr>
            <a:xfrm>
              <a:off x="8246757" y="257392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68" name="tx168"/>
            <p:cNvSpPr/>
            <p:nvPr/>
          </p:nvSpPr>
          <p:spPr>
            <a:xfrm>
              <a:off x="8513857" y="2532615"/>
              <a:ext cx="341555"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Evictor</a:t>
              </a:r>
            </a:p>
          </p:txBody>
        </p:sp>
        <p:sp>
          <p:nvSpPr>
            <p:cNvPr id="169" name="tx169"/>
            <p:cNvSpPr/>
            <p:nvPr/>
          </p:nvSpPr>
          <p:spPr>
            <a:xfrm>
              <a:off x="8224812" y="2946355"/>
              <a:ext cx="745430" cy="13117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BS_Original</a:t>
              </a:r>
            </a:p>
          </p:txBody>
        </p:sp>
        <p:sp>
          <p:nvSpPr>
            <p:cNvPr id="170" name="pl170"/>
            <p:cNvSpPr/>
            <p:nvPr/>
          </p:nvSpPr>
          <p:spPr>
            <a:xfrm>
              <a:off x="8246757" y="327236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71" name="tx171"/>
            <p:cNvSpPr/>
            <p:nvPr/>
          </p:nvSpPr>
          <p:spPr>
            <a:xfrm>
              <a:off x="8513857" y="3210155"/>
              <a:ext cx="329222" cy="10221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Helper</a:t>
              </a:r>
            </a:p>
          </p:txBody>
        </p:sp>
        <p:sp>
          <p:nvSpPr>
            <p:cNvPr id="172" name="tx172"/>
            <p:cNvSpPr/>
            <p:nvPr/>
          </p:nvSpPr>
          <p:spPr>
            <a:xfrm>
              <a:off x="8224812" y="3674331"/>
              <a:ext cx="566712"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AnimalID</a:t>
              </a:r>
            </a:p>
          </p:txBody>
        </p:sp>
        <p:sp>
          <p:nvSpPr>
            <p:cNvPr id="173" name="pt173"/>
            <p:cNvSpPr/>
            <p:nvPr/>
          </p:nvSpPr>
          <p:spPr>
            <a:xfrm>
              <a:off x="8289388" y="3925653"/>
              <a:ext cx="90303" cy="90303"/>
            </a:xfrm>
            <a:prstGeom prst="ellipse">
              <a:avLst/>
            </a:prstGeom>
            <a:ln w="9000" cap="rnd">
              <a:solidFill>
                <a:srgbClr val="000000">
                  <a:alpha val="100000"/>
                </a:srgbClr>
              </a:solidFill>
              <a:prstDash val="solid"/>
              <a:round/>
            </a:ln>
          </p:spPr>
          <p:txBody>
            <a:bodyPr/>
            <a:lstStyle/>
            <a:p>
              <a:endParaRPr/>
            </a:p>
          </p:txBody>
        </p:sp>
        <p:sp>
          <p:nvSpPr>
            <p:cNvPr id="174" name="tx174"/>
            <p:cNvSpPr/>
            <p:nvPr/>
          </p:nvSpPr>
          <p:spPr>
            <a:xfrm>
              <a:off x="8513857" y="3928021"/>
              <a:ext cx="416207" cy="82783"/>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SOF001</a:t>
              </a:r>
            </a:p>
          </p:txBody>
        </p:sp>
        <p:sp>
          <p:nvSpPr>
            <p:cNvPr id="175" name="tx175"/>
            <p:cNvSpPr/>
            <p:nvPr/>
          </p:nvSpPr>
          <p:spPr>
            <a:xfrm>
              <a:off x="8224812" y="4364858"/>
              <a:ext cx="380355" cy="10954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QTcat</a:t>
              </a:r>
            </a:p>
          </p:txBody>
        </p:sp>
        <p:sp>
          <p:nvSpPr>
            <p:cNvPr id="176" name="pt176"/>
            <p:cNvSpPr/>
            <p:nvPr/>
          </p:nvSpPr>
          <p:spPr>
            <a:xfrm>
              <a:off x="8289388" y="462409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77" name="pt177"/>
            <p:cNvSpPr/>
            <p:nvPr/>
          </p:nvSpPr>
          <p:spPr>
            <a:xfrm>
              <a:off x="8289388" y="484354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78" name="pt178"/>
            <p:cNvSpPr/>
            <p:nvPr/>
          </p:nvSpPr>
          <p:spPr>
            <a:xfrm>
              <a:off x="8289388" y="506300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9" name="tx179"/>
            <p:cNvSpPr/>
            <p:nvPr/>
          </p:nvSpPr>
          <p:spPr>
            <a:xfrm>
              <a:off x="8513857" y="4629244"/>
              <a:ext cx="161418"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ND</a:t>
              </a:r>
            </a:p>
          </p:txBody>
        </p:sp>
        <p:sp>
          <p:nvSpPr>
            <p:cNvPr id="180" name="tx180"/>
            <p:cNvSpPr/>
            <p:nvPr/>
          </p:nvSpPr>
          <p:spPr>
            <a:xfrm>
              <a:off x="8513857" y="4848700"/>
              <a:ext cx="80709"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D</a:t>
              </a:r>
            </a:p>
          </p:txBody>
        </p:sp>
        <p:sp>
          <p:nvSpPr>
            <p:cNvPr id="181" name="tx181"/>
            <p:cNvSpPr/>
            <p:nvPr/>
          </p:nvSpPr>
          <p:spPr>
            <a:xfrm>
              <a:off x="8513857" y="5060516"/>
              <a:ext cx="86930" cy="8763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Q</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3" name="rc3"/>
            <p:cNvSpPr/>
            <p:nvPr/>
          </p:nvSpPr>
          <p:spPr>
            <a:xfrm>
              <a:off x="0" y="0"/>
              <a:ext cx="9144000" cy="6858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4" name="tx4"/>
            <p:cNvSpPr/>
            <p:nvPr/>
          </p:nvSpPr>
          <p:spPr>
            <a:xfrm>
              <a:off x="2895227" y="225183"/>
              <a:ext cx="3353544" cy="14108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000000">
                      <a:alpha val="100000"/>
                    </a:srgbClr>
                  </a:solidFill>
                  <a:latin typeface="Arial"/>
                  <a:cs typeface="Arial"/>
                </a:rPr>
                <a:t>Queen:Slow_PreFirst:Guinness:Roms:QEE:11</a:t>
              </a:r>
            </a:p>
          </p:txBody>
        </p:sp>
        <p:sp>
          <p:nvSpPr>
            <p:cNvPr id="5" name="pl5"/>
            <p:cNvSpPr/>
            <p:nvPr/>
          </p:nvSpPr>
          <p:spPr>
            <a:xfrm>
              <a:off x="488400" y="2833911"/>
              <a:ext cx="7671610" cy="0"/>
            </a:xfrm>
            <a:custGeom>
              <a:avLst/>
              <a:gdLst/>
              <a:ahLst/>
              <a:cxnLst/>
              <a:rect l="0" t="0" r="0" b="0"/>
              <a:pathLst>
                <a:path w="7671610">
                  <a:moveTo>
                    <a:pt x="0" y="0"/>
                  </a:moveTo>
                  <a:lnTo>
                    <a:pt x="7671610" y="0"/>
                  </a:lnTo>
                  <a:lnTo>
                    <a:pt x="7671610" y="0"/>
                  </a:lnTo>
                </a:path>
              </a:pathLst>
            </a:custGeom>
            <a:ln w="6775" cap="flat">
              <a:solidFill>
                <a:srgbClr val="EBEBEB">
                  <a:alpha val="100000"/>
                </a:srgbClr>
              </a:solidFill>
              <a:prstDash val="solid"/>
              <a:round/>
            </a:ln>
          </p:spPr>
          <p:txBody>
            <a:bodyPr/>
            <a:lstStyle/>
            <a:p>
              <a:endParaRPr/>
            </a:p>
          </p:txBody>
        </p:sp>
        <p:sp>
          <p:nvSpPr>
            <p:cNvPr id="6" name="pl6"/>
            <p:cNvSpPr/>
            <p:nvPr/>
          </p:nvSpPr>
          <p:spPr>
            <a:xfrm>
              <a:off x="488400" y="2070448"/>
              <a:ext cx="7671610" cy="0"/>
            </a:xfrm>
            <a:custGeom>
              <a:avLst/>
              <a:gdLst/>
              <a:ahLst/>
              <a:cxnLst/>
              <a:rect l="0" t="0" r="0" b="0"/>
              <a:pathLst>
                <a:path w="7671610">
                  <a:moveTo>
                    <a:pt x="0" y="0"/>
                  </a:moveTo>
                  <a:lnTo>
                    <a:pt x="7671610" y="0"/>
                  </a:lnTo>
                  <a:lnTo>
                    <a:pt x="7671610" y="0"/>
                  </a:lnTo>
                </a:path>
              </a:pathLst>
            </a:custGeom>
            <a:ln w="6775" cap="flat">
              <a:solidFill>
                <a:srgbClr val="EBEBEB">
                  <a:alpha val="100000"/>
                </a:srgbClr>
              </a:solidFill>
              <a:prstDash val="solid"/>
              <a:round/>
            </a:ln>
          </p:spPr>
          <p:txBody>
            <a:bodyPr/>
            <a:lstStyle/>
            <a:p>
              <a:endParaRPr/>
            </a:p>
          </p:txBody>
        </p:sp>
        <p:sp>
          <p:nvSpPr>
            <p:cNvPr id="7" name="pl7"/>
            <p:cNvSpPr/>
            <p:nvPr/>
          </p:nvSpPr>
          <p:spPr>
            <a:xfrm>
              <a:off x="488400" y="1306986"/>
              <a:ext cx="7671610" cy="0"/>
            </a:xfrm>
            <a:custGeom>
              <a:avLst/>
              <a:gdLst/>
              <a:ahLst/>
              <a:cxnLst/>
              <a:rect l="0" t="0" r="0" b="0"/>
              <a:pathLst>
                <a:path w="7671610">
                  <a:moveTo>
                    <a:pt x="0" y="0"/>
                  </a:moveTo>
                  <a:lnTo>
                    <a:pt x="7671610" y="0"/>
                  </a:lnTo>
                  <a:lnTo>
                    <a:pt x="7671610" y="0"/>
                  </a:lnTo>
                </a:path>
              </a:pathLst>
            </a:custGeom>
            <a:ln w="6775" cap="flat">
              <a:solidFill>
                <a:srgbClr val="EBEBEB">
                  <a:alpha val="100000"/>
                </a:srgbClr>
              </a:solidFill>
              <a:prstDash val="solid"/>
              <a:round/>
            </a:ln>
          </p:spPr>
          <p:txBody>
            <a:bodyPr/>
            <a:lstStyle/>
            <a:p>
              <a:endParaRPr/>
            </a:p>
          </p:txBody>
        </p:sp>
        <p:sp>
          <p:nvSpPr>
            <p:cNvPr id="8" name="pl8"/>
            <p:cNvSpPr/>
            <p:nvPr/>
          </p:nvSpPr>
          <p:spPr>
            <a:xfrm>
              <a:off x="2126178"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 name="pl9"/>
            <p:cNvSpPr/>
            <p:nvPr/>
          </p:nvSpPr>
          <p:spPr>
            <a:xfrm>
              <a:off x="3778830"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0" name="pl10"/>
            <p:cNvSpPr/>
            <p:nvPr/>
          </p:nvSpPr>
          <p:spPr>
            <a:xfrm>
              <a:off x="5431482"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1" name="pl11"/>
            <p:cNvSpPr/>
            <p:nvPr/>
          </p:nvSpPr>
          <p:spPr>
            <a:xfrm>
              <a:off x="7084134"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2" name="pl12"/>
            <p:cNvSpPr/>
            <p:nvPr/>
          </p:nvSpPr>
          <p:spPr>
            <a:xfrm>
              <a:off x="488400" y="3215642"/>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3" name="pl13"/>
            <p:cNvSpPr/>
            <p:nvPr/>
          </p:nvSpPr>
          <p:spPr>
            <a:xfrm>
              <a:off x="488400" y="2452179"/>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4" name="pl14"/>
            <p:cNvSpPr/>
            <p:nvPr/>
          </p:nvSpPr>
          <p:spPr>
            <a:xfrm>
              <a:off x="488400" y="1688717"/>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5" name="pl15"/>
            <p:cNvSpPr/>
            <p:nvPr/>
          </p:nvSpPr>
          <p:spPr>
            <a:xfrm>
              <a:off x="488400" y="925255"/>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6" name="pl16"/>
            <p:cNvSpPr/>
            <p:nvPr/>
          </p:nvSpPr>
          <p:spPr>
            <a:xfrm>
              <a:off x="1299852"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7" name="pl17"/>
            <p:cNvSpPr/>
            <p:nvPr/>
          </p:nvSpPr>
          <p:spPr>
            <a:xfrm>
              <a:off x="2952504"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8" name="pl18"/>
            <p:cNvSpPr/>
            <p:nvPr/>
          </p:nvSpPr>
          <p:spPr>
            <a:xfrm>
              <a:off x="4605156"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9" name="pl19"/>
            <p:cNvSpPr/>
            <p:nvPr/>
          </p:nvSpPr>
          <p:spPr>
            <a:xfrm>
              <a:off x="6257808"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0" name="pl20"/>
            <p:cNvSpPr/>
            <p:nvPr/>
          </p:nvSpPr>
          <p:spPr>
            <a:xfrm>
              <a:off x="7910460"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1" name="pl21"/>
            <p:cNvSpPr/>
            <p:nvPr/>
          </p:nvSpPr>
          <p:spPr>
            <a:xfrm>
              <a:off x="837109" y="813167"/>
              <a:ext cx="6974191" cy="2402474"/>
            </a:xfrm>
            <a:custGeom>
              <a:avLst/>
              <a:gdLst/>
              <a:ahLst/>
              <a:cxnLst/>
              <a:rect l="0" t="0" r="0" b="0"/>
              <a:pathLst>
                <a:path w="6974191" h="2402474">
                  <a:moveTo>
                    <a:pt x="0" y="2402474"/>
                  </a:moveTo>
                  <a:lnTo>
                    <a:pt x="363583" y="2402247"/>
                  </a:lnTo>
                  <a:lnTo>
                    <a:pt x="429689" y="2402310"/>
                  </a:lnTo>
                  <a:lnTo>
                    <a:pt x="495795" y="2402474"/>
                  </a:lnTo>
                  <a:lnTo>
                    <a:pt x="561901" y="2402474"/>
                  </a:lnTo>
                  <a:lnTo>
                    <a:pt x="628007" y="2402474"/>
                  </a:lnTo>
                  <a:lnTo>
                    <a:pt x="694113" y="2365493"/>
                  </a:lnTo>
                  <a:lnTo>
                    <a:pt x="760219" y="2402474"/>
                  </a:lnTo>
                  <a:lnTo>
                    <a:pt x="892432" y="2402474"/>
                  </a:lnTo>
                  <a:lnTo>
                    <a:pt x="1355174" y="2402474"/>
                  </a:lnTo>
                  <a:lnTo>
                    <a:pt x="1817917" y="2400519"/>
                  </a:lnTo>
                  <a:lnTo>
                    <a:pt x="2280659" y="2393597"/>
                  </a:lnTo>
                  <a:lnTo>
                    <a:pt x="2809508" y="2402474"/>
                  </a:lnTo>
                  <a:lnTo>
                    <a:pt x="3206144" y="2402474"/>
                  </a:lnTo>
                  <a:lnTo>
                    <a:pt x="3668887" y="2402474"/>
                  </a:lnTo>
                  <a:lnTo>
                    <a:pt x="4131630" y="2399520"/>
                  </a:lnTo>
                  <a:lnTo>
                    <a:pt x="4363001" y="2402474"/>
                  </a:lnTo>
                  <a:lnTo>
                    <a:pt x="4825743" y="2402474"/>
                  </a:lnTo>
                  <a:lnTo>
                    <a:pt x="4891850" y="2402474"/>
                  </a:lnTo>
                  <a:lnTo>
                    <a:pt x="5090168" y="2363283"/>
                  </a:lnTo>
                  <a:lnTo>
                    <a:pt x="5288486" y="2297312"/>
                  </a:lnTo>
                  <a:lnTo>
                    <a:pt x="5817335" y="1771733"/>
                  </a:lnTo>
                  <a:lnTo>
                    <a:pt x="6478395" y="0"/>
                  </a:lnTo>
                  <a:lnTo>
                    <a:pt x="6974191" y="1534153"/>
                  </a:lnTo>
                </a:path>
              </a:pathLst>
            </a:custGeom>
            <a:ln w="27101" cap="flat">
              <a:solidFill>
                <a:srgbClr val="000000">
                  <a:alpha val="100000"/>
                </a:srgbClr>
              </a:solidFill>
              <a:prstDash val="solid"/>
              <a:round/>
            </a:ln>
          </p:spPr>
          <p:txBody>
            <a:bodyPr/>
            <a:lstStyle/>
            <a:p>
              <a:endParaRPr/>
            </a:p>
          </p:txBody>
        </p:sp>
        <p:sp>
          <p:nvSpPr>
            <p:cNvPr id="22" name="pt22"/>
            <p:cNvSpPr/>
            <p:nvPr/>
          </p:nvSpPr>
          <p:spPr>
            <a:xfrm>
              <a:off x="791957"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3" name="pt23"/>
            <p:cNvSpPr/>
            <p:nvPr/>
          </p:nvSpPr>
          <p:spPr>
            <a:xfrm>
              <a:off x="1155541" y="317026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4" name="pt24"/>
            <p:cNvSpPr/>
            <p:nvPr/>
          </p:nvSpPr>
          <p:spPr>
            <a:xfrm>
              <a:off x="1221647" y="3170325"/>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5" name="pt25"/>
            <p:cNvSpPr/>
            <p:nvPr/>
          </p:nvSpPr>
          <p:spPr>
            <a:xfrm>
              <a:off x="1287753"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6" name="pt26"/>
            <p:cNvSpPr/>
            <p:nvPr/>
          </p:nvSpPr>
          <p:spPr>
            <a:xfrm>
              <a:off x="1353859"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7" name="pt27"/>
            <p:cNvSpPr/>
            <p:nvPr/>
          </p:nvSpPr>
          <p:spPr>
            <a:xfrm>
              <a:off x="1419965"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8" name="pt28"/>
            <p:cNvSpPr/>
            <p:nvPr/>
          </p:nvSpPr>
          <p:spPr>
            <a:xfrm>
              <a:off x="1486071" y="313350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9" name="pt29"/>
            <p:cNvSpPr/>
            <p:nvPr/>
          </p:nvSpPr>
          <p:spPr>
            <a:xfrm>
              <a:off x="1552177"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0" name="pt30"/>
            <p:cNvSpPr/>
            <p:nvPr/>
          </p:nvSpPr>
          <p:spPr>
            <a:xfrm>
              <a:off x="1684390"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1" name="pt31"/>
            <p:cNvSpPr/>
            <p:nvPr/>
          </p:nvSpPr>
          <p:spPr>
            <a:xfrm>
              <a:off x="2147132"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2" name="pt32"/>
            <p:cNvSpPr/>
            <p:nvPr/>
          </p:nvSpPr>
          <p:spPr>
            <a:xfrm>
              <a:off x="2609875" y="316853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33" name="pt33"/>
            <p:cNvSpPr/>
            <p:nvPr/>
          </p:nvSpPr>
          <p:spPr>
            <a:xfrm>
              <a:off x="3072617" y="316161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4" name="pt34"/>
            <p:cNvSpPr/>
            <p:nvPr/>
          </p:nvSpPr>
          <p:spPr>
            <a:xfrm>
              <a:off x="3601466"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5" name="pt35"/>
            <p:cNvSpPr/>
            <p:nvPr/>
          </p:nvSpPr>
          <p:spPr>
            <a:xfrm>
              <a:off x="3998102"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6" name="pt36"/>
            <p:cNvSpPr/>
            <p:nvPr/>
          </p:nvSpPr>
          <p:spPr>
            <a:xfrm>
              <a:off x="4460845"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7" name="pt37"/>
            <p:cNvSpPr/>
            <p:nvPr/>
          </p:nvSpPr>
          <p:spPr>
            <a:xfrm>
              <a:off x="4923587" y="316753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38" name="pt38"/>
            <p:cNvSpPr/>
            <p:nvPr/>
          </p:nvSpPr>
          <p:spPr>
            <a:xfrm>
              <a:off x="5154959"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9" name="pt39"/>
            <p:cNvSpPr/>
            <p:nvPr/>
          </p:nvSpPr>
          <p:spPr>
            <a:xfrm>
              <a:off x="5617701"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0" name="pt40"/>
            <p:cNvSpPr/>
            <p:nvPr/>
          </p:nvSpPr>
          <p:spPr>
            <a:xfrm>
              <a:off x="5683807"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1" name="pt41"/>
            <p:cNvSpPr/>
            <p:nvPr/>
          </p:nvSpPr>
          <p:spPr>
            <a:xfrm>
              <a:off x="5882126" y="3131299"/>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2" name="pt42"/>
            <p:cNvSpPr/>
            <p:nvPr/>
          </p:nvSpPr>
          <p:spPr>
            <a:xfrm>
              <a:off x="6080444" y="306532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3" name="pt43"/>
            <p:cNvSpPr/>
            <p:nvPr/>
          </p:nvSpPr>
          <p:spPr>
            <a:xfrm>
              <a:off x="6609293" y="2539749"/>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4" name="pt44"/>
            <p:cNvSpPr/>
            <p:nvPr/>
          </p:nvSpPr>
          <p:spPr>
            <a:xfrm>
              <a:off x="7270353" y="76801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5" name="pt45"/>
            <p:cNvSpPr/>
            <p:nvPr/>
          </p:nvSpPr>
          <p:spPr>
            <a:xfrm>
              <a:off x="7766149" y="2302169"/>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6" name="tx46"/>
            <p:cNvSpPr/>
            <p:nvPr/>
          </p:nvSpPr>
          <p:spPr>
            <a:xfrm>
              <a:off x="728625"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-354</a:t>
              </a:r>
            </a:p>
          </p:txBody>
        </p:sp>
        <p:sp>
          <p:nvSpPr>
            <p:cNvPr id="47" name="tx47"/>
            <p:cNvSpPr/>
            <p:nvPr/>
          </p:nvSpPr>
          <p:spPr>
            <a:xfrm>
              <a:off x="1092208" y="305852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-343</a:t>
              </a:r>
            </a:p>
          </p:txBody>
        </p:sp>
        <p:sp>
          <p:nvSpPr>
            <p:cNvPr id="48" name="tx48"/>
            <p:cNvSpPr/>
            <p:nvPr/>
          </p:nvSpPr>
          <p:spPr>
            <a:xfrm>
              <a:off x="1158314" y="3058586"/>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-341</a:t>
              </a:r>
            </a:p>
          </p:txBody>
        </p:sp>
        <p:sp>
          <p:nvSpPr>
            <p:cNvPr id="49" name="tx49"/>
            <p:cNvSpPr/>
            <p:nvPr/>
          </p:nvSpPr>
          <p:spPr>
            <a:xfrm>
              <a:off x="1224420"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-339</a:t>
              </a:r>
            </a:p>
          </p:txBody>
        </p:sp>
        <p:sp>
          <p:nvSpPr>
            <p:cNvPr id="50" name="tx50"/>
            <p:cNvSpPr/>
            <p:nvPr/>
          </p:nvSpPr>
          <p:spPr>
            <a:xfrm>
              <a:off x="1290527"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-337</a:t>
              </a:r>
            </a:p>
          </p:txBody>
        </p:sp>
        <p:sp>
          <p:nvSpPr>
            <p:cNvPr id="51" name="tx51"/>
            <p:cNvSpPr/>
            <p:nvPr/>
          </p:nvSpPr>
          <p:spPr>
            <a:xfrm>
              <a:off x="1356633"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-335</a:t>
              </a:r>
            </a:p>
          </p:txBody>
        </p:sp>
        <p:sp>
          <p:nvSpPr>
            <p:cNvPr id="52" name="tx52"/>
            <p:cNvSpPr/>
            <p:nvPr/>
          </p:nvSpPr>
          <p:spPr>
            <a:xfrm>
              <a:off x="1422739" y="3021769"/>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-333</a:t>
              </a:r>
            </a:p>
          </p:txBody>
        </p:sp>
        <p:sp>
          <p:nvSpPr>
            <p:cNvPr id="53" name="tx53"/>
            <p:cNvSpPr/>
            <p:nvPr/>
          </p:nvSpPr>
          <p:spPr>
            <a:xfrm>
              <a:off x="1488845"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-331</a:t>
              </a:r>
            </a:p>
          </p:txBody>
        </p:sp>
        <p:sp>
          <p:nvSpPr>
            <p:cNvPr id="54" name="tx54"/>
            <p:cNvSpPr/>
            <p:nvPr/>
          </p:nvSpPr>
          <p:spPr>
            <a:xfrm>
              <a:off x="1621057"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-327</a:t>
              </a:r>
            </a:p>
          </p:txBody>
        </p:sp>
        <p:sp>
          <p:nvSpPr>
            <p:cNvPr id="55" name="tx55"/>
            <p:cNvSpPr/>
            <p:nvPr/>
          </p:nvSpPr>
          <p:spPr>
            <a:xfrm>
              <a:off x="2083800"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-313</a:t>
              </a:r>
            </a:p>
          </p:txBody>
        </p:sp>
        <p:sp>
          <p:nvSpPr>
            <p:cNvPr id="56" name="tx56"/>
            <p:cNvSpPr/>
            <p:nvPr/>
          </p:nvSpPr>
          <p:spPr>
            <a:xfrm>
              <a:off x="2546542" y="305684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-299</a:t>
              </a:r>
            </a:p>
          </p:txBody>
        </p:sp>
        <p:sp>
          <p:nvSpPr>
            <p:cNvPr id="57" name="tx57"/>
            <p:cNvSpPr/>
            <p:nvPr/>
          </p:nvSpPr>
          <p:spPr>
            <a:xfrm>
              <a:off x="3009285" y="3049926"/>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-285</a:t>
              </a:r>
            </a:p>
          </p:txBody>
        </p:sp>
        <p:sp>
          <p:nvSpPr>
            <p:cNvPr id="58" name="tx58"/>
            <p:cNvSpPr/>
            <p:nvPr/>
          </p:nvSpPr>
          <p:spPr>
            <a:xfrm>
              <a:off x="3538133"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-269</a:t>
              </a:r>
            </a:p>
          </p:txBody>
        </p:sp>
        <p:sp>
          <p:nvSpPr>
            <p:cNvPr id="59" name="tx59"/>
            <p:cNvSpPr/>
            <p:nvPr/>
          </p:nvSpPr>
          <p:spPr>
            <a:xfrm>
              <a:off x="3934770"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-257</a:t>
              </a:r>
            </a:p>
          </p:txBody>
        </p:sp>
        <p:sp>
          <p:nvSpPr>
            <p:cNvPr id="60" name="tx60"/>
            <p:cNvSpPr/>
            <p:nvPr/>
          </p:nvSpPr>
          <p:spPr>
            <a:xfrm>
              <a:off x="4397512"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-243</a:t>
              </a:r>
            </a:p>
          </p:txBody>
        </p:sp>
        <p:sp>
          <p:nvSpPr>
            <p:cNvPr id="61" name="tx61"/>
            <p:cNvSpPr/>
            <p:nvPr/>
          </p:nvSpPr>
          <p:spPr>
            <a:xfrm>
              <a:off x="4860255" y="305584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-229</a:t>
              </a:r>
            </a:p>
          </p:txBody>
        </p:sp>
        <p:sp>
          <p:nvSpPr>
            <p:cNvPr id="62" name="tx62"/>
            <p:cNvSpPr/>
            <p:nvPr/>
          </p:nvSpPr>
          <p:spPr>
            <a:xfrm>
              <a:off x="5091626" y="306012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-222</a:t>
              </a:r>
            </a:p>
          </p:txBody>
        </p:sp>
        <p:sp>
          <p:nvSpPr>
            <p:cNvPr id="63" name="tx63"/>
            <p:cNvSpPr/>
            <p:nvPr/>
          </p:nvSpPr>
          <p:spPr>
            <a:xfrm>
              <a:off x="5554369"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-208</a:t>
              </a:r>
            </a:p>
          </p:txBody>
        </p:sp>
        <p:sp>
          <p:nvSpPr>
            <p:cNvPr id="64" name="tx64"/>
            <p:cNvSpPr/>
            <p:nvPr/>
          </p:nvSpPr>
          <p:spPr>
            <a:xfrm>
              <a:off x="5620475"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-206</a:t>
              </a:r>
            </a:p>
          </p:txBody>
        </p:sp>
        <p:sp>
          <p:nvSpPr>
            <p:cNvPr id="65" name="tx65"/>
            <p:cNvSpPr/>
            <p:nvPr/>
          </p:nvSpPr>
          <p:spPr>
            <a:xfrm>
              <a:off x="5818793" y="3019613"/>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-200</a:t>
              </a:r>
            </a:p>
          </p:txBody>
        </p:sp>
        <p:sp>
          <p:nvSpPr>
            <p:cNvPr id="66" name="tx66"/>
            <p:cNvSpPr/>
            <p:nvPr/>
          </p:nvSpPr>
          <p:spPr>
            <a:xfrm>
              <a:off x="6017111" y="2953642"/>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-194</a:t>
              </a:r>
            </a:p>
          </p:txBody>
        </p:sp>
        <p:sp>
          <p:nvSpPr>
            <p:cNvPr id="67" name="tx67"/>
            <p:cNvSpPr/>
            <p:nvPr/>
          </p:nvSpPr>
          <p:spPr>
            <a:xfrm>
              <a:off x="6545960" y="2428063"/>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-178</a:t>
              </a:r>
            </a:p>
          </p:txBody>
        </p:sp>
        <p:sp>
          <p:nvSpPr>
            <p:cNvPr id="68" name="tx68"/>
            <p:cNvSpPr/>
            <p:nvPr/>
          </p:nvSpPr>
          <p:spPr>
            <a:xfrm>
              <a:off x="7207021" y="65632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-158</a:t>
              </a:r>
            </a:p>
          </p:txBody>
        </p:sp>
        <p:sp>
          <p:nvSpPr>
            <p:cNvPr id="69" name="tx69"/>
            <p:cNvSpPr/>
            <p:nvPr/>
          </p:nvSpPr>
          <p:spPr>
            <a:xfrm>
              <a:off x="7702816" y="2190430"/>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-143</a:t>
              </a:r>
            </a:p>
          </p:txBody>
        </p:sp>
        <p:sp>
          <p:nvSpPr>
            <p:cNvPr id="70" name="pl70"/>
            <p:cNvSpPr/>
            <p:nvPr/>
          </p:nvSpPr>
          <p:spPr>
            <a:xfrm>
              <a:off x="1299852" y="693043"/>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71" name="pl71"/>
            <p:cNvSpPr/>
            <p:nvPr/>
          </p:nvSpPr>
          <p:spPr>
            <a:xfrm>
              <a:off x="5695906" y="693043"/>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72" name="tx72"/>
            <p:cNvSpPr/>
            <p:nvPr/>
          </p:nvSpPr>
          <p:spPr>
            <a:xfrm>
              <a:off x="363614" y="3173950"/>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73" name="tx73"/>
            <p:cNvSpPr/>
            <p:nvPr/>
          </p:nvSpPr>
          <p:spPr>
            <a:xfrm>
              <a:off x="239303" y="2410488"/>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74" name="tx74"/>
            <p:cNvSpPr/>
            <p:nvPr/>
          </p:nvSpPr>
          <p:spPr>
            <a:xfrm>
              <a:off x="239303" y="1647025"/>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75" name="tx75"/>
            <p:cNvSpPr/>
            <p:nvPr/>
          </p:nvSpPr>
          <p:spPr>
            <a:xfrm>
              <a:off x="239303" y="883508"/>
              <a:ext cx="186466"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300</a:t>
              </a:r>
            </a:p>
          </p:txBody>
        </p:sp>
        <p:sp>
          <p:nvSpPr>
            <p:cNvPr id="76" name="tx76"/>
            <p:cNvSpPr/>
            <p:nvPr/>
          </p:nvSpPr>
          <p:spPr>
            <a:xfrm>
              <a:off x="1268774" y="3396704"/>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77" name="tx77"/>
            <p:cNvSpPr/>
            <p:nvPr/>
          </p:nvSpPr>
          <p:spPr>
            <a:xfrm>
              <a:off x="2890348" y="3396704"/>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78" name="tx78"/>
            <p:cNvSpPr/>
            <p:nvPr/>
          </p:nvSpPr>
          <p:spPr>
            <a:xfrm>
              <a:off x="4511923"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79" name="tx79"/>
            <p:cNvSpPr/>
            <p:nvPr/>
          </p:nvSpPr>
          <p:spPr>
            <a:xfrm>
              <a:off x="6164575"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150</a:t>
              </a:r>
            </a:p>
          </p:txBody>
        </p:sp>
        <p:sp>
          <p:nvSpPr>
            <p:cNvPr id="80" name="tx80"/>
            <p:cNvSpPr/>
            <p:nvPr/>
          </p:nvSpPr>
          <p:spPr>
            <a:xfrm>
              <a:off x="7817227"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81" name="tx81"/>
            <p:cNvSpPr/>
            <p:nvPr/>
          </p:nvSpPr>
          <p:spPr>
            <a:xfrm>
              <a:off x="3672022" y="3509299"/>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82" name="tx82"/>
            <p:cNvSpPr/>
            <p:nvPr/>
          </p:nvSpPr>
          <p:spPr>
            <a:xfrm rot="-5400000">
              <a:off x="-377375" y="1948852"/>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E2 conc [ng/ml]</a:t>
              </a:r>
            </a:p>
          </p:txBody>
        </p:sp>
        <p:sp>
          <p:nvSpPr>
            <p:cNvPr id="83" name="pl83"/>
            <p:cNvSpPr/>
            <p:nvPr/>
          </p:nvSpPr>
          <p:spPr>
            <a:xfrm>
              <a:off x="456624" y="6095507"/>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84" name="pl84"/>
            <p:cNvSpPr/>
            <p:nvPr/>
          </p:nvSpPr>
          <p:spPr>
            <a:xfrm>
              <a:off x="456624" y="5620693"/>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85" name="pl85"/>
            <p:cNvSpPr/>
            <p:nvPr/>
          </p:nvSpPr>
          <p:spPr>
            <a:xfrm>
              <a:off x="456624" y="5145878"/>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86" name="pl86"/>
            <p:cNvSpPr/>
            <p:nvPr/>
          </p:nvSpPr>
          <p:spPr>
            <a:xfrm>
              <a:off x="456624" y="4671064"/>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87" name="pl87"/>
            <p:cNvSpPr/>
            <p:nvPr/>
          </p:nvSpPr>
          <p:spPr>
            <a:xfrm>
              <a:off x="456624" y="4196249"/>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88" name="pl88"/>
            <p:cNvSpPr/>
            <p:nvPr/>
          </p:nvSpPr>
          <p:spPr>
            <a:xfrm>
              <a:off x="2101186"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89" name="pl89"/>
            <p:cNvSpPr/>
            <p:nvPr/>
          </p:nvSpPr>
          <p:spPr>
            <a:xfrm>
              <a:off x="3760683"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0" name="pl90"/>
            <p:cNvSpPr/>
            <p:nvPr/>
          </p:nvSpPr>
          <p:spPr>
            <a:xfrm>
              <a:off x="5420181"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1" name="pl91"/>
            <p:cNvSpPr/>
            <p:nvPr/>
          </p:nvSpPr>
          <p:spPr>
            <a:xfrm>
              <a:off x="7079678"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2" name="pl92"/>
            <p:cNvSpPr/>
            <p:nvPr/>
          </p:nvSpPr>
          <p:spPr>
            <a:xfrm>
              <a:off x="456624" y="6332915"/>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3" name="pl93"/>
            <p:cNvSpPr/>
            <p:nvPr/>
          </p:nvSpPr>
          <p:spPr>
            <a:xfrm>
              <a:off x="456624" y="5858100"/>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4" name="pl94"/>
            <p:cNvSpPr/>
            <p:nvPr/>
          </p:nvSpPr>
          <p:spPr>
            <a:xfrm>
              <a:off x="456624" y="5383286"/>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5" name="pl95"/>
            <p:cNvSpPr/>
            <p:nvPr/>
          </p:nvSpPr>
          <p:spPr>
            <a:xfrm>
              <a:off x="456624" y="4908471"/>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6" name="pl96"/>
            <p:cNvSpPr/>
            <p:nvPr/>
          </p:nvSpPr>
          <p:spPr>
            <a:xfrm>
              <a:off x="456624" y="4433657"/>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7" name="pl97"/>
            <p:cNvSpPr/>
            <p:nvPr/>
          </p:nvSpPr>
          <p:spPr>
            <a:xfrm>
              <a:off x="456624" y="3958842"/>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98" name="pl98"/>
            <p:cNvSpPr/>
            <p:nvPr/>
          </p:nvSpPr>
          <p:spPr>
            <a:xfrm>
              <a:off x="1271437"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99" name="pl99"/>
            <p:cNvSpPr/>
            <p:nvPr/>
          </p:nvSpPr>
          <p:spPr>
            <a:xfrm>
              <a:off x="2930935"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00" name="pl100"/>
            <p:cNvSpPr/>
            <p:nvPr/>
          </p:nvSpPr>
          <p:spPr>
            <a:xfrm>
              <a:off x="4590432"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01" name="pl101"/>
            <p:cNvSpPr/>
            <p:nvPr/>
          </p:nvSpPr>
          <p:spPr>
            <a:xfrm>
              <a:off x="6249929"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02" name="pl102"/>
            <p:cNvSpPr/>
            <p:nvPr/>
          </p:nvSpPr>
          <p:spPr>
            <a:xfrm>
              <a:off x="7909426"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03" name="pl103"/>
            <p:cNvSpPr/>
            <p:nvPr/>
          </p:nvSpPr>
          <p:spPr>
            <a:xfrm>
              <a:off x="806778" y="3930440"/>
              <a:ext cx="7003078" cy="2402474"/>
            </a:xfrm>
            <a:custGeom>
              <a:avLst/>
              <a:gdLst/>
              <a:ahLst/>
              <a:cxnLst/>
              <a:rect l="0" t="0" r="0" b="0"/>
              <a:pathLst>
                <a:path w="7003078" h="2402474">
                  <a:moveTo>
                    <a:pt x="0" y="2379857"/>
                  </a:moveTo>
                  <a:lnTo>
                    <a:pt x="365089" y="2332956"/>
                  </a:lnTo>
                  <a:lnTo>
                    <a:pt x="431469" y="2370701"/>
                  </a:lnTo>
                  <a:lnTo>
                    <a:pt x="497849" y="2322915"/>
                  </a:lnTo>
                  <a:lnTo>
                    <a:pt x="564229" y="2223996"/>
                  </a:lnTo>
                  <a:lnTo>
                    <a:pt x="630608" y="2293637"/>
                  </a:lnTo>
                  <a:lnTo>
                    <a:pt x="696988" y="2212449"/>
                  </a:lnTo>
                  <a:lnTo>
                    <a:pt x="763368" y="2251500"/>
                  </a:lnTo>
                  <a:lnTo>
                    <a:pt x="896128" y="2308720"/>
                  </a:lnTo>
                  <a:lnTo>
                    <a:pt x="1360787" y="2297552"/>
                  </a:lnTo>
                  <a:lnTo>
                    <a:pt x="1825446" y="2333568"/>
                  </a:lnTo>
                  <a:lnTo>
                    <a:pt x="2290106" y="2177716"/>
                  </a:lnTo>
                  <a:lnTo>
                    <a:pt x="2821145" y="2346735"/>
                  </a:lnTo>
                  <a:lnTo>
                    <a:pt x="3219424" y="2275979"/>
                  </a:lnTo>
                  <a:lnTo>
                    <a:pt x="3684083" y="2402474"/>
                  </a:lnTo>
                  <a:lnTo>
                    <a:pt x="4148743" y="2298152"/>
                  </a:lnTo>
                  <a:lnTo>
                    <a:pt x="4381072" y="2301122"/>
                  </a:lnTo>
                  <a:lnTo>
                    <a:pt x="4845731" y="2289267"/>
                  </a:lnTo>
                  <a:lnTo>
                    <a:pt x="4912111" y="2228674"/>
                  </a:lnTo>
                  <a:lnTo>
                    <a:pt x="5111251" y="2097307"/>
                  </a:lnTo>
                  <a:lnTo>
                    <a:pt x="5310391" y="1924271"/>
                  </a:lnTo>
                  <a:lnTo>
                    <a:pt x="5841430" y="1507412"/>
                  </a:lnTo>
                  <a:lnTo>
                    <a:pt x="6505229" y="0"/>
                  </a:lnTo>
                  <a:lnTo>
                    <a:pt x="7003078" y="731449"/>
                  </a:lnTo>
                </a:path>
              </a:pathLst>
            </a:custGeom>
            <a:ln w="27101" cap="flat">
              <a:solidFill>
                <a:srgbClr val="000000">
                  <a:alpha val="100000"/>
                </a:srgbClr>
              </a:solidFill>
              <a:prstDash val="solid"/>
              <a:round/>
            </a:ln>
          </p:spPr>
          <p:txBody>
            <a:bodyPr/>
            <a:lstStyle/>
            <a:p>
              <a:endParaRPr/>
            </a:p>
          </p:txBody>
        </p:sp>
        <p:sp>
          <p:nvSpPr>
            <p:cNvPr id="104" name="pt104"/>
            <p:cNvSpPr/>
            <p:nvPr/>
          </p:nvSpPr>
          <p:spPr>
            <a:xfrm>
              <a:off x="761626" y="6265145"/>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05" name="pt105"/>
            <p:cNvSpPr/>
            <p:nvPr/>
          </p:nvSpPr>
          <p:spPr>
            <a:xfrm>
              <a:off x="1126716" y="6218244"/>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6" name="pt106"/>
            <p:cNvSpPr/>
            <p:nvPr/>
          </p:nvSpPr>
          <p:spPr>
            <a:xfrm>
              <a:off x="1193096" y="6255989"/>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7" name="pt107"/>
            <p:cNvSpPr/>
            <p:nvPr/>
          </p:nvSpPr>
          <p:spPr>
            <a:xfrm>
              <a:off x="1259476" y="6208204"/>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8" name="pt108"/>
            <p:cNvSpPr/>
            <p:nvPr/>
          </p:nvSpPr>
          <p:spPr>
            <a:xfrm>
              <a:off x="1325855" y="610928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9" name="pt109"/>
            <p:cNvSpPr/>
            <p:nvPr/>
          </p:nvSpPr>
          <p:spPr>
            <a:xfrm>
              <a:off x="1392235" y="617892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0" name="pt110"/>
            <p:cNvSpPr/>
            <p:nvPr/>
          </p:nvSpPr>
          <p:spPr>
            <a:xfrm>
              <a:off x="1458615" y="609773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1" name="pt111"/>
            <p:cNvSpPr/>
            <p:nvPr/>
          </p:nvSpPr>
          <p:spPr>
            <a:xfrm>
              <a:off x="1524995" y="613678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2" name="pt112"/>
            <p:cNvSpPr/>
            <p:nvPr/>
          </p:nvSpPr>
          <p:spPr>
            <a:xfrm>
              <a:off x="1657755" y="619400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3" name="pt113"/>
            <p:cNvSpPr/>
            <p:nvPr/>
          </p:nvSpPr>
          <p:spPr>
            <a:xfrm>
              <a:off x="2122414" y="618284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4" name="pt114"/>
            <p:cNvSpPr/>
            <p:nvPr/>
          </p:nvSpPr>
          <p:spPr>
            <a:xfrm>
              <a:off x="2587073" y="6218856"/>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5" name="pt115"/>
            <p:cNvSpPr/>
            <p:nvPr/>
          </p:nvSpPr>
          <p:spPr>
            <a:xfrm>
              <a:off x="3051733" y="6063004"/>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6" name="pt116"/>
            <p:cNvSpPr/>
            <p:nvPr/>
          </p:nvSpPr>
          <p:spPr>
            <a:xfrm>
              <a:off x="3582772" y="623202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7" name="pt117"/>
            <p:cNvSpPr/>
            <p:nvPr/>
          </p:nvSpPr>
          <p:spPr>
            <a:xfrm>
              <a:off x="3981051" y="616126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8" name="pt118"/>
            <p:cNvSpPr/>
            <p:nvPr/>
          </p:nvSpPr>
          <p:spPr>
            <a:xfrm>
              <a:off x="4445710" y="628776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9" name="pt119"/>
            <p:cNvSpPr/>
            <p:nvPr/>
          </p:nvSpPr>
          <p:spPr>
            <a:xfrm>
              <a:off x="4910369" y="6183441"/>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20" name="pt120"/>
            <p:cNvSpPr/>
            <p:nvPr/>
          </p:nvSpPr>
          <p:spPr>
            <a:xfrm>
              <a:off x="5142699" y="618641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1" name="pt121"/>
            <p:cNvSpPr/>
            <p:nvPr/>
          </p:nvSpPr>
          <p:spPr>
            <a:xfrm>
              <a:off x="5607358" y="617455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2" name="pt122"/>
            <p:cNvSpPr/>
            <p:nvPr/>
          </p:nvSpPr>
          <p:spPr>
            <a:xfrm>
              <a:off x="5673738" y="611396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3" name="pt123"/>
            <p:cNvSpPr/>
            <p:nvPr/>
          </p:nvSpPr>
          <p:spPr>
            <a:xfrm>
              <a:off x="5872878" y="598259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4" name="pt124"/>
            <p:cNvSpPr/>
            <p:nvPr/>
          </p:nvSpPr>
          <p:spPr>
            <a:xfrm>
              <a:off x="6072017" y="5809559"/>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5" name="pt125"/>
            <p:cNvSpPr/>
            <p:nvPr/>
          </p:nvSpPr>
          <p:spPr>
            <a:xfrm>
              <a:off x="6603057" y="5392700"/>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6" name="pt126"/>
            <p:cNvSpPr/>
            <p:nvPr/>
          </p:nvSpPr>
          <p:spPr>
            <a:xfrm>
              <a:off x="7266855" y="388528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7" name="pt127"/>
            <p:cNvSpPr/>
            <p:nvPr/>
          </p:nvSpPr>
          <p:spPr>
            <a:xfrm>
              <a:off x="7764705" y="4616737"/>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8" name="tx128"/>
            <p:cNvSpPr/>
            <p:nvPr/>
          </p:nvSpPr>
          <p:spPr>
            <a:xfrm>
              <a:off x="698294" y="6153406"/>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-354</a:t>
              </a:r>
            </a:p>
          </p:txBody>
        </p:sp>
        <p:sp>
          <p:nvSpPr>
            <p:cNvPr id="129" name="tx129"/>
            <p:cNvSpPr/>
            <p:nvPr/>
          </p:nvSpPr>
          <p:spPr>
            <a:xfrm>
              <a:off x="1063383" y="6106505"/>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-343</a:t>
              </a:r>
            </a:p>
          </p:txBody>
        </p:sp>
        <p:sp>
          <p:nvSpPr>
            <p:cNvPr id="130" name="tx130"/>
            <p:cNvSpPr/>
            <p:nvPr/>
          </p:nvSpPr>
          <p:spPr>
            <a:xfrm>
              <a:off x="1129763" y="6144250"/>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-341</a:t>
              </a:r>
            </a:p>
          </p:txBody>
        </p:sp>
        <p:sp>
          <p:nvSpPr>
            <p:cNvPr id="131" name="tx131"/>
            <p:cNvSpPr/>
            <p:nvPr/>
          </p:nvSpPr>
          <p:spPr>
            <a:xfrm>
              <a:off x="1196143" y="6096465"/>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-339</a:t>
              </a:r>
            </a:p>
          </p:txBody>
        </p:sp>
        <p:sp>
          <p:nvSpPr>
            <p:cNvPr id="132" name="tx132"/>
            <p:cNvSpPr/>
            <p:nvPr/>
          </p:nvSpPr>
          <p:spPr>
            <a:xfrm>
              <a:off x="1262523" y="5997545"/>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-337</a:t>
              </a:r>
            </a:p>
          </p:txBody>
        </p:sp>
        <p:sp>
          <p:nvSpPr>
            <p:cNvPr id="133" name="tx133"/>
            <p:cNvSpPr/>
            <p:nvPr/>
          </p:nvSpPr>
          <p:spPr>
            <a:xfrm>
              <a:off x="1328903" y="6067186"/>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-335</a:t>
              </a:r>
            </a:p>
          </p:txBody>
        </p:sp>
        <p:sp>
          <p:nvSpPr>
            <p:cNvPr id="134" name="tx134"/>
            <p:cNvSpPr/>
            <p:nvPr/>
          </p:nvSpPr>
          <p:spPr>
            <a:xfrm>
              <a:off x="1395283" y="5985998"/>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-333</a:t>
              </a:r>
            </a:p>
          </p:txBody>
        </p:sp>
        <p:sp>
          <p:nvSpPr>
            <p:cNvPr id="135" name="tx135"/>
            <p:cNvSpPr/>
            <p:nvPr/>
          </p:nvSpPr>
          <p:spPr>
            <a:xfrm>
              <a:off x="1461663" y="6025049"/>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-331</a:t>
              </a:r>
            </a:p>
          </p:txBody>
        </p:sp>
        <p:sp>
          <p:nvSpPr>
            <p:cNvPr id="136" name="tx136"/>
            <p:cNvSpPr/>
            <p:nvPr/>
          </p:nvSpPr>
          <p:spPr>
            <a:xfrm>
              <a:off x="1594422" y="6082269"/>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-327</a:t>
              </a:r>
            </a:p>
          </p:txBody>
        </p:sp>
        <p:sp>
          <p:nvSpPr>
            <p:cNvPr id="137" name="tx137"/>
            <p:cNvSpPr/>
            <p:nvPr/>
          </p:nvSpPr>
          <p:spPr>
            <a:xfrm>
              <a:off x="2059082" y="607110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-313</a:t>
              </a:r>
            </a:p>
          </p:txBody>
        </p:sp>
        <p:sp>
          <p:nvSpPr>
            <p:cNvPr id="138" name="tx138"/>
            <p:cNvSpPr/>
            <p:nvPr/>
          </p:nvSpPr>
          <p:spPr>
            <a:xfrm>
              <a:off x="2523741" y="6107170"/>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-299</a:t>
              </a:r>
            </a:p>
          </p:txBody>
        </p:sp>
        <p:sp>
          <p:nvSpPr>
            <p:cNvPr id="139" name="tx139"/>
            <p:cNvSpPr/>
            <p:nvPr/>
          </p:nvSpPr>
          <p:spPr>
            <a:xfrm>
              <a:off x="2988400" y="5951318"/>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-285</a:t>
              </a:r>
            </a:p>
          </p:txBody>
        </p:sp>
        <p:sp>
          <p:nvSpPr>
            <p:cNvPr id="140" name="tx140"/>
            <p:cNvSpPr/>
            <p:nvPr/>
          </p:nvSpPr>
          <p:spPr>
            <a:xfrm>
              <a:off x="3519439" y="6120337"/>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-269</a:t>
              </a:r>
            </a:p>
          </p:txBody>
        </p:sp>
        <p:sp>
          <p:nvSpPr>
            <p:cNvPr id="141" name="tx141"/>
            <p:cNvSpPr/>
            <p:nvPr/>
          </p:nvSpPr>
          <p:spPr>
            <a:xfrm>
              <a:off x="3917718" y="6049581"/>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-257</a:t>
              </a:r>
            </a:p>
          </p:txBody>
        </p:sp>
        <p:sp>
          <p:nvSpPr>
            <p:cNvPr id="142" name="tx142"/>
            <p:cNvSpPr/>
            <p:nvPr/>
          </p:nvSpPr>
          <p:spPr>
            <a:xfrm>
              <a:off x="4382378" y="617602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-243</a:t>
              </a:r>
            </a:p>
          </p:txBody>
        </p:sp>
        <p:sp>
          <p:nvSpPr>
            <p:cNvPr id="143" name="tx143"/>
            <p:cNvSpPr/>
            <p:nvPr/>
          </p:nvSpPr>
          <p:spPr>
            <a:xfrm>
              <a:off x="4847037" y="6071755"/>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-229</a:t>
              </a:r>
            </a:p>
          </p:txBody>
        </p:sp>
        <p:sp>
          <p:nvSpPr>
            <p:cNvPr id="144" name="tx144"/>
            <p:cNvSpPr/>
            <p:nvPr/>
          </p:nvSpPr>
          <p:spPr>
            <a:xfrm>
              <a:off x="5079367" y="607604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-222</a:t>
              </a:r>
            </a:p>
          </p:txBody>
        </p:sp>
        <p:sp>
          <p:nvSpPr>
            <p:cNvPr id="145" name="tx145"/>
            <p:cNvSpPr/>
            <p:nvPr/>
          </p:nvSpPr>
          <p:spPr>
            <a:xfrm>
              <a:off x="5544026" y="606286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-208</a:t>
              </a:r>
            </a:p>
          </p:txBody>
        </p:sp>
        <p:sp>
          <p:nvSpPr>
            <p:cNvPr id="146" name="tx146"/>
            <p:cNvSpPr/>
            <p:nvPr/>
          </p:nvSpPr>
          <p:spPr>
            <a:xfrm>
              <a:off x="5610406" y="6002276"/>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-206</a:t>
              </a:r>
            </a:p>
          </p:txBody>
        </p:sp>
        <p:sp>
          <p:nvSpPr>
            <p:cNvPr id="147" name="tx147"/>
            <p:cNvSpPr/>
            <p:nvPr/>
          </p:nvSpPr>
          <p:spPr>
            <a:xfrm>
              <a:off x="5809545" y="587090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-200</a:t>
              </a:r>
            </a:p>
          </p:txBody>
        </p:sp>
        <p:sp>
          <p:nvSpPr>
            <p:cNvPr id="148" name="tx148"/>
            <p:cNvSpPr/>
            <p:nvPr/>
          </p:nvSpPr>
          <p:spPr>
            <a:xfrm>
              <a:off x="6008685" y="5697873"/>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-194</a:t>
              </a:r>
            </a:p>
          </p:txBody>
        </p:sp>
        <p:sp>
          <p:nvSpPr>
            <p:cNvPr id="149" name="tx149"/>
            <p:cNvSpPr/>
            <p:nvPr/>
          </p:nvSpPr>
          <p:spPr>
            <a:xfrm>
              <a:off x="6539724" y="528101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-178</a:t>
              </a:r>
            </a:p>
          </p:txBody>
        </p:sp>
        <p:sp>
          <p:nvSpPr>
            <p:cNvPr id="150" name="tx150"/>
            <p:cNvSpPr/>
            <p:nvPr/>
          </p:nvSpPr>
          <p:spPr>
            <a:xfrm>
              <a:off x="7203523" y="3773602"/>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-158</a:t>
              </a:r>
            </a:p>
          </p:txBody>
        </p:sp>
        <p:sp>
          <p:nvSpPr>
            <p:cNvPr id="151" name="tx151"/>
            <p:cNvSpPr/>
            <p:nvPr/>
          </p:nvSpPr>
          <p:spPr>
            <a:xfrm>
              <a:off x="7701372" y="4504998"/>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-143</a:t>
              </a:r>
            </a:p>
          </p:txBody>
        </p:sp>
        <p:sp>
          <p:nvSpPr>
            <p:cNvPr id="152" name="pl152"/>
            <p:cNvSpPr/>
            <p:nvPr/>
          </p:nvSpPr>
          <p:spPr>
            <a:xfrm>
              <a:off x="1271437" y="3810316"/>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153" name="pl153"/>
            <p:cNvSpPr/>
            <p:nvPr/>
          </p:nvSpPr>
          <p:spPr>
            <a:xfrm>
              <a:off x="5685700" y="3810316"/>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154" name="tx154"/>
            <p:cNvSpPr/>
            <p:nvPr/>
          </p:nvSpPr>
          <p:spPr>
            <a:xfrm>
              <a:off x="238632" y="6291223"/>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a:t>
              </a:r>
            </a:p>
          </p:txBody>
        </p:sp>
        <p:sp>
          <p:nvSpPr>
            <p:cNvPr id="155" name="tx155"/>
            <p:cNvSpPr/>
            <p:nvPr/>
          </p:nvSpPr>
          <p:spPr>
            <a:xfrm>
              <a:off x="238632" y="5816408"/>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0.1</a:t>
              </a:r>
            </a:p>
          </p:txBody>
        </p:sp>
        <p:sp>
          <p:nvSpPr>
            <p:cNvPr id="156" name="tx156"/>
            <p:cNvSpPr/>
            <p:nvPr/>
          </p:nvSpPr>
          <p:spPr>
            <a:xfrm>
              <a:off x="238632" y="5341594"/>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0.2</a:t>
              </a:r>
            </a:p>
          </p:txBody>
        </p:sp>
        <p:sp>
          <p:nvSpPr>
            <p:cNvPr id="157" name="tx157"/>
            <p:cNvSpPr/>
            <p:nvPr/>
          </p:nvSpPr>
          <p:spPr>
            <a:xfrm>
              <a:off x="238632" y="4866725"/>
              <a:ext cx="155361"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0.3</a:t>
              </a:r>
            </a:p>
          </p:txBody>
        </p:sp>
        <p:sp>
          <p:nvSpPr>
            <p:cNvPr id="158" name="tx158"/>
            <p:cNvSpPr/>
            <p:nvPr/>
          </p:nvSpPr>
          <p:spPr>
            <a:xfrm>
              <a:off x="238632" y="4391965"/>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0.4</a:t>
              </a:r>
            </a:p>
          </p:txBody>
        </p:sp>
        <p:sp>
          <p:nvSpPr>
            <p:cNvPr id="159" name="tx159"/>
            <p:cNvSpPr/>
            <p:nvPr/>
          </p:nvSpPr>
          <p:spPr>
            <a:xfrm>
              <a:off x="238632" y="3917150"/>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0.5</a:t>
              </a:r>
            </a:p>
          </p:txBody>
        </p:sp>
        <p:sp>
          <p:nvSpPr>
            <p:cNvPr id="160" name="tx160"/>
            <p:cNvSpPr/>
            <p:nvPr/>
          </p:nvSpPr>
          <p:spPr>
            <a:xfrm>
              <a:off x="1240360" y="6513977"/>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161" name="tx161"/>
            <p:cNvSpPr/>
            <p:nvPr/>
          </p:nvSpPr>
          <p:spPr>
            <a:xfrm>
              <a:off x="2868779" y="6513977"/>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162" name="tx162"/>
            <p:cNvSpPr/>
            <p:nvPr/>
          </p:nvSpPr>
          <p:spPr>
            <a:xfrm>
              <a:off x="4497199"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163" name="tx163"/>
            <p:cNvSpPr/>
            <p:nvPr/>
          </p:nvSpPr>
          <p:spPr>
            <a:xfrm>
              <a:off x="6156696"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150</a:t>
              </a:r>
            </a:p>
          </p:txBody>
        </p:sp>
        <p:sp>
          <p:nvSpPr>
            <p:cNvPr id="164" name="tx164"/>
            <p:cNvSpPr/>
            <p:nvPr/>
          </p:nvSpPr>
          <p:spPr>
            <a:xfrm>
              <a:off x="7816193"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165" name="tx165"/>
            <p:cNvSpPr/>
            <p:nvPr/>
          </p:nvSpPr>
          <p:spPr>
            <a:xfrm>
              <a:off x="3656134" y="6626571"/>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166" name="tx166"/>
            <p:cNvSpPr/>
            <p:nvPr/>
          </p:nvSpPr>
          <p:spPr>
            <a:xfrm rot="-5400000">
              <a:off x="-377375" y="5066124"/>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P4 conc [ng/ml]</a:t>
              </a:r>
            </a:p>
          </p:txBody>
        </p:sp>
        <p:sp>
          <p:nvSpPr>
            <p:cNvPr id="167" name="tx167"/>
            <p:cNvSpPr/>
            <p:nvPr/>
          </p:nvSpPr>
          <p:spPr>
            <a:xfrm>
              <a:off x="8224812" y="2275678"/>
              <a:ext cx="92401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Eviction Status</a:t>
              </a:r>
            </a:p>
          </p:txBody>
        </p:sp>
        <p:sp>
          <p:nvSpPr>
            <p:cNvPr id="168" name="pl168"/>
            <p:cNvSpPr/>
            <p:nvPr/>
          </p:nvSpPr>
          <p:spPr>
            <a:xfrm>
              <a:off x="8246757" y="257392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69" name="tx169"/>
            <p:cNvSpPr/>
            <p:nvPr/>
          </p:nvSpPr>
          <p:spPr>
            <a:xfrm>
              <a:off x="8513857" y="2532615"/>
              <a:ext cx="341555"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Evictor</a:t>
              </a:r>
            </a:p>
          </p:txBody>
        </p:sp>
        <p:sp>
          <p:nvSpPr>
            <p:cNvPr id="170" name="tx170"/>
            <p:cNvSpPr/>
            <p:nvPr/>
          </p:nvSpPr>
          <p:spPr>
            <a:xfrm>
              <a:off x="8224812" y="2946355"/>
              <a:ext cx="745430" cy="13117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BS_Original</a:t>
              </a:r>
            </a:p>
          </p:txBody>
        </p:sp>
        <p:sp>
          <p:nvSpPr>
            <p:cNvPr id="171" name="pl171"/>
            <p:cNvSpPr/>
            <p:nvPr/>
          </p:nvSpPr>
          <p:spPr>
            <a:xfrm>
              <a:off x="8246757" y="327236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72" name="tx172"/>
            <p:cNvSpPr/>
            <p:nvPr/>
          </p:nvSpPr>
          <p:spPr>
            <a:xfrm>
              <a:off x="8513857" y="3210155"/>
              <a:ext cx="329222" cy="10221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Helper</a:t>
              </a:r>
            </a:p>
          </p:txBody>
        </p:sp>
        <p:sp>
          <p:nvSpPr>
            <p:cNvPr id="173" name="tx173"/>
            <p:cNvSpPr/>
            <p:nvPr/>
          </p:nvSpPr>
          <p:spPr>
            <a:xfrm>
              <a:off x="8224812" y="3674331"/>
              <a:ext cx="566712"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AnimalID</a:t>
              </a:r>
            </a:p>
          </p:txBody>
        </p:sp>
        <p:sp>
          <p:nvSpPr>
            <p:cNvPr id="174" name="pt174"/>
            <p:cNvSpPr/>
            <p:nvPr/>
          </p:nvSpPr>
          <p:spPr>
            <a:xfrm>
              <a:off x="8289388" y="3925653"/>
              <a:ext cx="90303" cy="90303"/>
            </a:xfrm>
            <a:prstGeom prst="ellipse">
              <a:avLst/>
            </a:prstGeom>
            <a:ln w="9000" cap="rnd">
              <a:solidFill>
                <a:srgbClr val="000000">
                  <a:alpha val="100000"/>
                </a:srgbClr>
              </a:solidFill>
              <a:prstDash val="solid"/>
              <a:round/>
            </a:ln>
          </p:spPr>
          <p:txBody>
            <a:bodyPr/>
            <a:lstStyle/>
            <a:p>
              <a:endParaRPr/>
            </a:p>
          </p:txBody>
        </p:sp>
        <p:sp>
          <p:nvSpPr>
            <p:cNvPr id="175" name="tx175"/>
            <p:cNvSpPr/>
            <p:nvPr/>
          </p:nvSpPr>
          <p:spPr>
            <a:xfrm>
              <a:off x="8513857" y="3928076"/>
              <a:ext cx="409986" cy="8272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RSF008</a:t>
              </a:r>
            </a:p>
          </p:txBody>
        </p:sp>
        <p:sp>
          <p:nvSpPr>
            <p:cNvPr id="176" name="tx176"/>
            <p:cNvSpPr/>
            <p:nvPr/>
          </p:nvSpPr>
          <p:spPr>
            <a:xfrm>
              <a:off x="8224812" y="4364858"/>
              <a:ext cx="380355" cy="10954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QTcat</a:t>
              </a:r>
            </a:p>
          </p:txBody>
        </p:sp>
        <p:sp>
          <p:nvSpPr>
            <p:cNvPr id="177" name="pt177"/>
            <p:cNvSpPr/>
            <p:nvPr/>
          </p:nvSpPr>
          <p:spPr>
            <a:xfrm>
              <a:off x="8289388" y="462409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78" name="pt178"/>
            <p:cNvSpPr/>
            <p:nvPr/>
          </p:nvSpPr>
          <p:spPr>
            <a:xfrm>
              <a:off x="8289388" y="484354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79" name="pt179"/>
            <p:cNvSpPr/>
            <p:nvPr/>
          </p:nvSpPr>
          <p:spPr>
            <a:xfrm>
              <a:off x="8289388" y="506300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0" name="tx180"/>
            <p:cNvSpPr/>
            <p:nvPr/>
          </p:nvSpPr>
          <p:spPr>
            <a:xfrm>
              <a:off x="8513857" y="4629244"/>
              <a:ext cx="161418"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ND</a:t>
              </a:r>
            </a:p>
          </p:txBody>
        </p:sp>
        <p:sp>
          <p:nvSpPr>
            <p:cNvPr id="181" name="tx181"/>
            <p:cNvSpPr/>
            <p:nvPr/>
          </p:nvSpPr>
          <p:spPr>
            <a:xfrm>
              <a:off x="8513857" y="4848700"/>
              <a:ext cx="80709"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D</a:t>
              </a:r>
            </a:p>
          </p:txBody>
        </p:sp>
        <p:sp>
          <p:nvSpPr>
            <p:cNvPr id="182" name="tx182"/>
            <p:cNvSpPr/>
            <p:nvPr/>
          </p:nvSpPr>
          <p:spPr>
            <a:xfrm>
              <a:off x="8513857" y="5060516"/>
              <a:ext cx="86930" cy="8763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Q</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8823" cy="6858000"/>
            <a:chOff x="0" y="0"/>
            <a:chExt cx="9148823" cy="6858000"/>
          </a:xfrm>
        </p:grpSpPr>
        <p:sp>
          <p:nvSpPr>
            <p:cNvPr id="3" name="rc3"/>
            <p:cNvSpPr/>
            <p:nvPr/>
          </p:nvSpPr>
          <p:spPr>
            <a:xfrm>
              <a:off x="0" y="0"/>
              <a:ext cx="9144000" cy="68580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4" name="tx4"/>
            <p:cNvSpPr/>
            <p:nvPr/>
          </p:nvSpPr>
          <p:spPr>
            <a:xfrm>
              <a:off x="2675222" y="223248"/>
              <a:ext cx="3793554" cy="143023"/>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000000">
                      <a:alpha val="100000"/>
                    </a:srgbClr>
                  </a:solidFill>
                  <a:latin typeface="Arial"/>
                  <a:cs typeface="Arial"/>
                </a:rPr>
                <a:t>Queen:Slow_None:WicklowWolf:Orycterope:QEE:21</a:t>
              </a:r>
            </a:p>
          </p:txBody>
        </p:sp>
        <p:sp>
          <p:nvSpPr>
            <p:cNvPr id="5" name="pl5"/>
            <p:cNvSpPr/>
            <p:nvPr/>
          </p:nvSpPr>
          <p:spPr>
            <a:xfrm>
              <a:off x="456624" y="2826018"/>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6" name="pl6"/>
            <p:cNvSpPr/>
            <p:nvPr/>
          </p:nvSpPr>
          <p:spPr>
            <a:xfrm>
              <a:off x="456624" y="2046770"/>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8" name="pl8"/>
            <p:cNvSpPr/>
            <p:nvPr/>
          </p:nvSpPr>
          <p:spPr>
            <a:xfrm>
              <a:off x="2348972"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 name="pl9"/>
            <p:cNvSpPr/>
            <p:nvPr/>
          </p:nvSpPr>
          <p:spPr>
            <a:xfrm>
              <a:off x="4877159"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0" name="pl10"/>
            <p:cNvSpPr/>
            <p:nvPr/>
          </p:nvSpPr>
          <p:spPr>
            <a:xfrm>
              <a:off x="7405347"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1" name="pl11"/>
            <p:cNvSpPr/>
            <p:nvPr/>
          </p:nvSpPr>
          <p:spPr>
            <a:xfrm>
              <a:off x="456624" y="3215642"/>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12" name="pl12"/>
            <p:cNvSpPr/>
            <p:nvPr/>
          </p:nvSpPr>
          <p:spPr>
            <a:xfrm>
              <a:off x="456624" y="2436394"/>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13" name="pl13"/>
            <p:cNvSpPr/>
            <p:nvPr/>
          </p:nvSpPr>
          <p:spPr>
            <a:xfrm>
              <a:off x="456624" y="1657147"/>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14" name="pl14"/>
            <p:cNvSpPr/>
            <p:nvPr/>
          </p:nvSpPr>
          <p:spPr>
            <a:xfrm>
              <a:off x="456624" y="877899"/>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15" name="pl15"/>
            <p:cNvSpPr/>
            <p:nvPr/>
          </p:nvSpPr>
          <p:spPr>
            <a:xfrm>
              <a:off x="1084879"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6" name="pl16"/>
            <p:cNvSpPr/>
            <p:nvPr/>
          </p:nvSpPr>
          <p:spPr>
            <a:xfrm>
              <a:off x="3613066"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7" name="pl17"/>
            <p:cNvSpPr/>
            <p:nvPr/>
          </p:nvSpPr>
          <p:spPr>
            <a:xfrm>
              <a:off x="6141253"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8" name="pl18"/>
            <p:cNvSpPr/>
            <p:nvPr/>
          </p:nvSpPr>
          <p:spPr>
            <a:xfrm>
              <a:off x="806778" y="813167"/>
              <a:ext cx="7003078" cy="2402474"/>
            </a:xfrm>
            <a:custGeom>
              <a:avLst/>
              <a:gdLst/>
              <a:ahLst/>
              <a:cxnLst/>
              <a:rect l="0" t="0" r="0" b="0"/>
              <a:pathLst>
                <a:path w="7003078" h="2402474">
                  <a:moveTo>
                    <a:pt x="0" y="2385825"/>
                  </a:moveTo>
                  <a:lnTo>
                    <a:pt x="75845" y="2367457"/>
                  </a:lnTo>
                  <a:lnTo>
                    <a:pt x="151691" y="2395852"/>
                  </a:lnTo>
                  <a:lnTo>
                    <a:pt x="303382" y="2402474"/>
                  </a:lnTo>
                  <a:lnTo>
                    <a:pt x="353946" y="2402474"/>
                  </a:lnTo>
                  <a:lnTo>
                    <a:pt x="404509" y="2402474"/>
                  </a:lnTo>
                  <a:lnTo>
                    <a:pt x="455073" y="1957778"/>
                  </a:lnTo>
                  <a:lnTo>
                    <a:pt x="505637" y="2402474"/>
                  </a:lnTo>
                  <a:lnTo>
                    <a:pt x="606764" y="2402474"/>
                  </a:lnTo>
                  <a:lnTo>
                    <a:pt x="935429" y="2402474"/>
                  </a:lnTo>
                  <a:lnTo>
                    <a:pt x="1314657" y="2402474"/>
                  </a:lnTo>
                  <a:lnTo>
                    <a:pt x="1643321" y="2402474"/>
                  </a:lnTo>
                  <a:lnTo>
                    <a:pt x="2174240" y="2402474"/>
                  </a:lnTo>
                  <a:lnTo>
                    <a:pt x="2401777" y="2402474"/>
                  </a:lnTo>
                  <a:lnTo>
                    <a:pt x="2705160" y="2402474"/>
                  </a:lnTo>
                  <a:lnTo>
                    <a:pt x="3059106" y="2402474"/>
                  </a:lnTo>
                  <a:lnTo>
                    <a:pt x="4348481" y="2402474"/>
                  </a:lnTo>
                  <a:lnTo>
                    <a:pt x="4702428" y="2402474"/>
                  </a:lnTo>
                  <a:lnTo>
                    <a:pt x="5056374" y="1770718"/>
                  </a:lnTo>
                  <a:lnTo>
                    <a:pt x="5460884" y="0"/>
                  </a:lnTo>
                  <a:lnTo>
                    <a:pt x="5587293" y="2402474"/>
                  </a:lnTo>
                  <a:lnTo>
                    <a:pt x="5688421" y="2402474"/>
                  </a:lnTo>
                  <a:lnTo>
                    <a:pt x="5915957" y="1648774"/>
                  </a:lnTo>
                  <a:lnTo>
                    <a:pt x="6118212" y="1739289"/>
                  </a:lnTo>
                  <a:lnTo>
                    <a:pt x="6295185" y="2402474"/>
                  </a:lnTo>
                  <a:lnTo>
                    <a:pt x="6649132" y="2402474"/>
                  </a:lnTo>
                  <a:lnTo>
                    <a:pt x="7003078" y="572132"/>
                  </a:lnTo>
                </a:path>
              </a:pathLst>
            </a:custGeom>
            <a:ln w="27101" cap="flat">
              <a:solidFill>
                <a:srgbClr val="000000">
                  <a:alpha val="100000"/>
                </a:srgbClr>
              </a:solidFill>
              <a:prstDash val="solid"/>
              <a:round/>
            </a:ln>
          </p:spPr>
          <p:txBody>
            <a:bodyPr/>
            <a:lstStyle/>
            <a:p>
              <a:endParaRPr/>
            </a:p>
          </p:txBody>
        </p:sp>
        <p:sp>
          <p:nvSpPr>
            <p:cNvPr id="19" name="pt19"/>
            <p:cNvSpPr/>
            <p:nvPr/>
          </p:nvSpPr>
          <p:spPr>
            <a:xfrm>
              <a:off x="761626" y="3153841"/>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0" name="pt20"/>
            <p:cNvSpPr/>
            <p:nvPr/>
          </p:nvSpPr>
          <p:spPr>
            <a:xfrm>
              <a:off x="837472" y="313547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1" name="pt21"/>
            <p:cNvSpPr/>
            <p:nvPr/>
          </p:nvSpPr>
          <p:spPr>
            <a:xfrm>
              <a:off x="913318" y="3163868"/>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2" name="pt22"/>
            <p:cNvSpPr/>
            <p:nvPr/>
          </p:nvSpPr>
          <p:spPr>
            <a:xfrm>
              <a:off x="1065009"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3" name="pt23"/>
            <p:cNvSpPr/>
            <p:nvPr/>
          </p:nvSpPr>
          <p:spPr>
            <a:xfrm>
              <a:off x="1115573"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4" name="pt24"/>
            <p:cNvSpPr/>
            <p:nvPr/>
          </p:nvSpPr>
          <p:spPr>
            <a:xfrm>
              <a:off x="1166136"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5" name="pt25"/>
            <p:cNvSpPr/>
            <p:nvPr/>
          </p:nvSpPr>
          <p:spPr>
            <a:xfrm>
              <a:off x="1216700" y="2725794"/>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6" name="pt26"/>
            <p:cNvSpPr/>
            <p:nvPr/>
          </p:nvSpPr>
          <p:spPr>
            <a:xfrm>
              <a:off x="1267264"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7" name="pt27"/>
            <p:cNvSpPr/>
            <p:nvPr/>
          </p:nvSpPr>
          <p:spPr>
            <a:xfrm>
              <a:off x="1368391"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8" name="pt28"/>
            <p:cNvSpPr/>
            <p:nvPr/>
          </p:nvSpPr>
          <p:spPr>
            <a:xfrm>
              <a:off x="1697056"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9" name="pt29"/>
            <p:cNvSpPr/>
            <p:nvPr/>
          </p:nvSpPr>
          <p:spPr>
            <a:xfrm>
              <a:off x="2076284"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0" name="pt30"/>
            <p:cNvSpPr/>
            <p:nvPr/>
          </p:nvSpPr>
          <p:spPr>
            <a:xfrm>
              <a:off x="2404948"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1" name="pt31"/>
            <p:cNvSpPr/>
            <p:nvPr/>
          </p:nvSpPr>
          <p:spPr>
            <a:xfrm>
              <a:off x="2935867"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2" name="pt32"/>
            <p:cNvSpPr/>
            <p:nvPr/>
          </p:nvSpPr>
          <p:spPr>
            <a:xfrm>
              <a:off x="3163404"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3" name="pt33"/>
            <p:cNvSpPr/>
            <p:nvPr/>
          </p:nvSpPr>
          <p:spPr>
            <a:xfrm>
              <a:off x="3466787"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4" name="pt34"/>
            <p:cNvSpPr/>
            <p:nvPr/>
          </p:nvSpPr>
          <p:spPr>
            <a:xfrm>
              <a:off x="3820733"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5" name="pt35"/>
            <p:cNvSpPr/>
            <p:nvPr/>
          </p:nvSpPr>
          <p:spPr>
            <a:xfrm>
              <a:off x="5110108"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6" name="pt36"/>
            <p:cNvSpPr/>
            <p:nvPr/>
          </p:nvSpPr>
          <p:spPr>
            <a:xfrm>
              <a:off x="5464054"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7" name="pt37"/>
            <p:cNvSpPr/>
            <p:nvPr/>
          </p:nvSpPr>
          <p:spPr>
            <a:xfrm>
              <a:off x="5818001" y="253873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38" name="pt38"/>
            <p:cNvSpPr/>
            <p:nvPr/>
          </p:nvSpPr>
          <p:spPr>
            <a:xfrm>
              <a:off x="6222511" y="76801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9" name="pt39"/>
            <p:cNvSpPr/>
            <p:nvPr/>
          </p:nvSpPr>
          <p:spPr>
            <a:xfrm>
              <a:off x="6348920"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0" name="pt40"/>
            <p:cNvSpPr/>
            <p:nvPr/>
          </p:nvSpPr>
          <p:spPr>
            <a:xfrm>
              <a:off x="6450047"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1" name="pt41"/>
            <p:cNvSpPr/>
            <p:nvPr/>
          </p:nvSpPr>
          <p:spPr>
            <a:xfrm>
              <a:off x="6677584" y="241679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42" name="pt42"/>
            <p:cNvSpPr/>
            <p:nvPr/>
          </p:nvSpPr>
          <p:spPr>
            <a:xfrm>
              <a:off x="6879839" y="250730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43" name="pt43"/>
            <p:cNvSpPr/>
            <p:nvPr/>
          </p:nvSpPr>
          <p:spPr>
            <a:xfrm>
              <a:off x="7056812"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4" name="pt44"/>
            <p:cNvSpPr/>
            <p:nvPr/>
          </p:nvSpPr>
          <p:spPr>
            <a:xfrm>
              <a:off x="7410758"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5" name="pt45"/>
            <p:cNvSpPr/>
            <p:nvPr/>
          </p:nvSpPr>
          <p:spPr>
            <a:xfrm>
              <a:off x="7764705" y="134014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46" name="pl46"/>
            <p:cNvSpPr/>
            <p:nvPr/>
          </p:nvSpPr>
          <p:spPr>
            <a:xfrm>
              <a:off x="1084879" y="693043"/>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47" name="pl47"/>
            <p:cNvSpPr/>
            <p:nvPr/>
          </p:nvSpPr>
          <p:spPr>
            <a:xfrm>
              <a:off x="6394072" y="693043"/>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48" name="tx48"/>
            <p:cNvSpPr/>
            <p:nvPr/>
          </p:nvSpPr>
          <p:spPr>
            <a:xfrm>
              <a:off x="238632" y="3173950"/>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a:t>
              </a:r>
            </a:p>
          </p:txBody>
        </p:sp>
        <p:sp>
          <p:nvSpPr>
            <p:cNvPr id="49" name="tx49"/>
            <p:cNvSpPr/>
            <p:nvPr/>
          </p:nvSpPr>
          <p:spPr>
            <a:xfrm>
              <a:off x="238632" y="2394703"/>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0.4</a:t>
              </a:r>
            </a:p>
          </p:txBody>
        </p:sp>
        <p:sp>
          <p:nvSpPr>
            <p:cNvPr id="50" name="tx50"/>
            <p:cNvSpPr/>
            <p:nvPr/>
          </p:nvSpPr>
          <p:spPr>
            <a:xfrm>
              <a:off x="238632" y="1615455"/>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0.8</a:t>
              </a:r>
            </a:p>
          </p:txBody>
        </p:sp>
        <p:sp>
          <p:nvSpPr>
            <p:cNvPr id="51" name="tx51"/>
            <p:cNvSpPr/>
            <p:nvPr/>
          </p:nvSpPr>
          <p:spPr>
            <a:xfrm>
              <a:off x="238632" y="837572"/>
              <a:ext cx="155361" cy="8032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1.2</a:t>
              </a:r>
            </a:p>
          </p:txBody>
        </p:sp>
        <p:sp>
          <p:nvSpPr>
            <p:cNvPr id="52" name="tx52"/>
            <p:cNvSpPr/>
            <p:nvPr/>
          </p:nvSpPr>
          <p:spPr>
            <a:xfrm>
              <a:off x="1053801" y="3396704"/>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53" name="tx53"/>
            <p:cNvSpPr/>
            <p:nvPr/>
          </p:nvSpPr>
          <p:spPr>
            <a:xfrm>
              <a:off x="3519833"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54" name="tx54"/>
            <p:cNvSpPr/>
            <p:nvPr/>
          </p:nvSpPr>
          <p:spPr>
            <a:xfrm>
              <a:off x="6048020"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55" name="tx55"/>
            <p:cNvSpPr/>
            <p:nvPr/>
          </p:nvSpPr>
          <p:spPr>
            <a:xfrm>
              <a:off x="3656134" y="3509299"/>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56" name="tx56"/>
            <p:cNvSpPr/>
            <p:nvPr/>
          </p:nvSpPr>
          <p:spPr>
            <a:xfrm rot="-5400000">
              <a:off x="-377375" y="1948852"/>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E2 conc [ng/ml]</a:t>
              </a:r>
            </a:p>
          </p:txBody>
        </p:sp>
        <p:sp>
          <p:nvSpPr>
            <p:cNvPr id="57" name="pl57"/>
            <p:cNvSpPr/>
            <p:nvPr/>
          </p:nvSpPr>
          <p:spPr>
            <a:xfrm>
              <a:off x="583726" y="6285611"/>
              <a:ext cx="7576284" cy="0"/>
            </a:xfrm>
            <a:custGeom>
              <a:avLst/>
              <a:gdLst/>
              <a:ahLst/>
              <a:cxnLst/>
              <a:rect l="0" t="0" r="0" b="0"/>
              <a:pathLst>
                <a:path w="7576284">
                  <a:moveTo>
                    <a:pt x="0" y="0"/>
                  </a:moveTo>
                  <a:lnTo>
                    <a:pt x="7576284" y="0"/>
                  </a:lnTo>
                  <a:lnTo>
                    <a:pt x="7576284" y="0"/>
                  </a:lnTo>
                </a:path>
              </a:pathLst>
            </a:custGeom>
            <a:ln w="6775" cap="flat">
              <a:solidFill>
                <a:srgbClr val="EBEBEB">
                  <a:alpha val="100000"/>
                </a:srgbClr>
              </a:solidFill>
              <a:prstDash val="solid"/>
              <a:round/>
            </a:ln>
          </p:spPr>
          <p:txBody>
            <a:bodyPr/>
            <a:lstStyle/>
            <a:p>
              <a:endParaRPr/>
            </a:p>
          </p:txBody>
        </p:sp>
        <p:sp>
          <p:nvSpPr>
            <p:cNvPr id="58" name="pl58"/>
            <p:cNvSpPr/>
            <p:nvPr/>
          </p:nvSpPr>
          <p:spPr>
            <a:xfrm>
              <a:off x="583726" y="5634296"/>
              <a:ext cx="7576284" cy="0"/>
            </a:xfrm>
            <a:custGeom>
              <a:avLst/>
              <a:gdLst/>
              <a:ahLst/>
              <a:cxnLst/>
              <a:rect l="0" t="0" r="0" b="0"/>
              <a:pathLst>
                <a:path w="7576284">
                  <a:moveTo>
                    <a:pt x="0" y="0"/>
                  </a:moveTo>
                  <a:lnTo>
                    <a:pt x="7576284" y="0"/>
                  </a:lnTo>
                  <a:lnTo>
                    <a:pt x="7576284" y="0"/>
                  </a:lnTo>
                </a:path>
              </a:pathLst>
            </a:custGeom>
            <a:ln w="6775" cap="flat">
              <a:solidFill>
                <a:srgbClr val="EBEBEB">
                  <a:alpha val="100000"/>
                </a:srgbClr>
              </a:solidFill>
              <a:prstDash val="solid"/>
              <a:round/>
            </a:ln>
          </p:spPr>
          <p:txBody>
            <a:bodyPr/>
            <a:lstStyle/>
            <a:p>
              <a:endParaRPr/>
            </a:p>
          </p:txBody>
        </p:sp>
        <p:sp>
          <p:nvSpPr>
            <p:cNvPr id="59" name="pl59"/>
            <p:cNvSpPr/>
            <p:nvPr/>
          </p:nvSpPr>
          <p:spPr>
            <a:xfrm>
              <a:off x="583726" y="4982981"/>
              <a:ext cx="7576284" cy="0"/>
            </a:xfrm>
            <a:custGeom>
              <a:avLst/>
              <a:gdLst/>
              <a:ahLst/>
              <a:cxnLst/>
              <a:rect l="0" t="0" r="0" b="0"/>
              <a:pathLst>
                <a:path w="7576284">
                  <a:moveTo>
                    <a:pt x="0" y="0"/>
                  </a:moveTo>
                  <a:lnTo>
                    <a:pt x="7576284" y="0"/>
                  </a:lnTo>
                  <a:lnTo>
                    <a:pt x="7576284" y="0"/>
                  </a:lnTo>
                </a:path>
              </a:pathLst>
            </a:custGeom>
            <a:ln w="6775" cap="flat">
              <a:solidFill>
                <a:srgbClr val="EBEBEB">
                  <a:alpha val="100000"/>
                </a:srgbClr>
              </a:solidFill>
              <a:prstDash val="solid"/>
              <a:round/>
            </a:ln>
          </p:spPr>
          <p:txBody>
            <a:bodyPr/>
            <a:lstStyle/>
            <a:p>
              <a:endParaRPr/>
            </a:p>
          </p:txBody>
        </p:sp>
        <p:sp>
          <p:nvSpPr>
            <p:cNvPr id="60" name="pl60"/>
            <p:cNvSpPr/>
            <p:nvPr/>
          </p:nvSpPr>
          <p:spPr>
            <a:xfrm>
              <a:off x="583726" y="4331666"/>
              <a:ext cx="7576284" cy="0"/>
            </a:xfrm>
            <a:custGeom>
              <a:avLst/>
              <a:gdLst/>
              <a:ahLst/>
              <a:cxnLst/>
              <a:rect l="0" t="0" r="0" b="0"/>
              <a:pathLst>
                <a:path w="7576284">
                  <a:moveTo>
                    <a:pt x="0" y="0"/>
                  </a:moveTo>
                  <a:lnTo>
                    <a:pt x="7576284" y="0"/>
                  </a:lnTo>
                  <a:lnTo>
                    <a:pt x="7576284" y="0"/>
                  </a:lnTo>
                </a:path>
              </a:pathLst>
            </a:custGeom>
            <a:ln w="6775" cap="flat">
              <a:solidFill>
                <a:srgbClr val="EBEBEB">
                  <a:alpha val="100000"/>
                </a:srgbClr>
              </a:solidFill>
              <a:prstDash val="solid"/>
              <a:round/>
            </a:ln>
          </p:spPr>
          <p:txBody>
            <a:bodyPr/>
            <a:lstStyle/>
            <a:p>
              <a:endParaRPr/>
            </a:p>
          </p:txBody>
        </p:sp>
        <p:sp>
          <p:nvSpPr>
            <p:cNvPr id="61" name="pl61"/>
            <p:cNvSpPr/>
            <p:nvPr/>
          </p:nvSpPr>
          <p:spPr>
            <a:xfrm>
              <a:off x="2444851"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62" name="pl62"/>
            <p:cNvSpPr/>
            <p:nvPr/>
          </p:nvSpPr>
          <p:spPr>
            <a:xfrm>
              <a:off x="4931325"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63" name="pl63"/>
            <p:cNvSpPr/>
            <p:nvPr/>
          </p:nvSpPr>
          <p:spPr>
            <a:xfrm>
              <a:off x="7417798"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64" name="pl64"/>
            <p:cNvSpPr/>
            <p:nvPr/>
          </p:nvSpPr>
          <p:spPr>
            <a:xfrm>
              <a:off x="583726" y="5959953"/>
              <a:ext cx="7576284" cy="0"/>
            </a:xfrm>
            <a:custGeom>
              <a:avLst/>
              <a:gdLst/>
              <a:ahLst/>
              <a:cxnLst/>
              <a:rect l="0" t="0" r="0" b="0"/>
              <a:pathLst>
                <a:path w="7576284">
                  <a:moveTo>
                    <a:pt x="0" y="0"/>
                  </a:moveTo>
                  <a:lnTo>
                    <a:pt x="7576284" y="0"/>
                  </a:lnTo>
                  <a:lnTo>
                    <a:pt x="7576284" y="0"/>
                  </a:lnTo>
                </a:path>
              </a:pathLst>
            </a:custGeom>
            <a:ln w="13550" cap="flat">
              <a:solidFill>
                <a:srgbClr val="EBEBEB">
                  <a:alpha val="100000"/>
                </a:srgbClr>
              </a:solidFill>
              <a:prstDash val="solid"/>
              <a:round/>
            </a:ln>
          </p:spPr>
          <p:txBody>
            <a:bodyPr/>
            <a:lstStyle/>
            <a:p>
              <a:endParaRPr/>
            </a:p>
          </p:txBody>
        </p:sp>
        <p:sp>
          <p:nvSpPr>
            <p:cNvPr id="65" name="pl65"/>
            <p:cNvSpPr/>
            <p:nvPr/>
          </p:nvSpPr>
          <p:spPr>
            <a:xfrm>
              <a:off x="583726" y="5308638"/>
              <a:ext cx="7576284" cy="0"/>
            </a:xfrm>
            <a:custGeom>
              <a:avLst/>
              <a:gdLst/>
              <a:ahLst/>
              <a:cxnLst/>
              <a:rect l="0" t="0" r="0" b="0"/>
              <a:pathLst>
                <a:path w="7576284">
                  <a:moveTo>
                    <a:pt x="0" y="0"/>
                  </a:moveTo>
                  <a:lnTo>
                    <a:pt x="7576284" y="0"/>
                  </a:lnTo>
                  <a:lnTo>
                    <a:pt x="7576284" y="0"/>
                  </a:lnTo>
                </a:path>
              </a:pathLst>
            </a:custGeom>
            <a:ln w="13550" cap="flat">
              <a:solidFill>
                <a:srgbClr val="EBEBEB">
                  <a:alpha val="100000"/>
                </a:srgbClr>
              </a:solidFill>
              <a:prstDash val="solid"/>
              <a:round/>
            </a:ln>
          </p:spPr>
          <p:txBody>
            <a:bodyPr/>
            <a:lstStyle/>
            <a:p>
              <a:endParaRPr/>
            </a:p>
          </p:txBody>
        </p:sp>
        <p:sp>
          <p:nvSpPr>
            <p:cNvPr id="66" name="pl66"/>
            <p:cNvSpPr/>
            <p:nvPr/>
          </p:nvSpPr>
          <p:spPr>
            <a:xfrm>
              <a:off x="583726" y="4657323"/>
              <a:ext cx="7576284" cy="0"/>
            </a:xfrm>
            <a:custGeom>
              <a:avLst/>
              <a:gdLst/>
              <a:ahLst/>
              <a:cxnLst/>
              <a:rect l="0" t="0" r="0" b="0"/>
              <a:pathLst>
                <a:path w="7576284">
                  <a:moveTo>
                    <a:pt x="0" y="0"/>
                  </a:moveTo>
                  <a:lnTo>
                    <a:pt x="7576284" y="0"/>
                  </a:lnTo>
                  <a:lnTo>
                    <a:pt x="7576284" y="0"/>
                  </a:lnTo>
                </a:path>
              </a:pathLst>
            </a:custGeom>
            <a:ln w="13550" cap="flat">
              <a:solidFill>
                <a:srgbClr val="EBEBEB">
                  <a:alpha val="100000"/>
                </a:srgbClr>
              </a:solidFill>
              <a:prstDash val="solid"/>
              <a:round/>
            </a:ln>
          </p:spPr>
          <p:txBody>
            <a:bodyPr/>
            <a:lstStyle/>
            <a:p>
              <a:endParaRPr/>
            </a:p>
          </p:txBody>
        </p:sp>
        <p:sp>
          <p:nvSpPr>
            <p:cNvPr id="67" name="pl67"/>
            <p:cNvSpPr/>
            <p:nvPr/>
          </p:nvSpPr>
          <p:spPr>
            <a:xfrm>
              <a:off x="583726" y="4006008"/>
              <a:ext cx="7576284" cy="0"/>
            </a:xfrm>
            <a:custGeom>
              <a:avLst/>
              <a:gdLst/>
              <a:ahLst/>
              <a:cxnLst/>
              <a:rect l="0" t="0" r="0" b="0"/>
              <a:pathLst>
                <a:path w="7576284">
                  <a:moveTo>
                    <a:pt x="0" y="0"/>
                  </a:moveTo>
                  <a:lnTo>
                    <a:pt x="7576284" y="0"/>
                  </a:lnTo>
                  <a:lnTo>
                    <a:pt x="7576284" y="0"/>
                  </a:lnTo>
                </a:path>
              </a:pathLst>
            </a:custGeom>
            <a:ln w="13550" cap="flat">
              <a:solidFill>
                <a:srgbClr val="EBEBEB">
                  <a:alpha val="100000"/>
                </a:srgbClr>
              </a:solidFill>
              <a:prstDash val="solid"/>
              <a:round/>
            </a:ln>
          </p:spPr>
          <p:txBody>
            <a:bodyPr/>
            <a:lstStyle/>
            <a:p>
              <a:endParaRPr/>
            </a:p>
          </p:txBody>
        </p:sp>
        <p:sp>
          <p:nvSpPr>
            <p:cNvPr id="68" name="pl68"/>
            <p:cNvSpPr/>
            <p:nvPr/>
          </p:nvSpPr>
          <p:spPr>
            <a:xfrm>
              <a:off x="1201615"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69" name="pl69"/>
            <p:cNvSpPr/>
            <p:nvPr/>
          </p:nvSpPr>
          <p:spPr>
            <a:xfrm>
              <a:off x="3688088"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70" name="pl70"/>
            <p:cNvSpPr/>
            <p:nvPr/>
          </p:nvSpPr>
          <p:spPr>
            <a:xfrm>
              <a:off x="6174561"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71" name="pl71"/>
            <p:cNvSpPr/>
            <p:nvPr/>
          </p:nvSpPr>
          <p:spPr>
            <a:xfrm>
              <a:off x="928102" y="3930440"/>
              <a:ext cx="6887531" cy="2402474"/>
            </a:xfrm>
            <a:custGeom>
              <a:avLst/>
              <a:gdLst/>
              <a:ahLst/>
              <a:cxnLst/>
              <a:rect l="0" t="0" r="0" b="0"/>
              <a:pathLst>
                <a:path w="6887531" h="2402474">
                  <a:moveTo>
                    <a:pt x="0" y="2344435"/>
                  </a:moveTo>
                  <a:lnTo>
                    <a:pt x="74594" y="2196384"/>
                  </a:lnTo>
                  <a:lnTo>
                    <a:pt x="149188" y="2361386"/>
                  </a:lnTo>
                  <a:lnTo>
                    <a:pt x="298376" y="1596387"/>
                  </a:lnTo>
                  <a:lnTo>
                    <a:pt x="348106" y="1978053"/>
                  </a:lnTo>
                  <a:lnTo>
                    <a:pt x="397835" y="2035860"/>
                  </a:lnTo>
                  <a:lnTo>
                    <a:pt x="447565" y="2013267"/>
                  </a:lnTo>
                  <a:lnTo>
                    <a:pt x="497294" y="1588218"/>
                  </a:lnTo>
                  <a:lnTo>
                    <a:pt x="596753" y="2182714"/>
                  </a:lnTo>
                  <a:lnTo>
                    <a:pt x="919995" y="2171285"/>
                  </a:lnTo>
                  <a:lnTo>
                    <a:pt x="1292966" y="2172011"/>
                  </a:lnTo>
                  <a:lnTo>
                    <a:pt x="1616207" y="1922977"/>
                  </a:lnTo>
                  <a:lnTo>
                    <a:pt x="2138367" y="1197950"/>
                  </a:lnTo>
                  <a:lnTo>
                    <a:pt x="2362149" y="1961140"/>
                  </a:lnTo>
                  <a:lnTo>
                    <a:pt x="2660526" y="1678371"/>
                  </a:lnTo>
                  <a:lnTo>
                    <a:pt x="3008632" y="2242027"/>
                  </a:lnTo>
                  <a:lnTo>
                    <a:pt x="4276734" y="2402474"/>
                  </a:lnTo>
                  <a:lnTo>
                    <a:pt x="4624840" y="1865115"/>
                  </a:lnTo>
                  <a:lnTo>
                    <a:pt x="4972946" y="1179650"/>
                  </a:lnTo>
                  <a:lnTo>
                    <a:pt x="5370782" y="0"/>
                  </a:lnTo>
                  <a:lnTo>
                    <a:pt x="5495106" y="1717617"/>
                  </a:lnTo>
                  <a:lnTo>
                    <a:pt x="5594565" y="1086080"/>
                  </a:lnTo>
                  <a:lnTo>
                    <a:pt x="5818347" y="2193042"/>
                  </a:lnTo>
                  <a:lnTo>
                    <a:pt x="6017265" y="2077965"/>
                  </a:lnTo>
                  <a:lnTo>
                    <a:pt x="6191318" y="1694852"/>
                  </a:lnTo>
                  <a:lnTo>
                    <a:pt x="6539425" y="1437982"/>
                  </a:lnTo>
                  <a:lnTo>
                    <a:pt x="6887531" y="521503"/>
                  </a:lnTo>
                </a:path>
              </a:pathLst>
            </a:custGeom>
            <a:ln w="27101" cap="flat">
              <a:solidFill>
                <a:srgbClr val="000000">
                  <a:alpha val="100000"/>
                </a:srgbClr>
              </a:solidFill>
              <a:prstDash val="solid"/>
              <a:round/>
            </a:ln>
          </p:spPr>
          <p:txBody>
            <a:bodyPr/>
            <a:lstStyle/>
            <a:p>
              <a:endParaRPr/>
            </a:p>
          </p:txBody>
        </p:sp>
        <p:sp>
          <p:nvSpPr>
            <p:cNvPr id="72" name="pt72"/>
            <p:cNvSpPr/>
            <p:nvPr/>
          </p:nvSpPr>
          <p:spPr>
            <a:xfrm>
              <a:off x="882951" y="622972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73" name="pt73"/>
            <p:cNvSpPr/>
            <p:nvPr/>
          </p:nvSpPr>
          <p:spPr>
            <a:xfrm>
              <a:off x="957545" y="608167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74" name="pt74"/>
            <p:cNvSpPr/>
            <p:nvPr/>
          </p:nvSpPr>
          <p:spPr>
            <a:xfrm>
              <a:off x="1032139" y="6246674"/>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75" name="pt75"/>
            <p:cNvSpPr/>
            <p:nvPr/>
          </p:nvSpPr>
          <p:spPr>
            <a:xfrm>
              <a:off x="1181327" y="548167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76" name="pt76"/>
            <p:cNvSpPr/>
            <p:nvPr/>
          </p:nvSpPr>
          <p:spPr>
            <a:xfrm>
              <a:off x="1231057" y="5863341"/>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77" name="pt77"/>
            <p:cNvSpPr/>
            <p:nvPr/>
          </p:nvSpPr>
          <p:spPr>
            <a:xfrm>
              <a:off x="1280786" y="5921148"/>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78" name="pt78"/>
            <p:cNvSpPr/>
            <p:nvPr/>
          </p:nvSpPr>
          <p:spPr>
            <a:xfrm>
              <a:off x="1330516" y="589855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79" name="pt79"/>
            <p:cNvSpPr/>
            <p:nvPr/>
          </p:nvSpPr>
          <p:spPr>
            <a:xfrm>
              <a:off x="1380245" y="547350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0" name="pt80"/>
            <p:cNvSpPr/>
            <p:nvPr/>
          </p:nvSpPr>
          <p:spPr>
            <a:xfrm>
              <a:off x="1479704" y="606800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81" name="pt81"/>
            <p:cNvSpPr/>
            <p:nvPr/>
          </p:nvSpPr>
          <p:spPr>
            <a:xfrm>
              <a:off x="1802946" y="605657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82" name="pt82"/>
            <p:cNvSpPr/>
            <p:nvPr/>
          </p:nvSpPr>
          <p:spPr>
            <a:xfrm>
              <a:off x="2175917" y="6057299"/>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3" name="pt83"/>
            <p:cNvSpPr/>
            <p:nvPr/>
          </p:nvSpPr>
          <p:spPr>
            <a:xfrm>
              <a:off x="2499158" y="580826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4" name="pt84"/>
            <p:cNvSpPr/>
            <p:nvPr/>
          </p:nvSpPr>
          <p:spPr>
            <a:xfrm>
              <a:off x="3021318" y="508323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5" name="pt85"/>
            <p:cNvSpPr/>
            <p:nvPr/>
          </p:nvSpPr>
          <p:spPr>
            <a:xfrm>
              <a:off x="3245100" y="584642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6" name="pt86"/>
            <p:cNvSpPr/>
            <p:nvPr/>
          </p:nvSpPr>
          <p:spPr>
            <a:xfrm>
              <a:off x="3543477" y="5563659"/>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7" name="pt87"/>
            <p:cNvSpPr/>
            <p:nvPr/>
          </p:nvSpPr>
          <p:spPr>
            <a:xfrm>
              <a:off x="3891583" y="6127315"/>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88" name="pt88"/>
            <p:cNvSpPr/>
            <p:nvPr/>
          </p:nvSpPr>
          <p:spPr>
            <a:xfrm>
              <a:off x="5159685" y="628776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9" name="pt89"/>
            <p:cNvSpPr/>
            <p:nvPr/>
          </p:nvSpPr>
          <p:spPr>
            <a:xfrm>
              <a:off x="5507791" y="575040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0" name="pt90"/>
            <p:cNvSpPr/>
            <p:nvPr/>
          </p:nvSpPr>
          <p:spPr>
            <a:xfrm>
              <a:off x="5855897" y="506493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1" name="pt91"/>
            <p:cNvSpPr/>
            <p:nvPr/>
          </p:nvSpPr>
          <p:spPr>
            <a:xfrm>
              <a:off x="6253733" y="388528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92" name="pt92"/>
            <p:cNvSpPr/>
            <p:nvPr/>
          </p:nvSpPr>
          <p:spPr>
            <a:xfrm>
              <a:off x="6378057" y="560290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3" name="pt93"/>
            <p:cNvSpPr/>
            <p:nvPr/>
          </p:nvSpPr>
          <p:spPr>
            <a:xfrm>
              <a:off x="6477516" y="497136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4" name="pt94"/>
            <p:cNvSpPr/>
            <p:nvPr/>
          </p:nvSpPr>
          <p:spPr>
            <a:xfrm>
              <a:off x="6701298" y="607833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5" name="pt95"/>
            <p:cNvSpPr/>
            <p:nvPr/>
          </p:nvSpPr>
          <p:spPr>
            <a:xfrm>
              <a:off x="6900216" y="596325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6" name="pt96"/>
            <p:cNvSpPr/>
            <p:nvPr/>
          </p:nvSpPr>
          <p:spPr>
            <a:xfrm>
              <a:off x="7074269" y="5580141"/>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97" name="pt97"/>
            <p:cNvSpPr/>
            <p:nvPr/>
          </p:nvSpPr>
          <p:spPr>
            <a:xfrm>
              <a:off x="7422376" y="532327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8" name="pt98"/>
            <p:cNvSpPr/>
            <p:nvPr/>
          </p:nvSpPr>
          <p:spPr>
            <a:xfrm>
              <a:off x="7770482" y="440679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9" name="pl99"/>
            <p:cNvSpPr/>
            <p:nvPr/>
          </p:nvSpPr>
          <p:spPr>
            <a:xfrm>
              <a:off x="1201615" y="3810316"/>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100" name="pl100"/>
            <p:cNvSpPr/>
            <p:nvPr/>
          </p:nvSpPr>
          <p:spPr>
            <a:xfrm>
              <a:off x="6423209" y="3810316"/>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101" name="tx101"/>
            <p:cNvSpPr/>
            <p:nvPr/>
          </p:nvSpPr>
          <p:spPr>
            <a:xfrm>
              <a:off x="241423" y="5918261"/>
              <a:ext cx="279672"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0.025</a:t>
              </a:r>
            </a:p>
          </p:txBody>
        </p:sp>
        <p:sp>
          <p:nvSpPr>
            <p:cNvPr id="102" name="tx102"/>
            <p:cNvSpPr/>
            <p:nvPr/>
          </p:nvSpPr>
          <p:spPr>
            <a:xfrm>
              <a:off x="241423" y="5266946"/>
              <a:ext cx="279672"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0.050</a:t>
              </a:r>
            </a:p>
          </p:txBody>
        </p:sp>
        <p:sp>
          <p:nvSpPr>
            <p:cNvPr id="103" name="tx103"/>
            <p:cNvSpPr/>
            <p:nvPr/>
          </p:nvSpPr>
          <p:spPr>
            <a:xfrm>
              <a:off x="241423" y="4615632"/>
              <a:ext cx="279672"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0.075</a:t>
              </a:r>
            </a:p>
          </p:txBody>
        </p:sp>
        <p:sp>
          <p:nvSpPr>
            <p:cNvPr id="104" name="tx104"/>
            <p:cNvSpPr/>
            <p:nvPr/>
          </p:nvSpPr>
          <p:spPr>
            <a:xfrm>
              <a:off x="241423" y="3964317"/>
              <a:ext cx="279672"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0.100</a:t>
              </a:r>
            </a:p>
          </p:txBody>
        </p:sp>
        <p:sp>
          <p:nvSpPr>
            <p:cNvPr id="105" name="tx105"/>
            <p:cNvSpPr/>
            <p:nvPr/>
          </p:nvSpPr>
          <p:spPr>
            <a:xfrm>
              <a:off x="1170537" y="6513977"/>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106" name="tx106"/>
            <p:cNvSpPr/>
            <p:nvPr/>
          </p:nvSpPr>
          <p:spPr>
            <a:xfrm>
              <a:off x="3594855"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107" name="tx107"/>
            <p:cNvSpPr/>
            <p:nvPr/>
          </p:nvSpPr>
          <p:spPr>
            <a:xfrm>
              <a:off x="6081328"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108" name="tx108"/>
            <p:cNvSpPr/>
            <p:nvPr/>
          </p:nvSpPr>
          <p:spPr>
            <a:xfrm>
              <a:off x="3719685" y="6626571"/>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109" name="tx109"/>
            <p:cNvSpPr/>
            <p:nvPr/>
          </p:nvSpPr>
          <p:spPr>
            <a:xfrm rot="-5400000">
              <a:off x="-377375" y="5066124"/>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P4 conc [ng/ml]</a:t>
              </a:r>
            </a:p>
          </p:txBody>
        </p:sp>
        <p:sp>
          <p:nvSpPr>
            <p:cNvPr id="110" name="tx110"/>
            <p:cNvSpPr/>
            <p:nvPr/>
          </p:nvSpPr>
          <p:spPr>
            <a:xfrm>
              <a:off x="8224812" y="2275678"/>
              <a:ext cx="92401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Eviction Status</a:t>
              </a:r>
            </a:p>
          </p:txBody>
        </p:sp>
        <p:sp>
          <p:nvSpPr>
            <p:cNvPr id="111" name="pl111"/>
            <p:cNvSpPr/>
            <p:nvPr/>
          </p:nvSpPr>
          <p:spPr>
            <a:xfrm>
              <a:off x="8246757" y="257392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12" name="tx112"/>
            <p:cNvSpPr/>
            <p:nvPr/>
          </p:nvSpPr>
          <p:spPr>
            <a:xfrm>
              <a:off x="8513857" y="2532615"/>
              <a:ext cx="341555"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Evictor</a:t>
              </a:r>
            </a:p>
          </p:txBody>
        </p:sp>
        <p:sp>
          <p:nvSpPr>
            <p:cNvPr id="113" name="tx113"/>
            <p:cNvSpPr/>
            <p:nvPr/>
          </p:nvSpPr>
          <p:spPr>
            <a:xfrm>
              <a:off x="8224812" y="2946355"/>
              <a:ext cx="745430" cy="13117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BS_Original</a:t>
              </a:r>
            </a:p>
          </p:txBody>
        </p:sp>
        <p:sp>
          <p:nvSpPr>
            <p:cNvPr id="114" name="pl114"/>
            <p:cNvSpPr/>
            <p:nvPr/>
          </p:nvSpPr>
          <p:spPr>
            <a:xfrm>
              <a:off x="8246757" y="327236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15" name="tx115"/>
            <p:cNvSpPr/>
            <p:nvPr/>
          </p:nvSpPr>
          <p:spPr>
            <a:xfrm>
              <a:off x="8513857" y="3210155"/>
              <a:ext cx="329222" cy="10221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Helper</a:t>
              </a:r>
            </a:p>
          </p:txBody>
        </p:sp>
        <p:sp>
          <p:nvSpPr>
            <p:cNvPr id="116" name="tx116"/>
            <p:cNvSpPr/>
            <p:nvPr/>
          </p:nvSpPr>
          <p:spPr>
            <a:xfrm>
              <a:off x="8224812" y="3674331"/>
              <a:ext cx="566712"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AnimalID</a:t>
              </a:r>
            </a:p>
          </p:txBody>
        </p:sp>
        <p:sp>
          <p:nvSpPr>
            <p:cNvPr id="117" name="pt117"/>
            <p:cNvSpPr/>
            <p:nvPr/>
          </p:nvSpPr>
          <p:spPr>
            <a:xfrm>
              <a:off x="8289388" y="3925653"/>
              <a:ext cx="90303" cy="90303"/>
            </a:xfrm>
            <a:prstGeom prst="ellipse">
              <a:avLst/>
            </a:prstGeom>
            <a:ln w="9000" cap="rnd">
              <a:solidFill>
                <a:srgbClr val="000000">
                  <a:alpha val="100000"/>
                </a:srgbClr>
              </a:solidFill>
              <a:prstDash val="solid"/>
              <a:round/>
            </a:ln>
          </p:spPr>
          <p:txBody>
            <a:bodyPr/>
            <a:lstStyle/>
            <a:p>
              <a:endParaRPr/>
            </a:p>
          </p:txBody>
        </p:sp>
        <p:sp>
          <p:nvSpPr>
            <p:cNvPr id="118" name="tx118"/>
            <p:cNvSpPr/>
            <p:nvPr/>
          </p:nvSpPr>
          <p:spPr>
            <a:xfrm>
              <a:off x="8513857" y="3928021"/>
              <a:ext cx="422374" cy="82783"/>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ORF017</a:t>
              </a:r>
            </a:p>
          </p:txBody>
        </p:sp>
        <p:sp>
          <p:nvSpPr>
            <p:cNvPr id="119" name="tx119"/>
            <p:cNvSpPr/>
            <p:nvPr/>
          </p:nvSpPr>
          <p:spPr>
            <a:xfrm>
              <a:off x="8224812" y="4364858"/>
              <a:ext cx="380355" cy="10954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QTcat</a:t>
              </a:r>
            </a:p>
          </p:txBody>
        </p:sp>
        <p:sp>
          <p:nvSpPr>
            <p:cNvPr id="120" name="pt120"/>
            <p:cNvSpPr/>
            <p:nvPr/>
          </p:nvSpPr>
          <p:spPr>
            <a:xfrm>
              <a:off x="8289388" y="462409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21" name="pt121"/>
            <p:cNvSpPr/>
            <p:nvPr/>
          </p:nvSpPr>
          <p:spPr>
            <a:xfrm>
              <a:off x="8289388" y="484354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2" name="pt122"/>
            <p:cNvSpPr/>
            <p:nvPr/>
          </p:nvSpPr>
          <p:spPr>
            <a:xfrm>
              <a:off x="8289388" y="506300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3" name="tx123"/>
            <p:cNvSpPr/>
            <p:nvPr/>
          </p:nvSpPr>
          <p:spPr>
            <a:xfrm>
              <a:off x="8513857" y="4629244"/>
              <a:ext cx="161418"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ND</a:t>
              </a:r>
            </a:p>
          </p:txBody>
        </p:sp>
        <p:sp>
          <p:nvSpPr>
            <p:cNvPr id="124" name="tx124"/>
            <p:cNvSpPr/>
            <p:nvPr/>
          </p:nvSpPr>
          <p:spPr>
            <a:xfrm>
              <a:off x="8513857" y="4848700"/>
              <a:ext cx="80709"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D</a:t>
              </a:r>
            </a:p>
          </p:txBody>
        </p:sp>
        <p:sp>
          <p:nvSpPr>
            <p:cNvPr id="125" name="tx125"/>
            <p:cNvSpPr/>
            <p:nvPr/>
          </p:nvSpPr>
          <p:spPr>
            <a:xfrm>
              <a:off x="8513857" y="5060516"/>
              <a:ext cx="86930" cy="8763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Q</a:t>
              </a:r>
            </a:p>
          </p:txBody>
        </p:sp>
      </p:grpSp>
    </p:spTree>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3" name="rc3"/>
            <p:cNvSpPr/>
            <p:nvPr/>
          </p:nvSpPr>
          <p:spPr>
            <a:xfrm>
              <a:off x="0" y="0"/>
              <a:ext cx="9144000" cy="6858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4" name="tx4"/>
            <p:cNvSpPr/>
            <p:nvPr/>
          </p:nvSpPr>
          <p:spPr>
            <a:xfrm>
              <a:off x="2797857" y="223248"/>
              <a:ext cx="3548285" cy="143023"/>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000000">
                      <a:alpha val="100000"/>
                    </a:srgbClr>
                  </a:solidFill>
                  <a:latin typeface="Arial"/>
                  <a:cs typeface="Arial"/>
                </a:rPr>
                <a:t>Queen:Slow_Conc:BlackLabel:The Maags:QEE:5</a:t>
              </a:r>
            </a:p>
          </p:txBody>
        </p:sp>
        <p:sp>
          <p:nvSpPr>
            <p:cNvPr id="5" name="pl5"/>
            <p:cNvSpPr/>
            <p:nvPr/>
          </p:nvSpPr>
          <p:spPr>
            <a:xfrm>
              <a:off x="488400" y="2921443"/>
              <a:ext cx="7671610" cy="0"/>
            </a:xfrm>
            <a:custGeom>
              <a:avLst/>
              <a:gdLst/>
              <a:ahLst/>
              <a:cxnLst/>
              <a:rect l="0" t="0" r="0" b="0"/>
              <a:pathLst>
                <a:path w="7671610">
                  <a:moveTo>
                    <a:pt x="0" y="0"/>
                  </a:moveTo>
                  <a:lnTo>
                    <a:pt x="7671610" y="0"/>
                  </a:lnTo>
                  <a:lnTo>
                    <a:pt x="7671610" y="0"/>
                  </a:lnTo>
                </a:path>
              </a:pathLst>
            </a:custGeom>
            <a:ln w="6775" cap="flat">
              <a:solidFill>
                <a:srgbClr val="EBEBEB">
                  <a:alpha val="100000"/>
                </a:srgbClr>
              </a:solidFill>
              <a:prstDash val="solid"/>
              <a:round/>
            </a:ln>
          </p:spPr>
          <p:txBody>
            <a:bodyPr/>
            <a:lstStyle/>
            <a:p>
              <a:endParaRPr/>
            </a:p>
          </p:txBody>
        </p:sp>
        <p:sp>
          <p:nvSpPr>
            <p:cNvPr id="6" name="pl6"/>
            <p:cNvSpPr/>
            <p:nvPr/>
          </p:nvSpPr>
          <p:spPr>
            <a:xfrm>
              <a:off x="488400" y="2333045"/>
              <a:ext cx="7671610" cy="0"/>
            </a:xfrm>
            <a:custGeom>
              <a:avLst/>
              <a:gdLst/>
              <a:ahLst/>
              <a:cxnLst/>
              <a:rect l="0" t="0" r="0" b="0"/>
              <a:pathLst>
                <a:path w="7671610">
                  <a:moveTo>
                    <a:pt x="0" y="0"/>
                  </a:moveTo>
                  <a:lnTo>
                    <a:pt x="7671610" y="0"/>
                  </a:lnTo>
                  <a:lnTo>
                    <a:pt x="7671610" y="0"/>
                  </a:lnTo>
                </a:path>
              </a:pathLst>
            </a:custGeom>
            <a:ln w="6775" cap="flat">
              <a:solidFill>
                <a:srgbClr val="EBEBEB">
                  <a:alpha val="100000"/>
                </a:srgbClr>
              </a:solidFill>
              <a:prstDash val="solid"/>
              <a:round/>
            </a:ln>
          </p:spPr>
          <p:txBody>
            <a:bodyPr/>
            <a:lstStyle/>
            <a:p>
              <a:endParaRPr/>
            </a:p>
          </p:txBody>
        </p:sp>
        <p:sp>
          <p:nvSpPr>
            <p:cNvPr id="7" name="pl7"/>
            <p:cNvSpPr/>
            <p:nvPr/>
          </p:nvSpPr>
          <p:spPr>
            <a:xfrm>
              <a:off x="488400" y="1744648"/>
              <a:ext cx="7671610" cy="0"/>
            </a:xfrm>
            <a:custGeom>
              <a:avLst/>
              <a:gdLst/>
              <a:ahLst/>
              <a:cxnLst/>
              <a:rect l="0" t="0" r="0" b="0"/>
              <a:pathLst>
                <a:path w="7671610">
                  <a:moveTo>
                    <a:pt x="0" y="0"/>
                  </a:moveTo>
                  <a:lnTo>
                    <a:pt x="7671610" y="0"/>
                  </a:lnTo>
                  <a:lnTo>
                    <a:pt x="7671610" y="0"/>
                  </a:lnTo>
                </a:path>
              </a:pathLst>
            </a:custGeom>
            <a:ln w="6775" cap="flat">
              <a:solidFill>
                <a:srgbClr val="EBEBEB">
                  <a:alpha val="100000"/>
                </a:srgbClr>
              </a:solidFill>
              <a:prstDash val="solid"/>
              <a:round/>
            </a:ln>
          </p:spPr>
          <p:txBody>
            <a:bodyPr/>
            <a:lstStyle/>
            <a:p>
              <a:endParaRPr/>
            </a:p>
          </p:txBody>
        </p:sp>
        <p:sp>
          <p:nvSpPr>
            <p:cNvPr id="8" name="pl8"/>
            <p:cNvSpPr/>
            <p:nvPr/>
          </p:nvSpPr>
          <p:spPr>
            <a:xfrm>
              <a:off x="488400" y="1156250"/>
              <a:ext cx="7671610" cy="0"/>
            </a:xfrm>
            <a:custGeom>
              <a:avLst/>
              <a:gdLst/>
              <a:ahLst/>
              <a:cxnLst/>
              <a:rect l="0" t="0" r="0" b="0"/>
              <a:pathLst>
                <a:path w="7671610">
                  <a:moveTo>
                    <a:pt x="0" y="0"/>
                  </a:moveTo>
                  <a:lnTo>
                    <a:pt x="7671610" y="0"/>
                  </a:lnTo>
                  <a:lnTo>
                    <a:pt x="7671610" y="0"/>
                  </a:lnTo>
                </a:path>
              </a:pathLst>
            </a:custGeom>
            <a:ln w="6775" cap="flat">
              <a:solidFill>
                <a:srgbClr val="EBEBEB">
                  <a:alpha val="100000"/>
                </a:srgbClr>
              </a:solidFill>
              <a:prstDash val="solid"/>
              <a:round/>
            </a:ln>
          </p:spPr>
          <p:txBody>
            <a:bodyPr/>
            <a:lstStyle/>
            <a:p>
              <a:endParaRPr/>
            </a:p>
          </p:txBody>
        </p:sp>
        <p:sp>
          <p:nvSpPr>
            <p:cNvPr id="9" name="pl9"/>
            <p:cNvSpPr/>
            <p:nvPr/>
          </p:nvSpPr>
          <p:spPr>
            <a:xfrm>
              <a:off x="2286801"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0" name="pl10"/>
            <p:cNvSpPr/>
            <p:nvPr/>
          </p:nvSpPr>
          <p:spPr>
            <a:xfrm>
              <a:off x="4245843"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1" name="pl11"/>
            <p:cNvSpPr/>
            <p:nvPr/>
          </p:nvSpPr>
          <p:spPr>
            <a:xfrm>
              <a:off x="6204886"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2" name="pl12"/>
            <p:cNvSpPr/>
            <p:nvPr/>
          </p:nvSpPr>
          <p:spPr>
            <a:xfrm>
              <a:off x="488400" y="3215642"/>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3" name="pl13"/>
            <p:cNvSpPr/>
            <p:nvPr/>
          </p:nvSpPr>
          <p:spPr>
            <a:xfrm>
              <a:off x="488400" y="2627244"/>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4" name="pl14"/>
            <p:cNvSpPr/>
            <p:nvPr/>
          </p:nvSpPr>
          <p:spPr>
            <a:xfrm>
              <a:off x="488400" y="2038847"/>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5" name="pl15"/>
            <p:cNvSpPr/>
            <p:nvPr/>
          </p:nvSpPr>
          <p:spPr>
            <a:xfrm>
              <a:off x="488400" y="1450449"/>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6" name="pl16"/>
            <p:cNvSpPr/>
            <p:nvPr/>
          </p:nvSpPr>
          <p:spPr>
            <a:xfrm>
              <a:off x="488400" y="862051"/>
              <a:ext cx="7671610" cy="0"/>
            </a:xfrm>
            <a:custGeom>
              <a:avLst/>
              <a:gdLst/>
              <a:ahLst/>
              <a:cxnLst/>
              <a:rect l="0" t="0" r="0" b="0"/>
              <a:pathLst>
                <a:path w="7671610">
                  <a:moveTo>
                    <a:pt x="0" y="0"/>
                  </a:moveTo>
                  <a:lnTo>
                    <a:pt x="7671610" y="0"/>
                  </a:lnTo>
                  <a:lnTo>
                    <a:pt x="7671610" y="0"/>
                  </a:lnTo>
                </a:path>
              </a:pathLst>
            </a:custGeom>
            <a:ln w="13550" cap="flat">
              <a:solidFill>
                <a:srgbClr val="EBEBEB">
                  <a:alpha val="100000"/>
                </a:srgbClr>
              </a:solidFill>
              <a:prstDash val="solid"/>
              <a:round/>
            </a:ln>
          </p:spPr>
          <p:txBody>
            <a:bodyPr/>
            <a:lstStyle/>
            <a:p>
              <a:endParaRPr/>
            </a:p>
          </p:txBody>
        </p:sp>
        <p:sp>
          <p:nvSpPr>
            <p:cNvPr id="17" name="pl17"/>
            <p:cNvSpPr/>
            <p:nvPr/>
          </p:nvSpPr>
          <p:spPr>
            <a:xfrm>
              <a:off x="1307279"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8" name="pl18"/>
            <p:cNvSpPr/>
            <p:nvPr/>
          </p:nvSpPr>
          <p:spPr>
            <a:xfrm>
              <a:off x="3266322"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9" name="pl19"/>
            <p:cNvSpPr/>
            <p:nvPr/>
          </p:nvSpPr>
          <p:spPr>
            <a:xfrm>
              <a:off x="5225365"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0" name="pl20"/>
            <p:cNvSpPr/>
            <p:nvPr/>
          </p:nvSpPr>
          <p:spPr>
            <a:xfrm>
              <a:off x="7184407"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1" name="pl21"/>
            <p:cNvSpPr/>
            <p:nvPr/>
          </p:nvSpPr>
          <p:spPr>
            <a:xfrm>
              <a:off x="837109" y="813167"/>
              <a:ext cx="6974191" cy="2402474"/>
            </a:xfrm>
            <a:custGeom>
              <a:avLst/>
              <a:gdLst/>
              <a:ahLst/>
              <a:cxnLst/>
              <a:rect l="0" t="0" r="0" b="0"/>
              <a:pathLst>
                <a:path w="6974191" h="2402474">
                  <a:moveTo>
                    <a:pt x="0" y="2399939"/>
                  </a:moveTo>
                  <a:lnTo>
                    <a:pt x="274265" y="2402474"/>
                  </a:lnTo>
                  <a:lnTo>
                    <a:pt x="352627" y="2396572"/>
                  </a:lnTo>
                  <a:lnTo>
                    <a:pt x="509351" y="2398998"/>
                  </a:lnTo>
                  <a:lnTo>
                    <a:pt x="548531" y="2396992"/>
                  </a:lnTo>
                  <a:lnTo>
                    <a:pt x="587712" y="2399288"/>
                  </a:lnTo>
                  <a:lnTo>
                    <a:pt x="666074" y="2402474"/>
                  </a:lnTo>
                  <a:lnTo>
                    <a:pt x="744436" y="2402474"/>
                  </a:lnTo>
                  <a:lnTo>
                    <a:pt x="861978" y="2402406"/>
                  </a:lnTo>
                  <a:lnTo>
                    <a:pt x="1057882" y="2372875"/>
                  </a:lnTo>
                  <a:lnTo>
                    <a:pt x="1606414" y="2402103"/>
                  </a:lnTo>
                  <a:lnTo>
                    <a:pt x="2233308" y="2402474"/>
                  </a:lnTo>
                  <a:lnTo>
                    <a:pt x="2781840" y="2402187"/>
                  </a:lnTo>
                  <a:lnTo>
                    <a:pt x="3056106" y="2401046"/>
                  </a:lnTo>
                  <a:lnTo>
                    <a:pt x="3604638" y="2401862"/>
                  </a:lnTo>
                  <a:lnTo>
                    <a:pt x="4427436" y="2402474"/>
                  </a:lnTo>
                  <a:lnTo>
                    <a:pt x="4975968" y="2389906"/>
                  </a:lnTo>
                  <a:lnTo>
                    <a:pt x="5524500" y="2398928"/>
                  </a:lnTo>
                  <a:lnTo>
                    <a:pt x="5798766" y="2388597"/>
                  </a:lnTo>
                  <a:lnTo>
                    <a:pt x="6073032" y="2397243"/>
                  </a:lnTo>
                  <a:lnTo>
                    <a:pt x="6347297" y="2335455"/>
                  </a:lnTo>
                  <a:lnTo>
                    <a:pt x="6464840" y="2069232"/>
                  </a:lnTo>
                  <a:lnTo>
                    <a:pt x="6543202" y="1455760"/>
                  </a:lnTo>
                  <a:lnTo>
                    <a:pt x="6621563" y="890149"/>
                  </a:lnTo>
                  <a:lnTo>
                    <a:pt x="6699925" y="756667"/>
                  </a:lnTo>
                  <a:lnTo>
                    <a:pt x="6778287" y="0"/>
                  </a:lnTo>
                  <a:lnTo>
                    <a:pt x="6974191" y="735608"/>
                  </a:lnTo>
                </a:path>
              </a:pathLst>
            </a:custGeom>
            <a:ln w="27101" cap="flat">
              <a:solidFill>
                <a:srgbClr val="000000">
                  <a:alpha val="100000"/>
                </a:srgbClr>
              </a:solidFill>
              <a:prstDash val="solid"/>
              <a:round/>
            </a:ln>
          </p:spPr>
          <p:txBody>
            <a:bodyPr/>
            <a:lstStyle/>
            <a:p>
              <a:endParaRPr/>
            </a:p>
          </p:txBody>
        </p:sp>
        <p:sp>
          <p:nvSpPr>
            <p:cNvPr id="22" name="pt22"/>
            <p:cNvSpPr/>
            <p:nvPr/>
          </p:nvSpPr>
          <p:spPr>
            <a:xfrm>
              <a:off x="791957" y="3167955"/>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3" name="pt23"/>
            <p:cNvSpPr/>
            <p:nvPr/>
          </p:nvSpPr>
          <p:spPr>
            <a:xfrm>
              <a:off x="1066223"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4" name="pt24"/>
            <p:cNvSpPr/>
            <p:nvPr/>
          </p:nvSpPr>
          <p:spPr>
            <a:xfrm>
              <a:off x="1144585" y="316458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5" name="pt25"/>
            <p:cNvSpPr/>
            <p:nvPr/>
          </p:nvSpPr>
          <p:spPr>
            <a:xfrm>
              <a:off x="1301308" y="316701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6" name="pt26"/>
            <p:cNvSpPr/>
            <p:nvPr/>
          </p:nvSpPr>
          <p:spPr>
            <a:xfrm>
              <a:off x="1340489" y="316500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7" name="pt27"/>
            <p:cNvSpPr/>
            <p:nvPr/>
          </p:nvSpPr>
          <p:spPr>
            <a:xfrm>
              <a:off x="1379670" y="316730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8" name="pt28"/>
            <p:cNvSpPr/>
            <p:nvPr/>
          </p:nvSpPr>
          <p:spPr>
            <a:xfrm>
              <a:off x="1458032"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9" name="pt29"/>
            <p:cNvSpPr/>
            <p:nvPr/>
          </p:nvSpPr>
          <p:spPr>
            <a:xfrm>
              <a:off x="1536394"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0" name="pt30"/>
            <p:cNvSpPr/>
            <p:nvPr/>
          </p:nvSpPr>
          <p:spPr>
            <a:xfrm>
              <a:off x="1653936" y="3170421"/>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1" name="pt31"/>
            <p:cNvSpPr/>
            <p:nvPr/>
          </p:nvSpPr>
          <p:spPr>
            <a:xfrm>
              <a:off x="1849840" y="3140891"/>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2" name="pt32"/>
            <p:cNvSpPr/>
            <p:nvPr/>
          </p:nvSpPr>
          <p:spPr>
            <a:xfrm>
              <a:off x="2398372" y="3170119"/>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3" name="pt33"/>
            <p:cNvSpPr/>
            <p:nvPr/>
          </p:nvSpPr>
          <p:spPr>
            <a:xfrm>
              <a:off x="3025266"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4" name="pt34"/>
            <p:cNvSpPr/>
            <p:nvPr/>
          </p:nvSpPr>
          <p:spPr>
            <a:xfrm>
              <a:off x="3573798" y="317020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5" name="pt35"/>
            <p:cNvSpPr/>
            <p:nvPr/>
          </p:nvSpPr>
          <p:spPr>
            <a:xfrm>
              <a:off x="3848064" y="3169061"/>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6" name="pt36"/>
            <p:cNvSpPr/>
            <p:nvPr/>
          </p:nvSpPr>
          <p:spPr>
            <a:xfrm>
              <a:off x="4396596" y="3169878"/>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7" name="pt37"/>
            <p:cNvSpPr/>
            <p:nvPr/>
          </p:nvSpPr>
          <p:spPr>
            <a:xfrm>
              <a:off x="5219394"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8" name="pt38"/>
            <p:cNvSpPr/>
            <p:nvPr/>
          </p:nvSpPr>
          <p:spPr>
            <a:xfrm>
              <a:off x="5767926" y="3157921"/>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39" name="pt39"/>
            <p:cNvSpPr/>
            <p:nvPr/>
          </p:nvSpPr>
          <p:spPr>
            <a:xfrm>
              <a:off x="6316457" y="316694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0" name="pt40"/>
            <p:cNvSpPr/>
            <p:nvPr/>
          </p:nvSpPr>
          <p:spPr>
            <a:xfrm>
              <a:off x="6590723" y="315661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41" name="pt41"/>
            <p:cNvSpPr/>
            <p:nvPr/>
          </p:nvSpPr>
          <p:spPr>
            <a:xfrm>
              <a:off x="6864989" y="3165258"/>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42" name="pt42"/>
            <p:cNvSpPr/>
            <p:nvPr/>
          </p:nvSpPr>
          <p:spPr>
            <a:xfrm>
              <a:off x="7139255" y="3103470"/>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3" name="pt43"/>
            <p:cNvSpPr/>
            <p:nvPr/>
          </p:nvSpPr>
          <p:spPr>
            <a:xfrm>
              <a:off x="7256798" y="283724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4" name="pt44"/>
            <p:cNvSpPr/>
            <p:nvPr/>
          </p:nvSpPr>
          <p:spPr>
            <a:xfrm>
              <a:off x="7335160" y="222377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5" name="pt45"/>
            <p:cNvSpPr/>
            <p:nvPr/>
          </p:nvSpPr>
          <p:spPr>
            <a:xfrm>
              <a:off x="7413521" y="165816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6" name="pt46"/>
            <p:cNvSpPr/>
            <p:nvPr/>
          </p:nvSpPr>
          <p:spPr>
            <a:xfrm>
              <a:off x="7491883" y="152468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7" name="pt47"/>
            <p:cNvSpPr/>
            <p:nvPr/>
          </p:nvSpPr>
          <p:spPr>
            <a:xfrm>
              <a:off x="7570245" y="76801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8" name="pt48"/>
            <p:cNvSpPr/>
            <p:nvPr/>
          </p:nvSpPr>
          <p:spPr>
            <a:xfrm>
              <a:off x="7766149" y="150362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9" name="tx49"/>
            <p:cNvSpPr/>
            <p:nvPr/>
          </p:nvSpPr>
          <p:spPr>
            <a:xfrm>
              <a:off x="728625" y="305626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-254</a:t>
              </a:r>
            </a:p>
          </p:txBody>
        </p:sp>
        <p:sp>
          <p:nvSpPr>
            <p:cNvPr id="50" name="tx50"/>
            <p:cNvSpPr/>
            <p:nvPr/>
          </p:nvSpPr>
          <p:spPr>
            <a:xfrm>
              <a:off x="1002891" y="306012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-247</a:t>
              </a:r>
            </a:p>
          </p:txBody>
        </p:sp>
        <p:sp>
          <p:nvSpPr>
            <p:cNvPr id="51" name="tx51"/>
            <p:cNvSpPr/>
            <p:nvPr/>
          </p:nvSpPr>
          <p:spPr>
            <a:xfrm>
              <a:off x="1081253" y="3052902"/>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-245</a:t>
              </a:r>
            </a:p>
          </p:txBody>
        </p:sp>
        <p:sp>
          <p:nvSpPr>
            <p:cNvPr id="52" name="tx52"/>
            <p:cNvSpPr/>
            <p:nvPr/>
          </p:nvSpPr>
          <p:spPr>
            <a:xfrm>
              <a:off x="1237976" y="3056650"/>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-241</a:t>
              </a:r>
            </a:p>
          </p:txBody>
        </p:sp>
        <p:sp>
          <p:nvSpPr>
            <p:cNvPr id="53" name="tx53"/>
            <p:cNvSpPr/>
            <p:nvPr/>
          </p:nvSpPr>
          <p:spPr>
            <a:xfrm>
              <a:off x="1277157" y="3053321"/>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-240</a:t>
              </a:r>
            </a:p>
          </p:txBody>
        </p:sp>
        <p:sp>
          <p:nvSpPr>
            <p:cNvPr id="54" name="tx54"/>
            <p:cNvSpPr/>
            <p:nvPr/>
          </p:nvSpPr>
          <p:spPr>
            <a:xfrm>
              <a:off x="1316338" y="305556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-239</a:t>
              </a:r>
            </a:p>
          </p:txBody>
        </p:sp>
        <p:sp>
          <p:nvSpPr>
            <p:cNvPr id="55" name="tx55"/>
            <p:cNvSpPr/>
            <p:nvPr/>
          </p:nvSpPr>
          <p:spPr>
            <a:xfrm>
              <a:off x="1394699"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-237</a:t>
              </a:r>
            </a:p>
          </p:txBody>
        </p:sp>
        <p:sp>
          <p:nvSpPr>
            <p:cNvPr id="56" name="tx56"/>
            <p:cNvSpPr/>
            <p:nvPr/>
          </p:nvSpPr>
          <p:spPr>
            <a:xfrm>
              <a:off x="1473061" y="30587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-235</a:t>
              </a:r>
            </a:p>
          </p:txBody>
        </p:sp>
        <p:sp>
          <p:nvSpPr>
            <p:cNvPr id="57" name="tx57"/>
            <p:cNvSpPr/>
            <p:nvPr/>
          </p:nvSpPr>
          <p:spPr>
            <a:xfrm>
              <a:off x="1590604" y="3058682"/>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-232</a:t>
              </a:r>
            </a:p>
          </p:txBody>
        </p:sp>
        <p:sp>
          <p:nvSpPr>
            <p:cNvPr id="58" name="tx58"/>
            <p:cNvSpPr/>
            <p:nvPr/>
          </p:nvSpPr>
          <p:spPr>
            <a:xfrm>
              <a:off x="1786508" y="3030528"/>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-227</a:t>
              </a:r>
            </a:p>
          </p:txBody>
        </p:sp>
        <p:sp>
          <p:nvSpPr>
            <p:cNvPr id="59" name="tx59"/>
            <p:cNvSpPr/>
            <p:nvPr/>
          </p:nvSpPr>
          <p:spPr>
            <a:xfrm>
              <a:off x="2335040" y="3058380"/>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-213</a:t>
              </a:r>
            </a:p>
          </p:txBody>
        </p:sp>
        <p:sp>
          <p:nvSpPr>
            <p:cNvPr id="60" name="tx60"/>
            <p:cNvSpPr/>
            <p:nvPr/>
          </p:nvSpPr>
          <p:spPr>
            <a:xfrm>
              <a:off x="2961933"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-197</a:t>
              </a:r>
            </a:p>
          </p:txBody>
        </p:sp>
        <p:sp>
          <p:nvSpPr>
            <p:cNvPr id="61" name="tx61"/>
            <p:cNvSpPr/>
            <p:nvPr/>
          </p:nvSpPr>
          <p:spPr>
            <a:xfrm>
              <a:off x="3510465" y="305846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-183</a:t>
              </a:r>
            </a:p>
          </p:txBody>
        </p:sp>
        <p:sp>
          <p:nvSpPr>
            <p:cNvPr id="62" name="tx62"/>
            <p:cNvSpPr/>
            <p:nvPr/>
          </p:nvSpPr>
          <p:spPr>
            <a:xfrm>
              <a:off x="3784731" y="3057375"/>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-176</a:t>
              </a:r>
            </a:p>
          </p:txBody>
        </p:sp>
        <p:sp>
          <p:nvSpPr>
            <p:cNvPr id="63" name="tx63"/>
            <p:cNvSpPr/>
            <p:nvPr/>
          </p:nvSpPr>
          <p:spPr>
            <a:xfrm>
              <a:off x="4333263" y="3058192"/>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-162</a:t>
              </a:r>
            </a:p>
          </p:txBody>
        </p:sp>
        <p:sp>
          <p:nvSpPr>
            <p:cNvPr id="64" name="tx64"/>
            <p:cNvSpPr/>
            <p:nvPr/>
          </p:nvSpPr>
          <p:spPr>
            <a:xfrm>
              <a:off x="5156061" y="306012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-141</a:t>
              </a:r>
            </a:p>
          </p:txBody>
        </p:sp>
        <p:sp>
          <p:nvSpPr>
            <p:cNvPr id="65" name="tx65"/>
            <p:cNvSpPr/>
            <p:nvPr/>
          </p:nvSpPr>
          <p:spPr>
            <a:xfrm>
              <a:off x="5704593" y="3047558"/>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-127</a:t>
              </a:r>
            </a:p>
          </p:txBody>
        </p:sp>
        <p:sp>
          <p:nvSpPr>
            <p:cNvPr id="66" name="tx66"/>
            <p:cNvSpPr/>
            <p:nvPr/>
          </p:nvSpPr>
          <p:spPr>
            <a:xfrm>
              <a:off x="6253125" y="305520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-113</a:t>
              </a:r>
            </a:p>
          </p:txBody>
        </p:sp>
        <p:sp>
          <p:nvSpPr>
            <p:cNvPr id="67" name="tx67"/>
            <p:cNvSpPr/>
            <p:nvPr/>
          </p:nvSpPr>
          <p:spPr>
            <a:xfrm>
              <a:off x="6527391" y="3044926"/>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-106</a:t>
              </a:r>
            </a:p>
          </p:txBody>
        </p:sp>
        <p:sp>
          <p:nvSpPr>
            <p:cNvPr id="68" name="tx68"/>
            <p:cNvSpPr/>
            <p:nvPr/>
          </p:nvSpPr>
          <p:spPr>
            <a:xfrm>
              <a:off x="6831802" y="3053572"/>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-99</a:t>
              </a:r>
            </a:p>
          </p:txBody>
        </p:sp>
        <p:sp>
          <p:nvSpPr>
            <p:cNvPr id="69" name="tx69"/>
            <p:cNvSpPr/>
            <p:nvPr/>
          </p:nvSpPr>
          <p:spPr>
            <a:xfrm>
              <a:off x="7106068" y="2991784"/>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-92</a:t>
              </a:r>
            </a:p>
          </p:txBody>
        </p:sp>
        <p:sp>
          <p:nvSpPr>
            <p:cNvPr id="70" name="tx70"/>
            <p:cNvSpPr/>
            <p:nvPr/>
          </p:nvSpPr>
          <p:spPr>
            <a:xfrm>
              <a:off x="7223610" y="2725562"/>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-89</a:t>
              </a:r>
            </a:p>
          </p:txBody>
        </p:sp>
        <p:sp>
          <p:nvSpPr>
            <p:cNvPr id="71" name="tx71"/>
            <p:cNvSpPr/>
            <p:nvPr/>
          </p:nvSpPr>
          <p:spPr>
            <a:xfrm>
              <a:off x="7301972" y="211208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-87</a:t>
              </a:r>
            </a:p>
          </p:txBody>
        </p:sp>
        <p:sp>
          <p:nvSpPr>
            <p:cNvPr id="72" name="tx72"/>
            <p:cNvSpPr/>
            <p:nvPr/>
          </p:nvSpPr>
          <p:spPr>
            <a:xfrm>
              <a:off x="7380334" y="1546478"/>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-85</a:t>
              </a:r>
            </a:p>
          </p:txBody>
        </p:sp>
        <p:sp>
          <p:nvSpPr>
            <p:cNvPr id="73" name="tx73"/>
            <p:cNvSpPr/>
            <p:nvPr/>
          </p:nvSpPr>
          <p:spPr>
            <a:xfrm>
              <a:off x="7458695" y="1412944"/>
              <a:ext cx="156679"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-83</a:t>
              </a:r>
            </a:p>
          </p:txBody>
        </p:sp>
        <p:sp>
          <p:nvSpPr>
            <p:cNvPr id="74" name="tx74"/>
            <p:cNvSpPr/>
            <p:nvPr/>
          </p:nvSpPr>
          <p:spPr>
            <a:xfrm>
              <a:off x="7537057" y="65632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-81</a:t>
              </a:r>
            </a:p>
          </p:txBody>
        </p:sp>
        <p:sp>
          <p:nvSpPr>
            <p:cNvPr id="75" name="tx75"/>
            <p:cNvSpPr/>
            <p:nvPr/>
          </p:nvSpPr>
          <p:spPr>
            <a:xfrm>
              <a:off x="7732961" y="1391937"/>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-76</a:t>
              </a:r>
            </a:p>
          </p:txBody>
        </p:sp>
        <p:sp>
          <p:nvSpPr>
            <p:cNvPr id="76" name="pl76"/>
            <p:cNvSpPr/>
            <p:nvPr/>
          </p:nvSpPr>
          <p:spPr>
            <a:xfrm>
              <a:off x="1307279" y="693043"/>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77" name="pl77"/>
            <p:cNvSpPr/>
            <p:nvPr/>
          </p:nvSpPr>
          <p:spPr>
            <a:xfrm>
              <a:off x="7262769" y="693043"/>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78" name="tx78"/>
            <p:cNvSpPr/>
            <p:nvPr/>
          </p:nvSpPr>
          <p:spPr>
            <a:xfrm>
              <a:off x="363614" y="3173950"/>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79" name="tx79"/>
            <p:cNvSpPr/>
            <p:nvPr/>
          </p:nvSpPr>
          <p:spPr>
            <a:xfrm>
              <a:off x="301458" y="2585552"/>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25</a:t>
              </a:r>
            </a:p>
          </p:txBody>
        </p:sp>
        <p:sp>
          <p:nvSpPr>
            <p:cNvPr id="80" name="tx80"/>
            <p:cNvSpPr/>
            <p:nvPr/>
          </p:nvSpPr>
          <p:spPr>
            <a:xfrm>
              <a:off x="301458" y="1997155"/>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81" name="tx81"/>
            <p:cNvSpPr/>
            <p:nvPr/>
          </p:nvSpPr>
          <p:spPr>
            <a:xfrm>
              <a:off x="301458" y="1410121"/>
              <a:ext cx="124311" cy="8032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75</a:t>
              </a:r>
            </a:p>
          </p:txBody>
        </p:sp>
        <p:sp>
          <p:nvSpPr>
            <p:cNvPr id="82" name="tx82"/>
            <p:cNvSpPr/>
            <p:nvPr/>
          </p:nvSpPr>
          <p:spPr>
            <a:xfrm>
              <a:off x="239303" y="820360"/>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83" name="tx83"/>
            <p:cNvSpPr/>
            <p:nvPr/>
          </p:nvSpPr>
          <p:spPr>
            <a:xfrm>
              <a:off x="1276202" y="3396704"/>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84" name="tx84"/>
            <p:cNvSpPr/>
            <p:nvPr/>
          </p:nvSpPr>
          <p:spPr>
            <a:xfrm>
              <a:off x="3204166" y="3396704"/>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85" name="tx85"/>
            <p:cNvSpPr/>
            <p:nvPr/>
          </p:nvSpPr>
          <p:spPr>
            <a:xfrm>
              <a:off x="5132131"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86" name="tx86"/>
            <p:cNvSpPr/>
            <p:nvPr/>
          </p:nvSpPr>
          <p:spPr>
            <a:xfrm>
              <a:off x="7091174"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150</a:t>
              </a:r>
            </a:p>
          </p:txBody>
        </p:sp>
        <p:sp>
          <p:nvSpPr>
            <p:cNvPr id="87" name="tx87"/>
            <p:cNvSpPr/>
            <p:nvPr/>
          </p:nvSpPr>
          <p:spPr>
            <a:xfrm>
              <a:off x="3672022" y="3509299"/>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88" name="tx88"/>
            <p:cNvSpPr/>
            <p:nvPr/>
          </p:nvSpPr>
          <p:spPr>
            <a:xfrm rot="-5400000">
              <a:off x="-377375" y="1948852"/>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E2 conc [ng/ml]</a:t>
              </a:r>
            </a:p>
          </p:txBody>
        </p:sp>
        <p:sp>
          <p:nvSpPr>
            <p:cNvPr id="89" name="pl89"/>
            <p:cNvSpPr/>
            <p:nvPr/>
          </p:nvSpPr>
          <p:spPr>
            <a:xfrm>
              <a:off x="520175" y="6040707"/>
              <a:ext cx="7639835" cy="0"/>
            </a:xfrm>
            <a:custGeom>
              <a:avLst/>
              <a:gdLst/>
              <a:ahLst/>
              <a:cxnLst/>
              <a:rect l="0" t="0" r="0" b="0"/>
              <a:pathLst>
                <a:path w="7639835">
                  <a:moveTo>
                    <a:pt x="0" y="0"/>
                  </a:moveTo>
                  <a:lnTo>
                    <a:pt x="7639835" y="0"/>
                  </a:lnTo>
                  <a:lnTo>
                    <a:pt x="7639835" y="0"/>
                  </a:lnTo>
                </a:path>
              </a:pathLst>
            </a:custGeom>
            <a:ln w="6775" cap="flat">
              <a:solidFill>
                <a:srgbClr val="EBEBEB">
                  <a:alpha val="100000"/>
                </a:srgbClr>
              </a:solidFill>
              <a:prstDash val="solid"/>
              <a:round/>
            </a:ln>
          </p:spPr>
          <p:txBody>
            <a:bodyPr/>
            <a:lstStyle/>
            <a:p>
              <a:endParaRPr/>
            </a:p>
          </p:txBody>
        </p:sp>
        <p:sp>
          <p:nvSpPr>
            <p:cNvPr id="90" name="pl90"/>
            <p:cNvSpPr/>
            <p:nvPr/>
          </p:nvSpPr>
          <p:spPr>
            <a:xfrm>
              <a:off x="520175" y="5442203"/>
              <a:ext cx="7639835" cy="0"/>
            </a:xfrm>
            <a:custGeom>
              <a:avLst/>
              <a:gdLst/>
              <a:ahLst/>
              <a:cxnLst/>
              <a:rect l="0" t="0" r="0" b="0"/>
              <a:pathLst>
                <a:path w="7639835">
                  <a:moveTo>
                    <a:pt x="0" y="0"/>
                  </a:moveTo>
                  <a:lnTo>
                    <a:pt x="7639835" y="0"/>
                  </a:lnTo>
                  <a:lnTo>
                    <a:pt x="7639835" y="0"/>
                  </a:lnTo>
                </a:path>
              </a:pathLst>
            </a:custGeom>
            <a:ln w="6775" cap="flat">
              <a:solidFill>
                <a:srgbClr val="EBEBEB">
                  <a:alpha val="100000"/>
                </a:srgbClr>
              </a:solidFill>
              <a:prstDash val="solid"/>
              <a:round/>
            </a:ln>
          </p:spPr>
          <p:txBody>
            <a:bodyPr/>
            <a:lstStyle/>
            <a:p>
              <a:endParaRPr/>
            </a:p>
          </p:txBody>
        </p:sp>
        <p:sp>
          <p:nvSpPr>
            <p:cNvPr id="91" name="pl91"/>
            <p:cNvSpPr/>
            <p:nvPr/>
          </p:nvSpPr>
          <p:spPr>
            <a:xfrm>
              <a:off x="520175" y="4843699"/>
              <a:ext cx="7639835" cy="0"/>
            </a:xfrm>
            <a:custGeom>
              <a:avLst/>
              <a:gdLst/>
              <a:ahLst/>
              <a:cxnLst/>
              <a:rect l="0" t="0" r="0" b="0"/>
              <a:pathLst>
                <a:path w="7639835">
                  <a:moveTo>
                    <a:pt x="0" y="0"/>
                  </a:moveTo>
                  <a:lnTo>
                    <a:pt x="7639835" y="0"/>
                  </a:lnTo>
                  <a:lnTo>
                    <a:pt x="7639835" y="0"/>
                  </a:lnTo>
                </a:path>
              </a:pathLst>
            </a:custGeom>
            <a:ln w="6775" cap="flat">
              <a:solidFill>
                <a:srgbClr val="EBEBEB">
                  <a:alpha val="100000"/>
                </a:srgbClr>
              </a:solidFill>
              <a:prstDash val="solid"/>
              <a:round/>
            </a:ln>
          </p:spPr>
          <p:txBody>
            <a:bodyPr/>
            <a:lstStyle/>
            <a:p>
              <a:endParaRPr/>
            </a:p>
          </p:txBody>
        </p:sp>
        <p:sp>
          <p:nvSpPr>
            <p:cNvPr id="92" name="pl92"/>
            <p:cNvSpPr/>
            <p:nvPr/>
          </p:nvSpPr>
          <p:spPr>
            <a:xfrm>
              <a:off x="520175" y="4245196"/>
              <a:ext cx="7639835" cy="0"/>
            </a:xfrm>
            <a:custGeom>
              <a:avLst/>
              <a:gdLst/>
              <a:ahLst/>
              <a:cxnLst/>
              <a:rect l="0" t="0" r="0" b="0"/>
              <a:pathLst>
                <a:path w="7639835">
                  <a:moveTo>
                    <a:pt x="0" y="0"/>
                  </a:moveTo>
                  <a:lnTo>
                    <a:pt x="7639835" y="0"/>
                  </a:lnTo>
                  <a:lnTo>
                    <a:pt x="7639835" y="0"/>
                  </a:lnTo>
                </a:path>
              </a:pathLst>
            </a:custGeom>
            <a:ln w="6775" cap="flat">
              <a:solidFill>
                <a:srgbClr val="EBEBEB">
                  <a:alpha val="100000"/>
                </a:srgbClr>
              </a:solidFill>
              <a:prstDash val="solid"/>
              <a:round/>
            </a:ln>
          </p:spPr>
          <p:txBody>
            <a:bodyPr/>
            <a:lstStyle/>
            <a:p>
              <a:endParaRPr/>
            </a:p>
          </p:txBody>
        </p:sp>
        <p:sp>
          <p:nvSpPr>
            <p:cNvPr id="93" name="pl93"/>
            <p:cNvSpPr/>
            <p:nvPr/>
          </p:nvSpPr>
          <p:spPr>
            <a:xfrm>
              <a:off x="2311127"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4" name="pl94"/>
            <p:cNvSpPr/>
            <p:nvPr/>
          </p:nvSpPr>
          <p:spPr>
            <a:xfrm>
              <a:off x="4262056"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5" name="pl95"/>
            <p:cNvSpPr/>
            <p:nvPr/>
          </p:nvSpPr>
          <p:spPr>
            <a:xfrm>
              <a:off x="6212984"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96" name="pl96"/>
            <p:cNvSpPr/>
            <p:nvPr/>
          </p:nvSpPr>
          <p:spPr>
            <a:xfrm>
              <a:off x="520175" y="6339959"/>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97" name="pl97"/>
            <p:cNvSpPr/>
            <p:nvPr/>
          </p:nvSpPr>
          <p:spPr>
            <a:xfrm>
              <a:off x="520175" y="5741455"/>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98" name="pl98"/>
            <p:cNvSpPr/>
            <p:nvPr/>
          </p:nvSpPr>
          <p:spPr>
            <a:xfrm>
              <a:off x="520175" y="5142951"/>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99" name="pl99"/>
            <p:cNvSpPr/>
            <p:nvPr/>
          </p:nvSpPr>
          <p:spPr>
            <a:xfrm>
              <a:off x="520175" y="4544448"/>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100" name="pl100"/>
            <p:cNvSpPr/>
            <p:nvPr/>
          </p:nvSpPr>
          <p:spPr>
            <a:xfrm>
              <a:off x="520175" y="3945944"/>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101" name="pl101"/>
            <p:cNvSpPr/>
            <p:nvPr/>
          </p:nvSpPr>
          <p:spPr>
            <a:xfrm>
              <a:off x="1335663"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02" name="pl102"/>
            <p:cNvSpPr/>
            <p:nvPr/>
          </p:nvSpPr>
          <p:spPr>
            <a:xfrm>
              <a:off x="3286591"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03" name="pl103"/>
            <p:cNvSpPr/>
            <p:nvPr/>
          </p:nvSpPr>
          <p:spPr>
            <a:xfrm>
              <a:off x="5237520"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04" name="pl104"/>
            <p:cNvSpPr/>
            <p:nvPr/>
          </p:nvSpPr>
          <p:spPr>
            <a:xfrm>
              <a:off x="7188448"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05" name="pl105"/>
            <p:cNvSpPr/>
            <p:nvPr/>
          </p:nvSpPr>
          <p:spPr>
            <a:xfrm>
              <a:off x="867440" y="3930440"/>
              <a:ext cx="6945304" cy="2402474"/>
            </a:xfrm>
            <a:custGeom>
              <a:avLst/>
              <a:gdLst/>
              <a:ahLst/>
              <a:cxnLst/>
              <a:rect l="0" t="0" r="0" b="0"/>
              <a:pathLst>
                <a:path w="6945304" h="2402474">
                  <a:moveTo>
                    <a:pt x="0" y="2390256"/>
                  </a:moveTo>
                  <a:lnTo>
                    <a:pt x="273129" y="2367334"/>
                  </a:lnTo>
                  <a:lnTo>
                    <a:pt x="351167" y="2359772"/>
                  </a:lnTo>
                  <a:lnTo>
                    <a:pt x="507241" y="2338440"/>
                  </a:lnTo>
                  <a:lnTo>
                    <a:pt x="546259" y="2373517"/>
                  </a:lnTo>
                  <a:lnTo>
                    <a:pt x="585278" y="2383302"/>
                  </a:lnTo>
                  <a:lnTo>
                    <a:pt x="663315" y="2381036"/>
                  </a:lnTo>
                  <a:lnTo>
                    <a:pt x="741352" y="2389948"/>
                  </a:lnTo>
                  <a:lnTo>
                    <a:pt x="858408" y="2402474"/>
                  </a:lnTo>
                  <a:lnTo>
                    <a:pt x="1053501" y="2357380"/>
                  </a:lnTo>
                  <a:lnTo>
                    <a:pt x="1599761" y="2371048"/>
                  </a:lnTo>
                  <a:lnTo>
                    <a:pt x="2224058" y="2369766"/>
                  </a:lnTo>
                  <a:lnTo>
                    <a:pt x="2770318" y="2402017"/>
                  </a:lnTo>
                  <a:lnTo>
                    <a:pt x="3043448" y="2395858"/>
                  </a:lnTo>
                  <a:lnTo>
                    <a:pt x="3589708" y="2400135"/>
                  </a:lnTo>
                  <a:lnTo>
                    <a:pt x="4409098" y="2367655"/>
                  </a:lnTo>
                  <a:lnTo>
                    <a:pt x="4955357" y="2388233"/>
                  </a:lnTo>
                  <a:lnTo>
                    <a:pt x="5501617" y="2352890"/>
                  </a:lnTo>
                  <a:lnTo>
                    <a:pt x="5774747" y="2315104"/>
                  </a:lnTo>
                  <a:lnTo>
                    <a:pt x="6047877" y="2385661"/>
                  </a:lnTo>
                  <a:lnTo>
                    <a:pt x="6321007" y="2327736"/>
                  </a:lnTo>
                  <a:lnTo>
                    <a:pt x="6438063" y="17728"/>
                  </a:lnTo>
                  <a:lnTo>
                    <a:pt x="6516100" y="1279085"/>
                  </a:lnTo>
                  <a:lnTo>
                    <a:pt x="6594137" y="1277986"/>
                  </a:lnTo>
                  <a:lnTo>
                    <a:pt x="6672174" y="278109"/>
                  </a:lnTo>
                  <a:lnTo>
                    <a:pt x="6750212" y="181809"/>
                  </a:lnTo>
                  <a:lnTo>
                    <a:pt x="6945304" y="0"/>
                  </a:lnTo>
                </a:path>
              </a:pathLst>
            </a:custGeom>
            <a:ln w="27101" cap="flat">
              <a:solidFill>
                <a:srgbClr val="000000">
                  <a:alpha val="100000"/>
                </a:srgbClr>
              </a:solidFill>
              <a:prstDash val="solid"/>
              <a:round/>
            </a:ln>
          </p:spPr>
          <p:txBody>
            <a:bodyPr/>
            <a:lstStyle/>
            <a:p>
              <a:endParaRPr/>
            </a:p>
          </p:txBody>
        </p:sp>
        <p:sp>
          <p:nvSpPr>
            <p:cNvPr id="106" name="pt106"/>
            <p:cNvSpPr/>
            <p:nvPr/>
          </p:nvSpPr>
          <p:spPr>
            <a:xfrm>
              <a:off x="822288" y="6275544"/>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07" name="pt107"/>
            <p:cNvSpPr/>
            <p:nvPr/>
          </p:nvSpPr>
          <p:spPr>
            <a:xfrm>
              <a:off x="1095418" y="625262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8" name="pt108"/>
            <p:cNvSpPr/>
            <p:nvPr/>
          </p:nvSpPr>
          <p:spPr>
            <a:xfrm>
              <a:off x="1173456" y="624506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9" name="pt109"/>
            <p:cNvSpPr/>
            <p:nvPr/>
          </p:nvSpPr>
          <p:spPr>
            <a:xfrm>
              <a:off x="1329530" y="622372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0" name="pt110"/>
            <p:cNvSpPr/>
            <p:nvPr/>
          </p:nvSpPr>
          <p:spPr>
            <a:xfrm>
              <a:off x="1368548" y="625880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1" name="pt111"/>
            <p:cNvSpPr/>
            <p:nvPr/>
          </p:nvSpPr>
          <p:spPr>
            <a:xfrm>
              <a:off x="1407567" y="626859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2" name="pt112"/>
            <p:cNvSpPr/>
            <p:nvPr/>
          </p:nvSpPr>
          <p:spPr>
            <a:xfrm>
              <a:off x="1485604" y="626632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3" name="pt113"/>
            <p:cNvSpPr/>
            <p:nvPr/>
          </p:nvSpPr>
          <p:spPr>
            <a:xfrm>
              <a:off x="1563641" y="6275236"/>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4" name="pt114"/>
            <p:cNvSpPr/>
            <p:nvPr/>
          </p:nvSpPr>
          <p:spPr>
            <a:xfrm>
              <a:off x="1680697" y="628776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5" name="pt115"/>
            <p:cNvSpPr/>
            <p:nvPr/>
          </p:nvSpPr>
          <p:spPr>
            <a:xfrm>
              <a:off x="1875790" y="6242669"/>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6" name="pt116"/>
            <p:cNvSpPr/>
            <p:nvPr/>
          </p:nvSpPr>
          <p:spPr>
            <a:xfrm>
              <a:off x="2422050" y="6256336"/>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7" name="pt117"/>
            <p:cNvSpPr/>
            <p:nvPr/>
          </p:nvSpPr>
          <p:spPr>
            <a:xfrm>
              <a:off x="3046347" y="625505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8" name="pt118"/>
            <p:cNvSpPr/>
            <p:nvPr/>
          </p:nvSpPr>
          <p:spPr>
            <a:xfrm>
              <a:off x="3592607" y="6287306"/>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19" name="pt119"/>
            <p:cNvSpPr/>
            <p:nvPr/>
          </p:nvSpPr>
          <p:spPr>
            <a:xfrm>
              <a:off x="3865737" y="6281146"/>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20" name="pt120"/>
            <p:cNvSpPr/>
            <p:nvPr/>
          </p:nvSpPr>
          <p:spPr>
            <a:xfrm>
              <a:off x="4411997" y="628542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21" name="pt121"/>
            <p:cNvSpPr/>
            <p:nvPr/>
          </p:nvSpPr>
          <p:spPr>
            <a:xfrm>
              <a:off x="5231387" y="625294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22" name="pt122"/>
            <p:cNvSpPr/>
            <p:nvPr/>
          </p:nvSpPr>
          <p:spPr>
            <a:xfrm>
              <a:off x="5777646" y="6273521"/>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3" name="pt123"/>
            <p:cNvSpPr/>
            <p:nvPr/>
          </p:nvSpPr>
          <p:spPr>
            <a:xfrm>
              <a:off x="6323906" y="623817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4" name="pt124"/>
            <p:cNvSpPr/>
            <p:nvPr/>
          </p:nvSpPr>
          <p:spPr>
            <a:xfrm>
              <a:off x="6597036" y="620039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5" name="pt125"/>
            <p:cNvSpPr/>
            <p:nvPr/>
          </p:nvSpPr>
          <p:spPr>
            <a:xfrm>
              <a:off x="6870166" y="6270949"/>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26" name="pt126"/>
            <p:cNvSpPr/>
            <p:nvPr/>
          </p:nvSpPr>
          <p:spPr>
            <a:xfrm>
              <a:off x="7143296" y="621302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7" name="pt127"/>
            <p:cNvSpPr/>
            <p:nvPr/>
          </p:nvSpPr>
          <p:spPr>
            <a:xfrm>
              <a:off x="7260352" y="3903016"/>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8" name="pt128"/>
            <p:cNvSpPr/>
            <p:nvPr/>
          </p:nvSpPr>
          <p:spPr>
            <a:xfrm>
              <a:off x="7338389" y="516437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9" name="pt129"/>
            <p:cNvSpPr/>
            <p:nvPr/>
          </p:nvSpPr>
          <p:spPr>
            <a:xfrm>
              <a:off x="7416426" y="516327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0" name="pt130"/>
            <p:cNvSpPr/>
            <p:nvPr/>
          </p:nvSpPr>
          <p:spPr>
            <a:xfrm>
              <a:off x="7494463" y="4163397"/>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1" name="pt131"/>
            <p:cNvSpPr/>
            <p:nvPr/>
          </p:nvSpPr>
          <p:spPr>
            <a:xfrm>
              <a:off x="7572501" y="406709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2" name="pt132"/>
            <p:cNvSpPr/>
            <p:nvPr/>
          </p:nvSpPr>
          <p:spPr>
            <a:xfrm>
              <a:off x="7767593" y="388528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3" name="tx133"/>
            <p:cNvSpPr/>
            <p:nvPr/>
          </p:nvSpPr>
          <p:spPr>
            <a:xfrm>
              <a:off x="758956" y="6163858"/>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-254</a:t>
              </a:r>
            </a:p>
          </p:txBody>
        </p:sp>
        <p:sp>
          <p:nvSpPr>
            <p:cNvPr id="134" name="tx134"/>
            <p:cNvSpPr/>
            <p:nvPr/>
          </p:nvSpPr>
          <p:spPr>
            <a:xfrm>
              <a:off x="1032086" y="6142259"/>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-247</a:t>
              </a:r>
            </a:p>
          </p:txBody>
        </p:sp>
        <p:sp>
          <p:nvSpPr>
            <p:cNvPr id="135" name="tx135"/>
            <p:cNvSpPr/>
            <p:nvPr/>
          </p:nvSpPr>
          <p:spPr>
            <a:xfrm>
              <a:off x="1110123" y="613337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-245</a:t>
              </a:r>
            </a:p>
          </p:txBody>
        </p:sp>
        <p:sp>
          <p:nvSpPr>
            <p:cNvPr id="136" name="tx136"/>
            <p:cNvSpPr/>
            <p:nvPr/>
          </p:nvSpPr>
          <p:spPr>
            <a:xfrm>
              <a:off x="1266197" y="6113365"/>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-241</a:t>
              </a:r>
            </a:p>
          </p:txBody>
        </p:sp>
        <p:sp>
          <p:nvSpPr>
            <p:cNvPr id="137" name="tx137"/>
            <p:cNvSpPr/>
            <p:nvPr/>
          </p:nvSpPr>
          <p:spPr>
            <a:xfrm>
              <a:off x="1305216" y="614711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-240</a:t>
              </a:r>
            </a:p>
          </p:txBody>
        </p:sp>
        <p:sp>
          <p:nvSpPr>
            <p:cNvPr id="138" name="tx138"/>
            <p:cNvSpPr/>
            <p:nvPr/>
          </p:nvSpPr>
          <p:spPr>
            <a:xfrm>
              <a:off x="1344234" y="615685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-239</a:t>
              </a:r>
            </a:p>
          </p:txBody>
        </p:sp>
        <p:sp>
          <p:nvSpPr>
            <p:cNvPr id="139" name="tx139"/>
            <p:cNvSpPr/>
            <p:nvPr/>
          </p:nvSpPr>
          <p:spPr>
            <a:xfrm>
              <a:off x="1422272" y="6154586"/>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-237</a:t>
              </a:r>
            </a:p>
          </p:txBody>
        </p:sp>
        <p:sp>
          <p:nvSpPr>
            <p:cNvPr id="140" name="tx140"/>
            <p:cNvSpPr/>
            <p:nvPr/>
          </p:nvSpPr>
          <p:spPr>
            <a:xfrm>
              <a:off x="1500309" y="6163497"/>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-235</a:t>
              </a:r>
            </a:p>
          </p:txBody>
        </p:sp>
        <p:sp>
          <p:nvSpPr>
            <p:cNvPr id="141" name="tx141"/>
            <p:cNvSpPr/>
            <p:nvPr/>
          </p:nvSpPr>
          <p:spPr>
            <a:xfrm>
              <a:off x="1617364" y="617602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-232</a:t>
              </a:r>
            </a:p>
          </p:txBody>
        </p:sp>
        <p:sp>
          <p:nvSpPr>
            <p:cNvPr id="142" name="tx142"/>
            <p:cNvSpPr/>
            <p:nvPr/>
          </p:nvSpPr>
          <p:spPr>
            <a:xfrm>
              <a:off x="1812457" y="6132306"/>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-227</a:t>
              </a:r>
            </a:p>
          </p:txBody>
        </p:sp>
        <p:sp>
          <p:nvSpPr>
            <p:cNvPr id="143" name="tx143"/>
            <p:cNvSpPr/>
            <p:nvPr/>
          </p:nvSpPr>
          <p:spPr>
            <a:xfrm>
              <a:off x="2358717" y="6144597"/>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-213</a:t>
              </a:r>
            </a:p>
          </p:txBody>
        </p:sp>
        <p:sp>
          <p:nvSpPr>
            <p:cNvPr id="144" name="tx144"/>
            <p:cNvSpPr/>
            <p:nvPr/>
          </p:nvSpPr>
          <p:spPr>
            <a:xfrm>
              <a:off x="2983014" y="6143368"/>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-197</a:t>
              </a:r>
            </a:p>
          </p:txBody>
        </p:sp>
        <p:sp>
          <p:nvSpPr>
            <p:cNvPr id="145" name="tx145"/>
            <p:cNvSpPr/>
            <p:nvPr/>
          </p:nvSpPr>
          <p:spPr>
            <a:xfrm>
              <a:off x="3529274" y="6175567"/>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-183</a:t>
              </a:r>
            </a:p>
          </p:txBody>
        </p:sp>
        <p:sp>
          <p:nvSpPr>
            <p:cNvPr id="146" name="tx146"/>
            <p:cNvSpPr/>
            <p:nvPr/>
          </p:nvSpPr>
          <p:spPr>
            <a:xfrm>
              <a:off x="3802404" y="6169460"/>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-176</a:t>
              </a:r>
            </a:p>
          </p:txBody>
        </p:sp>
        <p:sp>
          <p:nvSpPr>
            <p:cNvPr id="147" name="tx147"/>
            <p:cNvSpPr/>
            <p:nvPr/>
          </p:nvSpPr>
          <p:spPr>
            <a:xfrm>
              <a:off x="4348664" y="6173737"/>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-162</a:t>
              </a:r>
            </a:p>
          </p:txBody>
        </p:sp>
        <p:sp>
          <p:nvSpPr>
            <p:cNvPr id="148" name="tx148"/>
            <p:cNvSpPr/>
            <p:nvPr/>
          </p:nvSpPr>
          <p:spPr>
            <a:xfrm>
              <a:off x="5168054" y="6142581"/>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-141</a:t>
              </a:r>
            </a:p>
          </p:txBody>
        </p:sp>
        <p:sp>
          <p:nvSpPr>
            <p:cNvPr id="149" name="tx149"/>
            <p:cNvSpPr/>
            <p:nvPr/>
          </p:nvSpPr>
          <p:spPr>
            <a:xfrm>
              <a:off x="5714314" y="6163158"/>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-127</a:t>
              </a:r>
            </a:p>
          </p:txBody>
        </p:sp>
        <p:sp>
          <p:nvSpPr>
            <p:cNvPr id="150" name="tx150"/>
            <p:cNvSpPr/>
            <p:nvPr/>
          </p:nvSpPr>
          <p:spPr>
            <a:xfrm>
              <a:off x="6260574" y="6126439"/>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-113</a:t>
              </a:r>
            </a:p>
          </p:txBody>
        </p:sp>
        <p:sp>
          <p:nvSpPr>
            <p:cNvPr id="151" name="tx151"/>
            <p:cNvSpPr/>
            <p:nvPr/>
          </p:nvSpPr>
          <p:spPr>
            <a:xfrm>
              <a:off x="6533704" y="6088707"/>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-106</a:t>
              </a:r>
            </a:p>
          </p:txBody>
        </p:sp>
        <p:sp>
          <p:nvSpPr>
            <p:cNvPr id="152" name="tx152"/>
            <p:cNvSpPr/>
            <p:nvPr/>
          </p:nvSpPr>
          <p:spPr>
            <a:xfrm>
              <a:off x="6836979" y="6159263"/>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-99</a:t>
              </a:r>
            </a:p>
          </p:txBody>
        </p:sp>
        <p:sp>
          <p:nvSpPr>
            <p:cNvPr id="153" name="tx153"/>
            <p:cNvSpPr/>
            <p:nvPr/>
          </p:nvSpPr>
          <p:spPr>
            <a:xfrm>
              <a:off x="7110109" y="6101338"/>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-92</a:t>
              </a:r>
            </a:p>
          </p:txBody>
        </p:sp>
        <p:sp>
          <p:nvSpPr>
            <p:cNvPr id="154" name="tx154"/>
            <p:cNvSpPr/>
            <p:nvPr/>
          </p:nvSpPr>
          <p:spPr>
            <a:xfrm>
              <a:off x="7227164" y="3791330"/>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-89</a:t>
              </a:r>
            </a:p>
          </p:txBody>
        </p:sp>
        <p:sp>
          <p:nvSpPr>
            <p:cNvPr id="155" name="tx155"/>
            <p:cNvSpPr/>
            <p:nvPr/>
          </p:nvSpPr>
          <p:spPr>
            <a:xfrm>
              <a:off x="7305201" y="5052687"/>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-87</a:t>
              </a:r>
            </a:p>
          </p:txBody>
        </p:sp>
        <p:sp>
          <p:nvSpPr>
            <p:cNvPr id="156" name="tx156"/>
            <p:cNvSpPr/>
            <p:nvPr/>
          </p:nvSpPr>
          <p:spPr>
            <a:xfrm>
              <a:off x="7383239" y="5051588"/>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-85</a:t>
              </a:r>
            </a:p>
          </p:txBody>
        </p:sp>
        <p:sp>
          <p:nvSpPr>
            <p:cNvPr id="157" name="tx157"/>
            <p:cNvSpPr/>
            <p:nvPr/>
          </p:nvSpPr>
          <p:spPr>
            <a:xfrm>
              <a:off x="7461276" y="4051658"/>
              <a:ext cx="156679"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-83</a:t>
              </a:r>
            </a:p>
          </p:txBody>
        </p:sp>
        <p:sp>
          <p:nvSpPr>
            <p:cNvPr id="158" name="tx158"/>
            <p:cNvSpPr/>
            <p:nvPr/>
          </p:nvSpPr>
          <p:spPr>
            <a:xfrm>
              <a:off x="7539313" y="3955412"/>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-81</a:t>
              </a:r>
            </a:p>
          </p:txBody>
        </p:sp>
        <p:sp>
          <p:nvSpPr>
            <p:cNvPr id="159" name="tx159"/>
            <p:cNvSpPr/>
            <p:nvPr/>
          </p:nvSpPr>
          <p:spPr>
            <a:xfrm>
              <a:off x="7734406" y="3773602"/>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-76</a:t>
              </a:r>
            </a:p>
          </p:txBody>
        </p:sp>
        <p:sp>
          <p:nvSpPr>
            <p:cNvPr id="160" name="pl160"/>
            <p:cNvSpPr/>
            <p:nvPr/>
          </p:nvSpPr>
          <p:spPr>
            <a:xfrm>
              <a:off x="1335663" y="3810316"/>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161" name="pl161"/>
            <p:cNvSpPr/>
            <p:nvPr/>
          </p:nvSpPr>
          <p:spPr>
            <a:xfrm>
              <a:off x="7266485" y="3810316"/>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162" name="tx162"/>
            <p:cNvSpPr/>
            <p:nvPr/>
          </p:nvSpPr>
          <p:spPr>
            <a:xfrm>
              <a:off x="240028" y="6298268"/>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0.00</a:t>
              </a:r>
            </a:p>
          </p:txBody>
        </p:sp>
        <p:sp>
          <p:nvSpPr>
            <p:cNvPr id="163" name="tx163"/>
            <p:cNvSpPr/>
            <p:nvPr/>
          </p:nvSpPr>
          <p:spPr>
            <a:xfrm>
              <a:off x="240028" y="5699764"/>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0.25</a:t>
              </a:r>
            </a:p>
          </p:txBody>
        </p:sp>
        <p:sp>
          <p:nvSpPr>
            <p:cNvPr id="164" name="tx164"/>
            <p:cNvSpPr/>
            <p:nvPr/>
          </p:nvSpPr>
          <p:spPr>
            <a:xfrm>
              <a:off x="240028" y="5101260"/>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0.50</a:t>
              </a:r>
            </a:p>
          </p:txBody>
        </p:sp>
        <p:sp>
          <p:nvSpPr>
            <p:cNvPr id="165" name="tx165"/>
            <p:cNvSpPr/>
            <p:nvPr/>
          </p:nvSpPr>
          <p:spPr>
            <a:xfrm>
              <a:off x="240028" y="4502756"/>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0.75</a:t>
              </a:r>
            </a:p>
          </p:txBody>
        </p:sp>
        <p:sp>
          <p:nvSpPr>
            <p:cNvPr id="166" name="tx166"/>
            <p:cNvSpPr/>
            <p:nvPr/>
          </p:nvSpPr>
          <p:spPr>
            <a:xfrm>
              <a:off x="240028" y="3904252"/>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167" name="tx167"/>
            <p:cNvSpPr/>
            <p:nvPr/>
          </p:nvSpPr>
          <p:spPr>
            <a:xfrm>
              <a:off x="1304585" y="6513977"/>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168" name="tx168"/>
            <p:cNvSpPr/>
            <p:nvPr/>
          </p:nvSpPr>
          <p:spPr>
            <a:xfrm>
              <a:off x="3224436" y="6513977"/>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169" name="tx169"/>
            <p:cNvSpPr/>
            <p:nvPr/>
          </p:nvSpPr>
          <p:spPr>
            <a:xfrm>
              <a:off x="5144286"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170" name="tx170"/>
            <p:cNvSpPr/>
            <p:nvPr/>
          </p:nvSpPr>
          <p:spPr>
            <a:xfrm>
              <a:off x="7095215"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150</a:t>
              </a:r>
            </a:p>
          </p:txBody>
        </p:sp>
        <p:sp>
          <p:nvSpPr>
            <p:cNvPr id="171" name="tx171"/>
            <p:cNvSpPr/>
            <p:nvPr/>
          </p:nvSpPr>
          <p:spPr>
            <a:xfrm>
              <a:off x="3687909" y="6626571"/>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172" name="tx172"/>
            <p:cNvSpPr/>
            <p:nvPr/>
          </p:nvSpPr>
          <p:spPr>
            <a:xfrm rot="-5400000">
              <a:off x="-377375" y="5066124"/>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P4 conc [ng/ml]</a:t>
              </a:r>
            </a:p>
          </p:txBody>
        </p:sp>
        <p:sp>
          <p:nvSpPr>
            <p:cNvPr id="173" name="tx173"/>
            <p:cNvSpPr/>
            <p:nvPr/>
          </p:nvSpPr>
          <p:spPr>
            <a:xfrm>
              <a:off x="8224812" y="2275678"/>
              <a:ext cx="92401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Eviction Status</a:t>
              </a:r>
            </a:p>
          </p:txBody>
        </p:sp>
        <p:sp>
          <p:nvSpPr>
            <p:cNvPr id="174" name="pl174"/>
            <p:cNvSpPr/>
            <p:nvPr/>
          </p:nvSpPr>
          <p:spPr>
            <a:xfrm>
              <a:off x="8246757" y="257392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75" name="tx175"/>
            <p:cNvSpPr/>
            <p:nvPr/>
          </p:nvSpPr>
          <p:spPr>
            <a:xfrm>
              <a:off x="8513857" y="2532615"/>
              <a:ext cx="341555"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Evictor</a:t>
              </a:r>
            </a:p>
          </p:txBody>
        </p:sp>
        <p:sp>
          <p:nvSpPr>
            <p:cNvPr id="176" name="tx176"/>
            <p:cNvSpPr/>
            <p:nvPr/>
          </p:nvSpPr>
          <p:spPr>
            <a:xfrm>
              <a:off x="8224812" y="2946355"/>
              <a:ext cx="745430" cy="13117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BS_Original</a:t>
              </a:r>
            </a:p>
          </p:txBody>
        </p:sp>
        <p:sp>
          <p:nvSpPr>
            <p:cNvPr id="177" name="pl177"/>
            <p:cNvSpPr/>
            <p:nvPr/>
          </p:nvSpPr>
          <p:spPr>
            <a:xfrm>
              <a:off x="8246757" y="327236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78" name="tx178"/>
            <p:cNvSpPr/>
            <p:nvPr/>
          </p:nvSpPr>
          <p:spPr>
            <a:xfrm>
              <a:off x="8513857" y="3210155"/>
              <a:ext cx="329222" cy="10221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Helper</a:t>
              </a:r>
            </a:p>
          </p:txBody>
        </p:sp>
        <p:sp>
          <p:nvSpPr>
            <p:cNvPr id="179" name="tx179"/>
            <p:cNvSpPr/>
            <p:nvPr/>
          </p:nvSpPr>
          <p:spPr>
            <a:xfrm>
              <a:off x="8224812" y="3674331"/>
              <a:ext cx="566712"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AnimalID</a:t>
              </a:r>
            </a:p>
          </p:txBody>
        </p:sp>
        <p:sp>
          <p:nvSpPr>
            <p:cNvPr id="180" name="pt180"/>
            <p:cNvSpPr/>
            <p:nvPr/>
          </p:nvSpPr>
          <p:spPr>
            <a:xfrm>
              <a:off x="8289388" y="3925653"/>
              <a:ext cx="90303" cy="90303"/>
            </a:xfrm>
            <a:prstGeom prst="ellipse">
              <a:avLst/>
            </a:prstGeom>
            <a:ln w="9000" cap="rnd">
              <a:solidFill>
                <a:srgbClr val="000000">
                  <a:alpha val="100000"/>
                </a:srgbClr>
              </a:solidFill>
              <a:prstDash val="solid"/>
              <a:round/>
            </a:ln>
          </p:spPr>
          <p:txBody>
            <a:bodyPr/>
            <a:lstStyle/>
            <a:p>
              <a:endParaRPr/>
            </a:p>
          </p:txBody>
        </p:sp>
        <p:sp>
          <p:nvSpPr>
            <p:cNvPr id="181" name="tx181"/>
            <p:cNvSpPr/>
            <p:nvPr/>
          </p:nvSpPr>
          <p:spPr>
            <a:xfrm>
              <a:off x="8513857" y="3929113"/>
              <a:ext cx="416098"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TMF002</a:t>
              </a:r>
            </a:p>
          </p:txBody>
        </p:sp>
        <p:sp>
          <p:nvSpPr>
            <p:cNvPr id="182" name="tx182"/>
            <p:cNvSpPr/>
            <p:nvPr/>
          </p:nvSpPr>
          <p:spPr>
            <a:xfrm>
              <a:off x="8224812" y="4364858"/>
              <a:ext cx="380355" cy="10954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QTcat</a:t>
              </a:r>
            </a:p>
          </p:txBody>
        </p:sp>
        <p:sp>
          <p:nvSpPr>
            <p:cNvPr id="183" name="pt183"/>
            <p:cNvSpPr/>
            <p:nvPr/>
          </p:nvSpPr>
          <p:spPr>
            <a:xfrm>
              <a:off x="8289388" y="462409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84" name="pt184"/>
            <p:cNvSpPr/>
            <p:nvPr/>
          </p:nvSpPr>
          <p:spPr>
            <a:xfrm>
              <a:off x="8289388" y="484354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85" name="pt185"/>
            <p:cNvSpPr/>
            <p:nvPr/>
          </p:nvSpPr>
          <p:spPr>
            <a:xfrm>
              <a:off x="8289388" y="506300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6" name="tx186"/>
            <p:cNvSpPr/>
            <p:nvPr/>
          </p:nvSpPr>
          <p:spPr>
            <a:xfrm>
              <a:off x="8513857" y="4629244"/>
              <a:ext cx="161418"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ND</a:t>
              </a:r>
            </a:p>
          </p:txBody>
        </p:sp>
        <p:sp>
          <p:nvSpPr>
            <p:cNvPr id="187" name="tx187"/>
            <p:cNvSpPr/>
            <p:nvPr/>
          </p:nvSpPr>
          <p:spPr>
            <a:xfrm>
              <a:off x="8513857" y="4848700"/>
              <a:ext cx="80709"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D</a:t>
              </a:r>
            </a:p>
          </p:txBody>
        </p:sp>
        <p:sp>
          <p:nvSpPr>
            <p:cNvPr id="188" name="tx188"/>
            <p:cNvSpPr/>
            <p:nvPr/>
          </p:nvSpPr>
          <p:spPr>
            <a:xfrm>
              <a:off x="8513857" y="5060516"/>
              <a:ext cx="86930" cy="8763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Q</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3" name="rc3"/>
            <p:cNvSpPr/>
            <p:nvPr/>
          </p:nvSpPr>
          <p:spPr>
            <a:xfrm>
              <a:off x="0" y="0"/>
              <a:ext cx="9144000" cy="6858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4" name="tx4"/>
            <p:cNvSpPr/>
            <p:nvPr/>
          </p:nvSpPr>
          <p:spPr>
            <a:xfrm>
              <a:off x="3111251" y="225183"/>
              <a:ext cx="2921496" cy="14108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000000">
                      <a:alpha val="100000"/>
                    </a:srgbClr>
                  </a:solidFill>
                  <a:latin typeface="Arial"/>
                  <a:cs typeface="Arial"/>
                </a:rPr>
                <a:t>Queen:Slow_Conc:Leffe:Erotics:QEE:24</a:t>
              </a:r>
            </a:p>
          </p:txBody>
        </p:sp>
        <p:sp>
          <p:nvSpPr>
            <p:cNvPr id="5" name="pl5"/>
            <p:cNvSpPr/>
            <p:nvPr/>
          </p:nvSpPr>
          <p:spPr>
            <a:xfrm>
              <a:off x="424849" y="2876550"/>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6" name="pl6"/>
            <p:cNvSpPr/>
            <p:nvPr/>
          </p:nvSpPr>
          <p:spPr>
            <a:xfrm>
              <a:off x="424849" y="2198366"/>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7" name="pl7"/>
            <p:cNvSpPr/>
            <p:nvPr/>
          </p:nvSpPr>
          <p:spPr>
            <a:xfrm>
              <a:off x="424849" y="1520182"/>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8" name="pl8"/>
            <p:cNvSpPr/>
            <p:nvPr/>
          </p:nvSpPr>
          <p:spPr>
            <a:xfrm>
              <a:off x="424849" y="841998"/>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9" name="pl9"/>
            <p:cNvSpPr/>
            <p:nvPr/>
          </p:nvSpPr>
          <p:spPr>
            <a:xfrm>
              <a:off x="669902"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0" name="pl10"/>
            <p:cNvSpPr/>
            <p:nvPr/>
          </p:nvSpPr>
          <p:spPr>
            <a:xfrm>
              <a:off x="2800801"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1" name="pl11"/>
            <p:cNvSpPr/>
            <p:nvPr/>
          </p:nvSpPr>
          <p:spPr>
            <a:xfrm>
              <a:off x="4931699"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2" name="pl12"/>
            <p:cNvSpPr/>
            <p:nvPr/>
          </p:nvSpPr>
          <p:spPr>
            <a:xfrm>
              <a:off x="7062598"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3" name="pl13"/>
            <p:cNvSpPr/>
            <p:nvPr/>
          </p:nvSpPr>
          <p:spPr>
            <a:xfrm>
              <a:off x="424849" y="3215642"/>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4" name="pl14"/>
            <p:cNvSpPr/>
            <p:nvPr/>
          </p:nvSpPr>
          <p:spPr>
            <a:xfrm>
              <a:off x="424849" y="2537458"/>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5" name="pl15"/>
            <p:cNvSpPr/>
            <p:nvPr/>
          </p:nvSpPr>
          <p:spPr>
            <a:xfrm>
              <a:off x="424849" y="1859274"/>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6" name="pl16"/>
            <p:cNvSpPr/>
            <p:nvPr/>
          </p:nvSpPr>
          <p:spPr>
            <a:xfrm>
              <a:off x="424849" y="1181090"/>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7" name="pl17"/>
            <p:cNvSpPr/>
            <p:nvPr/>
          </p:nvSpPr>
          <p:spPr>
            <a:xfrm>
              <a:off x="1735351"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8" name="pl18"/>
            <p:cNvSpPr/>
            <p:nvPr/>
          </p:nvSpPr>
          <p:spPr>
            <a:xfrm>
              <a:off x="3866250"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19" name="pl19"/>
            <p:cNvSpPr/>
            <p:nvPr/>
          </p:nvSpPr>
          <p:spPr>
            <a:xfrm>
              <a:off x="5997148"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0" name="pl20"/>
            <p:cNvSpPr/>
            <p:nvPr/>
          </p:nvSpPr>
          <p:spPr>
            <a:xfrm>
              <a:off x="8128047"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1" name="pl21"/>
            <p:cNvSpPr/>
            <p:nvPr/>
          </p:nvSpPr>
          <p:spPr>
            <a:xfrm>
              <a:off x="776447" y="813167"/>
              <a:ext cx="7031965" cy="2402474"/>
            </a:xfrm>
            <a:custGeom>
              <a:avLst/>
              <a:gdLst/>
              <a:ahLst/>
              <a:cxnLst/>
              <a:rect l="0" t="0" r="0" b="0"/>
              <a:pathLst>
                <a:path w="7031965" h="2402474">
                  <a:moveTo>
                    <a:pt x="0" y="2398675"/>
                  </a:moveTo>
                  <a:lnTo>
                    <a:pt x="745814" y="2395467"/>
                  </a:lnTo>
                  <a:lnTo>
                    <a:pt x="852359" y="2397637"/>
                  </a:lnTo>
                  <a:lnTo>
                    <a:pt x="1012176" y="2380651"/>
                  </a:lnTo>
                  <a:lnTo>
                    <a:pt x="1118721" y="2395488"/>
                  </a:lnTo>
                  <a:lnTo>
                    <a:pt x="1225266" y="2402335"/>
                  </a:lnTo>
                  <a:lnTo>
                    <a:pt x="1331811" y="2401787"/>
                  </a:lnTo>
                  <a:lnTo>
                    <a:pt x="1438356" y="2402474"/>
                  </a:lnTo>
                  <a:lnTo>
                    <a:pt x="1651446" y="2401225"/>
                  </a:lnTo>
                  <a:lnTo>
                    <a:pt x="2343988" y="2400976"/>
                  </a:lnTo>
                  <a:lnTo>
                    <a:pt x="3143075" y="2368115"/>
                  </a:lnTo>
                  <a:lnTo>
                    <a:pt x="3942162" y="2399082"/>
                  </a:lnTo>
                  <a:lnTo>
                    <a:pt x="4581431" y="2402474"/>
                  </a:lnTo>
                  <a:lnTo>
                    <a:pt x="5327246" y="2393204"/>
                  </a:lnTo>
                  <a:lnTo>
                    <a:pt x="5700153" y="2388197"/>
                  </a:lnTo>
                  <a:lnTo>
                    <a:pt x="6019788" y="2382687"/>
                  </a:lnTo>
                  <a:lnTo>
                    <a:pt x="6019788" y="2402474"/>
                  </a:lnTo>
                  <a:lnTo>
                    <a:pt x="6179605" y="2376629"/>
                  </a:lnTo>
                  <a:lnTo>
                    <a:pt x="6339423" y="1440823"/>
                  </a:lnTo>
                  <a:lnTo>
                    <a:pt x="6445967" y="1958470"/>
                  </a:lnTo>
                  <a:lnTo>
                    <a:pt x="6552512" y="537121"/>
                  </a:lnTo>
                  <a:lnTo>
                    <a:pt x="6659057" y="0"/>
                  </a:lnTo>
                  <a:lnTo>
                    <a:pt x="7031965" y="2380272"/>
                  </a:lnTo>
                </a:path>
              </a:pathLst>
            </a:custGeom>
            <a:ln w="27101" cap="flat">
              <a:solidFill>
                <a:srgbClr val="000000">
                  <a:alpha val="100000"/>
                </a:srgbClr>
              </a:solidFill>
              <a:prstDash val="solid"/>
              <a:round/>
            </a:ln>
          </p:spPr>
          <p:txBody>
            <a:bodyPr/>
            <a:lstStyle/>
            <a:p>
              <a:endParaRPr/>
            </a:p>
          </p:txBody>
        </p:sp>
        <p:sp>
          <p:nvSpPr>
            <p:cNvPr id="22" name="pt22"/>
            <p:cNvSpPr/>
            <p:nvPr/>
          </p:nvSpPr>
          <p:spPr>
            <a:xfrm>
              <a:off x="731295" y="3166691"/>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3" name="pt23"/>
            <p:cNvSpPr/>
            <p:nvPr/>
          </p:nvSpPr>
          <p:spPr>
            <a:xfrm>
              <a:off x="1477110" y="316348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4" name="pt24"/>
            <p:cNvSpPr/>
            <p:nvPr/>
          </p:nvSpPr>
          <p:spPr>
            <a:xfrm>
              <a:off x="1583655" y="316565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5" name="pt25"/>
            <p:cNvSpPr/>
            <p:nvPr/>
          </p:nvSpPr>
          <p:spPr>
            <a:xfrm>
              <a:off x="1743472" y="3148666"/>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6" name="pt26"/>
            <p:cNvSpPr/>
            <p:nvPr/>
          </p:nvSpPr>
          <p:spPr>
            <a:xfrm>
              <a:off x="1850017" y="3163504"/>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7" name="pt27"/>
            <p:cNvSpPr/>
            <p:nvPr/>
          </p:nvSpPr>
          <p:spPr>
            <a:xfrm>
              <a:off x="1956562" y="317035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8" name="pt28"/>
            <p:cNvSpPr/>
            <p:nvPr/>
          </p:nvSpPr>
          <p:spPr>
            <a:xfrm>
              <a:off x="2063107" y="316980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9" name="pt29"/>
            <p:cNvSpPr/>
            <p:nvPr/>
          </p:nvSpPr>
          <p:spPr>
            <a:xfrm>
              <a:off x="2169652"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0" name="pt30"/>
            <p:cNvSpPr/>
            <p:nvPr/>
          </p:nvSpPr>
          <p:spPr>
            <a:xfrm>
              <a:off x="2382742" y="316924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1" name="pt31"/>
            <p:cNvSpPr/>
            <p:nvPr/>
          </p:nvSpPr>
          <p:spPr>
            <a:xfrm>
              <a:off x="3075284" y="316899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2" name="pt32"/>
            <p:cNvSpPr/>
            <p:nvPr/>
          </p:nvSpPr>
          <p:spPr>
            <a:xfrm>
              <a:off x="3874371" y="3136130"/>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33" name="pt33"/>
            <p:cNvSpPr/>
            <p:nvPr/>
          </p:nvSpPr>
          <p:spPr>
            <a:xfrm>
              <a:off x="4673458" y="3167098"/>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4" name="pt34"/>
            <p:cNvSpPr/>
            <p:nvPr/>
          </p:nvSpPr>
          <p:spPr>
            <a:xfrm>
              <a:off x="5312727"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5" name="pt35"/>
            <p:cNvSpPr/>
            <p:nvPr/>
          </p:nvSpPr>
          <p:spPr>
            <a:xfrm>
              <a:off x="6058542" y="3161220"/>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6" name="pt36"/>
            <p:cNvSpPr/>
            <p:nvPr/>
          </p:nvSpPr>
          <p:spPr>
            <a:xfrm>
              <a:off x="6431449" y="315621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37" name="pt37"/>
            <p:cNvSpPr/>
            <p:nvPr/>
          </p:nvSpPr>
          <p:spPr>
            <a:xfrm>
              <a:off x="6751084" y="315070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38" name="pt38"/>
            <p:cNvSpPr/>
            <p:nvPr/>
          </p:nvSpPr>
          <p:spPr>
            <a:xfrm>
              <a:off x="6751084"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9" name="pt39"/>
            <p:cNvSpPr/>
            <p:nvPr/>
          </p:nvSpPr>
          <p:spPr>
            <a:xfrm>
              <a:off x="6910901" y="314464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0" name="pt40"/>
            <p:cNvSpPr/>
            <p:nvPr/>
          </p:nvSpPr>
          <p:spPr>
            <a:xfrm>
              <a:off x="7070718" y="2208839"/>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1" name="pt41"/>
            <p:cNvSpPr/>
            <p:nvPr/>
          </p:nvSpPr>
          <p:spPr>
            <a:xfrm>
              <a:off x="7177263" y="272648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2" name="pt42"/>
            <p:cNvSpPr/>
            <p:nvPr/>
          </p:nvSpPr>
          <p:spPr>
            <a:xfrm>
              <a:off x="7283808" y="1305136"/>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3" name="pt43"/>
            <p:cNvSpPr/>
            <p:nvPr/>
          </p:nvSpPr>
          <p:spPr>
            <a:xfrm>
              <a:off x="7390353" y="76801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4" name="pt44"/>
            <p:cNvSpPr/>
            <p:nvPr/>
          </p:nvSpPr>
          <p:spPr>
            <a:xfrm>
              <a:off x="7763260" y="314828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45" name="tx45"/>
            <p:cNvSpPr/>
            <p:nvPr/>
          </p:nvSpPr>
          <p:spPr>
            <a:xfrm>
              <a:off x="667963" y="3055005"/>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-207</a:t>
              </a:r>
            </a:p>
          </p:txBody>
        </p:sp>
        <p:sp>
          <p:nvSpPr>
            <p:cNvPr id="46" name="tx46"/>
            <p:cNvSpPr/>
            <p:nvPr/>
          </p:nvSpPr>
          <p:spPr>
            <a:xfrm>
              <a:off x="1413777" y="305174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-193</a:t>
              </a:r>
            </a:p>
          </p:txBody>
        </p:sp>
        <p:sp>
          <p:nvSpPr>
            <p:cNvPr id="47" name="tx47"/>
            <p:cNvSpPr/>
            <p:nvPr/>
          </p:nvSpPr>
          <p:spPr>
            <a:xfrm>
              <a:off x="1520322" y="3053967"/>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-191</a:t>
              </a:r>
            </a:p>
          </p:txBody>
        </p:sp>
        <p:sp>
          <p:nvSpPr>
            <p:cNvPr id="48" name="tx48"/>
            <p:cNvSpPr/>
            <p:nvPr/>
          </p:nvSpPr>
          <p:spPr>
            <a:xfrm>
              <a:off x="1680140" y="3036980"/>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-188</a:t>
              </a:r>
            </a:p>
          </p:txBody>
        </p:sp>
        <p:sp>
          <p:nvSpPr>
            <p:cNvPr id="49" name="tx49"/>
            <p:cNvSpPr/>
            <p:nvPr/>
          </p:nvSpPr>
          <p:spPr>
            <a:xfrm>
              <a:off x="1786684" y="3051818"/>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-186</a:t>
              </a:r>
            </a:p>
          </p:txBody>
        </p:sp>
        <p:sp>
          <p:nvSpPr>
            <p:cNvPr id="50" name="tx50"/>
            <p:cNvSpPr/>
            <p:nvPr/>
          </p:nvSpPr>
          <p:spPr>
            <a:xfrm>
              <a:off x="1893229" y="305866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-184</a:t>
              </a:r>
            </a:p>
          </p:txBody>
        </p:sp>
        <p:sp>
          <p:nvSpPr>
            <p:cNvPr id="51" name="tx51"/>
            <p:cNvSpPr/>
            <p:nvPr/>
          </p:nvSpPr>
          <p:spPr>
            <a:xfrm>
              <a:off x="1999774" y="3058116"/>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-182</a:t>
              </a:r>
            </a:p>
          </p:txBody>
        </p:sp>
        <p:sp>
          <p:nvSpPr>
            <p:cNvPr id="52" name="tx52"/>
            <p:cNvSpPr/>
            <p:nvPr/>
          </p:nvSpPr>
          <p:spPr>
            <a:xfrm>
              <a:off x="2106319"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-180</a:t>
              </a:r>
            </a:p>
          </p:txBody>
        </p:sp>
        <p:sp>
          <p:nvSpPr>
            <p:cNvPr id="53" name="tx53"/>
            <p:cNvSpPr/>
            <p:nvPr/>
          </p:nvSpPr>
          <p:spPr>
            <a:xfrm>
              <a:off x="2319409" y="305755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-176</a:t>
              </a:r>
            </a:p>
          </p:txBody>
        </p:sp>
        <p:sp>
          <p:nvSpPr>
            <p:cNvPr id="54" name="tx54"/>
            <p:cNvSpPr/>
            <p:nvPr/>
          </p:nvSpPr>
          <p:spPr>
            <a:xfrm>
              <a:off x="3011951" y="3057253"/>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-163</a:t>
              </a:r>
            </a:p>
          </p:txBody>
        </p:sp>
        <p:sp>
          <p:nvSpPr>
            <p:cNvPr id="55" name="tx55"/>
            <p:cNvSpPr/>
            <p:nvPr/>
          </p:nvSpPr>
          <p:spPr>
            <a:xfrm>
              <a:off x="3811038" y="302444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-148</a:t>
              </a:r>
            </a:p>
          </p:txBody>
        </p:sp>
        <p:sp>
          <p:nvSpPr>
            <p:cNvPr id="56" name="tx56"/>
            <p:cNvSpPr/>
            <p:nvPr/>
          </p:nvSpPr>
          <p:spPr>
            <a:xfrm>
              <a:off x="4610125" y="3055359"/>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-133</a:t>
              </a:r>
            </a:p>
          </p:txBody>
        </p:sp>
        <p:sp>
          <p:nvSpPr>
            <p:cNvPr id="57" name="tx57"/>
            <p:cNvSpPr/>
            <p:nvPr/>
          </p:nvSpPr>
          <p:spPr>
            <a:xfrm>
              <a:off x="5249395" y="3060127"/>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-121</a:t>
              </a:r>
            </a:p>
          </p:txBody>
        </p:sp>
        <p:sp>
          <p:nvSpPr>
            <p:cNvPr id="58" name="tx58"/>
            <p:cNvSpPr/>
            <p:nvPr/>
          </p:nvSpPr>
          <p:spPr>
            <a:xfrm>
              <a:off x="5995209" y="304953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-107</a:t>
              </a:r>
            </a:p>
          </p:txBody>
        </p:sp>
        <p:sp>
          <p:nvSpPr>
            <p:cNvPr id="59" name="tx59"/>
            <p:cNvSpPr/>
            <p:nvPr/>
          </p:nvSpPr>
          <p:spPr>
            <a:xfrm>
              <a:off x="6368116" y="3044526"/>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-100</a:t>
              </a:r>
            </a:p>
          </p:txBody>
        </p:sp>
        <p:sp>
          <p:nvSpPr>
            <p:cNvPr id="60" name="tx60"/>
            <p:cNvSpPr/>
            <p:nvPr/>
          </p:nvSpPr>
          <p:spPr>
            <a:xfrm>
              <a:off x="6717896" y="3039016"/>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-94</a:t>
              </a:r>
            </a:p>
          </p:txBody>
        </p:sp>
        <p:sp>
          <p:nvSpPr>
            <p:cNvPr id="61" name="tx61"/>
            <p:cNvSpPr/>
            <p:nvPr/>
          </p:nvSpPr>
          <p:spPr>
            <a:xfrm>
              <a:off x="6717896" y="3058804"/>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-94</a:t>
              </a:r>
            </a:p>
          </p:txBody>
        </p:sp>
        <p:sp>
          <p:nvSpPr>
            <p:cNvPr id="62" name="tx62"/>
            <p:cNvSpPr/>
            <p:nvPr/>
          </p:nvSpPr>
          <p:spPr>
            <a:xfrm>
              <a:off x="6877713" y="3032958"/>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-91</a:t>
              </a:r>
            </a:p>
          </p:txBody>
        </p:sp>
        <p:sp>
          <p:nvSpPr>
            <p:cNvPr id="63" name="tx63"/>
            <p:cNvSpPr/>
            <p:nvPr/>
          </p:nvSpPr>
          <p:spPr>
            <a:xfrm>
              <a:off x="7037531" y="2097153"/>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-88</a:t>
              </a:r>
            </a:p>
          </p:txBody>
        </p:sp>
        <p:sp>
          <p:nvSpPr>
            <p:cNvPr id="64" name="tx64"/>
            <p:cNvSpPr/>
            <p:nvPr/>
          </p:nvSpPr>
          <p:spPr>
            <a:xfrm>
              <a:off x="7144076" y="261479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-86</a:t>
              </a:r>
            </a:p>
          </p:txBody>
        </p:sp>
        <p:sp>
          <p:nvSpPr>
            <p:cNvPr id="65" name="tx65"/>
            <p:cNvSpPr/>
            <p:nvPr/>
          </p:nvSpPr>
          <p:spPr>
            <a:xfrm>
              <a:off x="7250620" y="1193450"/>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-84</a:t>
              </a:r>
            </a:p>
          </p:txBody>
        </p:sp>
        <p:sp>
          <p:nvSpPr>
            <p:cNvPr id="66" name="tx66"/>
            <p:cNvSpPr/>
            <p:nvPr/>
          </p:nvSpPr>
          <p:spPr>
            <a:xfrm>
              <a:off x="7357165" y="65632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-82</a:t>
              </a:r>
            </a:p>
          </p:txBody>
        </p:sp>
        <p:sp>
          <p:nvSpPr>
            <p:cNvPr id="67" name="tx67"/>
            <p:cNvSpPr/>
            <p:nvPr/>
          </p:nvSpPr>
          <p:spPr>
            <a:xfrm>
              <a:off x="7730073" y="3037925"/>
              <a:ext cx="156679"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-75</a:t>
              </a:r>
            </a:p>
          </p:txBody>
        </p:sp>
        <p:sp>
          <p:nvSpPr>
            <p:cNvPr id="68" name="pl68"/>
            <p:cNvSpPr/>
            <p:nvPr/>
          </p:nvSpPr>
          <p:spPr>
            <a:xfrm>
              <a:off x="1735351" y="693043"/>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69" name="pl69"/>
            <p:cNvSpPr/>
            <p:nvPr/>
          </p:nvSpPr>
          <p:spPr>
            <a:xfrm>
              <a:off x="6742963" y="693043"/>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70" name="tx70"/>
            <p:cNvSpPr/>
            <p:nvPr/>
          </p:nvSpPr>
          <p:spPr>
            <a:xfrm>
              <a:off x="300063" y="3173950"/>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71" name="tx71"/>
            <p:cNvSpPr/>
            <p:nvPr/>
          </p:nvSpPr>
          <p:spPr>
            <a:xfrm>
              <a:off x="237908" y="2495766"/>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a:t>
              </a:r>
            </a:p>
          </p:txBody>
        </p:sp>
        <p:sp>
          <p:nvSpPr>
            <p:cNvPr id="72" name="tx72"/>
            <p:cNvSpPr/>
            <p:nvPr/>
          </p:nvSpPr>
          <p:spPr>
            <a:xfrm>
              <a:off x="237908" y="1817582"/>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40</a:t>
              </a:r>
            </a:p>
          </p:txBody>
        </p:sp>
        <p:sp>
          <p:nvSpPr>
            <p:cNvPr id="73" name="tx73"/>
            <p:cNvSpPr/>
            <p:nvPr/>
          </p:nvSpPr>
          <p:spPr>
            <a:xfrm>
              <a:off x="237908" y="1139398"/>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60</a:t>
              </a:r>
            </a:p>
          </p:txBody>
        </p:sp>
        <p:sp>
          <p:nvSpPr>
            <p:cNvPr id="74" name="tx74"/>
            <p:cNvSpPr/>
            <p:nvPr/>
          </p:nvSpPr>
          <p:spPr>
            <a:xfrm>
              <a:off x="1704274" y="3396704"/>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75" name="tx75"/>
            <p:cNvSpPr/>
            <p:nvPr/>
          </p:nvSpPr>
          <p:spPr>
            <a:xfrm>
              <a:off x="3804094" y="3396704"/>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40</a:t>
              </a:r>
            </a:p>
          </p:txBody>
        </p:sp>
        <p:sp>
          <p:nvSpPr>
            <p:cNvPr id="76" name="tx76"/>
            <p:cNvSpPr/>
            <p:nvPr/>
          </p:nvSpPr>
          <p:spPr>
            <a:xfrm>
              <a:off x="5934993" y="3396704"/>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80</a:t>
              </a:r>
            </a:p>
          </p:txBody>
        </p:sp>
        <p:sp>
          <p:nvSpPr>
            <p:cNvPr id="77" name="tx77"/>
            <p:cNvSpPr/>
            <p:nvPr/>
          </p:nvSpPr>
          <p:spPr>
            <a:xfrm>
              <a:off x="8034814" y="339670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120</a:t>
              </a:r>
            </a:p>
          </p:txBody>
        </p:sp>
        <p:sp>
          <p:nvSpPr>
            <p:cNvPr id="78" name="tx78"/>
            <p:cNvSpPr/>
            <p:nvPr/>
          </p:nvSpPr>
          <p:spPr>
            <a:xfrm>
              <a:off x="3640246" y="3509299"/>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79" name="tx79"/>
            <p:cNvSpPr/>
            <p:nvPr/>
          </p:nvSpPr>
          <p:spPr>
            <a:xfrm rot="-5400000">
              <a:off x="-377375" y="1948852"/>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E2 conc [ng/ml]</a:t>
              </a:r>
            </a:p>
          </p:txBody>
        </p:sp>
        <p:sp>
          <p:nvSpPr>
            <p:cNvPr id="80" name="pl80"/>
            <p:cNvSpPr/>
            <p:nvPr/>
          </p:nvSpPr>
          <p:spPr>
            <a:xfrm>
              <a:off x="520175" y="6019904"/>
              <a:ext cx="7639835" cy="0"/>
            </a:xfrm>
            <a:custGeom>
              <a:avLst/>
              <a:gdLst/>
              <a:ahLst/>
              <a:cxnLst/>
              <a:rect l="0" t="0" r="0" b="0"/>
              <a:pathLst>
                <a:path w="7639835">
                  <a:moveTo>
                    <a:pt x="0" y="0"/>
                  </a:moveTo>
                  <a:lnTo>
                    <a:pt x="7639835" y="0"/>
                  </a:lnTo>
                  <a:lnTo>
                    <a:pt x="7639835" y="0"/>
                  </a:lnTo>
                </a:path>
              </a:pathLst>
            </a:custGeom>
            <a:ln w="6775" cap="flat">
              <a:solidFill>
                <a:srgbClr val="EBEBEB">
                  <a:alpha val="100000"/>
                </a:srgbClr>
              </a:solidFill>
              <a:prstDash val="solid"/>
              <a:round/>
            </a:ln>
          </p:spPr>
          <p:txBody>
            <a:bodyPr/>
            <a:lstStyle/>
            <a:p>
              <a:endParaRPr/>
            </a:p>
          </p:txBody>
        </p:sp>
        <p:sp>
          <p:nvSpPr>
            <p:cNvPr id="81" name="pl81"/>
            <p:cNvSpPr/>
            <p:nvPr/>
          </p:nvSpPr>
          <p:spPr>
            <a:xfrm>
              <a:off x="520175" y="5344066"/>
              <a:ext cx="7639835" cy="0"/>
            </a:xfrm>
            <a:custGeom>
              <a:avLst/>
              <a:gdLst/>
              <a:ahLst/>
              <a:cxnLst/>
              <a:rect l="0" t="0" r="0" b="0"/>
              <a:pathLst>
                <a:path w="7639835">
                  <a:moveTo>
                    <a:pt x="0" y="0"/>
                  </a:moveTo>
                  <a:lnTo>
                    <a:pt x="7639835" y="0"/>
                  </a:lnTo>
                  <a:lnTo>
                    <a:pt x="7639835" y="0"/>
                  </a:lnTo>
                </a:path>
              </a:pathLst>
            </a:custGeom>
            <a:ln w="6775" cap="flat">
              <a:solidFill>
                <a:srgbClr val="EBEBEB">
                  <a:alpha val="100000"/>
                </a:srgbClr>
              </a:solidFill>
              <a:prstDash val="solid"/>
              <a:round/>
            </a:ln>
          </p:spPr>
          <p:txBody>
            <a:bodyPr/>
            <a:lstStyle/>
            <a:p>
              <a:endParaRPr/>
            </a:p>
          </p:txBody>
        </p:sp>
        <p:sp>
          <p:nvSpPr>
            <p:cNvPr id="82" name="pl82"/>
            <p:cNvSpPr/>
            <p:nvPr/>
          </p:nvSpPr>
          <p:spPr>
            <a:xfrm>
              <a:off x="520175" y="4668227"/>
              <a:ext cx="7639835" cy="0"/>
            </a:xfrm>
            <a:custGeom>
              <a:avLst/>
              <a:gdLst/>
              <a:ahLst/>
              <a:cxnLst/>
              <a:rect l="0" t="0" r="0" b="0"/>
              <a:pathLst>
                <a:path w="7639835">
                  <a:moveTo>
                    <a:pt x="0" y="0"/>
                  </a:moveTo>
                  <a:lnTo>
                    <a:pt x="7639835" y="0"/>
                  </a:lnTo>
                  <a:lnTo>
                    <a:pt x="7639835" y="0"/>
                  </a:lnTo>
                </a:path>
              </a:pathLst>
            </a:custGeom>
            <a:ln w="6775" cap="flat">
              <a:solidFill>
                <a:srgbClr val="EBEBEB">
                  <a:alpha val="100000"/>
                </a:srgbClr>
              </a:solidFill>
              <a:prstDash val="solid"/>
              <a:round/>
            </a:ln>
          </p:spPr>
          <p:txBody>
            <a:bodyPr/>
            <a:lstStyle/>
            <a:p>
              <a:endParaRPr/>
            </a:p>
          </p:txBody>
        </p:sp>
        <p:sp>
          <p:nvSpPr>
            <p:cNvPr id="83" name="pl83"/>
            <p:cNvSpPr/>
            <p:nvPr/>
          </p:nvSpPr>
          <p:spPr>
            <a:xfrm>
              <a:off x="520175" y="3992389"/>
              <a:ext cx="7639835" cy="0"/>
            </a:xfrm>
            <a:custGeom>
              <a:avLst/>
              <a:gdLst/>
              <a:ahLst/>
              <a:cxnLst/>
              <a:rect l="0" t="0" r="0" b="0"/>
              <a:pathLst>
                <a:path w="7639835">
                  <a:moveTo>
                    <a:pt x="0" y="0"/>
                  </a:moveTo>
                  <a:lnTo>
                    <a:pt x="7639835" y="0"/>
                  </a:lnTo>
                  <a:lnTo>
                    <a:pt x="7639835" y="0"/>
                  </a:lnTo>
                </a:path>
              </a:pathLst>
            </a:custGeom>
            <a:ln w="6775" cap="flat">
              <a:solidFill>
                <a:srgbClr val="EBEBEB">
                  <a:alpha val="100000"/>
                </a:srgbClr>
              </a:solidFill>
              <a:prstDash val="solid"/>
              <a:round/>
            </a:ln>
          </p:spPr>
          <p:txBody>
            <a:bodyPr/>
            <a:lstStyle/>
            <a:p>
              <a:endParaRPr/>
            </a:p>
          </p:txBody>
        </p:sp>
        <p:sp>
          <p:nvSpPr>
            <p:cNvPr id="84" name="pl84"/>
            <p:cNvSpPr/>
            <p:nvPr/>
          </p:nvSpPr>
          <p:spPr>
            <a:xfrm>
              <a:off x="762208"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85" name="pl85"/>
            <p:cNvSpPr/>
            <p:nvPr/>
          </p:nvSpPr>
          <p:spPr>
            <a:xfrm>
              <a:off x="2866846"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86" name="pl86"/>
            <p:cNvSpPr/>
            <p:nvPr/>
          </p:nvSpPr>
          <p:spPr>
            <a:xfrm>
              <a:off x="4971484"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87" name="pl87"/>
            <p:cNvSpPr/>
            <p:nvPr/>
          </p:nvSpPr>
          <p:spPr>
            <a:xfrm>
              <a:off x="7076122"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88" name="pl88"/>
            <p:cNvSpPr/>
            <p:nvPr/>
          </p:nvSpPr>
          <p:spPr>
            <a:xfrm>
              <a:off x="520175" y="6357823"/>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89" name="pl89"/>
            <p:cNvSpPr/>
            <p:nvPr/>
          </p:nvSpPr>
          <p:spPr>
            <a:xfrm>
              <a:off x="520175" y="5681985"/>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90" name="pl90"/>
            <p:cNvSpPr/>
            <p:nvPr/>
          </p:nvSpPr>
          <p:spPr>
            <a:xfrm>
              <a:off x="520175" y="5006146"/>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91" name="pl91"/>
            <p:cNvSpPr/>
            <p:nvPr/>
          </p:nvSpPr>
          <p:spPr>
            <a:xfrm>
              <a:off x="520175" y="4330308"/>
              <a:ext cx="7639835" cy="0"/>
            </a:xfrm>
            <a:custGeom>
              <a:avLst/>
              <a:gdLst/>
              <a:ahLst/>
              <a:cxnLst/>
              <a:rect l="0" t="0" r="0" b="0"/>
              <a:pathLst>
                <a:path w="7639835">
                  <a:moveTo>
                    <a:pt x="0" y="0"/>
                  </a:moveTo>
                  <a:lnTo>
                    <a:pt x="7639835" y="0"/>
                  </a:lnTo>
                  <a:lnTo>
                    <a:pt x="7639835" y="0"/>
                  </a:lnTo>
                </a:path>
              </a:pathLst>
            </a:custGeom>
            <a:ln w="13550" cap="flat">
              <a:solidFill>
                <a:srgbClr val="EBEBEB">
                  <a:alpha val="100000"/>
                </a:srgbClr>
              </a:solidFill>
              <a:prstDash val="solid"/>
              <a:round/>
            </a:ln>
          </p:spPr>
          <p:txBody>
            <a:bodyPr/>
            <a:lstStyle/>
            <a:p>
              <a:endParaRPr/>
            </a:p>
          </p:txBody>
        </p:sp>
        <p:sp>
          <p:nvSpPr>
            <p:cNvPr id="92" name="pl92"/>
            <p:cNvSpPr/>
            <p:nvPr/>
          </p:nvSpPr>
          <p:spPr>
            <a:xfrm>
              <a:off x="1814527"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93" name="pl93"/>
            <p:cNvSpPr/>
            <p:nvPr/>
          </p:nvSpPr>
          <p:spPr>
            <a:xfrm>
              <a:off x="3919165"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94" name="pl94"/>
            <p:cNvSpPr/>
            <p:nvPr/>
          </p:nvSpPr>
          <p:spPr>
            <a:xfrm>
              <a:off x="6023803"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95" name="pl95"/>
            <p:cNvSpPr/>
            <p:nvPr/>
          </p:nvSpPr>
          <p:spPr>
            <a:xfrm>
              <a:off x="8128441"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96" name="pl96"/>
            <p:cNvSpPr/>
            <p:nvPr/>
          </p:nvSpPr>
          <p:spPr>
            <a:xfrm>
              <a:off x="867440" y="3930440"/>
              <a:ext cx="6945304" cy="2402474"/>
            </a:xfrm>
            <a:custGeom>
              <a:avLst/>
              <a:gdLst/>
              <a:ahLst/>
              <a:cxnLst/>
              <a:rect l="0" t="0" r="0" b="0"/>
              <a:pathLst>
                <a:path w="6945304" h="2402474">
                  <a:moveTo>
                    <a:pt x="0" y="1838643"/>
                  </a:moveTo>
                  <a:lnTo>
                    <a:pt x="736623" y="2370649"/>
                  </a:lnTo>
                  <a:lnTo>
                    <a:pt x="841855" y="2249616"/>
                  </a:lnTo>
                  <a:lnTo>
                    <a:pt x="999702" y="1512467"/>
                  </a:lnTo>
                  <a:lnTo>
                    <a:pt x="1104934" y="2159607"/>
                  </a:lnTo>
                  <a:lnTo>
                    <a:pt x="1210166" y="1490541"/>
                  </a:lnTo>
                  <a:lnTo>
                    <a:pt x="1315398" y="2374344"/>
                  </a:lnTo>
                  <a:lnTo>
                    <a:pt x="1420630" y="2374559"/>
                  </a:lnTo>
                  <a:lnTo>
                    <a:pt x="1631094" y="2399743"/>
                  </a:lnTo>
                  <a:lnTo>
                    <a:pt x="2315101" y="2145425"/>
                  </a:lnTo>
                  <a:lnTo>
                    <a:pt x="3104340" y="2353870"/>
                  </a:lnTo>
                  <a:lnTo>
                    <a:pt x="3893580" y="2402474"/>
                  </a:lnTo>
                  <a:lnTo>
                    <a:pt x="4524971" y="2398074"/>
                  </a:lnTo>
                  <a:lnTo>
                    <a:pt x="5261594" y="2308494"/>
                  </a:lnTo>
                  <a:lnTo>
                    <a:pt x="5629906" y="2320197"/>
                  </a:lnTo>
                  <a:lnTo>
                    <a:pt x="5945601" y="2245371"/>
                  </a:lnTo>
                  <a:lnTo>
                    <a:pt x="5945601" y="2255389"/>
                  </a:lnTo>
                  <a:lnTo>
                    <a:pt x="6103449" y="2266097"/>
                  </a:lnTo>
                  <a:lnTo>
                    <a:pt x="6261297" y="1943724"/>
                  </a:lnTo>
                  <a:lnTo>
                    <a:pt x="6366529" y="1705710"/>
                  </a:lnTo>
                  <a:lnTo>
                    <a:pt x="6471761" y="947878"/>
                  </a:lnTo>
                  <a:lnTo>
                    <a:pt x="6576993" y="0"/>
                  </a:lnTo>
                  <a:lnTo>
                    <a:pt x="6945304" y="895577"/>
                  </a:lnTo>
                </a:path>
              </a:pathLst>
            </a:custGeom>
            <a:ln w="27101" cap="flat">
              <a:solidFill>
                <a:srgbClr val="000000">
                  <a:alpha val="100000"/>
                </a:srgbClr>
              </a:solidFill>
              <a:prstDash val="solid"/>
              <a:round/>
            </a:ln>
          </p:spPr>
          <p:txBody>
            <a:bodyPr/>
            <a:lstStyle/>
            <a:p>
              <a:endParaRPr/>
            </a:p>
          </p:txBody>
        </p:sp>
        <p:sp>
          <p:nvSpPr>
            <p:cNvPr id="97" name="pt97"/>
            <p:cNvSpPr/>
            <p:nvPr/>
          </p:nvSpPr>
          <p:spPr>
            <a:xfrm>
              <a:off x="822288" y="5723931"/>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98" name="pt98"/>
            <p:cNvSpPr/>
            <p:nvPr/>
          </p:nvSpPr>
          <p:spPr>
            <a:xfrm>
              <a:off x="1558912" y="625593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9" name="pt99"/>
            <p:cNvSpPr/>
            <p:nvPr/>
          </p:nvSpPr>
          <p:spPr>
            <a:xfrm>
              <a:off x="1664144" y="613490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0" name="pt100"/>
            <p:cNvSpPr/>
            <p:nvPr/>
          </p:nvSpPr>
          <p:spPr>
            <a:xfrm>
              <a:off x="1821991" y="539775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1" name="pt101"/>
            <p:cNvSpPr/>
            <p:nvPr/>
          </p:nvSpPr>
          <p:spPr>
            <a:xfrm>
              <a:off x="1927223" y="604489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2" name="pt102"/>
            <p:cNvSpPr/>
            <p:nvPr/>
          </p:nvSpPr>
          <p:spPr>
            <a:xfrm>
              <a:off x="2032455" y="5375829"/>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3" name="pt103"/>
            <p:cNvSpPr/>
            <p:nvPr/>
          </p:nvSpPr>
          <p:spPr>
            <a:xfrm>
              <a:off x="2137687" y="625963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4" name="pt104"/>
            <p:cNvSpPr/>
            <p:nvPr/>
          </p:nvSpPr>
          <p:spPr>
            <a:xfrm>
              <a:off x="2242919" y="625984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5" name="pt105"/>
            <p:cNvSpPr/>
            <p:nvPr/>
          </p:nvSpPr>
          <p:spPr>
            <a:xfrm>
              <a:off x="2453383" y="6285031"/>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6" name="pt106"/>
            <p:cNvSpPr/>
            <p:nvPr/>
          </p:nvSpPr>
          <p:spPr>
            <a:xfrm>
              <a:off x="3137390" y="603071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7" name="pt107"/>
            <p:cNvSpPr/>
            <p:nvPr/>
          </p:nvSpPr>
          <p:spPr>
            <a:xfrm>
              <a:off x="3926629" y="6239159"/>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8" name="pt108"/>
            <p:cNvSpPr/>
            <p:nvPr/>
          </p:nvSpPr>
          <p:spPr>
            <a:xfrm>
              <a:off x="4715868" y="628776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09" name="pt109"/>
            <p:cNvSpPr/>
            <p:nvPr/>
          </p:nvSpPr>
          <p:spPr>
            <a:xfrm>
              <a:off x="5347260" y="628336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0" name="pt110"/>
            <p:cNvSpPr/>
            <p:nvPr/>
          </p:nvSpPr>
          <p:spPr>
            <a:xfrm>
              <a:off x="6083883" y="619378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1" name="pt111"/>
            <p:cNvSpPr/>
            <p:nvPr/>
          </p:nvSpPr>
          <p:spPr>
            <a:xfrm>
              <a:off x="6452195" y="620548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2" name="pt112"/>
            <p:cNvSpPr/>
            <p:nvPr/>
          </p:nvSpPr>
          <p:spPr>
            <a:xfrm>
              <a:off x="6767890" y="6130659"/>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3" name="pt113"/>
            <p:cNvSpPr/>
            <p:nvPr/>
          </p:nvSpPr>
          <p:spPr>
            <a:xfrm>
              <a:off x="6767890" y="614067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4" name="pt114"/>
            <p:cNvSpPr/>
            <p:nvPr/>
          </p:nvSpPr>
          <p:spPr>
            <a:xfrm>
              <a:off x="6925738" y="615138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15" name="pt115"/>
            <p:cNvSpPr/>
            <p:nvPr/>
          </p:nvSpPr>
          <p:spPr>
            <a:xfrm>
              <a:off x="7083586" y="582901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6" name="pt116"/>
            <p:cNvSpPr/>
            <p:nvPr/>
          </p:nvSpPr>
          <p:spPr>
            <a:xfrm>
              <a:off x="7188818" y="559099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7" name="pt117"/>
            <p:cNvSpPr/>
            <p:nvPr/>
          </p:nvSpPr>
          <p:spPr>
            <a:xfrm>
              <a:off x="7294050" y="4833166"/>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8" name="pt118"/>
            <p:cNvSpPr/>
            <p:nvPr/>
          </p:nvSpPr>
          <p:spPr>
            <a:xfrm>
              <a:off x="7399282" y="388528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9" name="pt119"/>
            <p:cNvSpPr/>
            <p:nvPr/>
          </p:nvSpPr>
          <p:spPr>
            <a:xfrm>
              <a:off x="7767593" y="478086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0" name="tx120"/>
            <p:cNvSpPr/>
            <p:nvPr/>
          </p:nvSpPr>
          <p:spPr>
            <a:xfrm>
              <a:off x="758956" y="5612245"/>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-207</a:t>
              </a:r>
            </a:p>
          </p:txBody>
        </p:sp>
        <p:sp>
          <p:nvSpPr>
            <p:cNvPr id="121" name="tx121"/>
            <p:cNvSpPr/>
            <p:nvPr/>
          </p:nvSpPr>
          <p:spPr>
            <a:xfrm>
              <a:off x="1495579" y="6144198"/>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-193</a:t>
              </a:r>
            </a:p>
          </p:txBody>
        </p:sp>
        <p:sp>
          <p:nvSpPr>
            <p:cNvPr id="122" name="tx122"/>
            <p:cNvSpPr/>
            <p:nvPr/>
          </p:nvSpPr>
          <p:spPr>
            <a:xfrm>
              <a:off x="1600811" y="6023218"/>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-191</a:t>
              </a:r>
            </a:p>
          </p:txBody>
        </p:sp>
        <p:sp>
          <p:nvSpPr>
            <p:cNvPr id="123" name="tx123"/>
            <p:cNvSpPr/>
            <p:nvPr/>
          </p:nvSpPr>
          <p:spPr>
            <a:xfrm>
              <a:off x="1758659" y="528606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-188</a:t>
              </a:r>
            </a:p>
          </p:txBody>
        </p:sp>
        <p:sp>
          <p:nvSpPr>
            <p:cNvPr id="124" name="tx124"/>
            <p:cNvSpPr/>
            <p:nvPr/>
          </p:nvSpPr>
          <p:spPr>
            <a:xfrm>
              <a:off x="1863891" y="593320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-186</a:t>
              </a:r>
            </a:p>
          </p:txBody>
        </p:sp>
        <p:sp>
          <p:nvSpPr>
            <p:cNvPr id="125" name="tx125"/>
            <p:cNvSpPr/>
            <p:nvPr/>
          </p:nvSpPr>
          <p:spPr>
            <a:xfrm>
              <a:off x="1969123" y="5264143"/>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-184</a:t>
              </a:r>
            </a:p>
          </p:txBody>
        </p:sp>
        <p:sp>
          <p:nvSpPr>
            <p:cNvPr id="126" name="tx126"/>
            <p:cNvSpPr/>
            <p:nvPr/>
          </p:nvSpPr>
          <p:spPr>
            <a:xfrm>
              <a:off x="2074355" y="6147947"/>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-182</a:t>
              </a:r>
            </a:p>
          </p:txBody>
        </p:sp>
        <p:sp>
          <p:nvSpPr>
            <p:cNvPr id="127" name="tx127"/>
            <p:cNvSpPr/>
            <p:nvPr/>
          </p:nvSpPr>
          <p:spPr>
            <a:xfrm>
              <a:off x="2179586" y="6148161"/>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-180</a:t>
              </a:r>
            </a:p>
          </p:txBody>
        </p:sp>
        <p:sp>
          <p:nvSpPr>
            <p:cNvPr id="128" name="tx128"/>
            <p:cNvSpPr/>
            <p:nvPr/>
          </p:nvSpPr>
          <p:spPr>
            <a:xfrm>
              <a:off x="2390050" y="6173345"/>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-176</a:t>
              </a:r>
            </a:p>
          </p:txBody>
        </p:sp>
        <p:sp>
          <p:nvSpPr>
            <p:cNvPr id="129" name="tx129"/>
            <p:cNvSpPr/>
            <p:nvPr/>
          </p:nvSpPr>
          <p:spPr>
            <a:xfrm>
              <a:off x="3074058" y="591897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-163</a:t>
              </a:r>
            </a:p>
          </p:txBody>
        </p:sp>
        <p:sp>
          <p:nvSpPr>
            <p:cNvPr id="130" name="tx130"/>
            <p:cNvSpPr/>
            <p:nvPr/>
          </p:nvSpPr>
          <p:spPr>
            <a:xfrm>
              <a:off x="3863297" y="6127473"/>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-148</a:t>
              </a:r>
            </a:p>
          </p:txBody>
        </p:sp>
        <p:sp>
          <p:nvSpPr>
            <p:cNvPr id="131" name="tx131"/>
            <p:cNvSpPr/>
            <p:nvPr/>
          </p:nvSpPr>
          <p:spPr>
            <a:xfrm>
              <a:off x="4652536" y="617602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-133</a:t>
              </a:r>
            </a:p>
          </p:txBody>
        </p:sp>
        <p:sp>
          <p:nvSpPr>
            <p:cNvPr id="132" name="tx132"/>
            <p:cNvSpPr/>
            <p:nvPr/>
          </p:nvSpPr>
          <p:spPr>
            <a:xfrm>
              <a:off x="5283927" y="6172999"/>
              <a:ext cx="216968"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-121</a:t>
              </a:r>
            </a:p>
          </p:txBody>
        </p:sp>
        <p:sp>
          <p:nvSpPr>
            <p:cNvPr id="133" name="tx133"/>
            <p:cNvSpPr/>
            <p:nvPr/>
          </p:nvSpPr>
          <p:spPr>
            <a:xfrm>
              <a:off x="6020551" y="6082096"/>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-107</a:t>
              </a:r>
            </a:p>
          </p:txBody>
        </p:sp>
        <p:sp>
          <p:nvSpPr>
            <p:cNvPr id="134" name="tx134"/>
            <p:cNvSpPr/>
            <p:nvPr/>
          </p:nvSpPr>
          <p:spPr>
            <a:xfrm>
              <a:off x="6388862" y="6093799"/>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-100</a:t>
              </a:r>
            </a:p>
          </p:txBody>
        </p:sp>
        <p:sp>
          <p:nvSpPr>
            <p:cNvPr id="135" name="tx135"/>
            <p:cNvSpPr/>
            <p:nvPr/>
          </p:nvSpPr>
          <p:spPr>
            <a:xfrm>
              <a:off x="6734703" y="6018973"/>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-94</a:t>
              </a:r>
            </a:p>
          </p:txBody>
        </p:sp>
        <p:sp>
          <p:nvSpPr>
            <p:cNvPr id="136" name="tx136"/>
            <p:cNvSpPr/>
            <p:nvPr/>
          </p:nvSpPr>
          <p:spPr>
            <a:xfrm>
              <a:off x="6734703" y="6028991"/>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-94</a:t>
              </a:r>
            </a:p>
          </p:txBody>
        </p:sp>
        <p:sp>
          <p:nvSpPr>
            <p:cNvPr id="137" name="tx137"/>
            <p:cNvSpPr/>
            <p:nvPr/>
          </p:nvSpPr>
          <p:spPr>
            <a:xfrm>
              <a:off x="6892551" y="603969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-91</a:t>
              </a:r>
            </a:p>
          </p:txBody>
        </p:sp>
        <p:sp>
          <p:nvSpPr>
            <p:cNvPr id="138" name="tx138"/>
            <p:cNvSpPr/>
            <p:nvPr/>
          </p:nvSpPr>
          <p:spPr>
            <a:xfrm>
              <a:off x="7050398" y="5717326"/>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-88</a:t>
              </a:r>
            </a:p>
          </p:txBody>
        </p:sp>
        <p:sp>
          <p:nvSpPr>
            <p:cNvPr id="139" name="tx139"/>
            <p:cNvSpPr/>
            <p:nvPr/>
          </p:nvSpPr>
          <p:spPr>
            <a:xfrm>
              <a:off x="7155630" y="5479312"/>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-86</a:t>
              </a:r>
            </a:p>
          </p:txBody>
        </p:sp>
        <p:sp>
          <p:nvSpPr>
            <p:cNvPr id="140" name="tx140"/>
            <p:cNvSpPr/>
            <p:nvPr/>
          </p:nvSpPr>
          <p:spPr>
            <a:xfrm>
              <a:off x="7260862" y="4721480"/>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-84</a:t>
              </a:r>
            </a:p>
          </p:txBody>
        </p:sp>
        <p:sp>
          <p:nvSpPr>
            <p:cNvPr id="141" name="tx141"/>
            <p:cNvSpPr/>
            <p:nvPr/>
          </p:nvSpPr>
          <p:spPr>
            <a:xfrm>
              <a:off x="7366094" y="3773602"/>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-82</a:t>
              </a:r>
            </a:p>
          </p:txBody>
        </p:sp>
        <p:sp>
          <p:nvSpPr>
            <p:cNvPr id="142" name="tx142"/>
            <p:cNvSpPr/>
            <p:nvPr/>
          </p:nvSpPr>
          <p:spPr>
            <a:xfrm>
              <a:off x="7734406" y="4670502"/>
              <a:ext cx="156679" cy="77916"/>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-75</a:t>
              </a:r>
            </a:p>
          </p:txBody>
        </p:sp>
        <p:sp>
          <p:nvSpPr>
            <p:cNvPr id="143" name="pl143"/>
            <p:cNvSpPr/>
            <p:nvPr/>
          </p:nvSpPr>
          <p:spPr>
            <a:xfrm>
              <a:off x="1814527" y="3810316"/>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144" name="pl144"/>
            <p:cNvSpPr/>
            <p:nvPr/>
          </p:nvSpPr>
          <p:spPr>
            <a:xfrm>
              <a:off x="6760426" y="3810316"/>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145" name="tx145"/>
            <p:cNvSpPr/>
            <p:nvPr/>
          </p:nvSpPr>
          <p:spPr>
            <a:xfrm>
              <a:off x="240028" y="6316131"/>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0.00</a:t>
              </a:r>
            </a:p>
          </p:txBody>
        </p:sp>
        <p:sp>
          <p:nvSpPr>
            <p:cNvPr id="146" name="tx146"/>
            <p:cNvSpPr/>
            <p:nvPr/>
          </p:nvSpPr>
          <p:spPr>
            <a:xfrm>
              <a:off x="240028" y="5640293"/>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0.25</a:t>
              </a:r>
            </a:p>
          </p:txBody>
        </p:sp>
        <p:sp>
          <p:nvSpPr>
            <p:cNvPr id="147" name="tx147"/>
            <p:cNvSpPr/>
            <p:nvPr/>
          </p:nvSpPr>
          <p:spPr>
            <a:xfrm>
              <a:off x="240028" y="4964455"/>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0.50</a:t>
              </a:r>
            </a:p>
          </p:txBody>
        </p:sp>
        <p:sp>
          <p:nvSpPr>
            <p:cNvPr id="148" name="tx148"/>
            <p:cNvSpPr/>
            <p:nvPr/>
          </p:nvSpPr>
          <p:spPr>
            <a:xfrm>
              <a:off x="240028" y="4288616"/>
              <a:ext cx="217517"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0.75</a:t>
              </a:r>
            </a:p>
          </p:txBody>
        </p:sp>
        <p:sp>
          <p:nvSpPr>
            <p:cNvPr id="149" name="tx149"/>
            <p:cNvSpPr/>
            <p:nvPr/>
          </p:nvSpPr>
          <p:spPr>
            <a:xfrm>
              <a:off x="1783450" y="6513977"/>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150" name="tx150"/>
            <p:cNvSpPr/>
            <p:nvPr/>
          </p:nvSpPr>
          <p:spPr>
            <a:xfrm>
              <a:off x="3857010" y="6513977"/>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40</a:t>
              </a:r>
            </a:p>
          </p:txBody>
        </p:sp>
        <p:sp>
          <p:nvSpPr>
            <p:cNvPr id="151" name="tx151"/>
            <p:cNvSpPr/>
            <p:nvPr/>
          </p:nvSpPr>
          <p:spPr>
            <a:xfrm>
              <a:off x="5961647" y="6513977"/>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80</a:t>
              </a:r>
            </a:p>
          </p:txBody>
        </p:sp>
        <p:sp>
          <p:nvSpPr>
            <p:cNvPr id="152" name="tx152"/>
            <p:cNvSpPr/>
            <p:nvPr/>
          </p:nvSpPr>
          <p:spPr>
            <a:xfrm>
              <a:off x="8035208" y="651397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120</a:t>
              </a:r>
            </a:p>
          </p:txBody>
        </p:sp>
        <p:sp>
          <p:nvSpPr>
            <p:cNvPr id="153" name="tx153"/>
            <p:cNvSpPr/>
            <p:nvPr/>
          </p:nvSpPr>
          <p:spPr>
            <a:xfrm>
              <a:off x="3687909" y="6626571"/>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154" name="tx154"/>
            <p:cNvSpPr/>
            <p:nvPr/>
          </p:nvSpPr>
          <p:spPr>
            <a:xfrm rot="-5400000">
              <a:off x="-377375" y="5066124"/>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P4 conc [ng/ml]</a:t>
              </a:r>
            </a:p>
          </p:txBody>
        </p:sp>
        <p:sp>
          <p:nvSpPr>
            <p:cNvPr id="155" name="tx155"/>
            <p:cNvSpPr/>
            <p:nvPr/>
          </p:nvSpPr>
          <p:spPr>
            <a:xfrm>
              <a:off x="8224812" y="2275678"/>
              <a:ext cx="92401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Eviction Status</a:t>
              </a:r>
            </a:p>
          </p:txBody>
        </p:sp>
        <p:sp>
          <p:nvSpPr>
            <p:cNvPr id="156" name="pl156"/>
            <p:cNvSpPr/>
            <p:nvPr/>
          </p:nvSpPr>
          <p:spPr>
            <a:xfrm>
              <a:off x="8246757" y="257392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57" name="tx157"/>
            <p:cNvSpPr/>
            <p:nvPr/>
          </p:nvSpPr>
          <p:spPr>
            <a:xfrm>
              <a:off x="8513857" y="2532615"/>
              <a:ext cx="341555"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Evictor</a:t>
              </a:r>
            </a:p>
          </p:txBody>
        </p:sp>
        <p:sp>
          <p:nvSpPr>
            <p:cNvPr id="158" name="tx158"/>
            <p:cNvSpPr/>
            <p:nvPr/>
          </p:nvSpPr>
          <p:spPr>
            <a:xfrm>
              <a:off x="8224812" y="2946355"/>
              <a:ext cx="745430" cy="13117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BS_Original</a:t>
              </a:r>
            </a:p>
          </p:txBody>
        </p:sp>
        <p:sp>
          <p:nvSpPr>
            <p:cNvPr id="159" name="pl159"/>
            <p:cNvSpPr/>
            <p:nvPr/>
          </p:nvSpPr>
          <p:spPr>
            <a:xfrm>
              <a:off x="8246757" y="327236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60" name="tx160"/>
            <p:cNvSpPr/>
            <p:nvPr/>
          </p:nvSpPr>
          <p:spPr>
            <a:xfrm>
              <a:off x="8513857" y="3210155"/>
              <a:ext cx="329222" cy="10221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Helper</a:t>
              </a:r>
            </a:p>
          </p:txBody>
        </p:sp>
        <p:sp>
          <p:nvSpPr>
            <p:cNvPr id="161" name="tx161"/>
            <p:cNvSpPr/>
            <p:nvPr/>
          </p:nvSpPr>
          <p:spPr>
            <a:xfrm>
              <a:off x="8224812" y="3674331"/>
              <a:ext cx="566712"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AnimalID</a:t>
              </a:r>
            </a:p>
          </p:txBody>
        </p:sp>
        <p:sp>
          <p:nvSpPr>
            <p:cNvPr id="162" name="pt162"/>
            <p:cNvSpPr/>
            <p:nvPr/>
          </p:nvSpPr>
          <p:spPr>
            <a:xfrm>
              <a:off x="8289388" y="3925653"/>
              <a:ext cx="90303" cy="90303"/>
            </a:xfrm>
            <a:prstGeom prst="ellipse">
              <a:avLst/>
            </a:prstGeom>
            <a:ln w="9000" cap="rnd">
              <a:solidFill>
                <a:srgbClr val="000000">
                  <a:alpha val="100000"/>
                </a:srgbClr>
              </a:solidFill>
              <a:prstDash val="solid"/>
              <a:round/>
            </a:ln>
          </p:spPr>
          <p:txBody>
            <a:bodyPr/>
            <a:lstStyle/>
            <a:p>
              <a:endParaRPr/>
            </a:p>
          </p:txBody>
        </p:sp>
        <p:sp>
          <p:nvSpPr>
            <p:cNvPr id="163" name="tx163"/>
            <p:cNvSpPr/>
            <p:nvPr/>
          </p:nvSpPr>
          <p:spPr>
            <a:xfrm>
              <a:off x="8513857" y="3929113"/>
              <a:ext cx="40998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ERF002</a:t>
              </a:r>
            </a:p>
          </p:txBody>
        </p:sp>
        <p:sp>
          <p:nvSpPr>
            <p:cNvPr id="164" name="tx164"/>
            <p:cNvSpPr/>
            <p:nvPr/>
          </p:nvSpPr>
          <p:spPr>
            <a:xfrm>
              <a:off x="8224812" y="4364858"/>
              <a:ext cx="380355" cy="10954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QTcat</a:t>
              </a:r>
            </a:p>
          </p:txBody>
        </p:sp>
        <p:sp>
          <p:nvSpPr>
            <p:cNvPr id="165" name="pt165"/>
            <p:cNvSpPr/>
            <p:nvPr/>
          </p:nvSpPr>
          <p:spPr>
            <a:xfrm>
              <a:off x="8289388" y="462409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66" name="pt166"/>
            <p:cNvSpPr/>
            <p:nvPr/>
          </p:nvSpPr>
          <p:spPr>
            <a:xfrm>
              <a:off x="8289388" y="484354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67" name="pt167"/>
            <p:cNvSpPr/>
            <p:nvPr/>
          </p:nvSpPr>
          <p:spPr>
            <a:xfrm>
              <a:off x="8289388" y="506300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8" name="tx168"/>
            <p:cNvSpPr/>
            <p:nvPr/>
          </p:nvSpPr>
          <p:spPr>
            <a:xfrm>
              <a:off x="8513857" y="4629244"/>
              <a:ext cx="161418"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ND</a:t>
              </a:r>
            </a:p>
          </p:txBody>
        </p:sp>
        <p:sp>
          <p:nvSpPr>
            <p:cNvPr id="169" name="tx169"/>
            <p:cNvSpPr/>
            <p:nvPr/>
          </p:nvSpPr>
          <p:spPr>
            <a:xfrm>
              <a:off x="8513857" y="4848700"/>
              <a:ext cx="80709"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D</a:t>
              </a:r>
            </a:p>
          </p:txBody>
        </p:sp>
        <p:sp>
          <p:nvSpPr>
            <p:cNvPr id="170" name="tx170"/>
            <p:cNvSpPr/>
            <p:nvPr/>
          </p:nvSpPr>
          <p:spPr>
            <a:xfrm>
              <a:off x="8513857" y="5060516"/>
              <a:ext cx="86930" cy="8763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Q</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3" name="rc3"/>
            <p:cNvSpPr/>
            <p:nvPr/>
          </p:nvSpPr>
          <p:spPr>
            <a:xfrm>
              <a:off x="0" y="0"/>
              <a:ext cx="9144000" cy="6858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4" name="tx4"/>
            <p:cNvSpPr/>
            <p:nvPr/>
          </p:nvSpPr>
          <p:spPr>
            <a:xfrm>
              <a:off x="3162188" y="225183"/>
              <a:ext cx="2819623" cy="14108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000000">
                      <a:alpha val="100000"/>
                    </a:srgbClr>
                  </a:solidFill>
                  <a:latin typeface="Arial"/>
                  <a:cs typeface="Arial"/>
                </a:rPr>
                <a:t>Queen:Slow_Conc:Licher:RuRu:QEE:2</a:t>
              </a:r>
            </a:p>
          </p:txBody>
        </p:sp>
        <p:sp>
          <p:nvSpPr>
            <p:cNvPr id="5" name="pl5"/>
            <p:cNvSpPr/>
            <p:nvPr/>
          </p:nvSpPr>
          <p:spPr>
            <a:xfrm>
              <a:off x="424849" y="2986176"/>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6" name="pl6"/>
            <p:cNvSpPr/>
            <p:nvPr/>
          </p:nvSpPr>
          <p:spPr>
            <a:xfrm>
              <a:off x="424849" y="2524398"/>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7" name="pl7"/>
            <p:cNvSpPr/>
            <p:nvPr/>
          </p:nvSpPr>
          <p:spPr>
            <a:xfrm>
              <a:off x="424849" y="2062620"/>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8" name="pl8"/>
            <p:cNvSpPr/>
            <p:nvPr/>
          </p:nvSpPr>
          <p:spPr>
            <a:xfrm>
              <a:off x="424849" y="1600842"/>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9" name="pl9"/>
            <p:cNvSpPr/>
            <p:nvPr/>
          </p:nvSpPr>
          <p:spPr>
            <a:xfrm>
              <a:off x="424849" y="1139064"/>
              <a:ext cx="7735161" cy="0"/>
            </a:xfrm>
            <a:custGeom>
              <a:avLst/>
              <a:gdLst/>
              <a:ahLst/>
              <a:cxnLst/>
              <a:rect l="0" t="0" r="0" b="0"/>
              <a:pathLst>
                <a:path w="7735161">
                  <a:moveTo>
                    <a:pt x="0" y="0"/>
                  </a:moveTo>
                  <a:lnTo>
                    <a:pt x="7735161" y="0"/>
                  </a:lnTo>
                  <a:lnTo>
                    <a:pt x="7735161" y="0"/>
                  </a:lnTo>
                </a:path>
              </a:pathLst>
            </a:custGeom>
            <a:ln w="6775" cap="flat">
              <a:solidFill>
                <a:srgbClr val="EBEBEB">
                  <a:alpha val="100000"/>
                </a:srgbClr>
              </a:solidFill>
              <a:prstDash val="solid"/>
              <a:round/>
            </a:ln>
          </p:spPr>
          <p:txBody>
            <a:bodyPr/>
            <a:lstStyle/>
            <a:p>
              <a:endParaRPr/>
            </a:p>
          </p:txBody>
        </p:sp>
        <p:sp>
          <p:nvSpPr>
            <p:cNvPr id="10" name="pl10"/>
            <p:cNvSpPr/>
            <p:nvPr/>
          </p:nvSpPr>
          <p:spPr>
            <a:xfrm>
              <a:off x="1786787"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1" name="pl11"/>
            <p:cNvSpPr/>
            <p:nvPr/>
          </p:nvSpPr>
          <p:spPr>
            <a:xfrm>
              <a:off x="3807467"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2" name="pl12"/>
            <p:cNvSpPr/>
            <p:nvPr/>
          </p:nvSpPr>
          <p:spPr>
            <a:xfrm>
              <a:off x="5828146"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3" name="pl13"/>
            <p:cNvSpPr/>
            <p:nvPr/>
          </p:nvSpPr>
          <p:spPr>
            <a:xfrm>
              <a:off x="7848826" y="693043"/>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14" name="pl14"/>
            <p:cNvSpPr/>
            <p:nvPr/>
          </p:nvSpPr>
          <p:spPr>
            <a:xfrm>
              <a:off x="424849" y="3217065"/>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5" name="pl15"/>
            <p:cNvSpPr/>
            <p:nvPr/>
          </p:nvSpPr>
          <p:spPr>
            <a:xfrm>
              <a:off x="424849" y="2755287"/>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6" name="pl16"/>
            <p:cNvSpPr/>
            <p:nvPr/>
          </p:nvSpPr>
          <p:spPr>
            <a:xfrm>
              <a:off x="424849" y="2293509"/>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7" name="pl17"/>
            <p:cNvSpPr/>
            <p:nvPr/>
          </p:nvSpPr>
          <p:spPr>
            <a:xfrm>
              <a:off x="424849" y="1831731"/>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8" name="pl18"/>
            <p:cNvSpPr/>
            <p:nvPr/>
          </p:nvSpPr>
          <p:spPr>
            <a:xfrm>
              <a:off x="424849" y="1369953"/>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19" name="pl19"/>
            <p:cNvSpPr/>
            <p:nvPr/>
          </p:nvSpPr>
          <p:spPr>
            <a:xfrm>
              <a:off x="424849" y="908175"/>
              <a:ext cx="7735161" cy="0"/>
            </a:xfrm>
            <a:custGeom>
              <a:avLst/>
              <a:gdLst/>
              <a:ahLst/>
              <a:cxnLst/>
              <a:rect l="0" t="0" r="0" b="0"/>
              <a:pathLst>
                <a:path w="7735161">
                  <a:moveTo>
                    <a:pt x="0" y="0"/>
                  </a:moveTo>
                  <a:lnTo>
                    <a:pt x="7735161" y="0"/>
                  </a:lnTo>
                  <a:lnTo>
                    <a:pt x="7735161" y="0"/>
                  </a:lnTo>
                </a:path>
              </a:pathLst>
            </a:custGeom>
            <a:ln w="13550" cap="flat">
              <a:solidFill>
                <a:srgbClr val="EBEBEB">
                  <a:alpha val="100000"/>
                </a:srgbClr>
              </a:solidFill>
              <a:prstDash val="solid"/>
              <a:round/>
            </a:ln>
          </p:spPr>
          <p:txBody>
            <a:bodyPr/>
            <a:lstStyle/>
            <a:p>
              <a:endParaRPr/>
            </a:p>
          </p:txBody>
        </p:sp>
        <p:sp>
          <p:nvSpPr>
            <p:cNvPr id="20" name="pl20"/>
            <p:cNvSpPr/>
            <p:nvPr/>
          </p:nvSpPr>
          <p:spPr>
            <a:xfrm>
              <a:off x="776447"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1" name="pl21"/>
            <p:cNvSpPr/>
            <p:nvPr/>
          </p:nvSpPr>
          <p:spPr>
            <a:xfrm>
              <a:off x="2797127"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2" name="pl22"/>
            <p:cNvSpPr/>
            <p:nvPr/>
          </p:nvSpPr>
          <p:spPr>
            <a:xfrm>
              <a:off x="4817806"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3" name="pl23"/>
            <p:cNvSpPr/>
            <p:nvPr/>
          </p:nvSpPr>
          <p:spPr>
            <a:xfrm>
              <a:off x="6838486" y="693043"/>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24" name="pl24"/>
            <p:cNvSpPr/>
            <p:nvPr/>
          </p:nvSpPr>
          <p:spPr>
            <a:xfrm>
              <a:off x="1827201" y="813167"/>
              <a:ext cx="5981211" cy="2402474"/>
            </a:xfrm>
            <a:custGeom>
              <a:avLst/>
              <a:gdLst/>
              <a:ahLst/>
              <a:cxnLst/>
              <a:rect l="0" t="0" r="0" b="0"/>
              <a:pathLst>
                <a:path w="5981211" h="2402474">
                  <a:moveTo>
                    <a:pt x="0" y="2400555"/>
                  </a:moveTo>
                  <a:lnTo>
                    <a:pt x="1131580" y="2398467"/>
                  </a:lnTo>
                  <a:lnTo>
                    <a:pt x="2263161" y="2397450"/>
                  </a:lnTo>
                  <a:lnTo>
                    <a:pt x="3556396" y="2401923"/>
                  </a:lnTo>
                  <a:lnTo>
                    <a:pt x="4122186" y="2402474"/>
                  </a:lnTo>
                  <a:lnTo>
                    <a:pt x="4849631" y="2358740"/>
                  </a:lnTo>
                  <a:lnTo>
                    <a:pt x="4930458" y="2283965"/>
                  </a:lnTo>
                  <a:lnTo>
                    <a:pt x="5011285" y="2181811"/>
                  </a:lnTo>
                  <a:lnTo>
                    <a:pt x="5172939" y="2124668"/>
                  </a:lnTo>
                  <a:lnTo>
                    <a:pt x="5334594" y="1034451"/>
                  </a:lnTo>
                  <a:lnTo>
                    <a:pt x="5577075" y="1777685"/>
                  </a:lnTo>
                  <a:lnTo>
                    <a:pt x="5738730" y="0"/>
                  </a:lnTo>
                  <a:lnTo>
                    <a:pt x="5981211" y="169451"/>
                  </a:lnTo>
                </a:path>
              </a:pathLst>
            </a:custGeom>
            <a:ln w="27101" cap="flat">
              <a:solidFill>
                <a:srgbClr val="000000">
                  <a:alpha val="100000"/>
                </a:srgbClr>
              </a:solidFill>
              <a:prstDash val="solid"/>
              <a:round/>
            </a:ln>
          </p:spPr>
          <p:txBody>
            <a:bodyPr/>
            <a:lstStyle/>
            <a:p>
              <a:endParaRPr/>
            </a:p>
          </p:txBody>
        </p:sp>
        <p:sp>
          <p:nvSpPr>
            <p:cNvPr id="25" name="pt25"/>
            <p:cNvSpPr/>
            <p:nvPr/>
          </p:nvSpPr>
          <p:spPr>
            <a:xfrm>
              <a:off x="1782049" y="316857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6" name="pt26"/>
            <p:cNvSpPr/>
            <p:nvPr/>
          </p:nvSpPr>
          <p:spPr>
            <a:xfrm>
              <a:off x="2913629" y="3166482"/>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7" name="pt27"/>
            <p:cNvSpPr/>
            <p:nvPr/>
          </p:nvSpPr>
          <p:spPr>
            <a:xfrm>
              <a:off x="4045210" y="3165466"/>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28" name="pt28"/>
            <p:cNvSpPr/>
            <p:nvPr/>
          </p:nvSpPr>
          <p:spPr>
            <a:xfrm>
              <a:off x="5338445" y="3169939"/>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29" name="pt29"/>
            <p:cNvSpPr/>
            <p:nvPr/>
          </p:nvSpPr>
          <p:spPr>
            <a:xfrm>
              <a:off x="5904235" y="3170490"/>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30" name="pt30"/>
            <p:cNvSpPr/>
            <p:nvPr/>
          </p:nvSpPr>
          <p:spPr>
            <a:xfrm>
              <a:off x="6631680" y="3126756"/>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1" name="pt31"/>
            <p:cNvSpPr/>
            <p:nvPr/>
          </p:nvSpPr>
          <p:spPr>
            <a:xfrm>
              <a:off x="6712507" y="3051981"/>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2" name="pt32"/>
            <p:cNvSpPr/>
            <p:nvPr/>
          </p:nvSpPr>
          <p:spPr>
            <a:xfrm>
              <a:off x="6793334" y="2949827"/>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3" name="pt33"/>
            <p:cNvSpPr/>
            <p:nvPr/>
          </p:nvSpPr>
          <p:spPr>
            <a:xfrm>
              <a:off x="6954988" y="289268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4" name="pt34"/>
            <p:cNvSpPr/>
            <p:nvPr/>
          </p:nvSpPr>
          <p:spPr>
            <a:xfrm>
              <a:off x="7116643" y="1802467"/>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5" name="pt35"/>
            <p:cNvSpPr/>
            <p:nvPr/>
          </p:nvSpPr>
          <p:spPr>
            <a:xfrm>
              <a:off x="7359124" y="2545700"/>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6" name="pt36"/>
            <p:cNvSpPr/>
            <p:nvPr/>
          </p:nvSpPr>
          <p:spPr>
            <a:xfrm>
              <a:off x="7520779" y="76801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7" name="pt37"/>
            <p:cNvSpPr/>
            <p:nvPr/>
          </p:nvSpPr>
          <p:spPr>
            <a:xfrm>
              <a:off x="7763260" y="937466"/>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38" name="tx38"/>
            <p:cNvSpPr/>
            <p:nvPr/>
          </p:nvSpPr>
          <p:spPr>
            <a:xfrm>
              <a:off x="1718716" y="3056831"/>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-153</a:t>
              </a:r>
            </a:p>
          </p:txBody>
        </p:sp>
        <p:sp>
          <p:nvSpPr>
            <p:cNvPr id="39" name="tx39"/>
            <p:cNvSpPr/>
            <p:nvPr/>
          </p:nvSpPr>
          <p:spPr>
            <a:xfrm>
              <a:off x="2850297" y="3054744"/>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-139</a:t>
              </a:r>
            </a:p>
          </p:txBody>
        </p:sp>
        <p:sp>
          <p:nvSpPr>
            <p:cNvPr id="40" name="tx40"/>
            <p:cNvSpPr/>
            <p:nvPr/>
          </p:nvSpPr>
          <p:spPr>
            <a:xfrm>
              <a:off x="3981877" y="3053780"/>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-125</a:t>
              </a:r>
            </a:p>
          </p:txBody>
        </p:sp>
        <p:sp>
          <p:nvSpPr>
            <p:cNvPr id="41" name="tx41"/>
            <p:cNvSpPr/>
            <p:nvPr/>
          </p:nvSpPr>
          <p:spPr>
            <a:xfrm>
              <a:off x="5275112" y="3058253"/>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-109</a:t>
              </a:r>
            </a:p>
          </p:txBody>
        </p:sp>
        <p:sp>
          <p:nvSpPr>
            <p:cNvPr id="42" name="tx42"/>
            <p:cNvSpPr/>
            <p:nvPr/>
          </p:nvSpPr>
          <p:spPr>
            <a:xfrm>
              <a:off x="5840903" y="3058804"/>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-102</a:t>
              </a:r>
            </a:p>
          </p:txBody>
        </p:sp>
        <p:sp>
          <p:nvSpPr>
            <p:cNvPr id="43" name="tx43"/>
            <p:cNvSpPr/>
            <p:nvPr/>
          </p:nvSpPr>
          <p:spPr>
            <a:xfrm>
              <a:off x="6598492" y="3015017"/>
              <a:ext cx="156679"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-93</a:t>
              </a:r>
            </a:p>
          </p:txBody>
        </p:sp>
        <p:sp>
          <p:nvSpPr>
            <p:cNvPr id="44" name="tx44"/>
            <p:cNvSpPr/>
            <p:nvPr/>
          </p:nvSpPr>
          <p:spPr>
            <a:xfrm>
              <a:off x="6679319" y="2940295"/>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-92</a:t>
              </a:r>
            </a:p>
          </p:txBody>
        </p:sp>
        <p:sp>
          <p:nvSpPr>
            <p:cNvPr id="45" name="tx45"/>
            <p:cNvSpPr/>
            <p:nvPr/>
          </p:nvSpPr>
          <p:spPr>
            <a:xfrm>
              <a:off x="6760146" y="2838141"/>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-91</a:t>
              </a:r>
            </a:p>
          </p:txBody>
        </p:sp>
        <p:sp>
          <p:nvSpPr>
            <p:cNvPr id="46" name="tx46"/>
            <p:cNvSpPr/>
            <p:nvPr/>
          </p:nvSpPr>
          <p:spPr>
            <a:xfrm>
              <a:off x="6921801" y="2780998"/>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-89</a:t>
              </a:r>
            </a:p>
          </p:txBody>
        </p:sp>
        <p:sp>
          <p:nvSpPr>
            <p:cNvPr id="47" name="tx47"/>
            <p:cNvSpPr/>
            <p:nvPr/>
          </p:nvSpPr>
          <p:spPr>
            <a:xfrm>
              <a:off x="7083455" y="1690781"/>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-87</a:t>
              </a:r>
            </a:p>
          </p:txBody>
        </p:sp>
        <p:sp>
          <p:nvSpPr>
            <p:cNvPr id="48" name="tx48"/>
            <p:cNvSpPr/>
            <p:nvPr/>
          </p:nvSpPr>
          <p:spPr>
            <a:xfrm>
              <a:off x="7325937" y="2434014"/>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-84</a:t>
              </a:r>
            </a:p>
          </p:txBody>
        </p:sp>
        <p:sp>
          <p:nvSpPr>
            <p:cNvPr id="49" name="tx49"/>
            <p:cNvSpPr/>
            <p:nvPr/>
          </p:nvSpPr>
          <p:spPr>
            <a:xfrm>
              <a:off x="7487591" y="65632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-82</a:t>
              </a:r>
            </a:p>
          </p:txBody>
        </p:sp>
        <p:sp>
          <p:nvSpPr>
            <p:cNvPr id="50" name="tx50"/>
            <p:cNvSpPr/>
            <p:nvPr/>
          </p:nvSpPr>
          <p:spPr>
            <a:xfrm>
              <a:off x="7730073" y="825780"/>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-79</a:t>
              </a:r>
            </a:p>
          </p:txBody>
        </p:sp>
        <p:sp>
          <p:nvSpPr>
            <p:cNvPr id="51" name="pl51"/>
            <p:cNvSpPr/>
            <p:nvPr/>
          </p:nvSpPr>
          <p:spPr>
            <a:xfrm>
              <a:off x="776447" y="693043"/>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52" name="pl52"/>
            <p:cNvSpPr/>
            <p:nvPr/>
          </p:nvSpPr>
          <p:spPr>
            <a:xfrm>
              <a:off x="6596004" y="693043"/>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53" name="tx53"/>
            <p:cNvSpPr/>
            <p:nvPr/>
          </p:nvSpPr>
          <p:spPr>
            <a:xfrm>
              <a:off x="300063" y="3175374"/>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54" name="tx54"/>
            <p:cNvSpPr/>
            <p:nvPr/>
          </p:nvSpPr>
          <p:spPr>
            <a:xfrm>
              <a:off x="237908" y="2713596"/>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a:t>
              </a:r>
            </a:p>
          </p:txBody>
        </p:sp>
        <p:sp>
          <p:nvSpPr>
            <p:cNvPr id="55" name="tx55"/>
            <p:cNvSpPr/>
            <p:nvPr/>
          </p:nvSpPr>
          <p:spPr>
            <a:xfrm>
              <a:off x="237908" y="2251817"/>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a:t>
              </a:r>
            </a:p>
          </p:txBody>
        </p:sp>
        <p:sp>
          <p:nvSpPr>
            <p:cNvPr id="56" name="tx56"/>
            <p:cNvSpPr/>
            <p:nvPr/>
          </p:nvSpPr>
          <p:spPr>
            <a:xfrm>
              <a:off x="237908" y="1789985"/>
              <a:ext cx="124311"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30</a:t>
              </a:r>
            </a:p>
          </p:txBody>
        </p:sp>
        <p:sp>
          <p:nvSpPr>
            <p:cNvPr id="57" name="tx57"/>
            <p:cNvSpPr/>
            <p:nvPr/>
          </p:nvSpPr>
          <p:spPr>
            <a:xfrm>
              <a:off x="237908" y="1328261"/>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40</a:t>
              </a:r>
            </a:p>
          </p:txBody>
        </p:sp>
        <p:sp>
          <p:nvSpPr>
            <p:cNvPr id="58" name="tx58"/>
            <p:cNvSpPr/>
            <p:nvPr/>
          </p:nvSpPr>
          <p:spPr>
            <a:xfrm>
              <a:off x="237908" y="866483"/>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59" name="tx59"/>
            <p:cNvSpPr/>
            <p:nvPr/>
          </p:nvSpPr>
          <p:spPr>
            <a:xfrm>
              <a:off x="745369" y="3396704"/>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60" name="tx60"/>
            <p:cNvSpPr/>
            <p:nvPr/>
          </p:nvSpPr>
          <p:spPr>
            <a:xfrm>
              <a:off x="2734971" y="3396704"/>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25</a:t>
              </a:r>
            </a:p>
          </p:txBody>
        </p:sp>
        <p:sp>
          <p:nvSpPr>
            <p:cNvPr id="61" name="tx61"/>
            <p:cNvSpPr/>
            <p:nvPr/>
          </p:nvSpPr>
          <p:spPr>
            <a:xfrm>
              <a:off x="4755651" y="3396704"/>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62" name="tx62"/>
            <p:cNvSpPr/>
            <p:nvPr/>
          </p:nvSpPr>
          <p:spPr>
            <a:xfrm>
              <a:off x="6776330" y="3398068"/>
              <a:ext cx="124311" cy="8032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75</a:t>
              </a:r>
            </a:p>
          </p:txBody>
        </p:sp>
        <p:sp>
          <p:nvSpPr>
            <p:cNvPr id="63" name="tx63"/>
            <p:cNvSpPr/>
            <p:nvPr/>
          </p:nvSpPr>
          <p:spPr>
            <a:xfrm>
              <a:off x="3640246" y="3509299"/>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64" name="tx64"/>
            <p:cNvSpPr/>
            <p:nvPr/>
          </p:nvSpPr>
          <p:spPr>
            <a:xfrm rot="-5400000">
              <a:off x="-377375" y="1948852"/>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E2 conc [ng/ml]</a:t>
              </a:r>
            </a:p>
          </p:txBody>
        </p:sp>
        <p:sp>
          <p:nvSpPr>
            <p:cNvPr id="65" name="pl65"/>
            <p:cNvSpPr/>
            <p:nvPr/>
          </p:nvSpPr>
          <p:spPr>
            <a:xfrm>
              <a:off x="456624" y="6019644"/>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66" name="pl66"/>
            <p:cNvSpPr/>
            <p:nvPr/>
          </p:nvSpPr>
          <p:spPr>
            <a:xfrm>
              <a:off x="456624" y="5372553"/>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67" name="pl67"/>
            <p:cNvSpPr/>
            <p:nvPr/>
          </p:nvSpPr>
          <p:spPr>
            <a:xfrm>
              <a:off x="456624" y="4725462"/>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68" name="pl68"/>
            <p:cNvSpPr/>
            <p:nvPr/>
          </p:nvSpPr>
          <p:spPr>
            <a:xfrm>
              <a:off x="456624" y="4078371"/>
              <a:ext cx="7703386" cy="0"/>
            </a:xfrm>
            <a:custGeom>
              <a:avLst/>
              <a:gdLst/>
              <a:ahLst/>
              <a:cxnLst/>
              <a:rect l="0" t="0" r="0" b="0"/>
              <a:pathLst>
                <a:path w="7703386">
                  <a:moveTo>
                    <a:pt x="0" y="0"/>
                  </a:moveTo>
                  <a:lnTo>
                    <a:pt x="7703386" y="0"/>
                  </a:lnTo>
                  <a:lnTo>
                    <a:pt x="7703386" y="0"/>
                  </a:lnTo>
                </a:path>
              </a:pathLst>
            </a:custGeom>
            <a:ln w="6775" cap="flat">
              <a:solidFill>
                <a:srgbClr val="EBEBEB">
                  <a:alpha val="100000"/>
                </a:srgbClr>
              </a:solidFill>
              <a:prstDash val="solid"/>
              <a:round/>
            </a:ln>
          </p:spPr>
          <p:txBody>
            <a:bodyPr/>
            <a:lstStyle/>
            <a:p>
              <a:endParaRPr/>
            </a:p>
          </p:txBody>
        </p:sp>
        <p:sp>
          <p:nvSpPr>
            <p:cNvPr id="69" name="pl69"/>
            <p:cNvSpPr/>
            <p:nvPr/>
          </p:nvSpPr>
          <p:spPr>
            <a:xfrm>
              <a:off x="1812968"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70" name="pl70"/>
            <p:cNvSpPr/>
            <p:nvPr/>
          </p:nvSpPr>
          <p:spPr>
            <a:xfrm>
              <a:off x="3825346"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71" name="pl71"/>
            <p:cNvSpPr/>
            <p:nvPr/>
          </p:nvSpPr>
          <p:spPr>
            <a:xfrm>
              <a:off x="5837725"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72" name="pl72"/>
            <p:cNvSpPr/>
            <p:nvPr/>
          </p:nvSpPr>
          <p:spPr>
            <a:xfrm>
              <a:off x="7850104" y="3810316"/>
              <a:ext cx="0" cy="2642722"/>
            </a:xfrm>
            <a:custGeom>
              <a:avLst/>
              <a:gdLst/>
              <a:ahLst/>
              <a:cxnLst/>
              <a:rect l="0" t="0" r="0" b="0"/>
              <a:pathLst>
                <a:path h="2642722">
                  <a:moveTo>
                    <a:pt x="0" y="2642722"/>
                  </a:moveTo>
                  <a:lnTo>
                    <a:pt x="0" y="0"/>
                  </a:lnTo>
                  <a:lnTo>
                    <a:pt x="0" y="0"/>
                  </a:lnTo>
                </a:path>
              </a:pathLst>
            </a:custGeom>
            <a:ln w="6775" cap="flat">
              <a:solidFill>
                <a:srgbClr val="EBEBEB">
                  <a:alpha val="100000"/>
                </a:srgbClr>
              </a:solidFill>
              <a:prstDash val="solid"/>
              <a:round/>
            </a:ln>
          </p:spPr>
          <p:txBody>
            <a:bodyPr/>
            <a:lstStyle/>
            <a:p>
              <a:endParaRPr/>
            </a:p>
          </p:txBody>
        </p:sp>
        <p:sp>
          <p:nvSpPr>
            <p:cNvPr id="73" name="pl73"/>
            <p:cNvSpPr/>
            <p:nvPr/>
          </p:nvSpPr>
          <p:spPr>
            <a:xfrm>
              <a:off x="456624" y="6343189"/>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74" name="pl74"/>
            <p:cNvSpPr/>
            <p:nvPr/>
          </p:nvSpPr>
          <p:spPr>
            <a:xfrm>
              <a:off x="456624" y="5696098"/>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75" name="pl75"/>
            <p:cNvSpPr/>
            <p:nvPr/>
          </p:nvSpPr>
          <p:spPr>
            <a:xfrm>
              <a:off x="456624" y="5049007"/>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76" name="pl76"/>
            <p:cNvSpPr/>
            <p:nvPr/>
          </p:nvSpPr>
          <p:spPr>
            <a:xfrm>
              <a:off x="456624" y="4401916"/>
              <a:ext cx="7703386" cy="0"/>
            </a:xfrm>
            <a:custGeom>
              <a:avLst/>
              <a:gdLst/>
              <a:ahLst/>
              <a:cxnLst/>
              <a:rect l="0" t="0" r="0" b="0"/>
              <a:pathLst>
                <a:path w="7703386">
                  <a:moveTo>
                    <a:pt x="0" y="0"/>
                  </a:moveTo>
                  <a:lnTo>
                    <a:pt x="7703386" y="0"/>
                  </a:lnTo>
                  <a:lnTo>
                    <a:pt x="7703386" y="0"/>
                  </a:lnTo>
                </a:path>
              </a:pathLst>
            </a:custGeom>
            <a:ln w="13550" cap="flat">
              <a:solidFill>
                <a:srgbClr val="EBEBEB">
                  <a:alpha val="100000"/>
                </a:srgbClr>
              </a:solidFill>
              <a:prstDash val="solid"/>
              <a:round/>
            </a:ln>
          </p:spPr>
          <p:txBody>
            <a:bodyPr/>
            <a:lstStyle/>
            <a:p>
              <a:endParaRPr/>
            </a:p>
          </p:txBody>
        </p:sp>
        <p:sp>
          <p:nvSpPr>
            <p:cNvPr id="77" name="pl77"/>
            <p:cNvSpPr/>
            <p:nvPr/>
          </p:nvSpPr>
          <p:spPr>
            <a:xfrm>
              <a:off x="806778"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78" name="pl78"/>
            <p:cNvSpPr/>
            <p:nvPr/>
          </p:nvSpPr>
          <p:spPr>
            <a:xfrm>
              <a:off x="2819157"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79" name="pl79"/>
            <p:cNvSpPr/>
            <p:nvPr/>
          </p:nvSpPr>
          <p:spPr>
            <a:xfrm>
              <a:off x="4831536"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80" name="pl80"/>
            <p:cNvSpPr/>
            <p:nvPr/>
          </p:nvSpPr>
          <p:spPr>
            <a:xfrm>
              <a:off x="6843915" y="3810316"/>
              <a:ext cx="0" cy="2642722"/>
            </a:xfrm>
            <a:custGeom>
              <a:avLst/>
              <a:gdLst/>
              <a:ahLst/>
              <a:cxnLst/>
              <a:rect l="0" t="0" r="0" b="0"/>
              <a:pathLst>
                <a:path h="2642722">
                  <a:moveTo>
                    <a:pt x="0" y="2642722"/>
                  </a:moveTo>
                  <a:lnTo>
                    <a:pt x="0" y="0"/>
                  </a:lnTo>
                  <a:lnTo>
                    <a:pt x="0" y="0"/>
                  </a:lnTo>
                </a:path>
              </a:pathLst>
            </a:custGeom>
            <a:ln w="13550" cap="flat">
              <a:solidFill>
                <a:srgbClr val="EBEBEB">
                  <a:alpha val="100000"/>
                </a:srgbClr>
              </a:solidFill>
              <a:prstDash val="solid"/>
              <a:round/>
            </a:ln>
          </p:spPr>
          <p:txBody>
            <a:bodyPr/>
            <a:lstStyle/>
            <a:p>
              <a:endParaRPr/>
            </a:p>
          </p:txBody>
        </p:sp>
        <p:sp>
          <p:nvSpPr>
            <p:cNvPr id="81" name="pl81"/>
            <p:cNvSpPr/>
            <p:nvPr/>
          </p:nvSpPr>
          <p:spPr>
            <a:xfrm>
              <a:off x="1853215" y="3930440"/>
              <a:ext cx="5956641" cy="2402474"/>
            </a:xfrm>
            <a:custGeom>
              <a:avLst/>
              <a:gdLst/>
              <a:ahLst/>
              <a:cxnLst/>
              <a:rect l="0" t="0" r="0" b="0"/>
              <a:pathLst>
                <a:path w="5956641" h="2402474">
                  <a:moveTo>
                    <a:pt x="0" y="2369820"/>
                  </a:moveTo>
                  <a:lnTo>
                    <a:pt x="1126932" y="2399204"/>
                  </a:lnTo>
                  <a:lnTo>
                    <a:pt x="2253864" y="2389179"/>
                  </a:lnTo>
                  <a:lnTo>
                    <a:pt x="3541786" y="2402474"/>
                  </a:lnTo>
                  <a:lnTo>
                    <a:pt x="4105252" y="2366359"/>
                  </a:lnTo>
                  <a:lnTo>
                    <a:pt x="4829709" y="2351435"/>
                  </a:lnTo>
                  <a:lnTo>
                    <a:pt x="4910204" y="2226257"/>
                  </a:lnTo>
                  <a:lnTo>
                    <a:pt x="4990699" y="2307497"/>
                  </a:lnTo>
                  <a:lnTo>
                    <a:pt x="5151689" y="2231237"/>
                  </a:lnTo>
                  <a:lnTo>
                    <a:pt x="5312680" y="1915393"/>
                  </a:lnTo>
                  <a:lnTo>
                    <a:pt x="5554165" y="587564"/>
                  </a:lnTo>
                  <a:lnTo>
                    <a:pt x="5715155" y="531792"/>
                  </a:lnTo>
                  <a:lnTo>
                    <a:pt x="5956641" y="0"/>
                  </a:lnTo>
                </a:path>
              </a:pathLst>
            </a:custGeom>
            <a:ln w="27101" cap="flat">
              <a:solidFill>
                <a:srgbClr val="000000">
                  <a:alpha val="100000"/>
                </a:srgbClr>
              </a:solidFill>
              <a:prstDash val="solid"/>
              <a:round/>
            </a:ln>
          </p:spPr>
          <p:txBody>
            <a:bodyPr/>
            <a:lstStyle/>
            <a:p>
              <a:endParaRPr/>
            </a:p>
          </p:txBody>
        </p:sp>
        <p:sp>
          <p:nvSpPr>
            <p:cNvPr id="82" name="pt82"/>
            <p:cNvSpPr/>
            <p:nvPr/>
          </p:nvSpPr>
          <p:spPr>
            <a:xfrm>
              <a:off x="1808063" y="6255109"/>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3" name="pt83"/>
            <p:cNvSpPr/>
            <p:nvPr/>
          </p:nvSpPr>
          <p:spPr>
            <a:xfrm>
              <a:off x="2934995" y="628449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84" name="pt84"/>
            <p:cNvSpPr/>
            <p:nvPr/>
          </p:nvSpPr>
          <p:spPr>
            <a:xfrm>
              <a:off x="4061928" y="627446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5" name="pt85"/>
            <p:cNvSpPr/>
            <p:nvPr/>
          </p:nvSpPr>
          <p:spPr>
            <a:xfrm>
              <a:off x="5349850" y="6287763"/>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86" name="pt86"/>
            <p:cNvSpPr/>
            <p:nvPr/>
          </p:nvSpPr>
          <p:spPr>
            <a:xfrm>
              <a:off x="5913316" y="6251647"/>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7" name="pt87"/>
            <p:cNvSpPr/>
            <p:nvPr/>
          </p:nvSpPr>
          <p:spPr>
            <a:xfrm>
              <a:off x="6637773" y="6236723"/>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88" name="pt88"/>
            <p:cNvSpPr/>
            <p:nvPr/>
          </p:nvSpPr>
          <p:spPr>
            <a:xfrm>
              <a:off x="6718268" y="6111545"/>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89" name="pt89"/>
            <p:cNvSpPr/>
            <p:nvPr/>
          </p:nvSpPr>
          <p:spPr>
            <a:xfrm>
              <a:off x="6798763" y="6192785"/>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90" name="pt90"/>
            <p:cNvSpPr/>
            <p:nvPr/>
          </p:nvSpPr>
          <p:spPr>
            <a:xfrm>
              <a:off x="6959753" y="6116526"/>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91" name="pt91"/>
            <p:cNvSpPr/>
            <p:nvPr/>
          </p:nvSpPr>
          <p:spPr>
            <a:xfrm>
              <a:off x="7120743" y="5800681"/>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92" name="pt92"/>
            <p:cNvSpPr/>
            <p:nvPr/>
          </p:nvSpPr>
          <p:spPr>
            <a:xfrm>
              <a:off x="7362229" y="4472853"/>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93" name="pt93"/>
            <p:cNvSpPr/>
            <p:nvPr/>
          </p:nvSpPr>
          <p:spPr>
            <a:xfrm>
              <a:off x="7523219" y="4417080"/>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94" name="pt94"/>
            <p:cNvSpPr/>
            <p:nvPr/>
          </p:nvSpPr>
          <p:spPr>
            <a:xfrm>
              <a:off x="7764705" y="3885288"/>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95" name="tx95"/>
            <p:cNvSpPr/>
            <p:nvPr/>
          </p:nvSpPr>
          <p:spPr>
            <a:xfrm>
              <a:off x="1744731" y="6143370"/>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-153</a:t>
              </a:r>
            </a:p>
          </p:txBody>
        </p:sp>
        <p:sp>
          <p:nvSpPr>
            <p:cNvPr id="96" name="tx96"/>
            <p:cNvSpPr/>
            <p:nvPr/>
          </p:nvSpPr>
          <p:spPr>
            <a:xfrm>
              <a:off x="2871663" y="6172753"/>
              <a:ext cx="216968"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-139</a:t>
              </a:r>
            </a:p>
          </p:txBody>
        </p:sp>
        <p:sp>
          <p:nvSpPr>
            <p:cNvPr id="97" name="tx97"/>
            <p:cNvSpPr/>
            <p:nvPr/>
          </p:nvSpPr>
          <p:spPr>
            <a:xfrm>
              <a:off x="3998595" y="6162781"/>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-125</a:t>
              </a:r>
            </a:p>
          </p:txBody>
        </p:sp>
        <p:sp>
          <p:nvSpPr>
            <p:cNvPr id="98" name="tx98"/>
            <p:cNvSpPr/>
            <p:nvPr/>
          </p:nvSpPr>
          <p:spPr>
            <a:xfrm>
              <a:off x="5286518" y="6176077"/>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-109</a:t>
              </a:r>
            </a:p>
          </p:txBody>
        </p:sp>
        <p:sp>
          <p:nvSpPr>
            <p:cNvPr id="99" name="tx99"/>
            <p:cNvSpPr/>
            <p:nvPr/>
          </p:nvSpPr>
          <p:spPr>
            <a:xfrm>
              <a:off x="5849984" y="6139961"/>
              <a:ext cx="216968"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-102</a:t>
              </a:r>
            </a:p>
          </p:txBody>
        </p:sp>
        <p:sp>
          <p:nvSpPr>
            <p:cNvPr id="100" name="tx100"/>
            <p:cNvSpPr/>
            <p:nvPr/>
          </p:nvSpPr>
          <p:spPr>
            <a:xfrm>
              <a:off x="6604585" y="6124984"/>
              <a:ext cx="156679" cy="79292"/>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-93</a:t>
              </a:r>
            </a:p>
          </p:txBody>
        </p:sp>
        <p:sp>
          <p:nvSpPr>
            <p:cNvPr id="101" name="tx101"/>
            <p:cNvSpPr/>
            <p:nvPr/>
          </p:nvSpPr>
          <p:spPr>
            <a:xfrm>
              <a:off x="6685080" y="599985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-92</a:t>
              </a:r>
            </a:p>
          </p:txBody>
        </p:sp>
        <p:sp>
          <p:nvSpPr>
            <p:cNvPr id="102" name="tx102"/>
            <p:cNvSpPr/>
            <p:nvPr/>
          </p:nvSpPr>
          <p:spPr>
            <a:xfrm>
              <a:off x="6765575" y="608109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-91</a:t>
              </a:r>
            </a:p>
          </p:txBody>
        </p:sp>
        <p:sp>
          <p:nvSpPr>
            <p:cNvPr id="103" name="tx103"/>
            <p:cNvSpPr/>
            <p:nvPr/>
          </p:nvSpPr>
          <p:spPr>
            <a:xfrm>
              <a:off x="6926565" y="6004839"/>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-89</a:t>
              </a:r>
            </a:p>
          </p:txBody>
        </p:sp>
        <p:sp>
          <p:nvSpPr>
            <p:cNvPr id="104" name="tx104"/>
            <p:cNvSpPr/>
            <p:nvPr/>
          </p:nvSpPr>
          <p:spPr>
            <a:xfrm>
              <a:off x="7087556" y="5688995"/>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-87</a:t>
              </a:r>
            </a:p>
          </p:txBody>
        </p:sp>
        <p:sp>
          <p:nvSpPr>
            <p:cNvPr id="105" name="tx105"/>
            <p:cNvSpPr/>
            <p:nvPr/>
          </p:nvSpPr>
          <p:spPr>
            <a:xfrm>
              <a:off x="7329041" y="4361167"/>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-84</a:t>
              </a:r>
            </a:p>
          </p:txBody>
        </p:sp>
        <p:sp>
          <p:nvSpPr>
            <p:cNvPr id="106" name="tx106"/>
            <p:cNvSpPr/>
            <p:nvPr/>
          </p:nvSpPr>
          <p:spPr>
            <a:xfrm>
              <a:off x="7490032" y="4305394"/>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-82</a:t>
              </a:r>
            </a:p>
          </p:txBody>
        </p:sp>
        <p:sp>
          <p:nvSpPr>
            <p:cNvPr id="107" name="tx107"/>
            <p:cNvSpPr/>
            <p:nvPr/>
          </p:nvSpPr>
          <p:spPr>
            <a:xfrm>
              <a:off x="7731517" y="3773602"/>
              <a:ext cx="156679" cy="79239"/>
            </a:xfrm>
            <a:prstGeom prst="rect">
              <a:avLst/>
            </a:prstGeom>
            <a:noFill/>
          </p:spPr>
          <p:txBody>
            <a:bodyPr wrap="none" lIns="0" tIns="0" rIns="0" bIns="0" anchor="ctr" anchorCtr="1"/>
            <a:lstStyle/>
            <a:p>
              <a:pPr marL="0" marR="0" indent="0" algn="l">
                <a:lnSpc>
                  <a:spcPts val="853"/>
                </a:lnSpc>
                <a:spcBef>
                  <a:spcPts val="0"/>
                </a:spcBef>
                <a:spcAft>
                  <a:spcPts val="0"/>
                </a:spcAft>
              </a:pPr>
              <a:r>
                <a:rPr sz="853">
                  <a:solidFill>
                    <a:srgbClr val="000000">
                      <a:alpha val="100000"/>
                    </a:srgbClr>
                  </a:solidFill>
                  <a:latin typeface="Arial"/>
                  <a:cs typeface="Arial"/>
                </a:rPr>
                <a:t>-79</a:t>
              </a:r>
            </a:p>
          </p:txBody>
        </p:sp>
        <p:sp>
          <p:nvSpPr>
            <p:cNvPr id="108" name="pl108"/>
            <p:cNvSpPr/>
            <p:nvPr/>
          </p:nvSpPr>
          <p:spPr>
            <a:xfrm>
              <a:off x="806778" y="3810316"/>
              <a:ext cx="0" cy="2642722"/>
            </a:xfrm>
            <a:custGeom>
              <a:avLst/>
              <a:gdLst/>
              <a:ahLst/>
              <a:cxnLst/>
              <a:rect l="0" t="0" r="0" b="0"/>
              <a:pathLst>
                <a:path h="2642722">
                  <a:moveTo>
                    <a:pt x="0" y="2642722"/>
                  </a:moveTo>
                  <a:lnTo>
                    <a:pt x="0" y="0"/>
                  </a:lnTo>
                  <a:lnTo>
                    <a:pt x="0" y="0"/>
                  </a:lnTo>
                </a:path>
              </a:pathLst>
            </a:custGeom>
            <a:ln w="27101" cap="flat">
              <a:solidFill>
                <a:srgbClr val="000000">
                  <a:alpha val="100000"/>
                </a:srgbClr>
              </a:solidFill>
              <a:prstDash val="dash"/>
              <a:round/>
            </a:ln>
          </p:spPr>
          <p:txBody>
            <a:bodyPr/>
            <a:lstStyle/>
            <a:p>
              <a:endParaRPr/>
            </a:p>
          </p:txBody>
        </p:sp>
        <p:sp>
          <p:nvSpPr>
            <p:cNvPr id="109" name="pl109"/>
            <p:cNvSpPr/>
            <p:nvPr/>
          </p:nvSpPr>
          <p:spPr>
            <a:xfrm>
              <a:off x="6602429" y="3810316"/>
              <a:ext cx="0" cy="2642722"/>
            </a:xfrm>
            <a:custGeom>
              <a:avLst/>
              <a:gdLst/>
              <a:ahLst/>
              <a:cxnLst/>
              <a:rect l="0" t="0" r="0" b="0"/>
              <a:pathLst>
                <a:path h="2642722">
                  <a:moveTo>
                    <a:pt x="0" y="2642722"/>
                  </a:moveTo>
                  <a:lnTo>
                    <a:pt x="0" y="0"/>
                  </a:lnTo>
                  <a:lnTo>
                    <a:pt x="0" y="0"/>
                  </a:lnTo>
                </a:path>
              </a:pathLst>
            </a:custGeom>
            <a:ln w="27101" cap="flat">
              <a:solidFill>
                <a:srgbClr val="FF0000">
                  <a:alpha val="100000"/>
                </a:srgbClr>
              </a:solidFill>
              <a:prstDash val="dash"/>
              <a:round/>
            </a:ln>
          </p:spPr>
          <p:txBody>
            <a:bodyPr/>
            <a:lstStyle/>
            <a:p>
              <a:endParaRPr/>
            </a:p>
          </p:txBody>
        </p:sp>
        <p:sp>
          <p:nvSpPr>
            <p:cNvPr id="110" name="tx110"/>
            <p:cNvSpPr/>
            <p:nvPr/>
          </p:nvSpPr>
          <p:spPr>
            <a:xfrm>
              <a:off x="238632" y="6301498"/>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0.0</a:t>
              </a:r>
            </a:p>
          </p:txBody>
        </p:sp>
        <p:sp>
          <p:nvSpPr>
            <p:cNvPr id="111" name="tx111"/>
            <p:cNvSpPr/>
            <p:nvPr/>
          </p:nvSpPr>
          <p:spPr>
            <a:xfrm>
              <a:off x="238632" y="5654352"/>
              <a:ext cx="155361"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0.3</a:t>
              </a:r>
            </a:p>
          </p:txBody>
        </p:sp>
        <p:sp>
          <p:nvSpPr>
            <p:cNvPr id="112" name="tx112"/>
            <p:cNvSpPr/>
            <p:nvPr/>
          </p:nvSpPr>
          <p:spPr>
            <a:xfrm>
              <a:off x="238632" y="5007316"/>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0.6</a:t>
              </a:r>
            </a:p>
          </p:txBody>
        </p:sp>
        <p:sp>
          <p:nvSpPr>
            <p:cNvPr id="113" name="tx113"/>
            <p:cNvSpPr/>
            <p:nvPr/>
          </p:nvSpPr>
          <p:spPr>
            <a:xfrm>
              <a:off x="238632" y="4360224"/>
              <a:ext cx="15536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0.9</a:t>
              </a:r>
            </a:p>
          </p:txBody>
        </p:sp>
        <p:sp>
          <p:nvSpPr>
            <p:cNvPr id="114" name="tx114"/>
            <p:cNvSpPr/>
            <p:nvPr/>
          </p:nvSpPr>
          <p:spPr>
            <a:xfrm>
              <a:off x="775700" y="6513977"/>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115" name="tx115"/>
            <p:cNvSpPr/>
            <p:nvPr/>
          </p:nvSpPr>
          <p:spPr>
            <a:xfrm>
              <a:off x="2757001" y="6513977"/>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25</a:t>
              </a:r>
            </a:p>
          </p:txBody>
        </p:sp>
        <p:sp>
          <p:nvSpPr>
            <p:cNvPr id="116" name="tx116"/>
            <p:cNvSpPr/>
            <p:nvPr/>
          </p:nvSpPr>
          <p:spPr>
            <a:xfrm>
              <a:off x="4769380" y="6513977"/>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117" name="tx117"/>
            <p:cNvSpPr/>
            <p:nvPr/>
          </p:nvSpPr>
          <p:spPr>
            <a:xfrm>
              <a:off x="6781759" y="6515341"/>
              <a:ext cx="124311" cy="8032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75</a:t>
              </a:r>
            </a:p>
          </p:txBody>
        </p:sp>
        <p:sp>
          <p:nvSpPr>
            <p:cNvPr id="118" name="tx118"/>
            <p:cNvSpPr/>
            <p:nvPr/>
          </p:nvSpPr>
          <p:spPr>
            <a:xfrm>
              <a:off x="3656134" y="6626571"/>
              <a:ext cx="1304366"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UrinePairing_DayDiff</a:t>
              </a:r>
            </a:p>
          </p:txBody>
        </p:sp>
        <p:sp>
          <p:nvSpPr>
            <p:cNvPr id="119" name="tx119"/>
            <p:cNvSpPr/>
            <p:nvPr/>
          </p:nvSpPr>
          <p:spPr>
            <a:xfrm rot="-5400000">
              <a:off x="-377375" y="5066124"/>
              <a:ext cx="962824"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P4 conc [ng/ml]</a:t>
              </a:r>
            </a:p>
          </p:txBody>
        </p:sp>
        <p:sp>
          <p:nvSpPr>
            <p:cNvPr id="120" name="tx120"/>
            <p:cNvSpPr/>
            <p:nvPr/>
          </p:nvSpPr>
          <p:spPr>
            <a:xfrm>
              <a:off x="8224812" y="2275678"/>
              <a:ext cx="92401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Eviction Status</a:t>
              </a:r>
            </a:p>
          </p:txBody>
        </p:sp>
        <p:sp>
          <p:nvSpPr>
            <p:cNvPr id="121" name="pl121"/>
            <p:cNvSpPr/>
            <p:nvPr/>
          </p:nvSpPr>
          <p:spPr>
            <a:xfrm>
              <a:off x="8246757" y="257392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22" name="tx122"/>
            <p:cNvSpPr/>
            <p:nvPr/>
          </p:nvSpPr>
          <p:spPr>
            <a:xfrm>
              <a:off x="8513857" y="2532615"/>
              <a:ext cx="341555"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Evictor</a:t>
              </a:r>
            </a:p>
          </p:txBody>
        </p:sp>
        <p:sp>
          <p:nvSpPr>
            <p:cNvPr id="123" name="tx123"/>
            <p:cNvSpPr/>
            <p:nvPr/>
          </p:nvSpPr>
          <p:spPr>
            <a:xfrm>
              <a:off x="8224812" y="2946355"/>
              <a:ext cx="745430" cy="13117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BS_Original</a:t>
              </a:r>
            </a:p>
          </p:txBody>
        </p:sp>
        <p:sp>
          <p:nvSpPr>
            <p:cNvPr id="124" name="pl124"/>
            <p:cNvSpPr/>
            <p:nvPr/>
          </p:nvSpPr>
          <p:spPr>
            <a:xfrm>
              <a:off x="8246757" y="3272365"/>
              <a:ext cx="175564" cy="0"/>
            </a:xfrm>
            <a:custGeom>
              <a:avLst/>
              <a:gdLst/>
              <a:ahLst/>
              <a:cxnLst/>
              <a:rect l="0" t="0" r="0" b="0"/>
              <a:pathLst>
                <a:path w="175564">
                  <a:moveTo>
                    <a:pt x="0" y="0"/>
                  </a:moveTo>
                  <a:lnTo>
                    <a:pt x="175564" y="0"/>
                  </a:lnTo>
                </a:path>
              </a:pathLst>
            </a:custGeom>
            <a:ln w="27101" cap="flat">
              <a:solidFill>
                <a:srgbClr val="000000">
                  <a:alpha val="100000"/>
                </a:srgbClr>
              </a:solidFill>
              <a:prstDash val="solid"/>
              <a:round/>
            </a:ln>
          </p:spPr>
          <p:txBody>
            <a:bodyPr/>
            <a:lstStyle/>
            <a:p>
              <a:endParaRPr/>
            </a:p>
          </p:txBody>
        </p:sp>
        <p:sp>
          <p:nvSpPr>
            <p:cNvPr id="125" name="tx125"/>
            <p:cNvSpPr/>
            <p:nvPr/>
          </p:nvSpPr>
          <p:spPr>
            <a:xfrm>
              <a:off x="8513857" y="3210155"/>
              <a:ext cx="329222" cy="10221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Helper</a:t>
              </a:r>
            </a:p>
          </p:txBody>
        </p:sp>
        <p:sp>
          <p:nvSpPr>
            <p:cNvPr id="126" name="tx126"/>
            <p:cNvSpPr/>
            <p:nvPr/>
          </p:nvSpPr>
          <p:spPr>
            <a:xfrm>
              <a:off x="8224812" y="3674331"/>
              <a:ext cx="566712"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AnimalID</a:t>
              </a:r>
            </a:p>
          </p:txBody>
        </p:sp>
        <p:sp>
          <p:nvSpPr>
            <p:cNvPr id="127" name="pt127"/>
            <p:cNvSpPr/>
            <p:nvPr/>
          </p:nvSpPr>
          <p:spPr>
            <a:xfrm>
              <a:off x="8289388" y="3925653"/>
              <a:ext cx="90303" cy="90303"/>
            </a:xfrm>
            <a:prstGeom prst="ellipse">
              <a:avLst/>
            </a:prstGeom>
            <a:ln w="9000" cap="rnd">
              <a:solidFill>
                <a:srgbClr val="000000">
                  <a:alpha val="100000"/>
                </a:srgbClr>
              </a:solidFill>
              <a:prstDash val="solid"/>
              <a:round/>
            </a:ln>
          </p:spPr>
          <p:txBody>
            <a:bodyPr/>
            <a:lstStyle/>
            <a:p>
              <a:endParaRPr/>
            </a:p>
          </p:txBody>
        </p:sp>
        <p:sp>
          <p:nvSpPr>
            <p:cNvPr id="128" name="tx128"/>
            <p:cNvSpPr/>
            <p:nvPr/>
          </p:nvSpPr>
          <p:spPr>
            <a:xfrm>
              <a:off x="8513857" y="3929113"/>
              <a:ext cx="416153"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RRF004</a:t>
              </a:r>
            </a:p>
          </p:txBody>
        </p:sp>
        <p:sp>
          <p:nvSpPr>
            <p:cNvPr id="129" name="tx129"/>
            <p:cNvSpPr/>
            <p:nvPr/>
          </p:nvSpPr>
          <p:spPr>
            <a:xfrm>
              <a:off x="8224812" y="4364858"/>
              <a:ext cx="380355" cy="10954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QTcat</a:t>
              </a:r>
            </a:p>
          </p:txBody>
        </p:sp>
        <p:sp>
          <p:nvSpPr>
            <p:cNvPr id="130" name="pt130"/>
            <p:cNvSpPr/>
            <p:nvPr/>
          </p:nvSpPr>
          <p:spPr>
            <a:xfrm>
              <a:off x="8289388" y="4624092"/>
              <a:ext cx="90303" cy="90303"/>
            </a:xfrm>
            <a:prstGeom prst="ellipse">
              <a:avLst/>
            </a:prstGeom>
            <a:solidFill>
              <a:srgbClr val="FFFFFF">
                <a:alpha val="100000"/>
              </a:srgbClr>
            </a:solidFill>
            <a:ln w="9000" cap="rnd">
              <a:solidFill>
                <a:srgbClr val="000000">
                  <a:alpha val="100000"/>
                </a:srgbClr>
              </a:solidFill>
              <a:prstDash val="solid"/>
              <a:round/>
            </a:ln>
          </p:spPr>
          <p:txBody>
            <a:bodyPr/>
            <a:lstStyle/>
            <a:p>
              <a:endParaRPr/>
            </a:p>
          </p:txBody>
        </p:sp>
        <p:sp>
          <p:nvSpPr>
            <p:cNvPr id="131" name="pt131"/>
            <p:cNvSpPr/>
            <p:nvPr/>
          </p:nvSpPr>
          <p:spPr>
            <a:xfrm>
              <a:off x="8289388" y="4843548"/>
              <a:ext cx="90303" cy="90303"/>
            </a:xfrm>
            <a:prstGeom prst="ellipse">
              <a:avLst/>
            </a:prstGeom>
            <a:solidFill>
              <a:srgbClr val="BEBEBE">
                <a:alpha val="100000"/>
              </a:srgbClr>
            </a:solidFill>
            <a:ln w="9000" cap="rnd">
              <a:solidFill>
                <a:srgbClr val="000000">
                  <a:alpha val="100000"/>
                </a:srgbClr>
              </a:solidFill>
              <a:prstDash val="solid"/>
              <a:round/>
            </a:ln>
          </p:spPr>
          <p:txBody>
            <a:bodyPr/>
            <a:lstStyle/>
            <a:p>
              <a:endParaRPr/>
            </a:p>
          </p:txBody>
        </p:sp>
        <p:sp>
          <p:nvSpPr>
            <p:cNvPr id="132" name="pt132"/>
            <p:cNvSpPr/>
            <p:nvPr/>
          </p:nvSpPr>
          <p:spPr>
            <a:xfrm>
              <a:off x="8289388" y="5063004"/>
              <a:ext cx="90303" cy="90303"/>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3" name="tx133"/>
            <p:cNvSpPr/>
            <p:nvPr/>
          </p:nvSpPr>
          <p:spPr>
            <a:xfrm>
              <a:off x="8513857" y="4629244"/>
              <a:ext cx="161418"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ND</a:t>
              </a:r>
            </a:p>
          </p:txBody>
        </p:sp>
        <p:sp>
          <p:nvSpPr>
            <p:cNvPr id="134" name="tx134"/>
            <p:cNvSpPr/>
            <p:nvPr/>
          </p:nvSpPr>
          <p:spPr>
            <a:xfrm>
              <a:off x="8513857" y="4848700"/>
              <a:ext cx="80709" cy="800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D</a:t>
              </a:r>
            </a:p>
          </p:txBody>
        </p:sp>
        <p:sp>
          <p:nvSpPr>
            <p:cNvPr id="135" name="tx135"/>
            <p:cNvSpPr/>
            <p:nvPr/>
          </p:nvSpPr>
          <p:spPr>
            <a:xfrm>
              <a:off x="8513857" y="5060516"/>
              <a:ext cx="86930" cy="8763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Arial"/>
                  <a:cs typeface="Arial"/>
                </a:rPr>
                <a:t>Q</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895</Words>
  <Application>Microsoft Office PowerPoint</Application>
  <PresentationFormat>On-screen Show (4:3)</PresentationFormat>
  <Paragraphs>425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Philippe Vullioud</cp:lastModifiedBy>
  <cp:revision>4</cp:revision>
  <dcterms:created xsi:type="dcterms:W3CDTF">2017-02-13T16:18:36Z</dcterms:created>
  <dcterms:modified xsi:type="dcterms:W3CDTF">2024-09-12T12:44:31Z</dcterms:modified>
  <cp:category/>
</cp:coreProperties>
</file>