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5" r:id="rId4"/>
  </p:sldMasterIdLst>
  <p:notesMasterIdLst>
    <p:notesMasterId r:id="rId29"/>
  </p:notesMasterIdLst>
  <p:handoutMasterIdLst>
    <p:handoutMasterId r:id="rId30"/>
  </p:handoutMasterIdLst>
  <p:sldIdLst>
    <p:sldId id="305" r:id="rId5"/>
    <p:sldId id="383" r:id="rId6"/>
    <p:sldId id="384" r:id="rId7"/>
    <p:sldId id="398" r:id="rId8"/>
    <p:sldId id="387" r:id="rId9"/>
    <p:sldId id="399" r:id="rId10"/>
    <p:sldId id="5247" r:id="rId11"/>
    <p:sldId id="5249" r:id="rId12"/>
    <p:sldId id="5248" r:id="rId13"/>
    <p:sldId id="394" r:id="rId14"/>
    <p:sldId id="378" r:id="rId15"/>
    <p:sldId id="5251" r:id="rId16"/>
    <p:sldId id="5252" r:id="rId17"/>
    <p:sldId id="5253" r:id="rId18"/>
    <p:sldId id="5229" r:id="rId19"/>
    <p:sldId id="5254" r:id="rId20"/>
    <p:sldId id="5260" r:id="rId21"/>
    <p:sldId id="5258" r:id="rId22"/>
    <p:sldId id="5257" r:id="rId23"/>
    <p:sldId id="5256" r:id="rId24"/>
    <p:sldId id="5261" r:id="rId25"/>
    <p:sldId id="5259" r:id="rId26"/>
    <p:sldId id="5255" r:id="rId27"/>
    <p:sldId id="388" r:id="rId28"/>
  </p:sldIdLst>
  <p:sldSz cx="9144000" cy="5143500" type="screen16x9"/>
  <p:notesSz cx="6858000" cy="9144000"/>
  <p:custDataLst>
    <p:tags r:id="rId31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/>
  <p:cmAuthor id="2" name="Chetan Pissay" initials="CP" lastIdx="1" clrIdx="2">
    <p:extLst>
      <p:ext uri="{19B8F6BF-5375-455C-9EA6-DF929625EA0E}">
        <p15:presenceInfo xmlns:p15="http://schemas.microsoft.com/office/powerpoint/2012/main" userId="S::cpissay@cisco.com::ecece864-cb61-4206-81e5-fd07a419a9b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274D"/>
    <a:srgbClr val="004669"/>
    <a:srgbClr val="86DBF2"/>
    <a:srgbClr val="049FD9"/>
    <a:srgbClr val="1FAED4"/>
    <a:srgbClr val="72C059"/>
    <a:srgbClr val="B2D171"/>
    <a:srgbClr val="B8E1D0"/>
    <a:srgbClr val="26194B"/>
    <a:srgbClr val="9891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3" autoAdjust="0"/>
    <p:restoredTop sz="96327" autoAdjust="0"/>
  </p:normalViewPr>
  <p:slideViewPr>
    <p:cSldViewPr snapToGrid="0" snapToObjects="1" showGuides="1">
      <p:cViewPr varScale="1">
        <p:scale>
          <a:sx n="164" d="100"/>
          <a:sy n="164" d="100"/>
        </p:scale>
        <p:origin x="984" y="176"/>
      </p:cViewPr>
      <p:guideLst>
        <p:guide pos="3144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25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10/26/20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10/26/20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F9512-860A-40C0-B896-6C7583F85957}" type="slidenum">
              <a:rPr lang="en-US"/>
              <a:pPr/>
              <a:t>4</a:t>
            </a:fld>
            <a:endParaRPr lang="en-US"/>
          </a:p>
        </p:txBody>
      </p:sp>
      <p:sp>
        <p:nvSpPr>
          <p:cNvPr id="112642" name="Rectangle 7"/>
          <p:cNvSpPr txBox="1">
            <a:spLocks noGrp="1" noChangeArrowheads="1"/>
          </p:cNvSpPr>
          <p:nvPr/>
        </p:nvSpPr>
        <p:spPr bwMode="auto">
          <a:xfrm>
            <a:off x="3884613" y="8937625"/>
            <a:ext cx="2971800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45718" rIns="91435" bIns="45718" anchor="b"/>
          <a:lstStyle/>
          <a:p>
            <a:pPr algn="r" eaLnBrk="1" hangingPunct="1">
              <a:lnSpc>
                <a:spcPct val="100000"/>
              </a:lnSpc>
            </a:pPr>
            <a:r>
              <a:rPr lang="en-US" sz="1200">
                <a:cs typeface="Arial" charset="0"/>
              </a:rPr>
              <a:t>Page </a:t>
            </a:r>
            <a:fld id="{09D562B1-EF9B-43A5-ADFD-E64A5123707A}" type="slidenum">
              <a:rPr lang="en-US" sz="1200">
                <a:cs typeface="Arial" charset="0"/>
              </a:rPr>
              <a:pPr algn="r" eaLnBrk="1" hangingPunct="1">
                <a:lnSpc>
                  <a:spcPct val="100000"/>
                </a:lnSpc>
              </a:pPr>
              <a:t>4</a:t>
            </a:fld>
            <a:endParaRPr lang="en-US" sz="1200">
              <a:cs typeface="Arial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3263" y="368300"/>
            <a:ext cx="5451475" cy="3067050"/>
          </a:xfrm>
          <a:ln/>
        </p:spPr>
      </p:sp>
      <p:sp>
        <p:nvSpPr>
          <p:cNvPr id="112644" name="Notes Placeholder 4"/>
          <p:cNvSpPr>
            <a:spLocks noGrp="1"/>
          </p:cNvSpPr>
          <p:nvPr>
            <p:ph type="body" sz="quarter" idx="10"/>
          </p:nvPr>
        </p:nvSpPr>
        <p:spPr>
          <a:xfrm>
            <a:off x="300040" y="3452814"/>
            <a:ext cx="6257925" cy="5370512"/>
          </a:xfrm>
        </p:spPr>
        <p:txBody>
          <a:bodyPr lIns="91435" tIns="45718" rIns="91435" bIns="45718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https://www.ics.uci.edu/~fielding/pubs/dissertation/rest_arch_style.htm</a:t>
            </a:r>
          </a:p>
        </p:txBody>
      </p:sp>
    </p:spTree>
    <p:extLst>
      <p:ext uri="{BB962C8B-B14F-4D97-AF65-F5344CB8AC3E}">
        <p14:creationId xmlns:p14="http://schemas.microsoft.com/office/powerpoint/2010/main" val="3559338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https://github.com/GNOME/libsecret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627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4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EDACB9-B889-4B39-9F13-E2B3D6DF3682}" type="slidenum">
              <a:rPr lang="en-US"/>
              <a:pPr/>
              <a:t>6</a:t>
            </a:fld>
            <a:endParaRPr lang="en-US"/>
          </a:p>
        </p:txBody>
      </p:sp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33338" y="239713"/>
            <a:ext cx="6980238" cy="3927475"/>
          </a:xfrm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xfrm>
            <a:off x="750888" y="4306888"/>
            <a:ext cx="5351462" cy="4181475"/>
          </a:xfrm>
        </p:spPr>
        <p:txBody>
          <a:bodyPr lIns="93793" tIns="49202" rIns="93793" bIns="49202"/>
          <a:lstStyle/>
          <a:p>
            <a:pPr marL="112713" indent="-112713" defTabSz="1020763"/>
            <a:endParaRPr lang="en-US" dirty="0"/>
          </a:p>
        </p:txBody>
      </p:sp>
      <p:sp>
        <p:nvSpPr>
          <p:cNvPr id="82948" name="Slide Number Placeholder 3"/>
          <p:cNvSpPr txBox="1">
            <a:spLocks noGrp="1"/>
          </p:cNvSpPr>
          <p:nvPr/>
        </p:nvSpPr>
        <p:spPr bwMode="auto">
          <a:xfrm>
            <a:off x="5800725" y="8535988"/>
            <a:ext cx="795338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450" tIns="0" rIns="18450" bIns="0" anchor="b"/>
          <a:lstStyle/>
          <a:p>
            <a:pPr algn="r" defTabSz="885825">
              <a:lnSpc>
                <a:spcPct val="100000"/>
              </a:lnSpc>
            </a:pPr>
            <a:fld id="{D87F2DC4-8072-4FE2-8BC5-76E99CD9E606}" type="slidenum">
              <a:rPr lang="en-US" sz="800"/>
              <a:pPr algn="r" defTabSz="885825">
                <a:lnSpc>
                  <a:spcPct val="100000"/>
                </a:lnSpc>
              </a:pPr>
              <a:t>6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270492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https://tools.ietf.org/html/rfc2616#section-7.1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34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AF21C7-1204-4129-9F3F-BF3E0435E934}" type="slidenum">
              <a:rPr lang="en-US"/>
              <a:pPr/>
              <a:t>10</a:t>
            </a:fld>
            <a:endParaRPr lang="en-US"/>
          </a:p>
        </p:txBody>
      </p:sp>
      <p:sp>
        <p:nvSpPr>
          <p:cNvPr id="439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1456" y="4306187"/>
            <a:ext cx="5350422" cy="4184224"/>
          </a:xfrm>
        </p:spPr>
        <p:txBody>
          <a:bodyPr/>
          <a:lstStyle/>
          <a:p>
            <a:endParaRPr lang="en-US" sz="14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529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Auth - https://tools.ietf.org/html/rfc2617#section-2</a:t>
            </a:r>
            <a:br>
              <a:rPr lang="en-US" dirty="0"/>
            </a:br>
            <a:r>
              <a:rPr lang="en-US" dirty="0"/>
              <a:t>API Keys - https://swagger.io/docs/specification/authentication/api-keys/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2009, Cisco Systems, Inc. All rights reserved.</a:t>
            </a:r>
          </a:p>
          <a:p>
            <a:r>
              <a:rPr lang="en-US"/>
              <a:t>Presentation_ID.scr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7B6F56-350B-4E5B-A84B-F03C933C9AF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177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https://tools.ietf.org/html/rfc2617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99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https://tools.ietf.org/html/rfc2617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80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https://tools.ietf.org/html/rfc7519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827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https://tools.ietf.org/html/rfc5246#section-7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995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66651854-3E9D-3744-B697-F7850678444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510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493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5583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325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3023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3166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chart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1561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9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092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tx2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7C804D-BB74-8D4A-99FD-E8BFDFD08D31}"/>
              </a:ext>
            </a:extLst>
          </p:cNvPr>
          <p:cNvSpPr/>
          <p:nvPr userDrawn="1"/>
        </p:nvSpPr>
        <p:spPr>
          <a:xfrm>
            <a:off x="-8092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D7B4841-0D50-914A-B78E-2A20E9E794B6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014222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88" userDrawn="1">
          <p15:clr>
            <a:srgbClr val="FBAE40"/>
          </p15:clr>
        </p15:guide>
        <p15:guide id="5" pos="259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6C03D7-2FB5-5B47-A110-F7FC1646A8E4}"/>
              </a:ext>
            </a:extLst>
          </p:cNvPr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B5F4B0A-1A63-AD4D-A12A-077854644DAF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485484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4" pos="2675">
          <p15:clr>
            <a:srgbClr val="FBAE40"/>
          </p15:clr>
        </p15:guide>
        <p15:guide id="5" orient="horz" pos="2196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tx2"/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tx2"/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tx2"/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tx2"/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A9596B-E7F3-574E-9B08-45C3FD324A62}"/>
              </a:ext>
            </a:extLst>
          </p:cNvPr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1EFBFC5-ACD7-6B4C-84C5-0118C6A2DBA2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44814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74CE14-8A11-2B41-A03B-2BF00F62FC93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761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3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BA1A0C-282C-1B4E-B241-0058C9E74DEB}"/>
              </a:ext>
            </a:extLst>
          </p:cNvPr>
          <p:cNvSpPr/>
          <p:nvPr userDrawn="1"/>
        </p:nvSpPr>
        <p:spPr>
          <a:xfrm>
            <a:off x="0" y="0"/>
            <a:ext cx="459342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657B103-71ED-8C41-849C-B0084190FDEA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9546370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8" orient="horz" pos="1044" userDrawn="1">
          <p15:clr>
            <a:srgbClr val="FBAE40"/>
          </p15:clr>
        </p15:guide>
        <p15:guide id="9" pos="264" userDrawn="1">
          <p15:clr>
            <a:srgbClr val="FBAE40"/>
          </p15:clr>
        </p15:guide>
        <p15:guide id="10" orient="horz" pos="2193" userDrawn="1">
          <p15:clr>
            <a:srgbClr val="FBAE40"/>
          </p15:clr>
        </p15:guide>
        <p15:guide id="11" pos="2675" userDrawn="1">
          <p15:clr>
            <a:srgbClr val="FBAE40"/>
          </p15:clr>
        </p15:guide>
        <p15:guide id="12" pos="3206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5763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A587DC-C309-5F4E-88AF-B5DB24452B89}"/>
              </a:ext>
            </a:extLst>
          </p:cNvPr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0576A426-7EF0-CE4B-BFA8-5DCE2B23330F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309397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7E478A-D8D2-F14B-B9AE-66C74828B78E}"/>
              </a:ext>
            </a:extLst>
          </p:cNvPr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BA3ABBD-28AC-F647-B92D-F5B7F9F45FB4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831717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0C1EB-AF4E-4F40-83A5-BF527E409768}"/>
              </a:ext>
            </a:extLst>
          </p:cNvPr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2CF1839-941F-AD47-A8CA-777FCB1AFCB9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7563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76B8ED-126F-1041-94A6-0061F3363BBB}"/>
              </a:ext>
            </a:extLst>
          </p:cNvPr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3E3D5C7-7932-C349-BE7D-DA37F4D1C1B9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6101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  <p15:guide id="8" orient="horz" pos="2196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2ED76E-8086-184A-8AB6-304FAE5F7B49}"/>
              </a:ext>
            </a:extLst>
          </p:cNvPr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D3B076B-1609-704D-8411-135F63FADB86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78416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DDF9A5-625B-8E46-9E72-83F2F21E8AC9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4592BED-B631-074E-AA32-97F32633717E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0571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alf_Page_Blu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2019 Cisco and/or its affiliates. All rights reserved.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8956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orient="horz" pos="2193">
          <p15:clr>
            <a:srgbClr val="FBAE40"/>
          </p15:clr>
        </p15:guide>
        <p15:guide id="3" pos="2675">
          <p15:clr>
            <a:srgbClr val="FBAE40"/>
          </p15:clr>
        </p15:guide>
        <p15:guide id="4" pos="3206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437766" y="1349354"/>
            <a:ext cx="4003995" cy="3040875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>
              <a:buNone/>
              <a:defRPr sz="2400" b="0" i="0" baseline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708110" y="1349375"/>
            <a:ext cx="4075144" cy="3041208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 hasCustomPrompt="1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439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9915" y="3209550"/>
            <a:ext cx="4684867" cy="288131"/>
          </a:xfrm>
          <a:prstGeom prst="rect">
            <a:avLst/>
          </a:prstGeom>
        </p:spPr>
        <p:txBody>
          <a:bodyPr vert="horz" lIns="68574" tIns="34288" rIns="68574" bIns="34288" rtlCol="0">
            <a:noAutofit/>
          </a:bodyPr>
          <a:lstStyle>
            <a:lvl1pPr marL="0" indent="0" algn="l" defTabSz="685748" rtl="0" eaLnBrk="1" latinLnBrk="0" hangingPunct="1">
              <a:lnSpc>
                <a:spcPct val="95000"/>
              </a:lnSpc>
              <a:spcBef>
                <a:spcPts val="108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9525" y="2462027"/>
            <a:ext cx="4712557" cy="766763"/>
          </a:xfrm>
        </p:spPr>
        <p:txBody>
          <a:bodyPr lIns="61715" tIns="34288" rIns="61715" bIns="34288" rtlCol="0" anchor="b">
            <a:noAutofit/>
          </a:bodyPr>
          <a:lstStyle>
            <a:lvl1pPr marL="0" indent="0" algn="l" defTabSz="685748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5200" b="0" kern="1200" spc="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5540381" y="1438276"/>
            <a:ext cx="2676525" cy="2166938"/>
          </a:xfrm>
          <a:prstGeom prst="rect">
            <a:avLst/>
          </a:prstGeom>
        </p:spPr>
        <p:txBody>
          <a:bodyPr lIns="91420" tIns="45710" rIns="91420" bIns="45710" anchor="ctr" anchorCtr="1"/>
          <a:lstStyle>
            <a:lvl1pPr marL="0" indent="0" algn="ctr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167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FC08FC-0DC3-554A-9D27-FDBE6720D32A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774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C13380-BF0B-3048-AE9D-9C032750AB7D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1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9CA946-420C-0C42-B0CE-8F004647FB8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95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911435"/>
            <a:ext cx="8139112" cy="525016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840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012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22168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2E2AF7-E5ED-E641-AE6D-596FBE296E8E}"/>
              </a:ext>
            </a:extLst>
          </p:cNvPr>
          <p:cNvSpPr/>
          <p:nvPr userDrawn="1"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5DA840-F527-EB43-9E9F-833087EAF0B6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9428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A589F0-3B49-4242-8BBA-7EC052A95B09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7392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  <p:sldLayoutId id="2147484068" r:id="rId13"/>
    <p:sldLayoutId id="2147484069" r:id="rId14"/>
    <p:sldLayoutId id="2147484070" r:id="rId15"/>
    <p:sldLayoutId id="2147484071" r:id="rId16"/>
    <p:sldLayoutId id="2147484072" r:id="rId17"/>
    <p:sldLayoutId id="2147484073" r:id="rId18"/>
    <p:sldLayoutId id="2147484074" r:id="rId19"/>
    <p:sldLayoutId id="2147484075" r:id="rId20"/>
    <p:sldLayoutId id="2147484076" r:id="rId21"/>
    <p:sldLayoutId id="2147484077" r:id="rId22"/>
    <p:sldLayoutId id="2147484078" r:id="rId23"/>
    <p:sldLayoutId id="2147484079" r:id="rId24"/>
    <p:sldLayoutId id="2147484080" r:id="rId25"/>
    <p:sldLayoutId id="2147484081" r:id="rId26"/>
    <p:sldLayoutId id="2147484082" r:id="rId27"/>
    <p:sldLayoutId id="2147484083" r:id="rId28"/>
    <p:sldLayoutId id="2147484084" r:id="rId29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8" orient="horz" pos="2892" userDrawn="1">
          <p15:clr>
            <a:srgbClr val="F26B43"/>
          </p15:clr>
        </p15:guide>
        <p15:guide id="9" pos="336" userDrawn="1">
          <p15:clr>
            <a:srgbClr val="F26B43"/>
          </p15:clr>
        </p15:guide>
        <p15:guide id="10" pos="5448" userDrawn="1">
          <p15:clr>
            <a:srgbClr val="F26B43"/>
          </p15:clr>
        </p15:guide>
        <p15:guide id="11" orient="horz" pos="757" userDrawn="1">
          <p15:clr>
            <a:srgbClr val="F26B43"/>
          </p15:clr>
        </p15:guide>
        <p15:guide id="12" orient="horz" pos="335" userDrawn="1">
          <p15:clr>
            <a:srgbClr val="F26B43"/>
          </p15:clr>
        </p15:guide>
        <p15:guide id="13" pos="2876" userDrawn="1">
          <p15:clr>
            <a:srgbClr val="F26B43"/>
          </p15:clr>
        </p15:guide>
        <p15:guide id="14" orient="horz" pos="10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2617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>
            <a:extLst>
              <a:ext uri="{FF2B5EF4-FFF2-40B4-BE49-F238E27FC236}">
                <a16:creationId xmlns:a16="http://schemas.microsoft.com/office/drawing/2014/main" id="{4BC0203C-B6AF-1D49-A6CD-CA3CA689F7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Chetan Pissay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D70A942-4BF9-B34E-96E8-59B564753B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Technical Consulting Engineer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C2DDE08-CE40-D643-8D9A-805C6EB83A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15-May-2020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Consuming REST APIs</a:t>
            </a:r>
          </a:p>
        </p:txBody>
      </p:sp>
    </p:spTree>
    <p:extLst>
      <p:ext uri="{BB962C8B-B14F-4D97-AF65-F5344CB8AC3E}">
        <p14:creationId xmlns:p14="http://schemas.microsoft.com/office/powerpoint/2010/main" val="60551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4596482" y="1698093"/>
            <a:ext cx="4085556" cy="2244902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1730" tIns="27436" rIns="61730" bIns="2743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610872" eaLnBrk="0" hangingPunct="0">
              <a:lnSpc>
                <a:spcPct val="90000"/>
              </a:lnSpc>
            </a:pPr>
            <a:endParaRPr lang="en-US" sz="32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46099" y="1698093"/>
            <a:ext cx="3992033" cy="224490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1730" tIns="27436" rIns="61730" bIns="27436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610872" eaLnBrk="0" hangingPunct="0">
              <a:lnSpc>
                <a:spcPct val="90000"/>
              </a:lnSpc>
            </a:pPr>
            <a:endParaRPr lang="en-US" sz="32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397089" name="Text Box 33"/>
          <p:cNvSpPr txBox="1">
            <a:spLocks noChangeArrowheads="1"/>
          </p:cNvSpPr>
          <p:nvPr/>
        </p:nvSpPr>
        <p:spPr bwMode="auto">
          <a:xfrm>
            <a:off x="673767" y="1791041"/>
            <a:ext cx="3802123" cy="17237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40" tIns="91440" rIns="91440" bIns="91440">
            <a:noAutofit/>
          </a:bodyPr>
          <a:lstStyle/>
          <a:p>
            <a:pPr>
              <a:spcAft>
                <a:spcPts val="900"/>
              </a:spcAft>
            </a:pPr>
            <a:r>
              <a:rPr lang="en-US" sz="2100" dirty="0">
                <a:solidFill>
                  <a:schemeClr val="bg1"/>
                </a:solidFill>
                <a:latin typeface="+mn-lt"/>
              </a:rPr>
              <a:t>Authentication</a:t>
            </a:r>
          </a:p>
          <a:p>
            <a:pPr marL="117475" indent="-117475">
              <a:spcAft>
                <a:spcPts val="45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+mn-lt"/>
              </a:rPr>
              <a:t>Identity Validation</a:t>
            </a:r>
          </a:p>
          <a:p>
            <a:pPr marL="117475" indent="-117475">
              <a:spcAft>
                <a:spcPts val="45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+mn-lt"/>
              </a:rPr>
              <a:t>Example: </a:t>
            </a:r>
            <a:br>
              <a:rPr lang="en-US" sz="1400" dirty="0">
                <a:solidFill>
                  <a:schemeClr val="bg1"/>
                </a:solidFill>
                <a:latin typeface="+mn-lt"/>
              </a:rPr>
            </a:br>
            <a:r>
              <a:rPr lang="en-US" sz="1400" dirty="0">
                <a:solidFill>
                  <a:schemeClr val="bg1"/>
                </a:solidFill>
                <a:latin typeface="+mn-lt"/>
              </a:rPr>
              <a:t>Password, OTP, MFA, Biometrics</a:t>
            </a:r>
          </a:p>
        </p:txBody>
      </p:sp>
      <p:sp>
        <p:nvSpPr>
          <p:cNvPr id="14" name="Text Box 33"/>
          <p:cNvSpPr txBox="1">
            <a:spLocks noChangeArrowheads="1"/>
          </p:cNvSpPr>
          <p:nvPr/>
        </p:nvSpPr>
        <p:spPr bwMode="auto">
          <a:xfrm>
            <a:off x="4695754" y="1791041"/>
            <a:ext cx="3865693" cy="17237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91440" tIns="91440" rIns="91440" bIns="91440">
            <a:noAutofit/>
          </a:bodyPr>
          <a:lstStyle/>
          <a:p>
            <a:pPr>
              <a:spcAft>
                <a:spcPts val="900"/>
              </a:spcAft>
            </a:pPr>
            <a:r>
              <a:rPr lang="en-US" sz="2100" dirty="0">
                <a:solidFill>
                  <a:schemeClr val="bg1"/>
                </a:solidFill>
                <a:latin typeface="+mn-lt"/>
              </a:rPr>
              <a:t>Authorization</a:t>
            </a:r>
          </a:p>
          <a:p>
            <a:pPr marL="117475" indent="-117475">
              <a:spcAft>
                <a:spcPts val="45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+mn-lt"/>
              </a:rPr>
              <a:t>Access Control or Privilege levels</a:t>
            </a:r>
          </a:p>
          <a:p>
            <a:pPr marL="117475" indent="-117475">
              <a:spcAft>
                <a:spcPts val="45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+mn-lt"/>
              </a:rPr>
              <a:t>Handling permissions for an authenticated user</a:t>
            </a:r>
          </a:p>
          <a:p>
            <a:pPr marL="117475" indent="-117475">
              <a:spcAft>
                <a:spcPts val="45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+mn-lt"/>
              </a:rPr>
              <a:t>Example: Unix File System – Read, Write, Execute permissions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B36AD8-E9AF-459A-8490-88359C937E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600" y="459870"/>
            <a:ext cx="900000" cy="9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133970-63D8-4E9F-B2FD-EB01AA5C85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828" y="45987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2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7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97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4397089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API Auth Mechanisms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625851"/>
              </p:ext>
            </p:extLst>
          </p:nvPr>
        </p:nvGraphicFramePr>
        <p:xfrm>
          <a:off x="1076433" y="1591826"/>
          <a:ext cx="7068154" cy="1714500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3006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3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8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T="34290" marB="34290" anchor="b"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Authentication</a:t>
                      </a:r>
                    </a:p>
                  </a:txBody>
                  <a:tcPr marT="34290" marB="34290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</a:rPr>
                        <a:t>Authorization</a:t>
                      </a:r>
                    </a:p>
                  </a:txBody>
                  <a:tcPr marT="34290" marB="34290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28575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iscoSansTT ExtraLigh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HTTP Basic Auth</a:t>
                      </a:r>
                    </a:p>
                  </a:txBody>
                  <a:tcPr marT="34290" marB="34290" anchor="ctr"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28575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4"/>
                        </a:buBlip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iscoSansTT ExtraLigh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28575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iscoSansTT ExtraLigh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API Keys</a:t>
                      </a:r>
                    </a:p>
                  </a:txBody>
                  <a:tcPr marT="34290" marB="34290" anchor="ctr"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28575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4"/>
                        </a:buBlip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iscoSansTT ExtraLigh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28575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iscoSansTT ExtraLigh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Custom Token or OAuth</a:t>
                      </a:r>
                    </a:p>
                  </a:txBody>
                  <a:tcPr marT="34290" marB="34290" anchor="ctr"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28575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4"/>
                        </a:buBlip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iscoSansTT ExtraLigh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28575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Blip>
                          <a:blip r:embed="rId3"/>
                        </a:buBlip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iscoSansTT ExtraLigh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Freeform 690"/>
          <p:cNvSpPr>
            <a:spLocks noChangeAspect="1"/>
          </p:cNvSpPr>
          <p:nvPr/>
        </p:nvSpPr>
        <p:spPr bwMode="auto">
          <a:xfrm>
            <a:off x="4905289" y="2332144"/>
            <a:ext cx="237975" cy="226803"/>
          </a:xfrm>
          <a:custGeom>
            <a:avLst/>
            <a:gdLst>
              <a:gd name="T0" fmla="*/ 83 w 90"/>
              <a:gd name="T1" fmla="*/ 4 h 86"/>
              <a:gd name="T2" fmla="*/ 83 w 90"/>
              <a:gd name="T3" fmla="*/ 4 h 86"/>
              <a:gd name="T4" fmla="*/ 66 w 90"/>
              <a:gd name="T5" fmla="*/ 7 h 86"/>
              <a:gd name="T6" fmla="*/ 37 w 90"/>
              <a:gd name="T7" fmla="*/ 52 h 86"/>
              <a:gd name="T8" fmla="*/ 25 w 90"/>
              <a:gd name="T9" fmla="*/ 34 h 86"/>
              <a:gd name="T10" fmla="*/ 8 w 90"/>
              <a:gd name="T11" fmla="*/ 30 h 86"/>
              <a:gd name="T12" fmla="*/ 4 w 90"/>
              <a:gd name="T13" fmla="*/ 48 h 86"/>
              <a:gd name="T14" fmla="*/ 26 w 90"/>
              <a:gd name="T15" fmla="*/ 81 h 86"/>
              <a:gd name="T16" fmla="*/ 31 w 90"/>
              <a:gd name="T17" fmla="*/ 85 h 86"/>
              <a:gd name="T18" fmla="*/ 36 w 90"/>
              <a:gd name="T19" fmla="*/ 86 h 86"/>
              <a:gd name="T20" fmla="*/ 36 w 90"/>
              <a:gd name="T21" fmla="*/ 86 h 86"/>
              <a:gd name="T22" fmla="*/ 36 w 90"/>
              <a:gd name="T23" fmla="*/ 86 h 86"/>
              <a:gd name="T24" fmla="*/ 37 w 90"/>
              <a:gd name="T25" fmla="*/ 86 h 86"/>
              <a:gd name="T26" fmla="*/ 37 w 90"/>
              <a:gd name="T27" fmla="*/ 86 h 86"/>
              <a:gd name="T28" fmla="*/ 37 w 90"/>
              <a:gd name="T29" fmla="*/ 86 h 86"/>
              <a:gd name="T30" fmla="*/ 37 w 90"/>
              <a:gd name="T31" fmla="*/ 86 h 86"/>
              <a:gd name="T32" fmla="*/ 42 w 90"/>
              <a:gd name="T33" fmla="*/ 85 h 86"/>
              <a:gd name="T34" fmla="*/ 47 w 90"/>
              <a:gd name="T35" fmla="*/ 81 h 86"/>
              <a:gd name="T36" fmla="*/ 87 w 90"/>
              <a:gd name="T37" fmla="*/ 21 h 86"/>
              <a:gd name="T38" fmla="*/ 83 w 90"/>
              <a:gd name="T39" fmla="*/ 4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0" h="86">
                <a:moveTo>
                  <a:pt x="83" y="4"/>
                </a:moveTo>
                <a:cubicBezTo>
                  <a:pt x="83" y="4"/>
                  <a:pt x="83" y="4"/>
                  <a:pt x="83" y="4"/>
                </a:cubicBezTo>
                <a:cubicBezTo>
                  <a:pt x="78" y="0"/>
                  <a:pt x="70" y="2"/>
                  <a:pt x="66" y="7"/>
                </a:cubicBezTo>
                <a:cubicBezTo>
                  <a:pt x="37" y="52"/>
                  <a:pt x="37" y="52"/>
                  <a:pt x="37" y="52"/>
                </a:cubicBezTo>
                <a:cubicBezTo>
                  <a:pt x="25" y="34"/>
                  <a:pt x="25" y="34"/>
                  <a:pt x="25" y="34"/>
                </a:cubicBezTo>
                <a:cubicBezTo>
                  <a:pt x="21" y="28"/>
                  <a:pt x="13" y="27"/>
                  <a:pt x="8" y="30"/>
                </a:cubicBezTo>
                <a:cubicBezTo>
                  <a:pt x="2" y="34"/>
                  <a:pt x="0" y="42"/>
                  <a:pt x="4" y="48"/>
                </a:cubicBezTo>
                <a:cubicBezTo>
                  <a:pt x="26" y="81"/>
                  <a:pt x="26" y="81"/>
                  <a:pt x="26" y="81"/>
                </a:cubicBezTo>
                <a:cubicBezTo>
                  <a:pt x="27" y="83"/>
                  <a:pt x="29" y="84"/>
                  <a:pt x="31" y="85"/>
                </a:cubicBezTo>
                <a:cubicBezTo>
                  <a:pt x="33" y="86"/>
                  <a:pt x="34" y="86"/>
                  <a:pt x="36" y="86"/>
                </a:cubicBezTo>
                <a:cubicBezTo>
                  <a:pt x="36" y="86"/>
                  <a:pt x="36" y="86"/>
                  <a:pt x="36" y="86"/>
                </a:cubicBezTo>
                <a:cubicBezTo>
                  <a:pt x="36" y="86"/>
                  <a:pt x="36" y="86"/>
                  <a:pt x="36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9" y="86"/>
                  <a:pt x="40" y="86"/>
                  <a:pt x="42" y="85"/>
                </a:cubicBezTo>
                <a:cubicBezTo>
                  <a:pt x="44" y="84"/>
                  <a:pt x="46" y="83"/>
                  <a:pt x="47" y="81"/>
                </a:cubicBezTo>
                <a:cubicBezTo>
                  <a:pt x="87" y="21"/>
                  <a:pt x="87" y="21"/>
                  <a:pt x="87" y="21"/>
                </a:cubicBezTo>
                <a:cubicBezTo>
                  <a:pt x="90" y="15"/>
                  <a:pt x="89" y="8"/>
                  <a:pt x="83" y="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690"/>
          <p:cNvSpPr>
            <a:spLocks noChangeAspect="1"/>
          </p:cNvSpPr>
          <p:nvPr/>
        </p:nvSpPr>
        <p:spPr bwMode="auto">
          <a:xfrm>
            <a:off x="4905289" y="2705833"/>
            <a:ext cx="237975" cy="226803"/>
          </a:xfrm>
          <a:custGeom>
            <a:avLst/>
            <a:gdLst>
              <a:gd name="T0" fmla="*/ 83 w 90"/>
              <a:gd name="T1" fmla="*/ 4 h 86"/>
              <a:gd name="T2" fmla="*/ 83 w 90"/>
              <a:gd name="T3" fmla="*/ 4 h 86"/>
              <a:gd name="T4" fmla="*/ 66 w 90"/>
              <a:gd name="T5" fmla="*/ 7 h 86"/>
              <a:gd name="T6" fmla="*/ 37 w 90"/>
              <a:gd name="T7" fmla="*/ 52 h 86"/>
              <a:gd name="T8" fmla="*/ 25 w 90"/>
              <a:gd name="T9" fmla="*/ 34 h 86"/>
              <a:gd name="T10" fmla="*/ 8 w 90"/>
              <a:gd name="T11" fmla="*/ 30 h 86"/>
              <a:gd name="T12" fmla="*/ 4 w 90"/>
              <a:gd name="T13" fmla="*/ 48 h 86"/>
              <a:gd name="T14" fmla="*/ 26 w 90"/>
              <a:gd name="T15" fmla="*/ 81 h 86"/>
              <a:gd name="T16" fmla="*/ 31 w 90"/>
              <a:gd name="T17" fmla="*/ 85 h 86"/>
              <a:gd name="T18" fmla="*/ 36 w 90"/>
              <a:gd name="T19" fmla="*/ 86 h 86"/>
              <a:gd name="T20" fmla="*/ 36 w 90"/>
              <a:gd name="T21" fmla="*/ 86 h 86"/>
              <a:gd name="T22" fmla="*/ 36 w 90"/>
              <a:gd name="T23" fmla="*/ 86 h 86"/>
              <a:gd name="T24" fmla="*/ 37 w 90"/>
              <a:gd name="T25" fmla="*/ 86 h 86"/>
              <a:gd name="T26" fmla="*/ 37 w 90"/>
              <a:gd name="T27" fmla="*/ 86 h 86"/>
              <a:gd name="T28" fmla="*/ 37 w 90"/>
              <a:gd name="T29" fmla="*/ 86 h 86"/>
              <a:gd name="T30" fmla="*/ 37 w 90"/>
              <a:gd name="T31" fmla="*/ 86 h 86"/>
              <a:gd name="T32" fmla="*/ 42 w 90"/>
              <a:gd name="T33" fmla="*/ 85 h 86"/>
              <a:gd name="T34" fmla="*/ 47 w 90"/>
              <a:gd name="T35" fmla="*/ 81 h 86"/>
              <a:gd name="T36" fmla="*/ 87 w 90"/>
              <a:gd name="T37" fmla="*/ 21 h 86"/>
              <a:gd name="T38" fmla="*/ 83 w 90"/>
              <a:gd name="T39" fmla="*/ 4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0" h="86">
                <a:moveTo>
                  <a:pt x="83" y="4"/>
                </a:moveTo>
                <a:cubicBezTo>
                  <a:pt x="83" y="4"/>
                  <a:pt x="83" y="4"/>
                  <a:pt x="83" y="4"/>
                </a:cubicBezTo>
                <a:cubicBezTo>
                  <a:pt x="78" y="0"/>
                  <a:pt x="70" y="2"/>
                  <a:pt x="66" y="7"/>
                </a:cubicBezTo>
                <a:cubicBezTo>
                  <a:pt x="37" y="52"/>
                  <a:pt x="37" y="52"/>
                  <a:pt x="37" y="52"/>
                </a:cubicBezTo>
                <a:cubicBezTo>
                  <a:pt x="25" y="34"/>
                  <a:pt x="25" y="34"/>
                  <a:pt x="25" y="34"/>
                </a:cubicBezTo>
                <a:cubicBezTo>
                  <a:pt x="21" y="28"/>
                  <a:pt x="13" y="27"/>
                  <a:pt x="8" y="30"/>
                </a:cubicBezTo>
                <a:cubicBezTo>
                  <a:pt x="2" y="34"/>
                  <a:pt x="0" y="42"/>
                  <a:pt x="4" y="48"/>
                </a:cubicBezTo>
                <a:cubicBezTo>
                  <a:pt x="26" y="81"/>
                  <a:pt x="26" y="81"/>
                  <a:pt x="26" y="81"/>
                </a:cubicBezTo>
                <a:cubicBezTo>
                  <a:pt x="27" y="83"/>
                  <a:pt x="29" y="84"/>
                  <a:pt x="31" y="85"/>
                </a:cubicBezTo>
                <a:cubicBezTo>
                  <a:pt x="33" y="86"/>
                  <a:pt x="34" y="86"/>
                  <a:pt x="36" y="86"/>
                </a:cubicBezTo>
                <a:cubicBezTo>
                  <a:pt x="36" y="86"/>
                  <a:pt x="36" y="86"/>
                  <a:pt x="36" y="86"/>
                </a:cubicBezTo>
                <a:cubicBezTo>
                  <a:pt x="36" y="86"/>
                  <a:pt x="36" y="86"/>
                  <a:pt x="36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9" y="86"/>
                  <a:pt x="40" y="86"/>
                  <a:pt x="42" y="85"/>
                </a:cubicBezTo>
                <a:cubicBezTo>
                  <a:pt x="44" y="84"/>
                  <a:pt x="46" y="83"/>
                  <a:pt x="47" y="81"/>
                </a:cubicBezTo>
                <a:cubicBezTo>
                  <a:pt x="87" y="21"/>
                  <a:pt x="87" y="21"/>
                  <a:pt x="87" y="21"/>
                </a:cubicBezTo>
                <a:cubicBezTo>
                  <a:pt x="90" y="15"/>
                  <a:pt x="89" y="8"/>
                  <a:pt x="83" y="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690"/>
          <p:cNvSpPr>
            <a:spLocks noChangeAspect="1"/>
          </p:cNvSpPr>
          <p:nvPr/>
        </p:nvSpPr>
        <p:spPr bwMode="auto">
          <a:xfrm>
            <a:off x="6954845" y="3039564"/>
            <a:ext cx="237975" cy="226803"/>
          </a:xfrm>
          <a:custGeom>
            <a:avLst/>
            <a:gdLst>
              <a:gd name="T0" fmla="*/ 83 w 90"/>
              <a:gd name="T1" fmla="*/ 4 h 86"/>
              <a:gd name="T2" fmla="*/ 83 w 90"/>
              <a:gd name="T3" fmla="*/ 4 h 86"/>
              <a:gd name="T4" fmla="*/ 66 w 90"/>
              <a:gd name="T5" fmla="*/ 7 h 86"/>
              <a:gd name="T6" fmla="*/ 37 w 90"/>
              <a:gd name="T7" fmla="*/ 52 h 86"/>
              <a:gd name="T8" fmla="*/ 25 w 90"/>
              <a:gd name="T9" fmla="*/ 34 h 86"/>
              <a:gd name="T10" fmla="*/ 8 w 90"/>
              <a:gd name="T11" fmla="*/ 30 h 86"/>
              <a:gd name="T12" fmla="*/ 4 w 90"/>
              <a:gd name="T13" fmla="*/ 48 h 86"/>
              <a:gd name="T14" fmla="*/ 26 w 90"/>
              <a:gd name="T15" fmla="*/ 81 h 86"/>
              <a:gd name="T16" fmla="*/ 31 w 90"/>
              <a:gd name="T17" fmla="*/ 85 h 86"/>
              <a:gd name="T18" fmla="*/ 36 w 90"/>
              <a:gd name="T19" fmla="*/ 86 h 86"/>
              <a:gd name="T20" fmla="*/ 36 w 90"/>
              <a:gd name="T21" fmla="*/ 86 h 86"/>
              <a:gd name="T22" fmla="*/ 36 w 90"/>
              <a:gd name="T23" fmla="*/ 86 h 86"/>
              <a:gd name="T24" fmla="*/ 37 w 90"/>
              <a:gd name="T25" fmla="*/ 86 h 86"/>
              <a:gd name="T26" fmla="*/ 37 w 90"/>
              <a:gd name="T27" fmla="*/ 86 h 86"/>
              <a:gd name="T28" fmla="*/ 37 w 90"/>
              <a:gd name="T29" fmla="*/ 86 h 86"/>
              <a:gd name="T30" fmla="*/ 37 w 90"/>
              <a:gd name="T31" fmla="*/ 86 h 86"/>
              <a:gd name="T32" fmla="*/ 42 w 90"/>
              <a:gd name="T33" fmla="*/ 85 h 86"/>
              <a:gd name="T34" fmla="*/ 47 w 90"/>
              <a:gd name="T35" fmla="*/ 81 h 86"/>
              <a:gd name="T36" fmla="*/ 87 w 90"/>
              <a:gd name="T37" fmla="*/ 21 h 86"/>
              <a:gd name="T38" fmla="*/ 83 w 90"/>
              <a:gd name="T39" fmla="*/ 4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0" h="86">
                <a:moveTo>
                  <a:pt x="83" y="4"/>
                </a:moveTo>
                <a:cubicBezTo>
                  <a:pt x="83" y="4"/>
                  <a:pt x="83" y="4"/>
                  <a:pt x="83" y="4"/>
                </a:cubicBezTo>
                <a:cubicBezTo>
                  <a:pt x="78" y="0"/>
                  <a:pt x="70" y="2"/>
                  <a:pt x="66" y="7"/>
                </a:cubicBezTo>
                <a:cubicBezTo>
                  <a:pt x="37" y="52"/>
                  <a:pt x="37" y="52"/>
                  <a:pt x="37" y="52"/>
                </a:cubicBezTo>
                <a:cubicBezTo>
                  <a:pt x="25" y="34"/>
                  <a:pt x="25" y="34"/>
                  <a:pt x="25" y="34"/>
                </a:cubicBezTo>
                <a:cubicBezTo>
                  <a:pt x="21" y="28"/>
                  <a:pt x="13" y="27"/>
                  <a:pt x="8" y="30"/>
                </a:cubicBezTo>
                <a:cubicBezTo>
                  <a:pt x="2" y="34"/>
                  <a:pt x="0" y="42"/>
                  <a:pt x="4" y="48"/>
                </a:cubicBezTo>
                <a:cubicBezTo>
                  <a:pt x="26" y="81"/>
                  <a:pt x="26" y="81"/>
                  <a:pt x="26" y="81"/>
                </a:cubicBezTo>
                <a:cubicBezTo>
                  <a:pt x="27" y="83"/>
                  <a:pt x="29" y="84"/>
                  <a:pt x="31" y="85"/>
                </a:cubicBezTo>
                <a:cubicBezTo>
                  <a:pt x="33" y="86"/>
                  <a:pt x="34" y="86"/>
                  <a:pt x="36" y="86"/>
                </a:cubicBezTo>
                <a:cubicBezTo>
                  <a:pt x="36" y="86"/>
                  <a:pt x="36" y="86"/>
                  <a:pt x="36" y="86"/>
                </a:cubicBezTo>
                <a:cubicBezTo>
                  <a:pt x="36" y="86"/>
                  <a:pt x="36" y="86"/>
                  <a:pt x="36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9" y="86"/>
                  <a:pt x="40" y="86"/>
                  <a:pt x="42" y="85"/>
                </a:cubicBezTo>
                <a:cubicBezTo>
                  <a:pt x="44" y="84"/>
                  <a:pt x="46" y="83"/>
                  <a:pt x="47" y="81"/>
                </a:cubicBezTo>
                <a:cubicBezTo>
                  <a:pt x="87" y="21"/>
                  <a:pt x="87" y="21"/>
                  <a:pt x="87" y="21"/>
                </a:cubicBezTo>
                <a:cubicBezTo>
                  <a:pt x="90" y="15"/>
                  <a:pt x="89" y="8"/>
                  <a:pt x="83" y="4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690"/>
          <p:cNvSpPr>
            <a:spLocks noChangeAspect="1"/>
          </p:cNvSpPr>
          <p:nvPr/>
        </p:nvSpPr>
        <p:spPr bwMode="auto">
          <a:xfrm>
            <a:off x="4905289" y="3039565"/>
            <a:ext cx="237975" cy="226803"/>
          </a:xfrm>
          <a:custGeom>
            <a:avLst/>
            <a:gdLst>
              <a:gd name="T0" fmla="*/ 83 w 90"/>
              <a:gd name="T1" fmla="*/ 4 h 86"/>
              <a:gd name="T2" fmla="*/ 83 w 90"/>
              <a:gd name="T3" fmla="*/ 4 h 86"/>
              <a:gd name="T4" fmla="*/ 66 w 90"/>
              <a:gd name="T5" fmla="*/ 7 h 86"/>
              <a:gd name="T6" fmla="*/ 37 w 90"/>
              <a:gd name="T7" fmla="*/ 52 h 86"/>
              <a:gd name="T8" fmla="*/ 25 w 90"/>
              <a:gd name="T9" fmla="*/ 34 h 86"/>
              <a:gd name="T10" fmla="*/ 8 w 90"/>
              <a:gd name="T11" fmla="*/ 30 h 86"/>
              <a:gd name="T12" fmla="*/ 4 w 90"/>
              <a:gd name="T13" fmla="*/ 48 h 86"/>
              <a:gd name="T14" fmla="*/ 26 w 90"/>
              <a:gd name="T15" fmla="*/ 81 h 86"/>
              <a:gd name="T16" fmla="*/ 31 w 90"/>
              <a:gd name="T17" fmla="*/ 85 h 86"/>
              <a:gd name="T18" fmla="*/ 36 w 90"/>
              <a:gd name="T19" fmla="*/ 86 h 86"/>
              <a:gd name="T20" fmla="*/ 36 w 90"/>
              <a:gd name="T21" fmla="*/ 86 h 86"/>
              <a:gd name="T22" fmla="*/ 36 w 90"/>
              <a:gd name="T23" fmla="*/ 86 h 86"/>
              <a:gd name="T24" fmla="*/ 37 w 90"/>
              <a:gd name="T25" fmla="*/ 86 h 86"/>
              <a:gd name="T26" fmla="*/ 37 w 90"/>
              <a:gd name="T27" fmla="*/ 86 h 86"/>
              <a:gd name="T28" fmla="*/ 37 w 90"/>
              <a:gd name="T29" fmla="*/ 86 h 86"/>
              <a:gd name="T30" fmla="*/ 37 w 90"/>
              <a:gd name="T31" fmla="*/ 86 h 86"/>
              <a:gd name="T32" fmla="*/ 42 w 90"/>
              <a:gd name="T33" fmla="*/ 85 h 86"/>
              <a:gd name="T34" fmla="*/ 47 w 90"/>
              <a:gd name="T35" fmla="*/ 81 h 86"/>
              <a:gd name="T36" fmla="*/ 87 w 90"/>
              <a:gd name="T37" fmla="*/ 21 h 86"/>
              <a:gd name="T38" fmla="*/ 83 w 90"/>
              <a:gd name="T39" fmla="*/ 4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0" h="86">
                <a:moveTo>
                  <a:pt x="83" y="4"/>
                </a:moveTo>
                <a:cubicBezTo>
                  <a:pt x="83" y="4"/>
                  <a:pt x="83" y="4"/>
                  <a:pt x="83" y="4"/>
                </a:cubicBezTo>
                <a:cubicBezTo>
                  <a:pt x="78" y="0"/>
                  <a:pt x="70" y="2"/>
                  <a:pt x="66" y="7"/>
                </a:cubicBezTo>
                <a:cubicBezTo>
                  <a:pt x="37" y="52"/>
                  <a:pt x="37" y="52"/>
                  <a:pt x="37" y="52"/>
                </a:cubicBezTo>
                <a:cubicBezTo>
                  <a:pt x="25" y="34"/>
                  <a:pt x="25" y="34"/>
                  <a:pt x="25" y="34"/>
                </a:cubicBezTo>
                <a:cubicBezTo>
                  <a:pt x="21" y="28"/>
                  <a:pt x="13" y="27"/>
                  <a:pt x="8" y="30"/>
                </a:cubicBezTo>
                <a:cubicBezTo>
                  <a:pt x="2" y="34"/>
                  <a:pt x="0" y="42"/>
                  <a:pt x="4" y="48"/>
                </a:cubicBezTo>
                <a:cubicBezTo>
                  <a:pt x="26" y="81"/>
                  <a:pt x="26" y="81"/>
                  <a:pt x="26" y="81"/>
                </a:cubicBezTo>
                <a:cubicBezTo>
                  <a:pt x="27" y="83"/>
                  <a:pt x="29" y="84"/>
                  <a:pt x="31" y="85"/>
                </a:cubicBezTo>
                <a:cubicBezTo>
                  <a:pt x="33" y="86"/>
                  <a:pt x="34" y="86"/>
                  <a:pt x="36" y="86"/>
                </a:cubicBezTo>
                <a:cubicBezTo>
                  <a:pt x="36" y="86"/>
                  <a:pt x="36" y="86"/>
                  <a:pt x="36" y="86"/>
                </a:cubicBezTo>
                <a:cubicBezTo>
                  <a:pt x="36" y="86"/>
                  <a:pt x="36" y="86"/>
                  <a:pt x="36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9" y="86"/>
                  <a:pt x="40" y="86"/>
                  <a:pt x="42" y="85"/>
                </a:cubicBezTo>
                <a:cubicBezTo>
                  <a:pt x="44" y="84"/>
                  <a:pt x="46" y="83"/>
                  <a:pt x="47" y="81"/>
                </a:cubicBezTo>
                <a:cubicBezTo>
                  <a:pt x="87" y="21"/>
                  <a:pt x="87" y="21"/>
                  <a:pt x="87" y="21"/>
                </a:cubicBezTo>
                <a:cubicBezTo>
                  <a:pt x="90" y="15"/>
                  <a:pt x="89" y="8"/>
                  <a:pt x="83" y="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EC89283-B1A1-4FF2-841F-E59ECBAC705A}"/>
              </a:ext>
            </a:extLst>
          </p:cNvPr>
          <p:cNvGrpSpPr>
            <a:grpSpLocks noChangeAspect="1"/>
          </p:cNvGrpSpPr>
          <p:nvPr/>
        </p:nvGrpSpPr>
        <p:grpSpPr>
          <a:xfrm rot="2700000">
            <a:off x="6960069" y="2332145"/>
            <a:ext cx="228178" cy="226800"/>
            <a:chOff x="1579728" y="2192901"/>
            <a:chExt cx="496986" cy="493986"/>
          </a:xfrm>
        </p:grpSpPr>
        <p:sp>
          <p:nvSpPr>
            <p:cNvPr id="30" name="Freeform 664">
              <a:extLst>
                <a:ext uri="{FF2B5EF4-FFF2-40B4-BE49-F238E27FC236}">
                  <a16:creationId xmlns:a16="http://schemas.microsoft.com/office/drawing/2014/main" id="{C37A302D-6DA4-4178-94F4-D656111699C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9722" y="2192901"/>
              <a:ext cx="134996" cy="493986"/>
            </a:xfrm>
            <a:custGeom>
              <a:avLst/>
              <a:gdLst>
                <a:gd name="T0" fmla="*/ 29 w 57"/>
                <a:gd name="T1" fmla="*/ 209 h 209"/>
                <a:gd name="T2" fmla="*/ 29 w 57"/>
                <a:gd name="T3" fmla="*/ 209 h 209"/>
                <a:gd name="T4" fmla="*/ 0 w 57"/>
                <a:gd name="T5" fmla="*/ 181 h 209"/>
                <a:gd name="T6" fmla="*/ 0 w 57"/>
                <a:gd name="T7" fmla="*/ 28 h 209"/>
                <a:gd name="T8" fmla="*/ 29 w 57"/>
                <a:gd name="T9" fmla="*/ 0 h 209"/>
                <a:gd name="T10" fmla="*/ 57 w 57"/>
                <a:gd name="T11" fmla="*/ 28 h 209"/>
                <a:gd name="T12" fmla="*/ 57 w 57"/>
                <a:gd name="T13" fmla="*/ 181 h 209"/>
                <a:gd name="T14" fmla="*/ 29 w 57"/>
                <a:gd name="T15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209">
                  <a:moveTo>
                    <a:pt x="29" y="209"/>
                  </a:moveTo>
                  <a:cubicBezTo>
                    <a:pt x="29" y="209"/>
                    <a:pt x="29" y="209"/>
                    <a:pt x="29" y="209"/>
                  </a:cubicBezTo>
                  <a:cubicBezTo>
                    <a:pt x="13" y="209"/>
                    <a:pt x="0" y="196"/>
                    <a:pt x="0" y="1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7" y="13"/>
                    <a:pt x="57" y="28"/>
                  </a:cubicBezTo>
                  <a:cubicBezTo>
                    <a:pt x="57" y="181"/>
                    <a:pt x="57" y="181"/>
                    <a:pt x="57" y="181"/>
                  </a:cubicBezTo>
                  <a:cubicBezTo>
                    <a:pt x="57" y="196"/>
                    <a:pt x="45" y="209"/>
                    <a:pt x="29" y="209"/>
                  </a:cubicBezTo>
                </a:path>
              </a:pathLst>
            </a:custGeom>
            <a:solidFill>
              <a:schemeClr val="accent6"/>
            </a:solidFill>
            <a:ln w="3175">
              <a:solidFill>
                <a:schemeClr val="accent6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65">
              <a:extLst>
                <a:ext uri="{FF2B5EF4-FFF2-40B4-BE49-F238E27FC236}">
                  <a16:creationId xmlns:a16="http://schemas.microsoft.com/office/drawing/2014/main" id="{86C198A2-B76A-4D08-8A20-8F71C03DB44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79728" y="2368943"/>
              <a:ext cx="496986" cy="134996"/>
            </a:xfrm>
            <a:custGeom>
              <a:avLst/>
              <a:gdLst>
                <a:gd name="T0" fmla="*/ 0 w 210"/>
                <a:gd name="T1" fmla="*/ 28 h 57"/>
                <a:gd name="T2" fmla="*/ 0 w 210"/>
                <a:gd name="T3" fmla="*/ 28 h 57"/>
                <a:gd name="T4" fmla="*/ 29 w 210"/>
                <a:gd name="T5" fmla="*/ 0 h 57"/>
                <a:gd name="T6" fmla="*/ 181 w 210"/>
                <a:gd name="T7" fmla="*/ 0 h 57"/>
                <a:gd name="T8" fmla="*/ 210 w 210"/>
                <a:gd name="T9" fmla="*/ 28 h 57"/>
                <a:gd name="T10" fmla="*/ 181 w 210"/>
                <a:gd name="T11" fmla="*/ 57 h 57"/>
                <a:gd name="T12" fmla="*/ 29 w 210"/>
                <a:gd name="T13" fmla="*/ 57 h 57"/>
                <a:gd name="T14" fmla="*/ 0 w 210"/>
                <a:gd name="T1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57">
                  <a:moveTo>
                    <a:pt x="0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7" y="0"/>
                    <a:pt x="210" y="13"/>
                    <a:pt x="210" y="28"/>
                  </a:cubicBezTo>
                  <a:cubicBezTo>
                    <a:pt x="210" y="44"/>
                    <a:pt x="197" y="57"/>
                    <a:pt x="181" y="57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13" y="57"/>
                    <a:pt x="0" y="44"/>
                    <a:pt x="0" y="28"/>
                  </a:cubicBezTo>
                </a:path>
              </a:pathLst>
            </a:custGeom>
            <a:solidFill>
              <a:schemeClr val="accent6"/>
            </a:solidFill>
            <a:ln w="3175">
              <a:solidFill>
                <a:schemeClr val="accent6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066904D-73F2-4456-BDB2-C600FB5E2632}"/>
                </a:ext>
              </a:extLst>
            </p:cNvPr>
            <p:cNvSpPr/>
            <p:nvPr/>
          </p:nvSpPr>
          <p:spPr>
            <a:xfrm>
              <a:off x="1759636" y="2367857"/>
              <a:ext cx="137160" cy="13716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37771BC-F776-4EA3-AA30-FC4CC91348FC}"/>
              </a:ext>
            </a:extLst>
          </p:cNvPr>
          <p:cNvGrpSpPr>
            <a:grpSpLocks noChangeAspect="1"/>
          </p:cNvGrpSpPr>
          <p:nvPr/>
        </p:nvGrpSpPr>
        <p:grpSpPr>
          <a:xfrm rot="2700000">
            <a:off x="6962309" y="2705834"/>
            <a:ext cx="228178" cy="226800"/>
            <a:chOff x="1579728" y="2192901"/>
            <a:chExt cx="496986" cy="493986"/>
          </a:xfrm>
        </p:grpSpPr>
        <p:sp>
          <p:nvSpPr>
            <p:cNvPr id="34" name="Freeform 664">
              <a:extLst>
                <a:ext uri="{FF2B5EF4-FFF2-40B4-BE49-F238E27FC236}">
                  <a16:creationId xmlns:a16="http://schemas.microsoft.com/office/drawing/2014/main" id="{B5C451A2-638C-42C6-B85E-B067E93B50A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9722" y="2192901"/>
              <a:ext cx="134996" cy="493986"/>
            </a:xfrm>
            <a:custGeom>
              <a:avLst/>
              <a:gdLst>
                <a:gd name="T0" fmla="*/ 29 w 57"/>
                <a:gd name="T1" fmla="*/ 209 h 209"/>
                <a:gd name="T2" fmla="*/ 29 w 57"/>
                <a:gd name="T3" fmla="*/ 209 h 209"/>
                <a:gd name="T4" fmla="*/ 0 w 57"/>
                <a:gd name="T5" fmla="*/ 181 h 209"/>
                <a:gd name="T6" fmla="*/ 0 w 57"/>
                <a:gd name="T7" fmla="*/ 28 h 209"/>
                <a:gd name="T8" fmla="*/ 29 w 57"/>
                <a:gd name="T9" fmla="*/ 0 h 209"/>
                <a:gd name="T10" fmla="*/ 57 w 57"/>
                <a:gd name="T11" fmla="*/ 28 h 209"/>
                <a:gd name="T12" fmla="*/ 57 w 57"/>
                <a:gd name="T13" fmla="*/ 181 h 209"/>
                <a:gd name="T14" fmla="*/ 29 w 57"/>
                <a:gd name="T15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209">
                  <a:moveTo>
                    <a:pt x="29" y="209"/>
                  </a:moveTo>
                  <a:cubicBezTo>
                    <a:pt x="29" y="209"/>
                    <a:pt x="29" y="209"/>
                    <a:pt x="29" y="209"/>
                  </a:cubicBezTo>
                  <a:cubicBezTo>
                    <a:pt x="13" y="209"/>
                    <a:pt x="0" y="196"/>
                    <a:pt x="0" y="1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45" y="0"/>
                    <a:pt x="57" y="13"/>
                    <a:pt x="57" y="28"/>
                  </a:cubicBezTo>
                  <a:cubicBezTo>
                    <a:pt x="57" y="181"/>
                    <a:pt x="57" y="181"/>
                    <a:pt x="57" y="181"/>
                  </a:cubicBezTo>
                  <a:cubicBezTo>
                    <a:pt x="57" y="196"/>
                    <a:pt x="45" y="209"/>
                    <a:pt x="29" y="209"/>
                  </a:cubicBezTo>
                </a:path>
              </a:pathLst>
            </a:custGeom>
            <a:solidFill>
              <a:schemeClr val="accent6"/>
            </a:solidFill>
            <a:ln w="3175">
              <a:solidFill>
                <a:schemeClr val="accent6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665">
              <a:extLst>
                <a:ext uri="{FF2B5EF4-FFF2-40B4-BE49-F238E27FC236}">
                  <a16:creationId xmlns:a16="http://schemas.microsoft.com/office/drawing/2014/main" id="{3D16E0C1-EE2C-4067-9EB4-918DC24E890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579728" y="2368943"/>
              <a:ext cx="496986" cy="134996"/>
            </a:xfrm>
            <a:custGeom>
              <a:avLst/>
              <a:gdLst>
                <a:gd name="T0" fmla="*/ 0 w 210"/>
                <a:gd name="T1" fmla="*/ 28 h 57"/>
                <a:gd name="T2" fmla="*/ 0 w 210"/>
                <a:gd name="T3" fmla="*/ 28 h 57"/>
                <a:gd name="T4" fmla="*/ 29 w 210"/>
                <a:gd name="T5" fmla="*/ 0 h 57"/>
                <a:gd name="T6" fmla="*/ 181 w 210"/>
                <a:gd name="T7" fmla="*/ 0 h 57"/>
                <a:gd name="T8" fmla="*/ 210 w 210"/>
                <a:gd name="T9" fmla="*/ 28 h 57"/>
                <a:gd name="T10" fmla="*/ 181 w 210"/>
                <a:gd name="T11" fmla="*/ 57 h 57"/>
                <a:gd name="T12" fmla="*/ 29 w 210"/>
                <a:gd name="T13" fmla="*/ 57 h 57"/>
                <a:gd name="T14" fmla="*/ 0 w 210"/>
                <a:gd name="T1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" h="57">
                  <a:moveTo>
                    <a:pt x="0" y="28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97" y="0"/>
                    <a:pt x="210" y="13"/>
                    <a:pt x="210" y="28"/>
                  </a:cubicBezTo>
                  <a:cubicBezTo>
                    <a:pt x="210" y="44"/>
                    <a:pt x="197" y="57"/>
                    <a:pt x="181" y="57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13" y="57"/>
                    <a:pt x="0" y="44"/>
                    <a:pt x="0" y="28"/>
                  </a:cubicBezTo>
                </a:path>
              </a:pathLst>
            </a:custGeom>
            <a:solidFill>
              <a:schemeClr val="accent6"/>
            </a:solidFill>
            <a:ln w="3175">
              <a:solidFill>
                <a:schemeClr val="accent6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D8BE75E-BFFF-4462-A8BF-C14513559773}"/>
                </a:ext>
              </a:extLst>
            </p:cNvPr>
            <p:cNvSpPr/>
            <p:nvPr/>
          </p:nvSpPr>
          <p:spPr>
            <a:xfrm>
              <a:off x="1759636" y="2367857"/>
              <a:ext cx="137160" cy="13716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1131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1D4E8F-45CF-404C-B505-8B41E22359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Described in </a:t>
            </a:r>
            <a:r>
              <a:rPr lang="en-IN" dirty="0">
                <a:hlinkClick r:id="rId3"/>
              </a:rPr>
              <a:t>RFC 2617</a:t>
            </a:r>
            <a:endParaRPr lang="en-IN" dirty="0"/>
          </a:p>
          <a:p>
            <a:r>
              <a:rPr lang="en-IN" dirty="0"/>
              <a:t>Server Challenge:</a:t>
            </a:r>
          </a:p>
          <a:p>
            <a:endParaRPr lang="en-IN" dirty="0"/>
          </a:p>
          <a:p>
            <a:r>
              <a:rPr lang="en-IN" dirty="0"/>
              <a:t>Client Side:</a:t>
            </a:r>
          </a:p>
          <a:p>
            <a:pPr marL="57150" indent="0">
              <a:buNone/>
            </a:pPr>
            <a:br>
              <a:rPr lang="en-IN" dirty="0"/>
            </a:b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059BCD-EE4B-4501-9E62-C1F73276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 Basic Auth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719B211-3C20-4F96-8FBC-892443476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780914"/>
              </p:ext>
            </p:extLst>
          </p:nvPr>
        </p:nvGraphicFramePr>
        <p:xfrm>
          <a:off x="949842" y="2117976"/>
          <a:ext cx="6096000" cy="2743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11125">
                  <a:extLst>
                    <a:ext uri="{9D8B030D-6E8A-4147-A177-3AD203B41FA5}">
                      <a16:colId xmlns:a16="http://schemas.microsoft.com/office/drawing/2014/main" val="3061846332"/>
                    </a:ext>
                  </a:extLst>
                </a:gridCol>
                <a:gridCol w="5684875">
                  <a:extLst>
                    <a:ext uri="{9D8B030D-6E8A-4147-A177-3AD203B41FA5}">
                      <a16:colId xmlns:a16="http://schemas.microsoft.com/office/drawing/2014/main" val="1182337309"/>
                    </a:ext>
                  </a:extLst>
                </a:gridCol>
              </a:tblGrid>
              <a:tr h="261236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WWW-Authenticate: Basic realm=“users"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213732"/>
                  </a:ext>
                </a:extLst>
              </a:tr>
            </a:tbl>
          </a:graphicData>
        </a:graphic>
      </p:graphicFrame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81EA13A3-8AF2-4462-A204-6C4CA330A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206012"/>
              </p:ext>
            </p:extLst>
          </p:nvPr>
        </p:nvGraphicFramePr>
        <p:xfrm>
          <a:off x="949842" y="2896394"/>
          <a:ext cx="6096000" cy="2743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11125">
                  <a:extLst>
                    <a:ext uri="{9D8B030D-6E8A-4147-A177-3AD203B41FA5}">
                      <a16:colId xmlns:a16="http://schemas.microsoft.com/office/drawing/2014/main" val="3061846332"/>
                    </a:ext>
                  </a:extLst>
                </a:gridCol>
                <a:gridCol w="5684875">
                  <a:extLst>
                    <a:ext uri="{9D8B030D-6E8A-4147-A177-3AD203B41FA5}">
                      <a16:colId xmlns:a16="http://schemas.microsoft.com/office/drawing/2014/main" val="1182337309"/>
                    </a:ext>
                  </a:extLst>
                </a:gridCol>
              </a:tblGrid>
              <a:tr h="261236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Authorization: Basic QWxhZGRpbjpvcGVuIHNlc2FtZQ==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21373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6570293-70D5-42A8-A7F7-9E3B7EED0860}"/>
              </a:ext>
            </a:extLst>
          </p:cNvPr>
          <p:cNvSpPr txBox="1"/>
          <p:nvPr/>
        </p:nvSpPr>
        <p:spPr>
          <a:xfrm>
            <a:off x="949842" y="3490146"/>
            <a:ext cx="609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+mn-lt"/>
              </a:rPr>
              <a:t>The above string is a Base64 encoding of a concatenated string of username and password with a colon in between them.</a:t>
            </a:r>
          </a:p>
          <a:p>
            <a:r>
              <a:rPr lang="en-IN" sz="1400" dirty="0">
                <a:latin typeface="+mn-lt"/>
              </a:rPr>
              <a:t>&lt;username&gt; + “:” + &lt;password&gt;</a:t>
            </a:r>
          </a:p>
        </p:txBody>
      </p:sp>
    </p:spTree>
    <p:extLst>
      <p:ext uri="{BB962C8B-B14F-4D97-AF65-F5344CB8AC3E}">
        <p14:creationId xmlns:p14="http://schemas.microsoft.com/office/powerpoint/2010/main" val="296873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1D4E8F-45CF-404C-B505-8B41E22359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301" y="1201738"/>
            <a:ext cx="7129346" cy="412140"/>
          </a:xfrm>
        </p:spPr>
        <p:txBody>
          <a:bodyPr/>
          <a:lstStyle/>
          <a:p>
            <a:pPr marL="57150" indent="0">
              <a:buNone/>
            </a:pPr>
            <a:r>
              <a:rPr lang="en-IN" dirty="0"/>
              <a:t>Usually a static key the client provides while making a call.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059BCD-EE4B-4501-9E62-C1F73276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API Keys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B719B211-3C20-4F96-8FBC-892443476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759118"/>
              </p:ext>
            </p:extLst>
          </p:nvPr>
        </p:nvGraphicFramePr>
        <p:xfrm>
          <a:off x="949842" y="2117976"/>
          <a:ext cx="5684875" cy="2743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684875">
                  <a:extLst>
                    <a:ext uri="{9D8B030D-6E8A-4147-A177-3AD203B41FA5}">
                      <a16:colId xmlns:a16="http://schemas.microsoft.com/office/drawing/2014/main" val="1182337309"/>
                    </a:ext>
                  </a:extLst>
                </a:gridCol>
              </a:tblGrid>
              <a:tr h="261236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GET /</a:t>
                      </a:r>
                      <a:r>
                        <a:rPr lang="en-IN" sz="1200" dirty="0" err="1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posts?api_key</a:t>
                      </a:r>
                      <a:r>
                        <a:rPr lang="en-IN" sz="120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=abcdef12345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213732"/>
                  </a:ext>
                </a:extLst>
              </a:tr>
            </a:tbl>
          </a:graphicData>
        </a:graphic>
      </p:graphicFrame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81EA13A3-8AF2-4462-A204-6C4CA330A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684976"/>
              </p:ext>
            </p:extLst>
          </p:nvPr>
        </p:nvGraphicFramePr>
        <p:xfrm>
          <a:off x="949842" y="2896394"/>
          <a:ext cx="5684875" cy="53555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684875">
                  <a:extLst>
                    <a:ext uri="{9D8B030D-6E8A-4147-A177-3AD203B41FA5}">
                      <a16:colId xmlns:a16="http://schemas.microsoft.com/office/drawing/2014/main" val="1182337309"/>
                    </a:ext>
                  </a:extLst>
                </a:gridCol>
              </a:tblGrid>
              <a:tr h="261236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 /posts HTTP/1.1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213732"/>
                  </a:ext>
                </a:extLst>
              </a:tr>
              <a:tr h="261236">
                <a:tc>
                  <a:txBody>
                    <a:bodyPr/>
                    <a:lstStyle/>
                    <a:p>
                      <a:r>
                        <a:rPr lang="en-IN" sz="110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X-API-Key: abcdef12345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42456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C810FA3-C99B-4102-815B-638970DB8F5D}"/>
              </a:ext>
            </a:extLst>
          </p:cNvPr>
          <p:cNvSpPr txBox="1"/>
          <p:nvPr/>
        </p:nvSpPr>
        <p:spPr>
          <a:xfrm>
            <a:off x="949842" y="1810199"/>
            <a:ext cx="2792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+mn-lt"/>
              </a:rPr>
              <a:t>As a HTTP Param / Query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C0F706-337F-46CA-84E4-A85662852DDB}"/>
              </a:ext>
            </a:extLst>
          </p:cNvPr>
          <p:cNvSpPr txBox="1"/>
          <p:nvPr/>
        </p:nvSpPr>
        <p:spPr>
          <a:xfrm>
            <a:off x="949842" y="2582890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+mn-lt"/>
              </a:rPr>
              <a:t>As a Request Header</a:t>
            </a:r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15FBF569-A8F0-4649-8E21-A56730DF2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417862"/>
              </p:ext>
            </p:extLst>
          </p:nvPr>
        </p:nvGraphicFramePr>
        <p:xfrm>
          <a:off x="949842" y="3903463"/>
          <a:ext cx="5684875" cy="53555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684875">
                  <a:extLst>
                    <a:ext uri="{9D8B030D-6E8A-4147-A177-3AD203B41FA5}">
                      <a16:colId xmlns:a16="http://schemas.microsoft.com/office/drawing/2014/main" val="1182337309"/>
                    </a:ext>
                  </a:extLst>
                </a:gridCol>
              </a:tblGrid>
              <a:tr h="261236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 /posts HTTP/1.1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213732"/>
                  </a:ext>
                </a:extLst>
              </a:tr>
              <a:tr h="261236">
                <a:tc>
                  <a:txBody>
                    <a:bodyPr/>
                    <a:lstStyle/>
                    <a:p>
                      <a:r>
                        <a:rPr lang="en-IN" sz="11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Cookie</a:t>
                      </a:r>
                      <a:r>
                        <a:rPr lang="en-IN" sz="110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X-API-Key=abcdef12345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42456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54A2B8D-CA5B-4456-855C-BAD9DCC05639}"/>
              </a:ext>
            </a:extLst>
          </p:cNvPr>
          <p:cNvSpPr txBox="1"/>
          <p:nvPr/>
        </p:nvSpPr>
        <p:spPr>
          <a:xfrm>
            <a:off x="949842" y="3589959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+mn-lt"/>
              </a:rPr>
              <a:t>As a Cookie</a:t>
            </a:r>
          </a:p>
        </p:txBody>
      </p:sp>
    </p:spTree>
    <p:extLst>
      <p:ext uri="{BB962C8B-B14F-4D97-AF65-F5344CB8AC3E}">
        <p14:creationId xmlns:p14="http://schemas.microsoft.com/office/powerpoint/2010/main" val="346586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2D5F2-FC96-4A6B-8144-5D392A28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 Auth Token or OAuth 2.0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0703A70B-2747-48B8-A2BB-0761A1CC6C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97078" y="2490604"/>
            <a:ext cx="365653" cy="640850"/>
            <a:chOff x="2404" y="264"/>
            <a:chExt cx="2102" cy="3684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BE52938B-ECEB-420A-982E-B95ADAF14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" y="264"/>
              <a:ext cx="2102" cy="3684"/>
            </a:xfrm>
            <a:custGeom>
              <a:avLst/>
              <a:gdLst>
                <a:gd name="T0" fmla="*/ 1511 w 1716"/>
                <a:gd name="T1" fmla="*/ 3084 h 3084"/>
                <a:gd name="T2" fmla="*/ 205 w 1716"/>
                <a:gd name="T3" fmla="*/ 3084 h 3084"/>
                <a:gd name="T4" fmla="*/ 0 w 1716"/>
                <a:gd name="T5" fmla="*/ 2879 h 3084"/>
                <a:gd name="T6" fmla="*/ 0 w 1716"/>
                <a:gd name="T7" fmla="*/ 205 h 3084"/>
                <a:gd name="T8" fmla="*/ 205 w 1716"/>
                <a:gd name="T9" fmla="*/ 0 h 3084"/>
                <a:gd name="T10" fmla="*/ 1511 w 1716"/>
                <a:gd name="T11" fmla="*/ 0 h 3084"/>
                <a:gd name="T12" fmla="*/ 1716 w 1716"/>
                <a:gd name="T13" fmla="*/ 205 h 3084"/>
                <a:gd name="T14" fmla="*/ 1716 w 1716"/>
                <a:gd name="T15" fmla="*/ 2879 h 3084"/>
                <a:gd name="T16" fmla="*/ 1511 w 1716"/>
                <a:gd name="T17" fmla="*/ 3084 h 3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6" h="3084">
                  <a:moveTo>
                    <a:pt x="1511" y="3084"/>
                  </a:moveTo>
                  <a:cubicBezTo>
                    <a:pt x="205" y="3084"/>
                    <a:pt x="205" y="3084"/>
                    <a:pt x="205" y="3084"/>
                  </a:cubicBezTo>
                  <a:cubicBezTo>
                    <a:pt x="92" y="3084"/>
                    <a:pt x="0" y="2992"/>
                    <a:pt x="0" y="2879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92"/>
                    <a:pt x="92" y="0"/>
                    <a:pt x="205" y="0"/>
                  </a:cubicBezTo>
                  <a:cubicBezTo>
                    <a:pt x="1511" y="0"/>
                    <a:pt x="1511" y="0"/>
                    <a:pt x="1511" y="0"/>
                  </a:cubicBezTo>
                  <a:cubicBezTo>
                    <a:pt x="1624" y="0"/>
                    <a:pt x="1716" y="92"/>
                    <a:pt x="1716" y="205"/>
                  </a:cubicBezTo>
                  <a:cubicBezTo>
                    <a:pt x="1716" y="2879"/>
                    <a:pt x="1716" y="2879"/>
                    <a:pt x="1716" y="2879"/>
                  </a:cubicBezTo>
                  <a:cubicBezTo>
                    <a:pt x="1716" y="2992"/>
                    <a:pt x="1624" y="3084"/>
                    <a:pt x="1511" y="30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5DCD00DA-63B4-40EF-830F-D26E132C3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0" y="2959"/>
              <a:ext cx="118" cy="708"/>
            </a:xfrm>
            <a:custGeom>
              <a:avLst/>
              <a:gdLst>
                <a:gd name="T0" fmla="*/ 96 w 96"/>
                <a:gd name="T1" fmla="*/ 49 h 593"/>
                <a:gd name="T2" fmla="*/ 96 w 96"/>
                <a:gd name="T3" fmla="*/ 545 h 593"/>
                <a:gd name="T4" fmla="*/ 48 w 96"/>
                <a:gd name="T5" fmla="*/ 593 h 593"/>
                <a:gd name="T6" fmla="*/ 0 w 96"/>
                <a:gd name="T7" fmla="*/ 545 h 593"/>
                <a:gd name="T8" fmla="*/ 0 w 96"/>
                <a:gd name="T9" fmla="*/ 49 h 593"/>
                <a:gd name="T10" fmla="*/ 48 w 96"/>
                <a:gd name="T11" fmla="*/ 0 h 593"/>
                <a:gd name="T12" fmla="*/ 96 w 96"/>
                <a:gd name="T13" fmla="*/ 49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593">
                  <a:moveTo>
                    <a:pt x="96" y="49"/>
                  </a:moveTo>
                  <a:cubicBezTo>
                    <a:pt x="96" y="545"/>
                    <a:pt x="96" y="545"/>
                    <a:pt x="96" y="545"/>
                  </a:cubicBezTo>
                  <a:cubicBezTo>
                    <a:pt x="96" y="572"/>
                    <a:pt x="74" y="593"/>
                    <a:pt x="48" y="593"/>
                  </a:cubicBezTo>
                  <a:cubicBezTo>
                    <a:pt x="21" y="593"/>
                    <a:pt x="0" y="572"/>
                    <a:pt x="0" y="545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74" y="0"/>
                    <a:pt x="96" y="22"/>
                    <a:pt x="96" y="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60933CF-71D8-4A2C-9E13-8F3AEA65B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1" y="2959"/>
              <a:ext cx="117" cy="708"/>
            </a:xfrm>
            <a:custGeom>
              <a:avLst/>
              <a:gdLst>
                <a:gd name="T0" fmla="*/ 96 w 96"/>
                <a:gd name="T1" fmla="*/ 49 h 593"/>
                <a:gd name="T2" fmla="*/ 96 w 96"/>
                <a:gd name="T3" fmla="*/ 545 h 593"/>
                <a:gd name="T4" fmla="*/ 48 w 96"/>
                <a:gd name="T5" fmla="*/ 593 h 593"/>
                <a:gd name="T6" fmla="*/ 0 w 96"/>
                <a:gd name="T7" fmla="*/ 545 h 593"/>
                <a:gd name="T8" fmla="*/ 0 w 96"/>
                <a:gd name="T9" fmla="*/ 49 h 593"/>
                <a:gd name="T10" fmla="*/ 48 w 96"/>
                <a:gd name="T11" fmla="*/ 0 h 593"/>
                <a:gd name="T12" fmla="*/ 96 w 96"/>
                <a:gd name="T13" fmla="*/ 49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593">
                  <a:moveTo>
                    <a:pt x="96" y="49"/>
                  </a:moveTo>
                  <a:cubicBezTo>
                    <a:pt x="96" y="545"/>
                    <a:pt x="96" y="545"/>
                    <a:pt x="96" y="545"/>
                  </a:cubicBezTo>
                  <a:cubicBezTo>
                    <a:pt x="96" y="572"/>
                    <a:pt x="74" y="593"/>
                    <a:pt x="48" y="593"/>
                  </a:cubicBezTo>
                  <a:cubicBezTo>
                    <a:pt x="21" y="593"/>
                    <a:pt x="0" y="572"/>
                    <a:pt x="0" y="545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74" y="0"/>
                    <a:pt x="96" y="22"/>
                    <a:pt x="96" y="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01A98EEC-7FE1-46F9-B0A0-8E145051E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7" y="509"/>
              <a:ext cx="201" cy="1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D876E024-891C-42DB-9781-D44571C83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2" y="1187"/>
              <a:ext cx="1566" cy="160"/>
            </a:xfrm>
            <a:custGeom>
              <a:avLst/>
              <a:gdLst>
                <a:gd name="T0" fmla="*/ 1210 w 1278"/>
                <a:gd name="T1" fmla="*/ 134 h 134"/>
                <a:gd name="T2" fmla="*/ 68 w 1278"/>
                <a:gd name="T3" fmla="*/ 134 h 134"/>
                <a:gd name="T4" fmla="*/ 0 w 1278"/>
                <a:gd name="T5" fmla="*/ 67 h 134"/>
                <a:gd name="T6" fmla="*/ 68 w 1278"/>
                <a:gd name="T7" fmla="*/ 0 h 134"/>
                <a:gd name="T8" fmla="*/ 1210 w 1278"/>
                <a:gd name="T9" fmla="*/ 0 h 134"/>
                <a:gd name="T10" fmla="*/ 1278 w 1278"/>
                <a:gd name="T11" fmla="*/ 67 h 134"/>
                <a:gd name="T12" fmla="*/ 1210 w 1278"/>
                <a:gd name="T13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8" h="134">
                  <a:moveTo>
                    <a:pt x="1210" y="134"/>
                  </a:moveTo>
                  <a:cubicBezTo>
                    <a:pt x="68" y="134"/>
                    <a:pt x="68" y="134"/>
                    <a:pt x="68" y="134"/>
                  </a:cubicBezTo>
                  <a:cubicBezTo>
                    <a:pt x="31" y="134"/>
                    <a:pt x="0" y="104"/>
                    <a:pt x="0" y="67"/>
                  </a:cubicBezTo>
                  <a:cubicBezTo>
                    <a:pt x="0" y="30"/>
                    <a:pt x="31" y="0"/>
                    <a:pt x="68" y="0"/>
                  </a:cubicBezTo>
                  <a:cubicBezTo>
                    <a:pt x="1210" y="0"/>
                    <a:pt x="1210" y="0"/>
                    <a:pt x="1210" y="0"/>
                  </a:cubicBezTo>
                  <a:cubicBezTo>
                    <a:pt x="1247" y="0"/>
                    <a:pt x="1278" y="30"/>
                    <a:pt x="1278" y="67"/>
                  </a:cubicBezTo>
                  <a:cubicBezTo>
                    <a:pt x="1278" y="104"/>
                    <a:pt x="1247" y="134"/>
                    <a:pt x="1210" y="13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1E7BC461-1CB6-41D1-93F5-86EC315F5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2" y="1491"/>
              <a:ext cx="1566" cy="161"/>
            </a:xfrm>
            <a:custGeom>
              <a:avLst/>
              <a:gdLst>
                <a:gd name="T0" fmla="*/ 1210 w 1278"/>
                <a:gd name="T1" fmla="*/ 135 h 135"/>
                <a:gd name="T2" fmla="*/ 68 w 1278"/>
                <a:gd name="T3" fmla="*/ 135 h 135"/>
                <a:gd name="T4" fmla="*/ 0 w 1278"/>
                <a:gd name="T5" fmla="*/ 67 h 135"/>
                <a:gd name="T6" fmla="*/ 0 w 1278"/>
                <a:gd name="T7" fmla="*/ 67 h 135"/>
                <a:gd name="T8" fmla="*/ 68 w 1278"/>
                <a:gd name="T9" fmla="*/ 0 h 135"/>
                <a:gd name="T10" fmla="*/ 1210 w 1278"/>
                <a:gd name="T11" fmla="*/ 0 h 135"/>
                <a:gd name="T12" fmla="*/ 1278 w 1278"/>
                <a:gd name="T13" fmla="*/ 67 h 135"/>
                <a:gd name="T14" fmla="*/ 1278 w 1278"/>
                <a:gd name="T15" fmla="*/ 67 h 135"/>
                <a:gd name="T16" fmla="*/ 1210 w 1278"/>
                <a:gd name="T1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8" h="135">
                  <a:moveTo>
                    <a:pt x="1210" y="135"/>
                  </a:moveTo>
                  <a:cubicBezTo>
                    <a:pt x="68" y="135"/>
                    <a:pt x="68" y="135"/>
                    <a:pt x="68" y="135"/>
                  </a:cubicBezTo>
                  <a:cubicBezTo>
                    <a:pt x="31" y="135"/>
                    <a:pt x="0" y="104"/>
                    <a:pt x="0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30"/>
                    <a:pt x="31" y="0"/>
                    <a:pt x="68" y="0"/>
                  </a:cubicBezTo>
                  <a:cubicBezTo>
                    <a:pt x="1210" y="0"/>
                    <a:pt x="1210" y="0"/>
                    <a:pt x="1210" y="0"/>
                  </a:cubicBezTo>
                  <a:cubicBezTo>
                    <a:pt x="1247" y="0"/>
                    <a:pt x="1278" y="30"/>
                    <a:pt x="1278" y="67"/>
                  </a:cubicBezTo>
                  <a:cubicBezTo>
                    <a:pt x="1278" y="67"/>
                    <a:pt x="1278" y="67"/>
                    <a:pt x="1278" y="67"/>
                  </a:cubicBezTo>
                  <a:cubicBezTo>
                    <a:pt x="1278" y="104"/>
                    <a:pt x="1247" y="135"/>
                    <a:pt x="1210" y="13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" name="Group 4">
            <a:extLst>
              <a:ext uri="{FF2B5EF4-FFF2-40B4-BE49-F238E27FC236}">
                <a16:creationId xmlns:a16="http://schemas.microsoft.com/office/drawing/2014/main" id="{29CC6607-7E14-4EAA-ACA8-EFA3F93C264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34152" y="3647492"/>
            <a:ext cx="294989" cy="632119"/>
            <a:chOff x="598" y="1936"/>
            <a:chExt cx="287" cy="615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A9EABF8-815B-424A-9D10-F2292BD2A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" y="2158"/>
              <a:ext cx="287" cy="393"/>
            </a:xfrm>
            <a:custGeom>
              <a:avLst/>
              <a:gdLst>
                <a:gd name="T0" fmla="*/ 145 w 572"/>
                <a:gd name="T1" fmla="*/ 788 h 788"/>
                <a:gd name="T2" fmla="*/ 130 w 572"/>
                <a:gd name="T3" fmla="*/ 786 h 788"/>
                <a:gd name="T4" fmla="*/ 102 w 572"/>
                <a:gd name="T5" fmla="*/ 780 h 788"/>
                <a:gd name="T6" fmla="*/ 76 w 572"/>
                <a:gd name="T7" fmla="*/ 769 h 788"/>
                <a:gd name="T8" fmla="*/ 52 w 572"/>
                <a:gd name="T9" fmla="*/ 754 h 788"/>
                <a:gd name="T10" fmla="*/ 33 w 572"/>
                <a:gd name="T11" fmla="*/ 734 h 788"/>
                <a:gd name="T12" fmla="*/ 17 w 572"/>
                <a:gd name="T13" fmla="*/ 711 h 788"/>
                <a:gd name="T14" fmla="*/ 6 w 572"/>
                <a:gd name="T15" fmla="*/ 684 h 788"/>
                <a:gd name="T16" fmla="*/ 0 w 572"/>
                <a:gd name="T17" fmla="*/ 655 h 788"/>
                <a:gd name="T18" fmla="*/ 0 w 572"/>
                <a:gd name="T19" fmla="*/ 145 h 788"/>
                <a:gd name="T20" fmla="*/ 0 w 572"/>
                <a:gd name="T21" fmla="*/ 131 h 788"/>
                <a:gd name="T22" fmla="*/ 6 w 572"/>
                <a:gd name="T23" fmla="*/ 102 h 788"/>
                <a:gd name="T24" fmla="*/ 17 w 572"/>
                <a:gd name="T25" fmla="*/ 77 h 788"/>
                <a:gd name="T26" fmla="*/ 33 w 572"/>
                <a:gd name="T27" fmla="*/ 53 h 788"/>
                <a:gd name="T28" fmla="*/ 52 w 572"/>
                <a:gd name="T29" fmla="*/ 34 h 788"/>
                <a:gd name="T30" fmla="*/ 76 w 572"/>
                <a:gd name="T31" fmla="*/ 18 h 788"/>
                <a:gd name="T32" fmla="*/ 102 w 572"/>
                <a:gd name="T33" fmla="*/ 6 h 788"/>
                <a:gd name="T34" fmla="*/ 130 w 572"/>
                <a:gd name="T35" fmla="*/ 2 h 788"/>
                <a:gd name="T36" fmla="*/ 425 w 572"/>
                <a:gd name="T37" fmla="*/ 0 h 788"/>
                <a:gd name="T38" fmla="*/ 441 w 572"/>
                <a:gd name="T39" fmla="*/ 2 h 788"/>
                <a:gd name="T40" fmla="*/ 468 w 572"/>
                <a:gd name="T41" fmla="*/ 6 h 788"/>
                <a:gd name="T42" fmla="*/ 495 w 572"/>
                <a:gd name="T43" fmla="*/ 18 h 788"/>
                <a:gd name="T44" fmla="*/ 518 w 572"/>
                <a:gd name="T45" fmla="*/ 34 h 788"/>
                <a:gd name="T46" fmla="*/ 539 w 572"/>
                <a:gd name="T47" fmla="*/ 53 h 788"/>
                <a:gd name="T48" fmla="*/ 553 w 572"/>
                <a:gd name="T49" fmla="*/ 77 h 788"/>
                <a:gd name="T50" fmla="*/ 564 w 572"/>
                <a:gd name="T51" fmla="*/ 102 h 788"/>
                <a:gd name="T52" fmla="*/ 570 w 572"/>
                <a:gd name="T53" fmla="*/ 131 h 788"/>
                <a:gd name="T54" fmla="*/ 572 w 572"/>
                <a:gd name="T55" fmla="*/ 641 h 788"/>
                <a:gd name="T56" fmla="*/ 570 w 572"/>
                <a:gd name="T57" fmla="*/ 655 h 788"/>
                <a:gd name="T58" fmla="*/ 564 w 572"/>
                <a:gd name="T59" fmla="*/ 684 h 788"/>
                <a:gd name="T60" fmla="*/ 553 w 572"/>
                <a:gd name="T61" fmla="*/ 711 h 788"/>
                <a:gd name="T62" fmla="*/ 539 w 572"/>
                <a:gd name="T63" fmla="*/ 734 h 788"/>
                <a:gd name="T64" fmla="*/ 518 w 572"/>
                <a:gd name="T65" fmla="*/ 754 h 788"/>
                <a:gd name="T66" fmla="*/ 495 w 572"/>
                <a:gd name="T67" fmla="*/ 769 h 788"/>
                <a:gd name="T68" fmla="*/ 468 w 572"/>
                <a:gd name="T69" fmla="*/ 780 h 788"/>
                <a:gd name="T70" fmla="*/ 441 w 572"/>
                <a:gd name="T71" fmla="*/ 786 h 788"/>
                <a:gd name="T72" fmla="*/ 425 w 572"/>
                <a:gd name="T73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2" h="788">
                  <a:moveTo>
                    <a:pt x="425" y="788"/>
                  </a:moveTo>
                  <a:lnTo>
                    <a:pt x="145" y="788"/>
                  </a:lnTo>
                  <a:lnTo>
                    <a:pt x="145" y="788"/>
                  </a:lnTo>
                  <a:lnTo>
                    <a:pt x="130" y="786"/>
                  </a:lnTo>
                  <a:lnTo>
                    <a:pt x="116" y="785"/>
                  </a:lnTo>
                  <a:lnTo>
                    <a:pt x="102" y="780"/>
                  </a:lnTo>
                  <a:lnTo>
                    <a:pt x="89" y="775"/>
                  </a:lnTo>
                  <a:lnTo>
                    <a:pt x="76" y="769"/>
                  </a:lnTo>
                  <a:lnTo>
                    <a:pt x="63" y="762"/>
                  </a:lnTo>
                  <a:lnTo>
                    <a:pt x="52" y="754"/>
                  </a:lnTo>
                  <a:lnTo>
                    <a:pt x="43" y="745"/>
                  </a:lnTo>
                  <a:lnTo>
                    <a:pt x="33" y="734"/>
                  </a:lnTo>
                  <a:lnTo>
                    <a:pt x="24" y="722"/>
                  </a:lnTo>
                  <a:lnTo>
                    <a:pt x="17" y="711"/>
                  </a:lnTo>
                  <a:lnTo>
                    <a:pt x="11" y="698"/>
                  </a:lnTo>
                  <a:lnTo>
                    <a:pt x="6" y="684"/>
                  </a:lnTo>
                  <a:lnTo>
                    <a:pt x="3" y="671"/>
                  </a:lnTo>
                  <a:lnTo>
                    <a:pt x="0" y="655"/>
                  </a:lnTo>
                  <a:lnTo>
                    <a:pt x="0" y="641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0" y="131"/>
                  </a:lnTo>
                  <a:lnTo>
                    <a:pt x="3" y="116"/>
                  </a:lnTo>
                  <a:lnTo>
                    <a:pt x="6" y="102"/>
                  </a:lnTo>
                  <a:lnTo>
                    <a:pt x="11" y="89"/>
                  </a:lnTo>
                  <a:lnTo>
                    <a:pt x="17" y="77"/>
                  </a:lnTo>
                  <a:lnTo>
                    <a:pt x="24" y="64"/>
                  </a:lnTo>
                  <a:lnTo>
                    <a:pt x="33" y="53"/>
                  </a:lnTo>
                  <a:lnTo>
                    <a:pt x="43" y="43"/>
                  </a:lnTo>
                  <a:lnTo>
                    <a:pt x="52" y="34"/>
                  </a:lnTo>
                  <a:lnTo>
                    <a:pt x="63" y="26"/>
                  </a:lnTo>
                  <a:lnTo>
                    <a:pt x="76" y="18"/>
                  </a:lnTo>
                  <a:lnTo>
                    <a:pt x="89" y="11"/>
                  </a:lnTo>
                  <a:lnTo>
                    <a:pt x="102" y="6"/>
                  </a:lnTo>
                  <a:lnTo>
                    <a:pt x="116" y="3"/>
                  </a:lnTo>
                  <a:lnTo>
                    <a:pt x="130" y="2"/>
                  </a:lnTo>
                  <a:lnTo>
                    <a:pt x="145" y="0"/>
                  </a:lnTo>
                  <a:lnTo>
                    <a:pt x="425" y="0"/>
                  </a:lnTo>
                  <a:lnTo>
                    <a:pt x="425" y="0"/>
                  </a:lnTo>
                  <a:lnTo>
                    <a:pt x="441" y="2"/>
                  </a:lnTo>
                  <a:lnTo>
                    <a:pt x="456" y="3"/>
                  </a:lnTo>
                  <a:lnTo>
                    <a:pt x="468" y="6"/>
                  </a:lnTo>
                  <a:lnTo>
                    <a:pt x="483" y="11"/>
                  </a:lnTo>
                  <a:lnTo>
                    <a:pt x="495" y="18"/>
                  </a:lnTo>
                  <a:lnTo>
                    <a:pt x="507" y="26"/>
                  </a:lnTo>
                  <a:lnTo>
                    <a:pt x="518" y="34"/>
                  </a:lnTo>
                  <a:lnTo>
                    <a:pt x="529" y="43"/>
                  </a:lnTo>
                  <a:lnTo>
                    <a:pt x="539" y="53"/>
                  </a:lnTo>
                  <a:lnTo>
                    <a:pt x="546" y="64"/>
                  </a:lnTo>
                  <a:lnTo>
                    <a:pt x="553" y="77"/>
                  </a:lnTo>
                  <a:lnTo>
                    <a:pt x="559" y="89"/>
                  </a:lnTo>
                  <a:lnTo>
                    <a:pt x="564" y="102"/>
                  </a:lnTo>
                  <a:lnTo>
                    <a:pt x="569" y="116"/>
                  </a:lnTo>
                  <a:lnTo>
                    <a:pt x="570" y="131"/>
                  </a:lnTo>
                  <a:lnTo>
                    <a:pt x="572" y="145"/>
                  </a:lnTo>
                  <a:lnTo>
                    <a:pt x="572" y="641"/>
                  </a:lnTo>
                  <a:lnTo>
                    <a:pt x="572" y="641"/>
                  </a:lnTo>
                  <a:lnTo>
                    <a:pt x="570" y="655"/>
                  </a:lnTo>
                  <a:lnTo>
                    <a:pt x="569" y="671"/>
                  </a:lnTo>
                  <a:lnTo>
                    <a:pt x="564" y="684"/>
                  </a:lnTo>
                  <a:lnTo>
                    <a:pt x="559" y="698"/>
                  </a:lnTo>
                  <a:lnTo>
                    <a:pt x="553" y="711"/>
                  </a:lnTo>
                  <a:lnTo>
                    <a:pt x="546" y="722"/>
                  </a:lnTo>
                  <a:lnTo>
                    <a:pt x="539" y="734"/>
                  </a:lnTo>
                  <a:lnTo>
                    <a:pt x="529" y="745"/>
                  </a:lnTo>
                  <a:lnTo>
                    <a:pt x="518" y="754"/>
                  </a:lnTo>
                  <a:lnTo>
                    <a:pt x="507" y="762"/>
                  </a:lnTo>
                  <a:lnTo>
                    <a:pt x="495" y="769"/>
                  </a:lnTo>
                  <a:lnTo>
                    <a:pt x="483" y="775"/>
                  </a:lnTo>
                  <a:lnTo>
                    <a:pt x="468" y="780"/>
                  </a:lnTo>
                  <a:lnTo>
                    <a:pt x="456" y="785"/>
                  </a:lnTo>
                  <a:lnTo>
                    <a:pt x="441" y="786"/>
                  </a:lnTo>
                  <a:lnTo>
                    <a:pt x="425" y="788"/>
                  </a:lnTo>
                  <a:lnTo>
                    <a:pt x="425" y="788"/>
                  </a:lnTo>
                  <a:close/>
                </a:path>
              </a:pathLst>
            </a:custGeom>
            <a:solidFill>
              <a:srgbClr val="00B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621C8A8C-FB41-4878-85AD-0C4DF0C8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" y="1936"/>
              <a:ext cx="172" cy="172"/>
            </a:xfrm>
            <a:custGeom>
              <a:avLst/>
              <a:gdLst>
                <a:gd name="T0" fmla="*/ 0 w 344"/>
                <a:gd name="T1" fmla="*/ 172 h 344"/>
                <a:gd name="T2" fmla="*/ 3 w 344"/>
                <a:gd name="T3" fmla="*/ 138 h 344"/>
                <a:gd name="T4" fmla="*/ 14 w 344"/>
                <a:gd name="T5" fmla="*/ 105 h 344"/>
                <a:gd name="T6" fmla="*/ 30 w 344"/>
                <a:gd name="T7" fmla="*/ 76 h 344"/>
                <a:gd name="T8" fmla="*/ 51 w 344"/>
                <a:gd name="T9" fmla="*/ 51 h 344"/>
                <a:gd name="T10" fmla="*/ 76 w 344"/>
                <a:gd name="T11" fmla="*/ 30 h 344"/>
                <a:gd name="T12" fmla="*/ 105 w 344"/>
                <a:gd name="T13" fmla="*/ 14 h 344"/>
                <a:gd name="T14" fmla="*/ 137 w 344"/>
                <a:gd name="T15" fmla="*/ 5 h 344"/>
                <a:gd name="T16" fmla="*/ 172 w 344"/>
                <a:gd name="T17" fmla="*/ 0 h 344"/>
                <a:gd name="T18" fmla="*/ 190 w 344"/>
                <a:gd name="T19" fmla="*/ 1 h 344"/>
                <a:gd name="T20" fmla="*/ 223 w 344"/>
                <a:gd name="T21" fmla="*/ 8 h 344"/>
                <a:gd name="T22" fmla="*/ 255 w 344"/>
                <a:gd name="T23" fmla="*/ 21 h 344"/>
                <a:gd name="T24" fmla="*/ 282 w 344"/>
                <a:gd name="T25" fmla="*/ 40 h 344"/>
                <a:gd name="T26" fmla="*/ 304 w 344"/>
                <a:gd name="T27" fmla="*/ 64 h 344"/>
                <a:gd name="T28" fmla="*/ 323 w 344"/>
                <a:gd name="T29" fmla="*/ 91 h 344"/>
                <a:gd name="T30" fmla="*/ 336 w 344"/>
                <a:gd name="T31" fmla="*/ 121 h 344"/>
                <a:gd name="T32" fmla="*/ 344 w 344"/>
                <a:gd name="T33" fmla="*/ 154 h 344"/>
                <a:gd name="T34" fmla="*/ 344 w 344"/>
                <a:gd name="T35" fmla="*/ 172 h 344"/>
                <a:gd name="T36" fmla="*/ 341 w 344"/>
                <a:gd name="T37" fmla="*/ 207 h 344"/>
                <a:gd name="T38" fmla="*/ 331 w 344"/>
                <a:gd name="T39" fmla="*/ 239 h 344"/>
                <a:gd name="T40" fmla="*/ 316 w 344"/>
                <a:gd name="T41" fmla="*/ 269 h 344"/>
                <a:gd name="T42" fmla="*/ 295 w 344"/>
                <a:gd name="T43" fmla="*/ 295 h 344"/>
                <a:gd name="T44" fmla="*/ 269 w 344"/>
                <a:gd name="T45" fmla="*/ 315 h 344"/>
                <a:gd name="T46" fmla="*/ 239 w 344"/>
                <a:gd name="T47" fmla="*/ 331 h 344"/>
                <a:gd name="T48" fmla="*/ 207 w 344"/>
                <a:gd name="T49" fmla="*/ 341 h 344"/>
                <a:gd name="T50" fmla="*/ 172 w 344"/>
                <a:gd name="T51" fmla="*/ 344 h 344"/>
                <a:gd name="T52" fmla="*/ 154 w 344"/>
                <a:gd name="T53" fmla="*/ 344 h 344"/>
                <a:gd name="T54" fmla="*/ 121 w 344"/>
                <a:gd name="T55" fmla="*/ 338 h 344"/>
                <a:gd name="T56" fmla="*/ 91 w 344"/>
                <a:gd name="T57" fmla="*/ 323 h 344"/>
                <a:gd name="T58" fmla="*/ 64 w 344"/>
                <a:gd name="T59" fmla="*/ 306 h 344"/>
                <a:gd name="T60" fmla="*/ 40 w 344"/>
                <a:gd name="T61" fmla="*/ 282 h 344"/>
                <a:gd name="T62" fmla="*/ 21 w 344"/>
                <a:gd name="T63" fmla="*/ 255 h 344"/>
                <a:gd name="T64" fmla="*/ 8 w 344"/>
                <a:gd name="T65" fmla="*/ 225 h 344"/>
                <a:gd name="T66" fmla="*/ 1 w 344"/>
                <a:gd name="T67" fmla="*/ 190 h 344"/>
                <a:gd name="T68" fmla="*/ 0 w 344"/>
                <a:gd name="T69" fmla="*/ 172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4" h="344">
                  <a:moveTo>
                    <a:pt x="0" y="172"/>
                  </a:moveTo>
                  <a:lnTo>
                    <a:pt x="0" y="172"/>
                  </a:lnTo>
                  <a:lnTo>
                    <a:pt x="1" y="154"/>
                  </a:lnTo>
                  <a:lnTo>
                    <a:pt x="3" y="138"/>
                  </a:lnTo>
                  <a:lnTo>
                    <a:pt x="8" y="121"/>
                  </a:lnTo>
                  <a:lnTo>
                    <a:pt x="14" y="105"/>
                  </a:lnTo>
                  <a:lnTo>
                    <a:pt x="21" y="91"/>
                  </a:lnTo>
                  <a:lnTo>
                    <a:pt x="30" y="76"/>
                  </a:lnTo>
                  <a:lnTo>
                    <a:pt x="40" y="64"/>
                  </a:lnTo>
                  <a:lnTo>
                    <a:pt x="51" y="51"/>
                  </a:lnTo>
                  <a:lnTo>
                    <a:pt x="64" y="40"/>
                  </a:lnTo>
                  <a:lnTo>
                    <a:pt x="76" y="30"/>
                  </a:lnTo>
                  <a:lnTo>
                    <a:pt x="91" y="21"/>
                  </a:lnTo>
                  <a:lnTo>
                    <a:pt x="105" y="14"/>
                  </a:lnTo>
                  <a:lnTo>
                    <a:pt x="121" y="8"/>
                  </a:lnTo>
                  <a:lnTo>
                    <a:pt x="137" y="5"/>
                  </a:lnTo>
                  <a:lnTo>
                    <a:pt x="154" y="1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90" y="1"/>
                  </a:lnTo>
                  <a:lnTo>
                    <a:pt x="207" y="5"/>
                  </a:lnTo>
                  <a:lnTo>
                    <a:pt x="223" y="8"/>
                  </a:lnTo>
                  <a:lnTo>
                    <a:pt x="239" y="14"/>
                  </a:lnTo>
                  <a:lnTo>
                    <a:pt x="255" y="21"/>
                  </a:lnTo>
                  <a:lnTo>
                    <a:pt x="269" y="30"/>
                  </a:lnTo>
                  <a:lnTo>
                    <a:pt x="282" y="40"/>
                  </a:lnTo>
                  <a:lnTo>
                    <a:pt x="295" y="51"/>
                  </a:lnTo>
                  <a:lnTo>
                    <a:pt x="304" y="64"/>
                  </a:lnTo>
                  <a:lnTo>
                    <a:pt x="316" y="76"/>
                  </a:lnTo>
                  <a:lnTo>
                    <a:pt x="323" y="91"/>
                  </a:lnTo>
                  <a:lnTo>
                    <a:pt x="331" y="105"/>
                  </a:lnTo>
                  <a:lnTo>
                    <a:pt x="336" y="121"/>
                  </a:lnTo>
                  <a:lnTo>
                    <a:pt x="341" y="138"/>
                  </a:lnTo>
                  <a:lnTo>
                    <a:pt x="344" y="154"/>
                  </a:lnTo>
                  <a:lnTo>
                    <a:pt x="344" y="172"/>
                  </a:lnTo>
                  <a:lnTo>
                    <a:pt x="344" y="172"/>
                  </a:lnTo>
                  <a:lnTo>
                    <a:pt x="344" y="190"/>
                  </a:lnTo>
                  <a:lnTo>
                    <a:pt x="341" y="207"/>
                  </a:lnTo>
                  <a:lnTo>
                    <a:pt x="336" y="225"/>
                  </a:lnTo>
                  <a:lnTo>
                    <a:pt x="331" y="239"/>
                  </a:lnTo>
                  <a:lnTo>
                    <a:pt x="323" y="255"/>
                  </a:lnTo>
                  <a:lnTo>
                    <a:pt x="316" y="269"/>
                  </a:lnTo>
                  <a:lnTo>
                    <a:pt x="304" y="282"/>
                  </a:lnTo>
                  <a:lnTo>
                    <a:pt x="295" y="295"/>
                  </a:lnTo>
                  <a:lnTo>
                    <a:pt x="282" y="306"/>
                  </a:lnTo>
                  <a:lnTo>
                    <a:pt x="269" y="315"/>
                  </a:lnTo>
                  <a:lnTo>
                    <a:pt x="255" y="323"/>
                  </a:lnTo>
                  <a:lnTo>
                    <a:pt x="239" y="331"/>
                  </a:lnTo>
                  <a:lnTo>
                    <a:pt x="223" y="338"/>
                  </a:lnTo>
                  <a:lnTo>
                    <a:pt x="207" y="341"/>
                  </a:lnTo>
                  <a:lnTo>
                    <a:pt x="190" y="344"/>
                  </a:lnTo>
                  <a:lnTo>
                    <a:pt x="172" y="344"/>
                  </a:lnTo>
                  <a:lnTo>
                    <a:pt x="172" y="344"/>
                  </a:lnTo>
                  <a:lnTo>
                    <a:pt x="154" y="344"/>
                  </a:lnTo>
                  <a:lnTo>
                    <a:pt x="137" y="341"/>
                  </a:lnTo>
                  <a:lnTo>
                    <a:pt x="121" y="338"/>
                  </a:lnTo>
                  <a:lnTo>
                    <a:pt x="105" y="331"/>
                  </a:lnTo>
                  <a:lnTo>
                    <a:pt x="91" y="323"/>
                  </a:lnTo>
                  <a:lnTo>
                    <a:pt x="76" y="315"/>
                  </a:lnTo>
                  <a:lnTo>
                    <a:pt x="64" y="306"/>
                  </a:lnTo>
                  <a:lnTo>
                    <a:pt x="51" y="295"/>
                  </a:lnTo>
                  <a:lnTo>
                    <a:pt x="40" y="282"/>
                  </a:lnTo>
                  <a:lnTo>
                    <a:pt x="30" y="269"/>
                  </a:lnTo>
                  <a:lnTo>
                    <a:pt x="21" y="255"/>
                  </a:lnTo>
                  <a:lnTo>
                    <a:pt x="14" y="239"/>
                  </a:lnTo>
                  <a:lnTo>
                    <a:pt x="8" y="225"/>
                  </a:lnTo>
                  <a:lnTo>
                    <a:pt x="3" y="207"/>
                  </a:lnTo>
                  <a:lnTo>
                    <a:pt x="1" y="190"/>
                  </a:lnTo>
                  <a:lnTo>
                    <a:pt x="0" y="172"/>
                  </a:lnTo>
                  <a:lnTo>
                    <a:pt x="0" y="172"/>
                  </a:lnTo>
                  <a:close/>
                </a:path>
              </a:pathLst>
            </a:custGeom>
            <a:solidFill>
              <a:srgbClr val="FB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3" name="Freeform 651">
            <a:extLst>
              <a:ext uri="{FF2B5EF4-FFF2-40B4-BE49-F238E27FC236}">
                <a16:creationId xmlns:a16="http://schemas.microsoft.com/office/drawing/2014/main" id="{A45B060C-97B7-424E-97C2-495CA65DD49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90387" y="1411065"/>
            <a:ext cx="785783" cy="369150"/>
          </a:xfrm>
          <a:custGeom>
            <a:avLst/>
            <a:gdLst>
              <a:gd name="T0" fmla="*/ 194 w 217"/>
              <a:gd name="T1" fmla="*/ 28 h 102"/>
              <a:gd name="T2" fmla="*/ 97 w 217"/>
              <a:gd name="T3" fmla="*/ 28 h 102"/>
              <a:gd name="T4" fmla="*/ 51 w 217"/>
              <a:gd name="T5" fmla="*/ 0 h 102"/>
              <a:gd name="T6" fmla="*/ 0 w 217"/>
              <a:gd name="T7" fmla="*/ 51 h 102"/>
              <a:gd name="T8" fmla="*/ 51 w 217"/>
              <a:gd name="T9" fmla="*/ 102 h 102"/>
              <a:gd name="T10" fmla="*/ 97 w 217"/>
              <a:gd name="T11" fmla="*/ 74 h 102"/>
              <a:gd name="T12" fmla="*/ 113 w 217"/>
              <a:gd name="T13" fmla="*/ 74 h 102"/>
              <a:gd name="T14" fmla="*/ 113 w 217"/>
              <a:gd name="T15" fmla="*/ 64 h 102"/>
              <a:gd name="T16" fmla="*/ 119 w 217"/>
              <a:gd name="T17" fmla="*/ 58 h 102"/>
              <a:gd name="T18" fmla="*/ 124 w 217"/>
              <a:gd name="T19" fmla="*/ 64 h 102"/>
              <a:gd name="T20" fmla="*/ 124 w 217"/>
              <a:gd name="T21" fmla="*/ 74 h 102"/>
              <a:gd name="T22" fmla="*/ 136 w 217"/>
              <a:gd name="T23" fmla="*/ 74 h 102"/>
              <a:gd name="T24" fmla="*/ 136 w 217"/>
              <a:gd name="T25" fmla="*/ 64 h 102"/>
              <a:gd name="T26" fmla="*/ 142 w 217"/>
              <a:gd name="T27" fmla="*/ 58 h 102"/>
              <a:gd name="T28" fmla="*/ 148 w 217"/>
              <a:gd name="T29" fmla="*/ 64 h 102"/>
              <a:gd name="T30" fmla="*/ 148 w 217"/>
              <a:gd name="T31" fmla="*/ 74 h 102"/>
              <a:gd name="T32" fmla="*/ 160 w 217"/>
              <a:gd name="T33" fmla="*/ 74 h 102"/>
              <a:gd name="T34" fmla="*/ 160 w 217"/>
              <a:gd name="T35" fmla="*/ 64 h 102"/>
              <a:gd name="T36" fmla="*/ 166 w 217"/>
              <a:gd name="T37" fmla="*/ 58 h 102"/>
              <a:gd name="T38" fmla="*/ 171 w 217"/>
              <a:gd name="T39" fmla="*/ 64 h 102"/>
              <a:gd name="T40" fmla="*/ 171 w 217"/>
              <a:gd name="T41" fmla="*/ 74 h 102"/>
              <a:gd name="T42" fmla="*/ 183 w 217"/>
              <a:gd name="T43" fmla="*/ 74 h 102"/>
              <a:gd name="T44" fmla="*/ 183 w 217"/>
              <a:gd name="T45" fmla="*/ 64 h 102"/>
              <a:gd name="T46" fmla="*/ 189 w 217"/>
              <a:gd name="T47" fmla="*/ 58 h 102"/>
              <a:gd name="T48" fmla="*/ 195 w 217"/>
              <a:gd name="T49" fmla="*/ 64 h 102"/>
              <a:gd name="T50" fmla="*/ 195 w 217"/>
              <a:gd name="T51" fmla="*/ 74 h 102"/>
              <a:gd name="T52" fmla="*/ 217 w 217"/>
              <a:gd name="T53" fmla="*/ 51 h 102"/>
              <a:gd name="T54" fmla="*/ 194 w 217"/>
              <a:gd name="T55" fmla="*/ 28 h 102"/>
              <a:gd name="T56" fmla="*/ 34 w 217"/>
              <a:gd name="T57" fmla="*/ 68 h 102"/>
              <a:gd name="T58" fmla="*/ 17 w 217"/>
              <a:gd name="T59" fmla="*/ 51 h 102"/>
              <a:gd name="T60" fmla="*/ 34 w 217"/>
              <a:gd name="T61" fmla="*/ 34 h 102"/>
              <a:gd name="T62" fmla="*/ 51 w 217"/>
              <a:gd name="T63" fmla="*/ 51 h 102"/>
              <a:gd name="T64" fmla="*/ 34 w 217"/>
              <a:gd name="T65" fmla="*/ 68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17" h="102">
                <a:moveTo>
                  <a:pt x="194" y="28"/>
                </a:moveTo>
                <a:cubicBezTo>
                  <a:pt x="97" y="28"/>
                  <a:pt x="97" y="28"/>
                  <a:pt x="97" y="28"/>
                </a:cubicBezTo>
                <a:cubicBezTo>
                  <a:pt x="89" y="11"/>
                  <a:pt x="72" y="0"/>
                  <a:pt x="51" y="0"/>
                </a:cubicBezTo>
                <a:cubicBezTo>
                  <a:pt x="23" y="0"/>
                  <a:pt x="0" y="23"/>
                  <a:pt x="0" y="51"/>
                </a:cubicBezTo>
                <a:cubicBezTo>
                  <a:pt x="0" y="79"/>
                  <a:pt x="23" y="102"/>
                  <a:pt x="51" y="102"/>
                </a:cubicBezTo>
                <a:cubicBezTo>
                  <a:pt x="72" y="102"/>
                  <a:pt x="89" y="91"/>
                  <a:pt x="97" y="74"/>
                </a:cubicBezTo>
                <a:cubicBezTo>
                  <a:pt x="113" y="74"/>
                  <a:pt x="113" y="74"/>
                  <a:pt x="113" y="74"/>
                </a:cubicBezTo>
                <a:cubicBezTo>
                  <a:pt x="113" y="64"/>
                  <a:pt x="113" y="64"/>
                  <a:pt x="113" y="64"/>
                </a:cubicBezTo>
                <a:cubicBezTo>
                  <a:pt x="113" y="60"/>
                  <a:pt x="115" y="58"/>
                  <a:pt x="119" y="58"/>
                </a:cubicBezTo>
                <a:cubicBezTo>
                  <a:pt x="122" y="58"/>
                  <a:pt x="124" y="60"/>
                  <a:pt x="124" y="64"/>
                </a:cubicBezTo>
                <a:cubicBezTo>
                  <a:pt x="124" y="74"/>
                  <a:pt x="124" y="74"/>
                  <a:pt x="124" y="74"/>
                </a:cubicBezTo>
                <a:cubicBezTo>
                  <a:pt x="136" y="74"/>
                  <a:pt x="136" y="74"/>
                  <a:pt x="136" y="74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136" y="60"/>
                  <a:pt x="139" y="58"/>
                  <a:pt x="142" y="58"/>
                </a:cubicBezTo>
                <a:cubicBezTo>
                  <a:pt x="145" y="58"/>
                  <a:pt x="148" y="60"/>
                  <a:pt x="148" y="64"/>
                </a:cubicBezTo>
                <a:cubicBezTo>
                  <a:pt x="148" y="74"/>
                  <a:pt x="148" y="74"/>
                  <a:pt x="148" y="74"/>
                </a:cubicBezTo>
                <a:cubicBezTo>
                  <a:pt x="160" y="74"/>
                  <a:pt x="160" y="74"/>
                  <a:pt x="160" y="74"/>
                </a:cubicBezTo>
                <a:cubicBezTo>
                  <a:pt x="160" y="64"/>
                  <a:pt x="160" y="64"/>
                  <a:pt x="160" y="64"/>
                </a:cubicBezTo>
                <a:cubicBezTo>
                  <a:pt x="160" y="60"/>
                  <a:pt x="162" y="58"/>
                  <a:pt x="166" y="58"/>
                </a:cubicBezTo>
                <a:cubicBezTo>
                  <a:pt x="169" y="58"/>
                  <a:pt x="171" y="60"/>
                  <a:pt x="171" y="64"/>
                </a:cubicBezTo>
                <a:cubicBezTo>
                  <a:pt x="171" y="74"/>
                  <a:pt x="171" y="74"/>
                  <a:pt x="171" y="74"/>
                </a:cubicBezTo>
                <a:cubicBezTo>
                  <a:pt x="183" y="74"/>
                  <a:pt x="183" y="74"/>
                  <a:pt x="183" y="74"/>
                </a:cubicBezTo>
                <a:cubicBezTo>
                  <a:pt x="183" y="64"/>
                  <a:pt x="183" y="64"/>
                  <a:pt x="183" y="64"/>
                </a:cubicBezTo>
                <a:cubicBezTo>
                  <a:pt x="183" y="60"/>
                  <a:pt x="186" y="58"/>
                  <a:pt x="189" y="58"/>
                </a:cubicBezTo>
                <a:cubicBezTo>
                  <a:pt x="192" y="58"/>
                  <a:pt x="195" y="60"/>
                  <a:pt x="195" y="64"/>
                </a:cubicBezTo>
                <a:cubicBezTo>
                  <a:pt x="195" y="74"/>
                  <a:pt x="195" y="74"/>
                  <a:pt x="195" y="74"/>
                </a:cubicBezTo>
                <a:cubicBezTo>
                  <a:pt x="207" y="73"/>
                  <a:pt x="217" y="63"/>
                  <a:pt x="217" y="51"/>
                </a:cubicBezTo>
                <a:cubicBezTo>
                  <a:pt x="217" y="38"/>
                  <a:pt x="207" y="28"/>
                  <a:pt x="194" y="28"/>
                </a:cubicBezTo>
                <a:moveTo>
                  <a:pt x="34" y="68"/>
                </a:moveTo>
                <a:cubicBezTo>
                  <a:pt x="25" y="68"/>
                  <a:pt x="17" y="60"/>
                  <a:pt x="17" y="51"/>
                </a:cubicBezTo>
                <a:cubicBezTo>
                  <a:pt x="17" y="41"/>
                  <a:pt x="25" y="34"/>
                  <a:pt x="34" y="34"/>
                </a:cubicBezTo>
                <a:cubicBezTo>
                  <a:pt x="44" y="34"/>
                  <a:pt x="51" y="41"/>
                  <a:pt x="51" y="51"/>
                </a:cubicBezTo>
                <a:cubicBezTo>
                  <a:pt x="51" y="60"/>
                  <a:pt x="44" y="68"/>
                  <a:pt x="34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F85B92-7957-4980-AFC0-08382C67D448}"/>
              </a:ext>
            </a:extLst>
          </p:cNvPr>
          <p:cNvGrpSpPr>
            <a:grpSpLocks noChangeAspect="1"/>
          </p:cNvGrpSpPr>
          <p:nvPr/>
        </p:nvGrpSpPr>
        <p:grpSpPr>
          <a:xfrm>
            <a:off x="6460546" y="2447975"/>
            <a:ext cx="624447" cy="782613"/>
            <a:chOff x="1676615" y="3814787"/>
            <a:chExt cx="624447" cy="782613"/>
          </a:xfrm>
        </p:grpSpPr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D59CF659-1F54-481D-A0B2-DE6EC6CC4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6615" y="3814787"/>
              <a:ext cx="181788" cy="782613"/>
            </a:xfrm>
            <a:custGeom>
              <a:avLst/>
              <a:gdLst>
                <a:gd name="T0" fmla="*/ 102 w 144"/>
                <a:gd name="T1" fmla="*/ 635 h 635"/>
                <a:gd name="T2" fmla="*/ 42 w 144"/>
                <a:gd name="T3" fmla="*/ 635 h 635"/>
                <a:gd name="T4" fmla="*/ 0 w 144"/>
                <a:gd name="T5" fmla="*/ 592 h 635"/>
                <a:gd name="T6" fmla="*/ 0 w 144"/>
                <a:gd name="T7" fmla="*/ 42 h 635"/>
                <a:gd name="T8" fmla="*/ 42 w 144"/>
                <a:gd name="T9" fmla="*/ 0 h 635"/>
                <a:gd name="T10" fmla="*/ 102 w 144"/>
                <a:gd name="T11" fmla="*/ 0 h 635"/>
                <a:gd name="T12" fmla="*/ 144 w 144"/>
                <a:gd name="T13" fmla="*/ 42 h 635"/>
                <a:gd name="T14" fmla="*/ 144 w 144"/>
                <a:gd name="T15" fmla="*/ 592 h 635"/>
                <a:gd name="T16" fmla="*/ 102 w 144"/>
                <a:gd name="T17" fmla="*/ 635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635">
                  <a:moveTo>
                    <a:pt x="102" y="635"/>
                  </a:moveTo>
                  <a:cubicBezTo>
                    <a:pt x="42" y="635"/>
                    <a:pt x="42" y="635"/>
                    <a:pt x="42" y="635"/>
                  </a:cubicBezTo>
                  <a:cubicBezTo>
                    <a:pt x="19" y="635"/>
                    <a:pt x="0" y="615"/>
                    <a:pt x="0" y="59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25" y="0"/>
                    <a:pt x="144" y="19"/>
                    <a:pt x="144" y="42"/>
                  </a:cubicBezTo>
                  <a:cubicBezTo>
                    <a:pt x="144" y="592"/>
                    <a:pt x="144" y="592"/>
                    <a:pt x="144" y="592"/>
                  </a:cubicBezTo>
                  <a:cubicBezTo>
                    <a:pt x="144" y="615"/>
                    <a:pt x="125" y="635"/>
                    <a:pt x="102" y="6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55E25E05-5C7C-40E5-BBC9-57D4B8C6C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5427" y="3911330"/>
              <a:ext cx="45190" cy="517634"/>
            </a:xfrm>
            <a:custGeom>
              <a:avLst/>
              <a:gdLst>
                <a:gd name="T0" fmla="*/ 25 w 36"/>
                <a:gd name="T1" fmla="*/ 420 h 420"/>
                <a:gd name="T2" fmla="*/ 11 w 36"/>
                <a:gd name="T3" fmla="*/ 420 h 420"/>
                <a:gd name="T4" fmla="*/ 0 w 36"/>
                <a:gd name="T5" fmla="*/ 410 h 420"/>
                <a:gd name="T6" fmla="*/ 0 w 36"/>
                <a:gd name="T7" fmla="*/ 10 h 420"/>
                <a:gd name="T8" fmla="*/ 11 w 36"/>
                <a:gd name="T9" fmla="*/ 0 h 420"/>
                <a:gd name="T10" fmla="*/ 25 w 36"/>
                <a:gd name="T11" fmla="*/ 0 h 420"/>
                <a:gd name="T12" fmla="*/ 36 w 36"/>
                <a:gd name="T13" fmla="*/ 10 h 420"/>
                <a:gd name="T14" fmla="*/ 36 w 36"/>
                <a:gd name="T15" fmla="*/ 410 h 420"/>
                <a:gd name="T16" fmla="*/ 25 w 36"/>
                <a:gd name="T17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420">
                  <a:moveTo>
                    <a:pt x="25" y="420"/>
                  </a:moveTo>
                  <a:cubicBezTo>
                    <a:pt x="11" y="420"/>
                    <a:pt x="11" y="420"/>
                    <a:pt x="11" y="420"/>
                  </a:cubicBezTo>
                  <a:cubicBezTo>
                    <a:pt x="5" y="420"/>
                    <a:pt x="0" y="416"/>
                    <a:pt x="0" y="4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1" y="0"/>
                    <a:pt x="36" y="4"/>
                    <a:pt x="36" y="10"/>
                  </a:cubicBezTo>
                  <a:cubicBezTo>
                    <a:pt x="36" y="410"/>
                    <a:pt x="36" y="410"/>
                    <a:pt x="36" y="410"/>
                  </a:cubicBezTo>
                  <a:cubicBezTo>
                    <a:pt x="36" y="416"/>
                    <a:pt x="31" y="420"/>
                    <a:pt x="25" y="4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Oval 19">
              <a:extLst>
                <a:ext uri="{FF2B5EF4-FFF2-40B4-BE49-F238E27FC236}">
                  <a16:creationId xmlns:a16="http://schemas.microsoft.com/office/drawing/2014/main" id="{FF87AF5D-140F-4E87-8BDB-42CB2B870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427" y="4486478"/>
              <a:ext cx="45190" cy="4313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2BC01D26-7981-4F1A-8272-DC02382B1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8458" y="3814787"/>
              <a:ext cx="181788" cy="782613"/>
            </a:xfrm>
            <a:custGeom>
              <a:avLst/>
              <a:gdLst>
                <a:gd name="T0" fmla="*/ 102 w 144"/>
                <a:gd name="T1" fmla="*/ 635 h 635"/>
                <a:gd name="T2" fmla="*/ 42 w 144"/>
                <a:gd name="T3" fmla="*/ 635 h 635"/>
                <a:gd name="T4" fmla="*/ 0 w 144"/>
                <a:gd name="T5" fmla="*/ 592 h 635"/>
                <a:gd name="T6" fmla="*/ 0 w 144"/>
                <a:gd name="T7" fmla="*/ 42 h 635"/>
                <a:gd name="T8" fmla="*/ 42 w 144"/>
                <a:gd name="T9" fmla="*/ 0 h 635"/>
                <a:gd name="T10" fmla="*/ 102 w 144"/>
                <a:gd name="T11" fmla="*/ 0 h 635"/>
                <a:gd name="T12" fmla="*/ 144 w 144"/>
                <a:gd name="T13" fmla="*/ 42 h 635"/>
                <a:gd name="T14" fmla="*/ 144 w 144"/>
                <a:gd name="T15" fmla="*/ 592 h 635"/>
                <a:gd name="T16" fmla="*/ 102 w 144"/>
                <a:gd name="T17" fmla="*/ 635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635">
                  <a:moveTo>
                    <a:pt x="102" y="635"/>
                  </a:moveTo>
                  <a:cubicBezTo>
                    <a:pt x="42" y="635"/>
                    <a:pt x="42" y="635"/>
                    <a:pt x="42" y="635"/>
                  </a:cubicBezTo>
                  <a:cubicBezTo>
                    <a:pt x="19" y="635"/>
                    <a:pt x="0" y="615"/>
                    <a:pt x="0" y="59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25" y="0"/>
                    <a:pt x="144" y="19"/>
                    <a:pt x="144" y="42"/>
                  </a:cubicBezTo>
                  <a:cubicBezTo>
                    <a:pt x="144" y="592"/>
                    <a:pt x="144" y="592"/>
                    <a:pt x="144" y="592"/>
                  </a:cubicBezTo>
                  <a:cubicBezTo>
                    <a:pt x="144" y="615"/>
                    <a:pt x="125" y="635"/>
                    <a:pt x="102" y="6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B4C6B649-FD5C-4754-9CE2-BD9403D0D5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6243" y="3911330"/>
              <a:ext cx="45190" cy="517634"/>
            </a:xfrm>
            <a:custGeom>
              <a:avLst/>
              <a:gdLst>
                <a:gd name="T0" fmla="*/ 25 w 36"/>
                <a:gd name="T1" fmla="*/ 420 h 420"/>
                <a:gd name="T2" fmla="*/ 11 w 36"/>
                <a:gd name="T3" fmla="*/ 420 h 420"/>
                <a:gd name="T4" fmla="*/ 0 w 36"/>
                <a:gd name="T5" fmla="*/ 410 h 420"/>
                <a:gd name="T6" fmla="*/ 0 w 36"/>
                <a:gd name="T7" fmla="*/ 10 h 420"/>
                <a:gd name="T8" fmla="*/ 11 w 36"/>
                <a:gd name="T9" fmla="*/ 0 h 420"/>
                <a:gd name="T10" fmla="*/ 25 w 36"/>
                <a:gd name="T11" fmla="*/ 0 h 420"/>
                <a:gd name="T12" fmla="*/ 36 w 36"/>
                <a:gd name="T13" fmla="*/ 10 h 420"/>
                <a:gd name="T14" fmla="*/ 36 w 36"/>
                <a:gd name="T15" fmla="*/ 410 h 420"/>
                <a:gd name="T16" fmla="*/ 25 w 36"/>
                <a:gd name="T17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420">
                  <a:moveTo>
                    <a:pt x="25" y="420"/>
                  </a:moveTo>
                  <a:cubicBezTo>
                    <a:pt x="11" y="420"/>
                    <a:pt x="11" y="420"/>
                    <a:pt x="11" y="420"/>
                  </a:cubicBezTo>
                  <a:cubicBezTo>
                    <a:pt x="5" y="420"/>
                    <a:pt x="0" y="416"/>
                    <a:pt x="0" y="4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1" y="0"/>
                    <a:pt x="36" y="4"/>
                    <a:pt x="36" y="10"/>
                  </a:cubicBezTo>
                  <a:cubicBezTo>
                    <a:pt x="36" y="410"/>
                    <a:pt x="36" y="410"/>
                    <a:pt x="36" y="410"/>
                  </a:cubicBezTo>
                  <a:cubicBezTo>
                    <a:pt x="36" y="416"/>
                    <a:pt x="31" y="420"/>
                    <a:pt x="25" y="4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Oval 22">
              <a:extLst>
                <a:ext uri="{FF2B5EF4-FFF2-40B4-BE49-F238E27FC236}">
                  <a16:creationId xmlns:a16="http://schemas.microsoft.com/office/drawing/2014/main" id="{B48A87C7-7D47-4B26-BF5E-462534C55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6243" y="4486478"/>
              <a:ext cx="45190" cy="4313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09A77AE7-DB96-4C85-B8A7-5CE526616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9274" y="3814787"/>
              <a:ext cx="181788" cy="782613"/>
            </a:xfrm>
            <a:custGeom>
              <a:avLst/>
              <a:gdLst>
                <a:gd name="T0" fmla="*/ 102 w 144"/>
                <a:gd name="T1" fmla="*/ 635 h 635"/>
                <a:gd name="T2" fmla="*/ 42 w 144"/>
                <a:gd name="T3" fmla="*/ 635 h 635"/>
                <a:gd name="T4" fmla="*/ 0 w 144"/>
                <a:gd name="T5" fmla="*/ 592 h 635"/>
                <a:gd name="T6" fmla="*/ 0 w 144"/>
                <a:gd name="T7" fmla="*/ 42 h 635"/>
                <a:gd name="T8" fmla="*/ 42 w 144"/>
                <a:gd name="T9" fmla="*/ 0 h 635"/>
                <a:gd name="T10" fmla="*/ 102 w 144"/>
                <a:gd name="T11" fmla="*/ 0 h 635"/>
                <a:gd name="T12" fmla="*/ 144 w 144"/>
                <a:gd name="T13" fmla="*/ 42 h 635"/>
                <a:gd name="T14" fmla="*/ 144 w 144"/>
                <a:gd name="T15" fmla="*/ 592 h 635"/>
                <a:gd name="T16" fmla="*/ 102 w 144"/>
                <a:gd name="T17" fmla="*/ 635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635">
                  <a:moveTo>
                    <a:pt x="102" y="635"/>
                  </a:moveTo>
                  <a:cubicBezTo>
                    <a:pt x="42" y="635"/>
                    <a:pt x="42" y="635"/>
                    <a:pt x="42" y="635"/>
                  </a:cubicBezTo>
                  <a:cubicBezTo>
                    <a:pt x="19" y="635"/>
                    <a:pt x="0" y="615"/>
                    <a:pt x="0" y="59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25" y="0"/>
                    <a:pt x="144" y="19"/>
                    <a:pt x="144" y="42"/>
                  </a:cubicBezTo>
                  <a:cubicBezTo>
                    <a:pt x="144" y="592"/>
                    <a:pt x="144" y="592"/>
                    <a:pt x="144" y="592"/>
                  </a:cubicBezTo>
                  <a:cubicBezTo>
                    <a:pt x="144" y="615"/>
                    <a:pt x="125" y="635"/>
                    <a:pt x="102" y="6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4">
              <a:extLst>
                <a:ext uri="{FF2B5EF4-FFF2-40B4-BE49-F238E27FC236}">
                  <a16:creationId xmlns:a16="http://schemas.microsoft.com/office/drawing/2014/main" id="{05B28103-2D79-4874-B69A-544E6772E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7059" y="3911330"/>
              <a:ext cx="46217" cy="517634"/>
            </a:xfrm>
            <a:custGeom>
              <a:avLst/>
              <a:gdLst>
                <a:gd name="T0" fmla="*/ 25 w 36"/>
                <a:gd name="T1" fmla="*/ 420 h 420"/>
                <a:gd name="T2" fmla="*/ 11 w 36"/>
                <a:gd name="T3" fmla="*/ 420 h 420"/>
                <a:gd name="T4" fmla="*/ 0 w 36"/>
                <a:gd name="T5" fmla="*/ 410 h 420"/>
                <a:gd name="T6" fmla="*/ 0 w 36"/>
                <a:gd name="T7" fmla="*/ 10 h 420"/>
                <a:gd name="T8" fmla="*/ 11 w 36"/>
                <a:gd name="T9" fmla="*/ 0 h 420"/>
                <a:gd name="T10" fmla="*/ 25 w 36"/>
                <a:gd name="T11" fmla="*/ 0 h 420"/>
                <a:gd name="T12" fmla="*/ 36 w 36"/>
                <a:gd name="T13" fmla="*/ 10 h 420"/>
                <a:gd name="T14" fmla="*/ 36 w 36"/>
                <a:gd name="T15" fmla="*/ 410 h 420"/>
                <a:gd name="T16" fmla="*/ 25 w 36"/>
                <a:gd name="T17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420">
                  <a:moveTo>
                    <a:pt x="25" y="420"/>
                  </a:moveTo>
                  <a:cubicBezTo>
                    <a:pt x="11" y="420"/>
                    <a:pt x="11" y="420"/>
                    <a:pt x="11" y="420"/>
                  </a:cubicBezTo>
                  <a:cubicBezTo>
                    <a:pt x="5" y="420"/>
                    <a:pt x="0" y="416"/>
                    <a:pt x="0" y="4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1" y="0"/>
                    <a:pt x="36" y="4"/>
                    <a:pt x="36" y="10"/>
                  </a:cubicBezTo>
                  <a:cubicBezTo>
                    <a:pt x="36" y="410"/>
                    <a:pt x="36" y="410"/>
                    <a:pt x="36" y="410"/>
                  </a:cubicBezTo>
                  <a:cubicBezTo>
                    <a:pt x="36" y="416"/>
                    <a:pt x="31" y="420"/>
                    <a:pt x="25" y="4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Oval 25">
              <a:extLst>
                <a:ext uri="{FF2B5EF4-FFF2-40B4-BE49-F238E27FC236}">
                  <a16:creationId xmlns:a16="http://schemas.microsoft.com/office/drawing/2014/main" id="{7DFD1A00-DB8E-42E1-A39E-7EE2B45D7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059" y="4486478"/>
              <a:ext cx="46217" cy="4313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4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4651D00A-A221-447A-82C9-A584D63BBA9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472990" y="2699233"/>
            <a:ext cx="824088" cy="256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509" tIns="0" rIns="54007" bIns="34295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GB" sz="1600" noProof="1">
                <a:solidFill>
                  <a:schemeClr val="tx2"/>
                </a:solidFill>
                <a:latin typeface="+mn-lt"/>
                <a:cs typeface="Calibri" pitchFamily="34" charset="0"/>
              </a:rPr>
              <a:t>Client</a:t>
            </a:r>
          </a:p>
        </p:txBody>
      </p:sp>
      <p:sp>
        <p:nvSpPr>
          <p:cNvPr id="25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4BCF387D-FC50-4B54-8910-34E8BCC5831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014502" y="2678997"/>
            <a:ext cx="1231226" cy="256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509" tIns="0" rIns="54007" bIns="34295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GB" sz="1600" noProof="1">
                <a:solidFill>
                  <a:schemeClr val="tx2"/>
                </a:solidFill>
                <a:latin typeface="+mn-lt"/>
                <a:cs typeface="Calibri" pitchFamily="34" charset="0"/>
              </a:rPr>
              <a:t>API Server</a:t>
            </a:r>
          </a:p>
        </p:txBody>
      </p:sp>
      <p:sp>
        <p:nvSpPr>
          <p:cNvPr id="26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C5751080-0522-4DFE-AB8F-A27E60F99CE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69089" y="4403986"/>
            <a:ext cx="824088" cy="256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509" tIns="0" rIns="54007" bIns="34295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GB" sz="1600" noProof="1">
                <a:solidFill>
                  <a:schemeClr val="tx2"/>
                </a:solidFill>
                <a:latin typeface="+mn-lt"/>
                <a:cs typeface="Calibri" pitchFamily="34" charset="0"/>
              </a:rPr>
              <a:t>User</a:t>
            </a:r>
          </a:p>
        </p:txBody>
      </p:sp>
      <p:sp>
        <p:nvSpPr>
          <p:cNvPr id="27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58D2BCD5-764E-4D2C-B5BB-C3A2DEF9615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563229" y="910588"/>
            <a:ext cx="1435078" cy="477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509" tIns="0" rIns="54007" bIns="34295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GB" sz="1600" noProof="1">
                <a:solidFill>
                  <a:schemeClr val="tx2"/>
                </a:solidFill>
                <a:latin typeface="+mn-lt"/>
                <a:cs typeface="Calibri" pitchFamily="34" charset="0"/>
              </a:rPr>
              <a:t>Access Control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EF7C45E-0B0D-431A-B6B4-EDB66C0E8539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3458372" y="2537273"/>
            <a:ext cx="1644907" cy="378109"/>
            <a:chOff x="1793913" y="1956295"/>
            <a:chExt cx="2593011" cy="523253"/>
          </a:xfrm>
        </p:grpSpPr>
        <p:sp>
          <p:nvSpPr>
            <p:cNvPr id="32" name="Freeform 196">
              <a:extLst>
                <a:ext uri="{FF2B5EF4-FFF2-40B4-BE49-F238E27FC236}">
                  <a16:creationId xmlns:a16="http://schemas.microsoft.com/office/drawing/2014/main" id="{A6B6FCAB-EB43-433D-977D-E7DBE51CD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913" y="2133374"/>
              <a:ext cx="2390686" cy="167906"/>
            </a:xfrm>
            <a:custGeom>
              <a:avLst/>
              <a:gdLst>
                <a:gd name="T0" fmla="*/ 180 w 5140"/>
                <a:gd name="T1" fmla="*/ 361 h 361"/>
                <a:gd name="T2" fmla="*/ 4958 w 5140"/>
                <a:gd name="T3" fmla="*/ 361 h 361"/>
                <a:gd name="T4" fmla="*/ 5140 w 5140"/>
                <a:gd name="T5" fmla="*/ 180 h 361"/>
                <a:gd name="T6" fmla="*/ 4960 w 5140"/>
                <a:gd name="T7" fmla="*/ 0 h 361"/>
                <a:gd name="T8" fmla="*/ 182 w 5140"/>
                <a:gd name="T9" fmla="*/ 0 h 361"/>
                <a:gd name="T10" fmla="*/ 144 w 5140"/>
                <a:gd name="T11" fmla="*/ 3 h 361"/>
                <a:gd name="T12" fmla="*/ 80 w 5140"/>
                <a:gd name="T13" fmla="*/ 30 h 361"/>
                <a:gd name="T14" fmla="*/ 30 w 5140"/>
                <a:gd name="T15" fmla="*/ 79 h 361"/>
                <a:gd name="T16" fmla="*/ 2 w 5140"/>
                <a:gd name="T17" fmla="*/ 144 h 361"/>
                <a:gd name="T18" fmla="*/ 0 w 5140"/>
                <a:gd name="T19" fmla="*/ 182 h 361"/>
                <a:gd name="T20" fmla="*/ 2 w 5140"/>
                <a:gd name="T21" fmla="*/ 203 h 361"/>
                <a:gd name="T22" fmla="*/ 11 w 5140"/>
                <a:gd name="T23" fmla="*/ 245 h 361"/>
                <a:gd name="T24" fmla="*/ 42 w 5140"/>
                <a:gd name="T25" fmla="*/ 300 h 361"/>
                <a:gd name="T26" fmla="*/ 74 w 5140"/>
                <a:gd name="T27" fmla="*/ 328 h 361"/>
                <a:gd name="T28" fmla="*/ 97 w 5140"/>
                <a:gd name="T29" fmla="*/ 342 h 361"/>
                <a:gd name="T30" fmla="*/ 150 w 5140"/>
                <a:gd name="T31" fmla="*/ 359 h 361"/>
                <a:gd name="T32" fmla="*/ 180 w 5140"/>
                <a:gd name="T33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40" h="361">
                  <a:moveTo>
                    <a:pt x="180" y="361"/>
                  </a:moveTo>
                  <a:lnTo>
                    <a:pt x="4958" y="361"/>
                  </a:lnTo>
                  <a:lnTo>
                    <a:pt x="5140" y="180"/>
                  </a:lnTo>
                  <a:lnTo>
                    <a:pt x="4960" y="0"/>
                  </a:lnTo>
                  <a:lnTo>
                    <a:pt x="182" y="0"/>
                  </a:lnTo>
                  <a:lnTo>
                    <a:pt x="144" y="3"/>
                  </a:lnTo>
                  <a:lnTo>
                    <a:pt x="80" y="30"/>
                  </a:lnTo>
                  <a:lnTo>
                    <a:pt x="30" y="79"/>
                  </a:lnTo>
                  <a:lnTo>
                    <a:pt x="2" y="144"/>
                  </a:lnTo>
                  <a:lnTo>
                    <a:pt x="0" y="182"/>
                  </a:lnTo>
                  <a:lnTo>
                    <a:pt x="2" y="203"/>
                  </a:lnTo>
                  <a:lnTo>
                    <a:pt x="11" y="245"/>
                  </a:lnTo>
                  <a:lnTo>
                    <a:pt x="42" y="300"/>
                  </a:lnTo>
                  <a:lnTo>
                    <a:pt x="74" y="328"/>
                  </a:lnTo>
                  <a:lnTo>
                    <a:pt x="97" y="342"/>
                  </a:lnTo>
                  <a:lnTo>
                    <a:pt x="150" y="359"/>
                  </a:lnTo>
                  <a:lnTo>
                    <a:pt x="180" y="361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201">
              <a:extLst>
                <a:ext uri="{FF2B5EF4-FFF2-40B4-BE49-F238E27FC236}">
                  <a16:creationId xmlns:a16="http://schemas.microsoft.com/office/drawing/2014/main" id="{62642227-5DFD-4838-9254-9351B0CB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9948" y="2133374"/>
              <a:ext cx="930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0 w 2"/>
                <a:gd name="T4" fmla="*/ 2 w 2"/>
                <a:gd name="T5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1923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A59959D-D450-4CB9-BEF4-778028B61D1D}"/>
                </a:ext>
              </a:extLst>
            </p:cNvPr>
            <p:cNvGrpSpPr/>
            <p:nvPr/>
          </p:nvGrpSpPr>
          <p:grpSpPr>
            <a:xfrm>
              <a:off x="4042274" y="1956295"/>
              <a:ext cx="344650" cy="523253"/>
              <a:chOff x="4448783" y="2825463"/>
              <a:chExt cx="344650" cy="523253"/>
            </a:xfrm>
          </p:grpSpPr>
          <p:sp>
            <p:nvSpPr>
              <p:cNvPr id="35" name="Freeform 131">
                <a:extLst>
                  <a:ext uri="{FF2B5EF4-FFF2-40B4-BE49-F238E27FC236}">
                    <a16:creationId xmlns:a16="http://schemas.microsoft.com/office/drawing/2014/main" id="{4167C5EA-881E-4DE1-BF4A-CEABD641CB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8783" y="3149182"/>
                <a:ext cx="317208" cy="199534"/>
              </a:xfrm>
              <a:custGeom>
                <a:avLst/>
                <a:gdLst>
                  <a:gd name="T0" fmla="*/ 177 w 682"/>
                  <a:gd name="T1" fmla="*/ 429 h 429"/>
                  <a:gd name="T2" fmla="*/ 211 w 682"/>
                  <a:gd name="T3" fmla="*/ 427 h 429"/>
                  <a:gd name="T4" fmla="*/ 276 w 682"/>
                  <a:gd name="T5" fmla="*/ 401 h 429"/>
                  <a:gd name="T6" fmla="*/ 304 w 682"/>
                  <a:gd name="T7" fmla="*/ 376 h 429"/>
                  <a:gd name="T8" fmla="*/ 682 w 682"/>
                  <a:gd name="T9" fmla="*/ 0 h 429"/>
                  <a:gd name="T10" fmla="*/ 652 w 682"/>
                  <a:gd name="T11" fmla="*/ 24 h 429"/>
                  <a:gd name="T12" fmla="*/ 616 w 682"/>
                  <a:gd name="T13" fmla="*/ 38 h 429"/>
                  <a:gd name="T14" fmla="*/ 589 w 682"/>
                  <a:gd name="T15" fmla="*/ 45 h 429"/>
                  <a:gd name="T16" fmla="*/ 559 w 682"/>
                  <a:gd name="T17" fmla="*/ 47 h 429"/>
                  <a:gd name="T18" fmla="*/ 124 w 682"/>
                  <a:gd name="T19" fmla="*/ 47 h 429"/>
                  <a:gd name="T20" fmla="*/ 122 w 682"/>
                  <a:gd name="T21" fmla="*/ 49 h 429"/>
                  <a:gd name="T22" fmla="*/ 124 w 682"/>
                  <a:gd name="T23" fmla="*/ 49 h 429"/>
                  <a:gd name="T24" fmla="*/ 51 w 682"/>
                  <a:gd name="T25" fmla="*/ 123 h 429"/>
                  <a:gd name="T26" fmla="*/ 27 w 682"/>
                  <a:gd name="T27" fmla="*/ 150 h 429"/>
                  <a:gd name="T28" fmla="*/ 0 w 682"/>
                  <a:gd name="T29" fmla="*/ 216 h 429"/>
                  <a:gd name="T30" fmla="*/ 0 w 682"/>
                  <a:gd name="T31" fmla="*/ 285 h 429"/>
                  <a:gd name="T32" fmla="*/ 27 w 682"/>
                  <a:gd name="T33" fmla="*/ 351 h 429"/>
                  <a:gd name="T34" fmla="*/ 51 w 682"/>
                  <a:gd name="T35" fmla="*/ 378 h 429"/>
                  <a:gd name="T36" fmla="*/ 53 w 682"/>
                  <a:gd name="T37" fmla="*/ 380 h 429"/>
                  <a:gd name="T38" fmla="*/ 55 w 682"/>
                  <a:gd name="T39" fmla="*/ 380 h 429"/>
                  <a:gd name="T40" fmla="*/ 80 w 682"/>
                  <a:gd name="T41" fmla="*/ 403 h 429"/>
                  <a:gd name="T42" fmla="*/ 143 w 682"/>
                  <a:gd name="T43" fmla="*/ 427 h 429"/>
                  <a:gd name="T44" fmla="*/ 177 w 682"/>
                  <a:gd name="T45" fmla="*/ 429 h 4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82" h="429">
                    <a:moveTo>
                      <a:pt x="177" y="429"/>
                    </a:moveTo>
                    <a:lnTo>
                      <a:pt x="211" y="427"/>
                    </a:lnTo>
                    <a:lnTo>
                      <a:pt x="276" y="401"/>
                    </a:lnTo>
                    <a:lnTo>
                      <a:pt x="304" y="376"/>
                    </a:lnTo>
                    <a:lnTo>
                      <a:pt x="682" y="0"/>
                    </a:lnTo>
                    <a:lnTo>
                      <a:pt x="652" y="24"/>
                    </a:lnTo>
                    <a:lnTo>
                      <a:pt x="616" y="38"/>
                    </a:lnTo>
                    <a:lnTo>
                      <a:pt x="589" y="45"/>
                    </a:lnTo>
                    <a:lnTo>
                      <a:pt x="559" y="47"/>
                    </a:lnTo>
                    <a:lnTo>
                      <a:pt x="124" y="47"/>
                    </a:lnTo>
                    <a:lnTo>
                      <a:pt x="122" y="49"/>
                    </a:lnTo>
                    <a:lnTo>
                      <a:pt x="124" y="49"/>
                    </a:lnTo>
                    <a:lnTo>
                      <a:pt x="51" y="123"/>
                    </a:lnTo>
                    <a:lnTo>
                      <a:pt x="27" y="150"/>
                    </a:lnTo>
                    <a:lnTo>
                      <a:pt x="0" y="216"/>
                    </a:lnTo>
                    <a:lnTo>
                      <a:pt x="0" y="285"/>
                    </a:lnTo>
                    <a:lnTo>
                      <a:pt x="27" y="351"/>
                    </a:lnTo>
                    <a:lnTo>
                      <a:pt x="51" y="378"/>
                    </a:lnTo>
                    <a:lnTo>
                      <a:pt x="53" y="380"/>
                    </a:lnTo>
                    <a:lnTo>
                      <a:pt x="55" y="380"/>
                    </a:lnTo>
                    <a:lnTo>
                      <a:pt x="80" y="403"/>
                    </a:lnTo>
                    <a:lnTo>
                      <a:pt x="143" y="427"/>
                    </a:lnTo>
                    <a:lnTo>
                      <a:pt x="177" y="42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Freeform 132">
                <a:extLst>
                  <a:ext uri="{FF2B5EF4-FFF2-40B4-BE49-F238E27FC236}">
                    <a16:creationId xmlns:a16="http://schemas.microsoft.com/office/drawing/2014/main" id="{F2DC5AED-470D-46AA-8BD2-2217E97AC6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6457" y="3087322"/>
                <a:ext cx="228836" cy="83721"/>
              </a:xfrm>
              <a:custGeom>
                <a:avLst/>
                <a:gdLst>
                  <a:gd name="T0" fmla="*/ 0 w 492"/>
                  <a:gd name="T1" fmla="*/ 180 h 180"/>
                  <a:gd name="T2" fmla="*/ 435 w 492"/>
                  <a:gd name="T3" fmla="*/ 180 h 180"/>
                  <a:gd name="T4" fmla="*/ 465 w 492"/>
                  <a:gd name="T5" fmla="*/ 178 h 180"/>
                  <a:gd name="T6" fmla="*/ 492 w 492"/>
                  <a:gd name="T7" fmla="*/ 171 h 180"/>
                  <a:gd name="T8" fmla="*/ 465 w 492"/>
                  <a:gd name="T9" fmla="*/ 178 h 180"/>
                  <a:gd name="T10" fmla="*/ 435 w 492"/>
                  <a:gd name="T11" fmla="*/ 180 h 180"/>
                  <a:gd name="T12" fmla="*/ 402 w 492"/>
                  <a:gd name="T13" fmla="*/ 178 h 180"/>
                  <a:gd name="T14" fmla="*/ 336 w 492"/>
                  <a:gd name="T15" fmla="*/ 152 h 180"/>
                  <a:gd name="T16" fmla="*/ 309 w 492"/>
                  <a:gd name="T17" fmla="*/ 127 h 180"/>
                  <a:gd name="T18" fmla="*/ 180 w 492"/>
                  <a:gd name="T19" fmla="*/ 0 h 180"/>
                  <a:gd name="T20" fmla="*/ 0 w 492"/>
                  <a:gd name="T21" fmla="*/ 180 h 180"/>
                  <a:gd name="T22" fmla="*/ 0 w 492"/>
                  <a:gd name="T23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2" h="180">
                    <a:moveTo>
                      <a:pt x="0" y="180"/>
                    </a:moveTo>
                    <a:lnTo>
                      <a:pt x="435" y="180"/>
                    </a:lnTo>
                    <a:lnTo>
                      <a:pt x="465" y="178"/>
                    </a:lnTo>
                    <a:lnTo>
                      <a:pt x="492" y="171"/>
                    </a:lnTo>
                    <a:lnTo>
                      <a:pt x="465" y="178"/>
                    </a:lnTo>
                    <a:lnTo>
                      <a:pt x="435" y="180"/>
                    </a:lnTo>
                    <a:lnTo>
                      <a:pt x="402" y="178"/>
                    </a:lnTo>
                    <a:lnTo>
                      <a:pt x="336" y="152"/>
                    </a:lnTo>
                    <a:lnTo>
                      <a:pt x="309" y="127"/>
                    </a:lnTo>
                    <a:lnTo>
                      <a:pt x="180" y="0"/>
                    </a:lnTo>
                    <a:lnTo>
                      <a:pt x="0" y="18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rgbClr val="4288CF"/>
              </a:solidFill>
              <a:ln>
                <a:solidFill>
                  <a:srgbClr val="4288CF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133">
                <a:extLst>
                  <a:ext uri="{FF2B5EF4-FFF2-40B4-BE49-F238E27FC236}">
                    <a16:creationId xmlns:a16="http://schemas.microsoft.com/office/drawing/2014/main" id="{5C1EAF59-C426-4DA3-971F-894871C326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8783" y="2825463"/>
                <a:ext cx="317208" cy="199999"/>
              </a:xfrm>
              <a:custGeom>
                <a:avLst/>
                <a:gdLst>
                  <a:gd name="T0" fmla="*/ 682 w 682"/>
                  <a:gd name="T1" fmla="*/ 430 h 430"/>
                  <a:gd name="T2" fmla="*/ 304 w 682"/>
                  <a:gd name="T3" fmla="*/ 53 h 430"/>
                  <a:gd name="T4" fmla="*/ 295 w 682"/>
                  <a:gd name="T5" fmla="*/ 42 h 430"/>
                  <a:gd name="T6" fmla="*/ 285 w 682"/>
                  <a:gd name="T7" fmla="*/ 34 h 430"/>
                  <a:gd name="T8" fmla="*/ 260 w 682"/>
                  <a:gd name="T9" fmla="*/ 19 h 430"/>
                  <a:gd name="T10" fmla="*/ 207 w 682"/>
                  <a:gd name="T11" fmla="*/ 2 h 430"/>
                  <a:gd name="T12" fmla="*/ 177 w 682"/>
                  <a:gd name="T13" fmla="*/ 0 h 430"/>
                  <a:gd name="T14" fmla="*/ 143 w 682"/>
                  <a:gd name="T15" fmla="*/ 2 h 430"/>
                  <a:gd name="T16" fmla="*/ 78 w 682"/>
                  <a:gd name="T17" fmla="*/ 30 h 430"/>
                  <a:gd name="T18" fmla="*/ 51 w 682"/>
                  <a:gd name="T19" fmla="*/ 53 h 430"/>
                  <a:gd name="T20" fmla="*/ 27 w 682"/>
                  <a:gd name="T21" fmla="*/ 80 h 430"/>
                  <a:gd name="T22" fmla="*/ 0 w 682"/>
                  <a:gd name="T23" fmla="*/ 146 h 430"/>
                  <a:gd name="T24" fmla="*/ 0 w 682"/>
                  <a:gd name="T25" fmla="*/ 215 h 430"/>
                  <a:gd name="T26" fmla="*/ 27 w 682"/>
                  <a:gd name="T27" fmla="*/ 281 h 430"/>
                  <a:gd name="T28" fmla="*/ 51 w 682"/>
                  <a:gd name="T29" fmla="*/ 308 h 430"/>
                  <a:gd name="T30" fmla="*/ 124 w 682"/>
                  <a:gd name="T31" fmla="*/ 382 h 430"/>
                  <a:gd name="T32" fmla="*/ 559 w 682"/>
                  <a:gd name="T33" fmla="*/ 382 h 430"/>
                  <a:gd name="T34" fmla="*/ 559 w 682"/>
                  <a:gd name="T35" fmla="*/ 382 h 430"/>
                  <a:gd name="T36" fmla="*/ 559 w 682"/>
                  <a:gd name="T37" fmla="*/ 382 h 430"/>
                  <a:gd name="T38" fmla="*/ 593 w 682"/>
                  <a:gd name="T39" fmla="*/ 384 h 430"/>
                  <a:gd name="T40" fmla="*/ 654 w 682"/>
                  <a:gd name="T41" fmla="*/ 407 h 430"/>
                  <a:gd name="T42" fmla="*/ 682 w 682"/>
                  <a:gd name="T43" fmla="*/ 43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2" h="430">
                    <a:moveTo>
                      <a:pt x="682" y="430"/>
                    </a:moveTo>
                    <a:lnTo>
                      <a:pt x="304" y="53"/>
                    </a:lnTo>
                    <a:lnTo>
                      <a:pt x="295" y="42"/>
                    </a:lnTo>
                    <a:lnTo>
                      <a:pt x="285" y="34"/>
                    </a:lnTo>
                    <a:lnTo>
                      <a:pt x="260" y="19"/>
                    </a:lnTo>
                    <a:lnTo>
                      <a:pt x="207" y="2"/>
                    </a:lnTo>
                    <a:lnTo>
                      <a:pt x="177" y="0"/>
                    </a:lnTo>
                    <a:lnTo>
                      <a:pt x="143" y="2"/>
                    </a:lnTo>
                    <a:lnTo>
                      <a:pt x="78" y="30"/>
                    </a:lnTo>
                    <a:lnTo>
                      <a:pt x="51" y="53"/>
                    </a:lnTo>
                    <a:lnTo>
                      <a:pt x="27" y="80"/>
                    </a:lnTo>
                    <a:lnTo>
                      <a:pt x="0" y="146"/>
                    </a:lnTo>
                    <a:lnTo>
                      <a:pt x="0" y="215"/>
                    </a:lnTo>
                    <a:lnTo>
                      <a:pt x="27" y="281"/>
                    </a:lnTo>
                    <a:lnTo>
                      <a:pt x="51" y="308"/>
                    </a:lnTo>
                    <a:lnTo>
                      <a:pt x="124" y="382"/>
                    </a:lnTo>
                    <a:lnTo>
                      <a:pt x="559" y="382"/>
                    </a:lnTo>
                    <a:lnTo>
                      <a:pt x="559" y="382"/>
                    </a:lnTo>
                    <a:lnTo>
                      <a:pt x="559" y="382"/>
                    </a:lnTo>
                    <a:lnTo>
                      <a:pt x="593" y="384"/>
                    </a:lnTo>
                    <a:lnTo>
                      <a:pt x="654" y="407"/>
                    </a:lnTo>
                    <a:lnTo>
                      <a:pt x="682" y="43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134">
                <a:extLst>
                  <a:ext uri="{FF2B5EF4-FFF2-40B4-BE49-F238E27FC236}">
                    <a16:creationId xmlns:a16="http://schemas.microsoft.com/office/drawing/2014/main" id="{36A14B79-1288-4424-8CC6-45EB865A0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6457" y="3003137"/>
                <a:ext cx="202325" cy="84186"/>
              </a:xfrm>
              <a:custGeom>
                <a:avLst/>
                <a:gdLst>
                  <a:gd name="T0" fmla="*/ 180 w 435"/>
                  <a:gd name="T1" fmla="*/ 181 h 181"/>
                  <a:gd name="T2" fmla="*/ 309 w 435"/>
                  <a:gd name="T3" fmla="*/ 53 h 181"/>
                  <a:gd name="T4" fmla="*/ 336 w 435"/>
                  <a:gd name="T5" fmla="*/ 29 h 181"/>
                  <a:gd name="T6" fmla="*/ 402 w 435"/>
                  <a:gd name="T7" fmla="*/ 2 h 181"/>
                  <a:gd name="T8" fmla="*/ 435 w 435"/>
                  <a:gd name="T9" fmla="*/ 0 h 181"/>
                  <a:gd name="T10" fmla="*/ 435 w 435"/>
                  <a:gd name="T11" fmla="*/ 0 h 181"/>
                  <a:gd name="T12" fmla="*/ 0 w 435"/>
                  <a:gd name="T13" fmla="*/ 0 h 181"/>
                  <a:gd name="T14" fmla="*/ 0 w 435"/>
                  <a:gd name="T15" fmla="*/ 0 h 181"/>
                  <a:gd name="T16" fmla="*/ 0 w 435"/>
                  <a:gd name="T17" fmla="*/ 0 h 181"/>
                  <a:gd name="T18" fmla="*/ 180 w 435"/>
                  <a:gd name="T19" fmla="*/ 181 h 181"/>
                  <a:gd name="T20" fmla="*/ 180 w 435"/>
                  <a:gd name="T21" fmla="*/ 181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5" h="181">
                    <a:moveTo>
                      <a:pt x="180" y="181"/>
                    </a:moveTo>
                    <a:lnTo>
                      <a:pt x="309" y="53"/>
                    </a:lnTo>
                    <a:lnTo>
                      <a:pt x="336" y="29"/>
                    </a:lnTo>
                    <a:lnTo>
                      <a:pt x="402" y="2"/>
                    </a:lnTo>
                    <a:lnTo>
                      <a:pt x="435" y="0"/>
                    </a:lnTo>
                    <a:lnTo>
                      <a:pt x="435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80" y="181"/>
                    </a:lnTo>
                    <a:lnTo>
                      <a:pt x="180" y="181"/>
                    </a:lnTo>
                    <a:close/>
                  </a:path>
                </a:pathLst>
              </a:custGeom>
              <a:solidFill>
                <a:srgbClr val="4288CF"/>
              </a:solidFill>
              <a:ln>
                <a:solidFill>
                  <a:srgbClr val="4288CF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135">
                <a:extLst>
                  <a:ext uri="{FF2B5EF4-FFF2-40B4-BE49-F238E27FC236}">
                    <a16:creationId xmlns:a16="http://schemas.microsoft.com/office/drawing/2014/main" id="{D162B67C-03D8-493A-934B-FDFE6D2C0F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6457" y="300313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23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136">
                <a:extLst>
                  <a:ext uri="{FF2B5EF4-FFF2-40B4-BE49-F238E27FC236}">
                    <a16:creationId xmlns:a16="http://schemas.microsoft.com/office/drawing/2014/main" id="{D7816B8B-05A7-400C-ADF5-1007E54BC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0178" y="3003137"/>
                <a:ext cx="203255" cy="167906"/>
              </a:xfrm>
              <a:custGeom>
                <a:avLst/>
                <a:gdLst>
                  <a:gd name="T0" fmla="*/ 129 w 437"/>
                  <a:gd name="T1" fmla="*/ 308 h 361"/>
                  <a:gd name="T2" fmla="*/ 156 w 437"/>
                  <a:gd name="T3" fmla="*/ 333 h 361"/>
                  <a:gd name="T4" fmla="*/ 222 w 437"/>
                  <a:gd name="T5" fmla="*/ 359 h 361"/>
                  <a:gd name="T6" fmla="*/ 255 w 437"/>
                  <a:gd name="T7" fmla="*/ 361 h 361"/>
                  <a:gd name="T8" fmla="*/ 285 w 437"/>
                  <a:gd name="T9" fmla="*/ 359 h 361"/>
                  <a:gd name="T10" fmla="*/ 312 w 437"/>
                  <a:gd name="T11" fmla="*/ 352 h 361"/>
                  <a:gd name="T12" fmla="*/ 321 w 437"/>
                  <a:gd name="T13" fmla="*/ 350 h 361"/>
                  <a:gd name="T14" fmla="*/ 327 w 437"/>
                  <a:gd name="T15" fmla="*/ 346 h 361"/>
                  <a:gd name="T16" fmla="*/ 331 w 437"/>
                  <a:gd name="T17" fmla="*/ 346 h 361"/>
                  <a:gd name="T18" fmla="*/ 334 w 437"/>
                  <a:gd name="T19" fmla="*/ 344 h 361"/>
                  <a:gd name="T20" fmla="*/ 336 w 437"/>
                  <a:gd name="T21" fmla="*/ 342 h 361"/>
                  <a:gd name="T22" fmla="*/ 338 w 437"/>
                  <a:gd name="T23" fmla="*/ 342 h 361"/>
                  <a:gd name="T24" fmla="*/ 359 w 437"/>
                  <a:gd name="T25" fmla="*/ 329 h 361"/>
                  <a:gd name="T26" fmla="*/ 378 w 437"/>
                  <a:gd name="T27" fmla="*/ 314 h 361"/>
                  <a:gd name="T28" fmla="*/ 384 w 437"/>
                  <a:gd name="T29" fmla="*/ 308 h 361"/>
                  <a:gd name="T30" fmla="*/ 401 w 437"/>
                  <a:gd name="T31" fmla="*/ 289 h 361"/>
                  <a:gd name="T32" fmla="*/ 424 w 437"/>
                  <a:gd name="T33" fmla="*/ 249 h 361"/>
                  <a:gd name="T34" fmla="*/ 431 w 437"/>
                  <a:gd name="T35" fmla="*/ 228 h 361"/>
                  <a:gd name="T36" fmla="*/ 433 w 437"/>
                  <a:gd name="T37" fmla="*/ 221 h 361"/>
                  <a:gd name="T38" fmla="*/ 433 w 437"/>
                  <a:gd name="T39" fmla="*/ 215 h 361"/>
                  <a:gd name="T40" fmla="*/ 437 w 437"/>
                  <a:gd name="T41" fmla="*/ 198 h 361"/>
                  <a:gd name="T42" fmla="*/ 437 w 437"/>
                  <a:gd name="T43" fmla="*/ 181 h 361"/>
                  <a:gd name="T44" fmla="*/ 437 w 437"/>
                  <a:gd name="T45" fmla="*/ 175 h 361"/>
                  <a:gd name="T46" fmla="*/ 437 w 437"/>
                  <a:gd name="T47" fmla="*/ 171 h 361"/>
                  <a:gd name="T48" fmla="*/ 437 w 437"/>
                  <a:gd name="T49" fmla="*/ 171 h 361"/>
                  <a:gd name="T50" fmla="*/ 437 w 437"/>
                  <a:gd name="T51" fmla="*/ 171 h 361"/>
                  <a:gd name="T52" fmla="*/ 437 w 437"/>
                  <a:gd name="T53" fmla="*/ 171 h 361"/>
                  <a:gd name="T54" fmla="*/ 437 w 437"/>
                  <a:gd name="T55" fmla="*/ 171 h 361"/>
                  <a:gd name="T56" fmla="*/ 437 w 437"/>
                  <a:gd name="T57" fmla="*/ 169 h 361"/>
                  <a:gd name="T58" fmla="*/ 437 w 437"/>
                  <a:gd name="T59" fmla="*/ 169 h 361"/>
                  <a:gd name="T60" fmla="*/ 437 w 437"/>
                  <a:gd name="T61" fmla="*/ 169 h 361"/>
                  <a:gd name="T62" fmla="*/ 435 w 437"/>
                  <a:gd name="T63" fmla="*/ 160 h 361"/>
                  <a:gd name="T64" fmla="*/ 435 w 437"/>
                  <a:gd name="T65" fmla="*/ 152 h 361"/>
                  <a:gd name="T66" fmla="*/ 435 w 437"/>
                  <a:gd name="T67" fmla="*/ 152 h 361"/>
                  <a:gd name="T68" fmla="*/ 433 w 437"/>
                  <a:gd name="T69" fmla="*/ 150 h 361"/>
                  <a:gd name="T70" fmla="*/ 433 w 437"/>
                  <a:gd name="T71" fmla="*/ 141 h 361"/>
                  <a:gd name="T72" fmla="*/ 431 w 437"/>
                  <a:gd name="T73" fmla="*/ 135 h 361"/>
                  <a:gd name="T74" fmla="*/ 431 w 437"/>
                  <a:gd name="T75" fmla="*/ 135 h 361"/>
                  <a:gd name="T76" fmla="*/ 431 w 437"/>
                  <a:gd name="T77" fmla="*/ 135 h 361"/>
                  <a:gd name="T78" fmla="*/ 424 w 437"/>
                  <a:gd name="T79" fmla="*/ 112 h 361"/>
                  <a:gd name="T80" fmla="*/ 401 w 437"/>
                  <a:gd name="T81" fmla="*/ 72 h 361"/>
                  <a:gd name="T82" fmla="*/ 384 w 437"/>
                  <a:gd name="T83" fmla="*/ 53 h 361"/>
                  <a:gd name="T84" fmla="*/ 378 w 437"/>
                  <a:gd name="T85" fmla="*/ 48 h 361"/>
                  <a:gd name="T86" fmla="*/ 355 w 437"/>
                  <a:gd name="T87" fmla="*/ 29 h 361"/>
                  <a:gd name="T88" fmla="*/ 304 w 437"/>
                  <a:gd name="T89" fmla="*/ 6 h 361"/>
                  <a:gd name="T90" fmla="*/ 274 w 437"/>
                  <a:gd name="T91" fmla="*/ 2 h 361"/>
                  <a:gd name="T92" fmla="*/ 274 w 437"/>
                  <a:gd name="T93" fmla="*/ 2 h 361"/>
                  <a:gd name="T94" fmla="*/ 274 w 437"/>
                  <a:gd name="T95" fmla="*/ 2 h 361"/>
                  <a:gd name="T96" fmla="*/ 264 w 437"/>
                  <a:gd name="T97" fmla="*/ 0 h 361"/>
                  <a:gd name="T98" fmla="*/ 255 w 437"/>
                  <a:gd name="T99" fmla="*/ 0 h 361"/>
                  <a:gd name="T100" fmla="*/ 255 w 437"/>
                  <a:gd name="T101" fmla="*/ 0 h 361"/>
                  <a:gd name="T102" fmla="*/ 222 w 437"/>
                  <a:gd name="T103" fmla="*/ 2 h 361"/>
                  <a:gd name="T104" fmla="*/ 156 w 437"/>
                  <a:gd name="T105" fmla="*/ 29 h 361"/>
                  <a:gd name="T106" fmla="*/ 129 w 437"/>
                  <a:gd name="T107" fmla="*/ 53 h 361"/>
                  <a:gd name="T108" fmla="*/ 0 w 437"/>
                  <a:gd name="T109" fmla="*/ 181 h 361"/>
                  <a:gd name="T110" fmla="*/ 129 w 437"/>
                  <a:gd name="T111" fmla="*/ 308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37" h="361">
                    <a:moveTo>
                      <a:pt x="129" y="308"/>
                    </a:moveTo>
                    <a:lnTo>
                      <a:pt x="156" y="333"/>
                    </a:lnTo>
                    <a:lnTo>
                      <a:pt x="222" y="359"/>
                    </a:lnTo>
                    <a:lnTo>
                      <a:pt x="255" y="361"/>
                    </a:lnTo>
                    <a:lnTo>
                      <a:pt x="285" y="359"/>
                    </a:lnTo>
                    <a:lnTo>
                      <a:pt x="312" y="352"/>
                    </a:lnTo>
                    <a:lnTo>
                      <a:pt x="321" y="350"/>
                    </a:lnTo>
                    <a:lnTo>
                      <a:pt x="327" y="346"/>
                    </a:lnTo>
                    <a:lnTo>
                      <a:pt x="331" y="346"/>
                    </a:lnTo>
                    <a:lnTo>
                      <a:pt x="334" y="344"/>
                    </a:lnTo>
                    <a:lnTo>
                      <a:pt x="336" y="342"/>
                    </a:lnTo>
                    <a:lnTo>
                      <a:pt x="338" y="342"/>
                    </a:lnTo>
                    <a:lnTo>
                      <a:pt x="359" y="329"/>
                    </a:lnTo>
                    <a:lnTo>
                      <a:pt x="378" y="314"/>
                    </a:lnTo>
                    <a:lnTo>
                      <a:pt x="384" y="308"/>
                    </a:lnTo>
                    <a:lnTo>
                      <a:pt x="401" y="289"/>
                    </a:lnTo>
                    <a:lnTo>
                      <a:pt x="424" y="249"/>
                    </a:lnTo>
                    <a:lnTo>
                      <a:pt x="431" y="228"/>
                    </a:lnTo>
                    <a:lnTo>
                      <a:pt x="433" y="221"/>
                    </a:lnTo>
                    <a:lnTo>
                      <a:pt x="433" y="215"/>
                    </a:lnTo>
                    <a:lnTo>
                      <a:pt x="437" y="198"/>
                    </a:lnTo>
                    <a:lnTo>
                      <a:pt x="437" y="181"/>
                    </a:lnTo>
                    <a:lnTo>
                      <a:pt x="437" y="175"/>
                    </a:lnTo>
                    <a:lnTo>
                      <a:pt x="437" y="171"/>
                    </a:lnTo>
                    <a:lnTo>
                      <a:pt x="437" y="171"/>
                    </a:lnTo>
                    <a:lnTo>
                      <a:pt x="437" y="171"/>
                    </a:lnTo>
                    <a:lnTo>
                      <a:pt x="437" y="171"/>
                    </a:lnTo>
                    <a:lnTo>
                      <a:pt x="437" y="171"/>
                    </a:lnTo>
                    <a:lnTo>
                      <a:pt x="437" y="169"/>
                    </a:lnTo>
                    <a:lnTo>
                      <a:pt x="437" y="169"/>
                    </a:lnTo>
                    <a:lnTo>
                      <a:pt x="437" y="169"/>
                    </a:lnTo>
                    <a:lnTo>
                      <a:pt x="435" y="160"/>
                    </a:lnTo>
                    <a:lnTo>
                      <a:pt x="435" y="152"/>
                    </a:lnTo>
                    <a:lnTo>
                      <a:pt x="435" y="152"/>
                    </a:lnTo>
                    <a:lnTo>
                      <a:pt x="433" y="150"/>
                    </a:lnTo>
                    <a:lnTo>
                      <a:pt x="433" y="141"/>
                    </a:lnTo>
                    <a:lnTo>
                      <a:pt x="431" y="135"/>
                    </a:lnTo>
                    <a:lnTo>
                      <a:pt x="431" y="135"/>
                    </a:lnTo>
                    <a:lnTo>
                      <a:pt x="431" y="135"/>
                    </a:lnTo>
                    <a:lnTo>
                      <a:pt x="424" y="112"/>
                    </a:lnTo>
                    <a:lnTo>
                      <a:pt x="401" y="72"/>
                    </a:lnTo>
                    <a:lnTo>
                      <a:pt x="384" y="53"/>
                    </a:lnTo>
                    <a:lnTo>
                      <a:pt x="378" y="48"/>
                    </a:lnTo>
                    <a:lnTo>
                      <a:pt x="355" y="29"/>
                    </a:lnTo>
                    <a:lnTo>
                      <a:pt x="304" y="6"/>
                    </a:lnTo>
                    <a:lnTo>
                      <a:pt x="274" y="2"/>
                    </a:lnTo>
                    <a:lnTo>
                      <a:pt x="274" y="2"/>
                    </a:lnTo>
                    <a:lnTo>
                      <a:pt x="274" y="2"/>
                    </a:lnTo>
                    <a:lnTo>
                      <a:pt x="264" y="0"/>
                    </a:lnTo>
                    <a:lnTo>
                      <a:pt x="255" y="0"/>
                    </a:lnTo>
                    <a:lnTo>
                      <a:pt x="255" y="0"/>
                    </a:lnTo>
                    <a:lnTo>
                      <a:pt x="222" y="2"/>
                    </a:lnTo>
                    <a:lnTo>
                      <a:pt x="156" y="29"/>
                    </a:lnTo>
                    <a:lnTo>
                      <a:pt x="129" y="53"/>
                    </a:lnTo>
                    <a:lnTo>
                      <a:pt x="0" y="181"/>
                    </a:lnTo>
                    <a:lnTo>
                      <a:pt x="129" y="308"/>
                    </a:lnTo>
                    <a:close/>
                  </a:path>
                </a:pathLst>
              </a:custGeom>
              <a:solidFill>
                <a:srgbClr val="3961B6"/>
              </a:solidFill>
              <a:ln>
                <a:solidFill>
                  <a:srgbClr val="3961B6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E71A929-0F75-4FAA-A7A2-0E8C627BC334}"/>
              </a:ext>
            </a:extLst>
          </p:cNvPr>
          <p:cNvGrpSpPr/>
          <p:nvPr/>
        </p:nvGrpSpPr>
        <p:grpSpPr>
          <a:xfrm rot="5400000">
            <a:off x="3092748" y="3059426"/>
            <a:ext cx="706501" cy="810709"/>
            <a:chOff x="4586187" y="3840573"/>
            <a:chExt cx="942001" cy="1080945"/>
          </a:xfrm>
        </p:grpSpPr>
        <p:sp>
          <p:nvSpPr>
            <p:cNvPr id="53" name="Freeform 203">
              <a:extLst>
                <a:ext uri="{FF2B5EF4-FFF2-40B4-BE49-F238E27FC236}">
                  <a16:creationId xmlns:a16="http://schemas.microsoft.com/office/drawing/2014/main" id="{2D4A5499-DE80-4B17-9B45-2CB503920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6187" y="4024199"/>
              <a:ext cx="745522" cy="897319"/>
            </a:xfrm>
            <a:custGeom>
              <a:avLst/>
              <a:gdLst>
                <a:gd name="T0" fmla="*/ 1054 w 1218"/>
                <a:gd name="T1" fmla="*/ 0 h 1466"/>
                <a:gd name="T2" fmla="*/ 959 w 1218"/>
                <a:gd name="T3" fmla="*/ 23 h 1466"/>
                <a:gd name="T4" fmla="*/ 868 w 1218"/>
                <a:gd name="T5" fmla="*/ 61 h 1466"/>
                <a:gd name="T6" fmla="*/ 773 w 1218"/>
                <a:gd name="T7" fmla="*/ 101 h 1466"/>
                <a:gd name="T8" fmla="*/ 596 w 1218"/>
                <a:gd name="T9" fmla="*/ 205 h 1466"/>
                <a:gd name="T10" fmla="*/ 439 w 1218"/>
                <a:gd name="T11" fmla="*/ 331 h 1466"/>
                <a:gd name="T12" fmla="*/ 302 w 1218"/>
                <a:gd name="T13" fmla="*/ 477 h 1466"/>
                <a:gd name="T14" fmla="*/ 243 w 1218"/>
                <a:gd name="T15" fmla="*/ 559 h 1466"/>
                <a:gd name="T16" fmla="*/ 188 w 1218"/>
                <a:gd name="T17" fmla="*/ 643 h 1466"/>
                <a:gd name="T18" fmla="*/ 99 w 1218"/>
                <a:gd name="T19" fmla="*/ 823 h 1466"/>
                <a:gd name="T20" fmla="*/ 36 w 1218"/>
                <a:gd name="T21" fmla="*/ 1019 h 1466"/>
                <a:gd name="T22" fmla="*/ 4 w 1218"/>
                <a:gd name="T23" fmla="*/ 1224 h 1466"/>
                <a:gd name="T24" fmla="*/ 0 w 1218"/>
                <a:gd name="T25" fmla="*/ 1331 h 1466"/>
                <a:gd name="T26" fmla="*/ 2 w 1218"/>
                <a:gd name="T27" fmla="*/ 1359 h 1466"/>
                <a:gd name="T28" fmla="*/ 23 w 1218"/>
                <a:gd name="T29" fmla="*/ 1407 h 1466"/>
                <a:gd name="T30" fmla="*/ 63 w 1218"/>
                <a:gd name="T31" fmla="*/ 1443 h 1466"/>
                <a:gd name="T32" fmla="*/ 114 w 1218"/>
                <a:gd name="T33" fmla="*/ 1464 h 1466"/>
                <a:gd name="T34" fmla="*/ 144 w 1218"/>
                <a:gd name="T35" fmla="*/ 1466 h 1466"/>
                <a:gd name="T36" fmla="*/ 171 w 1218"/>
                <a:gd name="T37" fmla="*/ 1464 h 1466"/>
                <a:gd name="T38" fmla="*/ 220 w 1218"/>
                <a:gd name="T39" fmla="*/ 1443 h 1466"/>
                <a:gd name="T40" fmla="*/ 258 w 1218"/>
                <a:gd name="T41" fmla="*/ 1407 h 1466"/>
                <a:gd name="T42" fmla="*/ 279 w 1218"/>
                <a:gd name="T43" fmla="*/ 1359 h 1466"/>
                <a:gd name="T44" fmla="*/ 281 w 1218"/>
                <a:gd name="T45" fmla="*/ 1331 h 1466"/>
                <a:gd name="T46" fmla="*/ 283 w 1218"/>
                <a:gd name="T47" fmla="*/ 1272 h 1466"/>
                <a:gd name="T48" fmla="*/ 294 w 1218"/>
                <a:gd name="T49" fmla="*/ 1160 h 1466"/>
                <a:gd name="T50" fmla="*/ 317 w 1218"/>
                <a:gd name="T51" fmla="*/ 1053 h 1466"/>
                <a:gd name="T52" fmla="*/ 351 w 1218"/>
                <a:gd name="T53" fmla="*/ 949 h 1466"/>
                <a:gd name="T54" fmla="*/ 372 w 1218"/>
                <a:gd name="T55" fmla="*/ 899 h 1466"/>
                <a:gd name="T56" fmla="*/ 405 w 1218"/>
                <a:gd name="T57" fmla="*/ 825 h 1466"/>
                <a:gd name="T58" fmla="*/ 490 w 1218"/>
                <a:gd name="T59" fmla="*/ 688 h 1466"/>
                <a:gd name="T60" fmla="*/ 596 w 1218"/>
                <a:gd name="T61" fmla="*/ 565 h 1466"/>
                <a:gd name="T62" fmla="*/ 716 w 1218"/>
                <a:gd name="T63" fmla="*/ 458 h 1466"/>
                <a:gd name="T64" fmla="*/ 783 w 1218"/>
                <a:gd name="T65" fmla="*/ 411 h 1466"/>
                <a:gd name="T66" fmla="*/ 857 w 1218"/>
                <a:gd name="T67" fmla="*/ 365 h 1466"/>
                <a:gd name="T68" fmla="*/ 1020 w 1218"/>
                <a:gd name="T69" fmla="*/ 291 h 1466"/>
                <a:gd name="T70" fmla="*/ 1104 w 1218"/>
                <a:gd name="T71" fmla="*/ 266 h 1466"/>
                <a:gd name="T72" fmla="*/ 1218 w 1218"/>
                <a:gd name="T73" fmla="*/ 118 h 1466"/>
                <a:gd name="T74" fmla="*/ 1054 w 1218"/>
                <a:gd name="T75" fmla="*/ 0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18" h="1466">
                  <a:moveTo>
                    <a:pt x="1054" y="0"/>
                  </a:moveTo>
                  <a:lnTo>
                    <a:pt x="959" y="23"/>
                  </a:lnTo>
                  <a:lnTo>
                    <a:pt x="868" y="61"/>
                  </a:lnTo>
                  <a:lnTo>
                    <a:pt x="773" y="101"/>
                  </a:lnTo>
                  <a:lnTo>
                    <a:pt x="596" y="205"/>
                  </a:lnTo>
                  <a:lnTo>
                    <a:pt x="439" y="331"/>
                  </a:lnTo>
                  <a:lnTo>
                    <a:pt x="302" y="477"/>
                  </a:lnTo>
                  <a:lnTo>
                    <a:pt x="243" y="559"/>
                  </a:lnTo>
                  <a:lnTo>
                    <a:pt x="188" y="643"/>
                  </a:lnTo>
                  <a:lnTo>
                    <a:pt x="99" y="823"/>
                  </a:lnTo>
                  <a:lnTo>
                    <a:pt x="36" y="1019"/>
                  </a:lnTo>
                  <a:lnTo>
                    <a:pt x="4" y="1224"/>
                  </a:lnTo>
                  <a:lnTo>
                    <a:pt x="0" y="1331"/>
                  </a:lnTo>
                  <a:lnTo>
                    <a:pt x="2" y="1359"/>
                  </a:lnTo>
                  <a:lnTo>
                    <a:pt x="23" y="1407"/>
                  </a:lnTo>
                  <a:lnTo>
                    <a:pt x="63" y="1443"/>
                  </a:lnTo>
                  <a:lnTo>
                    <a:pt x="114" y="1464"/>
                  </a:lnTo>
                  <a:lnTo>
                    <a:pt x="144" y="1466"/>
                  </a:lnTo>
                  <a:lnTo>
                    <a:pt x="171" y="1464"/>
                  </a:lnTo>
                  <a:lnTo>
                    <a:pt x="220" y="1443"/>
                  </a:lnTo>
                  <a:lnTo>
                    <a:pt x="258" y="1407"/>
                  </a:lnTo>
                  <a:lnTo>
                    <a:pt x="279" y="1359"/>
                  </a:lnTo>
                  <a:lnTo>
                    <a:pt x="281" y="1331"/>
                  </a:lnTo>
                  <a:lnTo>
                    <a:pt x="283" y="1272"/>
                  </a:lnTo>
                  <a:lnTo>
                    <a:pt x="294" y="1160"/>
                  </a:lnTo>
                  <a:lnTo>
                    <a:pt x="317" y="1053"/>
                  </a:lnTo>
                  <a:lnTo>
                    <a:pt x="351" y="949"/>
                  </a:lnTo>
                  <a:lnTo>
                    <a:pt x="372" y="899"/>
                  </a:lnTo>
                  <a:lnTo>
                    <a:pt x="405" y="825"/>
                  </a:lnTo>
                  <a:lnTo>
                    <a:pt x="490" y="688"/>
                  </a:lnTo>
                  <a:lnTo>
                    <a:pt x="596" y="565"/>
                  </a:lnTo>
                  <a:lnTo>
                    <a:pt x="716" y="458"/>
                  </a:lnTo>
                  <a:lnTo>
                    <a:pt x="783" y="411"/>
                  </a:lnTo>
                  <a:lnTo>
                    <a:pt x="857" y="365"/>
                  </a:lnTo>
                  <a:lnTo>
                    <a:pt x="1020" y="291"/>
                  </a:lnTo>
                  <a:lnTo>
                    <a:pt x="1104" y="266"/>
                  </a:lnTo>
                  <a:lnTo>
                    <a:pt x="1218" y="118"/>
                  </a:lnTo>
                  <a:lnTo>
                    <a:pt x="105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187E86F-01AD-4259-8454-6110ADE924B8}"/>
                </a:ext>
              </a:extLst>
            </p:cNvPr>
            <p:cNvGrpSpPr/>
            <p:nvPr/>
          </p:nvGrpSpPr>
          <p:grpSpPr>
            <a:xfrm>
              <a:off x="5152367" y="3840573"/>
              <a:ext cx="375821" cy="526539"/>
              <a:chOff x="5152367" y="3840573"/>
              <a:chExt cx="375821" cy="526539"/>
            </a:xfrm>
          </p:grpSpPr>
          <p:sp>
            <p:nvSpPr>
              <p:cNvPr id="55" name="Freeform 204">
                <a:extLst>
                  <a:ext uri="{FF2B5EF4-FFF2-40B4-BE49-F238E27FC236}">
                    <a16:creationId xmlns:a16="http://schemas.microsoft.com/office/drawing/2014/main" id="{A3B72D44-3A11-448F-9409-A5355A4D61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2367" y="3840573"/>
                <a:ext cx="315225" cy="181178"/>
              </a:xfrm>
              <a:custGeom>
                <a:avLst/>
                <a:gdLst>
                  <a:gd name="T0" fmla="*/ 2 w 515"/>
                  <a:gd name="T1" fmla="*/ 144 h 296"/>
                  <a:gd name="T2" fmla="*/ 0 w 515"/>
                  <a:gd name="T3" fmla="*/ 118 h 296"/>
                  <a:gd name="T4" fmla="*/ 13 w 515"/>
                  <a:gd name="T5" fmla="*/ 72 h 296"/>
                  <a:gd name="T6" fmla="*/ 25 w 515"/>
                  <a:gd name="T7" fmla="*/ 51 h 296"/>
                  <a:gd name="T8" fmla="*/ 42 w 515"/>
                  <a:gd name="T9" fmla="*/ 32 h 296"/>
                  <a:gd name="T10" fmla="*/ 87 w 515"/>
                  <a:gd name="T11" fmla="*/ 7 h 296"/>
                  <a:gd name="T12" fmla="*/ 110 w 515"/>
                  <a:gd name="T13" fmla="*/ 2 h 296"/>
                  <a:gd name="T14" fmla="*/ 133 w 515"/>
                  <a:gd name="T15" fmla="*/ 0 h 296"/>
                  <a:gd name="T16" fmla="*/ 179 w 515"/>
                  <a:gd name="T17" fmla="*/ 13 h 296"/>
                  <a:gd name="T18" fmla="*/ 201 w 515"/>
                  <a:gd name="T19" fmla="*/ 26 h 296"/>
                  <a:gd name="T20" fmla="*/ 515 w 515"/>
                  <a:gd name="T21" fmla="*/ 262 h 296"/>
                  <a:gd name="T22" fmla="*/ 498 w 515"/>
                  <a:gd name="T23" fmla="*/ 260 h 296"/>
                  <a:gd name="T24" fmla="*/ 481 w 515"/>
                  <a:gd name="T25" fmla="*/ 258 h 296"/>
                  <a:gd name="T26" fmla="*/ 378 w 515"/>
                  <a:gd name="T27" fmla="*/ 260 h 296"/>
                  <a:gd name="T28" fmla="*/ 277 w 515"/>
                  <a:gd name="T29" fmla="*/ 270 h 296"/>
                  <a:gd name="T30" fmla="*/ 209 w 515"/>
                  <a:gd name="T31" fmla="*/ 281 h 296"/>
                  <a:gd name="T32" fmla="*/ 141 w 515"/>
                  <a:gd name="T33" fmla="*/ 296 h 296"/>
                  <a:gd name="T34" fmla="*/ 51 w 515"/>
                  <a:gd name="T35" fmla="*/ 226 h 296"/>
                  <a:gd name="T36" fmla="*/ 32 w 515"/>
                  <a:gd name="T37" fmla="*/ 209 h 296"/>
                  <a:gd name="T38" fmla="*/ 6 w 515"/>
                  <a:gd name="T39" fmla="*/ 167 h 296"/>
                  <a:gd name="T40" fmla="*/ 2 w 515"/>
                  <a:gd name="T41" fmla="*/ 14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15" h="296">
                    <a:moveTo>
                      <a:pt x="2" y="144"/>
                    </a:moveTo>
                    <a:lnTo>
                      <a:pt x="0" y="118"/>
                    </a:lnTo>
                    <a:lnTo>
                      <a:pt x="13" y="72"/>
                    </a:lnTo>
                    <a:lnTo>
                      <a:pt x="25" y="51"/>
                    </a:lnTo>
                    <a:lnTo>
                      <a:pt x="42" y="32"/>
                    </a:lnTo>
                    <a:lnTo>
                      <a:pt x="87" y="7"/>
                    </a:lnTo>
                    <a:lnTo>
                      <a:pt x="110" y="2"/>
                    </a:lnTo>
                    <a:lnTo>
                      <a:pt x="133" y="0"/>
                    </a:lnTo>
                    <a:lnTo>
                      <a:pt x="179" y="13"/>
                    </a:lnTo>
                    <a:lnTo>
                      <a:pt x="201" y="26"/>
                    </a:lnTo>
                    <a:lnTo>
                      <a:pt x="515" y="262"/>
                    </a:lnTo>
                    <a:lnTo>
                      <a:pt x="498" y="260"/>
                    </a:lnTo>
                    <a:lnTo>
                      <a:pt x="481" y="258"/>
                    </a:lnTo>
                    <a:lnTo>
                      <a:pt x="378" y="260"/>
                    </a:lnTo>
                    <a:lnTo>
                      <a:pt x="277" y="270"/>
                    </a:lnTo>
                    <a:lnTo>
                      <a:pt x="209" y="281"/>
                    </a:lnTo>
                    <a:lnTo>
                      <a:pt x="141" y="296"/>
                    </a:lnTo>
                    <a:lnTo>
                      <a:pt x="51" y="226"/>
                    </a:lnTo>
                    <a:lnTo>
                      <a:pt x="32" y="209"/>
                    </a:lnTo>
                    <a:lnTo>
                      <a:pt x="6" y="167"/>
                    </a:lnTo>
                    <a:lnTo>
                      <a:pt x="2" y="14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" name="Freeform 205">
                <a:extLst>
                  <a:ext uri="{FF2B5EF4-FFF2-40B4-BE49-F238E27FC236}">
                    <a16:creationId xmlns:a16="http://schemas.microsoft.com/office/drawing/2014/main" id="{94F71ABF-3267-4ECA-8133-6868AF931D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1326" y="3998491"/>
                <a:ext cx="275439" cy="99157"/>
              </a:xfrm>
              <a:custGeom>
                <a:avLst/>
                <a:gdLst>
                  <a:gd name="T0" fmla="*/ 0 w 450"/>
                  <a:gd name="T1" fmla="*/ 40 h 162"/>
                  <a:gd name="T2" fmla="*/ 6 w 450"/>
                  <a:gd name="T3" fmla="*/ 38 h 162"/>
                  <a:gd name="T4" fmla="*/ 12 w 450"/>
                  <a:gd name="T5" fmla="*/ 38 h 162"/>
                  <a:gd name="T6" fmla="*/ 80 w 450"/>
                  <a:gd name="T7" fmla="*/ 23 h 162"/>
                  <a:gd name="T8" fmla="*/ 148 w 450"/>
                  <a:gd name="T9" fmla="*/ 12 h 162"/>
                  <a:gd name="T10" fmla="*/ 249 w 450"/>
                  <a:gd name="T11" fmla="*/ 2 h 162"/>
                  <a:gd name="T12" fmla="*/ 352 w 450"/>
                  <a:gd name="T13" fmla="*/ 0 h 162"/>
                  <a:gd name="T14" fmla="*/ 369 w 450"/>
                  <a:gd name="T15" fmla="*/ 2 h 162"/>
                  <a:gd name="T16" fmla="*/ 386 w 450"/>
                  <a:gd name="T17" fmla="*/ 4 h 162"/>
                  <a:gd name="T18" fmla="*/ 409 w 450"/>
                  <a:gd name="T19" fmla="*/ 12 h 162"/>
                  <a:gd name="T20" fmla="*/ 428 w 450"/>
                  <a:gd name="T21" fmla="*/ 25 h 162"/>
                  <a:gd name="T22" fmla="*/ 433 w 450"/>
                  <a:gd name="T23" fmla="*/ 27 h 162"/>
                  <a:gd name="T24" fmla="*/ 441 w 450"/>
                  <a:gd name="T25" fmla="*/ 36 h 162"/>
                  <a:gd name="T26" fmla="*/ 450 w 450"/>
                  <a:gd name="T27" fmla="*/ 44 h 162"/>
                  <a:gd name="T28" fmla="*/ 441 w 450"/>
                  <a:gd name="T29" fmla="*/ 36 h 162"/>
                  <a:gd name="T30" fmla="*/ 433 w 450"/>
                  <a:gd name="T31" fmla="*/ 27 h 162"/>
                  <a:gd name="T32" fmla="*/ 409 w 450"/>
                  <a:gd name="T33" fmla="*/ 12 h 162"/>
                  <a:gd name="T34" fmla="*/ 357 w 450"/>
                  <a:gd name="T35" fmla="*/ 0 h 162"/>
                  <a:gd name="T36" fmla="*/ 306 w 450"/>
                  <a:gd name="T37" fmla="*/ 6 h 162"/>
                  <a:gd name="T38" fmla="*/ 259 w 450"/>
                  <a:gd name="T39" fmla="*/ 33 h 162"/>
                  <a:gd name="T40" fmla="*/ 243 w 450"/>
                  <a:gd name="T41" fmla="*/ 55 h 162"/>
                  <a:gd name="T42" fmla="*/ 160 w 450"/>
                  <a:gd name="T43" fmla="*/ 162 h 162"/>
                  <a:gd name="T44" fmla="*/ 0 w 450"/>
                  <a:gd name="T45" fmla="*/ 4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50" h="162">
                    <a:moveTo>
                      <a:pt x="0" y="40"/>
                    </a:moveTo>
                    <a:lnTo>
                      <a:pt x="6" y="38"/>
                    </a:lnTo>
                    <a:lnTo>
                      <a:pt x="12" y="38"/>
                    </a:lnTo>
                    <a:lnTo>
                      <a:pt x="80" y="23"/>
                    </a:lnTo>
                    <a:lnTo>
                      <a:pt x="148" y="12"/>
                    </a:lnTo>
                    <a:lnTo>
                      <a:pt x="249" y="2"/>
                    </a:lnTo>
                    <a:lnTo>
                      <a:pt x="352" y="0"/>
                    </a:lnTo>
                    <a:lnTo>
                      <a:pt x="369" y="2"/>
                    </a:lnTo>
                    <a:lnTo>
                      <a:pt x="386" y="4"/>
                    </a:lnTo>
                    <a:lnTo>
                      <a:pt x="409" y="12"/>
                    </a:lnTo>
                    <a:lnTo>
                      <a:pt x="428" y="25"/>
                    </a:lnTo>
                    <a:lnTo>
                      <a:pt x="433" y="27"/>
                    </a:lnTo>
                    <a:lnTo>
                      <a:pt x="441" y="36"/>
                    </a:lnTo>
                    <a:lnTo>
                      <a:pt x="450" y="44"/>
                    </a:lnTo>
                    <a:lnTo>
                      <a:pt x="441" y="36"/>
                    </a:lnTo>
                    <a:lnTo>
                      <a:pt x="433" y="27"/>
                    </a:lnTo>
                    <a:lnTo>
                      <a:pt x="409" y="12"/>
                    </a:lnTo>
                    <a:lnTo>
                      <a:pt x="357" y="0"/>
                    </a:lnTo>
                    <a:lnTo>
                      <a:pt x="306" y="6"/>
                    </a:lnTo>
                    <a:lnTo>
                      <a:pt x="259" y="33"/>
                    </a:lnTo>
                    <a:lnTo>
                      <a:pt x="243" y="55"/>
                    </a:lnTo>
                    <a:lnTo>
                      <a:pt x="160" y="162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4288CF"/>
              </a:solidFill>
              <a:ln w="9525">
                <a:solidFill>
                  <a:srgbClr val="4288C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" name="Freeform 206">
                <a:extLst>
                  <a:ext uri="{FF2B5EF4-FFF2-40B4-BE49-F238E27FC236}">
                    <a16:creationId xmlns:a16="http://schemas.microsoft.com/office/drawing/2014/main" id="{027EF55E-7605-4467-A63B-D45EE26F8E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5618" y="4144925"/>
                <a:ext cx="282784" cy="222187"/>
              </a:xfrm>
              <a:custGeom>
                <a:avLst/>
                <a:gdLst>
                  <a:gd name="T0" fmla="*/ 2 w 462"/>
                  <a:gd name="T1" fmla="*/ 253 h 363"/>
                  <a:gd name="T2" fmla="*/ 0 w 462"/>
                  <a:gd name="T3" fmla="*/ 230 h 363"/>
                  <a:gd name="T4" fmla="*/ 12 w 462"/>
                  <a:gd name="T5" fmla="*/ 183 h 363"/>
                  <a:gd name="T6" fmla="*/ 25 w 462"/>
                  <a:gd name="T7" fmla="*/ 162 h 363"/>
                  <a:gd name="T8" fmla="*/ 109 w 462"/>
                  <a:gd name="T9" fmla="*/ 50 h 363"/>
                  <a:gd name="T10" fmla="*/ 166 w 462"/>
                  <a:gd name="T11" fmla="*/ 38 h 363"/>
                  <a:gd name="T12" fmla="*/ 225 w 462"/>
                  <a:gd name="T13" fmla="*/ 29 h 363"/>
                  <a:gd name="T14" fmla="*/ 306 w 462"/>
                  <a:gd name="T15" fmla="*/ 21 h 363"/>
                  <a:gd name="T16" fmla="*/ 388 w 462"/>
                  <a:gd name="T17" fmla="*/ 19 h 363"/>
                  <a:gd name="T18" fmla="*/ 407 w 462"/>
                  <a:gd name="T19" fmla="*/ 19 h 363"/>
                  <a:gd name="T20" fmla="*/ 445 w 462"/>
                  <a:gd name="T21" fmla="*/ 10 h 363"/>
                  <a:gd name="T22" fmla="*/ 462 w 462"/>
                  <a:gd name="T23" fmla="*/ 0 h 363"/>
                  <a:gd name="T24" fmla="*/ 225 w 462"/>
                  <a:gd name="T25" fmla="*/ 312 h 363"/>
                  <a:gd name="T26" fmla="*/ 209 w 462"/>
                  <a:gd name="T27" fmla="*/ 333 h 363"/>
                  <a:gd name="T28" fmla="*/ 166 w 462"/>
                  <a:gd name="T29" fmla="*/ 356 h 363"/>
                  <a:gd name="T30" fmla="*/ 141 w 462"/>
                  <a:gd name="T31" fmla="*/ 363 h 363"/>
                  <a:gd name="T32" fmla="*/ 118 w 462"/>
                  <a:gd name="T33" fmla="*/ 363 h 363"/>
                  <a:gd name="T34" fmla="*/ 71 w 462"/>
                  <a:gd name="T35" fmla="*/ 352 h 363"/>
                  <a:gd name="T36" fmla="*/ 50 w 462"/>
                  <a:gd name="T37" fmla="*/ 337 h 363"/>
                  <a:gd name="T38" fmla="*/ 29 w 462"/>
                  <a:gd name="T39" fmla="*/ 320 h 363"/>
                  <a:gd name="T40" fmla="*/ 6 w 462"/>
                  <a:gd name="T41" fmla="*/ 278 h 363"/>
                  <a:gd name="T42" fmla="*/ 2 w 462"/>
                  <a:gd name="T43" fmla="*/ 253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62" h="363">
                    <a:moveTo>
                      <a:pt x="2" y="253"/>
                    </a:moveTo>
                    <a:lnTo>
                      <a:pt x="0" y="230"/>
                    </a:lnTo>
                    <a:lnTo>
                      <a:pt x="12" y="183"/>
                    </a:lnTo>
                    <a:lnTo>
                      <a:pt x="25" y="162"/>
                    </a:lnTo>
                    <a:lnTo>
                      <a:pt x="109" y="50"/>
                    </a:lnTo>
                    <a:lnTo>
                      <a:pt x="166" y="38"/>
                    </a:lnTo>
                    <a:lnTo>
                      <a:pt x="225" y="29"/>
                    </a:lnTo>
                    <a:lnTo>
                      <a:pt x="306" y="21"/>
                    </a:lnTo>
                    <a:lnTo>
                      <a:pt x="388" y="19"/>
                    </a:lnTo>
                    <a:lnTo>
                      <a:pt x="407" y="19"/>
                    </a:lnTo>
                    <a:lnTo>
                      <a:pt x="445" y="10"/>
                    </a:lnTo>
                    <a:lnTo>
                      <a:pt x="462" y="0"/>
                    </a:lnTo>
                    <a:lnTo>
                      <a:pt x="225" y="312"/>
                    </a:lnTo>
                    <a:lnTo>
                      <a:pt x="209" y="333"/>
                    </a:lnTo>
                    <a:lnTo>
                      <a:pt x="166" y="356"/>
                    </a:lnTo>
                    <a:lnTo>
                      <a:pt x="141" y="363"/>
                    </a:lnTo>
                    <a:lnTo>
                      <a:pt x="118" y="363"/>
                    </a:lnTo>
                    <a:lnTo>
                      <a:pt x="71" y="352"/>
                    </a:lnTo>
                    <a:lnTo>
                      <a:pt x="50" y="337"/>
                    </a:lnTo>
                    <a:lnTo>
                      <a:pt x="29" y="320"/>
                    </a:lnTo>
                    <a:lnTo>
                      <a:pt x="6" y="278"/>
                    </a:lnTo>
                    <a:lnTo>
                      <a:pt x="2" y="25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" name="Freeform 207">
                <a:extLst>
                  <a:ext uri="{FF2B5EF4-FFF2-40B4-BE49-F238E27FC236}">
                    <a16:creationId xmlns:a16="http://schemas.microsoft.com/office/drawing/2014/main" id="{1796E5A2-B923-4A5B-88FD-68E5A12666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3766" y="4097650"/>
                <a:ext cx="179342" cy="88140"/>
              </a:xfrm>
              <a:custGeom>
                <a:avLst/>
                <a:gdLst>
                  <a:gd name="T0" fmla="*/ 0 w 293"/>
                  <a:gd name="T1" fmla="*/ 144 h 144"/>
                  <a:gd name="T2" fmla="*/ 107 w 293"/>
                  <a:gd name="T3" fmla="*/ 0 h 144"/>
                  <a:gd name="T4" fmla="*/ 215 w 293"/>
                  <a:gd name="T5" fmla="*/ 80 h 144"/>
                  <a:gd name="T6" fmla="*/ 234 w 293"/>
                  <a:gd name="T7" fmla="*/ 93 h 144"/>
                  <a:gd name="T8" fmla="*/ 272 w 293"/>
                  <a:gd name="T9" fmla="*/ 106 h 144"/>
                  <a:gd name="T10" fmla="*/ 293 w 293"/>
                  <a:gd name="T11" fmla="*/ 108 h 144"/>
                  <a:gd name="T12" fmla="*/ 211 w 293"/>
                  <a:gd name="T13" fmla="*/ 110 h 144"/>
                  <a:gd name="T14" fmla="*/ 130 w 293"/>
                  <a:gd name="T15" fmla="*/ 118 h 144"/>
                  <a:gd name="T16" fmla="*/ 71 w 293"/>
                  <a:gd name="T17" fmla="*/ 127 h 144"/>
                  <a:gd name="T18" fmla="*/ 14 w 293"/>
                  <a:gd name="T19" fmla="*/ 139 h 144"/>
                  <a:gd name="T20" fmla="*/ 6 w 293"/>
                  <a:gd name="T21" fmla="*/ 142 h 144"/>
                  <a:gd name="T22" fmla="*/ 0 w 293"/>
                  <a:gd name="T23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3" h="144">
                    <a:moveTo>
                      <a:pt x="0" y="144"/>
                    </a:moveTo>
                    <a:lnTo>
                      <a:pt x="107" y="0"/>
                    </a:lnTo>
                    <a:lnTo>
                      <a:pt x="215" y="80"/>
                    </a:lnTo>
                    <a:lnTo>
                      <a:pt x="234" y="93"/>
                    </a:lnTo>
                    <a:lnTo>
                      <a:pt x="272" y="106"/>
                    </a:lnTo>
                    <a:lnTo>
                      <a:pt x="293" y="108"/>
                    </a:lnTo>
                    <a:lnTo>
                      <a:pt x="211" y="110"/>
                    </a:lnTo>
                    <a:lnTo>
                      <a:pt x="130" y="118"/>
                    </a:lnTo>
                    <a:lnTo>
                      <a:pt x="71" y="127"/>
                    </a:lnTo>
                    <a:lnTo>
                      <a:pt x="14" y="139"/>
                    </a:lnTo>
                    <a:lnTo>
                      <a:pt x="6" y="14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4288CF"/>
              </a:solidFill>
              <a:ln w="9525">
                <a:solidFill>
                  <a:srgbClr val="4288C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" name="Freeform 208">
                <a:extLst>
                  <a:ext uri="{FF2B5EF4-FFF2-40B4-BE49-F238E27FC236}">
                    <a16:creationId xmlns:a16="http://schemas.microsoft.com/office/drawing/2014/main" id="{75506582-4BEF-4552-92E0-1C9B7FCD61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3108" y="4152125"/>
                <a:ext cx="45294" cy="11629"/>
              </a:xfrm>
              <a:custGeom>
                <a:avLst/>
                <a:gdLst>
                  <a:gd name="T0" fmla="*/ 0 w 74"/>
                  <a:gd name="T1" fmla="*/ 19 h 19"/>
                  <a:gd name="T2" fmla="*/ 0 w 74"/>
                  <a:gd name="T3" fmla="*/ 19 h 19"/>
                  <a:gd name="T4" fmla="*/ 2 w 74"/>
                  <a:gd name="T5" fmla="*/ 19 h 19"/>
                  <a:gd name="T6" fmla="*/ 2 w 74"/>
                  <a:gd name="T7" fmla="*/ 19 h 19"/>
                  <a:gd name="T8" fmla="*/ 23 w 74"/>
                  <a:gd name="T9" fmla="*/ 19 h 19"/>
                  <a:gd name="T10" fmla="*/ 59 w 74"/>
                  <a:gd name="T11" fmla="*/ 8 h 19"/>
                  <a:gd name="T12" fmla="*/ 74 w 74"/>
                  <a:gd name="T13" fmla="*/ 0 h 19"/>
                  <a:gd name="T14" fmla="*/ 74 w 74"/>
                  <a:gd name="T15" fmla="*/ 0 h 19"/>
                  <a:gd name="T16" fmla="*/ 57 w 74"/>
                  <a:gd name="T17" fmla="*/ 10 h 19"/>
                  <a:gd name="T18" fmla="*/ 19 w 74"/>
                  <a:gd name="T19" fmla="*/ 19 h 19"/>
                  <a:gd name="T20" fmla="*/ 0 w 74"/>
                  <a:gd name="T2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4" h="19">
                    <a:moveTo>
                      <a:pt x="0" y="19"/>
                    </a:moveTo>
                    <a:lnTo>
                      <a:pt x="0" y="19"/>
                    </a:lnTo>
                    <a:lnTo>
                      <a:pt x="2" y="19"/>
                    </a:lnTo>
                    <a:lnTo>
                      <a:pt x="2" y="19"/>
                    </a:lnTo>
                    <a:lnTo>
                      <a:pt x="23" y="19"/>
                    </a:lnTo>
                    <a:lnTo>
                      <a:pt x="59" y="8"/>
                    </a:lnTo>
                    <a:lnTo>
                      <a:pt x="74" y="0"/>
                    </a:lnTo>
                    <a:lnTo>
                      <a:pt x="74" y="0"/>
                    </a:lnTo>
                    <a:lnTo>
                      <a:pt x="57" y="10"/>
                    </a:lnTo>
                    <a:lnTo>
                      <a:pt x="19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438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0" name="Freeform 209">
                <a:extLst>
                  <a:ext uri="{FF2B5EF4-FFF2-40B4-BE49-F238E27FC236}">
                    <a16:creationId xmlns:a16="http://schemas.microsoft.com/office/drawing/2014/main" id="{7E53ABBC-CB17-4C5B-BDE1-21553ABB7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8402" y="4075615"/>
                <a:ext cx="39786" cy="76510"/>
              </a:xfrm>
              <a:custGeom>
                <a:avLst/>
                <a:gdLst>
                  <a:gd name="T0" fmla="*/ 0 w 65"/>
                  <a:gd name="T1" fmla="*/ 125 h 125"/>
                  <a:gd name="T2" fmla="*/ 0 w 65"/>
                  <a:gd name="T3" fmla="*/ 125 h 125"/>
                  <a:gd name="T4" fmla="*/ 27 w 65"/>
                  <a:gd name="T5" fmla="*/ 106 h 125"/>
                  <a:gd name="T6" fmla="*/ 61 w 65"/>
                  <a:gd name="T7" fmla="*/ 47 h 125"/>
                  <a:gd name="T8" fmla="*/ 65 w 65"/>
                  <a:gd name="T9" fmla="*/ 11 h 125"/>
                  <a:gd name="T10" fmla="*/ 65 w 65"/>
                  <a:gd name="T11" fmla="*/ 5 h 125"/>
                  <a:gd name="T12" fmla="*/ 65 w 65"/>
                  <a:gd name="T13" fmla="*/ 0 h 125"/>
                  <a:gd name="T14" fmla="*/ 65 w 65"/>
                  <a:gd name="T15" fmla="*/ 23 h 125"/>
                  <a:gd name="T16" fmla="*/ 53 w 65"/>
                  <a:gd name="T17" fmla="*/ 70 h 125"/>
                  <a:gd name="T18" fmla="*/ 38 w 65"/>
                  <a:gd name="T19" fmla="*/ 91 h 125"/>
                  <a:gd name="T20" fmla="*/ 21 w 65"/>
                  <a:gd name="T21" fmla="*/ 110 h 125"/>
                  <a:gd name="T22" fmla="*/ 0 w 65"/>
                  <a:gd name="T23" fmla="*/ 12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5" h="125">
                    <a:moveTo>
                      <a:pt x="0" y="125"/>
                    </a:moveTo>
                    <a:lnTo>
                      <a:pt x="0" y="125"/>
                    </a:lnTo>
                    <a:lnTo>
                      <a:pt x="27" y="106"/>
                    </a:lnTo>
                    <a:lnTo>
                      <a:pt x="61" y="47"/>
                    </a:lnTo>
                    <a:lnTo>
                      <a:pt x="65" y="11"/>
                    </a:lnTo>
                    <a:lnTo>
                      <a:pt x="65" y="5"/>
                    </a:lnTo>
                    <a:lnTo>
                      <a:pt x="65" y="0"/>
                    </a:lnTo>
                    <a:lnTo>
                      <a:pt x="65" y="23"/>
                    </a:lnTo>
                    <a:lnTo>
                      <a:pt x="53" y="70"/>
                    </a:lnTo>
                    <a:lnTo>
                      <a:pt x="38" y="91"/>
                    </a:lnTo>
                    <a:lnTo>
                      <a:pt x="21" y="110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202F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" name="Freeform 210">
                <a:extLst>
                  <a:ext uri="{FF2B5EF4-FFF2-40B4-BE49-F238E27FC236}">
                    <a16:creationId xmlns:a16="http://schemas.microsoft.com/office/drawing/2014/main" id="{4EBFB0D5-598B-42EB-8412-A13D403939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06765" y="4025423"/>
                <a:ext cx="9794" cy="14078"/>
              </a:xfrm>
              <a:custGeom>
                <a:avLst/>
                <a:gdLst>
                  <a:gd name="T0" fmla="*/ 0 w 16"/>
                  <a:gd name="T1" fmla="*/ 0 h 23"/>
                  <a:gd name="T2" fmla="*/ 10 w 16"/>
                  <a:gd name="T3" fmla="*/ 11 h 23"/>
                  <a:gd name="T4" fmla="*/ 16 w 16"/>
                  <a:gd name="T5" fmla="*/ 23 h 23"/>
                  <a:gd name="T6" fmla="*/ 10 w 16"/>
                  <a:gd name="T7" fmla="*/ 11 h 23"/>
                  <a:gd name="T8" fmla="*/ 0 w 16"/>
                  <a:gd name="T9" fmla="*/ 0 h 23"/>
                  <a:gd name="T10" fmla="*/ 0 w 16"/>
                  <a:gd name="T11" fmla="*/ 0 h 23"/>
                  <a:gd name="T12" fmla="*/ 0 w 16"/>
                  <a:gd name="T1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23">
                    <a:moveTo>
                      <a:pt x="0" y="0"/>
                    </a:moveTo>
                    <a:lnTo>
                      <a:pt x="10" y="11"/>
                    </a:lnTo>
                    <a:lnTo>
                      <a:pt x="16" y="23"/>
                    </a:lnTo>
                    <a:lnTo>
                      <a:pt x="10" y="1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2F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" name="Freeform 211">
                <a:extLst>
                  <a:ext uri="{FF2B5EF4-FFF2-40B4-BE49-F238E27FC236}">
                    <a16:creationId xmlns:a16="http://schemas.microsoft.com/office/drawing/2014/main" id="{C60EA749-B1EC-4D7B-AAD7-14289FBB4D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9260" y="3998491"/>
                <a:ext cx="198928" cy="165264"/>
              </a:xfrm>
              <a:custGeom>
                <a:avLst/>
                <a:gdLst>
                  <a:gd name="T0" fmla="*/ 0 w 325"/>
                  <a:gd name="T1" fmla="*/ 162 h 270"/>
                  <a:gd name="T2" fmla="*/ 83 w 325"/>
                  <a:gd name="T3" fmla="*/ 55 h 270"/>
                  <a:gd name="T4" fmla="*/ 99 w 325"/>
                  <a:gd name="T5" fmla="*/ 33 h 270"/>
                  <a:gd name="T6" fmla="*/ 146 w 325"/>
                  <a:gd name="T7" fmla="*/ 6 h 270"/>
                  <a:gd name="T8" fmla="*/ 197 w 325"/>
                  <a:gd name="T9" fmla="*/ 0 h 270"/>
                  <a:gd name="T10" fmla="*/ 249 w 325"/>
                  <a:gd name="T11" fmla="*/ 12 h 270"/>
                  <a:gd name="T12" fmla="*/ 273 w 325"/>
                  <a:gd name="T13" fmla="*/ 27 h 270"/>
                  <a:gd name="T14" fmla="*/ 281 w 325"/>
                  <a:gd name="T15" fmla="*/ 36 h 270"/>
                  <a:gd name="T16" fmla="*/ 290 w 325"/>
                  <a:gd name="T17" fmla="*/ 44 h 270"/>
                  <a:gd name="T18" fmla="*/ 290 w 325"/>
                  <a:gd name="T19" fmla="*/ 44 h 270"/>
                  <a:gd name="T20" fmla="*/ 290 w 325"/>
                  <a:gd name="T21" fmla="*/ 44 h 270"/>
                  <a:gd name="T22" fmla="*/ 300 w 325"/>
                  <a:gd name="T23" fmla="*/ 55 h 270"/>
                  <a:gd name="T24" fmla="*/ 306 w 325"/>
                  <a:gd name="T25" fmla="*/ 67 h 270"/>
                  <a:gd name="T26" fmla="*/ 319 w 325"/>
                  <a:gd name="T27" fmla="*/ 93 h 270"/>
                  <a:gd name="T28" fmla="*/ 323 w 325"/>
                  <a:gd name="T29" fmla="*/ 118 h 270"/>
                  <a:gd name="T30" fmla="*/ 325 w 325"/>
                  <a:gd name="T31" fmla="*/ 122 h 270"/>
                  <a:gd name="T32" fmla="*/ 325 w 325"/>
                  <a:gd name="T33" fmla="*/ 126 h 270"/>
                  <a:gd name="T34" fmla="*/ 325 w 325"/>
                  <a:gd name="T35" fmla="*/ 131 h 270"/>
                  <a:gd name="T36" fmla="*/ 325 w 325"/>
                  <a:gd name="T37" fmla="*/ 137 h 270"/>
                  <a:gd name="T38" fmla="*/ 321 w 325"/>
                  <a:gd name="T39" fmla="*/ 173 h 270"/>
                  <a:gd name="T40" fmla="*/ 287 w 325"/>
                  <a:gd name="T41" fmla="*/ 232 h 270"/>
                  <a:gd name="T42" fmla="*/ 260 w 325"/>
                  <a:gd name="T43" fmla="*/ 251 h 270"/>
                  <a:gd name="T44" fmla="*/ 245 w 325"/>
                  <a:gd name="T45" fmla="*/ 259 h 270"/>
                  <a:gd name="T46" fmla="*/ 209 w 325"/>
                  <a:gd name="T47" fmla="*/ 270 h 270"/>
                  <a:gd name="T48" fmla="*/ 188 w 325"/>
                  <a:gd name="T49" fmla="*/ 270 h 270"/>
                  <a:gd name="T50" fmla="*/ 188 w 325"/>
                  <a:gd name="T51" fmla="*/ 270 h 270"/>
                  <a:gd name="T52" fmla="*/ 186 w 325"/>
                  <a:gd name="T53" fmla="*/ 270 h 270"/>
                  <a:gd name="T54" fmla="*/ 186 w 325"/>
                  <a:gd name="T55" fmla="*/ 270 h 270"/>
                  <a:gd name="T56" fmla="*/ 165 w 325"/>
                  <a:gd name="T57" fmla="*/ 268 h 270"/>
                  <a:gd name="T58" fmla="*/ 127 w 325"/>
                  <a:gd name="T59" fmla="*/ 255 h 270"/>
                  <a:gd name="T60" fmla="*/ 108 w 325"/>
                  <a:gd name="T61" fmla="*/ 242 h 270"/>
                  <a:gd name="T62" fmla="*/ 0 w 325"/>
                  <a:gd name="T63" fmla="*/ 162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5" h="270">
                    <a:moveTo>
                      <a:pt x="0" y="162"/>
                    </a:moveTo>
                    <a:lnTo>
                      <a:pt x="83" y="55"/>
                    </a:lnTo>
                    <a:lnTo>
                      <a:pt x="99" y="33"/>
                    </a:lnTo>
                    <a:lnTo>
                      <a:pt x="146" y="6"/>
                    </a:lnTo>
                    <a:lnTo>
                      <a:pt x="197" y="0"/>
                    </a:lnTo>
                    <a:lnTo>
                      <a:pt x="249" y="12"/>
                    </a:lnTo>
                    <a:lnTo>
                      <a:pt x="273" y="27"/>
                    </a:lnTo>
                    <a:lnTo>
                      <a:pt x="281" y="36"/>
                    </a:lnTo>
                    <a:lnTo>
                      <a:pt x="290" y="44"/>
                    </a:lnTo>
                    <a:lnTo>
                      <a:pt x="290" y="44"/>
                    </a:lnTo>
                    <a:lnTo>
                      <a:pt x="290" y="44"/>
                    </a:lnTo>
                    <a:lnTo>
                      <a:pt x="300" y="55"/>
                    </a:lnTo>
                    <a:lnTo>
                      <a:pt x="306" y="67"/>
                    </a:lnTo>
                    <a:lnTo>
                      <a:pt x="319" y="93"/>
                    </a:lnTo>
                    <a:lnTo>
                      <a:pt x="323" y="118"/>
                    </a:lnTo>
                    <a:lnTo>
                      <a:pt x="325" y="122"/>
                    </a:lnTo>
                    <a:lnTo>
                      <a:pt x="325" y="126"/>
                    </a:lnTo>
                    <a:lnTo>
                      <a:pt x="325" y="131"/>
                    </a:lnTo>
                    <a:lnTo>
                      <a:pt x="325" y="137"/>
                    </a:lnTo>
                    <a:lnTo>
                      <a:pt x="321" y="173"/>
                    </a:lnTo>
                    <a:lnTo>
                      <a:pt x="287" y="232"/>
                    </a:lnTo>
                    <a:lnTo>
                      <a:pt x="260" y="251"/>
                    </a:lnTo>
                    <a:lnTo>
                      <a:pt x="245" y="259"/>
                    </a:lnTo>
                    <a:lnTo>
                      <a:pt x="209" y="270"/>
                    </a:lnTo>
                    <a:lnTo>
                      <a:pt x="188" y="270"/>
                    </a:lnTo>
                    <a:lnTo>
                      <a:pt x="188" y="270"/>
                    </a:lnTo>
                    <a:lnTo>
                      <a:pt x="186" y="270"/>
                    </a:lnTo>
                    <a:lnTo>
                      <a:pt x="186" y="270"/>
                    </a:lnTo>
                    <a:lnTo>
                      <a:pt x="165" y="268"/>
                    </a:lnTo>
                    <a:lnTo>
                      <a:pt x="127" y="255"/>
                    </a:lnTo>
                    <a:lnTo>
                      <a:pt x="108" y="242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3961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9F88AE8-EC0F-4ADA-83AA-516A9F57E68B}"/>
              </a:ext>
            </a:extLst>
          </p:cNvPr>
          <p:cNvGrpSpPr/>
          <p:nvPr/>
        </p:nvGrpSpPr>
        <p:grpSpPr>
          <a:xfrm rot="10800000">
            <a:off x="3040855" y="1775903"/>
            <a:ext cx="706501" cy="810709"/>
            <a:chOff x="4586187" y="3840573"/>
            <a:chExt cx="942001" cy="1080945"/>
          </a:xfrm>
        </p:grpSpPr>
        <p:sp>
          <p:nvSpPr>
            <p:cNvPr id="64" name="Freeform 203">
              <a:extLst>
                <a:ext uri="{FF2B5EF4-FFF2-40B4-BE49-F238E27FC236}">
                  <a16:creationId xmlns:a16="http://schemas.microsoft.com/office/drawing/2014/main" id="{3013BC71-EA85-4926-8E06-4E21FA5A6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6187" y="4024199"/>
              <a:ext cx="745522" cy="897319"/>
            </a:xfrm>
            <a:custGeom>
              <a:avLst/>
              <a:gdLst>
                <a:gd name="T0" fmla="*/ 1054 w 1218"/>
                <a:gd name="T1" fmla="*/ 0 h 1466"/>
                <a:gd name="T2" fmla="*/ 959 w 1218"/>
                <a:gd name="T3" fmla="*/ 23 h 1466"/>
                <a:gd name="T4" fmla="*/ 868 w 1218"/>
                <a:gd name="T5" fmla="*/ 61 h 1466"/>
                <a:gd name="T6" fmla="*/ 773 w 1218"/>
                <a:gd name="T7" fmla="*/ 101 h 1466"/>
                <a:gd name="T8" fmla="*/ 596 w 1218"/>
                <a:gd name="T9" fmla="*/ 205 h 1466"/>
                <a:gd name="T10" fmla="*/ 439 w 1218"/>
                <a:gd name="T11" fmla="*/ 331 h 1466"/>
                <a:gd name="T12" fmla="*/ 302 w 1218"/>
                <a:gd name="T13" fmla="*/ 477 h 1466"/>
                <a:gd name="T14" fmla="*/ 243 w 1218"/>
                <a:gd name="T15" fmla="*/ 559 h 1466"/>
                <a:gd name="T16" fmla="*/ 188 w 1218"/>
                <a:gd name="T17" fmla="*/ 643 h 1466"/>
                <a:gd name="T18" fmla="*/ 99 w 1218"/>
                <a:gd name="T19" fmla="*/ 823 h 1466"/>
                <a:gd name="T20" fmla="*/ 36 w 1218"/>
                <a:gd name="T21" fmla="*/ 1019 h 1466"/>
                <a:gd name="T22" fmla="*/ 4 w 1218"/>
                <a:gd name="T23" fmla="*/ 1224 h 1466"/>
                <a:gd name="T24" fmla="*/ 0 w 1218"/>
                <a:gd name="T25" fmla="*/ 1331 h 1466"/>
                <a:gd name="T26" fmla="*/ 2 w 1218"/>
                <a:gd name="T27" fmla="*/ 1359 h 1466"/>
                <a:gd name="T28" fmla="*/ 23 w 1218"/>
                <a:gd name="T29" fmla="*/ 1407 h 1466"/>
                <a:gd name="T30" fmla="*/ 63 w 1218"/>
                <a:gd name="T31" fmla="*/ 1443 h 1466"/>
                <a:gd name="T32" fmla="*/ 114 w 1218"/>
                <a:gd name="T33" fmla="*/ 1464 h 1466"/>
                <a:gd name="T34" fmla="*/ 144 w 1218"/>
                <a:gd name="T35" fmla="*/ 1466 h 1466"/>
                <a:gd name="T36" fmla="*/ 171 w 1218"/>
                <a:gd name="T37" fmla="*/ 1464 h 1466"/>
                <a:gd name="T38" fmla="*/ 220 w 1218"/>
                <a:gd name="T39" fmla="*/ 1443 h 1466"/>
                <a:gd name="T40" fmla="*/ 258 w 1218"/>
                <a:gd name="T41" fmla="*/ 1407 h 1466"/>
                <a:gd name="T42" fmla="*/ 279 w 1218"/>
                <a:gd name="T43" fmla="*/ 1359 h 1466"/>
                <a:gd name="T44" fmla="*/ 281 w 1218"/>
                <a:gd name="T45" fmla="*/ 1331 h 1466"/>
                <a:gd name="T46" fmla="*/ 283 w 1218"/>
                <a:gd name="T47" fmla="*/ 1272 h 1466"/>
                <a:gd name="T48" fmla="*/ 294 w 1218"/>
                <a:gd name="T49" fmla="*/ 1160 h 1466"/>
                <a:gd name="T50" fmla="*/ 317 w 1218"/>
                <a:gd name="T51" fmla="*/ 1053 h 1466"/>
                <a:gd name="T52" fmla="*/ 351 w 1218"/>
                <a:gd name="T53" fmla="*/ 949 h 1466"/>
                <a:gd name="T54" fmla="*/ 372 w 1218"/>
                <a:gd name="T55" fmla="*/ 899 h 1466"/>
                <a:gd name="T56" fmla="*/ 405 w 1218"/>
                <a:gd name="T57" fmla="*/ 825 h 1466"/>
                <a:gd name="T58" fmla="*/ 490 w 1218"/>
                <a:gd name="T59" fmla="*/ 688 h 1466"/>
                <a:gd name="T60" fmla="*/ 596 w 1218"/>
                <a:gd name="T61" fmla="*/ 565 h 1466"/>
                <a:gd name="T62" fmla="*/ 716 w 1218"/>
                <a:gd name="T63" fmla="*/ 458 h 1466"/>
                <a:gd name="T64" fmla="*/ 783 w 1218"/>
                <a:gd name="T65" fmla="*/ 411 h 1466"/>
                <a:gd name="T66" fmla="*/ 857 w 1218"/>
                <a:gd name="T67" fmla="*/ 365 h 1466"/>
                <a:gd name="T68" fmla="*/ 1020 w 1218"/>
                <a:gd name="T69" fmla="*/ 291 h 1466"/>
                <a:gd name="T70" fmla="*/ 1104 w 1218"/>
                <a:gd name="T71" fmla="*/ 266 h 1466"/>
                <a:gd name="T72" fmla="*/ 1218 w 1218"/>
                <a:gd name="T73" fmla="*/ 118 h 1466"/>
                <a:gd name="T74" fmla="*/ 1054 w 1218"/>
                <a:gd name="T75" fmla="*/ 0 h 1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18" h="1466">
                  <a:moveTo>
                    <a:pt x="1054" y="0"/>
                  </a:moveTo>
                  <a:lnTo>
                    <a:pt x="959" y="23"/>
                  </a:lnTo>
                  <a:lnTo>
                    <a:pt x="868" y="61"/>
                  </a:lnTo>
                  <a:lnTo>
                    <a:pt x="773" y="101"/>
                  </a:lnTo>
                  <a:lnTo>
                    <a:pt x="596" y="205"/>
                  </a:lnTo>
                  <a:lnTo>
                    <a:pt x="439" y="331"/>
                  </a:lnTo>
                  <a:lnTo>
                    <a:pt x="302" y="477"/>
                  </a:lnTo>
                  <a:lnTo>
                    <a:pt x="243" y="559"/>
                  </a:lnTo>
                  <a:lnTo>
                    <a:pt x="188" y="643"/>
                  </a:lnTo>
                  <a:lnTo>
                    <a:pt x="99" y="823"/>
                  </a:lnTo>
                  <a:lnTo>
                    <a:pt x="36" y="1019"/>
                  </a:lnTo>
                  <a:lnTo>
                    <a:pt x="4" y="1224"/>
                  </a:lnTo>
                  <a:lnTo>
                    <a:pt x="0" y="1331"/>
                  </a:lnTo>
                  <a:lnTo>
                    <a:pt x="2" y="1359"/>
                  </a:lnTo>
                  <a:lnTo>
                    <a:pt x="23" y="1407"/>
                  </a:lnTo>
                  <a:lnTo>
                    <a:pt x="63" y="1443"/>
                  </a:lnTo>
                  <a:lnTo>
                    <a:pt x="114" y="1464"/>
                  </a:lnTo>
                  <a:lnTo>
                    <a:pt x="144" y="1466"/>
                  </a:lnTo>
                  <a:lnTo>
                    <a:pt x="171" y="1464"/>
                  </a:lnTo>
                  <a:lnTo>
                    <a:pt x="220" y="1443"/>
                  </a:lnTo>
                  <a:lnTo>
                    <a:pt x="258" y="1407"/>
                  </a:lnTo>
                  <a:lnTo>
                    <a:pt x="279" y="1359"/>
                  </a:lnTo>
                  <a:lnTo>
                    <a:pt x="281" y="1331"/>
                  </a:lnTo>
                  <a:lnTo>
                    <a:pt x="283" y="1272"/>
                  </a:lnTo>
                  <a:lnTo>
                    <a:pt x="294" y="1160"/>
                  </a:lnTo>
                  <a:lnTo>
                    <a:pt x="317" y="1053"/>
                  </a:lnTo>
                  <a:lnTo>
                    <a:pt x="351" y="949"/>
                  </a:lnTo>
                  <a:lnTo>
                    <a:pt x="372" y="899"/>
                  </a:lnTo>
                  <a:lnTo>
                    <a:pt x="405" y="825"/>
                  </a:lnTo>
                  <a:lnTo>
                    <a:pt x="490" y="688"/>
                  </a:lnTo>
                  <a:lnTo>
                    <a:pt x="596" y="565"/>
                  </a:lnTo>
                  <a:lnTo>
                    <a:pt x="716" y="458"/>
                  </a:lnTo>
                  <a:lnTo>
                    <a:pt x="783" y="411"/>
                  </a:lnTo>
                  <a:lnTo>
                    <a:pt x="857" y="365"/>
                  </a:lnTo>
                  <a:lnTo>
                    <a:pt x="1020" y="291"/>
                  </a:lnTo>
                  <a:lnTo>
                    <a:pt x="1104" y="266"/>
                  </a:lnTo>
                  <a:lnTo>
                    <a:pt x="1218" y="118"/>
                  </a:lnTo>
                  <a:lnTo>
                    <a:pt x="105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EFDA0A8-75C2-4F14-8DD2-77FC5FF1C053}"/>
                </a:ext>
              </a:extLst>
            </p:cNvPr>
            <p:cNvGrpSpPr/>
            <p:nvPr/>
          </p:nvGrpSpPr>
          <p:grpSpPr>
            <a:xfrm>
              <a:off x="5152367" y="3840573"/>
              <a:ext cx="375821" cy="526539"/>
              <a:chOff x="5152367" y="3840573"/>
              <a:chExt cx="375821" cy="526539"/>
            </a:xfrm>
          </p:grpSpPr>
          <p:sp>
            <p:nvSpPr>
              <p:cNvPr id="66" name="Freeform 204">
                <a:extLst>
                  <a:ext uri="{FF2B5EF4-FFF2-40B4-BE49-F238E27FC236}">
                    <a16:creationId xmlns:a16="http://schemas.microsoft.com/office/drawing/2014/main" id="{78EBFC02-25D8-4A2D-A891-10356EB331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2367" y="3840573"/>
                <a:ext cx="315225" cy="181178"/>
              </a:xfrm>
              <a:custGeom>
                <a:avLst/>
                <a:gdLst>
                  <a:gd name="T0" fmla="*/ 2 w 515"/>
                  <a:gd name="T1" fmla="*/ 144 h 296"/>
                  <a:gd name="T2" fmla="*/ 0 w 515"/>
                  <a:gd name="T3" fmla="*/ 118 h 296"/>
                  <a:gd name="T4" fmla="*/ 13 w 515"/>
                  <a:gd name="T5" fmla="*/ 72 h 296"/>
                  <a:gd name="T6" fmla="*/ 25 w 515"/>
                  <a:gd name="T7" fmla="*/ 51 h 296"/>
                  <a:gd name="T8" fmla="*/ 42 w 515"/>
                  <a:gd name="T9" fmla="*/ 32 h 296"/>
                  <a:gd name="T10" fmla="*/ 87 w 515"/>
                  <a:gd name="T11" fmla="*/ 7 h 296"/>
                  <a:gd name="T12" fmla="*/ 110 w 515"/>
                  <a:gd name="T13" fmla="*/ 2 h 296"/>
                  <a:gd name="T14" fmla="*/ 133 w 515"/>
                  <a:gd name="T15" fmla="*/ 0 h 296"/>
                  <a:gd name="T16" fmla="*/ 179 w 515"/>
                  <a:gd name="T17" fmla="*/ 13 h 296"/>
                  <a:gd name="T18" fmla="*/ 201 w 515"/>
                  <a:gd name="T19" fmla="*/ 26 h 296"/>
                  <a:gd name="T20" fmla="*/ 515 w 515"/>
                  <a:gd name="T21" fmla="*/ 262 h 296"/>
                  <a:gd name="T22" fmla="*/ 498 w 515"/>
                  <a:gd name="T23" fmla="*/ 260 h 296"/>
                  <a:gd name="T24" fmla="*/ 481 w 515"/>
                  <a:gd name="T25" fmla="*/ 258 h 296"/>
                  <a:gd name="T26" fmla="*/ 378 w 515"/>
                  <a:gd name="T27" fmla="*/ 260 h 296"/>
                  <a:gd name="T28" fmla="*/ 277 w 515"/>
                  <a:gd name="T29" fmla="*/ 270 h 296"/>
                  <a:gd name="T30" fmla="*/ 209 w 515"/>
                  <a:gd name="T31" fmla="*/ 281 h 296"/>
                  <a:gd name="T32" fmla="*/ 141 w 515"/>
                  <a:gd name="T33" fmla="*/ 296 h 296"/>
                  <a:gd name="T34" fmla="*/ 51 w 515"/>
                  <a:gd name="T35" fmla="*/ 226 h 296"/>
                  <a:gd name="T36" fmla="*/ 32 w 515"/>
                  <a:gd name="T37" fmla="*/ 209 h 296"/>
                  <a:gd name="T38" fmla="*/ 6 w 515"/>
                  <a:gd name="T39" fmla="*/ 167 h 296"/>
                  <a:gd name="T40" fmla="*/ 2 w 515"/>
                  <a:gd name="T41" fmla="*/ 144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15" h="296">
                    <a:moveTo>
                      <a:pt x="2" y="144"/>
                    </a:moveTo>
                    <a:lnTo>
                      <a:pt x="0" y="118"/>
                    </a:lnTo>
                    <a:lnTo>
                      <a:pt x="13" y="72"/>
                    </a:lnTo>
                    <a:lnTo>
                      <a:pt x="25" y="51"/>
                    </a:lnTo>
                    <a:lnTo>
                      <a:pt x="42" y="32"/>
                    </a:lnTo>
                    <a:lnTo>
                      <a:pt x="87" y="7"/>
                    </a:lnTo>
                    <a:lnTo>
                      <a:pt x="110" y="2"/>
                    </a:lnTo>
                    <a:lnTo>
                      <a:pt x="133" y="0"/>
                    </a:lnTo>
                    <a:lnTo>
                      <a:pt x="179" y="13"/>
                    </a:lnTo>
                    <a:lnTo>
                      <a:pt x="201" y="26"/>
                    </a:lnTo>
                    <a:lnTo>
                      <a:pt x="515" y="262"/>
                    </a:lnTo>
                    <a:lnTo>
                      <a:pt x="498" y="260"/>
                    </a:lnTo>
                    <a:lnTo>
                      <a:pt x="481" y="258"/>
                    </a:lnTo>
                    <a:lnTo>
                      <a:pt x="378" y="260"/>
                    </a:lnTo>
                    <a:lnTo>
                      <a:pt x="277" y="270"/>
                    </a:lnTo>
                    <a:lnTo>
                      <a:pt x="209" y="281"/>
                    </a:lnTo>
                    <a:lnTo>
                      <a:pt x="141" y="296"/>
                    </a:lnTo>
                    <a:lnTo>
                      <a:pt x="51" y="226"/>
                    </a:lnTo>
                    <a:lnTo>
                      <a:pt x="32" y="209"/>
                    </a:lnTo>
                    <a:lnTo>
                      <a:pt x="6" y="167"/>
                    </a:lnTo>
                    <a:lnTo>
                      <a:pt x="2" y="14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" name="Freeform 205">
                <a:extLst>
                  <a:ext uri="{FF2B5EF4-FFF2-40B4-BE49-F238E27FC236}">
                    <a16:creationId xmlns:a16="http://schemas.microsoft.com/office/drawing/2014/main" id="{CF1B7E3D-61E7-49E8-A499-3E767E8455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1326" y="3998491"/>
                <a:ext cx="275439" cy="99157"/>
              </a:xfrm>
              <a:custGeom>
                <a:avLst/>
                <a:gdLst>
                  <a:gd name="T0" fmla="*/ 0 w 450"/>
                  <a:gd name="T1" fmla="*/ 40 h 162"/>
                  <a:gd name="T2" fmla="*/ 6 w 450"/>
                  <a:gd name="T3" fmla="*/ 38 h 162"/>
                  <a:gd name="T4" fmla="*/ 12 w 450"/>
                  <a:gd name="T5" fmla="*/ 38 h 162"/>
                  <a:gd name="T6" fmla="*/ 80 w 450"/>
                  <a:gd name="T7" fmla="*/ 23 h 162"/>
                  <a:gd name="T8" fmla="*/ 148 w 450"/>
                  <a:gd name="T9" fmla="*/ 12 h 162"/>
                  <a:gd name="T10" fmla="*/ 249 w 450"/>
                  <a:gd name="T11" fmla="*/ 2 h 162"/>
                  <a:gd name="T12" fmla="*/ 352 w 450"/>
                  <a:gd name="T13" fmla="*/ 0 h 162"/>
                  <a:gd name="T14" fmla="*/ 369 w 450"/>
                  <a:gd name="T15" fmla="*/ 2 h 162"/>
                  <a:gd name="T16" fmla="*/ 386 w 450"/>
                  <a:gd name="T17" fmla="*/ 4 h 162"/>
                  <a:gd name="T18" fmla="*/ 409 w 450"/>
                  <a:gd name="T19" fmla="*/ 12 h 162"/>
                  <a:gd name="T20" fmla="*/ 428 w 450"/>
                  <a:gd name="T21" fmla="*/ 25 h 162"/>
                  <a:gd name="T22" fmla="*/ 433 w 450"/>
                  <a:gd name="T23" fmla="*/ 27 h 162"/>
                  <a:gd name="T24" fmla="*/ 441 w 450"/>
                  <a:gd name="T25" fmla="*/ 36 h 162"/>
                  <a:gd name="T26" fmla="*/ 450 w 450"/>
                  <a:gd name="T27" fmla="*/ 44 h 162"/>
                  <a:gd name="T28" fmla="*/ 441 w 450"/>
                  <a:gd name="T29" fmla="*/ 36 h 162"/>
                  <a:gd name="T30" fmla="*/ 433 w 450"/>
                  <a:gd name="T31" fmla="*/ 27 h 162"/>
                  <a:gd name="T32" fmla="*/ 409 w 450"/>
                  <a:gd name="T33" fmla="*/ 12 h 162"/>
                  <a:gd name="T34" fmla="*/ 357 w 450"/>
                  <a:gd name="T35" fmla="*/ 0 h 162"/>
                  <a:gd name="T36" fmla="*/ 306 w 450"/>
                  <a:gd name="T37" fmla="*/ 6 h 162"/>
                  <a:gd name="T38" fmla="*/ 259 w 450"/>
                  <a:gd name="T39" fmla="*/ 33 h 162"/>
                  <a:gd name="T40" fmla="*/ 243 w 450"/>
                  <a:gd name="T41" fmla="*/ 55 h 162"/>
                  <a:gd name="T42" fmla="*/ 160 w 450"/>
                  <a:gd name="T43" fmla="*/ 162 h 162"/>
                  <a:gd name="T44" fmla="*/ 0 w 450"/>
                  <a:gd name="T45" fmla="*/ 4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50" h="162">
                    <a:moveTo>
                      <a:pt x="0" y="40"/>
                    </a:moveTo>
                    <a:lnTo>
                      <a:pt x="6" y="38"/>
                    </a:lnTo>
                    <a:lnTo>
                      <a:pt x="12" y="38"/>
                    </a:lnTo>
                    <a:lnTo>
                      <a:pt x="80" y="23"/>
                    </a:lnTo>
                    <a:lnTo>
                      <a:pt x="148" y="12"/>
                    </a:lnTo>
                    <a:lnTo>
                      <a:pt x="249" y="2"/>
                    </a:lnTo>
                    <a:lnTo>
                      <a:pt x="352" y="0"/>
                    </a:lnTo>
                    <a:lnTo>
                      <a:pt x="369" y="2"/>
                    </a:lnTo>
                    <a:lnTo>
                      <a:pt x="386" y="4"/>
                    </a:lnTo>
                    <a:lnTo>
                      <a:pt x="409" y="12"/>
                    </a:lnTo>
                    <a:lnTo>
                      <a:pt x="428" y="25"/>
                    </a:lnTo>
                    <a:lnTo>
                      <a:pt x="433" y="27"/>
                    </a:lnTo>
                    <a:lnTo>
                      <a:pt x="441" y="36"/>
                    </a:lnTo>
                    <a:lnTo>
                      <a:pt x="450" y="44"/>
                    </a:lnTo>
                    <a:lnTo>
                      <a:pt x="441" y="36"/>
                    </a:lnTo>
                    <a:lnTo>
                      <a:pt x="433" y="27"/>
                    </a:lnTo>
                    <a:lnTo>
                      <a:pt x="409" y="12"/>
                    </a:lnTo>
                    <a:lnTo>
                      <a:pt x="357" y="0"/>
                    </a:lnTo>
                    <a:lnTo>
                      <a:pt x="306" y="6"/>
                    </a:lnTo>
                    <a:lnTo>
                      <a:pt x="259" y="33"/>
                    </a:lnTo>
                    <a:lnTo>
                      <a:pt x="243" y="55"/>
                    </a:lnTo>
                    <a:lnTo>
                      <a:pt x="160" y="162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4288CF"/>
              </a:solidFill>
              <a:ln w="9525">
                <a:solidFill>
                  <a:srgbClr val="4288C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" name="Freeform 206">
                <a:extLst>
                  <a:ext uri="{FF2B5EF4-FFF2-40B4-BE49-F238E27FC236}">
                    <a16:creationId xmlns:a16="http://schemas.microsoft.com/office/drawing/2014/main" id="{E1E1A6C9-50DB-4C19-B762-4342E1C680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5618" y="4144925"/>
                <a:ext cx="282784" cy="222187"/>
              </a:xfrm>
              <a:custGeom>
                <a:avLst/>
                <a:gdLst>
                  <a:gd name="T0" fmla="*/ 2 w 462"/>
                  <a:gd name="T1" fmla="*/ 253 h 363"/>
                  <a:gd name="T2" fmla="*/ 0 w 462"/>
                  <a:gd name="T3" fmla="*/ 230 h 363"/>
                  <a:gd name="T4" fmla="*/ 12 w 462"/>
                  <a:gd name="T5" fmla="*/ 183 h 363"/>
                  <a:gd name="T6" fmla="*/ 25 w 462"/>
                  <a:gd name="T7" fmla="*/ 162 h 363"/>
                  <a:gd name="T8" fmla="*/ 109 w 462"/>
                  <a:gd name="T9" fmla="*/ 50 h 363"/>
                  <a:gd name="T10" fmla="*/ 166 w 462"/>
                  <a:gd name="T11" fmla="*/ 38 h 363"/>
                  <a:gd name="T12" fmla="*/ 225 w 462"/>
                  <a:gd name="T13" fmla="*/ 29 h 363"/>
                  <a:gd name="T14" fmla="*/ 306 w 462"/>
                  <a:gd name="T15" fmla="*/ 21 h 363"/>
                  <a:gd name="T16" fmla="*/ 388 w 462"/>
                  <a:gd name="T17" fmla="*/ 19 h 363"/>
                  <a:gd name="T18" fmla="*/ 407 w 462"/>
                  <a:gd name="T19" fmla="*/ 19 h 363"/>
                  <a:gd name="T20" fmla="*/ 445 w 462"/>
                  <a:gd name="T21" fmla="*/ 10 h 363"/>
                  <a:gd name="T22" fmla="*/ 462 w 462"/>
                  <a:gd name="T23" fmla="*/ 0 h 363"/>
                  <a:gd name="T24" fmla="*/ 225 w 462"/>
                  <a:gd name="T25" fmla="*/ 312 h 363"/>
                  <a:gd name="T26" fmla="*/ 209 w 462"/>
                  <a:gd name="T27" fmla="*/ 333 h 363"/>
                  <a:gd name="T28" fmla="*/ 166 w 462"/>
                  <a:gd name="T29" fmla="*/ 356 h 363"/>
                  <a:gd name="T30" fmla="*/ 141 w 462"/>
                  <a:gd name="T31" fmla="*/ 363 h 363"/>
                  <a:gd name="T32" fmla="*/ 118 w 462"/>
                  <a:gd name="T33" fmla="*/ 363 h 363"/>
                  <a:gd name="T34" fmla="*/ 71 w 462"/>
                  <a:gd name="T35" fmla="*/ 352 h 363"/>
                  <a:gd name="T36" fmla="*/ 50 w 462"/>
                  <a:gd name="T37" fmla="*/ 337 h 363"/>
                  <a:gd name="T38" fmla="*/ 29 w 462"/>
                  <a:gd name="T39" fmla="*/ 320 h 363"/>
                  <a:gd name="T40" fmla="*/ 6 w 462"/>
                  <a:gd name="T41" fmla="*/ 278 h 363"/>
                  <a:gd name="T42" fmla="*/ 2 w 462"/>
                  <a:gd name="T43" fmla="*/ 253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62" h="363">
                    <a:moveTo>
                      <a:pt x="2" y="253"/>
                    </a:moveTo>
                    <a:lnTo>
                      <a:pt x="0" y="230"/>
                    </a:lnTo>
                    <a:lnTo>
                      <a:pt x="12" y="183"/>
                    </a:lnTo>
                    <a:lnTo>
                      <a:pt x="25" y="162"/>
                    </a:lnTo>
                    <a:lnTo>
                      <a:pt x="109" y="50"/>
                    </a:lnTo>
                    <a:lnTo>
                      <a:pt x="166" y="38"/>
                    </a:lnTo>
                    <a:lnTo>
                      <a:pt x="225" y="29"/>
                    </a:lnTo>
                    <a:lnTo>
                      <a:pt x="306" y="21"/>
                    </a:lnTo>
                    <a:lnTo>
                      <a:pt x="388" y="19"/>
                    </a:lnTo>
                    <a:lnTo>
                      <a:pt x="407" y="19"/>
                    </a:lnTo>
                    <a:lnTo>
                      <a:pt x="445" y="10"/>
                    </a:lnTo>
                    <a:lnTo>
                      <a:pt x="462" y="0"/>
                    </a:lnTo>
                    <a:lnTo>
                      <a:pt x="225" y="312"/>
                    </a:lnTo>
                    <a:lnTo>
                      <a:pt x="209" y="333"/>
                    </a:lnTo>
                    <a:lnTo>
                      <a:pt x="166" y="356"/>
                    </a:lnTo>
                    <a:lnTo>
                      <a:pt x="141" y="363"/>
                    </a:lnTo>
                    <a:lnTo>
                      <a:pt x="118" y="363"/>
                    </a:lnTo>
                    <a:lnTo>
                      <a:pt x="71" y="352"/>
                    </a:lnTo>
                    <a:lnTo>
                      <a:pt x="50" y="337"/>
                    </a:lnTo>
                    <a:lnTo>
                      <a:pt x="29" y="320"/>
                    </a:lnTo>
                    <a:lnTo>
                      <a:pt x="6" y="278"/>
                    </a:lnTo>
                    <a:lnTo>
                      <a:pt x="2" y="25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207">
                <a:extLst>
                  <a:ext uri="{FF2B5EF4-FFF2-40B4-BE49-F238E27FC236}">
                    <a16:creationId xmlns:a16="http://schemas.microsoft.com/office/drawing/2014/main" id="{72C9C8B4-2E7A-4B3C-B156-F1F9AB8403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3766" y="4097650"/>
                <a:ext cx="179342" cy="88140"/>
              </a:xfrm>
              <a:custGeom>
                <a:avLst/>
                <a:gdLst>
                  <a:gd name="T0" fmla="*/ 0 w 293"/>
                  <a:gd name="T1" fmla="*/ 144 h 144"/>
                  <a:gd name="T2" fmla="*/ 107 w 293"/>
                  <a:gd name="T3" fmla="*/ 0 h 144"/>
                  <a:gd name="T4" fmla="*/ 215 w 293"/>
                  <a:gd name="T5" fmla="*/ 80 h 144"/>
                  <a:gd name="T6" fmla="*/ 234 w 293"/>
                  <a:gd name="T7" fmla="*/ 93 h 144"/>
                  <a:gd name="T8" fmla="*/ 272 w 293"/>
                  <a:gd name="T9" fmla="*/ 106 h 144"/>
                  <a:gd name="T10" fmla="*/ 293 w 293"/>
                  <a:gd name="T11" fmla="*/ 108 h 144"/>
                  <a:gd name="T12" fmla="*/ 211 w 293"/>
                  <a:gd name="T13" fmla="*/ 110 h 144"/>
                  <a:gd name="T14" fmla="*/ 130 w 293"/>
                  <a:gd name="T15" fmla="*/ 118 h 144"/>
                  <a:gd name="T16" fmla="*/ 71 w 293"/>
                  <a:gd name="T17" fmla="*/ 127 h 144"/>
                  <a:gd name="T18" fmla="*/ 14 w 293"/>
                  <a:gd name="T19" fmla="*/ 139 h 144"/>
                  <a:gd name="T20" fmla="*/ 6 w 293"/>
                  <a:gd name="T21" fmla="*/ 142 h 144"/>
                  <a:gd name="T22" fmla="*/ 0 w 293"/>
                  <a:gd name="T23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3" h="144">
                    <a:moveTo>
                      <a:pt x="0" y="144"/>
                    </a:moveTo>
                    <a:lnTo>
                      <a:pt x="107" y="0"/>
                    </a:lnTo>
                    <a:lnTo>
                      <a:pt x="215" y="80"/>
                    </a:lnTo>
                    <a:lnTo>
                      <a:pt x="234" y="93"/>
                    </a:lnTo>
                    <a:lnTo>
                      <a:pt x="272" y="106"/>
                    </a:lnTo>
                    <a:lnTo>
                      <a:pt x="293" y="108"/>
                    </a:lnTo>
                    <a:lnTo>
                      <a:pt x="211" y="110"/>
                    </a:lnTo>
                    <a:lnTo>
                      <a:pt x="130" y="118"/>
                    </a:lnTo>
                    <a:lnTo>
                      <a:pt x="71" y="127"/>
                    </a:lnTo>
                    <a:lnTo>
                      <a:pt x="14" y="139"/>
                    </a:lnTo>
                    <a:lnTo>
                      <a:pt x="6" y="142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4288CF"/>
              </a:solidFill>
              <a:ln w="9525">
                <a:solidFill>
                  <a:srgbClr val="4288CF"/>
                </a:solidFill>
                <a:round/>
                <a:headEnd/>
                <a:tailEnd/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Freeform 208">
                <a:extLst>
                  <a:ext uri="{FF2B5EF4-FFF2-40B4-BE49-F238E27FC236}">
                    <a16:creationId xmlns:a16="http://schemas.microsoft.com/office/drawing/2014/main" id="{63EBA97D-7826-4908-9F61-F2BD7FE6DB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3108" y="4152125"/>
                <a:ext cx="45294" cy="11629"/>
              </a:xfrm>
              <a:custGeom>
                <a:avLst/>
                <a:gdLst>
                  <a:gd name="T0" fmla="*/ 0 w 74"/>
                  <a:gd name="T1" fmla="*/ 19 h 19"/>
                  <a:gd name="T2" fmla="*/ 0 w 74"/>
                  <a:gd name="T3" fmla="*/ 19 h 19"/>
                  <a:gd name="T4" fmla="*/ 2 w 74"/>
                  <a:gd name="T5" fmla="*/ 19 h 19"/>
                  <a:gd name="T6" fmla="*/ 2 w 74"/>
                  <a:gd name="T7" fmla="*/ 19 h 19"/>
                  <a:gd name="T8" fmla="*/ 23 w 74"/>
                  <a:gd name="T9" fmla="*/ 19 h 19"/>
                  <a:gd name="T10" fmla="*/ 59 w 74"/>
                  <a:gd name="T11" fmla="*/ 8 h 19"/>
                  <a:gd name="T12" fmla="*/ 74 w 74"/>
                  <a:gd name="T13" fmla="*/ 0 h 19"/>
                  <a:gd name="T14" fmla="*/ 74 w 74"/>
                  <a:gd name="T15" fmla="*/ 0 h 19"/>
                  <a:gd name="T16" fmla="*/ 57 w 74"/>
                  <a:gd name="T17" fmla="*/ 10 h 19"/>
                  <a:gd name="T18" fmla="*/ 19 w 74"/>
                  <a:gd name="T19" fmla="*/ 19 h 19"/>
                  <a:gd name="T20" fmla="*/ 0 w 74"/>
                  <a:gd name="T21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4" h="19">
                    <a:moveTo>
                      <a:pt x="0" y="19"/>
                    </a:moveTo>
                    <a:lnTo>
                      <a:pt x="0" y="19"/>
                    </a:lnTo>
                    <a:lnTo>
                      <a:pt x="2" y="19"/>
                    </a:lnTo>
                    <a:lnTo>
                      <a:pt x="2" y="19"/>
                    </a:lnTo>
                    <a:lnTo>
                      <a:pt x="23" y="19"/>
                    </a:lnTo>
                    <a:lnTo>
                      <a:pt x="59" y="8"/>
                    </a:lnTo>
                    <a:lnTo>
                      <a:pt x="74" y="0"/>
                    </a:lnTo>
                    <a:lnTo>
                      <a:pt x="74" y="0"/>
                    </a:lnTo>
                    <a:lnTo>
                      <a:pt x="57" y="10"/>
                    </a:lnTo>
                    <a:lnTo>
                      <a:pt x="19" y="19"/>
                    </a:lnTo>
                    <a:lnTo>
                      <a:pt x="0" y="19"/>
                    </a:lnTo>
                    <a:close/>
                  </a:path>
                </a:pathLst>
              </a:custGeom>
              <a:solidFill>
                <a:srgbClr val="4389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Freeform 209">
                <a:extLst>
                  <a:ext uri="{FF2B5EF4-FFF2-40B4-BE49-F238E27FC236}">
                    <a16:creationId xmlns:a16="http://schemas.microsoft.com/office/drawing/2014/main" id="{76C67E38-35DB-452A-AE47-9F15094986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8402" y="4075615"/>
                <a:ext cx="39786" cy="76510"/>
              </a:xfrm>
              <a:custGeom>
                <a:avLst/>
                <a:gdLst>
                  <a:gd name="T0" fmla="*/ 0 w 65"/>
                  <a:gd name="T1" fmla="*/ 125 h 125"/>
                  <a:gd name="T2" fmla="*/ 0 w 65"/>
                  <a:gd name="T3" fmla="*/ 125 h 125"/>
                  <a:gd name="T4" fmla="*/ 27 w 65"/>
                  <a:gd name="T5" fmla="*/ 106 h 125"/>
                  <a:gd name="T6" fmla="*/ 61 w 65"/>
                  <a:gd name="T7" fmla="*/ 47 h 125"/>
                  <a:gd name="T8" fmla="*/ 65 w 65"/>
                  <a:gd name="T9" fmla="*/ 11 h 125"/>
                  <a:gd name="T10" fmla="*/ 65 w 65"/>
                  <a:gd name="T11" fmla="*/ 5 h 125"/>
                  <a:gd name="T12" fmla="*/ 65 w 65"/>
                  <a:gd name="T13" fmla="*/ 0 h 125"/>
                  <a:gd name="T14" fmla="*/ 65 w 65"/>
                  <a:gd name="T15" fmla="*/ 23 h 125"/>
                  <a:gd name="T16" fmla="*/ 53 w 65"/>
                  <a:gd name="T17" fmla="*/ 70 h 125"/>
                  <a:gd name="T18" fmla="*/ 38 w 65"/>
                  <a:gd name="T19" fmla="*/ 91 h 125"/>
                  <a:gd name="T20" fmla="*/ 21 w 65"/>
                  <a:gd name="T21" fmla="*/ 110 h 125"/>
                  <a:gd name="T22" fmla="*/ 0 w 65"/>
                  <a:gd name="T23" fmla="*/ 12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5" h="125">
                    <a:moveTo>
                      <a:pt x="0" y="125"/>
                    </a:moveTo>
                    <a:lnTo>
                      <a:pt x="0" y="125"/>
                    </a:lnTo>
                    <a:lnTo>
                      <a:pt x="27" y="106"/>
                    </a:lnTo>
                    <a:lnTo>
                      <a:pt x="61" y="47"/>
                    </a:lnTo>
                    <a:lnTo>
                      <a:pt x="65" y="11"/>
                    </a:lnTo>
                    <a:lnTo>
                      <a:pt x="65" y="5"/>
                    </a:lnTo>
                    <a:lnTo>
                      <a:pt x="65" y="0"/>
                    </a:lnTo>
                    <a:lnTo>
                      <a:pt x="65" y="23"/>
                    </a:lnTo>
                    <a:lnTo>
                      <a:pt x="53" y="70"/>
                    </a:lnTo>
                    <a:lnTo>
                      <a:pt x="38" y="91"/>
                    </a:lnTo>
                    <a:lnTo>
                      <a:pt x="21" y="110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202F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210">
                <a:extLst>
                  <a:ext uri="{FF2B5EF4-FFF2-40B4-BE49-F238E27FC236}">
                    <a16:creationId xmlns:a16="http://schemas.microsoft.com/office/drawing/2014/main" id="{E9690369-4BFC-4ADB-988D-9510247793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06765" y="4025423"/>
                <a:ext cx="9794" cy="14078"/>
              </a:xfrm>
              <a:custGeom>
                <a:avLst/>
                <a:gdLst>
                  <a:gd name="T0" fmla="*/ 0 w 16"/>
                  <a:gd name="T1" fmla="*/ 0 h 23"/>
                  <a:gd name="T2" fmla="*/ 10 w 16"/>
                  <a:gd name="T3" fmla="*/ 11 h 23"/>
                  <a:gd name="T4" fmla="*/ 16 w 16"/>
                  <a:gd name="T5" fmla="*/ 23 h 23"/>
                  <a:gd name="T6" fmla="*/ 10 w 16"/>
                  <a:gd name="T7" fmla="*/ 11 h 23"/>
                  <a:gd name="T8" fmla="*/ 0 w 16"/>
                  <a:gd name="T9" fmla="*/ 0 h 23"/>
                  <a:gd name="T10" fmla="*/ 0 w 16"/>
                  <a:gd name="T11" fmla="*/ 0 h 23"/>
                  <a:gd name="T12" fmla="*/ 0 w 16"/>
                  <a:gd name="T1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23">
                    <a:moveTo>
                      <a:pt x="0" y="0"/>
                    </a:moveTo>
                    <a:lnTo>
                      <a:pt x="10" y="11"/>
                    </a:lnTo>
                    <a:lnTo>
                      <a:pt x="16" y="23"/>
                    </a:lnTo>
                    <a:lnTo>
                      <a:pt x="10" y="1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02F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Freeform 211">
                <a:extLst>
                  <a:ext uri="{FF2B5EF4-FFF2-40B4-BE49-F238E27FC236}">
                    <a16:creationId xmlns:a16="http://schemas.microsoft.com/office/drawing/2014/main" id="{01012ED6-462B-4902-8DC4-BC2F67343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9260" y="3998491"/>
                <a:ext cx="198928" cy="165264"/>
              </a:xfrm>
              <a:custGeom>
                <a:avLst/>
                <a:gdLst>
                  <a:gd name="T0" fmla="*/ 0 w 325"/>
                  <a:gd name="T1" fmla="*/ 162 h 270"/>
                  <a:gd name="T2" fmla="*/ 83 w 325"/>
                  <a:gd name="T3" fmla="*/ 55 h 270"/>
                  <a:gd name="T4" fmla="*/ 99 w 325"/>
                  <a:gd name="T5" fmla="*/ 33 h 270"/>
                  <a:gd name="T6" fmla="*/ 146 w 325"/>
                  <a:gd name="T7" fmla="*/ 6 h 270"/>
                  <a:gd name="T8" fmla="*/ 197 w 325"/>
                  <a:gd name="T9" fmla="*/ 0 h 270"/>
                  <a:gd name="T10" fmla="*/ 249 w 325"/>
                  <a:gd name="T11" fmla="*/ 12 h 270"/>
                  <a:gd name="T12" fmla="*/ 273 w 325"/>
                  <a:gd name="T13" fmla="*/ 27 h 270"/>
                  <a:gd name="T14" fmla="*/ 281 w 325"/>
                  <a:gd name="T15" fmla="*/ 36 h 270"/>
                  <a:gd name="T16" fmla="*/ 290 w 325"/>
                  <a:gd name="T17" fmla="*/ 44 h 270"/>
                  <a:gd name="T18" fmla="*/ 290 w 325"/>
                  <a:gd name="T19" fmla="*/ 44 h 270"/>
                  <a:gd name="T20" fmla="*/ 290 w 325"/>
                  <a:gd name="T21" fmla="*/ 44 h 270"/>
                  <a:gd name="T22" fmla="*/ 300 w 325"/>
                  <a:gd name="T23" fmla="*/ 55 h 270"/>
                  <a:gd name="T24" fmla="*/ 306 w 325"/>
                  <a:gd name="T25" fmla="*/ 67 h 270"/>
                  <a:gd name="T26" fmla="*/ 319 w 325"/>
                  <a:gd name="T27" fmla="*/ 93 h 270"/>
                  <a:gd name="T28" fmla="*/ 323 w 325"/>
                  <a:gd name="T29" fmla="*/ 118 h 270"/>
                  <a:gd name="T30" fmla="*/ 325 w 325"/>
                  <a:gd name="T31" fmla="*/ 122 h 270"/>
                  <a:gd name="T32" fmla="*/ 325 w 325"/>
                  <a:gd name="T33" fmla="*/ 126 h 270"/>
                  <a:gd name="T34" fmla="*/ 325 w 325"/>
                  <a:gd name="T35" fmla="*/ 131 h 270"/>
                  <a:gd name="T36" fmla="*/ 325 w 325"/>
                  <a:gd name="T37" fmla="*/ 137 h 270"/>
                  <a:gd name="T38" fmla="*/ 321 w 325"/>
                  <a:gd name="T39" fmla="*/ 173 h 270"/>
                  <a:gd name="T40" fmla="*/ 287 w 325"/>
                  <a:gd name="T41" fmla="*/ 232 h 270"/>
                  <a:gd name="T42" fmla="*/ 260 w 325"/>
                  <a:gd name="T43" fmla="*/ 251 h 270"/>
                  <a:gd name="T44" fmla="*/ 245 w 325"/>
                  <a:gd name="T45" fmla="*/ 259 h 270"/>
                  <a:gd name="T46" fmla="*/ 209 w 325"/>
                  <a:gd name="T47" fmla="*/ 270 h 270"/>
                  <a:gd name="T48" fmla="*/ 188 w 325"/>
                  <a:gd name="T49" fmla="*/ 270 h 270"/>
                  <a:gd name="T50" fmla="*/ 188 w 325"/>
                  <a:gd name="T51" fmla="*/ 270 h 270"/>
                  <a:gd name="T52" fmla="*/ 186 w 325"/>
                  <a:gd name="T53" fmla="*/ 270 h 270"/>
                  <a:gd name="T54" fmla="*/ 186 w 325"/>
                  <a:gd name="T55" fmla="*/ 270 h 270"/>
                  <a:gd name="T56" fmla="*/ 165 w 325"/>
                  <a:gd name="T57" fmla="*/ 268 h 270"/>
                  <a:gd name="T58" fmla="*/ 127 w 325"/>
                  <a:gd name="T59" fmla="*/ 255 h 270"/>
                  <a:gd name="T60" fmla="*/ 108 w 325"/>
                  <a:gd name="T61" fmla="*/ 242 h 270"/>
                  <a:gd name="T62" fmla="*/ 0 w 325"/>
                  <a:gd name="T63" fmla="*/ 162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5" h="270">
                    <a:moveTo>
                      <a:pt x="0" y="162"/>
                    </a:moveTo>
                    <a:lnTo>
                      <a:pt x="83" y="55"/>
                    </a:lnTo>
                    <a:lnTo>
                      <a:pt x="99" y="33"/>
                    </a:lnTo>
                    <a:lnTo>
                      <a:pt x="146" y="6"/>
                    </a:lnTo>
                    <a:lnTo>
                      <a:pt x="197" y="0"/>
                    </a:lnTo>
                    <a:lnTo>
                      <a:pt x="249" y="12"/>
                    </a:lnTo>
                    <a:lnTo>
                      <a:pt x="273" y="27"/>
                    </a:lnTo>
                    <a:lnTo>
                      <a:pt x="281" y="36"/>
                    </a:lnTo>
                    <a:lnTo>
                      <a:pt x="290" y="44"/>
                    </a:lnTo>
                    <a:lnTo>
                      <a:pt x="290" y="44"/>
                    </a:lnTo>
                    <a:lnTo>
                      <a:pt x="290" y="44"/>
                    </a:lnTo>
                    <a:lnTo>
                      <a:pt x="300" y="55"/>
                    </a:lnTo>
                    <a:lnTo>
                      <a:pt x="306" y="67"/>
                    </a:lnTo>
                    <a:lnTo>
                      <a:pt x="319" y="93"/>
                    </a:lnTo>
                    <a:lnTo>
                      <a:pt x="323" y="118"/>
                    </a:lnTo>
                    <a:lnTo>
                      <a:pt x="325" y="122"/>
                    </a:lnTo>
                    <a:lnTo>
                      <a:pt x="325" y="126"/>
                    </a:lnTo>
                    <a:lnTo>
                      <a:pt x="325" y="131"/>
                    </a:lnTo>
                    <a:lnTo>
                      <a:pt x="325" y="137"/>
                    </a:lnTo>
                    <a:lnTo>
                      <a:pt x="321" y="173"/>
                    </a:lnTo>
                    <a:lnTo>
                      <a:pt x="287" y="232"/>
                    </a:lnTo>
                    <a:lnTo>
                      <a:pt x="260" y="251"/>
                    </a:lnTo>
                    <a:lnTo>
                      <a:pt x="245" y="259"/>
                    </a:lnTo>
                    <a:lnTo>
                      <a:pt x="209" y="270"/>
                    </a:lnTo>
                    <a:lnTo>
                      <a:pt x="188" y="270"/>
                    </a:lnTo>
                    <a:lnTo>
                      <a:pt x="188" y="270"/>
                    </a:lnTo>
                    <a:lnTo>
                      <a:pt x="186" y="270"/>
                    </a:lnTo>
                    <a:lnTo>
                      <a:pt x="186" y="270"/>
                    </a:lnTo>
                    <a:lnTo>
                      <a:pt x="165" y="268"/>
                    </a:lnTo>
                    <a:lnTo>
                      <a:pt x="127" y="255"/>
                    </a:lnTo>
                    <a:lnTo>
                      <a:pt x="108" y="242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3961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99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24AA5F27-BD08-4B18-A5FF-5813FC78A67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12403" y="3511617"/>
            <a:ext cx="1281002" cy="200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509" tIns="0" rIns="54007" bIns="34295" anchor="ctr">
            <a:spAutoFit/>
          </a:bodyPr>
          <a:lstStyle/>
          <a:p>
            <a:pPr lvl="0">
              <a:lnSpc>
                <a:spcPct val="90000"/>
              </a:lnSpc>
              <a:spcBef>
                <a:spcPts val="450"/>
              </a:spcBef>
              <a:buClr>
                <a:schemeClr val="bg1"/>
              </a:buClr>
              <a:buSzPct val="70000"/>
            </a:pPr>
            <a:r>
              <a:rPr lang="en-GB" sz="1200" noProof="1">
                <a:latin typeface="CiscoSansTT Light" panose="020B0503020201020303" pitchFamily="34" charset="0"/>
                <a:cs typeface="CiscoSansTT Light" panose="020B0503020201020303" pitchFamily="34" charset="0"/>
              </a:rPr>
              <a:t>Request Access</a:t>
            </a:r>
          </a:p>
        </p:txBody>
      </p:sp>
      <p:sp>
        <p:nvSpPr>
          <p:cNvPr id="100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A899149A-9E93-474D-8358-EE70000E2D2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609689" y="3894126"/>
            <a:ext cx="2333060" cy="367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509" tIns="0" rIns="54007" bIns="34295" anchor="ctr">
            <a:spAutoFit/>
          </a:bodyPr>
          <a:lstStyle/>
          <a:p>
            <a:pPr lvl="0">
              <a:lnSpc>
                <a:spcPct val="90000"/>
              </a:lnSpc>
              <a:spcBef>
                <a:spcPts val="450"/>
              </a:spcBef>
              <a:buClr>
                <a:schemeClr val="bg1"/>
              </a:buClr>
              <a:buSzPct val="70000"/>
            </a:pPr>
            <a:r>
              <a:rPr lang="en-GB" sz="1200" noProof="1">
                <a:latin typeface="CiscoSansTT Light" panose="020B0503020201020303" pitchFamily="34" charset="0"/>
                <a:cs typeface="CiscoSansTT Light" panose="020B0503020201020303" pitchFamily="34" charset="0"/>
              </a:rPr>
              <a:t>Authenticate with Auth Server to grant Authorization to Client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1B3FD1B-0809-4DEE-B5A8-26285F18DD34}"/>
              </a:ext>
            </a:extLst>
          </p:cNvPr>
          <p:cNvGrpSpPr>
            <a:grpSpLocks noChangeAspect="1"/>
          </p:cNvGrpSpPr>
          <p:nvPr/>
        </p:nvGrpSpPr>
        <p:grpSpPr>
          <a:xfrm>
            <a:off x="1750857" y="3471098"/>
            <a:ext cx="252631" cy="252000"/>
            <a:chOff x="3594100" y="3175"/>
            <a:chExt cx="635000" cy="633413"/>
          </a:xfrm>
        </p:grpSpPr>
        <p:sp>
          <p:nvSpPr>
            <p:cNvPr id="102" name="Oval 5">
              <a:extLst>
                <a:ext uri="{FF2B5EF4-FFF2-40B4-BE49-F238E27FC236}">
                  <a16:creationId xmlns:a16="http://schemas.microsoft.com/office/drawing/2014/main" id="{3435092C-0A01-4EA4-B87B-5D5411465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4100" y="3175"/>
              <a:ext cx="635000" cy="6334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6">
              <a:extLst>
                <a:ext uri="{FF2B5EF4-FFF2-40B4-BE49-F238E27FC236}">
                  <a16:creationId xmlns:a16="http://schemas.microsoft.com/office/drawing/2014/main" id="{FA7BCF79-6451-4927-8E07-0D015375B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1438" y="119063"/>
              <a:ext cx="79375" cy="395288"/>
            </a:xfrm>
            <a:custGeom>
              <a:avLst/>
              <a:gdLst>
                <a:gd name="T0" fmla="*/ 13 w 25"/>
                <a:gd name="T1" fmla="*/ 123 h 123"/>
                <a:gd name="T2" fmla="*/ 0 w 25"/>
                <a:gd name="T3" fmla="*/ 110 h 123"/>
                <a:gd name="T4" fmla="*/ 0 w 25"/>
                <a:gd name="T5" fmla="*/ 12 h 123"/>
                <a:gd name="T6" fmla="*/ 13 w 25"/>
                <a:gd name="T7" fmla="*/ 0 h 123"/>
                <a:gd name="T8" fmla="*/ 25 w 25"/>
                <a:gd name="T9" fmla="*/ 12 h 123"/>
                <a:gd name="T10" fmla="*/ 25 w 25"/>
                <a:gd name="T11" fmla="*/ 110 h 123"/>
                <a:gd name="T12" fmla="*/ 13 w 25"/>
                <a:gd name="T13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123">
                  <a:moveTo>
                    <a:pt x="13" y="123"/>
                  </a:moveTo>
                  <a:cubicBezTo>
                    <a:pt x="6" y="123"/>
                    <a:pt x="0" y="117"/>
                    <a:pt x="0" y="1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19" y="0"/>
                    <a:pt x="25" y="5"/>
                    <a:pt x="25" y="12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25" y="117"/>
                    <a:pt x="19" y="123"/>
                    <a:pt x="13" y="12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7">
              <a:extLst>
                <a:ext uri="{FF2B5EF4-FFF2-40B4-BE49-F238E27FC236}">
                  <a16:creationId xmlns:a16="http://schemas.microsoft.com/office/drawing/2014/main" id="{03F8C5DA-42E3-4D1D-BEA1-9314CA0FD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6825" y="115888"/>
              <a:ext cx="153988" cy="82550"/>
            </a:xfrm>
            <a:custGeom>
              <a:avLst/>
              <a:gdLst>
                <a:gd name="T0" fmla="*/ 13 w 48"/>
                <a:gd name="T1" fmla="*/ 26 h 26"/>
                <a:gd name="T2" fmla="*/ 1 w 48"/>
                <a:gd name="T3" fmla="*/ 13 h 26"/>
                <a:gd name="T4" fmla="*/ 13 w 48"/>
                <a:gd name="T5" fmla="*/ 1 h 26"/>
                <a:gd name="T6" fmla="*/ 35 w 48"/>
                <a:gd name="T7" fmla="*/ 0 h 26"/>
                <a:gd name="T8" fmla="*/ 48 w 48"/>
                <a:gd name="T9" fmla="*/ 12 h 26"/>
                <a:gd name="T10" fmla="*/ 36 w 48"/>
                <a:gd name="T11" fmla="*/ 25 h 26"/>
                <a:gd name="T12" fmla="*/ 13 w 48"/>
                <a:gd name="T13" fmla="*/ 26 h 26"/>
                <a:gd name="T14" fmla="*/ 13 w 48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26">
                  <a:moveTo>
                    <a:pt x="13" y="26"/>
                  </a:moveTo>
                  <a:cubicBezTo>
                    <a:pt x="6" y="26"/>
                    <a:pt x="1" y="20"/>
                    <a:pt x="1" y="13"/>
                  </a:cubicBezTo>
                  <a:cubicBezTo>
                    <a:pt x="0" y="7"/>
                    <a:pt x="6" y="1"/>
                    <a:pt x="13" y="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2" y="0"/>
                    <a:pt x="48" y="6"/>
                    <a:pt x="48" y="12"/>
                  </a:cubicBezTo>
                  <a:cubicBezTo>
                    <a:pt x="48" y="19"/>
                    <a:pt x="43" y="25"/>
                    <a:pt x="36" y="2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8">
              <a:extLst>
                <a:ext uri="{FF2B5EF4-FFF2-40B4-BE49-F238E27FC236}">
                  <a16:creationId xmlns:a16="http://schemas.microsoft.com/office/drawing/2014/main" id="{A4919C19-815F-4C86-8F8A-9FC5E3744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0475" y="433388"/>
              <a:ext cx="238125" cy="80963"/>
            </a:xfrm>
            <a:custGeom>
              <a:avLst/>
              <a:gdLst>
                <a:gd name="T0" fmla="*/ 62 w 74"/>
                <a:gd name="T1" fmla="*/ 25 h 25"/>
                <a:gd name="T2" fmla="*/ 12 w 74"/>
                <a:gd name="T3" fmla="*/ 25 h 25"/>
                <a:gd name="T4" fmla="*/ 0 w 74"/>
                <a:gd name="T5" fmla="*/ 12 h 25"/>
                <a:gd name="T6" fmla="*/ 12 w 74"/>
                <a:gd name="T7" fmla="*/ 0 h 25"/>
                <a:gd name="T8" fmla="*/ 62 w 74"/>
                <a:gd name="T9" fmla="*/ 0 h 25"/>
                <a:gd name="T10" fmla="*/ 74 w 74"/>
                <a:gd name="T11" fmla="*/ 12 h 25"/>
                <a:gd name="T12" fmla="*/ 62 w 74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25">
                  <a:moveTo>
                    <a:pt x="62" y="25"/>
                  </a:moveTo>
                  <a:cubicBezTo>
                    <a:pt x="12" y="25"/>
                    <a:pt x="12" y="25"/>
                    <a:pt x="12" y="25"/>
                  </a:cubicBezTo>
                  <a:cubicBezTo>
                    <a:pt x="6" y="25"/>
                    <a:pt x="0" y="19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8" y="0"/>
                    <a:pt x="74" y="5"/>
                    <a:pt x="74" y="12"/>
                  </a:cubicBezTo>
                  <a:cubicBezTo>
                    <a:pt x="74" y="19"/>
                    <a:pt x="68" y="25"/>
                    <a:pt x="62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25EBA2C-3B00-4134-BE50-58E60BED451B}"/>
              </a:ext>
            </a:extLst>
          </p:cNvPr>
          <p:cNvGrpSpPr>
            <a:grpSpLocks noChangeAspect="1"/>
          </p:cNvGrpSpPr>
          <p:nvPr/>
        </p:nvGrpSpPr>
        <p:grpSpPr>
          <a:xfrm>
            <a:off x="4659327" y="3626302"/>
            <a:ext cx="253260" cy="252000"/>
            <a:chOff x="3594100" y="1127125"/>
            <a:chExt cx="638175" cy="635000"/>
          </a:xfrm>
        </p:grpSpPr>
        <p:sp>
          <p:nvSpPr>
            <p:cNvPr id="107" name="Oval 9">
              <a:extLst>
                <a:ext uri="{FF2B5EF4-FFF2-40B4-BE49-F238E27FC236}">
                  <a16:creationId xmlns:a16="http://schemas.microsoft.com/office/drawing/2014/main" id="{A58BB9E2-6519-4D51-8E24-E4859A46C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4100" y="1127125"/>
              <a:ext cx="638175" cy="635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10">
              <a:extLst>
                <a:ext uri="{FF2B5EF4-FFF2-40B4-BE49-F238E27FC236}">
                  <a16:creationId xmlns:a16="http://schemas.microsoft.com/office/drawing/2014/main" id="{01457102-46B3-4EAF-BC54-6AD13140A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1425" y="1236663"/>
              <a:ext cx="257175" cy="404813"/>
            </a:xfrm>
            <a:custGeom>
              <a:avLst/>
              <a:gdLst>
                <a:gd name="T0" fmla="*/ 68 w 80"/>
                <a:gd name="T1" fmla="*/ 126 h 126"/>
                <a:gd name="T2" fmla="*/ 14 w 80"/>
                <a:gd name="T3" fmla="*/ 126 h 126"/>
                <a:gd name="T4" fmla="*/ 2 w 80"/>
                <a:gd name="T5" fmla="*/ 118 h 126"/>
                <a:gd name="T6" fmla="*/ 5 w 80"/>
                <a:gd name="T7" fmla="*/ 104 h 126"/>
                <a:gd name="T8" fmla="*/ 55 w 80"/>
                <a:gd name="T9" fmla="*/ 40 h 126"/>
                <a:gd name="T10" fmla="*/ 41 w 80"/>
                <a:gd name="T11" fmla="*/ 25 h 126"/>
                <a:gd name="T12" fmla="*/ 26 w 80"/>
                <a:gd name="T13" fmla="*/ 40 h 126"/>
                <a:gd name="T14" fmla="*/ 14 w 80"/>
                <a:gd name="T15" fmla="*/ 52 h 126"/>
                <a:gd name="T16" fmla="*/ 1 w 80"/>
                <a:gd name="T17" fmla="*/ 40 h 126"/>
                <a:gd name="T18" fmla="*/ 41 w 80"/>
                <a:gd name="T19" fmla="*/ 0 h 126"/>
                <a:gd name="T20" fmla="*/ 80 w 80"/>
                <a:gd name="T21" fmla="*/ 40 h 126"/>
                <a:gd name="T22" fmla="*/ 44 w 80"/>
                <a:gd name="T23" fmla="*/ 100 h 126"/>
                <a:gd name="T24" fmla="*/ 68 w 80"/>
                <a:gd name="T25" fmla="*/ 100 h 126"/>
                <a:gd name="T26" fmla="*/ 80 w 80"/>
                <a:gd name="T27" fmla="*/ 113 h 126"/>
                <a:gd name="T28" fmla="*/ 68 w 80"/>
                <a:gd name="T2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126">
                  <a:moveTo>
                    <a:pt x="68" y="126"/>
                  </a:moveTo>
                  <a:cubicBezTo>
                    <a:pt x="14" y="126"/>
                    <a:pt x="14" y="126"/>
                    <a:pt x="14" y="126"/>
                  </a:cubicBezTo>
                  <a:cubicBezTo>
                    <a:pt x="8" y="126"/>
                    <a:pt x="4" y="122"/>
                    <a:pt x="2" y="118"/>
                  </a:cubicBezTo>
                  <a:cubicBezTo>
                    <a:pt x="0" y="113"/>
                    <a:pt x="1" y="107"/>
                    <a:pt x="5" y="104"/>
                  </a:cubicBezTo>
                  <a:cubicBezTo>
                    <a:pt x="32" y="79"/>
                    <a:pt x="55" y="49"/>
                    <a:pt x="55" y="40"/>
                  </a:cubicBezTo>
                  <a:cubicBezTo>
                    <a:pt x="55" y="32"/>
                    <a:pt x="49" y="25"/>
                    <a:pt x="41" y="25"/>
                  </a:cubicBezTo>
                  <a:cubicBezTo>
                    <a:pt x="33" y="25"/>
                    <a:pt x="26" y="32"/>
                    <a:pt x="26" y="40"/>
                  </a:cubicBezTo>
                  <a:cubicBezTo>
                    <a:pt x="26" y="47"/>
                    <a:pt x="20" y="52"/>
                    <a:pt x="14" y="52"/>
                  </a:cubicBezTo>
                  <a:cubicBezTo>
                    <a:pt x="7" y="52"/>
                    <a:pt x="1" y="47"/>
                    <a:pt x="1" y="40"/>
                  </a:cubicBezTo>
                  <a:cubicBezTo>
                    <a:pt x="1" y="18"/>
                    <a:pt x="19" y="0"/>
                    <a:pt x="41" y="0"/>
                  </a:cubicBezTo>
                  <a:cubicBezTo>
                    <a:pt x="63" y="0"/>
                    <a:pt x="80" y="18"/>
                    <a:pt x="80" y="40"/>
                  </a:cubicBezTo>
                  <a:cubicBezTo>
                    <a:pt x="80" y="57"/>
                    <a:pt x="61" y="82"/>
                    <a:pt x="44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75" y="100"/>
                    <a:pt x="80" y="106"/>
                    <a:pt x="80" y="113"/>
                  </a:cubicBezTo>
                  <a:cubicBezTo>
                    <a:pt x="80" y="120"/>
                    <a:pt x="75" y="126"/>
                    <a:pt x="68" y="1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C7E7622-B5B3-4D2C-988D-61612A3855CA}"/>
              </a:ext>
            </a:extLst>
          </p:cNvPr>
          <p:cNvGrpSpPr>
            <a:grpSpLocks noChangeAspect="1"/>
          </p:cNvGrpSpPr>
          <p:nvPr/>
        </p:nvGrpSpPr>
        <p:grpSpPr>
          <a:xfrm>
            <a:off x="2937469" y="1528546"/>
            <a:ext cx="253247" cy="252000"/>
            <a:chOff x="3594100" y="2247900"/>
            <a:chExt cx="644525" cy="641350"/>
          </a:xfrm>
        </p:grpSpPr>
        <p:sp>
          <p:nvSpPr>
            <p:cNvPr id="110" name="Oval 11">
              <a:extLst>
                <a:ext uri="{FF2B5EF4-FFF2-40B4-BE49-F238E27FC236}">
                  <a16:creationId xmlns:a16="http://schemas.microsoft.com/office/drawing/2014/main" id="{6E90A3CA-2D1D-44DF-8B1F-C268516E2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4100" y="2247900"/>
              <a:ext cx="644525" cy="64135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12">
              <a:extLst>
                <a:ext uri="{FF2B5EF4-FFF2-40B4-BE49-F238E27FC236}">
                  <a16:creationId xmlns:a16="http://schemas.microsoft.com/office/drawing/2014/main" id="{D646907D-6215-45F9-A786-292C5CF283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2360613"/>
              <a:ext cx="273050" cy="409575"/>
            </a:xfrm>
            <a:custGeom>
              <a:avLst/>
              <a:gdLst>
                <a:gd name="T0" fmla="*/ 45 w 85"/>
                <a:gd name="T1" fmla="*/ 50 h 128"/>
                <a:gd name="T2" fmla="*/ 45 w 85"/>
                <a:gd name="T3" fmla="*/ 50 h 128"/>
                <a:gd name="T4" fmla="*/ 45 w 85"/>
                <a:gd name="T5" fmla="*/ 50 h 128"/>
                <a:gd name="T6" fmla="*/ 42 w 85"/>
                <a:gd name="T7" fmla="*/ 128 h 128"/>
                <a:gd name="T8" fmla="*/ 2 w 85"/>
                <a:gd name="T9" fmla="*/ 100 h 128"/>
                <a:gd name="T10" fmla="*/ 10 w 85"/>
                <a:gd name="T11" fmla="*/ 84 h 128"/>
                <a:gd name="T12" fmla="*/ 26 w 85"/>
                <a:gd name="T13" fmla="*/ 91 h 128"/>
                <a:gd name="T14" fmla="*/ 42 w 85"/>
                <a:gd name="T15" fmla="*/ 103 h 128"/>
                <a:gd name="T16" fmla="*/ 60 w 85"/>
                <a:gd name="T17" fmla="*/ 90 h 128"/>
                <a:gd name="T18" fmla="*/ 45 w 85"/>
                <a:gd name="T19" fmla="*/ 75 h 128"/>
                <a:gd name="T20" fmla="*/ 32 w 85"/>
                <a:gd name="T21" fmla="*/ 62 h 128"/>
                <a:gd name="T22" fmla="*/ 44 w 85"/>
                <a:gd name="T23" fmla="*/ 50 h 128"/>
                <a:gd name="T24" fmla="*/ 54 w 85"/>
                <a:gd name="T25" fmla="*/ 36 h 128"/>
                <a:gd name="T26" fmla="*/ 48 w 85"/>
                <a:gd name="T27" fmla="*/ 29 h 128"/>
                <a:gd name="T28" fmla="*/ 29 w 85"/>
                <a:gd name="T29" fmla="*/ 39 h 128"/>
                <a:gd name="T30" fmla="*/ 12 w 85"/>
                <a:gd name="T31" fmla="*/ 45 h 128"/>
                <a:gd name="T32" fmla="*/ 7 w 85"/>
                <a:gd name="T33" fmla="*/ 28 h 128"/>
                <a:gd name="T34" fmla="*/ 54 w 85"/>
                <a:gd name="T35" fmla="*/ 4 h 128"/>
                <a:gd name="T36" fmla="*/ 79 w 85"/>
                <a:gd name="T37" fmla="*/ 36 h 128"/>
                <a:gd name="T38" fmla="*/ 72 w 85"/>
                <a:gd name="T39" fmla="*/ 59 h 128"/>
                <a:gd name="T40" fmla="*/ 85 w 85"/>
                <a:gd name="T41" fmla="*/ 90 h 128"/>
                <a:gd name="T42" fmla="*/ 42 w 85"/>
                <a:gd name="T43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5" h="128">
                  <a:moveTo>
                    <a:pt x="45" y="50"/>
                  </a:moveTo>
                  <a:cubicBezTo>
                    <a:pt x="45" y="50"/>
                    <a:pt x="45" y="50"/>
                    <a:pt x="45" y="50"/>
                  </a:cubicBezTo>
                  <a:cubicBezTo>
                    <a:pt x="45" y="50"/>
                    <a:pt x="45" y="50"/>
                    <a:pt x="45" y="50"/>
                  </a:cubicBezTo>
                  <a:close/>
                  <a:moveTo>
                    <a:pt x="42" y="128"/>
                  </a:moveTo>
                  <a:cubicBezTo>
                    <a:pt x="23" y="128"/>
                    <a:pt x="8" y="117"/>
                    <a:pt x="2" y="100"/>
                  </a:cubicBezTo>
                  <a:cubicBezTo>
                    <a:pt x="0" y="93"/>
                    <a:pt x="3" y="86"/>
                    <a:pt x="10" y="84"/>
                  </a:cubicBezTo>
                  <a:cubicBezTo>
                    <a:pt x="17" y="81"/>
                    <a:pt x="24" y="85"/>
                    <a:pt x="26" y="91"/>
                  </a:cubicBezTo>
                  <a:cubicBezTo>
                    <a:pt x="29" y="99"/>
                    <a:pt x="34" y="103"/>
                    <a:pt x="42" y="103"/>
                  </a:cubicBezTo>
                  <a:cubicBezTo>
                    <a:pt x="50" y="103"/>
                    <a:pt x="60" y="98"/>
                    <a:pt x="60" y="90"/>
                  </a:cubicBezTo>
                  <a:cubicBezTo>
                    <a:pt x="60" y="86"/>
                    <a:pt x="60" y="75"/>
                    <a:pt x="45" y="75"/>
                  </a:cubicBezTo>
                  <a:cubicBezTo>
                    <a:pt x="38" y="75"/>
                    <a:pt x="32" y="69"/>
                    <a:pt x="32" y="62"/>
                  </a:cubicBezTo>
                  <a:cubicBezTo>
                    <a:pt x="32" y="56"/>
                    <a:pt x="38" y="50"/>
                    <a:pt x="44" y="50"/>
                  </a:cubicBezTo>
                  <a:cubicBezTo>
                    <a:pt x="46" y="50"/>
                    <a:pt x="54" y="47"/>
                    <a:pt x="54" y="36"/>
                  </a:cubicBezTo>
                  <a:cubicBezTo>
                    <a:pt x="54" y="35"/>
                    <a:pt x="54" y="30"/>
                    <a:pt x="48" y="29"/>
                  </a:cubicBezTo>
                  <a:cubicBezTo>
                    <a:pt x="42" y="27"/>
                    <a:pt x="34" y="30"/>
                    <a:pt x="29" y="39"/>
                  </a:cubicBezTo>
                  <a:cubicBezTo>
                    <a:pt x="26" y="46"/>
                    <a:pt x="18" y="48"/>
                    <a:pt x="12" y="45"/>
                  </a:cubicBezTo>
                  <a:cubicBezTo>
                    <a:pt x="6" y="42"/>
                    <a:pt x="3" y="34"/>
                    <a:pt x="7" y="28"/>
                  </a:cubicBezTo>
                  <a:cubicBezTo>
                    <a:pt x="16" y="9"/>
                    <a:pt x="35" y="0"/>
                    <a:pt x="54" y="4"/>
                  </a:cubicBezTo>
                  <a:cubicBezTo>
                    <a:pt x="69" y="8"/>
                    <a:pt x="79" y="20"/>
                    <a:pt x="79" y="36"/>
                  </a:cubicBezTo>
                  <a:cubicBezTo>
                    <a:pt x="79" y="45"/>
                    <a:pt x="76" y="53"/>
                    <a:pt x="72" y="59"/>
                  </a:cubicBezTo>
                  <a:cubicBezTo>
                    <a:pt x="82" y="67"/>
                    <a:pt x="85" y="79"/>
                    <a:pt x="85" y="90"/>
                  </a:cubicBezTo>
                  <a:cubicBezTo>
                    <a:pt x="85" y="113"/>
                    <a:pt x="63" y="128"/>
                    <a:pt x="42" y="12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96C52B3-14DD-4966-8916-C5BD38FA6074}"/>
              </a:ext>
            </a:extLst>
          </p:cNvPr>
          <p:cNvGrpSpPr>
            <a:grpSpLocks noChangeAspect="1"/>
          </p:cNvGrpSpPr>
          <p:nvPr/>
        </p:nvGrpSpPr>
        <p:grpSpPr>
          <a:xfrm>
            <a:off x="5783605" y="2304990"/>
            <a:ext cx="253247" cy="252000"/>
            <a:chOff x="3594100" y="3371850"/>
            <a:chExt cx="644525" cy="641350"/>
          </a:xfrm>
        </p:grpSpPr>
        <p:sp>
          <p:nvSpPr>
            <p:cNvPr id="113" name="Oval 13">
              <a:extLst>
                <a:ext uri="{FF2B5EF4-FFF2-40B4-BE49-F238E27FC236}">
                  <a16:creationId xmlns:a16="http://schemas.microsoft.com/office/drawing/2014/main" id="{6F2CB253-54FD-49E4-B438-E08326233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4100" y="3371850"/>
              <a:ext cx="644525" cy="6413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14">
              <a:extLst>
                <a:ext uri="{FF2B5EF4-FFF2-40B4-BE49-F238E27FC236}">
                  <a16:creationId xmlns:a16="http://schemas.microsoft.com/office/drawing/2014/main" id="{DB418BFC-BF13-4012-A311-789D1D4EF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788" y="3730625"/>
              <a:ext cx="300038" cy="77788"/>
            </a:xfrm>
            <a:custGeom>
              <a:avLst/>
              <a:gdLst>
                <a:gd name="T0" fmla="*/ 81 w 93"/>
                <a:gd name="T1" fmla="*/ 24 h 24"/>
                <a:gd name="T2" fmla="*/ 12 w 93"/>
                <a:gd name="T3" fmla="*/ 24 h 24"/>
                <a:gd name="T4" fmla="*/ 0 w 93"/>
                <a:gd name="T5" fmla="*/ 12 h 24"/>
                <a:gd name="T6" fmla="*/ 12 w 93"/>
                <a:gd name="T7" fmla="*/ 0 h 24"/>
                <a:gd name="T8" fmla="*/ 81 w 93"/>
                <a:gd name="T9" fmla="*/ 0 h 24"/>
                <a:gd name="T10" fmla="*/ 93 w 93"/>
                <a:gd name="T11" fmla="*/ 12 h 24"/>
                <a:gd name="T12" fmla="*/ 81 w 93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24">
                  <a:moveTo>
                    <a:pt x="81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6" y="24"/>
                    <a:pt x="0" y="19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8" y="0"/>
                    <a:pt x="93" y="5"/>
                    <a:pt x="93" y="12"/>
                  </a:cubicBezTo>
                  <a:cubicBezTo>
                    <a:pt x="93" y="19"/>
                    <a:pt x="88" y="24"/>
                    <a:pt x="81" y="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15">
              <a:extLst>
                <a:ext uri="{FF2B5EF4-FFF2-40B4-BE49-F238E27FC236}">
                  <a16:creationId xmlns:a16="http://schemas.microsoft.com/office/drawing/2014/main" id="{F9EB6C2F-5258-4562-A0B1-0C60D0D58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2713" y="3498850"/>
              <a:ext cx="77788" cy="388938"/>
            </a:xfrm>
            <a:custGeom>
              <a:avLst/>
              <a:gdLst>
                <a:gd name="T0" fmla="*/ 12 w 24"/>
                <a:gd name="T1" fmla="*/ 121 h 121"/>
                <a:gd name="T2" fmla="*/ 0 w 24"/>
                <a:gd name="T3" fmla="*/ 109 h 121"/>
                <a:gd name="T4" fmla="*/ 0 w 24"/>
                <a:gd name="T5" fmla="*/ 12 h 121"/>
                <a:gd name="T6" fmla="*/ 12 w 24"/>
                <a:gd name="T7" fmla="*/ 0 h 121"/>
                <a:gd name="T8" fmla="*/ 24 w 24"/>
                <a:gd name="T9" fmla="*/ 12 h 121"/>
                <a:gd name="T10" fmla="*/ 24 w 24"/>
                <a:gd name="T11" fmla="*/ 109 h 121"/>
                <a:gd name="T12" fmla="*/ 12 w 24"/>
                <a:gd name="T13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1">
                  <a:moveTo>
                    <a:pt x="12" y="121"/>
                  </a:moveTo>
                  <a:cubicBezTo>
                    <a:pt x="5" y="121"/>
                    <a:pt x="0" y="115"/>
                    <a:pt x="0" y="109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09"/>
                    <a:pt x="24" y="109"/>
                    <a:pt x="24" y="109"/>
                  </a:cubicBezTo>
                  <a:cubicBezTo>
                    <a:pt x="24" y="115"/>
                    <a:pt x="18" y="121"/>
                    <a:pt x="12" y="1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16">
              <a:extLst>
                <a:ext uri="{FF2B5EF4-FFF2-40B4-BE49-F238E27FC236}">
                  <a16:creationId xmlns:a16="http://schemas.microsoft.com/office/drawing/2014/main" id="{D2058101-7ED1-4C98-ACF4-029EECAFD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613" y="3492500"/>
              <a:ext cx="246063" cy="315913"/>
            </a:xfrm>
            <a:custGeom>
              <a:avLst/>
              <a:gdLst>
                <a:gd name="T0" fmla="*/ 13 w 76"/>
                <a:gd name="T1" fmla="*/ 98 h 98"/>
                <a:gd name="T2" fmla="*/ 6 w 76"/>
                <a:gd name="T3" fmla="*/ 96 h 98"/>
                <a:gd name="T4" fmla="*/ 3 w 76"/>
                <a:gd name="T5" fmla="*/ 79 h 98"/>
                <a:gd name="T6" fmla="*/ 53 w 76"/>
                <a:gd name="T7" fmla="*/ 7 h 98"/>
                <a:gd name="T8" fmla="*/ 70 w 76"/>
                <a:gd name="T9" fmla="*/ 4 h 98"/>
                <a:gd name="T10" fmla="*/ 73 w 76"/>
                <a:gd name="T11" fmla="*/ 21 h 98"/>
                <a:gd name="T12" fmla="*/ 23 w 76"/>
                <a:gd name="T13" fmla="*/ 93 h 98"/>
                <a:gd name="T14" fmla="*/ 13 w 76"/>
                <a:gd name="T1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98">
                  <a:moveTo>
                    <a:pt x="13" y="98"/>
                  </a:moveTo>
                  <a:cubicBezTo>
                    <a:pt x="11" y="98"/>
                    <a:pt x="8" y="97"/>
                    <a:pt x="6" y="96"/>
                  </a:cubicBezTo>
                  <a:cubicBezTo>
                    <a:pt x="1" y="92"/>
                    <a:pt x="0" y="85"/>
                    <a:pt x="3" y="79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7" y="2"/>
                    <a:pt x="64" y="0"/>
                    <a:pt x="70" y="4"/>
                  </a:cubicBezTo>
                  <a:cubicBezTo>
                    <a:pt x="75" y="8"/>
                    <a:pt x="76" y="15"/>
                    <a:pt x="73" y="21"/>
                  </a:cubicBezTo>
                  <a:cubicBezTo>
                    <a:pt x="23" y="93"/>
                    <a:pt x="23" y="93"/>
                    <a:pt x="23" y="93"/>
                  </a:cubicBezTo>
                  <a:cubicBezTo>
                    <a:pt x="21" y="96"/>
                    <a:pt x="17" y="98"/>
                    <a:pt x="13" y="9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7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86613D8C-49A9-42E9-91EF-6DA2F4DD932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910819" y="1868938"/>
            <a:ext cx="2333060" cy="200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509" tIns="0" rIns="54007" bIns="34295" anchor="ctr">
            <a:spAutoFit/>
          </a:bodyPr>
          <a:lstStyle/>
          <a:p>
            <a:pPr lvl="0">
              <a:lnSpc>
                <a:spcPct val="90000"/>
              </a:lnSpc>
              <a:spcBef>
                <a:spcPts val="450"/>
              </a:spcBef>
              <a:buClr>
                <a:schemeClr val="bg1"/>
              </a:buClr>
              <a:buSzPct val="70000"/>
            </a:pPr>
            <a:r>
              <a:rPr lang="en-GB" sz="1200" noProof="1">
                <a:latin typeface="CiscoSansTT Light" panose="020B0503020201020303" pitchFamily="34" charset="0"/>
                <a:cs typeface="CiscoSansTT Light" panose="020B0503020201020303" pitchFamily="34" charset="0"/>
              </a:rPr>
              <a:t>Share Time Limited Auth Token 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EC8F14B-3701-450C-AABC-4C9BD5304730}"/>
              </a:ext>
            </a:extLst>
          </p:cNvPr>
          <p:cNvGrpSpPr>
            <a:grpSpLocks noChangeAspect="1"/>
          </p:cNvGrpSpPr>
          <p:nvPr/>
        </p:nvGrpSpPr>
        <p:grpSpPr>
          <a:xfrm>
            <a:off x="2994231" y="2636652"/>
            <a:ext cx="3328597" cy="373676"/>
            <a:chOff x="6820399" y="1922677"/>
            <a:chExt cx="4307886" cy="522788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E308739D-1F53-4C02-890D-A836C07B6CD4}"/>
                </a:ext>
              </a:extLst>
            </p:cNvPr>
            <p:cNvGrpSpPr/>
            <p:nvPr/>
          </p:nvGrpSpPr>
          <p:grpSpPr>
            <a:xfrm>
              <a:off x="10783635" y="1922677"/>
              <a:ext cx="344650" cy="522788"/>
              <a:chOff x="10783635" y="1922677"/>
              <a:chExt cx="344650" cy="522788"/>
            </a:xfrm>
          </p:grpSpPr>
          <p:sp>
            <p:nvSpPr>
              <p:cNvPr id="128" name="Freeform 144">
                <a:extLst>
                  <a:ext uri="{FF2B5EF4-FFF2-40B4-BE49-F238E27FC236}">
                    <a16:creationId xmlns:a16="http://schemas.microsoft.com/office/drawing/2014/main" id="{F9A8EE99-E2C5-4BE0-AF8F-AF2B53F9A1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3635" y="2245466"/>
                <a:ext cx="318138" cy="199999"/>
              </a:xfrm>
              <a:custGeom>
                <a:avLst/>
                <a:gdLst>
                  <a:gd name="T0" fmla="*/ 177 w 684"/>
                  <a:gd name="T1" fmla="*/ 430 h 430"/>
                  <a:gd name="T2" fmla="*/ 213 w 684"/>
                  <a:gd name="T3" fmla="*/ 428 h 430"/>
                  <a:gd name="T4" fmla="*/ 279 w 684"/>
                  <a:gd name="T5" fmla="*/ 401 h 430"/>
                  <a:gd name="T6" fmla="*/ 306 w 684"/>
                  <a:gd name="T7" fmla="*/ 378 h 430"/>
                  <a:gd name="T8" fmla="*/ 684 w 684"/>
                  <a:gd name="T9" fmla="*/ 0 h 430"/>
                  <a:gd name="T10" fmla="*/ 652 w 684"/>
                  <a:gd name="T11" fmla="*/ 25 h 430"/>
                  <a:gd name="T12" fmla="*/ 619 w 684"/>
                  <a:gd name="T13" fmla="*/ 38 h 430"/>
                  <a:gd name="T14" fmla="*/ 591 w 684"/>
                  <a:gd name="T15" fmla="*/ 46 h 430"/>
                  <a:gd name="T16" fmla="*/ 562 w 684"/>
                  <a:gd name="T17" fmla="*/ 49 h 430"/>
                  <a:gd name="T18" fmla="*/ 125 w 684"/>
                  <a:gd name="T19" fmla="*/ 49 h 430"/>
                  <a:gd name="T20" fmla="*/ 125 w 684"/>
                  <a:gd name="T21" fmla="*/ 49 h 430"/>
                  <a:gd name="T22" fmla="*/ 127 w 684"/>
                  <a:gd name="T23" fmla="*/ 49 h 430"/>
                  <a:gd name="T24" fmla="*/ 51 w 684"/>
                  <a:gd name="T25" fmla="*/ 125 h 430"/>
                  <a:gd name="T26" fmla="*/ 27 w 684"/>
                  <a:gd name="T27" fmla="*/ 152 h 430"/>
                  <a:gd name="T28" fmla="*/ 0 w 684"/>
                  <a:gd name="T29" fmla="*/ 217 h 430"/>
                  <a:gd name="T30" fmla="*/ 0 w 684"/>
                  <a:gd name="T31" fmla="*/ 285 h 430"/>
                  <a:gd name="T32" fmla="*/ 27 w 684"/>
                  <a:gd name="T33" fmla="*/ 350 h 430"/>
                  <a:gd name="T34" fmla="*/ 51 w 684"/>
                  <a:gd name="T35" fmla="*/ 378 h 430"/>
                  <a:gd name="T36" fmla="*/ 53 w 684"/>
                  <a:gd name="T37" fmla="*/ 380 h 430"/>
                  <a:gd name="T38" fmla="*/ 55 w 684"/>
                  <a:gd name="T39" fmla="*/ 382 h 430"/>
                  <a:gd name="T40" fmla="*/ 82 w 684"/>
                  <a:gd name="T41" fmla="*/ 405 h 430"/>
                  <a:gd name="T42" fmla="*/ 144 w 684"/>
                  <a:gd name="T43" fmla="*/ 428 h 430"/>
                  <a:gd name="T44" fmla="*/ 177 w 684"/>
                  <a:gd name="T45" fmla="*/ 43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84" h="430">
                    <a:moveTo>
                      <a:pt x="177" y="430"/>
                    </a:moveTo>
                    <a:lnTo>
                      <a:pt x="213" y="428"/>
                    </a:lnTo>
                    <a:lnTo>
                      <a:pt x="279" y="401"/>
                    </a:lnTo>
                    <a:lnTo>
                      <a:pt x="306" y="378"/>
                    </a:lnTo>
                    <a:lnTo>
                      <a:pt x="684" y="0"/>
                    </a:lnTo>
                    <a:lnTo>
                      <a:pt x="652" y="25"/>
                    </a:lnTo>
                    <a:lnTo>
                      <a:pt x="619" y="38"/>
                    </a:lnTo>
                    <a:lnTo>
                      <a:pt x="591" y="46"/>
                    </a:lnTo>
                    <a:lnTo>
                      <a:pt x="562" y="49"/>
                    </a:lnTo>
                    <a:lnTo>
                      <a:pt x="125" y="49"/>
                    </a:lnTo>
                    <a:lnTo>
                      <a:pt x="125" y="49"/>
                    </a:lnTo>
                    <a:lnTo>
                      <a:pt x="127" y="49"/>
                    </a:lnTo>
                    <a:lnTo>
                      <a:pt x="51" y="125"/>
                    </a:lnTo>
                    <a:lnTo>
                      <a:pt x="27" y="152"/>
                    </a:lnTo>
                    <a:lnTo>
                      <a:pt x="0" y="217"/>
                    </a:lnTo>
                    <a:lnTo>
                      <a:pt x="0" y="285"/>
                    </a:lnTo>
                    <a:lnTo>
                      <a:pt x="27" y="350"/>
                    </a:lnTo>
                    <a:lnTo>
                      <a:pt x="51" y="378"/>
                    </a:lnTo>
                    <a:lnTo>
                      <a:pt x="53" y="380"/>
                    </a:lnTo>
                    <a:lnTo>
                      <a:pt x="55" y="382"/>
                    </a:lnTo>
                    <a:lnTo>
                      <a:pt x="82" y="405"/>
                    </a:lnTo>
                    <a:lnTo>
                      <a:pt x="144" y="428"/>
                    </a:lnTo>
                    <a:lnTo>
                      <a:pt x="177" y="43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" name="Freeform 145">
                <a:extLst>
                  <a:ext uri="{FF2B5EF4-FFF2-40B4-BE49-F238E27FC236}">
                    <a16:creationId xmlns:a16="http://schemas.microsoft.com/office/drawing/2014/main" id="{1FAE5192-E08F-46C7-A935-0CAFD0F42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41774" y="2183606"/>
                <a:ext cx="229766" cy="84651"/>
              </a:xfrm>
              <a:custGeom>
                <a:avLst/>
                <a:gdLst>
                  <a:gd name="T0" fmla="*/ 0 w 494"/>
                  <a:gd name="T1" fmla="*/ 182 h 182"/>
                  <a:gd name="T2" fmla="*/ 437 w 494"/>
                  <a:gd name="T3" fmla="*/ 182 h 182"/>
                  <a:gd name="T4" fmla="*/ 466 w 494"/>
                  <a:gd name="T5" fmla="*/ 179 h 182"/>
                  <a:gd name="T6" fmla="*/ 494 w 494"/>
                  <a:gd name="T7" fmla="*/ 171 h 182"/>
                  <a:gd name="T8" fmla="*/ 464 w 494"/>
                  <a:gd name="T9" fmla="*/ 179 h 182"/>
                  <a:gd name="T10" fmla="*/ 437 w 494"/>
                  <a:gd name="T11" fmla="*/ 182 h 182"/>
                  <a:gd name="T12" fmla="*/ 401 w 494"/>
                  <a:gd name="T13" fmla="*/ 179 h 182"/>
                  <a:gd name="T14" fmla="*/ 335 w 494"/>
                  <a:gd name="T15" fmla="*/ 152 h 182"/>
                  <a:gd name="T16" fmla="*/ 308 w 494"/>
                  <a:gd name="T17" fmla="*/ 129 h 182"/>
                  <a:gd name="T18" fmla="*/ 181 w 494"/>
                  <a:gd name="T19" fmla="*/ 0 h 182"/>
                  <a:gd name="T20" fmla="*/ 0 w 494"/>
                  <a:gd name="T21" fmla="*/ 182 h 182"/>
                  <a:gd name="T22" fmla="*/ 0 w 494"/>
                  <a:gd name="T23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4" h="182">
                    <a:moveTo>
                      <a:pt x="0" y="182"/>
                    </a:moveTo>
                    <a:lnTo>
                      <a:pt x="437" y="182"/>
                    </a:lnTo>
                    <a:lnTo>
                      <a:pt x="466" y="179"/>
                    </a:lnTo>
                    <a:lnTo>
                      <a:pt x="494" y="171"/>
                    </a:lnTo>
                    <a:lnTo>
                      <a:pt x="464" y="179"/>
                    </a:lnTo>
                    <a:lnTo>
                      <a:pt x="437" y="182"/>
                    </a:lnTo>
                    <a:lnTo>
                      <a:pt x="401" y="179"/>
                    </a:lnTo>
                    <a:lnTo>
                      <a:pt x="335" y="152"/>
                    </a:lnTo>
                    <a:lnTo>
                      <a:pt x="308" y="129"/>
                    </a:lnTo>
                    <a:lnTo>
                      <a:pt x="181" y="0"/>
                    </a:lnTo>
                    <a:lnTo>
                      <a:pt x="0" y="182"/>
                    </a:lnTo>
                    <a:lnTo>
                      <a:pt x="0" y="182"/>
                    </a:lnTo>
                    <a:close/>
                  </a:path>
                </a:pathLst>
              </a:custGeom>
              <a:solidFill>
                <a:srgbClr val="4288CF"/>
              </a:solidFill>
              <a:ln>
                <a:solidFill>
                  <a:srgbClr val="4288CF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" name="Freeform 146">
                <a:extLst>
                  <a:ext uri="{FF2B5EF4-FFF2-40B4-BE49-F238E27FC236}">
                    <a16:creationId xmlns:a16="http://schemas.microsoft.com/office/drawing/2014/main" id="{8DADB76E-CD93-4CC8-9449-8B1D9377B4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3635" y="1922677"/>
                <a:ext cx="318138" cy="199069"/>
              </a:xfrm>
              <a:custGeom>
                <a:avLst/>
                <a:gdLst>
                  <a:gd name="T0" fmla="*/ 684 w 684"/>
                  <a:gd name="T1" fmla="*/ 428 h 428"/>
                  <a:gd name="T2" fmla="*/ 306 w 684"/>
                  <a:gd name="T3" fmla="*/ 50 h 428"/>
                  <a:gd name="T4" fmla="*/ 296 w 684"/>
                  <a:gd name="T5" fmla="*/ 42 h 428"/>
                  <a:gd name="T6" fmla="*/ 285 w 684"/>
                  <a:gd name="T7" fmla="*/ 34 h 428"/>
                  <a:gd name="T8" fmla="*/ 260 w 684"/>
                  <a:gd name="T9" fmla="*/ 17 h 428"/>
                  <a:gd name="T10" fmla="*/ 207 w 684"/>
                  <a:gd name="T11" fmla="*/ 0 h 428"/>
                  <a:gd name="T12" fmla="*/ 179 w 684"/>
                  <a:gd name="T13" fmla="*/ 0 h 428"/>
                  <a:gd name="T14" fmla="*/ 144 w 684"/>
                  <a:gd name="T15" fmla="*/ 2 h 428"/>
                  <a:gd name="T16" fmla="*/ 78 w 684"/>
                  <a:gd name="T17" fmla="*/ 27 h 428"/>
                  <a:gd name="T18" fmla="*/ 51 w 684"/>
                  <a:gd name="T19" fmla="*/ 53 h 428"/>
                  <a:gd name="T20" fmla="*/ 27 w 684"/>
                  <a:gd name="T21" fmla="*/ 80 h 428"/>
                  <a:gd name="T22" fmla="*/ 0 w 684"/>
                  <a:gd name="T23" fmla="*/ 145 h 428"/>
                  <a:gd name="T24" fmla="*/ 0 w 684"/>
                  <a:gd name="T25" fmla="*/ 215 h 428"/>
                  <a:gd name="T26" fmla="*/ 27 w 684"/>
                  <a:gd name="T27" fmla="*/ 278 h 428"/>
                  <a:gd name="T28" fmla="*/ 51 w 684"/>
                  <a:gd name="T29" fmla="*/ 308 h 428"/>
                  <a:gd name="T30" fmla="*/ 125 w 684"/>
                  <a:gd name="T31" fmla="*/ 382 h 428"/>
                  <a:gd name="T32" fmla="*/ 562 w 684"/>
                  <a:gd name="T33" fmla="*/ 382 h 428"/>
                  <a:gd name="T34" fmla="*/ 562 w 684"/>
                  <a:gd name="T35" fmla="*/ 382 h 428"/>
                  <a:gd name="T36" fmla="*/ 562 w 684"/>
                  <a:gd name="T37" fmla="*/ 382 h 428"/>
                  <a:gd name="T38" fmla="*/ 593 w 684"/>
                  <a:gd name="T39" fmla="*/ 384 h 428"/>
                  <a:gd name="T40" fmla="*/ 657 w 684"/>
                  <a:gd name="T41" fmla="*/ 407 h 428"/>
                  <a:gd name="T42" fmla="*/ 684 w 684"/>
                  <a:gd name="T43" fmla="*/ 428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4" h="428">
                    <a:moveTo>
                      <a:pt x="684" y="428"/>
                    </a:moveTo>
                    <a:lnTo>
                      <a:pt x="306" y="50"/>
                    </a:lnTo>
                    <a:lnTo>
                      <a:pt x="296" y="42"/>
                    </a:lnTo>
                    <a:lnTo>
                      <a:pt x="285" y="34"/>
                    </a:lnTo>
                    <a:lnTo>
                      <a:pt x="260" y="17"/>
                    </a:lnTo>
                    <a:lnTo>
                      <a:pt x="207" y="0"/>
                    </a:lnTo>
                    <a:lnTo>
                      <a:pt x="179" y="0"/>
                    </a:lnTo>
                    <a:lnTo>
                      <a:pt x="144" y="2"/>
                    </a:lnTo>
                    <a:lnTo>
                      <a:pt x="78" y="27"/>
                    </a:lnTo>
                    <a:lnTo>
                      <a:pt x="51" y="53"/>
                    </a:lnTo>
                    <a:lnTo>
                      <a:pt x="27" y="80"/>
                    </a:lnTo>
                    <a:lnTo>
                      <a:pt x="0" y="145"/>
                    </a:lnTo>
                    <a:lnTo>
                      <a:pt x="0" y="215"/>
                    </a:lnTo>
                    <a:lnTo>
                      <a:pt x="27" y="278"/>
                    </a:lnTo>
                    <a:lnTo>
                      <a:pt x="51" y="308"/>
                    </a:lnTo>
                    <a:lnTo>
                      <a:pt x="125" y="382"/>
                    </a:lnTo>
                    <a:lnTo>
                      <a:pt x="562" y="382"/>
                    </a:lnTo>
                    <a:lnTo>
                      <a:pt x="562" y="382"/>
                    </a:lnTo>
                    <a:lnTo>
                      <a:pt x="562" y="382"/>
                    </a:lnTo>
                    <a:lnTo>
                      <a:pt x="593" y="384"/>
                    </a:lnTo>
                    <a:lnTo>
                      <a:pt x="657" y="407"/>
                    </a:lnTo>
                    <a:lnTo>
                      <a:pt x="684" y="42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" name="Freeform 147">
                <a:extLst>
                  <a:ext uri="{FF2B5EF4-FFF2-40B4-BE49-F238E27FC236}">
                    <a16:creationId xmlns:a16="http://schemas.microsoft.com/office/drawing/2014/main" id="{573A629F-3035-429F-BA71-EBD334B0C9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41774" y="2100351"/>
                <a:ext cx="203255" cy="83256"/>
              </a:xfrm>
              <a:custGeom>
                <a:avLst/>
                <a:gdLst>
                  <a:gd name="T0" fmla="*/ 181 w 437"/>
                  <a:gd name="T1" fmla="*/ 179 h 179"/>
                  <a:gd name="T2" fmla="*/ 308 w 437"/>
                  <a:gd name="T3" fmla="*/ 53 h 179"/>
                  <a:gd name="T4" fmla="*/ 335 w 437"/>
                  <a:gd name="T5" fmla="*/ 27 h 179"/>
                  <a:gd name="T6" fmla="*/ 401 w 437"/>
                  <a:gd name="T7" fmla="*/ 2 h 179"/>
                  <a:gd name="T8" fmla="*/ 437 w 437"/>
                  <a:gd name="T9" fmla="*/ 0 h 179"/>
                  <a:gd name="T10" fmla="*/ 437 w 437"/>
                  <a:gd name="T11" fmla="*/ 0 h 179"/>
                  <a:gd name="T12" fmla="*/ 0 w 437"/>
                  <a:gd name="T13" fmla="*/ 0 h 179"/>
                  <a:gd name="T14" fmla="*/ 2 w 437"/>
                  <a:gd name="T15" fmla="*/ 0 h 179"/>
                  <a:gd name="T16" fmla="*/ 2 w 437"/>
                  <a:gd name="T17" fmla="*/ 0 h 179"/>
                  <a:gd name="T18" fmla="*/ 181 w 437"/>
                  <a:gd name="T19" fmla="*/ 179 h 179"/>
                  <a:gd name="T20" fmla="*/ 181 w 437"/>
                  <a:gd name="T21" fmla="*/ 179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7" h="179">
                    <a:moveTo>
                      <a:pt x="181" y="179"/>
                    </a:moveTo>
                    <a:lnTo>
                      <a:pt x="308" y="53"/>
                    </a:lnTo>
                    <a:lnTo>
                      <a:pt x="335" y="27"/>
                    </a:lnTo>
                    <a:lnTo>
                      <a:pt x="401" y="2"/>
                    </a:lnTo>
                    <a:lnTo>
                      <a:pt x="437" y="0"/>
                    </a:lnTo>
                    <a:lnTo>
                      <a:pt x="437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181" y="179"/>
                    </a:lnTo>
                    <a:lnTo>
                      <a:pt x="181" y="179"/>
                    </a:lnTo>
                    <a:close/>
                  </a:path>
                </a:pathLst>
              </a:custGeom>
              <a:solidFill>
                <a:srgbClr val="4288CF"/>
              </a:solidFill>
              <a:ln>
                <a:solidFill>
                  <a:srgbClr val="4288CF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" name="Freeform 148">
                <a:extLst>
                  <a:ext uri="{FF2B5EF4-FFF2-40B4-BE49-F238E27FC236}">
                    <a16:creationId xmlns:a16="http://schemas.microsoft.com/office/drawing/2014/main" id="{21495C9C-96D1-4495-AF68-92378C1FB7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41774" y="2100351"/>
                <a:ext cx="930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0 w 2"/>
                  <a:gd name="T4" fmla="*/ 2 w 2"/>
                  <a:gd name="T5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1923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" name="Freeform 149">
                <a:extLst>
                  <a:ext uri="{FF2B5EF4-FFF2-40B4-BE49-F238E27FC236}">
                    <a16:creationId xmlns:a16="http://schemas.microsoft.com/office/drawing/2014/main" id="{0A827241-160C-4CD1-ACCB-0B1D8D5F7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5960" y="2100351"/>
                <a:ext cx="202325" cy="167906"/>
              </a:xfrm>
              <a:custGeom>
                <a:avLst/>
                <a:gdLst>
                  <a:gd name="T0" fmla="*/ 127 w 435"/>
                  <a:gd name="T1" fmla="*/ 308 h 361"/>
                  <a:gd name="T2" fmla="*/ 154 w 435"/>
                  <a:gd name="T3" fmla="*/ 331 h 361"/>
                  <a:gd name="T4" fmla="*/ 220 w 435"/>
                  <a:gd name="T5" fmla="*/ 358 h 361"/>
                  <a:gd name="T6" fmla="*/ 256 w 435"/>
                  <a:gd name="T7" fmla="*/ 361 h 361"/>
                  <a:gd name="T8" fmla="*/ 283 w 435"/>
                  <a:gd name="T9" fmla="*/ 358 h 361"/>
                  <a:gd name="T10" fmla="*/ 313 w 435"/>
                  <a:gd name="T11" fmla="*/ 350 h 361"/>
                  <a:gd name="T12" fmla="*/ 319 w 435"/>
                  <a:gd name="T13" fmla="*/ 348 h 361"/>
                  <a:gd name="T14" fmla="*/ 325 w 435"/>
                  <a:gd name="T15" fmla="*/ 346 h 361"/>
                  <a:gd name="T16" fmla="*/ 330 w 435"/>
                  <a:gd name="T17" fmla="*/ 344 h 361"/>
                  <a:gd name="T18" fmla="*/ 334 w 435"/>
                  <a:gd name="T19" fmla="*/ 342 h 361"/>
                  <a:gd name="T20" fmla="*/ 336 w 435"/>
                  <a:gd name="T21" fmla="*/ 342 h 361"/>
                  <a:gd name="T22" fmla="*/ 336 w 435"/>
                  <a:gd name="T23" fmla="*/ 339 h 361"/>
                  <a:gd name="T24" fmla="*/ 357 w 435"/>
                  <a:gd name="T25" fmla="*/ 329 h 361"/>
                  <a:gd name="T26" fmla="*/ 378 w 435"/>
                  <a:gd name="T27" fmla="*/ 312 h 361"/>
                  <a:gd name="T28" fmla="*/ 382 w 435"/>
                  <a:gd name="T29" fmla="*/ 308 h 361"/>
                  <a:gd name="T30" fmla="*/ 399 w 435"/>
                  <a:gd name="T31" fmla="*/ 289 h 361"/>
                  <a:gd name="T32" fmla="*/ 422 w 435"/>
                  <a:gd name="T33" fmla="*/ 249 h 361"/>
                  <a:gd name="T34" fmla="*/ 429 w 435"/>
                  <a:gd name="T35" fmla="*/ 226 h 361"/>
                  <a:gd name="T36" fmla="*/ 431 w 435"/>
                  <a:gd name="T37" fmla="*/ 219 h 361"/>
                  <a:gd name="T38" fmla="*/ 433 w 435"/>
                  <a:gd name="T39" fmla="*/ 213 h 361"/>
                  <a:gd name="T40" fmla="*/ 435 w 435"/>
                  <a:gd name="T41" fmla="*/ 196 h 361"/>
                  <a:gd name="T42" fmla="*/ 435 w 435"/>
                  <a:gd name="T43" fmla="*/ 179 h 361"/>
                  <a:gd name="T44" fmla="*/ 435 w 435"/>
                  <a:gd name="T45" fmla="*/ 175 h 361"/>
                  <a:gd name="T46" fmla="*/ 435 w 435"/>
                  <a:gd name="T47" fmla="*/ 171 h 361"/>
                  <a:gd name="T48" fmla="*/ 435 w 435"/>
                  <a:gd name="T49" fmla="*/ 171 h 361"/>
                  <a:gd name="T50" fmla="*/ 435 w 435"/>
                  <a:gd name="T51" fmla="*/ 171 h 361"/>
                  <a:gd name="T52" fmla="*/ 435 w 435"/>
                  <a:gd name="T53" fmla="*/ 169 h 361"/>
                  <a:gd name="T54" fmla="*/ 435 w 435"/>
                  <a:gd name="T55" fmla="*/ 169 h 361"/>
                  <a:gd name="T56" fmla="*/ 435 w 435"/>
                  <a:gd name="T57" fmla="*/ 169 h 361"/>
                  <a:gd name="T58" fmla="*/ 435 w 435"/>
                  <a:gd name="T59" fmla="*/ 169 h 361"/>
                  <a:gd name="T60" fmla="*/ 435 w 435"/>
                  <a:gd name="T61" fmla="*/ 169 h 361"/>
                  <a:gd name="T62" fmla="*/ 435 w 435"/>
                  <a:gd name="T63" fmla="*/ 160 h 361"/>
                  <a:gd name="T64" fmla="*/ 433 w 435"/>
                  <a:gd name="T65" fmla="*/ 152 h 361"/>
                  <a:gd name="T66" fmla="*/ 433 w 435"/>
                  <a:gd name="T67" fmla="*/ 150 h 361"/>
                  <a:gd name="T68" fmla="*/ 433 w 435"/>
                  <a:gd name="T69" fmla="*/ 147 h 361"/>
                  <a:gd name="T70" fmla="*/ 431 w 435"/>
                  <a:gd name="T71" fmla="*/ 141 h 361"/>
                  <a:gd name="T72" fmla="*/ 429 w 435"/>
                  <a:gd name="T73" fmla="*/ 135 h 361"/>
                  <a:gd name="T74" fmla="*/ 429 w 435"/>
                  <a:gd name="T75" fmla="*/ 133 h 361"/>
                  <a:gd name="T76" fmla="*/ 429 w 435"/>
                  <a:gd name="T77" fmla="*/ 133 h 361"/>
                  <a:gd name="T78" fmla="*/ 422 w 435"/>
                  <a:gd name="T79" fmla="*/ 112 h 361"/>
                  <a:gd name="T80" fmla="*/ 399 w 435"/>
                  <a:gd name="T81" fmla="*/ 69 h 361"/>
                  <a:gd name="T82" fmla="*/ 382 w 435"/>
                  <a:gd name="T83" fmla="*/ 53 h 361"/>
                  <a:gd name="T84" fmla="*/ 378 w 435"/>
                  <a:gd name="T85" fmla="*/ 46 h 361"/>
                  <a:gd name="T86" fmla="*/ 355 w 435"/>
                  <a:gd name="T87" fmla="*/ 27 h 361"/>
                  <a:gd name="T88" fmla="*/ 302 w 435"/>
                  <a:gd name="T89" fmla="*/ 4 h 361"/>
                  <a:gd name="T90" fmla="*/ 275 w 435"/>
                  <a:gd name="T91" fmla="*/ 0 h 361"/>
                  <a:gd name="T92" fmla="*/ 273 w 435"/>
                  <a:gd name="T93" fmla="*/ 0 h 361"/>
                  <a:gd name="T94" fmla="*/ 273 w 435"/>
                  <a:gd name="T95" fmla="*/ 0 h 361"/>
                  <a:gd name="T96" fmla="*/ 264 w 435"/>
                  <a:gd name="T97" fmla="*/ 0 h 361"/>
                  <a:gd name="T98" fmla="*/ 256 w 435"/>
                  <a:gd name="T99" fmla="*/ 0 h 361"/>
                  <a:gd name="T100" fmla="*/ 256 w 435"/>
                  <a:gd name="T101" fmla="*/ 0 h 361"/>
                  <a:gd name="T102" fmla="*/ 220 w 435"/>
                  <a:gd name="T103" fmla="*/ 2 h 361"/>
                  <a:gd name="T104" fmla="*/ 154 w 435"/>
                  <a:gd name="T105" fmla="*/ 27 h 361"/>
                  <a:gd name="T106" fmla="*/ 127 w 435"/>
                  <a:gd name="T107" fmla="*/ 53 h 361"/>
                  <a:gd name="T108" fmla="*/ 0 w 435"/>
                  <a:gd name="T109" fmla="*/ 179 h 361"/>
                  <a:gd name="T110" fmla="*/ 127 w 435"/>
                  <a:gd name="T111" fmla="*/ 308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35" h="361">
                    <a:moveTo>
                      <a:pt x="127" y="308"/>
                    </a:moveTo>
                    <a:lnTo>
                      <a:pt x="154" y="331"/>
                    </a:lnTo>
                    <a:lnTo>
                      <a:pt x="220" y="358"/>
                    </a:lnTo>
                    <a:lnTo>
                      <a:pt x="256" y="361"/>
                    </a:lnTo>
                    <a:lnTo>
                      <a:pt x="283" y="358"/>
                    </a:lnTo>
                    <a:lnTo>
                      <a:pt x="313" y="350"/>
                    </a:lnTo>
                    <a:lnTo>
                      <a:pt x="319" y="348"/>
                    </a:lnTo>
                    <a:lnTo>
                      <a:pt x="325" y="346"/>
                    </a:lnTo>
                    <a:lnTo>
                      <a:pt x="330" y="344"/>
                    </a:lnTo>
                    <a:lnTo>
                      <a:pt x="334" y="342"/>
                    </a:lnTo>
                    <a:lnTo>
                      <a:pt x="336" y="342"/>
                    </a:lnTo>
                    <a:lnTo>
                      <a:pt x="336" y="339"/>
                    </a:lnTo>
                    <a:lnTo>
                      <a:pt x="357" y="329"/>
                    </a:lnTo>
                    <a:lnTo>
                      <a:pt x="378" y="312"/>
                    </a:lnTo>
                    <a:lnTo>
                      <a:pt x="382" y="308"/>
                    </a:lnTo>
                    <a:lnTo>
                      <a:pt x="399" y="289"/>
                    </a:lnTo>
                    <a:lnTo>
                      <a:pt x="422" y="249"/>
                    </a:lnTo>
                    <a:lnTo>
                      <a:pt x="429" y="226"/>
                    </a:lnTo>
                    <a:lnTo>
                      <a:pt x="431" y="219"/>
                    </a:lnTo>
                    <a:lnTo>
                      <a:pt x="433" y="213"/>
                    </a:lnTo>
                    <a:lnTo>
                      <a:pt x="435" y="196"/>
                    </a:lnTo>
                    <a:lnTo>
                      <a:pt x="435" y="179"/>
                    </a:lnTo>
                    <a:lnTo>
                      <a:pt x="435" y="175"/>
                    </a:lnTo>
                    <a:lnTo>
                      <a:pt x="435" y="171"/>
                    </a:lnTo>
                    <a:lnTo>
                      <a:pt x="435" y="171"/>
                    </a:lnTo>
                    <a:lnTo>
                      <a:pt x="435" y="171"/>
                    </a:lnTo>
                    <a:lnTo>
                      <a:pt x="435" y="169"/>
                    </a:lnTo>
                    <a:lnTo>
                      <a:pt x="435" y="169"/>
                    </a:lnTo>
                    <a:lnTo>
                      <a:pt x="435" y="169"/>
                    </a:lnTo>
                    <a:lnTo>
                      <a:pt x="435" y="169"/>
                    </a:lnTo>
                    <a:lnTo>
                      <a:pt x="435" y="169"/>
                    </a:lnTo>
                    <a:lnTo>
                      <a:pt x="435" y="160"/>
                    </a:lnTo>
                    <a:lnTo>
                      <a:pt x="433" y="152"/>
                    </a:lnTo>
                    <a:lnTo>
                      <a:pt x="433" y="150"/>
                    </a:lnTo>
                    <a:lnTo>
                      <a:pt x="433" y="147"/>
                    </a:lnTo>
                    <a:lnTo>
                      <a:pt x="431" y="141"/>
                    </a:lnTo>
                    <a:lnTo>
                      <a:pt x="429" y="135"/>
                    </a:lnTo>
                    <a:lnTo>
                      <a:pt x="429" y="133"/>
                    </a:lnTo>
                    <a:lnTo>
                      <a:pt x="429" y="133"/>
                    </a:lnTo>
                    <a:lnTo>
                      <a:pt x="422" y="112"/>
                    </a:lnTo>
                    <a:lnTo>
                      <a:pt x="399" y="69"/>
                    </a:lnTo>
                    <a:lnTo>
                      <a:pt x="382" y="53"/>
                    </a:lnTo>
                    <a:lnTo>
                      <a:pt x="378" y="46"/>
                    </a:lnTo>
                    <a:lnTo>
                      <a:pt x="355" y="27"/>
                    </a:lnTo>
                    <a:lnTo>
                      <a:pt x="302" y="4"/>
                    </a:lnTo>
                    <a:lnTo>
                      <a:pt x="275" y="0"/>
                    </a:lnTo>
                    <a:lnTo>
                      <a:pt x="273" y="0"/>
                    </a:lnTo>
                    <a:lnTo>
                      <a:pt x="273" y="0"/>
                    </a:lnTo>
                    <a:lnTo>
                      <a:pt x="264" y="0"/>
                    </a:lnTo>
                    <a:lnTo>
                      <a:pt x="256" y="0"/>
                    </a:lnTo>
                    <a:lnTo>
                      <a:pt x="256" y="0"/>
                    </a:lnTo>
                    <a:lnTo>
                      <a:pt x="220" y="2"/>
                    </a:lnTo>
                    <a:lnTo>
                      <a:pt x="154" y="27"/>
                    </a:lnTo>
                    <a:lnTo>
                      <a:pt x="127" y="53"/>
                    </a:lnTo>
                    <a:lnTo>
                      <a:pt x="0" y="179"/>
                    </a:lnTo>
                    <a:lnTo>
                      <a:pt x="127" y="308"/>
                    </a:lnTo>
                    <a:close/>
                  </a:path>
                </a:pathLst>
              </a:custGeom>
              <a:solidFill>
                <a:srgbClr val="3961B6"/>
              </a:solidFill>
              <a:ln>
                <a:solidFill>
                  <a:srgbClr val="3961B6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20" name="Freeform 150">
              <a:extLst>
                <a:ext uri="{FF2B5EF4-FFF2-40B4-BE49-F238E27FC236}">
                  <a16:creationId xmlns:a16="http://schemas.microsoft.com/office/drawing/2014/main" id="{B7F89BD0-7383-4B01-A370-024394C96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119" y="2100351"/>
              <a:ext cx="3901841" cy="167906"/>
            </a:xfrm>
            <a:custGeom>
              <a:avLst/>
              <a:gdLst>
                <a:gd name="T0" fmla="*/ 8210 w 8389"/>
                <a:gd name="T1" fmla="*/ 0 h 361"/>
                <a:gd name="T2" fmla="*/ 179 w 8389"/>
                <a:gd name="T3" fmla="*/ 0 h 361"/>
                <a:gd name="T4" fmla="*/ 0 w 8389"/>
                <a:gd name="T5" fmla="*/ 179 h 361"/>
                <a:gd name="T6" fmla="*/ 179 w 8389"/>
                <a:gd name="T7" fmla="*/ 361 h 361"/>
                <a:gd name="T8" fmla="*/ 8208 w 8389"/>
                <a:gd name="T9" fmla="*/ 361 h 361"/>
                <a:gd name="T10" fmla="*/ 8389 w 8389"/>
                <a:gd name="T11" fmla="*/ 179 h 361"/>
                <a:gd name="T12" fmla="*/ 8210 w 8389"/>
                <a:gd name="T13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89" h="361">
                  <a:moveTo>
                    <a:pt x="8210" y="0"/>
                  </a:moveTo>
                  <a:lnTo>
                    <a:pt x="179" y="0"/>
                  </a:lnTo>
                  <a:lnTo>
                    <a:pt x="0" y="179"/>
                  </a:lnTo>
                  <a:lnTo>
                    <a:pt x="179" y="361"/>
                  </a:lnTo>
                  <a:lnTo>
                    <a:pt x="8208" y="361"/>
                  </a:lnTo>
                  <a:lnTo>
                    <a:pt x="8389" y="179"/>
                  </a:lnTo>
                  <a:lnTo>
                    <a:pt x="82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073C512B-2A01-47CF-B002-C7CE2E1149EE}"/>
                </a:ext>
              </a:extLst>
            </p:cNvPr>
            <p:cNvGrpSpPr/>
            <p:nvPr/>
          </p:nvGrpSpPr>
          <p:grpSpPr>
            <a:xfrm>
              <a:off x="6820399" y="1922677"/>
              <a:ext cx="345115" cy="522788"/>
              <a:chOff x="6820399" y="1922677"/>
              <a:chExt cx="345115" cy="522788"/>
            </a:xfrm>
          </p:grpSpPr>
          <p:sp>
            <p:nvSpPr>
              <p:cNvPr id="122" name="Freeform 151">
                <a:extLst>
                  <a:ext uri="{FF2B5EF4-FFF2-40B4-BE49-F238E27FC236}">
                    <a16:creationId xmlns:a16="http://schemas.microsoft.com/office/drawing/2014/main" id="{A3297689-D51C-41AA-8CF3-B650795590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8306" y="2245466"/>
                <a:ext cx="317208" cy="199999"/>
              </a:xfrm>
              <a:custGeom>
                <a:avLst/>
                <a:gdLst>
                  <a:gd name="T0" fmla="*/ 504 w 682"/>
                  <a:gd name="T1" fmla="*/ 430 h 430"/>
                  <a:gd name="T2" fmla="*/ 470 w 682"/>
                  <a:gd name="T3" fmla="*/ 428 h 430"/>
                  <a:gd name="T4" fmla="*/ 405 w 682"/>
                  <a:gd name="T5" fmla="*/ 401 h 430"/>
                  <a:gd name="T6" fmla="*/ 378 w 682"/>
                  <a:gd name="T7" fmla="*/ 378 h 430"/>
                  <a:gd name="T8" fmla="*/ 0 w 682"/>
                  <a:gd name="T9" fmla="*/ 0 h 430"/>
                  <a:gd name="T10" fmla="*/ 29 w 682"/>
                  <a:gd name="T11" fmla="*/ 25 h 430"/>
                  <a:gd name="T12" fmla="*/ 65 w 682"/>
                  <a:gd name="T13" fmla="*/ 38 h 430"/>
                  <a:gd name="T14" fmla="*/ 93 w 682"/>
                  <a:gd name="T15" fmla="*/ 46 h 430"/>
                  <a:gd name="T16" fmla="*/ 122 w 682"/>
                  <a:gd name="T17" fmla="*/ 49 h 430"/>
                  <a:gd name="T18" fmla="*/ 557 w 682"/>
                  <a:gd name="T19" fmla="*/ 49 h 430"/>
                  <a:gd name="T20" fmla="*/ 559 w 682"/>
                  <a:gd name="T21" fmla="*/ 49 h 430"/>
                  <a:gd name="T22" fmla="*/ 557 w 682"/>
                  <a:gd name="T23" fmla="*/ 49 h 430"/>
                  <a:gd name="T24" fmla="*/ 631 w 682"/>
                  <a:gd name="T25" fmla="*/ 125 h 430"/>
                  <a:gd name="T26" fmla="*/ 656 w 682"/>
                  <a:gd name="T27" fmla="*/ 152 h 430"/>
                  <a:gd name="T28" fmla="*/ 682 w 682"/>
                  <a:gd name="T29" fmla="*/ 217 h 430"/>
                  <a:gd name="T30" fmla="*/ 682 w 682"/>
                  <a:gd name="T31" fmla="*/ 285 h 430"/>
                  <a:gd name="T32" fmla="*/ 656 w 682"/>
                  <a:gd name="T33" fmla="*/ 350 h 430"/>
                  <a:gd name="T34" fmla="*/ 631 w 682"/>
                  <a:gd name="T35" fmla="*/ 378 h 430"/>
                  <a:gd name="T36" fmla="*/ 629 w 682"/>
                  <a:gd name="T37" fmla="*/ 380 h 430"/>
                  <a:gd name="T38" fmla="*/ 629 w 682"/>
                  <a:gd name="T39" fmla="*/ 382 h 430"/>
                  <a:gd name="T40" fmla="*/ 601 w 682"/>
                  <a:gd name="T41" fmla="*/ 405 h 430"/>
                  <a:gd name="T42" fmla="*/ 538 w 682"/>
                  <a:gd name="T43" fmla="*/ 428 h 430"/>
                  <a:gd name="T44" fmla="*/ 504 w 682"/>
                  <a:gd name="T45" fmla="*/ 430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82" h="430">
                    <a:moveTo>
                      <a:pt x="504" y="430"/>
                    </a:moveTo>
                    <a:lnTo>
                      <a:pt x="470" y="428"/>
                    </a:lnTo>
                    <a:lnTo>
                      <a:pt x="405" y="401"/>
                    </a:lnTo>
                    <a:lnTo>
                      <a:pt x="378" y="378"/>
                    </a:lnTo>
                    <a:lnTo>
                      <a:pt x="0" y="0"/>
                    </a:lnTo>
                    <a:lnTo>
                      <a:pt x="29" y="25"/>
                    </a:lnTo>
                    <a:lnTo>
                      <a:pt x="65" y="38"/>
                    </a:lnTo>
                    <a:lnTo>
                      <a:pt x="93" y="46"/>
                    </a:lnTo>
                    <a:lnTo>
                      <a:pt x="122" y="49"/>
                    </a:lnTo>
                    <a:lnTo>
                      <a:pt x="557" y="49"/>
                    </a:lnTo>
                    <a:lnTo>
                      <a:pt x="559" y="49"/>
                    </a:lnTo>
                    <a:lnTo>
                      <a:pt x="557" y="49"/>
                    </a:lnTo>
                    <a:lnTo>
                      <a:pt x="631" y="125"/>
                    </a:lnTo>
                    <a:lnTo>
                      <a:pt x="656" y="152"/>
                    </a:lnTo>
                    <a:lnTo>
                      <a:pt x="682" y="217"/>
                    </a:lnTo>
                    <a:lnTo>
                      <a:pt x="682" y="285"/>
                    </a:lnTo>
                    <a:lnTo>
                      <a:pt x="656" y="350"/>
                    </a:lnTo>
                    <a:lnTo>
                      <a:pt x="631" y="378"/>
                    </a:lnTo>
                    <a:lnTo>
                      <a:pt x="629" y="380"/>
                    </a:lnTo>
                    <a:lnTo>
                      <a:pt x="629" y="382"/>
                    </a:lnTo>
                    <a:lnTo>
                      <a:pt x="601" y="405"/>
                    </a:lnTo>
                    <a:lnTo>
                      <a:pt x="538" y="428"/>
                    </a:lnTo>
                    <a:lnTo>
                      <a:pt x="504" y="43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" name="Freeform 152">
                <a:extLst>
                  <a:ext uri="{FF2B5EF4-FFF2-40B4-BE49-F238E27FC236}">
                    <a16:creationId xmlns:a16="http://schemas.microsoft.com/office/drawing/2014/main" id="{C29D6E11-FFBA-444F-B44B-2C4974874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8538" y="2183606"/>
                <a:ext cx="228836" cy="84651"/>
              </a:xfrm>
              <a:custGeom>
                <a:avLst/>
                <a:gdLst>
                  <a:gd name="T0" fmla="*/ 492 w 492"/>
                  <a:gd name="T1" fmla="*/ 182 h 182"/>
                  <a:gd name="T2" fmla="*/ 313 w 492"/>
                  <a:gd name="T3" fmla="*/ 0 h 182"/>
                  <a:gd name="T4" fmla="*/ 184 w 492"/>
                  <a:gd name="T5" fmla="*/ 129 h 182"/>
                  <a:gd name="T6" fmla="*/ 156 w 492"/>
                  <a:gd name="T7" fmla="*/ 152 h 182"/>
                  <a:gd name="T8" fmla="*/ 91 w 492"/>
                  <a:gd name="T9" fmla="*/ 179 h 182"/>
                  <a:gd name="T10" fmla="*/ 57 w 492"/>
                  <a:gd name="T11" fmla="*/ 182 h 182"/>
                  <a:gd name="T12" fmla="*/ 28 w 492"/>
                  <a:gd name="T13" fmla="*/ 179 h 182"/>
                  <a:gd name="T14" fmla="*/ 0 w 492"/>
                  <a:gd name="T15" fmla="*/ 171 h 182"/>
                  <a:gd name="T16" fmla="*/ 28 w 492"/>
                  <a:gd name="T17" fmla="*/ 179 h 182"/>
                  <a:gd name="T18" fmla="*/ 57 w 492"/>
                  <a:gd name="T19" fmla="*/ 182 h 182"/>
                  <a:gd name="T20" fmla="*/ 492 w 492"/>
                  <a:gd name="T21" fmla="*/ 182 h 182"/>
                  <a:gd name="T22" fmla="*/ 492 w 492"/>
                  <a:gd name="T23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2" h="182">
                    <a:moveTo>
                      <a:pt x="492" y="182"/>
                    </a:moveTo>
                    <a:lnTo>
                      <a:pt x="313" y="0"/>
                    </a:lnTo>
                    <a:lnTo>
                      <a:pt x="184" y="129"/>
                    </a:lnTo>
                    <a:lnTo>
                      <a:pt x="156" y="152"/>
                    </a:lnTo>
                    <a:lnTo>
                      <a:pt x="91" y="179"/>
                    </a:lnTo>
                    <a:lnTo>
                      <a:pt x="57" y="182"/>
                    </a:lnTo>
                    <a:lnTo>
                      <a:pt x="28" y="179"/>
                    </a:lnTo>
                    <a:lnTo>
                      <a:pt x="0" y="171"/>
                    </a:lnTo>
                    <a:lnTo>
                      <a:pt x="28" y="179"/>
                    </a:lnTo>
                    <a:lnTo>
                      <a:pt x="57" y="182"/>
                    </a:lnTo>
                    <a:lnTo>
                      <a:pt x="492" y="182"/>
                    </a:lnTo>
                    <a:lnTo>
                      <a:pt x="492" y="182"/>
                    </a:lnTo>
                    <a:close/>
                  </a:path>
                </a:pathLst>
              </a:custGeom>
              <a:solidFill>
                <a:srgbClr val="4288CF"/>
              </a:solidFill>
              <a:ln>
                <a:solidFill>
                  <a:srgbClr val="4288CF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" name="Freeform 153">
                <a:extLst>
                  <a:ext uri="{FF2B5EF4-FFF2-40B4-BE49-F238E27FC236}">
                    <a16:creationId xmlns:a16="http://schemas.microsoft.com/office/drawing/2014/main" id="{9CDD2838-967A-423E-BC5F-A56C5CD322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8306" y="1922677"/>
                <a:ext cx="317208" cy="199069"/>
              </a:xfrm>
              <a:custGeom>
                <a:avLst/>
                <a:gdLst>
                  <a:gd name="T0" fmla="*/ 0 w 682"/>
                  <a:gd name="T1" fmla="*/ 428 h 428"/>
                  <a:gd name="T2" fmla="*/ 27 w 682"/>
                  <a:gd name="T3" fmla="*/ 407 h 428"/>
                  <a:gd name="T4" fmla="*/ 88 w 682"/>
                  <a:gd name="T5" fmla="*/ 384 h 428"/>
                  <a:gd name="T6" fmla="*/ 122 w 682"/>
                  <a:gd name="T7" fmla="*/ 382 h 428"/>
                  <a:gd name="T8" fmla="*/ 122 w 682"/>
                  <a:gd name="T9" fmla="*/ 382 h 428"/>
                  <a:gd name="T10" fmla="*/ 122 w 682"/>
                  <a:gd name="T11" fmla="*/ 382 h 428"/>
                  <a:gd name="T12" fmla="*/ 557 w 682"/>
                  <a:gd name="T13" fmla="*/ 382 h 428"/>
                  <a:gd name="T14" fmla="*/ 631 w 682"/>
                  <a:gd name="T15" fmla="*/ 308 h 428"/>
                  <a:gd name="T16" fmla="*/ 656 w 682"/>
                  <a:gd name="T17" fmla="*/ 278 h 428"/>
                  <a:gd name="T18" fmla="*/ 682 w 682"/>
                  <a:gd name="T19" fmla="*/ 215 h 428"/>
                  <a:gd name="T20" fmla="*/ 682 w 682"/>
                  <a:gd name="T21" fmla="*/ 145 h 428"/>
                  <a:gd name="T22" fmla="*/ 656 w 682"/>
                  <a:gd name="T23" fmla="*/ 80 h 428"/>
                  <a:gd name="T24" fmla="*/ 631 w 682"/>
                  <a:gd name="T25" fmla="*/ 53 h 428"/>
                  <a:gd name="T26" fmla="*/ 604 w 682"/>
                  <a:gd name="T27" fmla="*/ 27 h 428"/>
                  <a:gd name="T28" fmla="*/ 538 w 682"/>
                  <a:gd name="T29" fmla="*/ 2 h 428"/>
                  <a:gd name="T30" fmla="*/ 504 w 682"/>
                  <a:gd name="T31" fmla="*/ 0 h 428"/>
                  <a:gd name="T32" fmla="*/ 475 w 682"/>
                  <a:gd name="T33" fmla="*/ 0 h 428"/>
                  <a:gd name="T34" fmla="*/ 422 w 682"/>
                  <a:gd name="T35" fmla="*/ 17 h 428"/>
                  <a:gd name="T36" fmla="*/ 399 w 682"/>
                  <a:gd name="T37" fmla="*/ 34 h 428"/>
                  <a:gd name="T38" fmla="*/ 386 w 682"/>
                  <a:gd name="T39" fmla="*/ 42 h 428"/>
                  <a:gd name="T40" fmla="*/ 378 w 682"/>
                  <a:gd name="T41" fmla="*/ 50 h 428"/>
                  <a:gd name="T42" fmla="*/ 0 w 682"/>
                  <a:gd name="T43" fmla="*/ 428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2" h="428">
                    <a:moveTo>
                      <a:pt x="0" y="428"/>
                    </a:moveTo>
                    <a:lnTo>
                      <a:pt x="27" y="407"/>
                    </a:lnTo>
                    <a:lnTo>
                      <a:pt x="88" y="384"/>
                    </a:lnTo>
                    <a:lnTo>
                      <a:pt x="122" y="382"/>
                    </a:lnTo>
                    <a:lnTo>
                      <a:pt x="122" y="382"/>
                    </a:lnTo>
                    <a:lnTo>
                      <a:pt x="122" y="382"/>
                    </a:lnTo>
                    <a:lnTo>
                      <a:pt x="557" y="382"/>
                    </a:lnTo>
                    <a:lnTo>
                      <a:pt x="631" y="308"/>
                    </a:lnTo>
                    <a:lnTo>
                      <a:pt x="656" y="278"/>
                    </a:lnTo>
                    <a:lnTo>
                      <a:pt x="682" y="215"/>
                    </a:lnTo>
                    <a:lnTo>
                      <a:pt x="682" y="145"/>
                    </a:lnTo>
                    <a:lnTo>
                      <a:pt x="656" y="80"/>
                    </a:lnTo>
                    <a:lnTo>
                      <a:pt x="631" y="53"/>
                    </a:lnTo>
                    <a:lnTo>
                      <a:pt x="604" y="27"/>
                    </a:lnTo>
                    <a:lnTo>
                      <a:pt x="538" y="2"/>
                    </a:lnTo>
                    <a:lnTo>
                      <a:pt x="504" y="0"/>
                    </a:lnTo>
                    <a:lnTo>
                      <a:pt x="475" y="0"/>
                    </a:lnTo>
                    <a:lnTo>
                      <a:pt x="422" y="17"/>
                    </a:lnTo>
                    <a:lnTo>
                      <a:pt x="399" y="34"/>
                    </a:lnTo>
                    <a:lnTo>
                      <a:pt x="386" y="42"/>
                    </a:lnTo>
                    <a:lnTo>
                      <a:pt x="378" y="50"/>
                    </a:lnTo>
                    <a:lnTo>
                      <a:pt x="0" y="42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" name="Freeform 154">
                <a:extLst>
                  <a:ext uri="{FF2B5EF4-FFF2-40B4-BE49-F238E27FC236}">
                    <a16:creationId xmlns:a16="http://schemas.microsoft.com/office/drawing/2014/main" id="{DEEC2D2A-AFA2-434F-9C1A-5F05FD2912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5050" y="2100351"/>
                <a:ext cx="202325" cy="83256"/>
              </a:xfrm>
              <a:custGeom>
                <a:avLst/>
                <a:gdLst>
                  <a:gd name="T0" fmla="*/ 256 w 435"/>
                  <a:gd name="T1" fmla="*/ 179 h 179"/>
                  <a:gd name="T2" fmla="*/ 435 w 435"/>
                  <a:gd name="T3" fmla="*/ 0 h 179"/>
                  <a:gd name="T4" fmla="*/ 435 w 435"/>
                  <a:gd name="T5" fmla="*/ 0 h 179"/>
                  <a:gd name="T6" fmla="*/ 435 w 435"/>
                  <a:gd name="T7" fmla="*/ 0 h 179"/>
                  <a:gd name="T8" fmla="*/ 0 w 435"/>
                  <a:gd name="T9" fmla="*/ 0 h 179"/>
                  <a:gd name="T10" fmla="*/ 0 w 435"/>
                  <a:gd name="T11" fmla="*/ 0 h 179"/>
                  <a:gd name="T12" fmla="*/ 34 w 435"/>
                  <a:gd name="T13" fmla="*/ 2 h 179"/>
                  <a:gd name="T14" fmla="*/ 99 w 435"/>
                  <a:gd name="T15" fmla="*/ 27 h 179"/>
                  <a:gd name="T16" fmla="*/ 127 w 435"/>
                  <a:gd name="T17" fmla="*/ 53 h 179"/>
                  <a:gd name="T18" fmla="*/ 256 w 435"/>
                  <a:gd name="T19" fmla="*/ 179 h 179"/>
                  <a:gd name="T20" fmla="*/ 256 w 435"/>
                  <a:gd name="T21" fmla="*/ 179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5" h="179">
                    <a:moveTo>
                      <a:pt x="256" y="179"/>
                    </a:moveTo>
                    <a:lnTo>
                      <a:pt x="435" y="0"/>
                    </a:lnTo>
                    <a:lnTo>
                      <a:pt x="435" y="0"/>
                    </a:lnTo>
                    <a:lnTo>
                      <a:pt x="435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4" y="2"/>
                    </a:lnTo>
                    <a:lnTo>
                      <a:pt x="99" y="27"/>
                    </a:lnTo>
                    <a:lnTo>
                      <a:pt x="127" y="53"/>
                    </a:lnTo>
                    <a:lnTo>
                      <a:pt x="256" y="179"/>
                    </a:lnTo>
                    <a:lnTo>
                      <a:pt x="256" y="179"/>
                    </a:lnTo>
                    <a:close/>
                  </a:path>
                </a:pathLst>
              </a:custGeom>
              <a:solidFill>
                <a:srgbClr val="4288CF"/>
              </a:solidFill>
              <a:ln>
                <a:solidFill>
                  <a:srgbClr val="4288CF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" name="Freeform 155">
                <a:extLst>
                  <a:ext uri="{FF2B5EF4-FFF2-40B4-BE49-F238E27FC236}">
                    <a16:creationId xmlns:a16="http://schemas.microsoft.com/office/drawing/2014/main" id="{9246C6B2-829D-4307-B026-8C83D9E62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07375" y="21003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23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" name="Freeform 156">
                <a:extLst>
                  <a:ext uri="{FF2B5EF4-FFF2-40B4-BE49-F238E27FC236}">
                    <a16:creationId xmlns:a16="http://schemas.microsoft.com/office/drawing/2014/main" id="{CDA31638-FF29-4F3E-92E9-993A1D1607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0399" y="2100351"/>
                <a:ext cx="203720" cy="167906"/>
              </a:xfrm>
              <a:custGeom>
                <a:avLst/>
                <a:gdLst>
                  <a:gd name="T0" fmla="*/ 309 w 438"/>
                  <a:gd name="T1" fmla="*/ 308 h 361"/>
                  <a:gd name="T2" fmla="*/ 281 w 438"/>
                  <a:gd name="T3" fmla="*/ 331 h 361"/>
                  <a:gd name="T4" fmla="*/ 216 w 438"/>
                  <a:gd name="T5" fmla="*/ 358 h 361"/>
                  <a:gd name="T6" fmla="*/ 182 w 438"/>
                  <a:gd name="T7" fmla="*/ 361 h 361"/>
                  <a:gd name="T8" fmla="*/ 153 w 438"/>
                  <a:gd name="T9" fmla="*/ 358 h 361"/>
                  <a:gd name="T10" fmla="*/ 125 w 438"/>
                  <a:gd name="T11" fmla="*/ 350 h 361"/>
                  <a:gd name="T12" fmla="*/ 119 w 438"/>
                  <a:gd name="T13" fmla="*/ 348 h 361"/>
                  <a:gd name="T14" fmla="*/ 110 w 438"/>
                  <a:gd name="T15" fmla="*/ 346 h 361"/>
                  <a:gd name="T16" fmla="*/ 108 w 438"/>
                  <a:gd name="T17" fmla="*/ 344 h 361"/>
                  <a:gd name="T18" fmla="*/ 104 w 438"/>
                  <a:gd name="T19" fmla="*/ 342 h 361"/>
                  <a:gd name="T20" fmla="*/ 102 w 438"/>
                  <a:gd name="T21" fmla="*/ 342 h 361"/>
                  <a:gd name="T22" fmla="*/ 100 w 438"/>
                  <a:gd name="T23" fmla="*/ 339 h 361"/>
                  <a:gd name="T24" fmla="*/ 79 w 438"/>
                  <a:gd name="T25" fmla="*/ 329 h 361"/>
                  <a:gd name="T26" fmla="*/ 60 w 438"/>
                  <a:gd name="T27" fmla="*/ 312 h 361"/>
                  <a:gd name="T28" fmla="*/ 53 w 438"/>
                  <a:gd name="T29" fmla="*/ 308 h 361"/>
                  <a:gd name="T30" fmla="*/ 38 w 438"/>
                  <a:gd name="T31" fmla="*/ 289 h 361"/>
                  <a:gd name="T32" fmla="*/ 13 w 438"/>
                  <a:gd name="T33" fmla="*/ 249 h 361"/>
                  <a:gd name="T34" fmla="*/ 7 w 438"/>
                  <a:gd name="T35" fmla="*/ 226 h 361"/>
                  <a:gd name="T36" fmla="*/ 7 w 438"/>
                  <a:gd name="T37" fmla="*/ 219 h 361"/>
                  <a:gd name="T38" fmla="*/ 5 w 438"/>
                  <a:gd name="T39" fmla="*/ 213 h 361"/>
                  <a:gd name="T40" fmla="*/ 3 w 438"/>
                  <a:gd name="T41" fmla="*/ 196 h 361"/>
                  <a:gd name="T42" fmla="*/ 0 w 438"/>
                  <a:gd name="T43" fmla="*/ 179 h 361"/>
                  <a:gd name="T44" fmla="*/ 0 w 438"/>
                  <a:gd name="T45" fmla="*/ 175 h 361"/>
                  <a:gd name="T46" fmla="*/ 0 w 438"/>
                  <a:gd name="T47" fmla="*/ 171 h 361"/>
                  <a:gd name="T48" fmla="*/ 0 w 438"/>
                  <a:gd name="T49" fmla="*/ 171 h 361"/>
                  <a:gd name="T50" fmla="*/ 3 w 438"/>
                  <a:gd name="T51" fmla="*/ 169 h 361"/>
                  <a:gd name="T52" fmla="*/ 3 w 438"/>
                  <a:gd name="T53" fmla="*/ 169 h 361"/>
                  <a:gd name="T54" fmla="*/ 3 w 438"/>
                  <a:gd name="T55" fmla="*/ 169 h 361"/>
                  <a:gd name="T56" fmla="*/ 3 w 438"/>
                  <a:gd name="T57" fmla="*/ 169 h 361"/>
                  <a:gd name="T58" fmla="*/ 3 w 438"/>
                  <a:gd name="T59" fmla="*/ 169 h 361"/>
                  <a:gd name="T60" fmla="*/ 3 w 438"/>
                  <a:gd name="T61" fmla="*/ 160 h 361"/>
                  <a:gd name="T62" fmla="*/ 3 w 438"/>
                  <a:gd name="T63" fmla="*/ 152 h 361"/>
                  <a:gd name="T64" fmla="*/ 5 w 438"/>
                  <a:gd name="T65" fmla="*/ 150 h 361"/>
                  <a:gd name="T66" fmla="*/ 5 w 438"/>
                  <a:gd name="T67" fmla="*/ 147 h 361"/>
                  <a:gd name="T68" fmla="*/ 5 w 438"/>
                  <a:gd name="T69" fmla="*/ 141 h 361"/>
                  <a:gd name="T70" fmla="*/ 7 w 438"/>
                  <a:gd name="T71" fmla="*/ 135 h 361"/>
                  <a:gd name="T72" fmla="*/ 7 w 438"/>
                  <a:gd name="T73" fmla="*/ 133 h 361"/>
                  <a:gd name="T74" fmla="*/ 7 w 438"/>
                  <a:gd name="T75" fmla="*/ 133 h 361"/>
                  <a:gd name="T76" fmla="*/ 15 w 438"/>
                  <a:gd name="T77" fmla="*/ 112 h 361"/>
                  <a:gd name="T78" fmla="*/ 38 w 438"/>
                  <a:gd name="T79" fmla="*/ 69 h 361"/>
                  <a:gd name="T80" fmla="*/ 53 w 438"/>
                  <a:gd name="T81" fmla="*/ 53 h 361"/>
                  <a:gd name="T82" fmla="*/ 60 w 438"/>
                  <a:gd name="T83" fmla="*/ 46 h 361"/>
                  <a:gd name="T84" fmla="*/ 83 w 438"/>
                  <a:gd name="T85" fmla="*/ 27 h 361"/>
                  <a:gd name="T86" fmla="*/ 136 w 438"/>
                  <a:gd name="T87" fmla="*/ 4 h 361"/>
                  <a:gd name="T88" fmla="*/ 163 w 438"/>
                  <a:gd name="T89" fmla="*/ 0 h 361"/>
                  <a:gd name="T90" fmla="*/ 163 w 438"/>
                  <a:gd name="T91" fmla="*/ 0 h 361"/>
                  <a:gd name="T92" fmla="*/ 165 w 438"/>
                  <a:gd name="T93" fmla="*/ 0 h 361"/>
                  <a:gd name="T94" fmla="*/ 174 w 438"/>
                  <a:gd name="T95" fmla="*/ 0 h 361"/>
                  <a:gd name="T96" fmla="*/ 182 w 438"/>
                  <a:gd name="T97" fmla="*/ 0 h 361"/>
                  <a:gd name="T98" fmla="*/ 182 w 438"/>
                  <a:gd name="T99" fmla="*/ 0 h 361"/>
                  <a:gd name="T100" fmla="*/ 216 w 438"/>
                  <a:gd name="T101" fmla="*/ 2 h 361"/>
                  <a:gd name="T102" fmla="*/ 281 w 438"/>
                  <a:gd name="T103" fmla="*/ 27 h 361"/>
                  <a:gd name="T104" fmla="*/ 309 w 438"/>
                  <a:gd name="T105" fmla="*/ 53 h 361"/>
                  <a:gd name="T106" fmla="*/ 438 w 438"/>
                  <a:gd name="T107" fmla="*/ 179 h 361"/>
                  <a:gd name="T108" fmla="*/ 309 w 438"/>
                  <a:gd name="T109" fmla="*/ 308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38" h="361">
                    <a:moveTo>
                      <a:pt x="309" y="308"/>
                    </a:moveTo>
                    <a:lnTo>
                      <a:pt x="281" y="331"/>
                    </a:lnTo>
                    <a:lnTo>
                      <a:pt x="216" y="358"/>
                    </a:lnTo>
                    <a:lnTo>
                      <a:pt x="182" y="361"/>
                    </a:lnTo>
                    <a:lnTo>
                      <a:pt x="153" y="358"/>
                    </a:lnTo>
                    <a:lnTo>
                      <a:pt x="125" y="350"/>
                    </a:lnTo>
                    <a:lnTo>
                      <a:pt x="119" y="348"/>
                    </a:lnTo>
                    <a:lnTo>
                      <a:pt x="110" y="346"/>
                    </a:lnTo>
                    <a:lnTo>
                      <a:pt x="108" y="344"/>
                    </a:lnTo>
                    <a:lnTo>
                      <a:pt x="104" y="342"/>
                    </a:lnTo>
                    <a:lnTo>
                      <a:pt x="102" y="342"/>
                    </a:lnTo>
                    <a:lnTo>
                      <a:pt x="100" y="339"/>
                    </a:lnTo>
                    <a:lnTo>
                      <a:pt x="79" y="329"/>
                    </a:lnTo>
                    <a:lnTo>
                      <a:pt x="60" y="312"/>
                    </a:lnTo>
                    <a:lnTo>
                      <a:pt x="53" y="308"/>
                    </a:lnTo>
                    <a:lnTo>
                      <a:pt x="38" y="289"/>
                    </a:lnTo>
                    <a:lnTo>
                      <a:pt x="13" y="249"/>
                    </a:lnTo>
                    <a:lnTo>
                      <a:pt x="7" y="226"/>
                    </a:lnTo>
                    <a:lnTo>
                      <a:pt x="7" y="219"/>
                    </a:lnTo>
                    <a:lnTo>
                      <a:pt x="5" y="213"/>
                    </a:lnTo>
                    <a:lnTo>
                      <a:pt x="3" y="196"/>
                    </a:lnTo>
                    <a:lnTo>
                      <a:pt x="0" y="179"/>
                    </a:lnTo>
                    <a:lnTo>
                      <a:pt x="0" y="175"/>
                    </a:lnTo>
                    <a:lnTo>
                      <a:pt x="0" y="171"/>
                    </a:lnTo>
                    <a:lnTo>
                      <a:pt x="0" y="171"/>
                    </a:lnTo>
                    <a:lnTo>
                      <a:pt x="3" y="169"/>
                    </a:lnTo>
                    <a:lnTo>
                      <a:pt x="3" y="169"/>
                    </a:lnTo>
                    <a:lnTo>
                      <a:pt x="3" y="169"/>
                    </a:lnTo>
                    <a:lnTo>
                      <a:pt x="3" y="169"/>
                    </a:lnTo>
                    <a:lnTo>
                      <a:pt x="3" y="169"/>
                    </a:lnTo>
                    <a:lnTo>
                      <a:pt x="3" y="160"/>
                    </a:lnTo>
                    <a:lnTo>
                      <a:pt x="3" y="152"/>
                    </a:lnTo>
                    <a:lnTo>
                      <a:pt x="5" y="150"/>
                    </a:lnTo>
                    <a:lnTo>
                      <a:pt x="5" y="147"/>
                    </a:lnTo>
                    <a:lnTo>
                      <a:pt x="5" y="141"/>
                    </a:lnTo>
                    <a:lnTo>
                      <a:pt x="7" y="135"/>
                    </a:lnTo>
                    <a:lnTo>
                      <a:pt x="7" y="133"/>
                    </a:lnTo>
                    <a:lnTo>
                      <a:pt x="7" y="133"/>
                    </a:lnTo>
                    <a:lnTo>
                      <a:pt x="15" y="112"/>
                    </a:lnTo>
                    <a:lnTo>
                      <a:pt x="38" y="69"/>
                    </a:lnTo>
                    <a:lnTo>
                      <a:pt x="53" y="53"/>
                    </a:lnTo>
                    <a:lnTo>
                      <a:pt x="60" y="46"/>
                    </a:lnTo>
                    <a:lnTo>
                      <a:pt x="83" y="27"/>
                    </a:lnTo>
                    <a:lnTo>
                      <a:pt x="136" y="4"/>
                    </a:lnTo>
                    <a:lnTo>
                      <a:pt x="163" y="0"/>
                    </a:lnTo>
                    <a:lnTo>
                      <a:pt x="163" y="0"/>
                    </a:lnTo>
                    <a:lnTo>
                      <a:pt x="165" y="0"/>
                    </a:lnTo>
                    <a:lnTo>
                      <a:pt x="174" y="0"/>
                    </a:lnTo>
                    <a:lnTo>
                      <a:pt x="182" y="0"/>
                    </a:lnTo>
                    <a:lnTo>
                      <a:pt x="182" y="0"/>
                    </a:lnTo>
                    <a:lnTo>
                      <a:pt x="216" y="2"/>
                    </a:lnTo>
                    <a:lnTo>
                      <a:pt x="281" y="27"/>
                    </a:lnTo>
                    <a:lnTo>
                      <a:pt x="309" y="53"/>
                    </a:lnTo>
                    <a:lnTo>
                      <a:pt x="438" y="179"/>
                    </a:lnTo>
                    <a:lnTo>
                      <a:pt x="309" y="308"/>
                    </a:lnTo>
                    <a:close/>
                  </a:path>
                </a:pathLst>
              </a:custGeom>
              <a:solidFill>
                <a:srgbClr val="3961B6"/>
              </a:solidFill>
              <a:ln>
                <a:solidFill>
                  <a:srgbClr val="3961B6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34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173F3AFA-9391-4A95-85E8-0FB471904F6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36675" y="1981860"/>
            <a:ext cx="2333060" cy="200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509" tIns="0" rIns="54007" bIns="34295" anchor="ctr">
            <a:spAutoFit/>
          </a:bodyPr>
          <a:lstStyle/>
          <a:p>
            <a:pPr lvl="0">
              <a:lnSpc>
                <a:spcPct val="90000"/>
              </a:lnSpc>
              <a:spcBef>
                <a:spcPts val="450"/>
              </a:spcBef>
              <a:buClr>
                <a:schemeClr val="bg1"/>
              </a:buClr>
              <a:buSzPct val="70000"/>
            </a:pPr>
            <a:r>
              <a:rPr lang="en-GB" sz="1200" noProof="1">
                <a:latin typeface="CiscoSansTT Light" panose="020B0503020201020303" pitchFamily="34" charset="0"/>
                <a:cs typeface="CiscoSansTT Light" panose="020B0503020201020303" pitchFamily="34" charset="0"/>
              </a:rPr>
              <a:t>Use Token to get the Resource</a:t>
            </a:r>
          </a:p>
        </p:txBody>
      </p:sp>
    </p:spTree>
    <p:extLst>
      <p:ext uri="{BB962C8B-B14F-4D97-AF65-F5344CB8AC3E}">
        <p14:creationId xmlns:p14="http://schemas.microsoft.com/office/powerpoint/2010/main" val="378918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4" grpId="0"/>
      <p:bldP spid="25" grpId="0"/>
      <p:bldP spid="26" grpId="0"/>
      <p:bldP spid="27" grpId="0"/>
      <p:bldP spid="99" grpId="0"/>
      <p:bldP spid="100" grpId="0"/>
      <p:bldP spid="117" grpId="0"/>
      <p:bldP spid="1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</a:t>
            </a:r>
          </a:p>
        </p:txBody>
      </p:sp>
      <p:sp>
        <p:nvSpPr>
          <p:cNvPr id="12" name="Text Box 56" descr="© INSCALE GmbH, 26.05.2010&#10;http://www.presentationload.com/"/>
          <p:cNvSpPr txBox="1">
            <a:spLocks noChangeArrowheads="1"/>
          </p:cNvSpPr>
          <p:nvPr/>
        </p:nvSpPr>
        <p:spPr bwMode="gray">
          <a:xfrm>
            <a:off x="437766" y="1014414"/>
            <a:ext cx="3809044" cy="250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509" tIns="0" rIns="54007" bIns="34295">
            <a:spAutoFit/>
          </a:bodyPr>
          <a:lstStyle/>
          <a:p>
            <a:pPr lvl="0">
              <a:spcBef>
                <a:spcPts val="450"/>
              </a:spcBef>
              <a:buClr>
                <a:schemeClr val="bg1"/>
              </a:buClr>
              <a:buSzPct val="70000"/>
            </a:pPr>
            <a:r>
              <a:rPr lang="en-GB" sz="1400" noProof="1">
                <a:latin typeface="+mn-lt"/>
                <a:cs typeface="Calibri" pitchFamily="34" charset="0"/>
              </a:rPr>
              <a:t>Open Standard RFC 7519</a:t>
            </a:r>
          </a:p>
        </p:txBody>
      </p:sp>
      <p:graphicFrame>
        <p:nvGraphicFramePr>
          <p:cNvPr id="21" name="Table 11">
            <a:extLst>
              <a:ext uri="{FF2B5EF4-FFF2-40B4-BE49-F238E27FC236}">
                <a16:creationId xmlns:a16="http://schemas.microsoft.com/office/drawing/2014/main" id="{6DBB5F68-05C7-4EC4-B065-56DCF07C2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080086"/>
              </p:ext>
            </p:extLst>
          </p:nvPr>
        </p:nvGraphicFramePr>
        <p:xfrm>
          <a:off x="4703780" y="1160416"/>
          <a:ext cx="3742661" cy="8229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742661">
                  <a:extLst>
                    <a:ext uri="{9D8B030D-6E8A-4147-A177-3AD203B41FA5}">
                      <a16:colId xmlns:a16="http://schemas.microsoft.com/office/drawing/2014/main" val="1182337309"/>
                    </a:ext>
                  </a:extLst>
                </a:gridCol>
              </a:tblGrid>
              <a:tr h="261236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IN" sz="120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"</a:t>
                      </a:r>
                      <a:r>
                        <a:rPr lang="en-IN" sz="1200" dirty="0" err="1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alg</a:t>
                      </a:r>
                      <a:r>
                        <a:rPr lang="en-IN" sz="120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 "RS256"</a:t>
                      </a:r>
                    </a:p>
                    <a:p>
                      <a:r>
                        <a:rPr lang="en-IN" sz="120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"</a:t>
                      </a:r>
                      <a:r>
                        <a:rPr lang="en-IN" sz="1200" dirty="0" err="1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</a:t>
                      </a:r>
                      <a:r>
                        <a:rPr lang="en-IN" sz="120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 "JWT"</a:t>
                      </a:r>
                    </a:p>
                    <a:p>
                      <a:r>
                        <a:rPr lang="en-IN" sz="120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213732"/>
                  </a:ext>
                </a:extLst>
              </a:tr>
            </a:tbl>
          </a:graphicData>
        </a:graphic>
      </p:graphicFrame>
      <p:sp>
        <p:nvSpPr>
          <p:cNvPr id="22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55793162-4506-42D5-8E1D-B53DEB01DEE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703780" y="919626"/>
            <a:ext cx="714913" cy="200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509" tIns="0" rIns="54007" bIns="34295" anchor="ctr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GB" sz="1200" noProof="1">
                <a:solidFill>
                  <a:schemeClr val="tx2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Header</a:t>
            </a:r>
          </a:p>
        </p:txBody>
      </p:sp>
      <p:graphicFrame>
        <p:nvGraphicFramePr>
          <p:cNvPr id="25" name="Table 11">
            <a:extLst>
              <a:ext uri="{FF2B5EF4-FFF2-40B4-BE49-F238E27FC236}">
                <a16:creationId xmlns:a16="http://schemas.microsoft.com/office/drawing/2014/main" id="{0BD6D289-9F4D-412B-9B22-7AE360610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703816"/>
              </p:ext>
            </p:extLst>
          </p:nvPr>
        </p:nvGraphicFramePr>
        <p:xfrm>
          <a:off x="4703780" y="2386308"/>
          <a:ext cx="3742661" cy="1005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742661">
                  <a:extLst>
                    <a:ext uri="{9D8B030D-6E8A-4147-A177-3AD203B41FA5}">
                      <a16:colId xmlns:a16="http://schemas.microsoft.com/office/drawing/2014/main" val="1182337309"/>
                    </a:ext>
                  </a:extLst>
                </a:gridCol>
              </a:tblGrid>
              <a:tr h="261236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en-IN" sz="120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"sub": "1234567890",</a:t>
                      </a:r>
                    </a:p>
                    <a:p>
                      <a:r>
                        <a:rPr lang="en-IN" sz="120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"name": "John Doe",</a:t>
                      </a:r>
                    </a:p>
                    <a:p>
                      <a:r>
                        <a:rPr lang="en-IN" sz="120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"</a:t>
                      </a:r>
                      <a:r>
                        <a:rPr lang="en-IN" sz="1200" dirty="0" err="1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iat</a:t>
                      </a:r>
                      <a:r>
                        <a:rPr lang="en-IN" sz="120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 1516239022</a:t>
                      </a:r>
                    </a:p>
                    <a:p>
                      <a:r>
                        <a:rPr lang="en-IN" sz="120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213732"/>
                  </a:ext>
                </a:extLst>
              </a:tr>
            </a:tbl>
          </a:graphicData>
        </a:graphic>
      </p:graphicFrame>
      <p:sp>
        <p:nvSpPr>
          <p:cNvPr id="26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06979565-A20F-4A1B-8B31-3492B517AEB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703779" y="2092949"/>
            <a:ext cx="714913" cy="200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509" tIns="0" rIns="54007" bIns="34295" anchor="ctr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GB" sz="1200" noProof="1">
                <a:solidFill>
                  <a:schemeClr val="tx2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Payload</a:t>
            </a:r>
          </a:p>
        </p:txBody>
      </p:sp>
      <p:graphicFrame>
        <p:nvGraphicFramePr>
          <p:cNvPr id="27" name="Table 11">
            <a:extLst>
              <a:ext uri="{FF2B5EF4-FFF2-40B4-BE49-F238E27FC236}">
                <a16:creationId xmlns:a16="http://schemas.microsoft.com/office/drawing/2014/main" id="{410A0E63-9700-4A32-AF45-F94F526C5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154325"/>
              </p:ext>
            </p:extLst>
          </p:nvPr>
        </p:nvGraphicFramePr>
        <p:xfrm>
          <a:off x="4703779" y="3773628"/>
          <a:ext cx="3742661" cy="1005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742661">
                  <a:extLst>
                    <a:ext uri="{9D8B030D-6E8A-4147-A177-3AD203B41FA5}">
                      <a16:colId xmlns:a16="http://schemas.microsoft.com/office/drawing/2014/main" val="1182337309"/>
                    </a:ext>
                  </a:extLst>
                </a:gridCol>
              </a:tblGrid>
              <a:tr h="261236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RSASHA256(</a:t>
                      </a:r>
                    </a:p>
                    <a:p>
                      <a:r>
                        <a:rPr lang="en-IN" sz="120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base64UrlEncode(header) + "." +</a:t>
                      </a:r>
                    </a:p>
                    <a:p>
                      <a:r>
                        <a:rPr lang="en-IN" sz="120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base64UrlEncode(payload),</a:t>
                      </a:r>
                    </a:p>
                    <a:p>
                      <a:r>
                        <a:rPr lang="en-IN" sz="120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Public Key + Private Key</a:t>
                      </a:r>
                    </a:p>
                    <a:p>
                      <a:r>
                        <a:rPr lang="en-IN" sz="120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213732"/>
                  </a:ext>
                </a:extLst>
              </a:tr>
            </a:tbl>
          </a:graphicData>
        </a:graphic>
      </p:graphicFrame>
      <p:sp>
        <p:nvSpPr>
          <p:cNvPr id="28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3F7A0D84-8324-4FF5-8D87-D39D0663BF5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703777" y="3469665"/>
            <a:ext cx="1760817" cy="200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509" tIns="0" rIns="54007" bIns="34295" anchor="ctr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GB" sz="1200" noProof="1">
                <a:solidFill>
                  <a:schemeClr val="tx2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Signature</a:t>
            </a:r>
          </a:p>
        </p:txBody>
      </p:sp>
      <p:graphicFrame>
        <p:nvGraphicFramePr>
          <p:cNvPr id="29" name="Table 11">
            <a:extLst>
              <a:ext uri="{FF2B5EF4-FFF2-40B4-BE49-F238E27FC236}">
                <a16:creationId xmlns:a16="http://schemas.microsoft.com/office/drawing/2014/main" id="{64FBD3C6-29F8-4475-9F56-C40559EAA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746138"/>
              </p:ext>
            </p:extLst>
          </p:nvPr>
        </p:nvGraphicFramePr>
        <p:xfrm>
          <a:off x="437766" y="1734969"/>
          <a:ext cx="3742661" cy="265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742661">
                  <a:extLst>
                    <a:ext uri="{9D8B030D-6E8A-4147-A177-3AD203B41FA5}">
                      <a16:colId xmlns:a16="http://schemas.microsoft.com/office/drawing/2014/main" val="1182337309"/>
                    </a:ext>
                  </a:extLst>
                </a:gridCol>
              </a:tblGrid>
              <a:tr h="261236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yJhbGciOiJSUzI1NiIsInR5cCI6IkpXVCJ9.eyJzdWIiOiIxMjM0NTY3ODkwIiwibmFtZSI6IkpvaG4gRG9lIiwiYWRtaW4iOnRydWUsImlhdCI6MTUxNjIzOTAyMn0.POstGetfAytaZS82wHcjoTyoqhMyxXiWdR7Nn7A29DNSl0EiXLdwJ6xC6AfgZWF1bOsS_TuYI3OG85AmiExREkrS6tDfTQ2B3WXlrr-wp5AokiRbz3_oB4OxG-W9KcEEbDRcZc0nH3L7LzYptiy1PtAylQGxHTWZXtGz4ht0bAecBgmpdgXMguEIcoqPJ1n3pIWk_dUZegpqx0Lka21H6XxUTxiy8OcaarA8zdnPUnV6AmNP3ecFawIFYdvJB_cm-GvpCSbr8G8y_Mllj8f4x9nBH8pQux89_6gUY618iYv7tuPWBFfEbLxtF2pZS6YC1aSfLQxeNe8djT9YjpvRZ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213732"/>
                  </a:ext>
                </a:extLst>
              </a:tr>
            </a:tbl>
          </a:graphicData>
        </a:graphic>
      </p:graphicFrame>
      <p:sp>
        <p:nvSpPr>
          <p:cNvPr id="30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24640F8A-4F29-49FD-BF78-4EA03CBB9DA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19678" y="1466819"/>
            <a:ext cx="1253178" cy="200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509" tIns="0" rIns="54007" bIns="34295" anchor="ctr">
            <a:spAutoFit/>
          </a:bodyPr>
          <a:lstStyle/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GB" sz="1200" noProof="1">
                <a:solidFill>
                  <a:schemeClr val="tx2"/>
                </a:solidFill>
                <a:latin typeface="CiscoSansTT Light" panose="020B0503020201020303" pitchFamily="34" charset="0"/>
                <a:cs typeface="CiscoSansTT Light" panose="020B0503020201020303" pitchFamily="34" charset="0"/>
              </a:rPr>
              <a:t>Encoded Token</a:t>
            </a:r>
          </a:p>
        </p:txBody>
      </p:sp>
    </p:spTree>
    <p:extLst>
      <p:ext uri="{BB962C8B-B14F-4D97-AF65-F5344CB8AC3E}">
        <p14:creationId xmlns:p14="http://schemas.microsoft.com/office/powerpoint/2010/main" val="247924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5192397" y="47162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5192397" y="1398973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5192397" y="2326324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98616" y="515556"/>
            <a:ext cx="31405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+mn-lt"/>
              </a:rPr>
              <a:t>RESTful Or </a:t>
            </a:r>
            <a:r>
              <a:rPr lang="en-IN" dirty="0" err="1">
                <a:latin typeface="+mn-lt"/>
              </a:rPr>
              <a:t>RESTless</a:t>
            </a:r>
            <a:r>
              <a:rPr lang="en-IN" dirty="0">
                <a:latin typeface="+mn-lt"/>
              </a:rPr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98616" y="1442907"/>
            <a:ext cx="32625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l-PL" dirty="0">
                <a:latin typeface="+mn-lt"/>
              </a:rPr>
              <a:t>Authentication / Authorization</a:t>
            </a:r>
          </a:p>
        </p:txBody>
      </p:sp>
      <p:sp>
        <p:nvSpPr>
          <p:cNvPr id="16" name="Freeform 690">
            <a:extLst>
              <a:ext uri="{FF2B5EF4-FFF2-40B4-BE49-F238E27FC236}">
                <a16:creationId xmlns:a16="http://schemas.microsoft.com/office/drawing/2014/main" id="{055F7B53-3073-4340-A411-AAF12AB094A8}"/>
              </a:ext>
            </a:extLst>
          </p:cNvPr>
          <p:cNvSpPr>
            <a:spLocks noChangeAspect="1"/>
          </p:cNvSpPr>
          <p:nvPr/>
        </p:nvSpPr>
        <p:spPr bwMode="auto">
          <a:xfrm>
            <a:off x="4705245" y="515556"/>
            <a:ext cx="374449" cy="356870"/>
          </a:xfrm>
          <a:custGeom>
            <a:avLst/>
            <a:gdLst>
              <a:gd name="T0" fmla="*/ 83 w 90"/>
              <a:gd name="T1" fmla="*/ 4 h 86"/>
              <a:gd name="T2" fmla="*/ 83 w 90"/>
              <a:gd name="T3" fmla="*/ 4 h 86"/>
              <a:gd name="T4" fmla="*/ 66 w 90"/>
              <a:gd name="T5" fmla="*/ 7 h 86"/>
              <a:gd name="T6" fmla="*/ 37 w 90"/>
              <a:gd name="T7" fmla="*/ 52 h 86"/>
              <a:gd name="T8" fmla="*/ 25 w 90"/>
              <a:gd name="T9" fmla="*/ 34 h 86"/>
              <a:gd name="T10" fmla="*/ 8 w 90"/>
              <a:gd name="T11" fmla="*/ 30 h 86"/>
              <a:gd name="T12" fmla="*/ 4 w 90"/>
              <a:gd name="T13" fmla="*/ 48 h 86"/>
              <a:gd name="T14" fmla="*/ 26 w 90"/>
              <a:gd name="T15" fmla="*/ 81 h 86"/>
              <a:gd name="T16" fmla="*/ 31 w 90"/>
              <a:gd name="T17" fmla="*/ 85 h 86"/>
              <a:gd name="T18" fmla="*/ 36 w 90"/>
              <a:gd name="T19" fmla="*/ 86 h 86"/>
              <a:gd name="T20" fmla="*/ 36 w 90"/>
              <a:gd name="T21" fmla="*/ 86 h 86"/>
              <a:gd name="T22" fmla="*/ 36 w 90"/>
              <a:gd name="T23" fmla="*/ 86 h 86"/>
              <a:gd name="T24" fmla="*/ 37 w 90"/>
              <a:gd name="T25" fmla="*/ 86 h 86"/>
              <a:gd name="T26" fmla="*/ 37 w 90"/>
              <a:gd name="T27" fmla="*/ 86 h 86"/>
              <a:gd name="T28" fmla="*/ 37 w 90"/>
              <a:gd name="T29" fmla="*/ 86 h 86"/>
              <a:gd name="T30" fmla="*/ 37 w 90"/>
              <a:gd name="T31" fmla="*/ 86 h 86"/>
              <a:gd name="T32" fmla="*/ 42 w 90"/>
              <a:gd name="T33" fmla="*/ 85 h 86"/>
              <a:gd name="T34" fmla="*/ 47 w 90"/>
              <a:gd name="T35" fmla="*/ 81 h 86"/>
              <a:gd name="T36" fmla="*/ 87 w 90"/>
              <a:gd name="T37" fmla="*/ 21 h 86"/>
              <a:gd name="T38" fmla="*/ 83 w 90"/>
              <a:gd name="T39" fmla="*/ 4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0" h="86">
                <a:moveTo>
                  <a:pt x="83" y="4"/>
                </a:moveTo>
                <a:cubicBezTo>
                  <a:pt x="83" y="4"/>
                  <a:pt x="83" y="4"/>
                  <a:pt x="83" y="4"/>
                </a:cubicBezTo>
                <a:cubicBezTo>
                  <a:pt x="78" y="0"/>
                  <a:pt x="70" y="2"/>
                  <a:pt x="66" y="7"/>
                </a:cubicBezTo>
                <a:cubicBezTo>
                  <a:pt x="37" y="52"/>
                  <a:pt x="37" y="52"/>
                  <a:pt x="37" y="52"/>
                </a:cubicBezTo>
                <a:cubicBezTo>
                  <a:pt x="25" y="34"/>
                  <a:pt x="25" y="34"/>
                  <a:pt x="25" y="34"/>
                </a:cubicBezTo>
                <a:cubicBezTo>
                  <a:pt x="21" y="28"/>
                  <a:pt x="13" y="27"/>
                  <a:pt x="8" y="30"/>
                </a:cubicBezTo>
                <a:cubicBezTo>
                  <a:pt x="2" y="34"/>
                  <a:pt x="0" y="42"/>
                  <a:pt x="4" y="48"/>
                </a:cubicBezTo>
                <a:cubicBezTo>
                  <a:pt x="26" y="81"/>
                  <a:pt x="26" y="81"/>
                  <a:pt x="26" y="81"/>
                </a:cubicBezTo>
                <a:cubicBezTo>
                  <a:pt x="27" y="83"/>
                  <a:pt x="29" y="84"/>
                  <a:pt x="31" y="85"/>
                </a:cubicBezTo>
                <a:cubicBezTo>
                  <a:pt x="33" y="86"/>
                  <a:pt x="34" y="86"/>
                  <a:pt x="36" y="86"/>
                </a:cubicBezTo>
                <a:cubicBezTo>
                  <a:pt x="36" y="86"/>
                  <a:pt x="36" y="86"/>
                  <a:pt x="36" y="86"/>
                </a:cubicBezTo>
                <a:cubicBezTo>
                  <a:pt x="36" y="86"/>
                  <a:pt x="36" y="86"/>
                  <a:pt x="36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9" y="86"/>
                  <a:pt x="40" y="86"/>
                  <a:pt x="42" y="85"/>
                </a:cubicBezTo>
                <a:cubicBezTo>
                  <a:pt x="44" y="84"/>
                  <a:pt x="46" y="83"/>
                  <a:pt x="47" y="81"/>
                </a:cubicBezTo>
                <a:cubicBezTo>
                  <a:pt x="87" y="21"/>
                  <a:pt x="87" y="21"/>
                  <a:pt x="87" y="21"/>
                </a:cubicBezTo>
                <a:cubicBezTo>
                  <a:pt x="90" y="15"/>
                  <a:pt x="89" y="8"/>
                  <a:pt x="83" y="4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690">
            <a:extLst>
              <a:ext uri="{FF2B5EF4-FFF2-40B4-BE49-F238E27FC236}">
                <a16:creationId xmlns:a16="http://schemas.microsoft.com/office/drawing/2014/main" id="{C5AFF3A6-4324-4217-82AB-F79C1BC453AA}"/>
              </a:ext>
            </a:extLst>
          </p:cNvPr>
          <p:cNvSpPr>
            <a:spLocks noChangeAspect="1"/>
          </p:cNvSpPr>
          <p:nvPr/>
        </p:nvSpPr>
        <p:spPr bwMode="auto">
          <a:xfrm>
            <a:off x="4705245" y="1481296"/>
            <a:ext cx="374449" cy="356870"/>
          </a:xfrm>
          <a:custGeom>
            <a:avLst/>
            <a:gdLst>
              <a:gd name="T0" fmla="*/ 83 w 90"/>
              <a:gd name="T1" fmla="*/ 4 h 86"/>
              <a:gd name="T2" fmla="*/ 83 w 90"/>
              <a:gd name="T3" fmla="*/ 4 h 86"/>
              <a:gd name="T4" fmla="*/ 66 w 90"/>
              <a:gd name="T5" fmla="*/ 7 h 86"/>
              <a:gd name="T6" fmla="*/ 37 w 90"/>
              <a:gd name="T7" fmla="*/ 52 h 86"/>
              <a:gd name="T8" fmla="*/ 25 w 90"/>
              <a:gd name="T9" fmla="*/ 34 h 86"/>
              <a:gd name="T10" fmla="*/ 8 w 90"/>
              <a:gd name="T11" fmla="*/ 30 h 86"/>
              <a:gd name="T12" fmla="*/ 4 w 90"/>
              <a:gd name="T13" fmla="*/ 48 h 86"/>
              <a:gd name="T14" fmla="*/ 26 w 90"/>
              <a:gd name="T15" fmla="*/ 81 h 86"/>
              <a:gd name="T16" fmla="*/ 31 w 90"/>
              <a:gd name="T17" fmla="*/ 85 h 86"/>
              <a:gd name="T18" fmla="*/ 36 w 90"/>
              <a:gd name="T19" fmla="*/ 86 h 86"/>
              <a:gd name="T20" fmla="*/ 36 w 90"/>
              <a:gd name="T21" fmla="*/ 86 h 86"/>
              <a:gd name="T22" fmla="*/ 36 w 90"/>
              <a:gd name="T23" fmla="*/ 86 h 86"/>
              <a:gd name="T24" fmla="*/ 37 w 90"/>
              <a:gd name="T25" fmla="*/ 86 h 86"/>
              <a:gd name="T26" fmla="*/ 37 w 90"/>
              <a:gd name="T27" fmla="*/ 86 h 86"/>
              <a:gd name="T28" fmla="*/ 37 w 90"/>
              <a:gd name="T29" fmla="*/ 86 h 86"/>
              <a:gd name="T30" fmla="*/ 37 w 90"/>
              <a:gd name="T31" fmla="*/ 86 h 86"/>
              <a:gd name="T32" fmla="*/ 42 w 90"/>
              <a:gd name="T33" fmla="*/ 85 h 86"/>
              <a:gd name="T34" fmla="*/ 47 w 90"/>
              <a:gd name="T35" fmla="*/ 81 h 86"/>
              <a:gd name="T36" fmla="*/ 87 w 90"/>
              <a:gd name="T37" fmla="*/ 21 h 86"/>
              <a:gd name="T38" fmla="*/ 83 w 90"/>
              <a:gd name="T39" fmla="*/ 4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0" h="86">
                <a:moveTo>
                  <a:pt x="83" y="4"/>
                </a:moveTo>
                <a:cubicBezTo>
                  <a:pt x="83" y="4"/>
                  <a:pt x="83" y="4"/>
                  <a:pt x="83" y="4"/>
                </a:cubicBezTo>
                <a:cubicBezTo>
                  <a:pt x="78" y="0"/>
                  <a:pt x="70" y="2"/>
                  <a:pt x="66" y="7"/>
                </a:cubicBezTo>
                <a:cubicBezTo>
                  <a:pt x="37" y="52"/>
                  <a:pt x="37" y="52"/>
                  <a:pt x="37" y="52"/>
                </a:cubicBezTo>
                <a:cubicBezTo>
                  <a:pt x="25" y="34"/>
                  <a:pt x="25" y="34"/>
                  <a:pt x="25" y="34"/>
                </a:cubicBezTo>
                <a:cubicBezTo>
                  <a:pt x="21" y="28"/>
                  <a:pt x="13" y="27"/>
                  <a:pt x="8" y="30"/>
                </a:cubicBezTo>
                <a:cubicBezTo>
                  <a:pt x="2" y="34"/>
                  <a:pt x="0" y="42"/>
                  <a:pt x="4" y="48"/>
                </a:cubicBezTo>
                <a:cubicBezTo>
                  <a:pt x="26" y="81"/>
                  <a:pt x="26" y="81"/>
                  <a:pt x="26" y="81"/>
                </a:cubicBezTo>
                <a:cubicBezTo>
                  <a:pt x="27" y="83"/>
                  <a:pt x="29" y="84"/>
                  <a:pt x="31" y="85"/>
                </a:cubicBezTo>
                <a:cubicBezTo>
                  <a:pt x="33" y="86"/>
                  <a:pt x="34" y="86"/>
                  <a:pt x="36" y="86"/>
                </a:cubicBezTo>
                <a:cubicBezTo>
                  <a:pt x="36" y="86"/>
                  <a:pt x="36" y="86"/>
                  <a:pt x="36" y="86"/>
                </a:cubicBezTo>
                <a:cubicBezTo>
                  <a:pt x="36" y="86"/>
                  <a:pt x="36" y="86"/>
                  <a:pt x="36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9" y="86"/>
                  <a:pt x="40" y="86"/>
                  <a:pt x="42" y="85"/>
                </a:cubicBezTo>
                <a:cubicBezTo>
                  <a:pt x="44" y="84"/>
                  <a:pt x="46" y="83"/>
                  <a:pt x="47" y="81"/>
                </a:cubicBezTo>
                <a:cubicBezTo>
                  <a:pt x="87" y="21"/>
                  <a:pt x="87" y="21"/>
                  <a:pt x="87" y="21"/>
                </a:cubicBezTo>
                <a:cubicBezTo>
                  <a:pt x="90" y="15"/>
                  <a:pt x="89" y="8"/>
                  <a:pt x="83" y="4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747314-16AA-4E90-8242-398426AC1197}"/>
              </a:ext>
            </a:extLst>
          </p:cNvPr>
          <p:cNvSpPr txBox="1"/>
          <p:nvPr/>
        </p:nvSpPr>
        <p:spPr>
          <a:xfrm>
            <a:off x="5698616" y="2231758"/>
            <a:ext cx="314058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b="1" dirty="0">
                <a:latin typeface="+mn-lt"/>
              </a:rPr>
              <a:t>Making API calls secure with HTTPS</a:t>
            </a:r>
          </a:p>
        </p:txBody>
      </p:sp>
    </p:spTree>
    <p:extLst>
      <p:ext uri="{BB962C8B-B14F-4D97-AF65-F5344CB8AC3E}">
        <p14:creationId xmlns:p14="http://schemas.microsoft.com/office/powerpoint/2010/main" val="210545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166A15-2569-4FD9-AA6C-DAFBF9D2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PKI (Public Key Infrastructure)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8FABBF76-11A7-49BB-B4B3-64BEB137D73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19942" y="3279447"/>
            <a:ext cx="294989" cy="632119"/>
            <a:chOff x="598" y="1936"/>
            <a:chExt cx="287" cy="615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94A4EC34-7782-4395-92B2-587C31CAB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" y="2158"/>
              <a:ext cx="287" cy="393"/>
            </a:xfrm>
            <a:custGeom>
              <a:avLst/>
              <a:gdLst>
                <a:gd name="T0" fmla="*/ 145 w 572"/>
                <a:gd name="T1" fmla="*/ 788 h 788"/>
                <a:gd name="T2" fmla="*/ 130 w 572"/>
                <a:gd name="T3" fmla="*/ 786 h 788"/>
                <a:gd name="T4" fmla="*/ 102 w 572"/>
                <a:gd name="T5" fmla="*/ 780 h 788"/>
                <a:gd name="T6" fmla="*/ 76 w 572"/>
                <a:gd name="T7" fmla="*/ 769 h 788"/>
                <a:gd name="T8" fmla="*/ 52 w 572"/>
                <a:gd name="T9" fmla="*/ 754 h 788"/>
                <a:gd name="T10" fmla="*/ 33 w 572"/>
                <a:gd name="T11" fmla="*/ 734 h 788"/>
                <a:gd name="T12" fmla="*/ 17 w 572"/>
                <a:gd name="T13" fmla="*/ 711 h 788"/>
                <a:gd name="T14" fmla="*/ 6 w 572"/>
                <a:gd name="T15" fmla="*/ 684 h 788"/>
                <a:gd name="T16" fmla="*/ 0 w 572"/>
                <a:gd name="T17" fmla="*/ 655 h 788"/>
                <a:gd name="T18" fmla="*/ 0 w 572"/>
                <a:gd name="T19" fmla="*/ 145 h 788"/>
                <a:gd name="T20" fmla="*/ 0 w 572"/>
                <a:gd name="T21" fmla="*/ 131 h 788"/>
                <a:gd name="T22" fmla="*/ 6 w 572"/>
                <a:gd name="T23" fmla="*/ 102 h 788"/>
                <a:gd name="T24" fmla="*/ 17 w 572"/>
                <a:gd name="T25" fmla="*/ 77 h 788"/>
                <a:gd name="T26" fmla="*/ 33 w 572"/>
                <a:gd name="T27" fmla="*/ 53 h 788"/>
                <a:gd name="T28" fmla="*/ 52 w 572"/>
                <a:gd name="T29" fmla="*/ 34 h 788"/>
                <a:gd name="T30" fmla="*/ 76 w 572"/>
                <a:gd name="T31" fmla="*/ 18 h 788"/>
                <a:gd name="T32" fmla="*/ 102 w 572"/>
                <a:gd name="T33" fmla="*/ 6 h 788"/>
                <a:gd name="T34" fmla="*/ 130 w 572"/>
                <a:gd name="T35" fmla="*/ 2 h 788"/>
                <a:gd name="T36" fmla="*/ 425 w 572"/>
                <a:gd name="T37" fmla="*/ 0 h 788"/>
                <a:gd name="T38" fmla="*/ 441 w 572"/>
                <a:gd name="T39" fmla="*/ 2 h 788"/>
                <a:gd name="T40" fmla="*/ 468 w 572"/>
                <a:gd name="T41" fmla="*/ 6 h 788"/>
                <a:gd name="T42" fmla="*/ 495 w 572"/>
                <a:gd name="T43" fmla="*/ 18 h 788"/>
                <a:gd name="T44" fmla="*/ 518 w 572"/>
                <a:gd name="T45" fmla="*/ 34 h 788"/>
                <a:gd name="T46" fmla="*/ 539 w 572"/>
                <a:gd name="T47" fmla="*/ 53 h 788"/>
                <a:gd name="T48" fmla="*/ 553 w 572"/>
                <a:gd name="T49" fmla="*/ 77 h 788"/>
                <a:gd name="T50" fmla="*/ 564 w 572"/>
                <a:gd name="T51" fmla="*/ 102 h 788"/>
                <a:gd name="T52" fmla="*/ 570 w 572"/>
                <a:gd name="T53" fmla="*/ 131 h 788"/>
                <a:gd name="T54" fmla="*/ 572 w 572"/>
                <a:gd name="T55" fmla="*/ 641 h 788"/>
                <a:gd name="T56" fmla="*/ 570 w 572"/>
                <a:gd name="T57" fmla="*/ 655 h 788"/>
                <a:gd name="T58" fmla="*/ 564 w 572"/>
                <a:gd name="T59" fmla="*/ 684 h 788"/>
                <a:gd name="T60" fmla="*/ 553 w 572"/>
                <a:gd name="T61" fmla="*/ 711 h 788"/>
                <a:gd name="T62" fmla="*/ 539 w 572"/>
                <a:gd name="T63" fmla="*/ 734 h 788"/>
                <a:gd name="T64" fmla="*/ 518 w 572"/>
                <a:gd name="T65" fmla="*/ 754 h 788"/>
                <a:gd name="T66" fmla="*/ 495 w 572"/>
                <a:gd name="T67" fmla="*/ 769 h 788"/>
                <a:gd name="T68" fmla="*/ 468 w 572"/>
                <a:gd name="T69" fmla="*/ 780 h 788"/>
                <a:gd name="T70" fmla="*/ 441 w 572"/>
                <a:gd name="T71" fmla="*/ 786 h 788"/>
                <a:gd name="T72" fmla="*/ 425 w 572"/>
                <a:gd name="T73" fmla="*/ 788 h 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2" h="788">
                  <a:moveTo>
                    <a:pt x="425" y="788"/>
                  </a:moveTo>
                  <a:lnTo>
                    <a:pt x="145" y="788"/>
                  </a:lnTo>
                  <a:lnTo>
                    <a:pt x="145" y="788"/>
                  </a:lnTo>
                  <a:lnTo>
                    <a:pt x="130" y="786"/>
                  </a:lnTo>
                  <a:lnTo>
                    <a:pt x="116" y="785"/>
                  </a:lnTo>
                  <a:lnTo>
                    <a:pt x="102" y="780"/>
                  </a:lnTo>
                  <a:lnTo>
                    <a:pt x="89" y="775"/>
                  </a:lnTo>
                  <a:lnTo>
                    <a:pt x="76" y="769"/>
                  </a:lnTo>
                  <a:lnTo>
                    <a:pt x="63" y="762"/>
                  </a:lnTo>
                  <a:lnTo>
                    <a:pt x="52" y="754"/>
                  </a:lnTo>
                  <a:lnTo>
                    <a:pt x="43" y="745"/>
                  </a:lnTo>
                  <a:lnTo>
                    <a:pt x="33" y="734"/>
                  </a:lnTo>
                  <a:lnTo>
                    <a:pt x="24" y="722"/>
                  </a:lnTo>
                  <a:lnTo>
                    <a:pt x="17" y="711"/>
                  </a:lnTo>
                  <a:lnTo>
                    <a:pt x="11" y="698"/>
                  </a:lnTo>
                  <a:lnTo>
                    <a:pt x="6" y="684"/>
                  </a:lnTo>
                  <a:lnTo>
                    <a:pt x="3" y="671"/>
                  </a:lnTo>
                  <a:lnTo>
                    <a:pt x="0" y="655"/>
                  </a:lnTo>
                  <a:lnTo>
                    <a:pt x="0" y="641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0" y="131"/>
                  </a:lnTo>
                  <a:lnTo>
                    <a:pt x="3" y="116"/>
                  </a:lnTo>
                  <a:lnTo>
                    <a:pt x="6" y="102"/>
                  </a:lnTo>
                  <a:lnTo>
                    <a:pt x="11" y="89"/>
                  </a:lnTo>
                  <a:lnTo>
                    <a:pt x="17" y="77"/>
                  </a:lnTo>
                  <a:lnTo>
                    <a:pt x="24" y="64"/>
                  </a:lnTo>
                  <a:lnTo>
                    <a:pt x="33" y="53"/>
                  </a:lnTo>
                  <a:lnTo>
                    <a:pt x="43" y="43"/>
                  </a:lnTo>
                  <a:lnTo>
                    <a:pt x="52" y="34"/>
                  </a:lnTo>
                  <a:lnTo>
                    <a:pt x="63" y="26"/>
                  </a:lnTo>
                  <a:lnTo>
                    <a:pt x="76" y="18"/>
                  </a:lnTo>
                  <a:lnTo>
                    <a:pt x="89" y="11"/>
                  </a:lnTo>
                  <a:lnTo>
                    <a:pt x="102" y="6"/>
                  </a:lnTo>
                  <a:lnTo>
                    <a:pt x="116" y="3"/>
                  </a:lnTo>
                  <a:lnTo>
                    <a:pt x="130" y="2"/>
                  </a:lnTo>
                  <a:lnTo>
                    <a:pt x="145" y="0"/>
                  </a:lnTo>
                  <a:lnTo>
                    <a:pt x="425" y="0"/>
                  </a:lnTo>
                  <a:lnTo>
                    <a:pt x="425" y="0"/>
                  </a:lnTo>
                  <a:lnTo>
                    <a:pt x="441" y="2"/>
                  </a:lnTo>
                  <a:lnTo>
                    <a:pt x="456" y="3"/>
                  </a:lnTo>
                  <a:lnTo>
                    <a:pt x="468" y="6"/>
                  </a:lnTo>
                  <a:lnTo>
                    <a:pt x="483" y="11"/>
                  </a:lnTo>
                  <a:lnTo>
                    <a:pt x="495" y="18"/>
                  </a:lnTo>
                  <a:lnTo>
                    <a:pt x="507" y="26"/>
                  </a:lnTo>
                  <a:lnTo>
                    <a:pt x="518" y="34"/>
                  </a:lnTo>
                  <a:lnTo>
                    <a:pt x="529" y="43"/>
                  </a:lnTo>
                  <a:lnTo>
                    <a:pt x="539" y="53"/>
                  </a:lnTo>
                  <a:lnTo>
                    <a:pt x="546" y="64"/>
                  </a:lnTo>
                  <a:lnTo>
                    <a:pt x="553" y="77"/>
                  </a:lnTo>
                  <a:lnTo>
                    <a:pt x="559" y="89"/>
                  </a:lnTo>
                  <a:lnTo>
                    <a:pt x="564" y="102"/>
                  </a:lnTo>
                  <a:lnTo>
                    <a:pt x="569" y="116"/>
                  </a:lnTo>
                  <a:lnTo>
                    <a:pt x="570" y="131"/>
                  </a:lnTo>
                  <a:lnTo>
                    <a:pt x="572" y="145"/>
                  </a:lnTo>
                  <a:lnTo>
                    <a:pt x="572" y="641"/>
                  </a:lnTo>
                  <a:lnTo>
                    <a:pt x="572" y="641"/>
                  </a:lnTo>
                  <a:lnTo>
                    <a:pt x="570" y="655"/>
                  </a:lnTo>
                  <a:lnTo>
                    <a:pt x="569" y="671"/>
                  </a:lnTo>
                  <a:lnTo>
                    <a:pt x="564" y="684"/>
                  </a:lnTo>
                  <a:lnTo>
                    <a:pt x="559" y="698"/>
                  </a:lnTo>
                  <a:lnTo>
                    <a:pt x="553" y="711"/>
                  </a:lnTo>
                  <a:lnTo>
                    <a:pt x="546" y="722"/>
                  </a:lnTo>
                  <a:lnTo>
                    <a:pt x="539" y="734"/>
                  </a:lnTo>
                  <a:lnTo>
                    <a:pt x="529" y="745"/>
                  </a:lnTo>
                  <a:lnTo>
                    <a:pt x="518" y="754"/>
                  </a:lnTo>
                  <a:lnTo>
                    <a:pt x="507" y="762"/>
                  </a:lnTo>
                  <a:lnTo>
                    <a:pt x="495" y="769"/>
                  </a:lnTo>
                  <a:lnTo>
                    <a:pt x="483" y="775"/>
                  </a:lnTo>
                  <a:lnTo>
                    <a:pt x="468" y="780"/>
                  </a:lnTo>
                  <a:lnTo>
                    <a:pt x="456" y="785"/>
                  </a:lnTo>
                  <a:lnTo>
                    <a:pt x="441" y="786"/>
                  </a:lnTo>
                  <a:lnTo>
                    <a:pt x="425" y="788"/>
                  </a:lnTo>
                  <a:lnTo>
                    <a:pt x="425" y="788"/>
                  </a:lnTo>
                  <a:close/>
                </a:path>
              </a:pathLst>
            </a:custGeom>
            <a:solidFill>
              <a:srgbClr val="00B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F6D1CDBC-64B7-4528-AAC6-B134A4D794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" y="1936"/>
              <a:ext cx="172" cy="172"/>
            </a:xfrm>
            <a:custGeom>
              <a:avLst/>
              <a:gdLst>
                <a:gd name="T0" fmla="*/ 0 w 344"/>
                <a:gd name="T1" fmla="*/ 172 h 344"/>
                <a:gd name="T2" fmla="*/ 3 w 344"/>
                <a:gd name="T3" fmla="*/ 138 h 344"/>
                <a:gd name="T4" fmla="*/ 14 w 344"/>
                <a:gd name="T5" fmla="*/ 105 h 344"/>
                <a:gd name="T6" fmla="*/ 30 w 344"/>
                <a:gd name="T7" fmla="*/ 76 h 344"/>
                <a:gd name="T8" fmla="*/ 51 w 344"/>
                <a:gd name="T9" fmla="*/ 51 h 344"/>
                <a:gd name="T10" fmla="*/ 76 w 344"/>
                <a:gd name="T11" fmla="*/ 30 h 344"/>
                <a:gd name="T12" fmla="*/ 105 w 344"/>
                <a:gd name="T13" fmla="*/ 14 h 344"/>
                <a:gd name="T14" fmla="*/ 137 w 344"/>
                <a:gd name="T15" fmla="*/ 5 h 344"/>
                <a:gd name="T16" fmla="*/ 172 w 344"/>
                <a:gd name="T17" fmla="*/ 0 h 344"/>
                <a:gd name="T18" fmla="*/ 190 w 344"/>
                <a:gd name="T19" fmla="*/ 1 h 344"/>
                <a:gd name="T20" fmla="*/ 223 w 344"/>
                <a:gd name="T21" fmla="*/ 8 h 344"/>
                <a:gd name="T22" fmla="*/ 255 w 344"/>
                <a:gd name="T23" fmla="*/ 21 h 344"/>
                <a:gd name="T24" fmla="*/ 282 w 344"/>
                <a:gd name="T25" fmla="*/ 40 h 344"/>
                <a:gd name="T26" fmla="*/ 304 w 344"/>
                <a:gd name="T27" fmla="*/ 64 h 344"/>
                <a:gd name="T28" fmla="*/ 323 w 344"/>
                <a:gd name="T29" fmla="*/ 91 h 344"/>
                <a:gd name="T30" fmla="*/ 336 w 344"/>
                <a:gd name="T31" fmla="*/ 121 h 344"/>
                <a:gd name="T32" fmla="*/ 344 w 344"/>
                <a:gd name="T33" fmla="*/ 154 h 344"/>
                <a:gd name="T34" fmla="*/ 344 w 344"/>
                <a:gd name="T35" fmla="*/ 172 h 344"/>
                <a:gd name="T36" fmla="*/ 341 w 344"/>
                <a:gd name="T37" fmla="*/ 207 h 344"/>
                <a:gd name="T38" fmla="*/ 331 w 344"/>
                <a:gd name="T39" fmla="*/ 239 h 344"/>
                <a:gd name="T40" fmla="*/ 316 w 344"/>
                <a:gd name="T41" fmla="*/ 269 h 344"/>
                <a:gd name="T42" fmla="*/ 295 w 344"/>
                <a:gd name="T43" fmla="*/ 295 h 344"/>
                <a:gd name="T44" fmla="*/ 269 w 344"/>
                <a:gd name="T45" fmla="*/ 315 h 344"/>
                <a:gd name="T46" fmla="*/ 239 w 344"/>
                <a:gd name="T47" fmla="*/ 331 h 344"/>
                <a:gd name="T48" fmla="*/ 207 w 344"/>
                <a:gd name="T49" fmla="*/ 341 h 344"/>
                <a:gd name="T50" fmla="*/ 172 w 344"/>
                <a:gd name="T51" fmla="*/ 344 h 344"/>
                <a:gd name="T52" fmla="*/ 154 w 344"/>
                <a:gd name="T53" fmla="*/ 344 h 344"/>
                <a:gd name="T54" fmla="*/ 121 w 344"/>
                <a:gd name="T55" fmla="*/ 338 h 344"/>
                <a:gd name="T56" fmla="*/ 91 w 344"/>
                <a:gd name="T57" fmla="*/ 323 h 344"/>
                <a:gd name="T58" fmla="*/ 64 w 344"/>
                <a:gd name="T59" fmla="*/ 306 h 344"/>
                <a:gd name="T60" fmla="*/ 40 w 344"/>
                <a:gd name="T61" fmla="*/ 282 h 344"/>
                <a:gd name="T62" fmla="*/ 21 w 344"/>
                <a:gd name="T63" fmla="*/ 255 h 344"/>
                <a:gd name="T64" fmla="*/ 8 w 344"/>
                <a:gd name="T65" fmla="*/ 225 h 344"/>
                <a:gd name="T66" fmla="*/ 1 w 344"/>
                <a:gd name="T67" fmla="*/ 190 h 344"/>
                <a:gd name="T68" fmla="*/ 0 w 344"/>
                <a:gd name="T69" fmla="*/ 172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44" h="344">
                  <a:moveTo>
                    <a:pt x="0" y="172"/>
                  </a:moveTo>
                  <a:lnTo>
                    <a:pt x="0" y="172"/>
                  </a:lnTo>
                  <a:lnTo>
                    <a:pt x="1" y="154"/>
                  </a:lnTo>
                  <a:lnTo>
                    <a:pt x="3" y="138"/>
                  </a:lnTo>
                  <a:lnTo>
                    <a:pt x="8" y="121"/>
                  </a:lnTo>
                  <a:lnTo>
                    <a:pt x="14" y="105"/>
                  </a:lnTo>
                  <a:lnTo>
                    <a:pt x="21" y="91"/>
                  </a:lnTo>
                  <a:lnTo>
                    <a:pt x="30" y="76"/>
                  </a:lnTo>
                  <a:lnTo>
                    <a:pt x="40" y="64"/>
                  </a:lnTo>
                  <a:lnTo>
                    <a:pt x="51" y="51"/>
                  </a:lnTo>
                  <a:lnTo>
                    <a:pt x="64" y="40"/>
                  </a:lnTo>
                  <a:lnTo>
                    <a:pt x="76" y="30"/>
                  </a:lnTo>
                  <a:lnTo>
                    <a:pt x="91" y="21"/>
                  </a:lnTo>
                  <a:lnTo>
                    <a:pt x="105" y="14"/>
                  </a:lnTo>
                  <a:lnTo>
                    <a:pt x="121" y="8"/>
                  </a:lnTo>
                  <a:lnTo>
                    <a:pt x="137" y="5"/>
                  </a:lnTo>
                  <a:lnTo>
                    <a:pt x="154" y="1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90" y="1"/>
                  </a:lnTo>
                  <a:lnTo>
                    <a:pt x="207" y="5"/>
                  </a:lnTo>
                  <a:lnTo>
                    <a:pt x="223" y="8"/>
                  </a:lnTo>
                  <a:lnTo>
                    <a:pt x="239" y="14"/>
                  </a:lnTo>
                  <a:lnTo>
                    <a:pt x="255" y="21"/>
                  </a:lnTo>
                  <a:lnTo>
                    <a:pt x="269" y="30"/>
                  </a:lnTo>
                  <a:lnTo>
                    <a:pt x="282" y="40"/>
                  </a:lnTo>
                  <a:lnTo>
                    <a:pt x="295" y="51"/>
                  </a:lnTo>
                  <a:lnTo>
                    <a:pt x="304" y="64"/>
                  </a:lnTo>
                  <a:lnTo>
                    <a:pt x="316" y="76"/>
                  </a:lnTo>
                  <a:lnTo>
                    <a:pt x="323" y="91"/>
                  </a:lnTo>
                  <a:lnTo>
                    <a:pt x="331" y="105"/>
                  </a:lnTo>
                  <a:lnTo>
                    <a:pt x="336" y="121"/>
                  </a:lnTo>
                  <a:lnTo>
                    <a:pt x="341" y="138"/>
                  </a:lnTo>
                  <a:lnTo>
                    <a:pt x="344" y="154"/>
                  </a:lnTo>
                  <a:lnTo>
                    <a:pt x="344" y="172"/>
                  </a:lnTo>
                  <a:lnTo>
                    <a:pt x="344" y="172"/>
                  </a:lnTo>
                  <a:lnTo>
                    <a:pt x="344" y="190"/>
                  </a:lnTo>
                  <a:lnTo>
                    <a:pt x="341" y="207"/>
                  </a:lnTo>
                  <a:lnTo>
                    <a:pt x="336" y="225"/>
                  </a:lnTo>
                  <a:lnTo>
                    <a:pt x="331" y="239"/>
                  </a:lnTo>
                  <a:lnTo>
                    <a:pt x="323" y="255"/>
                  </a:lnTo>
                  <a:lnTo>
                    <a:pt x="316" y="269"/>
                  </a:lnTo>
                  <a:lnTo>
                    <a:pt x="304" y="282"/>
                  </a:lnTo>
                  <a:lnTo>
                    <a:pt x="295" y="295"/>
                  </a:lnTo>
                  <a:lnTo>
                    <a:pt x="282" y="306"/>
                  </a:lnTo>
                  <a:lnTo>
                    <a:pt x="269" y="315"/>
                  </a:lnTo>
                  <a:lnTo>
                    <a:pt x="255" y="323"/>
                  </a:lnTo>
                  <a:lnTo>
                    <a:pt x="239" y="331"/>
                  </a:lnTo>
                  <a:lnTo>
                    <a:pt x="223" y="338"/>
                  </a:lnTo>
                  <a:lnTo>
                    <a:pt x="207" y="341"/>
                  </a:lnTo>
                  <a:lnTo>
                    <a:pt x="190" y="344"/>
                  </a:lnTo>
                  <a:lnTo>
                    <a:pt x="172" y="344"/>
                  </a:lnTo>
                  <a:lnTo>
                    <a:pt x="172" y="344"/>
                  </a:lnTo>
                  <a:lnTo>
                    <a:pt x="154" y="344"/>
                  </a:lnTo>
                  <a:lnTo>
                    <a:pt x="137" y="341"/>
                  </a:lnTo>
                  <a:lnTo>
                    <a:pt x="121" y="338"/>
                  </a:lnTo>
                  <a:lnTo>
                    <a:pt x="105" y="331"/>
                  </a:lnTo>
                  <a:lnTo>
                    <a:pt x="91" y="323"/>
                  </a:lnTo>
                  <a:lnTo>
                    <a:pt x="76" y="315"/>
                  </a:lnTo>
                  <a:lnTo>
                    <a:pt x="64" y="306"/>
                  </a:lnTo>
                  <a:lnTo>
                    <a:pt x="51" y="295"/>
                  </a:lnTo>
                  <a:lnTo>
                    <a:pt x="40" y="282"/>
                  </a:lnTo>
                  <a:lnTo>
                    <a:pt x="30" y="269"/>
                  </a:lnTo>
                  <a:lnTo>
                    <a:pt x="21" y="255"/>
                  </a:lnTo>
                  <a:lnTo>
                    <a:pt x="14" y="239"/>
                  </a:lnTo>
                  <a:lnTo>
                    <a:pt x="8" y="225"/>
                  </a:lnTo>
                  <a:lnTo>
                    <a:pt x="3" y="207"/>
                  </a:lnTo>
                  <a:lnTo>
                    <a:pt x="1" y="190"/>
                  </a:lnTo>
                  <a:lnTo>
                    <a:pt x="0" y="172"/>
                  </a:lnTo>
                  <a:lnTo>
                    <a:pt x="0" y="172"/>
                  </a:lnTo>
                  <a:close/>
                </a:path>
              </a:pathLst>
            </a:custGeom>
            <a:solidFill>
              <a:srgbClr val="FB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194">
            <a:extLst>
              <a:ext uri="{FF2B5EF4-FFF2-40B4-BE49-F238E27FC236}">
                <a16:creationId xmlns:a16="http://schemas.microsoft.com/office/drawing/2014/main" id="{9B5F3C31-2F6B-42B8-8C3E-5396DF1D57D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19715" y="3388058"/>
            <a:ext cx="1044575" cy="576262"/>
            <a:chOff x="336" y="1362"/>
            <a:chExt cx="658" cy="363"/>
          </a:xfrm>
        </p:grpSpPr>
        <p:sp>
          <p:nvSpPr>
            <p:cNvPr id="35" name="Freeform 195">
              <a:extLst>
                <a:ext uri="{FF2B5EF4-FFF2-40B4-BE49-F238E27FC236}">
                  <a16:creationId xmlns:a16="http://schemas.microsoft.com/office/drawing/2014/main" id="{3FE57333-A7CA-4528-8668-36BBF442A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" y="1416"/>
              <a:ext cx="151" cy="271"/>
            </a:xfrm>
            <a:custGeom>
              <a:avLst/>
              <a:gdLst>
                <a:gd name="T0" fmla="*/ 84 w 101"/>
                <a:gd name="T1" fmla="*/ 181 h 181"/>
                <a:gd name="T2" fmla="*/ 17 w 101"/>
                <a:gd name="T3" fmla="*/ 181 h 181"/>
                <a:gd name="T4" fmla="*/ 0 w 101"/>
                <a:gd name="T5" fmla="*/ 164 h 181"/>
                <a:gd name="T6" fmla="*/ 0 w 101"/>
                <a:gd name="T7" fmla="*/ 16 h 181"/>
                <a:gd name="T8" fmla="*/ 17 w 101"/>
                <a:gd name="T9" fmla="*/ 0 h 181"/>
                <a:gd name="T10" fmla="*/ 84 w 101"/>
                <a:gd name="T11" fmla="*/ 0 h 181"/>
                <a:gd name="T12" fmla="*/ 101 w 101"/>
                <a:gd name="T13" fmla="*/ 16 h 181"/>
                <a:gd name="T14" fmla="*/ 101 w 101"/>
                <a:gd name="T15" fmla="*/ 164 h 181"/>
                <a:gd name="T16" fmla="*/ 84 w 101"/>
                <a:gd name="T17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181">
                  <a:moveTo>
                    <a:pt x="84" y="181"/>
                  </a:moveTo>
                  <a:cubicBezTo>
                    <a:pt x="17" y="181"/>
                    <a:pt x="17" y="181"/>
                    <a:pt x="17" y="181"/>
                  </a:cubicBezTo>
                  <a:cubicBezTo>
                    <a:pt x="8" y="181"/>
                    <a:pt x="0" y="173"/>
                    <a:pt x="0" y="16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93" y="0"/>
                    <a:pt x="101" y="7"/>
                    <a:pt x="101" y="16"/>
                  </a:cubicBezTo>
                  <a:cubicBezTo>
                    <a:pt x="101" y="164"/>
                    <a:pt x="101" y="164"/>
                    <a:pt x="101" y="164"/>
                  </a:cubicBezTo>
                  <a:cubicBezTo>
                    <a:pt x="101" y="173"/>
                    <a:pt x="93" y="181"/>
                    <a:pt x="84" y="181"/>
                  </a:cubicBezTo>
                  <a:close/>
                </a:path>
              </a:pathLst>
            </a:custGeom>
            <a:solidFill>
              <a:srgbClr val="6EB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196">
              <a:extLst>
                <a:ext uri="{FF2B5EF4-FFF2-40B4-BE49-F238E27FC236}">
                  <a16:creationId xmlns:a16="http://schemas.microsoft.com/office/drawing/2014/main" id="{E0FE40B6-928F-48C2-BF1E-CD4BB8204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" y="1460"/>
              <a:ext cx="75" cy="0"/>
            </a:xfrm>
            <a:prstGeom prst="line">
              <a:avLst/>
            </a:prstGeom>
            <a:noFill/>
            <a:ln w="2063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197">
              <a:extLst>
                <a:ext uri="{FF2B5EF4-FFF2-40B4-BE49-F238E27FC236}">
                  <a16:creationId xmlns:a16="http://schemas.microsoft.com/office/drawing/2014/main" id="{8600E106-25F4-4E1C-9DFF-EB3490ABCF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" y="1503"/>
              <a:ext cx="75" cy="0"/>
            </a:xfrm>
            <a:prstGeom prst="line">
              <a:avLst/>
            </a:prstGeom>
            <a:noFill/>
            <a:ln w="2063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198">
              <a:extLst>
                <a:ext uri="{FF2B5EF4-FFF2-40B4-BE49-F238E27FC236}">
                  <a16:creationId xmlns:a16="http://schemas.microsoft.com/office/drawing/2014/main" id="{A5791EFD-C5CB-46C2-A2F3-E48E1B989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" y="1548"/>
              <a:ext cx="75" cy="0"/>
            </a:xfrm>
            <a:prstGeom prst="line">
              <a:avLst/>
            </a:prstGeom>
            <a:noFill/>
            <a:ln w="2063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199">
              <a:extLst>
                <a:ext uri="{FF2B5EF4-FFF2-40B4-BE49-F238E27FC236}">
                  <a16:creationId xmlns:a16="http://schemas.microsoft.com/office/drawing/2014/main" id="{BF0E3B2C-D10A-40E2-8DF1-07043433B2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" y="1592"/>
              <a:ext cx="75" cy="0"/>
            </a:xfrm>
            <a:prstGeom prst="line">
              <a:avLst/>
            </a:prstGeom>
            <a:noFill/>
            <a:ln w="2063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200">
              <a:extLst>
                <a:ext uri="{FF2B5EF4-FFF2-40B4-BE49-F238E27FC236}">
                  <a16:creationId xmlns:a16="http://schemas.microsoft.com/office/drawing/2014/main" id="{A4ABB168-AD67-4CF9-804F-AC6D0B5CF8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" y="1636"/>
              <a:ext cx="75" cy="0"/>
            </a:xfrm>
            <a:prstGeom prst="line">
              <a:avLst/>
            </a:prstGeom>
            <a:noFill/>
            <a:ln w="2063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01">
              <a:extLst>
                <a:ext uri="{FF2B5EF4-FFF2-40B4-BE49-F238E27FC236}">
                  <a16:creationId xmlns:a16="http://schemas.microsoft.com/office/drawing/2014/main" id="{30A52151-1D7B-4B42-96A8-3B67C226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" y="1362"/>
              <a:ext cx="150" cy="363"/>
            </a:xfrm>
            <a:custGeom>
              <a:avLst/>
              <a:gdLst>
                <a:gd name="T0" fmla="*/ 84 w 101"/>
                <a:gd name="T1" fmla="*/ 243 h 243"/>
                <a:gd name="T2" fmla="*/ 17 w 101"/>
                <a:gd name="T3" fmla="*/ 243 h 243"/>
                <a:gd name="T4" fmla="*/ 0 w 101"/>
                <a:gd name="T5" fmla="*/ 226 h 243"/>
                <a:gd name="T6" fmla="*/ 0 w 101"/>
                <a:gd name="T7" fmla="*/ 17 h 243"/>
                <a:gd name="T8" fmla="*/ 17 w 101"/>
                <a:gd name="T9" fmla="*/ 0 h 243"/>
                <a:gd name="T10" fmla="*/ 84 w 101"/>
                <a:gd name="T11" fmla="*/ 0 h 243"/>
                <a:gd name="T12" fmla="*/ 101 w 101"/>
                <a:gd name="T13" fmla="*/ 17 h 243"/>
                <a:gd name="T14" fmla="*/ 101 w 101"/>
                <a:gd name="T15" fmla="*/ 226 h 243"/>
                <a:gd name="T16" fmla="*/ 84 w 101"/>
                <a:gd name="T17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243">
                  <a:moveTo>
                    <a:pt x="84" y="243"/>
                  </a:moveTo>
                  <a:cubicBezTo>
                    <a:pt x="17" y="243"/>
                    <a:pt x="17" y="243"/>
                    <a:pt x="17" y="243"/>
                  </a:cubicBezTo>
                  <a:cubicBezTo>
                    <a:pt x="8" y="243"/>
                    <a:pt x="0" y="235"/>
                    <a:pt x="0" y="22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93" y="0"/>
                    <a:pt x="101" y="8"/>
                    <a:pt x="101" y="17"/>
                  </a:cubicBezTo>
                  <a:cubicBezTo>
                    <a:pt x="101" y="226"/>
                    <a:pt x="101" y="226"/>
                    <a:pt x="101" y="226"/>
                  </a:cubicBezTo>
                  <a:cubicBezTo>
                    <a:pt x="101" y="235"/>
                    <a:pt x="93" y="243"/>
                    <a:pt x="84" y="243"/>
                  </a:cubicBezTo>
                  <a:close/>
                </a:path>
              </a:pathLst>
            </a:custGeom>
            <a:solidFill>
              <a:srgbClr val="FBAB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202">
              <a:extLst>
                <a:ext uri="{FF2B5EF4-FFF2-40B4-BE49-F238E27FC236}">
                  <a16:creationId xmlns:a16="http://schemas.microsoft.com/office/drawing/2014/main" id="{BC532AD7-9BAD-4FF6-A1C1-456B0F34AC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1406"/>
              <a:ext cx="76" cy="0"/>
            </a:xfrm>
            <a:prstGeom prst="line">
              <a:avLst/>
            </a:prstGeom>
            <a:noFill/>
            <a:ln w="2063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203">
              <a:extLst>
                <a:ext uri="{FF2B5EF4-FFF2-40B4-BE49-F238E27FC236}">
                  <a16:creationId xmlns:a16="http://schemas.microsoft.com/office/drawing/2014/main" id="{08FB3C30-521D-44DC-973E-C24ED0FE1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1451"/>
              <a:ext cx="76" cy="0"/>
            </a:xfrm>
            <a:prstGeom prst="line">
              <a:avLst/>
            </a:prstGeom>
            <a:noFill/>
            <a:ln w="2063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204">
              <a:extLst>
                <a:ext uri="{FF2B5EF4-FFF2-40B4-BE49-F238E27FC236}">
                  <a16:creationId xmlns:a16="http://schemas.microsoft.com/office/drawing/2014/main" id="{8145AD33-085A-4190-836D-64C84C2657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1495"/>
              <a:ext cx="76" cy="0"/>
            </a:xfrm>
            <a:prstGeom prst="line">
              <a:avLst/>
            </a:prstGeom>
            <a:noFill/>
            <a:ln w="2063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205">
              <a:extLst>
                <a:ext uri="{FF2B5EF4-FFF2-40B4-BE49-F238E27FC236}">
                  <a16:creationId xmlns:a16="http://schemas.microsoft.com/office/drawing/2014/main" id="{0611B877-39CE-4ACB-8CB4-E0879FC4C9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1539"/>
              <a:ext cx="76" cy="0"/>
            </a:xfrm>
            <a:prstGeom prst="line">
              <a:avLst/>
            </a:prstGeom>
            <a:noFill/>
            <a:ln w="2063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206">
              <a:extLst>
                <a:ext uri="{FF2B5EF4-FFF2-40B4-BE49-F238E27FC236}">
                  <a16:creationId xmlns:a16="http://schemas.microsoft.com/office/drawing/2014/main" id="{82681DDA-1FD3-4FA9-9DF1-A13FAF9190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" y="1584"/>
              <a:ext cx="76" cy="0"/>
            </a:xfrm>
            <a:prstGeom prst="line">
              <a:avLst/>
            </a:prstGeom>
            <a:noFill/>
            <a:ln w="2063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07">
              <a:extLst>
                <a:ext uri="{FF2B5EF4-FFF2-40B4-BE49-F238E27FC236}">
                  <a16:creationId xmlns:a16="http://schemas.microsoft.com/office/drawing/2014/main" id="{E6FF0C33-7507-4D69-8830-975E6E603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" y="1416"/>
              <a:ext cx="148" cy="271"/>
            </a:xfrm>
            <a:custGeom>
              <a:avLst/>
              <a:gdLst>
                <a:gd name="T0" fmla="*/ 84 w 100"/>
                <a:gd name="T1" fmla="*/ 181 h 181"/>
                <a:gd name="T2" fmla="*/ 16 w 100"/>
                <a:gd name="T3" fmla="*/ 181 h 181"/>
                <a:gd name="T4" fmla="*/ 0 w 100"/>
                <a:gd name="T5" fmla="*/ 164 h 181"/>
                <a:gd name="T6" fmla="*/ 0 w 100"/>
                <a:gd name="T7" fmla="*/ 16 h 181"/>
                <a:gd name="T8" fmla="*/ 16 w 100"/>
                <a:gd name="T9" fmla="*/ 0 h 181"/>
                <a:gd name="T10" fmla="*/ 84 w 100"/>
                <a:gd name="T11" fmla="*/ 0 h 181"/>
                <a:gd name="T12" fmla="*/ 100 w 100"/>
                <a:gd name="T13" fmla="*/ 16 h 181"/>
                <a:gd name="T14" fmla="*/ 100 w 100"/>
                <a:gd name="T15" fmla="*/ 164 h 181"/>
                <a:gd name="T16" fmla="*/ 84 w 100"/>
                <a:gd name="T17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181">
                  <a:moveTo>
                    <a:pt x="84" y="181"/>
                  </a:moveTo>
                  <a:cubicBezTo>
                    <a:pt x="16" y="181"/>
                    <a:pt x="16" y="181"/>
                    <a:pt x="16" y="181"/>
                  </a:cubicBezTo>
                  <a:cubicBezTo>
                    <a:pt x="7" y="181"/>
                    <a:pt x="0" y="173"/>
                    <a:pt x="0" y="16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93" y="0"/>
                    <a:pt x="100" y="7"/>
                    <a:pt x="100" y="16"/>
                  </a:cubicBezTo>
                  <a:cubicBezTo>
                    <a:pt x="100" y="164"/>
                    <a:pt x="100" y="164"/>
                    <a:pt x="100" y="164"/>
                  </a:cubicBezTo>
                  <a:cubicBezTo>
                    <a:pt x="100" y="173"/>
                    <a:pt x="93" y="181"/>
                    <a:pt x="84" y="181"/>
                  </a:cubicBezTo>
                  <a:close/>
                </a:path>
              </a:pathLst>
            </a:custGeom>
            <a:solidFill>
              <a:srgbClr val="00B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208">
              <a:extLst>
                <a:ext uri="{FF2B5EF4-FFF2-40B4-BE49-F238E27FC236}">
                  <a16:creationId xmlns:a16="http://schemas.microsoft.com/office/drawing/2014/main" id="{18639D10-DAC6-4EF7-8B33-FF286E529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3" y="1460"/>
              <a:ext cx="74" cy="0"/>
            </a:xfrm>
            <a:prstGeom prst="line">
              <a:avLst/>
            </a:prstGeom>
            <a:noFill/>
            <a:ln w="2063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209">
              <a:extLst>
                <a:ext uri="{FF2B5EF4-FFF2-40B4-BE49-F238E27FC236}">
                  <a16:creationId xmlns:a16="http://schemas.microsoft.com/office/drawing/2014/main" id="{34F5F2CF-4FBF-4135-AD54-B6857226C7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3" y="1503"/>
              <a:ext cx="74" cy="0"/>
            </a:xfrm>
            <a:prstGeom prst="line">
              <a:avLst/>
            </a:prstGeom>
            <a:noFill/>
            <a:ln w="2063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210">
              <a:extLst>
                <a:ext uri="{FF2B5EF4-FFF2-40B4-BE49-F238E27FC236}">
                  <a16:creationId xmlns:a16="http://schemas.microsoft.com/office/drawing/2014/main" id="{99B88366-B91E-42B1-89E2-39586DDD69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3" y="1548"/>
              <a:ext cx="74" cy="0"/>
            </a:xfrm>
            <a:prstGeom prst="line">
              <a:avLst/>
            </a:prstGeom>
            <a:noFill/>
            <a:ln w="2063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211">
              <a:extLst>
                <a:ext uri="{FF2B5EF4-FFF2-40B4-BE49-F238E27FC236}">
                  <a16:creationId xmlns:a16="http://schemas.microsoft.com/office/drawing/2014/main" id="{2EF7D638-C298-42DB-9A71-D8A7045AA7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3" y="1592"/>
              <a:ext cx="74" cy="0"/>
            </a:xfrm>
            <a:prstGeom prst="line">
              <a:avLst/>
            </a:prstGeom>
            <a:noFill/>
            <a:ln w="2063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Line 212">
              <a:extLst>
                <a:ext uri="{FF2B5EF4-FFF2-40B4-BE49-F238E27FC236}">
                  <a16:creationId xmlns:a16="http://schemas.microsoft.com/office/drawing/2014/main" id="{0E61E980-B1F7-49C7-B2D1-B7B6B51448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3" y="1636"/>
              <a:ext cx="74" cy="0"/>
            </a:xfrm>
            <a:prstGeom prst="line">
              <a:avLst/>
            </a:prstGeom>
            <a:noFill/>
            <a:ln w="2063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13">
              <a:extLst>
                <a:ext uri="{FF2B5EF4-FFF2-40B4-BE49-F238E27FC236}">
                  <a16:creationId xmlns:a16="http://schemas.microsoft.com/office/drawing/2014/main" id="{291094A8-A23A-46FB-A621-8E64C2FB0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" y="1416"/>
              <a:ext cx="149" cy="271"/>
            </a:xfrm>
            <a:custGeom>
              <a:avLst/>
              <a:gdLst>
                <a:gd name="T0" fmla="*/ 84 w 100"/>
                <a:gd name="T1" fmla="*/ 181 h 181"/>
                <a:gd name="T2" fmla="*/ 16 w 100"/>
                <a:gd name="T3" fmla="*/ 181 h 181"/>
                <a:gd name="T4" fmla="*/ 0 w 100"/>
                <a:gd name="T5" fmla="*/ 164 h 181"/>
                <a:gd name="T6" fmla="*/ 0 w 100"/>
                <a:gd name="T7" fmla="*/ 16 h 181"/>
                <a:gd name="T8" fmla="*/ 16 w 100"/>
                <a:gd name="T9" fmla="*/ 0 h 181"/>
                <a:gd name="T10" fmla="*/ 84 w 100"/>
                <a:gd name="T11" fmla="*/ 0 h 181"/>
                <a:gd name="T12" fmla="*/ 100 w 100"/>
                <a:gd name="T13" fmla="*/ 16 h 181"/>
                <a:gd name="T14" fmla="*/ 100 w 100"/>
                <a:gd name="T15" fmla="*/ 164 h 181"/>
                <a:gd name="T16" fmla="*/ 84 w 100"/>
                <a:gd name="T17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0" h="181">
                  <a:moveTo>
                    <a:pt x="84" y="181"/>
                  </a:moveTo>
                  <a:cubicBezTo>
                    <a:pt x="16" y="181"/>
                    <a:pt x="16" y="181"/>
                    <a:pt x="16" y="181"/>
                  </a:cubicBezTo>
                  <a:cubicBezTo>
                    <a:pt x="7" y="181"/>
                    <a:pt x="0" y="173"/>
                    <a:pt x="0" y="16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93" y="0"/>
                    <a:pt x="100" y="7"/>
                    <a:pt x="100" y="16"/>
                  </a:cubicBezTo>
                  <a:cubicBezTo>
                    <a:pt x="100" y="164"/>
                    <a:pt x="100" y="164"/>
                    <a:pt x="100" y="164"/>
                  </a:cubicBezTo>
                  <a:cubicBezTo>
                    <a:pt x="100" y="173"/>
                    <a:pt x="93" y="181"/>
                    <a:pt x="84" y="181"/>
                  </a:cubicBezTo>
                  <a:close/>
                </a:path>
              </a:pathLst>
            </a:custGeom>
            <a:solidFill>
              <a:srgbClr val="00BC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214">
              <a:extLst>
                <a:ext uri="{FF2B5EF4-FFF2-40B4-BE49-F238E27FC236}">
                  <a16:creationId xmlns:a16="http://schemas.microsoft.com/office/drawing/2014/main" id="{4656162D-B2F1-446F-813B-A25989D7DA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" y="1460"/>
              <a:ext cx="74" cy="0"/>
            </a:xfrm>
            <a:prstGeom prst="line">
              <a:avLst/>
            </a:prstGeom>
            <a:noFill/>
            <a:ln w="2063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215">
              <a:extLst>
                <a:ext uri="{FF2B5EF4-FFF2-40B4-BE49-F238E27FC236}">
                  <a16:creationId xmlns:a16="http://schemas.microsoft.com/office/drawing/2014/main" id="{74F412B8-5882-43B0-AD0B-BD8C4FAA41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" y="1503"/>
              <a:ext cx="74" cy="0"/>
            </a:xfrm>
            <a:prstGeom prst="line">
              <a:avLst/>
            </a:prstGeom>
            <a:noFill/>
            <a:ln w="2063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216">
              <a:extLst>
                <a:ext uri="{FF2B5EF4-FFF2-40B4-BE49-F238E27FC236}">
                  <a16:creationId xmlns:a16="http://schemas.microsoft.com/office/drawing/2014/main" id="{AB5FF801-0DCA-4238-9244-83559C1D67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" y="1548"/>
              <a:ext cx="74" cy="0"/>
            </a:xfrm>
            <a:prstGeom prst="line">
              <a:avLst/>
            </a:prstGeom>
            <a:noFill/>
            <a:ln w="2063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217">
              <a:extLst>
                <a:ext uri="{FF2B5EF4-FFF2-40B4-BE49-F238E27FC236}">
                  <a16:creationId xmlns:a16="http://schemas.microsoft.com/office/drawing/2014/main" id="{E5C4E9CD-011B-44DA-8D3C-CE2B9C038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" y="1592"/>
              <a:ext cx="74" cy="0"/>
            </a:xfrm>
            <a:prstGeom prst="line">
              <a:avLst/>
            </a:prstGeom>
            <a:noFill/>
            <a:ln w="2063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Line 218">
              <a:extLst>
                <a:ext uri="{FF2B5EF4-FFF2-40B4-BE49-F238E27FC236}">
                  <a16:creationId xmlns:a16="http://schemas.microsoft.com/office/drawing/2014/main" id="{0AB895FB-1240-49B4-B279-F198121AA5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" y="1636"/>
              <a:ext cx="74" cy="0"/>
            </a:xfrm>
            <a:prstGeom prst="line">
              <a:avLst/>
            </a:prstGeom>
            <a:noFill/>
            <a:ln w="2063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9" name="Group 73">
            <a:extLst>
              <a:ext uri="{FF2B5EF4-FFF2-40B4-BE49-F238E27FC236}">
                <a16:creationId xmlns:a16="http://schemas.microsoft.com/office/drawing/2014/main" id="{0D5F4B81-0FDE-448A-ADB0-5CB52593435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797003" y="1163261"/>
            <a:ext cx="667929" cy="557986"/>
            <a:chOff x="2485" y="1219"/>
            <a:chExt cx="808" cy="675"/>
          </a:xfrm>
        </p:grpSpPr>
        <p:sp>
          <p:nvSpPr>
            <p:cNvPr id="60" name="Line 75">
              <a:extLst>
                <a:ext uri="{FF2B5EF4-FFF2-40B4-BE49-F238E27FC236}">
                  <a16:creationId xmlns:a16="http://schemas.microsoft.com/office/drawing/2014/main" id="{D67164D4-1CA3-43B6-AF71-5F445CE1D8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1894"/>
              <a:ext cx="802" cy="0"/>
            </a:xfrm>
            <a:prstGeom prst="line">
              <a:avLst/>
            </a:prstGeom>
            <a:noFill/>
            <a:ln w="76200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76">
              <a:extLst>
                <a:ext uri="{FF2B5EF4-FFF2-40B4-BE49-F238E27FC236}">
                  <a16:creationId xmlns:a16="http://schemas.microsoft.com/office/drawing/2014/main" id="{CCC8F0F2-57EE-4699-B73A-35BEDD3D27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1" y="1547"/>
              <a:ext cx="0" cy="223"/>
            </a:xfrm>
            <a:prstGeom prst="line">
              <a:avLst/>
            </a:prstGeom>
            <a:noFill/>
            <a:ln w="76200" cap="rnd">
              <a:solidFill>
                <a:srgbClr val="00BC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77">
              <a:extLst>
                <a:ext uri="{FF2B5EF4-FFF2-40B4-BE49-F238E27FC236}">
                  <a16:creationId xmlns:a16="http://schemas.microsoft.com/office/drawing/2014/main" id="{BE766D55-CD81-4E16-AF81-B5F58DC104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7" y="1547"/>
              <a:ext cx="0" cy="223"/>
            </a:xfrm>
            <a:prstGeom prst="line">
              <a:avLst/>
            </a:prstGeom>
            <a:noFill/>
            <a:ln w="76200" cap="rnd">
              <a:solidFill>
                <a:srgbClr val="00BC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78">
              <a:extLst>
                <a:ext uri="{FF2B5EF4-FFF2-40B4-BE49-F238E27FC236}">
                  <a16:creationId xmlns:a16="http://schemas.microsoft.com/office/drawing/2014/main" id="{0727F0A2-A8FA-41BE-BB66-767880AE18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2" y="1547"/>
              <a:ext cx="0" cy="223"/>
            </a:xfrm>
            <a:prstGeom prst="line">
              <a:avLst/>
            </a:prstGeom>
            <a:noFill/>
            <a:ln w="76200" cap="rnd">
              <a:solidFill>
                <a:srgbClr val="00BC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79">
              <a:extLst>
                <a:ext uri="{FF2B5EF4-FFF2-40B4-BE49-F238E27FC236}">
                  <a16:creationId xmlns:a16="http://schemas.microsoft.com/office/drawing/2014/main" id="{F3D9F95D-0C06-435D-A246-1493BF33F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6" y="1547"/>
              <a:ext cx="0" cy="223"/>
            </a:xfrm>
            <a:prstGeom prst="line">
              <a:avLst/>
            </a:prstGeom>
            <a:noFill/>
            <a:ln w="76200" cap="rnd">
              <a:solidFill>
                <a:srgbClr val="00BC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80">
              <a:extLst>
                <a:ext uri="{FF2B5EF4-FFF2-40B4-BE49-F238E27FC236}">
                  <a16:creationId xmlns:a16="http://schemas.microsoft.com/office/drawing/2014/main" id="{F52589BC-6579-4D5B-AFB9-E542C92C3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5" y="1219"/>
              <a:ext cx="808" cy="245"/>
            </a:xfrm>
            <a:custGeom>
              <a:avLst/>
              <a:gdLst>
                <a:gd name="T0" fmla="*/ 624 w 659"/>
                <a:gd name="T1" fmla="*/ 205 h 205"/>
                <a:gd name="T2" fmla="*/ 34 w 659"/>
                <a:gd name="T3" fmla="*/ 205 h 205"/>
                <a:gd name="T4" fmla="*/ 3 w 659"/>
                <a:gd name="T5" fmla="*/ 181 h 205"/>
                <a:gd name="T6" fmla="*/ 20 w 659"/>
                <a:gd name="T7" fmla="*/ 145 h 205"/>
                <a:gd name="T8" fmla="*/ 316 w 659"/>
                <a:gd name="T9" fmla="*/ 4 h 205"/>
                <a:gd name="T10" fmla="*/ 343 w 659"/>
                <a:gd name="T11" fmla="*/ 4 h 205"/>
                <a:gd name="T12" fmla="*/ 638 w 659"/>
                <a:gd name="T13" fmla="*/ 145 h 205"/>
                <a:gd name="T14" fmla="*/ 656 w 659"/>
                <a:gd name="T15" fmla="*/ 181 h 205"/>
                <a:gd name="T16" fmla="*/ 624 w 659"/>
                <a:gd name="T17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9" h="205">
                  <a:moveTo>
                    <a:pt x="624" y="205"/>
                  </a:moveTo>
                  <a:cubicBezTo>
                    <a:pt x="34" y="205"/>
                    <a:pt x="34" y="205"/>
                    <a:pt x="34" y="205"/>
                  </a:cubicBezTo>
                  <a:cubicBezTo>
                    <a:pt x="19" y="205"/>
                    <a:pt x="6" y="195"/>
                    <a:pt x="3" y="181"/>
                  </a:cubicBezTo>
                  <a:cubicBezTo>
                    <a:pt x="0" y="166"/>
                    <a:pt x="7" y="151"/>
                    <a:pt x="20" y="145"/>
                  </a:cubicBezTo>
                  <a:cubicBezTo>
                    <a:pt x="316" y="4"/>
                    <a:pt x="316" y="4"/>
                    <a:pt x="316" y="4"/>
                  </a:cubicBezTo>
                  <a:cubicBezTo>
                    <a:pt x="324" y="0"/>
                    <a:pt x="334" y="0"/>
                    <a:pt x="343" y="4"/>
                  </a:cubicBezTo>
                  <a:cubicBezTo>
                    <a:pt x="638" y="145"/>
                    <a:pt x="638" y="145"/>
                    <a:pt x="638" y="145"/>
                  </a:cubicBezTo>
                  <a:cubicBezTo>
                    <a:pt x="652" y="151"/>
                    <a:pt x="659" y="166"/>
                    <a:pt x="656" y="181"/>
                  </a:cubicBezTo>
                  <a:cubicBezTo>
                    <a:pt x="652" y="195"/>
                    <a:pt x="639" y="205"/>
                    <a:pt x="624" y="2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81">
              <a:extLst>
                <a:ext uri="{FF2B5EF4-FFF2-40B4-BE49-F238E27FC236}">
                  <a16:creationId xmlns:a16="http://schemas.microsoft.com/office/drawing/2014/main" id="{3C82647F-3FE4-44FC-A0BD-5AD3CC833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7" y="1291"/>
              <a:ext cx="104" cy="10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7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918560E4-D1FA-4A63-A5C8-708F1349D83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093880" y="3588625"/>
            <a:ext cx="824088" cy="256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509" tIns="0" rIns="54007" bIns="34295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GB" sz="1600" noProof="1">
                <a:solidFill>
                  <a:schemeClr val="tx2"/>
                </a:solidFill>
                <a:latin typeface="+mn-lt"/>
                <a:cs typeface="Calibri" pitchFamily="34" charset="0"/>
              </a:rPr>
              <a:t>User</a:t>
            </a:r>
          </a:p>
        </p:txBody>
      </p:sp>
      <p:sp>
        <p:nvSpPr>
          <p:cNvPr id="68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A51E556A-898C-449C-A5CC-05BB158FC0D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764290" y="3556122"/>
            <a:ext cx="824088" cy="256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509" tIns="0" rIns="54007" bIns="34295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GB" sz="1600" noProof="1">
                <a:solidFill>
                  <a:schemeClr val="tx2"/>
                </a:solidFill>
                <a:latin typeface="+mn-lt"/>
                <a:cs typeface="Calibri" pitchFamily="34" charset="0"/>
              </a:rPr>
              <a:t>Server</a:t>
            </a:r>
          </a:p>
        </p:txBody>
      </p:sp>
      <p:sp>
        <p:nvSpPr>
          <p:cNvPr id="69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CC7F4BC4-1D72-45EF-95CC-9619008A2CB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464931" y="1287658"/>
            <a:ext cx="1021459" cy="477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509" tIns="0" rIns="54007" bIns="34295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GB" sz="1600" noProof="1">
                <a:solidFill>
                  <a:schemeClr val="tx2"/>
                </a:solidFill>
                <a:latin typeface="+mn-lt"/>
                <a:cs typeface="Calibri" pitchFamily="34" charset="0"/>
              </a:rPr>
              <a:t>CA Authority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D292984-90DF-4738-9794-32773D367347}"/>
              </a:ext>
            </a:extLst>
          </p:cNvPr>
          <p:cNvCxnSpPr/>
          <p:nvPr/>
        </p:nvCxnSpPr>
        <p:spPr>
          <a:xfrm flipH="1" flipV="1">
            <a:off x="4674504" y="1867990"/>
            <a:ext cx="1006549" cy="1337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DB84C33-8B13-4ADE-B324-CA59191ADED6}"/>
              </a:ext>
            </a:extLst>
          </p:cNvPr>
          <p:cNvCxnSpPr/>
          <p:nvPr/>
        </p:nvCxnSpPr>
        <p:spPr>
          <a:xfrm>
            <a:off x="4462452" y="1945962"/>
            <a:ext cx="1034303" cy="142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3A1F79DF-DA8E-4196-AB82-A8AA45CB066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06573" y="2923825"/>
            <a:ext cx="1845533" cy="200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509" tIns="0" rIns="54007" bIns="34295" anchor="ctr">
            <a:spAutoFit/>
          </a:bodyPr>
          <a:lstStyle/>
          <a:p>
            <a:pPr lvl="0">
              <a:lnSpc>
                <a:spcPct val="90000"/>
              </a:lnSpc>
              <a:spcBef>
                <a:spcPts val="450"/>
              </a:spcBef>
              <a:buClr>
                <a:schemeClr val="bg1"/>
              </a:buClr>
              <a:buSzPct val="70000"/>
            </a:pPr>
            <a:r>
              <a:rPr lang="en-GB" sz="1200" noProof="1">
                <a:latin typeface="CiscoSansTT Light" panose="020B0503020201020303" pitchFamily="34" charset="0"/>
                <a:cs typeface="CiscoSansTT Light" panose="020B0503020201020303" pitchFamily="34" charset="0"/>
              </a:rPr>
              <a:t>Request for a certificate</a:t>
            </a:r>
          </a:p>
        </p:txBody>
      </p:sp>
      <p:sp>
        <p:nvSpPr>
          <p:cNvPr id="75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943A5DA3-97DB-4B61-B09A-255C61F3DAF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572000" y="1990200"/>
            <a:ext cx="1611099" cy="367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509" tIns="0" rIns="54007" bIns="34295" anchor="ctr">
            <a:spAutoFit/>
          </a:bodyPr>
          <a:lstStyle/>
          <a:p>
            <a:pPr lvl="0">
              <a:lnSpc>
                <a:spcPct val="90000"/>
              </a:lnSpc>
              <a:spcBef>
                <a:spcPts val="450"/>
              </a:spcBef>
              <a:buClr>
                <a:schemeClr val="bg1"/>
              </a:buClr>
              <a:buSzPct val="70000"/>
            </a:pPr>
            <a:r>
              <a:rPr lang="en-GB" sz="1200" noProof="1">
                <a:latin typeface="CiscoSansTT Light" panose="020B0503020201020303" pitchFamily="34" charset="0"/>
                <a:cs typeface="CiscoSansTT Light" panose="020B0503020201020303" pitchFamily="34" charset="0"/>
              </a:rPr>
              <a:t>Validate identity and issue certificate</a:t>
            </a:r>
          </a:p>
        </p:txBody>
      </p:sp>
      <p:sp>
        <p:nvSpPr>
          <p:cNvPr id="76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8CB89E97-D80C-4CE9-926B-B438BE11D4C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21452" y="4057392"/>
            <a:ext cx="2333060" cy="200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509" tIns="0" rIns="54007" bIns="34295" anchor="ctr">
            <a:spAutoFit/>
          </a:bodyPr>
          <a:lstStyle/>
          <a:p>
            <a:pPr lvl="0">
              <a:lnSpc>
                <a:spcPct val="90000"/>
              </a:lnSpc>
              <a:spcBef>
                <a:spcPts val="450"/>
              </a:spcBef>
              <a:buClr>
                <a:schemeClr val="bg1"/>
              </a:buClr>
              <a:buSzPct val="70000"/>
            </a:pPr>
            <a:r>
              <a:rPr lang="en-GB" sz="1200" noProof="1">
                <a:latin typeface="CiscoSansTT Light" panose="020B0503020201020303" pitchFamily="34" charset="0"/>
                <a:cs typeface="CiscoSansTT Light" panose="020B0503020201020303" pitchFamily="34" charset="0"/>
              </a:rPr>
              <a:t>Secure TLS tunnel established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8C41C82-C6CE-4B77-BDAF-4192E7D82E76}"/>
              </a:ext>
            </a:extLst>
          </p:cNvPr>
          <p:cNvCxnSpPr/>
          <p:nvPr/>
        </p:nvCxnSpPr>
        <p:spPr>
          <a:xfrm flipV="1">
            <a:off x="2593272" y="1887108"/>
            <a:ext cx="1316804" cy="136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965C0DD-5E42-409B-8A94-8B9CDCA172E9}"/>
              </a:ext>
            </a:extLst>
          </p:cNvPr>
          <p:cNvCxnSpPr>
            <a:cxnSpLocks/>
          </p:cNvCxnSpPr>
          <p:nvPr/>
        </p:nvCxnSpPr>
        <p:spPr>
          <a:xfrm flipH="1">
            <a:off x="2351219" y="1721247"/>
            <a:ext cx="1319994" cy="133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D6EB29A-D95D-48A6-AAA1-0E3DC4F98B64}"/>
              </a:ext>
            </a:extLst>
          </p:cNvPr>
          <p:cNvCxnSpPr/>
          <p:nvPr/>
        </p:nvCxnSpPr>
        <p:spPr>
          <a:xfrm flipH="1">
            <a:off x="2530549" y="3588625"/>
            <a:ext cx="2966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A1D0579A-0DDF-404E-86EB-2A0DCBB5E5A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699978" y="3391302"/>
            <a:ext cx="2590674" cy="200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509" tIns="0" rIns="54007" bIns="34295" anchor="ctr">
            <a:spAutoFit/>
          </a:bodyPr>
          <a:lstStyle/>
          <a:p>
            <a:pPr lvl="0">
              <a:lnSpc>
                <a:spcPct val="90000"/>
              </a:lnSpc>
              <a:spcBef>
                <a:spcPts val="450"/>
              </a:spcBef>
              <a:buClr>
                <a:schemeClr val="bg1"/>
              </a:buClr>
              <a:buSzPct val="70000"/>
            </a:pPr>
            <a:r>
              <a:rPr lang="en-GB" sz="1200" noProof="1">
                <a:latin typeface="CiscoSansTT Light" panose="020B0503020201020303" pitchFamily="34" charset="0"/>
                <a:cs typeface="CiscoSansTT Light" panose="020B0503020201020303" pitchFamily="34" charset="0"/>
              </a:rPr>
              <a:t>Present cert during TLS handshake</a:t>
            </a:r>
          </a:p>
        </p:txBody>
      </p:sp>
      <p:sp>
        <p:nvSpPr>
          <p:cNvPr id="87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A95EEC8F-28E8-4B98-8081-99ABA8F8F32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530549" y="2977166"/>
            <a:ext cx="2333060" cy="200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509" tIns="0" rIns="54007" bIns="34295" anchor="ctr">
            <a:spAutoFit/>
          </a:bodyPr>
          <a:lstStyle/>
          <a:p>
            <a:pPr lvl="0">
              <a:lnSpc>
                <a:spcPct val="90000"/>
              </a:lnSpc>
              <a:spcBef>
                <a:spcPts val="450"/>
              </a:spcBef>
              <a:buClr>
                <a:schemeClr val="bg1"/>
              </a:buClr>
              <a:buSzPct val="70000"/>
            </a:pPr>
            <a:r>
              <a:rPr lang="en-GB" sz="1200" noProof="1">
                <a:latin typeface="CiscoSansTT Light" panose="020B0503020201020303" pitchFamily="34" charset="0"/>
                <a:cs typeface="CiscoSansTT Light" panose="020B0503020201020303" pitchFamily="34" charset="0"/>
              </a:rPr>
              <a:t>Ask CA to validate cert</a:t>
            </a:r>
          </a:p>
        </p:txBody>
      </p:sp>
      <p:sp>
        <p:nvSpPr>
          <p:cNvPr id="88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EC4A5AAC-4F6E-447B-90D7-1B7352F152A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312638" y="1823752"/>
            <a:ext cx="1588522" cy="200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509" tIns="0" rIns="54007" bIns="34295" anchor="ctr">
            <a:spAutoFit/>
          </a:bodyPr>
          <a:lstStyle/>
          <a:p>
            <a:pPr lvl="0">
              <a:lnSpc>
                <a:spcPct val="90000"/>
              </a:lnSpc>
              <a:spcBef>
                <a:spcPts val="450"/>
              </a:spcBef>
              <a:buClr>
                <a:schemeClr val="bg1"/>
              </a:buClr>
              <a:buSzPct val="70000"/>
            </a:pPr>
            <a:r>
              <a:rPr lang="en-GB" sz="1200" noProof="1">
                <a:latin typeface="CiscoSansTT Light" panose="020B0503020201020303" pitchFamily="34" charset="0"/>
                <a:cs typeface="CiscoSansTT Light" panose="020B0503020201020303" pitchFamily="34" charset="0"/>
              </a:rPr>
              <a:t>CA verifies the cert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5360C85-CA89-4BAE-8CFF-7F2205C57571}"/>
              </a:ext>
            </a:extLst>
          </p:cNvPr>
          <p:cNvCxnSpPr/>
          <p:nvPr/>
        </p:nvCxnSpPr>
        <p:spPr>
          <a:xfrm>
            <a:off x="2530549" y="3964320"/>
            <a:ext cx="29662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348A323-AF98-4B3C-9042-C0DFFA5C8582}"/>
              </a:ext>
            </a:extLst>
          </p:cNvPr>
          <p:cNvGrpSpPr/>
          <p:nvPr/>
        </p:nvGrpSpPr>
        <p:grpSpPr>
          <a:xfrm>
            <a:off x="5664871" y="2671825"/>
            <a:ext cx="252000" cy="252000"/>
            <a:chOff x="3594100" y="3175"/>
            <a:chExt cx="635000" cy="633413"/>
          </a:xfrm>
        </p:grpSpPr>
        <p:sp>
          <p:nvSpPr>
            <p:cNvPr id="92" name="Oval 5">
              <a:extLst>
                <a:ext uri="{FF2B5EF4-FFF2-40B4-BE49-F238E27FC236}">
                  <a16:creationId xmlns:a16="http://schemas.microsoft.com/office/drawing/2014/main" id="{B251399E-07D6-4079-A7C8-FF96F4363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4100" y="3175"/>
              <a:ext cx="635000" cy="6334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6">
              <a:extLst>
                <a:ext uri="{FF2B5EF4-FFF2-40B4-BE49-F238E27FC236}">
                  <a16:creationId xmlns:a16="http://schemas.microsoft.com/office/drawing/2014/main" id="{7A0F3D54-81B7-4769-96FA-738032706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1438" y="119063"/>
              <a:ext cx="79375" cy="395288"/>
            </a:xfrm>
            <a:custGeom>
              <a:avLst/>
              <a:gdLst>
                <a:gd name="T0" fmla="*/ 13 w 25"/>
                <a:gd name="T1" fmla="*/ 123 h 123"/>
                <a:gd name="T2" fmla="*/ 0 w 25"/>
                <a:gd name="T3" fmla="*/ 110 h 123"/>
                <a:gd name="T4" fmla="*/ 0 w 25"/>
                <a:gd name="T5" fmla="*/ 12 h 123"/>
                <a:gd name="T6" fmla="*/ 13 w 25"/>
                <a:gd name="T7" fmla="*/ 0 h 123"/>
                <a:gd name="T8" fmla="*/ 25 w 25"/>
                <a:gd name="T9" fmla="*/ 12 h 123"/>
                <a:gd name="T10" fmla="*/ 25 w 25"/>
                <a:gd name="T11" fmla="*/ 110 h 123"/>
                <a:gd name="T12" fmla="*/ 13 w 25"/>
                <a:gd name="T13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123">
                  <a:moveTo>
                    <a:pt x="13" y="123"/>
                  </a:moveTo>
                  <a:cubicBezTo>
                    <a:pt x="6" y="123"/>
                    <a:pt x="0" y="117"/>
                    <a:pt x="0" y="11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19" y="0"/>
                    <a:pt x="25" y="5"/>
                    <a:pt x="25" y="12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25" y="117"/>
                    <a:pt x="19" y="123"/>
                    <a:pt x="13" y="12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7">
              <a:extLst>
                <a:ext uri="{FF2B5EF4-FFF2-40B4-BE49-F238E27FC236}">
                  <a16:creationId xmlns:a16="http://schemas.microsoft.com/office/drawing/2014/main" id="{43342B28-3E8C-4A1B-B00A-C72127A06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6825" y="115888"/>
              <a:ext cx="153988" cy="82550"/>
            </a:xfrm>
            <a:custGeom>
              <a:avLst/>
              <a:gdLst>
                <a:gd name="T0" fmla="*/ 13 w 48"/>
                <a:gd name="T1" fmla="*/ 26 h 26"/>
                <a:gd name="T2" fmla="*/ 1 w 48"/>
                <a:gd name="T3" fmla="*/ 13 h 26"/>
                <a:gd name="T4" fmla="*/ 13 w 48"/>
                <a:gd name="T5" fmla="*/ 1 h 26"/>
                <a:gd name="T6" fmla="*/ 35 w 48"/>
                <a:gd name="T7" fmla="*/ 0 h 26"/>
                <a:gd name="T8" fmla="*/ 48 w 48"/>
                <a:gd name="T9" fmla="*/ 12 h 26"/>
                <a:gd name="T10" fmla="*/ 36 w 48"/>
                <a:gd name="T11" fmla="*/ 25 h 26"/>
                <a:gd name="T12" fmla="*/ 13 w 48"/>
                <a:gd name="T13" fmla="*/ 26 h 26"/>
                <a:gd name="T14" fmla="*/ 13 w 48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26">
                  <a:moveTo>
                    <a:pt x="13" y="26"/>
                  </a:moveTo>
                  <a:cubicBezTo>
                    <a:pt x="6" y="26"/>
                    <a:pt x="1" y="20"/>
                    <a:pt x="1" y="13"/>
                  </a:cubicBezTo>
                  <a:cubicBezTo>
                    <a:pt x="0" y="7"/>
                    <a:pt x="6" y="1"/>
                    <a:pt x="13" y="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2" y="0"/>
                    <a:pt x="48" y="6"/>
                    <a:pt x="48" y="12"/>
                  </a:cubicBezTo>
                  <a:cubicBezTo>
                    <a:pt x="48" y="19"/>
                    <a:pt x="43" y="25"/>
                    <a:pt x="36" y="2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">
              <a:extLst>
                <a:ext uri="{FF2B5EF4-FFF2-40B4-BE49-F238E27FC236}">
                  <a16:creationId xmlns:a16="http://schemas.microsoft.com/office/drawing/2014/main" id="{FCD0FAB8-1B54-4E43-B675-BF9D4324A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0475" y="433388"/>
              <a:ext cx="238125" cy="80963"/>
            </a:xfrm>
            <a:custGeom>
              <a:avLst/>
              <a:gdLst>
                <a:gd name="T0" fmla="*/ 62 w 74"/>
                <a:gd name="T1" fmla="*/ 25 h 25"/>
                <a:gd name="T2" fmla="*/ 12 w 74"/>
                <a:gd name="T3" fmla="*/ 25 h 25"/>
                <a:gd name="T4" fmla="*/ 0 w 74"/>
                <a:gd name="T5" fmla="*/ 12 h 25"/>
                <a:gd name="T6" fmla="*/ 12 w 74"/>
                <a:gd name="T7" fmla="*/ 0 h 25"/>
                <a:gd name="T8" fmla="*/ 62 w 74"/>
                <a:gd name="T9" fmla="*/ 0 h 25"/>
                <a:gd name="T10" fmla="*/ 74 w 74"/>
                <a:gd name="T11" fmla="*/ 12 h 25"/>
                <a:gd name="T12" fmla="*/ 62 w 74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25">
                  <a:moveTo>
                    <a:pt x="62" y="25"/>
                  </a:moveTo>
                  <a:cubicBezTo>
                    <a:pt x="12" y="25"/>
                    <a:pt x="12" y="25"/>
                    <a:pt x="12" y="25"/>
                  </a:cubicBezTo>
                  <a:cubicBezTo>
                    <a:pt x="6" y="25"/>
                    <a:pt x="0" y="19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8" y="0"/>
                    <a:pt x="74" y="5"/>
                    <a:pt x="74" y="12"/>
                  </a:cubicBezTo>
                  <a:cubicBezTo>
                    <a:pt x="74" y="19"/>
                    <a:pt x="68" y="25"/>
                    <a:pt x="62" y="2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1B08C77-288E-4A50-A8A1-A89CFFC0E464}"/>
              </a:ext>
            </a:extLst>
          </p:cNvPr>
          <p:cNvGrpSpPr/>
          <p:nvPr/>
        </p:nvGrpSpPr>
        <p:grpSpPr>
          <a:xfrm>
            <a:off x="4294336" y="2053482"/>
            <a:ext cx="252000" cy="252000"/>
            <a:chOff x="3594100" y="1127125"/>
            <a:chExt cx="638175" cy="635000"/>
          </a:xfrm>
        </p:grpSpPr>
        <p:sp>
          <p:nvSpPr>
            <p:cNvPr id="97" name="Oval 9">
              <a:extLst>
                <a:ext uri="{FF2B5EF4-FFF2-40B4-BE49-F238E27FC236}">
                  <a16:creationId xmlns:a16="http://schemas.microsoft.com/office/drawing/2014/main" id="{B4EE6272-0D8A-4241-9265-5D7229F1D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4100" y="1127125"/>
              <a:ext cx="638175" cy="635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0">
              <a:extLst>
                <a:ext uri="{FF2B5EF4-FFF2-40B4-BE49-F238E27FC236}">
                  <a16:creationId xmlns:a16="http://schemas.microsoft.com/office/drawing/2014/main" id="{C589561F-797A-4FE7-8DED-E31FDEEAC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1425" y="1236663"/>
              <a:ext cx="257175" cy="404813"/>
            </a:xfrm>
            <a:custGeom>
              <a:avLst/>
              <a:gdLst>
                <a:gd name="T0" fmla="*/ 68 w 80"/>
                <a:gd name="T1" fmla="*/ 126 h 126"/>
                <a:gd name="T2" fmla="*/ 14 w 80"/>
                <a:gd name="T3" fmla="*/ 126 h 126"/>
                <a:gd name="T4" fmla="*/ 2 w 80"/>
                <a:gd name="T5" fmla="*/ 118 h 126"/>
                <a:gd name="T6" fmla="*/ 5 w 80"/>
                <a:gd name="T7" fmla="*/ 104 h 126"/>
                <a:gd name="T8" fmla="*/ 55 w 80"/>
                <a:gd name="T9" fmla="*/ 40 h 126"/>
                <a:gd name="T10" fmla="*/ 41 w 80"/>
                <a:gd name="T11" fmla="*/ 25 h 126"/>
                <a:gd name="T12" fmla="*/ 26 w 80"/>
                <a:gd name="T13" fmla="*/ 40 h 126"/>
                <a:gd name="T14" fmla="*/ 14 w 80"/>
                <a:gd name="T15" fmla="*/ 52 h 126"/>
                <a:gd name="T16" fmla="*/ 1 w 80"/>
                <a:gd name="T17" fmla="*/ 40 h 126"/>
                <a:gd name="T18" fmla="*/ 41 w 80"/>
                <a:gd name="T19" fmla="*/ 0 h 126"/>
                <a:gd name="T20" fmla="*/ 80 w 80"/>
                <a:gd name="T21" fmla="*/ 40 h 126"/>
                <a:gd name="T22" fmla="*/ 44 w 80"/>
                <a:gd name="T23" fmla="*/ 100 h 126"/>
                <a:gd name="T24" fmla="*/ 68 w 80"/>
                <a:gd name="T25" fmla="*/ 100 h 126"/>
                <a:gd name="T26" fmla="*/ 80 w 80"/>
                <a:gd name="T27" fmla="*/ 113 h 126"/>
                <a:gd name="T28" fmla="*/ 68 w 80"/>
                <a:gd name="T29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0" h="126">
                  <a:moveTo>
                    <a:pt x="68" y="126"/>
                  </a:moveTo>
                  <a:cubicBezTo>
                    <a:pt x="14" y="126"/>
                    <a:pt x="14" y="126"/>
                    <a:pt x="14" y="126"/>
                  </a:cubicBezTo>
                  <a:cubicBezTo>
                    <a:pt x="8" y="126"/>
                    <a:pt x="4" y="122"/>
                    <a:pt x="2" y="118"/>
                  </a:cubicBezTo>
                  <a:cubicBezTo>
                    <a:pt x="0" y="113"/>
                    <a:pt x="1" y="107"/>
                    <a:pt x="5" y="104"/>
                  </a:cubicBezTo>
                  <a:cubicBezTo>
                    <a:pt x="32" y="79"/>
                    <a:pt x="55" y="49"/>
                    <a:pt x="55" y="40"/>
                  </a:cubicBezTo>
                  <a:cubicBezTo>
                    <a:pt x="55" y="32"/>
                    <a:pt x="49" y="25"/>
                    <a:pt x="41" y="25"/>
                  </a:cubicBezTo>
                  <a:cubicBezTo>
                    <a:pt x="33" y="25"/>
                    <a:pt x="26" y="32"/>
                    <a:pt x="26" y="40"/>
                  </a:cubicBezTo>
                  <a:cubicBezTo>
                    <a:pt x="26" y="47"/>
                    <a:pt x="20" y="52"/>
                    <a:pt x="14" y="52"/>
                  </a:cubicBezTo>
                  <a:cubicBezTo>
                    <a:pt x="7" y="52"/>
                    <a:pt x="1" y="47"/>
                    <a:pt x="1" y="40"/>
                  </a:cubicBezTo>
                  <a:cubicBezTo>
                    <a:pt x="1" y="18"/>
                    <a:pt x="19" y="0"/>
                    <a:pt x="41" y="0"/>
                  </a:cubicBezTo>
                  <a:cubicBezTo>
                    <a:pt x="63" y="0"/>
                    <a:pt x="80" y="18"/>
                    <a:pt x="80" y="40"/>
                  </a:cubicBezTo>
                  <a:cubicBezTo>
                    <a:pt x="80" y="57"/>
                    <a:pt x="61" y="82"/>
                    <a:pt x="44" y="100"/>
                  </a:cubicBezTo>
                  <a:cubicBezTo>
                    <a:pt x="68" y="100"/>
                    <a:pt x="68" y="100"/>
                    <a:pt x="68" y="100"/>
                  </a:cubicBezTo>
                  <a:cubicBezTo>
                    <a:pt x="75" y="100"/>
                    <a:pt x="80" y="106"/>
                    <a:pt x="80" y="113"/>
                  </a:cubicBezTo>
                  <a:cubicBezTo>
                    <a:pt x="80" y="120"/>
                    <a:pt x="75" y="126"/>
                    <a:pt x="68" y="1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8DC07EA-9DEC-4B4C-85FC-FFFFB9923FE1}"/>
              </a:ext>
            </a:extLst>
          </p:cNvPr>
          <p:cNvGrpSpPr/>
          <p:nvPr/>
        </p:nvGrpSpPr>
        <p:grpSpPr>
          <a:xfrm>
            <a:off x="4929739" y="3117507"/>
            <a:ext cx="252000" cy="252000"/>
            <a:chOff x="3594100" y="2247900"/>
            <a:chExt cx="644525" cy="641350"/>
          </a:xfrm>
        </p:grpSpPr>
        <p:sp>
          <p:nvSpPr>
            <p:cNvPr id="100" name="Oval 11">
              <a:extLst>
                <a:ext uri="{FF2B5EF4-FFF2-40B4-BE49-F238E27FC236}">
                  <a16:creationId xmlns:a16="http://schemas.microsoft.com/office/drawing/2014/main" id="{40B5E7F9-F311-4051-ADC0-F3D3F2FAE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4100" y="2247900"/>
              <a:ext cx="644525" cy="64135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2">
              <a:extLst>
                <a:ext uri="{FF2B5EF4-FFF2-40B4-BE49-F238E27FC236}">
                  <a16:creationId xmlns:a16="http://schemas.microsoft.com/office/drawing/2014/main" id="{F2D7DDE1-6748-43A6-AAFB-1B65D4AC57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2360613"/>
              <a:ext cx="273050" cy="409575"/>
            </a:xfrm>
            <a:custGeom>
              <a:avLst/>
              <a:gdLst>
                <a:gd name="T0" fmla="*/ 45 w 85"/>
                <a:gd name="T1" fmla="*/ 50 h 128"/>
                <a:gd name="T2" fmla="*/ 45 w 85"/>
                <a:gd name="T3" fmla="*/ 50 h 128"/>
                <a:gd name="T4" fmla="*/ 45 w 85"/>
                <a:gd name="T5" fmla="*/ 50 h 128"/>
                <a:gd name="T6" fmla="*/ 42 w 85"/>
                <a:gd name="T7" fmla="*/ 128 h 128"/>
                <a:gd name="T8" fmla="*/ 2 w 85"/>
                <a:gd name="T9" fmla="*/ 100 h 128"/>
                <a:gd name="T10" fmla="*/ 10 w 85"/>
                <a:gd name="T11" fmla="*/ 84 h 128"/>
                <a:gd name="T12" fmla="*/ 26 w 85"/>
                <a:gd name="T13" fmla="*/ 91 h 128"/>
                <a:gd name="T14" fmla="*/ 42 w 85"/>
                <a:gd name="T15" fmla="*/ 103 h 128"/>
                <a:gd name="T16" fmla="*/ 60 w 85"/>
                <a:gd name="T17" fmla="*/ 90 h 128"/>
                <a:gd name="T18" fmla="*/ 45 w 85"/>
                <a:gd name="T19" fmla="*/ 75 h 128"/>
                <a:gd name="T20" fmla="*/ 32 w 85"/>
                <a:gd name="T21" fmla="*/ 62 h 128"/>
                <a:gd name="T22" fmla="*/ 44 w 85"/>
                <a:gd name="T23" fmla="*/ 50 h 128"/>
                <a:gd name="T24" fmla="*/ 54 w 85"/>
                <a:gd name="T25" fmla="*/ 36 h 128"/>
                <a:gd name="T26" fmla="*/ 48 w 85"/>
                <a:gd name="T27" fmla="*/ 29 h 128"/>
                <a:gd name="T28" fmla="*/ 29 w 85"/>
                <a:gd name="T29" fmla="*/ 39 h 128"/>
                <a:gd name="T30" fmla="*/ 12 w 85"/>
                <a:gd name="T31" fmla="*/ 45 h 128"/>
                <a:gd name="T32" fmla="*/ 7 w 85"/>
                <a:gd name="T33" fmla="*/ 28 h 128"/>
                <a:gd name="T34" fmla="*/ 54 w 85"/>
                <a:gd name="T35" fmla="*/ 4 h 128"/>
                <a:gd name="T36" fmla="*/ 79 w 85"/>
                <a:gd name="T37" fmla="*/ 36 h 128"/>
                <a:gd name="T38" fmla="*/ 72 w 85"/>
                <a:gd name="T39" fmla="*/ 59 h 128"/>
                <a:gd name="T40" fmla="*/ 85 w 85"/>
                <a:gd name="T41" fmla="*/ 90 h 128"/>
                <a:gd name="T42" fmla="*/ 42 w 85"/>
                <a:gd name="T43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5" h="128">
                  <a:moveTo>
                    <a:pt x="45" y="50"/>
                  </a:moveTo>
                  <a:cubicBezTo>
                    <a:pt x="45" y="50"/>
                    <a:pt x="45" y="50"/>
                    <a:pt x="45" y="50"/>
                  </a:cubicBezTo>
                  <a:cubicBezTo>
                    <a:pt x="45" y="50"/>
                    <a:pt x="45" y="50"/>
                    <a:pt x="45" y="50"/>
                  </a:cubicBezTo>
                  <a:close/>
                  <a:moveTo>
                    <a:pt x="42" y="128"/>
                  </a:moveTo>
                  <a:cubicBezTo>
                    <a:pt x="23" y="128"/>
                    <a:pt x="8" y="117"/>
                    <a:pt x="2" y="100"/>
                  </a:cubicBezTo>
                  <a:cubicBezTo>
                    <a:pt x="0" y="93"/>
                    <a:pt x="3" y="86"/>
                    <a:pt x="10" y="84"/>
                  </a:cubicBezTo>
                  <a:cubicBezTo>
                    <a:pt x="17" y="81"/>
                    <a:pt x="24" y="85"/>
                    <a:pt x="26" y="91"/>
                  </a:cubicBezTo>
                  <a:cubicBezTo>
                    <a:pt x="29" y="99"/>
                    <a:pt x="34" y="103"/>
                    <a:pt x="42" y="103"/>
                  </a:cubicBezTo>
                  <a:cubicBezTo>
                    <a:pt x="50" y="103"/>
                    <a:pt x="60" y="98"/>
                    <a:pt x="60" y="90"/>
                  </a:cubicBezTo>
                  <a:cubicBezTo>
                    <a:pt x="60" y="86"/>
                    <a:pt x="60" y="75"/>
                    <a:pt x="45" y="75"/>
                  </a:cubicBezTo>
                  <a:cubicBezTo>
                    <a:pt x="38" y="75"/>
                    <a:pt x="32" y="69"/>
                    <a:pt x="32" y="62"/>
                  </a:cubicBezTo>
                  <a:cubicBezTo>
                    <a:pt x="32" y="56"/>
                    <a:pt x="38" y="50"/>
                    <a:pt x="44" y="50"/>
                  </a:cubicBezTo>
                  <a:cubicBezTo>
                    <a:pt x="46" y="50"/>
                    <a:pt x="54" y="47"/>
                    <a:pt x="54" y="36"/>
                  </a:cubicBezTo>
                  <a:cubicBezTo>
                    <a:pt x="54" y="35"/>
                    <a:pt x="54" y="30"/>
                    <a:pt x="48" y="29"/>
                  </a:cubicBezTo>
                  <a:cubicBezTo>
                    <a:pt x="42" y="27"/>
                    <a:pt x="34" y="30"/>
                    <a:pt x="29" y="39"/>
                  </a:cubicBezTo>
                  <a:cubicBezTo>
                    <a:pt x="26" y="46"/>
                    <a:pt x="18" y="48"/>
                    <a:pt x="12" y="45"/>
                  </a:cubicBezTo>
                  <a:cubicBezTo>
                    <a:pt x="6" y="42"/>
                    <a:pt x="3" y="34"/>
                    <a:pt x="7" y="28"/>
                  </a:cubicBezTo>
                  <a:cubicBezTo>
                    <a:pt x="16" y="9"/>
                    <a:pt x="35" y="0"/>
                    <a:pt x="54" y="4"/>
                  </a:cubicBezTo>
                  <a:cubicBezTo>
                    <a:pt x="69" y="8"/>
                    <a:pt x="79" y="20"/>
                    <a:pt x="79" y="36"/>
                  </a:cubicBezTo>
                  <a:cubicBezTo>
                    <a:pt x="79" y="45"/>
                    <a:pt x="76" y="53"/>
                    <a:pt x="72" y="59"/>
                  </a:cubicBezTo>
                  <a:cubicBezTo>
                    <a:pt x="82" y="67"/>
                    <a:pt x="85" y="79"/>
                    <a:pt x="85" y="90"/>
                  </a:cubicBezTo>
                  <a:cubicBezTo>
                    <a:pt x="85" y="113"/>
                    <a:pt x="63" y="128"/>
                    <a:pt x="42" y="12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AD1119C-B080-4291-AF5A-981778EEF831}"/>
              </a:ext>
            </a:extLst>
          </p:cNvPr>
          <p:cNvGrpSpPr/>
          <p:nvPr/>
        </p:nvGrpSpPr>
        <p:grpSpPr>
          <a:xfrm>
            <a:off x="3106899" y="2733088"/>
            <a:ext cx="252000" cy="252000"/>
            <a:chOff x="3594100" y="3371850"/>
            <a:chExt cx="644525" cy="641350"/>
          </a:xfrm>
        </p:grpSpPr>
        <p:sp>
          <p:nvSpPr>
            <p:cNvPr id="103" name="Oval 13">
              <a:extLst>
                <a:ext uri="{FF2B5EF4-FFF2-40B4-BE49-F238E27FC236}">
                  <a16:creationId xmlns:a16="http://schemas.microsoft.com/office/drawing/2014/main" id="{FD5F34AF-39C2-4A69-B69A-4B7061D21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4100" y="3371850"/>
              <a:ext cx="644525" cy="6413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4">
              <a:extLst>
                <a:ext uri="{FF2B5EF4-FFF2-40B4-BE49-F238E27FC236}">
                  <a16:creationId xmlns:a16="http://schemas.microsoft.com/office/drawing/2014/main" id="{988E524C-C882-432A-B1C7-DC8CB054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0788" y="3730625"/>
              <a:ext cx="300038" cy="77788"/>
            </a:xfrm>
            <a:custGeom>
              <a:avLst/>
              <a:gdLst>
                <a:gd name="T0" fmla="*/ 81 w 93"/>
                <a:gd name="T1" fmla="*/ 24 h 24"/>
                <a:gd name="T2" fmla="*/ 12 w 93"/>
                <a:gd name="T3" fmla="*/ 24 h 24"/>
                <a:gd name="T4" fmla="*/ 0 w 93"/>
                <a:gd name="T5" fmla="*/ 12 h 24"/>
                <a:gd name="T6" fmla="*/ 12 w 93"/>
                <a:gd name="T7" fmla="*/ 0 h 24"/>
                <a:gd name="T8" fmla="*/ 81 w 93"/>
                <a:gd name="T9" fmla="*/ 0 h 24"/>
                <a:gd name="T10" fmla="*/ 93 w 93"/>
                <a:gd name="T11" fmla="*/ 12 h 24"/>
                <a:gd name="T12" fmla="*/ 81 w 93"/>
                <a:gd name="T1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24">
                  <a:moveTo>
                    <a:pt x="81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6" y="24"/>
                    <a:pt x="0" y="19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8" y="0"/>
                    <a:pt x="93" y="5"/>
                    <a:pt x="93" y="12"/>
                  </a:cubicBezTo>
                  <a:cubicBezTo>
                    <a:pt x="93" y="19"/>
                    <a:pt x="88" y="24"/>
                    <a:pt x="81" y="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5">
              <a:extLst>
                <a:ext uri="{FF2B5EF4-FFF2-40B4-BE49-F238E27FC236}">
                  <a16:creationId xmlns:a16="http://schemas.microsoft.com/office/drawing/2014/main" id="{6FEF5E12-5DC3-4F71-A891-D43DAE0AC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2713" y="3498850"/>
              <a:ext cx="77788" cy="388938"/>
            </a:xfrm>
            <a:custGeom>
              <a:avLst/>
              <a:gdLst>
                <a:gd name="T0" fmla="*/ 12 w 24"/>
                <a:gd name="T1" fmla="*/ 121 h 121"/>
                <a:gd name="T2" fmla="*/ 0 w 24"/>
                <a:gd name="T3" fmla="*/ 109 h 121"/>
                <a:gd name="T4" fmla="*/ 0 w 24"/>
                <a:gd name="T5" fmla="*/ 12 h 121"/>
                <a:gd name="T6" fmla="*/ 12 w 24"/>
                <a:gd name="T7" fmla="*/ 0 h 121"/>
                <a:gd name="T8" fmla="*/ 24 w 24"/>
                <a:gd name="T9" fmla="*/ 12 h 121"/>
                <a:gd name="T10" fmla="*/ 24 w 24"/>
                <a:gd name="T11" fmla="*/ 109 h 121"/>
                <a:gd name="T12" fmla="*/ 12 w 24"/>
                <a:gd name="T13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1">
                  <a:moveTo>
                    <a:pt x="12" y="121"/>
                  </a:moveTo>
                  <a:cubicBezTo>
                    <a:pt x="5" y="121"/>
                    <a:pt x="0" y="115"/>
                    <a:pt x="0" y="109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09"/>
                    <a:pt x="24" y="109"/>
                    <a:pt x="24" y="109"/>
                  </a:cubicBezTo>
                  <a:cubicBezTo>
                    <a:pt x="24" y="115"/>
                    <a:pt x="18" y="121"/>
                    <a:pt x="12" y="1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6">
              <a:extLst>
                <a:ext uri="{FF2B5EF4-FFF2-40B4-BE49-F238E27FC236}">
                  <a16:creationId xmlns:a16="http://schemas.microsoft.com/office/drawing/2014/main" id="{D0CFE2D2-35F1-4AB7-A39F-3551E49610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7613" y="3492500"/>
              <a:ext cx="246063" cy="315913"/>
            </a:xfrm>
            <a:custGeom>
              <a:avLst/>
              <a:gdLst>
                <a:gd name="T0" fmla="*/ 13 w 76"/>
                <a:gd name="T1" fmla="*/ 98 h 98"/>
                <a:gd name="T2" fmla="*/ 6 w 76"/>
                <a:gd name="T3" fmla="*/ 96 h 98"/>
                <a:gd name="T4" fmla="*/ 3 w 76"/>
                <a:gd name="T5" fmla="*/ 79 h 98"/>
                <a:gd name="T6" fmla="*/ 53 w 76"/>
                <a:gd name="T7" fmla="*/ 7 h 98"/>
                <a:gd name="T8" fmla="*/ 70 w 76"/>
                <a:gd name="T9" fmla="*/ 4 h 98"/>
                <a:gd name="T10" fmla="*/ 73 w 76"/>
                <a:gd name="T11" fmla="*/ 21 h 98"/>
                <a:gd name="T12" fmla="*/ 23 w 76"/>
                <a:gd name="T13" fmla="*/ 93 h 98"/>
                <a:gd name="T14" fmla="*/ 13 w 76"/>
                <a:gd name="T1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98">
                  <a:moveTo>
                    <a:pt x="13" y="98"/>
                  </a:moveTo>
                  <a:cubicBezTo>
                    <a:pt x="11" y="98"/>
                    <a:pt x="8" y="97"/>
                    <a:pt x="6" y="96"/>
                  </a:cubicBezTo>
                  <a:cubicBezTo>
                    <a:pt x="1" y="92"/>
                    <a:pt x="0" y="85"/>
                    <a:pt x="3" y="79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7" y="2"/>
                    <a:pt x="64" y="0"/>
                    <a:pt x="70" y="4"/>
                  </a:cubicBezTo>
                  <a:cubicBezTo>
                    <a:pt x="75" y="8"/>
                    <a:pt x="76" y="15"/>
                    <a:pt x="73" y="21"/>
                  </a:cubicBezTo>
                  <a:cubicBezTo>
                    <a:pt x="23" y="93"/>
                    <a:pt x="23" y="93"/>
                    <a:pt x="23" y="93"/>
                  </a:cubicBezTo>
                  <a:cubicBezTo>
                    <a:pt x="21" y="96"/>
                    <a:pt x="17" y="98"/>
                    <a:pt x="13" y="9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2946D02-357F-469E-B184-9BB6008E28FB}"/>
              </a:ext>
            </a:extLst>
          </p:cNvPr>
          <p:cNvGrpSpPr/>
          <p:nvPr/>
        </p:nvGrpSpPr>
        <p:grpSpPr>
          <a:xfrm>
            <a:off x="3230727" y="1529657"/>
            <a:ext cx="252000" cy="252000"/>
            <a:chOff x="3594100" y="4497388"/>
            <a:chExt cx="644525" cy="642938"/>
          </a:xfrm>
        </p:grpSpPr>
        <p:sp>
          <p:nvSpPr>
            <p:cNvPr id="108" name="Oval 17">
              <a:extLst>
                <a:ext uri="{FF2B5EF4-FFF2-40B4-BE49-F238E27FC236}">
                  <a16:creationId xmlns:a16="http://schemas.microsoft.com/office/drawing/2014/main" id="{26B4F9FF-E555-4E80-8280-04EA3E685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4100" y="4497388"/>
              <a:ext cx="644525" cy="6429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8">
              <a:extLst>
                <a:ext uri="{FF2B5EF4-FFF2-40B4-BE49-F238E27FC236}">
                  <a16:creationId xmlns:a16="http://schemas.microsoft.com/office/drawing/2014/main" id="{F01DAD4A-6EEC-4ED4-8395-96A0E9A46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5075" y="4632325"/>
              <a:ext cx="263525" cy="376238"/>
            </a:xfrm>
            <a:custGeom>
              <a:avLst/>
              <a:gdLst>
                <a:gd name="T0" fmla="*/ 38 w 82"/>
                <a:gd name="T1" fmla="*/ 117 h 117"/>
                <a:gd name="T2" fmla="*/ 2 w 82"/>
                <a:gd name="T3" fmla="*/ 92 h 117"/>
                <a:gd name="T4" fmla="*/ 9 w 82"/>
                <a:gd name="T5" fmla="*/ 77 h 117"/>
                <a:gd name="T6" fmla="*/ 24 w 82"/>
                <a:gd name="T7" fmla="*/ 84 h 117"/>
                <a:gd name="T8" fmla="*/ 38 w 82"/>
                <a:gd name="T9" fmla="*/ 94 h 117"/>
                <a:gd name="T10" fmla="*/ 59 w 82"/>
                <a:gd name="T11" fmla="*/ 76 h 117"/>
                <a:gd name="T12" fmla="*/ 41 w 82"/>
                <a:gd name="T13" fmla="*/ 58 h 117"/>
                <a:gd name="T14" fmla="*/ 25 w 82"/>
                <a:gd name="T15" fmla="*/ 62 h 117"/>
                <a:gd name="T16" fmla="*/ 12 w 82"/>
                <a:gd name="T17" fmla="*/ 61 h 117"/>
                <a:gd name="T18" fmla="*/ 7 w 82"/>
                <a:gd name="T19" fmla="*/ 49 h 117"/>
                <a:gd name="T20" fmla="*/ 16 w 82"/>
                <a:gd name="T21" fmla="*/ 9 h 117"/>
                <a:gd name="T22" fmla="*/ 28 w 82"/>
                <a:gd name="T23" fmla="*/ 0 h 117"/>
                <a:gd name="T24" fmla="*/ 65 w 82"/>
                <a:gd name="T25" fmla="*/ 0 h 117"/>
                <a:gd name="T26" fmla="*/ 77 w 82"/>
                <a:gd name="T27" fmla="*/ 12 h 117"/>
                <a:gd name="T28" fmla="*/ 65 w 82"/>
                <a:gd name="T29" fmla="*/ 23 h 117"/>
                <a:gd name="T30" fmla="*/ 37 w 82"/>
                <a:gd name="T31" fmla="*/ 23 h 117"/>
                <a:gd name="T32" fmla="*/ 35 w 82"/>
                <a:gd name="T33" fmla="*/ 35 h 117"/>
                <a:gd name="T34" fmla="*/ 41 w 82"/>
                <a:gd name="T35" fmla="*/ 34 h 117"/>
                <a:gd name="T36" fmla="*/ 82 w 82"/>
                <a:gd name="T37" fmla="*/ 76 h 117"/>
                <a:gd name="T38" fmla="*/ 38 w 82"/>
                <a:gd name="T3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2" h="117">
                  <a:moveTo>
                    <a:pt x="38" y="117"/>
                  </a:moveTo>
                  <a:cubicBezTo>
                    <a:pt x="22" y="117"/>
                    <a:pt x="8" y="107"/>
                    <a:pt x="2" y="92"/>
                  </a:cubicBezTo>
                  <a:cubicBezTo>
                    <a:pt x="0" y="86"/>
                    <a:pt x="3" y="79"/>
                    <a:pt x="9" y="77"/>
                  </a:cubicBezTo>
                  <a:cubicBezTo>
                    <a:pt x="15" y="75"/>
                    <a:pt x="22" y="78"/>
                    <a:pt x="24" y="84"/>
                  </a:cubicBezTo>
                  <a:cubicBezTo>
                    <a:pt x="26" y="90"/>
                    <a:pt x="32" y="94"/>
                    <a:pt x="38" y="94"/>
                  </a:cubicBezTo>
                  <a:cubicBezTo>
                    <a:pt x="59" y="94"/>
                    <a:pt x="59" y="80"/>
                    <a:pt x="59" y="76"/>
                  </a:cubicBezTo>
                  <a:cubicBezTo>
                    <a:pt x="59" y="67"/>
                    <a:pt x="49" y="58"/>
                    <a:pt x="41" y="58"/>
                  </a:cubicBezTo>
                  <a:cubicBezTo>
                    <a:pt x="31" y="58"/>
                    <a:pt x="25" y="62"/>
                    <a:pt x="25" y="62"/>
                  </a:cubicBezTo>
                  <a:cubicBezTo>
                    <a:pt x="21" y="64"/>
                    <a:pt x="16" y="64"/>
                    <a:pt x="12" y="61"/>
                  </a:cubicBezTo>
                  <a:cubicBezTo>
                    <a:pt x="8" y="59"/>
                    <a:pt x="6" y="54"/>
                    <a:pt x="7" y="4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8" y="4"/>
                    <a:pt x="22" y="0"/>
                    <a:pt x="28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72" y="0"/>
                    <a:pt x="77" y="5"/>
                    <a:pt x="77" y="12"/>
                  </a:cubicBezTo>
                  <a:cubicBezTo>
                    <a:pt x="77" y="18"/>
                    <a:pt x="72" y="23"/>
                    <a:pt x="65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7" y="35"/>
                    <a:pt x="39" y="34"/>
                    <a:pt x="41" y="34"/>
                  </a:cubicBezTo>
                  <a:cubicBezTo>
                    <a:pt x="62" y="34"/>
                    <a:pt x="82" y="54"/>
                    <a:pt x="82" y="76"/>
                  </a:cubicBezTo>
                  <a:cubicBezTo>
                    <a:pt x="82" y="101"/>
                    <a:pt x="65" y="117"/>
                    <a:pt x="38" y="1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72B42D8-534C-400D-A16C-C8A636B0D8ED}"/>
              </a:ext>
            </a:extLst>
          </p:cNvPr>
          <p:cNvGrpSpPr/>
          <p:nvPr/>
        </p:nvGrpSpPr>
        <p:grpSpPr>
          <a:xfrm>
            <a:off x="3869315" y="4326623"/>
            <a:ext cx="252000" cy="252000"/>
            <a:chOff x="4905375" y="3175"/>
            <a:chExt cx="644525" cy="642938"/>
          </a:xfrm>
        </p:grpSpPr>
        <p:sp>
          <p:nvSpPr>
            <p:cNvPr id="111" name="Oval 19">
              <a:extLst>
                <a:ext uri="{FF2B5EF4-FFF2-40B4-BE49-F238E27FC236}">
                  <a16:creationId xmlns:a16="http://schemas.microsoft.com/office/drawing/2014/main" id="{A46300AE-7490-4C68-81BB-AC9836C58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5375" y="3175"/>
              <a:ext cx="644525" cy="6429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0">
              <a:extLst>
                <a:ext uri="{FF2B5EF4-FFF2-40B4-BE49-F238E27FC236}">
                  <a16:creationId xmlns:a16="http://schemas.microsoft.com/office/drawing/2014/main" id="{B305286A-1556-4D58-A0E0-6E3DDE5D8F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99050" y="273050"/>
              <a:ext cx="247650" cy="247650"/>
            </a:xfrm>
            <a:custGeom>
              <a:avLst/>
              <a:gdLst>
                <a:gd name="T0" fmla="*/ 39 w 77"/>
                <a:gd name="T1" fmla="*/ 24 h 77"/>
                <a:gd name="T2" fmla="*/ 24 w 77"/>
                <a:gd name="T3" fmla="*/ 38 h 77"/>
                <a:gd name="T4" fmla="*/ 39 w 77"/>
                <a:gd name="T5" fmla="*/ 53 h 77"/>
                <a:gd name="T6" fmla="*/ 53 w 77"/>
                <a:gd name="T7" fmla="*/ 38 h 77"/>
                <a:gd name="T8" fmla="*/ 39 w 77"/>
                <a:gd name="T9" fmla="*/ 24 h 77"/>
                <a:gd name="T10" fmla="*/ 39 w 77"/>
                <a:gd name="T11" fmla="*/ 77 h 77"/>
                <a:gd name="T12" fmla="*/ 0 w 77"/>
                <a:gd name="T13" fmla="*/ 38 h 77"/>
                <a:gd name="T14" fmla="*/ 39 w 77"/>
                <a:gd name="T15" fmla="*/ 0 h 77"/>
                <a:gd name="T16" fmla="*/ 77 w 77"/>
                <a:gd name="T17" fmla="*/ 38 h 77"/>
                <a:gd name="T18" fmla="*/ 39 w 77"/>
                <a:gd name="T1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77">
                  <a:moveTo>
                    <a:pt x="39" y="24"/>
                  </a:moveTo>
                  <a:cubicBezTo>
                    <a:pt x="31" y="24"/>
                    <a:pt x="24" y="30"/>
                    <a:pt x="24" y="38"/>
                  </a:cubicBezTo>
                  <a:cubicBezTo>
                    <a:pt x="24" y="47"/>
                    <a:pt x="31" y="53"/>
                    <a:pt x="39" y="53"/>
                  </a:cubicBezTo>
                  <a:cubicBezTo>
                    <a:pt x="47" y="53"/>
                    <a:pt x="53" y="47"/>
                    <a:pt x="53" y="38"/>
                  </a:cubicBezTo>
                  <a:cubicBezTo>
                    <a:pt x="53" y="30"/>
                    <a:pt x="47" y="24"/>
                    <a:pt x="39" y="24"/>
                  </a:cubicBezTo>
                  <a:moveTo>
                    <a:pt x="39" y="77"/>
                  </a:moveTo>
                  <a:cubicBezTo>
                    <a:pt x="17" y="77"/>
                    <a:pt x="0" y="60"/>
                    <a:pt x="0" y="38"/>
                  </a:cubicBezTo>
                  <a:cubicBezTo>
                    <a:pt x="0" y="17"/>
                    <a:pt x="17" y="0"/>
                    <a:pt x="39" y="0"/>
                  </a:cubicBezTo>
                  <a:cubicBezTo>
                    <a:pt x="60" y="0"/>
                    <a:pt x="77" y="17"/>
                    <a:pt x="77" y="38"/>
                  </a:cubicBezTo>
                  <a:cubicBezTo>
                    <a:pt x="77" y="60"/>
                    <a:pt x="60" y="77"/>
                    <a:pt x="39" y="7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1">
              <a:extLst>
                <a:ext uri="{FF2B5EF4-FFF2-40B4-BE49-F238E27FC236}">
                  <a16:creationId xmlns:a16="http://schemas.microsoft.com/office/drawing/2014/main" id="{199559C3-4CB4-4356-B5CC-7F359D5CC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6825" y="119063"/>
              <a:ext cx="209550" cy="320675"/>
            </a:xfrm>
            <a:custGeom>
              <a:avLst/>
              <a:gdLst>
                <a:gd name="T0" fmla="*/ 19 w 65"/>
                <a:gd name="T1" fmla="*/ 100 h 100"/>
                <a:gd name="T2" fmla="*/ 7 w 65"/>
                <a:gd name="T3" fmla="*/ 90 h 100"/>
                <a:gd name="T4" fmla="*/ 45 w 65"/>
                <a:gd name="T5" fmla="*/ 4 h 100"/>
                <a:gd name="T6" fmla="*/ 62 w 65"/>
                <a:gd name="T7" fmla="*/ 8 h 100"/>
                <a:gd name="T8" fmla="*/ 58 w 65"/>
                <a:gd name="T9" fmla="*/ 24 h 100"/>
                <a:gd name="T10" fmla="*/ 31 w 65"/>
                <a:gd name="T11" fmla="*/ 87 h 100"/>
                <a:gd name="T12" fmla="*/ 21 w 65"/>
                <a:gd name="T13" fmla="*/ 100 h 100"/>
                <a:gd name="T14" fmla="*/ 19 w 65"/>
                <a:gd name="T15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100">
                  <a:moveTo>
                    <a:pt x="19" y="100"/>
                  </a:moveTo>
                  <a:cubicBezTo>
                    <a:pt x="13" y="100"/>
                    <a:pt x="8" y="96"/>
                    <a:pt x="7" y="90"/>
                  </a:cubicBezTo>
                  <a:cubicBezTo>
                    <a:pt x="0" y="33"/>
                    <a:pt x="43" y="5"/>
                    <a:pt x="45" y="4"/>
                  </a:cubicBezTo>
                  <a:cubicBezTo>
                    <a:pt x="51" y="0"/>
                    <a:pt x="58" y="2"/>
                    <a:pt x="62" y="8"/>
                  </a:cubicBezTo>
                  <a:cubicBezTo>
                    <a:pt x="65" y="13"/>
                    <a:pt x="63" y="21"/>
                    <a:pt x="58" y="24"/>
                  </a:cubicBezTo>
                  <a:cubicBezTo>
                    <a:pt x="56" y="25"/>
                    <a:pt x="26" y="45"/>
                    <a:pt x="31" y="87"/>
                  </a:cubicBezTo>
                  <a:cubicBezTo>
                    <a:pt x="32" y="93"/>
                    <a:pt x="27" y="99"/>
                    <a:pt x="21" y="100"/>
                  </a:cubicBezTo>
                  <a:cubicBezTo>
                    <a:pt x="20" y="100"/>
                    <a:pt x="20" y="100"/>
                    <a:pt x="19" y="10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72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  <p:bldP spid="74" grpId="0"/>
      <p:bldP spid="75" grpId="0"/>
      <p:bldP spid="76" grpId="0"/>
      <p:bldP spid="86" grpId="0"/>
      <p:bldP spid="87" grpId="0"/>
      <p:bldP spid="8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9FF7DF-A0F6-44D4-9714-56758E86C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TLS 1.2 Flow</a:t>
            </a:r>
          </a:p>
        </p:txBody>
      </p:sp>
      <p:sp>
        <p:nvSpPr>
          <p:cNvPr id="5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95F250D9-6E8D-4790-9A13-FB4E5CEB2FF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885034" y="1073150"/>
            <a:ext cx="824088" cy="256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509" tIns="0" rIns="54007" bIns="34295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GB" sz="1600" noProof="1">
                <a:solidFill>
                  <a:schemeClr val="tx2"/>
                </a:solidFill>
                <a:latin typeface="+mn-lt"/>
                <a:cs typeface="Calibri" pitchFamily="34" charset="0"/>
              </a:rPr>
              <a:t>Client</a:t>
            </a:r>
          </a:p>
        </p:txBody>
      </p:sp>
      <p:sp>
        <p:nvSpPr>
          <p:cNvPr id="6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216C10FD-20B5-4D6F-9F2C-96F5D095567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334558" y="1073149"/>
            <a:ext cx="1231226" cy="256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509" tIns="0" rIns="54007" bIns="34295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GB" sz="1600" noProof="1">
                <a:solidFill>
                  <a:schemeClr val="tx2"/>
                </a:solidFill>
                <a:latin typeface="+mn-lt"/>
                <a:cs typeface="Calibri" pitchFamily="34" charset="0"/>
              </a:rPr>
              <a:t>Server</a:t>
            </a:r>
          </a:p>
        </p:txBody>
      </p:sp>
      <p:sp>
        <p:nvSpPr>
          <p:cNvPr id="7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91E982A2-E569-4CFD-9B14-36B1DB2B5C9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687634" y="1604157"/>
            <a:ext cx="1017218" cy="200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509" tIns="0" rIns="54007" bIns="34295" anchor="ctr">
            <a:spAutoFit/>
          </a:bodyPr>
          <a:lstStyle/>
          <a:p>
            <a:pPr lvl="0">
              <a:lnSpc>
                <a:spcPct val="90000"/>
              </a:lnSpc>
              <a:spcBef>
                <a:spcPts val="450"/>
              </a:spcBef>
              <a:buClr>
                <a:schemeClr val="bg1"/>
              </a:buClr>
              <a:buSzPct val="70000"/>
            </a:pPr>
            <a:r>
              <a:rPr lang="en-GB" sz="1200" noProof="1">
                <a:latin typeface="CiscoSansTT Light" panose="020B0503020201020303" pitchFamily="34" charset="0"/>
                <a:cs typeface="CiscoSansTT Light" panose="020B0503020201020303" pitchFamily="34" charset="0"/>
              </a:rPr>
              <a:t>Client Hello</a:t>
            </a:r>
          </a:p>
        </p:txBody>
      </p:sp>
      <p:sp>
        <p:nvSpPr>
          <p:cNvPr id="8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9F1D1BA5-5E24-4D30-9EDD-F8E266380A9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08213" y="1804986"/>
            <a:ext cx="1684887" cy="105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509" tIns="0" rIns="54007" bIns="34295" anchor="ctr">
            <a:spAutoFit/>
          </a:bodyPr>
          <a:lstStyle/>
          <a:p>
            <a:pPr lvl="0">
              <a:lnSpc>
                <a:spcPct val="90000"/>
              </a:lnSpc>
              <a:spcBef>
                <a:spcPts val="450"/>
              </a:spcBef>
              <a:buClr>
                <a:schemeClr val="bg1"/>
              </a:buClr>
              <a:buSzPct val="70000"/>
            </a:pPr>
            <a:r>
              <a:rPr lang="it-IT" sz="1200" noProof="1">
                <a:latin typeface="CiscoSansTT Light" panose="020B0503020201020303" pitchFamily="34" charset="0"/>
                <a:cs typeface="CiscoSansTT Light" panose="020B0503020201020303" pitchFamily="34" charset="0"/>
              </a:rPr>
              <a:t>ServerHello</a:t>
            </a:r>
          </a:p>
          <a:p>
            <a:pPr lvl="0">
              <a:lnSpc>
                <a:spcPct val="90000"/>
              </a:lnSpc>
              <a:spcBef>
                <a:spcPts val="450"/>
              </a:spcBef>
              <a:buClr>
                <a:schemeClr val="bg1"/>
              </a:buClr>
              <a:buSzPct val="70000"/>
            </a:pPr>
            <a:r>
              <a:rPr lang="it-IT" sz="1200" noProof="1">
                <a:latin typeface="CiscoSansTT Light" panose="020B0503020201020303" pitchFamily="34" charset="0"/>
                <a:cs typeface="CiscoSansTT Light" panose="020B0503020201020303" pitchFamily="34" charset="0"/>
              </a:rPr>
              <a:t>Certificate                                      ServerKeyExchange</a:t>
            </a:r>
          </a:p>
          <a:p>
            <a:pPr lvl="0">
              <a:lnSpc>
                <a:spcPct val="90000"/>
              </a:lnSpc>
              <a:spcBef>
                <a:spcPts val="450"/>
              </a:spcBef>
              <a:buClr>
                <a:schemeClr val="bg1"/>
              </a:buClr>
              <a:buSzPct val="70000"/>
            </a:pPr>
            <a:r>
              <a:rPr lang="it-IT" sz="1200" noProof="1">
                <a:latin typeface="CiscoSansTT Light" panose="020B0503020201020303" pitchFamily="34" charset="0"/>
                <a:cs typeface="CiscoSansTT Light" panose="020B0503020201020303" pitchFamily="34" charset="0"/>
              </a:rPr>
              <a:t>CertificateRequest</a:t>
            </a:r>
          </a:p>
          <a:p>
            <a:pPr lvl="0">
              <a:lnSpc>
                <a:spcPct val="90000"/>
              </a:lnSpc>
              <a:spcBef>
                <a:spcPts val="450"/>
              </a:spcBef>
              <a:buClr>
                <a:schemeClr val="bg1"/>
              </a:buClr>
              <a:buSzPct val="70000"/>
            </a:pPr>
            <a:r>
              <a:rPr lang="it-IT" sz="1200" noProof="1">
                <a:latin typeface="CiscoSansTT Light" panose="020B0503020201020303" pitchFamily="34" charset="0"/>
                <a:cs typeface="CiscoSansTT Light" panose="020B0503020201020303" pitchFamily="34" charset="0"/>
              </a:rPr>
              <a:t>ChangeCipherSpec</a:t>
            </a:r>
            <a:endParaRPr lang="en-GB" sz="1200" noProof="1">
              <a:latin typeface="CiscoSansTT Light" panose="020B0503020201020303" pitchFamily="34" charset="0"/>
              <a:cs typeface="CiscoSansTT Light" panose="020B05030202010203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8BB117-667D-4A98-9BB7-163C49ECB13B}"/>
              </a:ext>
            </a:extLst>
          </p:cNvPr>
          <p:cNvCxnSpPr/>
          <p:nvPr/>
        </p:nvCxnSpPr>
        <p:spPr>
          <a:xfrm>
            <a:off x="2799907" y="1497832"/>
            <a:ext cx="0" cy="2918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A067B5-22BA-4AFA-9704-FF714FB31013}"/>
              </a:ext>
            </a:extLst>
          </p:cNvPr>
          <p:cNvCxnSpPr/>
          <p:nvPr/>
        </p:nvCxnSpPr>
        <p:spPr>
          <a:xfrm>
            <a:off x="5511209" y="1490744"/>
            <a:ext cx="0" cy="2918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871DF0-9FF9-4171-930D-D1C90F5A8A18}"/>
              </a:ext>
            </a:extLst>
          </p:cNvPr>
          <p:cNvCxnSpPr/>
          <p:nvPr/>
        </p:nvCxnSpPr>
        <p:spPr>
          <a:xfrm>
            <a:off x="2799907" y="1704572"/>
            <a:ext cx="2711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EBA2EB-2209-479C-AA7D-96A7C14B8B44}"/>
              </a:ext>
            </a:extLst>
          </p:cNvPr>
          <p:cNvCxnSpPr/>
          <p:nvPr/>
        </p:nvCxnSpPr>
        <p:spPr>
          <a:xfrm flipH="1">
            <a:off x="2799907" y="2112335"/>
            <a:ext cx="2711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495C14D9-BD48-460A-BABF-EC3FE6BBBB3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066518" y="2571750"/>
            <a:ext cx="1684887" cy="105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509" tIns="0" rIns="54007" bIns="34295" anchor="ctr">
            <a:spAutoFit/>
          </a:bodyPr>
          <a:lstStyle/>
          <a:p>
            <a:pPr lvl="0">
              <a:lnSpc>
                <a:spcPct val="90000"/>
              </a:lnSpc>
              <a:spcBef>
                <a:spcPts val="450"/>
              </a:spcBef>
              <a:buClr>
                <a:schemeClr val="bg1"/>
              </a:buClr>
              <a:buSzPct val="70000"/>
            </a:pPr>
            <a:r>
              <a:rPr lang="it-IT" sz="1200" noProof="1">
                <a:latin typeface="CiscoSansTT Light" panose="020B0503020201020303" pitchFamily="34" charset="0"/>
                <a:cs typeface="CiscoSansTT Light" panose="020B0503020201020303" pitchFamily="34" charset="0"/>
              </a:rPr>
              <a:t>Certificate                                      ClientKeyExchange</a:t>
            </a:r>
          </a:p>
          <a:p>
            <a:pPr lvl="0">
              <a:lnSpc>
                <a:spcPct val="90000"/>
              </a:lnSpc>
              <a:spcBef>
                <a:spcPts val="450"/>
              </a:spcBef>
              <a:buClr>
                <a:schemeClr val="bg1"/>
              </a:buClr>
              <a:buSzPct val="70000"/>
            </a:pPr>
            <a:r>
              <a:rPr lang="it-IT" sz="1200" noProof="1">
                <a:latin typeface="CiscoSansTT Light" panose="020B0503020201020303" pitchFamily="34" charset="0"/>
                <a:cs typeface="CiscoSansTT Light" panose="020B0503020201020303" pitchFamily="34" charset="0"/>
              </a:rPr>
              <a:t>CertificateVerify</a:t>
            </a:r>
          </a:p>
          <a:p>
            <a:pPr lvl="0">
              <a:lnSpc>
                <a:spcPct val="90000"/>
              </a:lnSpc>
              <a:spcBef>
                <a:spcPts val="450"/>
              </a:spcBef>
              <a:buClr>
                <a:schemeClr val="bg1"/>
              </a:buClr>
              <a:buSzPct val="70000"/>
            </a:pPr>
            <a:r>
              <a:rPr lang="it-IT" sz="1200" noProof="1">
                <a:latin typeface="CiscoSansTT Light" panose="020B0503020201020303" pitchFamily="34" charset="0"/>
                <a:cs typeface="CiscoSansTT Light" panose="020B0503020201020303" pitchFamily="34" charset="0"/>
              </a:rPr>
              <a:t>ChangeCipherSpec</a:t>
            </a:r>
          </a:p>
          <a:p>
            <a:pPr lvl="0">
              <a:lnSpc>
                <a:spcPct val="90000"/>
              </a:lnSpc>
              <a:spcBef>
                <a:spcPts val="450"/>
              </a:spcBef>
              <a:buClr>
                <a:schemeClr val="bg1"/>
              </a:buClr>
              <a:buSzPct val="70000"/>
            </a:pPr>
            <a:r>
              <a:rPr lang="it-IT" sz="1200" noProof="1">
                <a:latin typeface="CiscoSansTT Light" panose="020B0503020201020303" pitchFamily="34" charset="0"/>
                <a:cs typeface="CiscoSansTT Light" panose="020B0503020201020303" pitchFamily="34" charset="0"/>
              </a:rPr>
              <a:t>Finished</a:t>
            </a:r>
            <a:endParaRPr lang="en-GB" sz="1200" noProof="1">
              <a:latin typeface="CiscoSansTT Light" panose="020B0503020201020303" pitchFamily="34" charset="0"/>
              <a:cs typeface="CiscoSansTT Light" panose="020B0503020201020303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899D07-7E69-472C-9714-329DA4A252D1}"/>
              </a:ext>
            </a:extLst>
          </p:cNvPr>
          <p:cNvCxnSpPr/>
          <p:nvPr/>
        </p:nvCxnSpPr>
        <p:spPr>
          <a:xfrm>
            <a:off x="2799907" y="2927860"/>
            <a:ext cx="2711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51C653F8-0DBB-4E8C-8C03-AD376CA5574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08213" y="3175917"/>
            <a:ext cx="1684887" cy="431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509" tIns="0" rIns="54007" bIns="34295" anchor="ctr">
            <a:spAutoFit/>
          </a:bodyPr>
          <a:lstStyle/>
          <a:p>
            <a:pPr lvl="0">
              <a:lnSpc>
                <a:spcPct val="90000"/>
              </a:lnSpc>
              <a:spcBef>
                <a:spcPts val="450"/>
              </a:spcBef>
              <a:buClr>
                <a:schemeClr val="bg1"/>
              </a:buClr>
              <a:buSzPct val="70000"/>
            </a:pPr>
            <a:r>
              <a:rPr lang="it-IT" sz="1200" noProof="1">
                <a:latin typeface="CiscoSansTT Light" panose="020B0503020201020303" pitchFamily="34" charset="0"/>
                <a:cs typeface="CiscoSansTT Light" panose="020B0503020201020303" pitchFamily="34" charset="0"/>
              </a:rPr>
              <a:t>ChangeCipherSpec</a:t>
            </a:r>
          </a:p>
          <a:p>
            <a:pPr lvl="0">
              <a:lnSpc>
                <a:spcPct val="90000"/>
              </a:lnSpc>
              <a:spcBef>
                <a:spcPts val="450"/>
              </a:spcBef>
              <a:buClr>
                <a:schemeClr val="bg1"/>
              </a:buClr>
              <a:buSzPct val="70000"/>
            </a:pPr>
            <a:r>
              <a:rPr lang="it-IT" sz="1200" noProof="1">
                <a:latin typeface="CiscoSansTT Light" panose="020B0503020201020303" pitchFamily="34" charset="0"/>
                <a:cs typeface="CiscoSansTT Light" panose="020B0503020201020303" pitchFamily="34" charset="0"/>
              </a:rPr>
              <a:t>Finished</a:t>
            </a:r>
            <a:endParaRPr lang="en-GB" sz="1200" noProof="1">
              <a:latin typeface="CiscoSansTT Light" panose="020B0503020201020303" pitchFamily="34" charset="0"/>
              <a:cs typeface="CiscoSansTT Light" panose="020B0503020201020303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A5B743B-1FA8-409D-ACBC-135791F65509}"/>
              </a:ext>
            </a:extLst>
          </p:cNvPr>
          <p:cNvCxnSpPr/>
          <p:nvPr/>
        </p:nvCxnSpPr>
        <p:spPr>
          <a:xfrm flipH="1">
            <a:off x="2799907" y="3391491"/>
            <a:ext cx="2711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6CF5D49E-2F0C-4BA5-B9EF-7ECF10DB34D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252969" y="4070348"/>
            <a:ext cx="1311983" cy="200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509" tIns="0" rIns="54007" bIns="34295" anchor="ctr">
            <a:spAutoFit/>
          </a:bodyPr>
          <a:lstStyle/>
          <a:p>
            <a:pPr lvl="0">
              <a:lnSpc>
                <a:spcPct val="90000"/>
              </a:lnSpc>
              <a:spcBef>
                <a:spcPts val="450"/>
              </a:spcBef>
              <a:buClr>
                <a:schemeClr val="bg1"/>
              </a:buClr>
              <a:buSzPct val="70000"/>
            </a:pPr>
            <a:r>
              <a:rPr lang="en-GB" sz="1200" noProof="1">
                <a:latin typeface="CiscoSansTT Light" panose="020B0503020201020303" pitchFamily="34" charset="0"/>
                <a:cs typeface="CiscoSansTT Light" panose="020B0503020201020303" pitchFamily="34" charset="0"/>
              </a:rPr>
              <a:t>Application Data</a:t>
            </a:r>
          </a:p>
        </p:txBody>
      </p:sp>
      <p:sp>
        <p:nvSpPr>
          <p:cNvPr id="24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52E7A0F5-9F00-40C9-BB9A-52A2B08F525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608213" y="4070349"/>
            <a:ext cx="1311983" cy="200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509" tIns="0" rIns="54007" bIns="34295" anchor="ctr">
            <a:spAutoFit/>
          </a:bodyPr>
          <a:lstStyle/>
          <a:p>
            <a:pPr lvl="0">
              <a:lnSpc>
                <a:spcPct val="90000"/>
              </a:lnSpc>
              <a:spcBef>
                <a:spcPts val="450"/>
              </a:spcBef>
              <a:buClr>
                <a:schemeClr val="bg1"/>
              </a:buClr>
              <a:buSzPct val="70000"/>
            </a:pPr>
            <a:r>
              <a:rPr lang="en-GB" sz="1200" noProof="1">
                <a:latin typeface="CiscoSansTT Light" panose="020B0503020201020303" pitchFamily="34" charset="0"/>
                <a:cs typeface="CiscoSansTT Light" panose="020B0503020201020303" pitchFamily="34" charset="0"/>
              </a:rPr>
              <a:t>Application Data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44815B0-E1E7-49F9-B3D7-279948F305FB}"/>
              </a:ext>
            </a:extLst>
          </p:cNvPr>
          <p:cNvCxnSpPr/>
          <p:nvPr/>
        </p:nvCxnSpPr>
        <p:spPr>
          <a:xfrm>
            <a:off x="2799907" y="4170762"/>
            <a:ext cx="271130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33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ECCA8EE-2828-4ED6-9856-0EF213F4F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81" y="1598843"/>
            <a:ext cx="8280057" cy="1945813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A8D4A9-DC6E-4028-9461-DA55820C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66" y="341313"/>
            <a:ext cx="8345488" cy="731837"/>
          </a:xfrm>
        </p:spPr>
        <p:txBody>
          <a:bodyPr wrap="square" anchor="ctr">
            <a:normAutofit/>
          </a:bodyPr>
          <a:lstStyle/>
          <a:p>
            <a:r>
              <a:rPr lang="en-IN" dirty="0"/>
              <a:t>TLS Handshake captured on Wireshark</a:t>
            </a:r>
          </a:p>
        </p:txBody>
      </p:sp>
    </p:spTree>
    <p:extLst>
      <p:ext uri="{BB962C8B-B14F-4D97-AF65-F5344CB8AC3E}">
        <p14:creationId xmlns:p14="http://schemas.microsoft.com/office/powerpoint/2010/main" val="14258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5192397" y="47162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5192397" y="1398973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5192397" y="2326324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192397" y="3253675"/>
            <a:ext cx="457200" cy="4572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5192397" y="4181025"/>
            <a:ext cx="457200" cy="4572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98616" y="515556"/>
            <a:ext cx="31405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+mn-lt"/>
              </a:rPr>
              <a:t>RESTful Or </a:t>
            </a:r>
            <a:r>
              <a:rPr lang="en-IN" dirty="0" err="1">
                <a:latin typeface="+mn-lt"/>
              </a:rPr>
              <a:t>RESTless</a:t>
            </a:r>
            <a:r>
              <a:rPr lang="en-IN" dirty="0">
                <a:latin typeface="+mn-lt"/>
              </a:rPr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98616" y="1442907"/>
            <a:ext cx="32625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l-PL" dirty="0">
                <a:latin typeface="+mn-lt"/>
              </a:rPr>
              <a:t>Authentication / Authorization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98617" y="4228766"/>
            <a:ext cx="31405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+mn-lt"/>
              </a:rPr>
              <a:t>Making API calls with Python</a:t>
            </a:r>
            <a:endParaRPr lang="pl-PL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49597" y="2231758"/>
            <a:ext cx="314058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+mn-lt"/>
              </a:rPr>
              <a:t>Making API calls secure with HTTPS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98616" y="3299103"/>
            <a:ext cx="265557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l-PL" dirty="0">
                <a:latin typeface="+mn-lt"/>
              </a:rPr>
              <a:t>Security and Fidelity</a:t>
            </a:r>
          </a:p>
        </p:txBody>
      </p:sp>
    </p:spTree>
    <p:extLst>
      <p:ext uri="{BB962C8B-B14F-4D97-AF65-F5344CB8AC3E}">
        <p14:creationId xmlns:p14="http://schemas.microsoft.com/office/powerpoint/2010/main" val="297488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5192397" y="47162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5192397" y="1398973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5192397" y="2326324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192397" y="3253675"/>
            <a:ext cx="457200" cy="4572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98616" y="515556"/>
            <a:ext cx="31405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+mn-lt"/>
              </a:rPr>
              <a:t>RESTful Or </a:t>
            </a:r>
            <a:r>
              <a:rPr lang="en-IN" dirty="0" err="1">
                <a:latin typeface="+mn-lt"/>
              </a:rPr>
              <a:t>RESTless</a:t>
            </a:r>
            <a:r>
              <a:rPr lang="en-IN" dirty="0">
                <a:latin typeface="+mn-lt"/>
              </a:rPr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98616" y="1442907"/>
            <a:ext cx="32625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l-PL" dirty="0">
                <a:latin typeface="+mn-lt"/>
              </a:rPr>
              <a:t>Authentication / Authorization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98617" y="2231758"/>
            <a:ext cx="314058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+mn-lt"/>
              </a:rPr>
              <a:t>Making API calls secure with HTTPS</a:t>
            </a:r>
          </a:p>
        </p:txBody>
      </p:sp>
      <p:sp>
        <p:nvSpPr>
          <p:cNvPr id="16" name="Freeform 690">
            <a:extLst>
              <a:ext uri="{FF2B5EF4-FFF2-40B4-BE49-F238E27FC236}">
                <a16:creationId xmlns:a16="http://schemas.microsoft.com/office/drawing/2014/main" id="{8FA2B829-E12E-4E6D-A9C0-EE30AF741AB1}"/>
              </a:ext>
            </a:extLst>
          </p:cNvPr>
          <p:cNvSpPr>
            <a:spLocks noChangeAspect="1"/>
          </p:cNvSpPr>
          <p:nvPr/>
        </p:nvSpPr>
        <p:spPr bwMode="auto">
          <a:xfrm>
            <a:off x="4712333" y="543908"/>
            <a:ext cx="374449" cy="356870"/>
          </a:xfrm>
          <a:custGeom>
            <a:avLst/>
            <a:gdLst>
              <a:gd name="T0" fmla="*/ 83 w 90"/>
              <a:gd name="T1" fmla="*/ 4 h 86"/>
              <a:gd name="T2" fmla="*/ 83 w 90"/>
              <a:gd name="T3" fmla="*/ 4 h 86"/>
              <a:gd name="T4" fmla="*/ 66 w 90"/>
              <a:gd name="T5" fmla="*/ 7 h 86"/>
              <a:gd name="T6" fmla="*/ 37 w 90"/>
              <a:gd name="T7" fmla="*/ 52 h 86"/>
              <a:gd name="T8" fmla="*/ 25 w 90"/>
              <a:gd name="T9" fmla="*/ 34 h 86"/>
              <a:gd name="T10" fmla="*/ 8 w 90"/>
              <a:gd name="T11" fmla="*/ 30 h 86"/>
              <a:gd name="T12" fmla="*/ 4 w 90"/>
              <a:gd name="T13" fmla="*/ 48 h 86"/>
              <a:gd name="T14" fmla="*/ 26 w 90"/>
              <a:gd name="T15" fmla="*/ 81 h 86"/>
              <a:gd name="T16" fmla="*/ 31 w 90"/>
              <a:gd name="T17" fmla="*/ 85 h 86"/>
              <a:gd name="T18" fmla="*/ 36 w 90"/>
              <a:gd name="T19" fmla="*/ 86 h 86"/>
              <a:gd name="T20" fmla="*/ 36 w 90"/>
              <a:gd name="T21" fmla="*/ 86 h 86"/>
              <a:gd name="T22" fmla="*/ 36 w 90"/>
              <a:gd name="T23" fmla="*/ 86 h 86"/>
              <a:gd name="T24" fmla="*/ 37 w 90"/>
              <a:gd name="T25" fmla="*/ 86 h 86"/>
              <a:gd name="T26" fmla="*/ 37 w 90"/>
              <a:gd name="T27" fmla="*/ 86 h 86"/>
              <a:gd name="T28" fmla="*/ 37 w 90"/>
              <a:gd name="T29" fmla="*/ 86 h 86"/>
              <a:gd name="T30" fmla="*/ 37 w 90"/>
              <a:gd name="T31" fmla="*/ 86 h 86"/>
              <a:gd name="T32" fmla="*/ 42 w 90"/>
              <a:gd name="T33" fmla="*/ 85 h 86"/>
              <a:gd name="T34" fmla="*/ 47 w 90"/>
              <a:gd name="T35" fmla="*/ 81 h 86"/>
              <a:gd name="T36" fmla="*/ 87 w 90"/>
              <a:gd name="T37" fmla="*/ 21 h 86"/>
              <a:gd name="T38" fmla="*/ 83 w 90"/>
              <a:gd name="T39" fmla="*/ 4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0" h="86">
                <a:moveTo>
                  <a:pt x="83" y="4"/>
                </a:moveTo>
                <a:cubicBezTo>
                  <a:pt x="83" y="4"/>
                  <a:pt x="83" y="4"/>
                  <a:pt x="83" y="4"/>
                </a:cubicBezTo>
                <a:cubicBezTo>
                  <a:pt x="78" y="0"/>
                  <a:pt x="70" y="2"/>
                  <a:pt x="66" y="7"/>
                </a:cubicBezTo>
                <a:cubicBezTo>
                  <a:pt x="37" y="52"/>
                  <a:pt x="37" y="52"/>
                  <a:pt x="37" y="52"/>
                </a:cubicBezTo>
                <a:cubicBezTo>
                  <a:pt x="25" y="34"/>
                  <a:pt x="25" y="34"/>
                  <a:pt x="25" y="34"/>
                </a:cubicBezTo>
                <a:cubicBezTo>
                  <a:pt x="21" y="28"/>
                  <a:pt x="13" y="27"/>
                  <a:pt x="8" y="30"/>
                </a:cubicBezTo>
                <a:cubicBezTo>
                  <a:pt x="2" y="34"/>
                  <a:pt x="0" y="42"/>
                  <a:pt x="4" y="48"/>
                </a:cubicBezTo>
                <a:cubicBezTo>
                  <a:pt x="26" y="81"/>
                  <a:pt x="26" y="81"/>
                  <a:pt x="26" y="81"/>
                </a:cubicBezTo>
                <a:cubicBezTo>
                  <a:pt x="27" y="83"/>
                  <a:pt x="29" y="84"/>
                  <a:pt x="31" y="85"/>
                </a:cubicBezTo>
                <a:cubicBezTo>
                  <a:pt x="33" y="86"/>
                  <a:pt x="34" y="86"/>
                  <a:pt x="36" y="86"/>
                </a:cubicBezTo>
                <a:cubicBezTo>
                  <a:pt x="36" y="86"/>
                  <a:pt x="36" y="86"/>
                  <a:pt x="36" y="86"/>
                </a:cubicBezTo>
                <a:cubicBezTo>
                  <a:pt x="36" y="86"/>
                  <a:pt x="36" y="86"/>
                  <a:pt x="36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9" y="86"/>
                  <a:pt x="40" y="86"/>
                  <a:pt x="42" y="85"/>
                </a:cubicBezTo>
                <a:cubicBezTo>
                  <a:pt x="44" y="84"/>
                  <a:pt x="46" y="83"/>
                  <a:pt x="47" y="81"/>
                </a:cubicBezTo>
                <a:cubicBezTo>
                  <a:pt x="87" y="21"/>
                  <a:pt x="87" y="21"/>
                  <a:pt x="87" y="21"/>
                </a:cubicBezTo>
                <a:cubicBezTo>
                  <a:pt x="90" y="15"/>
                  <a:pt x="89" y="8"/>
                  <a:pt x="83" y="4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690">
            <a:extLst>
              <a:ext uri="{FF2B5EF4-FFF2-40B4-BE49-F238E27FC236}">
                <a16:creationId xmlns:a16="http://schemas.microsoft.com/office/drawing/2014/main" id="{5E10F18A-5289-4D0D-8287-626870787D99}"/>
              </a:ext>
            </a:extLst>
          </p:cNvPr>
          <p:cNvSpPr>
            <a:spLocks noChangeAspect="1"/>
          </p:cNvSpPr>
          <p:nvPr/>
        </p:nvSpPr>
        <p:spPr bwMode="auto">
          <a:xfrm>
            <a:off x="4705245" y="1481296"/>
            <a:ext cx="374449" cy="356870"/>
          </a:xfrm>
          <a:custGeom>
            <a:avLst/>
            <a:gdLst>
              <a:gd name="T0" fmla="*/ 83 w 90"/>
              <a:gd name="T1" fmla="*/ 4 h 86"/>
              <a:gd name="T2" fmla="*/ 83 w 90"/>
              <a:gd name="T3" fmla="*/ 4 h 86"/>
              <a:gd name="T4" fmla="*/ 66 w 90"/>
              <a:gd name="T5" fmla="*/ 7 h 86"/>
              <a:gd name="T6" fmla="*/ 37 w 90"/>
              <a:gd name="T7" fmla="*/ 52 h 86"/>
              <a:gd name="T8" fmla="*/ 25 w 90"/>
              <a:gd name="T9" fmla="*/ 34 h 86"/>
              <a:gd name="T10" fmla="*/ 8 w 90"/>
              <a:gd name="T11" fmla="*/ 30 h 86"/>
              <a:gd name="T12" fmla="*/ 4 w 90"/>
              <a:gd name="T13" fmla="*/ 48 h 86"/>
              <a:gd name="T14" fmla="*/ 26 w 90"/>
              <a:gd name="T15" fmla="*/ 81 h 86"/>
              <a:gd name="T16" fmla="*/ 31 w 90"/>
              <a:gd name="T17" fmla="*/ 85 h 86"/>
              <a:gd name="T18" fmla="*/ 36 w 90"/>
              <a:gd name="T19" fmla="*/ 86 h 86"/>
              <a:gd name="T20" fmla="*/ 36 w 90"/>
              <a:gd name="T21" fmla="*/ 86 h 86"/>
              <a:gd name="T22" fmla="*/ 36 w 90"/>
              <a:gd name="T23" fmla="*/ 86 h 86"/>
              <a:gd name="T24" fmla="*/ 37 w 90"/>
              <a:gd name="T25" fmla="*/ 86 h 86"/>
              <a:gd name="T26" fmla="*/ 37 w 90"/>
              <a:gd name="T27" fmla="*/ 86 h 86"/>
              <a:gd name="T28" fmla="*/ 37 w 90"/>
              <a:gd name="T29" fmla="*/ 86 h 86"/>
              <a:gd name="T30" fmla="*/ 37 w 90"/>
              <a:gd name="T31" fmla="*/ 86 h 86"/>
              <a:gd name="T32" fmla="*/ 42 w 90"/>
              <a:gd name="T33" fmla="*/ 85 h 86"/>
              <a:gd name="T34" fmla="*/ 47 w 90"/>
              <a:gd name="T35" fmla="*/ 81 h 86"/>
              <a:gd name="T36" fmla="*/ 87 w 90"/>
              <a:gd name="T37" fmla="*/ 21 h 86"/>
              <a:gd name="T38" fmla="*/ 83 w 90"/>
              <a:gd name="T39" fmla="*/ 4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0" h="86">
                <a:moveTo>
                  <a:pt x="83" y="4"/>
                </a:moveTo>
                <a:cubicBezTo>
                  <a:pt x="83" y="4"/>
                  <a:pt x="83" y="4"/>
                  <a:pt x="83" y="4"/>
                </a:cubicBezTo>
                <a:cubicBezTo>
                  <a:pt x="78" y="0"/>
                  <a:pt x="70" y="2"/>
                  <a:pt x="66" y="7"/>
                </a:cubicBezTo>
                <a:cubicBezTo>
                  <a:pt x="37" y="52"/>
                  <a:pt x="37" y="52"/>
                  <a:pt x="37" y="52"/>
                </a:cubicBezTo>
                <a:cubicBezTo>
                  <a:pt x="25" y="34"/>
                  <a:pt x="25" y="34"/>
                  <a:pt x="25" y="34"/>
                </a:cubicBezTo>
                <a:cubicBezTo>
                  <a:pt x="21" y="28"/>
                  <a:pt x="13" y="27"/>
                  <a:pt x="8" y="30"/>
                </a:cubicBezTo>
                <a:cubicBezTo>
                  <a:pt x="2" y="34"/>
                  <a:pt x="0" y="42"/>
                  <a:pt x="4" y="48"/>
                </a:cubicBezTo>
                <a:cubicBezTo>
                  <a:pt x="26" y="81"/>
                  <a:pt x="26" y="81"/>
                  <a:pt x="26" y="81"/>
                </a:cubicBezTo>
                <a:cubicBezTo>
                  <a:pt x="27" y="83"/>
                  <a:pt x="29" y="84"/>
                  <a:pt x="31" y="85"/>
                </a:cubicBezTo>
                <a:cubicBezTo>
                  <a:pt x="33" y="86"/>
                  <a:pt x="34" y="86"/>
                  <a:pt x="36" y="86"/>
                </a:cubicBezTo>
                <a:cubicBezTo>
                  <a:pt x="36" y="86"/>
                  <a:pt x="36" y="86"/>
                  <a:pt x="36" y="86"/>
                </a:cubicBezTo>
                <a:cubicBezTo>
                  <a:pt x="36" y="86"/>
                  <a:pt x="36" y="86"/>
                  <a:pt x="36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9" y="86"/>
                  <a:pt x="40" y="86"/>
                  <a:pt x="42" y="85"/>
                </a:cubicBezTo>
                <a:cubicBezTo>
                  <a:pt x="44" y="84"/>
                  <a:pt x="46" y="83"/>
                  <a:pt x="47" y="81"/>
                </a:cubicBezTo>
                <a:cubicBezTo>
                  <a:pt x="87" y="21"/>
                  <a:pt x="87" y="21"/>
                  <a:pt x="87" y="21"/>
                </a:cubicBezTo>
                <a:cubicBezTo>
                  <a:pt x="90" y="15"/>
                  <a:pt x="89" y="8"/>
                  <a:pt x="83" y="4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90">
            <a:extLst>
              <a:ext uri="{FF2B5EF4-FFF2-40B4-BE49-F238E27FC236}">
                <a16:creationId xmlns:a16="http://schemas.microsoft.com/office/drawing/2014/main" id="{675583C0-8C93-44A1-A19F-4FD601B25A05}"/>
              </a:ext>
            </a:extLst>
          </p:cNvPr>
          <p:cNvSpPr>
            <a:spLocks noChangeAspect="1"/>
          </p:cNvSpPr>
          <p:nvPr/>
        </p:nvSpPr>
        <p:spPr bwMode="auto">
          <a:xfrm>
            <a:off x="4705245" y="2403984"/>
            <a:ext cx="374449" cy="356870"/>
          </a:xfrm>
          <a:custGeom>
            <a:avLst/>
            <a:gdLst>
              <a:gd name="T0" fmla="*/ 83 w 90"/>
              <a:gd name="T1" fmla="*/ 4 h 86"/>
              <a:gd name="T2" fmla="*/ 83 w 90"/>
              <a:gd name="T3" fmla="*/ 4 h 86"/>
              <a:gd name="T4" fmla="*/ 66 w 90"/>
              <a:gd name="T5" fmla="*/ 7 h 86"/>
              <a:gd name="T6" fmla="*/ 37 w 90"/>
              <a:gd name="T7" fmla="*/ 52 h 86"/>
              <a:gd name="T8" fmla="*/ 25 w 90"/>
              <a:gd name="T9" fmla="*/ 34 h 86"/>
              <a:gd name="T10" fmla="*/ 8 w 90"/>
              <a:gd name="T11" fmla="*/ 30 h 86"/>
              <a:gd name="T12" fmla="*/ 4 w 90"/>
              <a:gd name="T13" fmla="*/ 48 h 86"/>
              <a:gd name="T14" fmla="*/ 26 w 90"/>
              <a:gd name="T15" fmla="*/ 81 h 86"/>
              <a:gd name="T16" fmla="*/ 31 w 90"/>
              <a:gd name="T17" fmla="*/ 85 h 86"/>
              <a:gd name="T18" fmla="*/ 36 w 90"/>
              <a:gd name="T19" fmla="*/ 86 h 86"/>
              <a:gd name="T20" fmla="*/ 36 w 90"/>
              <a:gd name="T21" fmla="*/ 86 h 86"/>
              <a:gd name="T22" fmla="*/ 36 w 90"/>
              <a:gd name="T23" fmla="*/ 86 h 86"/>
              <a:gd name="T24" fmla="*/ 37 w 90"/>
              <a:gd name="T25" fmla="*/ 86 h 86"/>
              <a:gd name="T26" fmla="*/ 37 w 90"/>
              <a:gd name="T27" fmla="*/ 86 h 86"/>
              <a:gd name="T28" fmla="*/ 37 w 90"/>
              <a:gd name="T29" fmla="*/ 86 h 86"/>
              <a:gd name="T30" fmla="*/ 37 w 90"/>
              <a:gd name="T31" fmla="*/ 86 h 86"/>
              <a:gd name="T32" fmla="*/ 42 w 90"/>
              <a:gd name="T33" fmla="*/ 85 h 86"/>
              <a:gd name="T34" fmla="*/ 47 w 90"/>
              <a:gd name="T35" fmla="*/ 81 h 86"/>
              <a:gd name="T36" fmla="*/ 87 w 90"/>
              <a:gd name="T37" fmla="*/ 21 h 86"/>
              <a:gd name="T38" fmla="*/ 83 w 90"/>
              <a:gd name="T39" fmla="*/ 4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0" h="86">
                <a:moveTo>
                  <a:pt x="83" y="4"/>
                </a:moveTo>
                <a:cubicBezTo>
                  <a:pt x="83" y="4"/>
                  <a:pt x="83" y="4"/>
                  <a:pt x="83" y="4"/>
                </a:cubicBezTo>
                <a:cubicBezTo>
                  <a:pt x="78" y="0"/>
                  <a:pt x="70" y="2"/>
                  <a:pt x="66" y="7"/>
                </a:cubicBezTo>
                <a:cubicBezTo>
                  <a:pt x="37" y="52"/>
                  <a:pt x="37" y="52"/>
                  <a:pt x="37" y="52"/>
                </a:cubicBezTo>
                <a:cubicBezTo>
                  <a:pt x="25" y="34"/>
                  <a:pt x="25" y="34"/>
                  <a:pt x="25" y="34"/>
                </a:cubicBezTo>
                <a:cubicBezTo>
                  <a:pt x="21" y="28"/>
                  <a:pt x="13" y="27"/>
                  <a:pt x="8" y="30"/>
                </a:cubicBezTo>
                <a:cubicBezTo>
                  <a:pt x="2" y="34"/>
                  <a:pt x="0" y="42"/>
                  <a:pt x="4" y="48"/>
                </a:cubicBezTo>
                <a:cubicBezTo>
                  <a:pt x="26" y="81"/>
                  <a:pt x="26" y="81"/>
                  <a:pt x="26" y="81"/>
                </a:cubicBezTo>
                <a:cubicBezTo>
                  <a:pt x="27" y="83"/>
                  <a:pt x="29" y="84"/>
                  <a:pt x="31" y="85"/>
                </a:cubicBezTo>
                <a:cubicBezTo>
                  <a:pt x="33" y="86"/>
                  <a:pt x="34" y="86"/>
                  <a:pt x="36" y="86"/>
                </a:cubicBezTo>
                <a:cubicBezTo>
                  <a:pt x="36" y="86"/>
                  <a:pt x="36" y="86"/>
                  <a:pt x="36" y="86"/>
                </a:cubicBezTo>
                <a:cubicBezTo>
                  <a:pt x="36" y="86"/>
                  <a:pt x="36" y="86"/>
                  <a:pt x="36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9" y="86"/>
                  <a:pt x="40" y="86"/>
                  <a:pt x="42" y="85"/>
                </a:cubicBezTo>
                <a:cubicBezTo>
                  <a:pt x="44" y="84"/>
                  <a:pt x="46" y="83"/>
                  <a:pt x="47" y="81"/>
                </a:cubicBezTo>
                <a:cubicBezTo>
                  <a:pt x="87" y="21"/>
                  <a:pt x="87" y="21"/>
                  <a:pt x="87" y="21"/>
                </a:cubicBezTo>
                <a:cubicBezTo>
                  <a:pt x="90" y="15"/>
                  <a:pt x="89" y="8"/>
                  <a:pt x="83" y="4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995234-830D-4FDE-ABAB-6B14B8FB7ABC}"/>
              </a:ext>
            </a:extLst>
          </p:cNvPr>
          <p:cNvSpPr txBox="1"/>
          <p:nvPr/>
        </p:nvSpPr>
        <p:spPr>
          <a:xfrm>
            <a:off x="5698617" y="3296494"/>
            <a:ext cx="265557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l-PL" b="1" dirty="0">
                <a:latin typeface="+mn-lt"/>
              </a:rPr>
              <a:t>Security and Fidelity</a:t>
            </a:r>
          </a:p>
        </p:txBody>
      </p:sp>
    </p:spTree>
    <p:extLst>
      <p:ext uri="{BB962C8B-B14F-4D97-AF65-F5344CB8AC3E}">
        <p14:creationId xmlns:p14="http://schemas.microsoft.com/office/powerpoint/2010/main" val="358384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D15C3-998F-434D-9F6E-1209BFB4C2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However good HTTPS and TLS might be, the user is usually the weakest link in handling credentials.</a:t>
            </a:r>
          </a:p>
          <a:p>
            <a:r>
              <a:rPr lang="en-IN" dirty="0"/>
              <a:t>Avoid hardcoding credentials in your source code. If needed, use a credential store, something like Windows Credential Manager or </a:t>
            </a:r>
            <a:r>
              <a:rPr lang="en-IN" dirty="0" err="1"/>
              <a:t>libsecret</a:t>
            </a:r>
            <a:r>
              <a:rPr lang="en-IN" dirty="0"/>
              <a:t> for </a:t>
            </a:r>
            <a:r>
              <a:rPr lang="en-IN" dirty="0" err="1"/>
              <a:t>linux</a:t>
            </a:r>
            <a:r>
              <a:rPr lang="en-IN" dirty="0"/>
              <a:t>.</a:t>
            </a:r>
          </a:p>
          <a:p>
            <a:r>
              <a:rPr lang="en-IN" dirty="0"/>
              <a:t>Implement proper exception handling. Only log generic messages for the average consumer. Only admins should see debug level messages.</a:t>
            </a:r>
          </a:p>
          <a:p>
            <a:r>
              <a:rPr lang="en-IN" dirty="0"/>
              <a:t>Encrypt your Data (DB or Sensitive Files or Whole Disk)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CD5AB5-6CF7-480D-9C12-84B74977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Securing data and credentials for API consumption</a:t>
            </a:r>
          </a:p>
        </p:txBody>
      </p:sp>
    </p:spTree>
    <p:extLst>
      <p:ext uri="{BB962C8B-B14F-4D97-AF65-F5344CB8AC3E}">
        <p14:creationId xmlns:p14="http://schemas.microsoft.com/office/powerpoint/2010/main" val="340973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5192397" y="47162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5192397" y="1398973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5192397" y="2326324"/>
            <a:ext cx="457200" cy="457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192397" y="3253675"/>
            <a:ext cx="457200" cy="4572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5192397" y="4181025"/>
            <a:ext cx="457200" cy="4572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98616" y="515556"/>
            <a:ext cx="31405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+mn-lt"/>
              </a:rPr>
              <a:t>RESTful Or </a:t>
            </a:r>
            <a:r>
              <a:rPr lang="en-IN" dirty="0" err="1">
                <a:latin typeface="+mn-lt"/>
              </a:rPr>
              <a:t>RESTless</a:t>
            </a:r>
            <a:r>
              <a:rPr lang="en-IN" dirty="0">
                <a:latin typeface="+mn-lt"/>
              </a:rPr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98616" y="1442907"/>
            <a:ext cx="32625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l-PL" dirty="0">
                <a:latin typeface="+mn-lt"/>
              </a:rPr>
              <a:t>Authentication / Authorization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98616" y="4224959"/>
            <a:ext cx="31405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+mn-lt"/>
              </a:rPr>
              <a:t>Making API calls with Python</a:t>
            </a:r>
            <a:endParaRPr lang="pl-PL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98617" y="2231758"/>
            <a:ext cx="314058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+mn-lt"/>
              </a:rPr>
              <a:t>Making API calls secure with HTTPS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98617" y="3303986"/>
            <a:ext cx="265557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l-PL" dirty="0">
                <a:latin typeface="+mn-lt"/>
              </a:rPr>
              <a:t>Security and Fidelity</a:t>
            </a:r>
          </a:p>
        </p:txBody>
      </p:sp>
      <p:sp>
        <p:nvSpPr>
          <p:cNvPr id="16" name="Freeform 690">
            <a:extLst>
              <a:ext uri="{FF2B5EF4-FFF2-40B4-BE49-F238E27FC236}">
                <a16:creationId xmlns:a16="http://schemas.microsoft.com/office/drawing/2014/main" id="{37BF87DC-807A-4D8E-A8FB-9338DE61196A}"/>
              </a:ext>
            </a:extLst>
          </p:cNvPr>
          <p:cNvSpPr>
            <a:spLocks noChangeAspect="1"/>
          </p:cNvSpPr>
          <p:nvPr/>
        </p:nvSpPr>
        <p:spPr bwMode="auto">
          <a:xfrm>
            <a:off x="4712333" y="543908"/>
            <a:ext cx="374449" cy="356870"/>
          </a:xfrm>
          <a:custGeom>
            <a:avLst/>
            <a:gdLst>
              <a:gd name="T0" fmla="*/ 83 w 90"/>
              <a:gd name="T1" fmla="*/ 4 h 86"/>
              <a:gd name="T2" fmla="*/ 83 w 90"/>
              <a:gd name="T3" fmla="*/ 4 h 86"/>
              <a:gd name="T4" fmla="*/ 66 w 90"/>
              <a:gd name="T5" fmla="*/ 7 h 86"/>
              <a:gd name="T6" fmla="*/ 37 w 90"/>
              <a:gd name="T7" fmla="*/ 52 h 86"/>
              <a:gd name="T8" fmla="*/ 25 w 90"/>
              <a:gd name="T9" fmla="*/ 34 h 86"/>
              <a:gd name="T10" fmla="*/ 8 w 90"/>
              <a:gd name="T11" fmla="*/ 30 h 86"/>
              <a:gd name="T12" fmla="*/ 4 w 90"/>
              <a:gd name="T13" fmla="*/ 48 h 86"/>
              <a:gd name="T14" fmla="*/ 26 w 90"/>
              <a:gd name="T15" fmla="*/ 81 h 86"/>
              <a:gd name="T16" fmla="*/ 31 w 90"/>
              <a:gd name="T17" fmla="*/ 85 h 86"/>
              <a:gd name="T18" fmla="*/ 36 w 90"/>
              <a:gd name="T19" fmla="*/ 86 h 86"/>
              <a:gd name="T20" fmla="*/ 36 w 90"/>
              <a:gd name="T21" fmla="*/ 86 h 86"/>
              <a:gd name="T22" fmla="*/ 36 w 90"/>
              <a:gd name="T23" fmla="*/ 86 h 86"/>
              <a:gd name="T24" fmla="*/ 37 w 90"/>
              <a:gd name="T25" fmla="*/ 86 h 86"/>
              <a:gd name="T26" fmla="*/ 37 w 90"/>
              <a:gd name="T27" fmla="*/ 86 h 86"/>
              <a:gd name="T28" fmla="*/ 37 w 90"/>
              <a:gd name="T29" fmla="*/ 86 h 86"/>
              <a:gd name="T30" fmla="*/ 37 w 90"/>
              <a:gd name="T31" fmla="*/ 86 h 86"/>
              <a:gd name="T32" fmla="*/ 42 w 90"/>
              <a:gd name="T33" fmla="*/ 85 h 86"/>
              <a:gd name="T34" fmla="*/ 47 w 90"/>
              <a:gd name="T35" fmla="*/ 81 h 86"/>
              <a:gd name="T36" fmla="*/ 87 w 90"/>
              <a:gd name="T37" fmla="*/ 21 h 86"/>
              <a:gd name="T38" fmla="*/ 83 w 90"/>
              <a:gd name="T39" fmla="*/ 4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0" h="86">
                <a:moveTo>
                  <a:pt x="83" y="4"/>
                </a:moveTo>
                <a:cubicBezTo>
                  <a:pt x="83" y="4"/>
                  <a:pt x="83" y="4"/>
                  <a:pt x="83" y="4"/>
                </a:cubicBezTo>
                <a:cubicBezTo>
                  <a:pt x="78" y="0"/>
                  <a:pt x="70" y="2"/>
                  <a:pt x="66" y="7"/>
                </a:cubicBezTo>
                <a:cubicBezTo>
                  <a:pt x="37" y="52"/>
                  <a:pt x="37" y="52"/>
                  <a:pt x="37" y="52"/>
                </a:cubicBezTo>
                <a:cubicBezTo>
                  <a:pt x="25" y="34"/>
                  <a:pt x="25" y="34"/>
                  <a:pt x="25" y="34"/>
                </a:cubicBezTo>
                <a:cubicBezTo>
                  <a:pt x="21" y="28"/>
                  <a:pt x="13" y="27"/>
                  <a:pt x="8" y="30"/>
                </a:cubicBezTo>
                <a:cubicBezTo>
                  <a:pt x="2" y="34"/>
                  <a:pt x="0" y="42"/>
                  <a:pt x="4" y="48"/>
                </a:cubicBezTo>
                <a:cubicBezTo>
                  <a:pt x="26" y="81"/>
                  <a:pt x="26" y="81"/>
                  <a:pt x="26" y="81"/>
                </a:cubicBezTo>
                <a:cubicBezTo>
                  <a:pt x="27" y="83"/>
                  <a:pt x="29" y="84"/>
                  <a:pt x="31" y="85"/>
                </a:cubicBezTo>
                <a:cubicBezTo>
                  <a:pt x="33" y="86"/>
                  <a:pt x="34" y="86"/>
                  <a:pt x="36" y="86"/>
                </a:cubicBezTo>
                <a:cubicBezTo>
                  <a:pt x="36" y="86"/>
                  <a:pt x="36" y="86"/>
                  <a:pt x="36" y="86"/>
                </a:cubicBezTo>
                <a:cubicBezTo>
                  <a:pt x="36" y="86"/>
                  <a:pt x="36" y="86"/>
                  <a:pt x="36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9" y="86"/>
                  <a:pt x="40" y="86"/>
                  <a:pt x="42" y="85"/>
                </a:cubicBezTo>
                <a:cubicBezTo>
                  <a:pt x="44" y="84"/>
                  <a:pt x="46" y="83"/>
                  <a:pt x="47" y="81"/>
                </a:cubicBezTo>
                <a:cubicBezTo>
                  <a:pt x="87" y="21"/>
                  <a:pt x="87" y="21"/>
                  <a:pt x="87" y="21"/>
                </a:cubicBezTo>
                <a:cubicBezTo>
                  <a:pt x="90" y="15"/>
                  <a:pt x="89" y="8"/>
                  <a:pt x="83" y="4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690">
            <a:extLst>
              <a:ext uri="{FF2B5EF4-FFF2-40B4-BE49-F238E27FC236}">
                <a16:creationId xmlns:a16="http://schemas.microsoft.com/office/drawing/2014/main" id="{852EE6A2-205E-41C6-8F09-4489610A8BEE}"/>
              </a:ext>
            </a:extLst>
          </p:cNvPr>
          <p:cNvSpPr>
            <a:spLocks noChangeAspect="1"/>
          </p:cNvSpPr>
          <p:nvPr/>
        </p:nvSpPr>
        <p:spPr bwMode="auto">
          <a:xfrm>
            <a:off x="4705245" y="1481296"/>
            <a:ext cx="374449" cy="356870"/>
          </a:xfrm>
          <a:custGeom>
            <a:avLst/>
            <a:gdLst>
              <a:gd name="T0" fmla="*/ 83 w 90"/>
              <a:gd name="T1" fmla="*/ 4 h 86"/>
              <a:gd name="T2" fmla="*/ 83 w 90"/>
              <a:gd name="T3" fmla="*/ 4 h 86"/>
              <a:gd name="T4" fmla="*/ 66 w 90"/>
              <a:gd name="T5" fmla="*/ 7 h 86"/>
              <a:gd name="T6" fmla="*/ 37 w 90"/>
              <a:gd name="T7" fmla="*/ 52 h 86"/>
              <a:gd name="T8" fmla="*/ 25 w 90"/>
              <a:gd name="T9" fmla="*/ 34 h 86"/>
              <a:gd name="T10" fmla="*/ 8 w 90"/>
              <a:gd name="T11" fmla="*/ 30 h 86"/>
              <a:gd name="T12" fmla="*/ 4 w 90"/>
              <a:gd name="T13" fmla="*/ 48 h 86"/>
              <a:gd name="T14" fmla="*/ 26 w 90"/>
              <a:gd name="T15" fmla="*/ 81 h 86"/>
              <a:gd name="T16" fmla="*/ 31 w 90"/>
              <a:gd name="T17" fmla="*/ 85 h 86"/>
              <a:gd name="T18" fmla="*/ 36 w 90"/>
              <a:gd name="T19" fmla="*/ 86 h 86"/>
              <a:gd name="T20" fmla="*/ 36 w 90"/>
              <a:gd name="T21" fmla="*/ 86 h 86"/>
              <a:gd name="T22" fmla="*/ 36 w 90"/>
              <a:gd name="T23" fmla="*/ 86 h 86"/>
              <a:gd name="T24" fmla="*/ 37 w 90"/>
              <a:gd name="T25" fmla="*/ 86 h 86"/>
              <a:gd name="T26" fmla="*/ 37 w 90"/>
              <a:gd name="T27" fmla="*/ 86 h 86"/>
              <a:gd name="T28" fmla="*/ 37 w 90"/>
              <a:gd name="T29" fmla="*/ 86 h 86"/>
              <a:gd name="T30" fmla="*/ 37 w 90"/>
              <a:gd name="T31" fmla="*/ 86 h 86"/>
              <a:gd name="T32" fmla="*/ 42 w 90"/>
              <a:gd name="T33" fmla="*/ 85 h 86"/>
              <a:gd name="T34" fmla="*/ 47 w 90"/>
              <a:gd name="T35" fmla="*/ 81 h 86"/>
              <a:gd name="T36" fmla="*/ 87 w 90"/>
              <a:gd name="T37" fmla="*/ 21 h 86"/>
              <a:gd name="T38" fmla="*/ 83 w 90"/>
              <a:gd name="T39" fmla="*/ 4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0" h="86">
                <a:moveTo>
                  <a:pt x="83" y="4"/>
                </a:moveTo>
                <a:cubicBezTo>
                  <a:pt x="83" y="4"/>
                  <a:pt x="83" y="4"/>
                  <a:pt x="83" y="4"/>
                </a:cubicBezTo>
                <a:cubicBezTo>
                  <a:pt x="78" y="0"/>
                  <a:pt x="70" y="2"/>
                  <a:pt x="66" y="7"/>
                </a:cubicBezTo>
                <a:cubicBezTo>
                  <a:pt x="37" y="52"/>
                  <a:pt x="37" y="52"/>
                  <a:pt x="37" y="52"/>
                </a:cubicBezTo>
                <a:cubicBezTo>
                  <a:pt x="25" y="34"/>
                  <a:pt x="25" y="34"/>
                  <a:pt x="25" y="34"/>
                </a:cubicBezTo>
                <a:cubicBezTo>
                  <a:pt x="21" y="28"/>
                  <a:pt x="13" y="27"/>
                  <a:pt x="8" y="30"/>
                </a:cubicBezTo>
                <a:cubicBezTo>
                  <a:pt x="2" y="34"/>
                  <a:pt x="0" y="42"/>
                  <a:pt x="4" y="48"/>
                </a:cubicBezTo>
                <a:cubicBezTo>
                  <a:pt x="26" y="81"/>
                  <a:pt x="26" y="81"/>
                  <a:pt x="26" y="81"/>
                </a:cubicBezTo>
                <a:cubicBezTo>
                  <a:pt x="27" y="83"/>
                  <a:pt x="29" y="84"/>
                  <a:pt x="31" y="85"/>
                </a:cubicBezTo>
                <a:cubicBezTo>
                  <a:pt x="33" y="86"/>
                  <a:pt x="34" y="86"/>
                  <a:pt x="36" y="86"/>
                </a:cubicBezTo>
                <a:cubicBezTo>
                  <a:pt x="36" y="86"/>
                  <a:pt x="36" y="86"/>
                  <a:pt x="36" y="86"/>
                </a:cubicBezTo>
                <a:cubicBezTo>
                  <a:pt x="36" y="86"/>
                  <a:pt x="36" y="86"/>
                  <a:pt x="36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9" y="86"/>
                  <a:pt x="40" y="86"/>
                  <a:pt x="42" y="85"/>
                </a:cubicBezTo>
                <a:cubicBezTo>
                  <a:pt x="44" y="84"/>
                  <a:pt x="46" y="83"/>
                  <a:pt x="47" y="81"/>
                </a:cubicBezTo>
                <a:cubicBezTo>
                  <a:pt x="87" y="21"/>
                  <a:pt x="87" y="21"/>
                  <a:pt x="87" y="21"/>
                </a:cubicBezTo>
                <a:cubicBezTo>
                  <a:pt x="90" y="15"/>
                  <a:pt x="89" y="8"/>
                  <a:pt x="83" y="4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90">
            <a:extLst>
              <a:ext uri="{FF2B5EF4-FFF2-40B4-BE49-F238E27FC236}">
                <a16:creationId xmlns:a16="http://schemas.microsoft.com/office/drawing/2014/main" id="{27A3FFA8-FF7E-4A69-A4EF-503F2B8F7975}"/>
              </a:ext>
            </a:extLst>
          </p:cNvPr>
          <p:cNvSpPr>
            <a:spLocks noChangeAspect="1"/>
          </p:cNvSpPr>
          <p:nvPr/>
        </p:nvSpPr>
        <p:spPr bwMode="auto">
          <a:xfrm>
            <a:off x="4705245" y="2403984"/>
            <a:ext cx="374449" cy="356870"/>
          </a:xfrm>
          <a:custGeom>
            <a:avLst/>
            <a:gdLst>
              <a:gd name="T0" fmla="*/ 83 w 90"/>
              <a:gd name="T1" fmla="*/ 4 h 86"/>
              <a:gd name="T2" fmla="*/ 83 w 90"/>
              <a:gd name="T3" fmla="*/ 4 h 86"/>
              <a:gd name="T4" fmla="*/ 66 w 90"/>
              <a:gd name="T5" fmla="*/ 7 h 86"/>
              <a:gd name="T6" fmla="*/ 37 w 90"/>
              <a:gd name="T7" fmla="*/ 52 h 86"/>
              <a:gd name="T8" fmla="*/ 25 w 90"/>
              <a:gd name="T9" fmla="*/ 34 h 86"/>
              <a:gd name="T10" fmla="*/ 8 w 90"/>
              <a:gd name="T11" fmla="*/ 30 h 86"/>
              <a:gd name="T12" fmla="*/ 4 w 90"/>
              <a:gd name="T13" fmla="*/ 48 h 86"/>
              <a:gd name="T14" fmla="*/ 26 w 90"/>
              <a:gd name="T15" fmla="*/ 81 h 86"/>
              <a:gd name="T16" fmla="*/ 31 w 90"/>
              <a:gd name="T17" fmla="*/ 85 h 86"/>
              <a:gd name="T18" fmla="*/ 36 w 90"/>
              <a:gd name="T19" fmla="*/ 86 h 86"/>
              <a:gd name="T20" fmla="*/ 36 w 90"/>
              <a:gd name="T21" fmla="*/ 86 h 86"/>
              <a:gd name="T22" fmla="*/ 36 w 90"/>
              <a:gd name="T23" fmla="*/ 86 h 86"/>
              <a:gd name="T24" fmla="*/ 37 w 90"/>
              <a:gd name="T25" fmla="*/ 86 h 86"/>
              <a:gd name="T26" fmla="*/ 37 w 90"/>
              <a:gd name="T27" fmla="*/ 86 h 86"/>
              <a:gd name="T28" fmla="*/ 37 w 90"/>
              <a:gd name="T29" fmla="*/ 86 h 86"/>
              <a:gd name="T30" fmla="*/ 37 w 90"/>
              <a:gd name="T31" fmla="*/ 86 h 86"/>
              <a:gd name="T32" fmla="*/ 42 w 90"/>
              <a:gd name="T33" fmla="*/ 85 h 86"/>
              <a:gd name="T34" fmla="*/ 47 w 90"/>
              <a:gd name="T35" fmla="*/ 81 h 86"/>
              <a:gd name="T36" fmla="*/ 87 w 90"/>
              <a:gd name="T37" fmla="*/ 21 h 86"/>
              <a:gd name="T38" fmla="*/ 83 w 90"/>
              <a:gd name="T39" fmla="*/ 4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0" h="86">
                <a:moveTo>
                  <a:pt x="83" y="4"/>
                </a:moveTo>
                <a:cubicBezTo>
                  <a:pt x="83" y="4"/>
                  <a:pt x="83" y="4"/>
                  <a:pt x="83" y="4"/>
                </a:cubicBezTo>
                <a:cubicBezTo>
                  <a:pt x="78" y="0"/>
                  <a:pt x="70" y="2"/>
                  <a:pt x="66" y="7"/>
                </a:cubicBezTo>
                <a:cubicBezTo>
                  <a:pt x="37" y="52"/>
                  <a:pt x="37" y="52"/>
                  <a:pt x="37" y="52"/>
                </a:cubicBezTo>
                <a:cubicBezTo>
                  <a:pt x="25" y="34"/>
                  <a:pt x="25" y="34"/>
                  <a:pt x="25" y="34"/>
                </a:cubicBezTo>
                <a:cubicBezTo>
                  <a:pt x="21" y="28"/>
                  <a:pt x="13" y="27"/>
                  <a:pt x="8" y="30"/>
                </a:cubicBezTo>
                <a:cubicBezTo>
                  <a:pt x="2" y="34"/>
                  <a:pt x="0" y="42"/>
                  <a:pt x="4" y="48"/>
                </a:cubicBezTo>
                <a:cubicBezTo>
                  <a:pt x="26" y="81"/>
                  <a:pt x="26" y="81"/>
                  <a:pt x="26" y="81"/>
                </a:cubicBezTo>
                <a:cubicBezTo>
                  <a:pt x="27" y="83"/>
                  <a:pt x="29" y="84"/>
                  <a:pt x="31" y="85"/>
                </a:cubicBezTo>
                <a:cubicBezTo>
                  <a:pt x="33" y="86"/>
                  <a:pt x="34" y="86"/>
                  <a:pt x="36" y="86"/>
                </a:cubicBezTo>
                <a:cubicBezTo>
                  <a:pt x="36" y="86"/>
                  <a:pt x="36" y="86"/>
                  <a:pt x="36" y="86"/>
                </a:cubicBezTo>
                <a:cubicBezTo>
                  <a:pt x="36" y="86"/>
                  <a:pt x="36" y="86"/>
                  <a:pt x="36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9" y="86"/>
                  <a:pt x="40" y="86"/>
                  <a:pt x="42" y="85"/>
                </a:cubicBezTo>
                <a:cubicBezTo>
                  <a:pt x="44" y="84"/>
                  <a:pt x="46" y="83"/>
                  <a:pt x="47" y="81"/>
                </a:cubicBezTo>
                <a:cubicBezTo>
                  <a:pt x="87" y="21"/>
                  <a:pt x="87" y="21"/>
                  <a:pt x="87" y="21"/>
                </a:cubicBezTo>
                <a:cubicBezTo>
                  <a:pt x="90" y="15"/>
                  <a:pt x="89" y="8"/>
                  <a:pt x="83" y="4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690">
            <a:extLst>
              <a:ext uri="{FF2B5EF4-FFF2-40B4-BE49-F238E27FC236}">
                <a16:creationId xmlns:a16="http://schemas.microsoft.com/office/drawing/2014/main" id="{06A53A2D-9E46-4F00-8DBB-FBF5AFD1C4A8}"/>
              </a:ext>
            </a:extLst>
          </p:cNvPr>
          <p:cNvSpPr>
            <a:spLocks noChangeAspect="1"/>
          </p:cNvSpPr>
          <p:nvPr/>
        </p:nvSpPr>
        <p:spPr bwMode="auto">
          <a:xfrm>
            <a:off x="4705244" y="3310217"/>
            <a:ext cx="374449" cy="356870"/>
          </a:xfrm>
          <a:custGeom>
            <a:avLst/>
            <a:gdLst>
              <a:gd name="T0" fmla="*/ 83 w 90"/>
              <a:gd name="T1" fmla="*/ 4 h 86"/>
              <a:gd name="T2" fmla="*/ 83 w 90"/>
              <a:gd name="T3" fmla="*/ 4 h 86"/>
              <a:gd name="T4" fmla="*/ 66 w 90"/>
              <a:gd name="T5" fmla="*/ 7 h 86"/>
              <a:gd name="T6" fmla="*/ 37 w 90"/>
              <a:gd name="T7" fmla="*/ 52 h 86"/>
              <a:gd name="T8" fmla="*/ 25 w 90"/>
              <a:gd name="T9" fmla="*/ 34 h 86"/>
              <a:gd name="T10" fmla="*/ 8 w 90"/>
              <a:gd name="T11" fmla="*/ 30 h 86"/>
              <a:gd name="T12" fmla="*/ 4 w 90"/>
              <a:gd name="T13" fmla="*/ 48 h 86"/>
              <a:gd name="T14" fmla="*/ 26 w 90"/>
              <a:gd name="T15" fmla="*/ 81 h 86"/>
              <a:gd name="T16" fmla="*/ 31 w 90"/>
              <a:gd name="T17" fmla="*/ 85 h 86"/>
              <a:gd name="T18" fmla="*/ 36 w 90"/>
              <a:gd name="T19" fmla="*/ 86 h 86"/>
              <a:gd name="T20" fmla="*/ 36 w 90"/>
              <a:gd name="T21" fmla="*/ 86 h 86"/>
              <a:gd name="T22" fmla="*/ 36 w 90"/>
              <a:gd name="T23" fmla="*/ 86 h 86"/>
              <a:gd name="T24" fmla="*/ 37 w 90"/>
              <a:gd name="T25" fmla="*/ 86 h 86"/>
              <a:gd name="T26" fmla="*/ 37 w 90"/>
              <a:gd name="T27" fmla="*/ 86 h 86"/>
              <a:gd name="T28" fmla="*/ 37 w 90"/>
              <a:gd name="T29" fmla="*/ 86 h 86"/>
              <a:gd name="T30" fmla="*/ 37 w 90"/>
              <a:gd name="T31" fmla="*/ 86 h 86"/>
              <a:gd name="T32" fmla="*/ 42 w 90"/>
              <a:gd name="T33" fmla="*/ 85 h 86"/>
              <a:gd name="T34" fmla="*/ 47 w 90"/>
              <a:gd name="T35" fmla="*/ 81 h 86"/>
              <a:gd name="T36" fmla="*/ 87 w 90"/>
              <a:gd name="T37" fmla="*/ 21 h 86"/>
              <a:gd name="T38" fmla="*/ 83 w 90"/>
              <a:gd name="T39" fmla="*/ 4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0" h="86">
                <a:moveTo>
                  <a:pt x="83" y="4"/>
                </a:moveTo>
                <a:cubicBezTo>
                  <a:pt x="83" y="4"/>
                  <a:pt x="83" y="4"/>
                  <a:pt x="83" y="4"/>
                </a:cubicBezTo>
                <a:cubicBezTo>
                  <a:pt x="78" y="0"/>
                  <a:pt x="70" y="2"/>
                  <a:pt x="66" y="7"/>
                </a:cubicBezTo>
                <a:cubicBezTo>
                  <a:pt x="37" y="52"/>
                  <a:pt x="37" y="52"/>
                  <a:pt x="37" y="52"/>
                </a:cubicBezTo>
                <a:cubicBezTo>
                  <a:pt x="25" y="34"/>
                  <a:pt x="25" y="34"/>
                  <a:pt x="25" y="34"/>
                </a:cubicBezTo>
                <a:cubicBezTo>
                  <a:pt x="21" y="28"/>
                  <a:pt x="13" y="27"/>
                  <a:pt x="8" y="30"/>
                </a:cubicBezTo>
                <a:cubicBezTo>
                  <a:pt x="2" y="34"/>
                  <a:pt x="0" y="42"/>
                  <a:pt x="4" y="48"/>
                </a:cubicBezTo>
                <a:cubicBezTo>
                  <a:pt x="26" y="81"/>
                  <a:pt x="26" y="81"/>
                  <a:pt x="26" y="81"/>
                </a:cubicBezTo>
                <a:cubicBezTo>
                  <a:pt x="27" y="83"/>
                  <a:pt x="29" y="84"/>
                  <a:pt x="31" y="85"/>
                </a:cubicBezTo>
                <a:cubicBezTo>
                  <a:pt x="33" y="86"/>
                  <a:pt x="34" y="86"/>
                  <a:pt x="36" y="86"/>
                </a:cubicBezTo>
                <a:cubicBezTo>
                  <a:pt x="36" y="86"/>
                  <a:pt x="36" y="86"/>
                  <a:pt x="36" y="86"/>
                </a:cubicBezTo>
                <a:cubicBezTo>
                  <a:pt x="36" y="86"/>
                  <a:pt x="36" y="86"/>
                  <a:pt x="36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9" y="86"/>
                  <a:pt x="40" y="86"/>
                  <a:pt x="42" y="85"/>
                </a:cubicBezTo>
                <a:cubicBezTo>
                  <a:pt x="44" y="84"/>
                  <a:pt x="46" y="83"/>
                  <a:pt x="47" y="81"/>
                </a:cubicBezTo>
                <a:cubicBezTo>
                  <a:pt x="87" y="21"/>
                  <a:pt x="87" y="21"/>
                  <a:pt x="87" y="21"/>
                </a:cubicBezTo>
                <a:cubicBezTo>
                  <a:pt x="90" y="15"/>
                  <a:pt x="89" y="8"/>
                  <a:pt x="83" y="4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7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62C5FF-B336-4B78-9B09-CC24AC83A6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29933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Questions?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7011308" y="1639522"/>
            <a:ext cx="711684" cy="1148751"/>
            <a:chOff x="8556512" y="2367556"/>
            <a:chExt cx="367989" cy="593982"/>
          </a:xfrm>
        </p:grpSpPr>
        <p:sp>
          <p:nvSpPr>
            <p:cNvPr id="10" name="Freeform 534"/>
            <p:cNvSpPr>
              <a:spLocks noChangeAspect="1"/>
            </p:cNvSpPr>
            <p:nvPr/>
          </p:nvSpPr>
          <p:spPr bwMode="auto">
            <a:xfrm>
              <a:off x="8556512" y="2367556"/>
              <a:ext cx="367989" cy="243993"/>
            </a:xfrm>
            <a:custGeom>
              <a:avLst/>
              <a:gdLst>
                <a:gd name="T0" fmla="*/ 78 w 156"/>
                <a:gd name="T1" fmla="*/ 0 h 103"/>
                <a:gd name="T2" fmla="*/ 0 w 156"/>
                <a:gd name="T3" fmla="*/ 78 h 103"/>
                <a:gd name="T4" fmla="*/ 25 w 156"/>
                <a:gd name="T5" fmla="*/ 103 h 103"/>
                <a:gd name="T6" fmla="*/ 51 w 156"/>
                <a:gd name="T7" fmla="*/ 78 h 103"/>
                <a:gd name="T8" fmla="*/ 78 w 156"/>
                <a:gd name="T9" fmla="*/ 51 h 103"/>
                <a:gd name="T10" fmla="*/ 105 w 156"/>
                <a:gd name="T11" fmla="*/ 78 h 103"/>
                <a:gd name="T12" fmla="*/ 105 w 156"/>
                <a:gd name="T13" fmla="*/ 78 h 103"/>
                <a:gd name="T14" fmla="*/ 130 w 156"/>
                <a:gd name="T15" fmla="*/ 52 h 103"/>
                <a:gd name="T16" fmla="*/ 156 w 156"/>
                <a:gd name="T17" fmla="*/ 78 h 103"/>
                <a:gd name="T18" fmla="*/ 78 w 156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" h="103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92"/>
                    <a:pt x="11" y="103"/>
                    <a:pt x="25" y="103"/>
                  </a:cubicBezTo>
                  <a:cubicBezTo>
                    <a:pt x="39" y="103"/>
                    <a:pt x="51" y="92"/>
                    <a:pt x="51" y="78"/>
                  </a:cubicBezTo>
                  <a:cubicBezTo>
                    <a:pt x="51" y="63"/>
                    <a:pt x="63" y="51"/>
                    <a:pt x="78" y="51"/>
                  </a:cubicBezTo>
                  <a:cubicBezTo>
                    <a:pt x="93" y="51"/>
                    <a:pt x="105" y="63"/>
                    <a:pt x="105" y="78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105" y="64"/>
                    <a:pt x="116" y="52"/>
                    <a:pt x="130" y="52"/>
                  </a:cubicBezTo>
                  <a:cubicBezTo>
                    <a:pt x="144" y="52"/>
                    <a:pt x="156" y="64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</a:path>
              </a:pathLst>
            </a:custGeom>
            <a:solidFill>
              <a:schemeClr val="accent2"/>
            </a:solidFill>
            <a:ln w="3175">
              <a:solidFill>
                <a:schemeClr val="accent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535"/>
            <p:cNvSpPr>
              <a:spLocks noChangeAspect="1" noChangeArrowheads="1"/>
            </p:cNvSpPr>
            <p:nvPr/>
          </p:nvSpPr>
          <p:spPr bwMode="auto">
            <a:xfrm>
              <a:off x="8681508" y="2845542"/>
              <a:ext cx="115996" cy="115996"/>
            </a:xfrm>
            <a:prstGeom prst="ellipse">
              <a:avLst/>
            </a:prstGeom>
            <a:solidFill>
              <a:schemeClr val="accent1"/>
            </a:solidFill>
            <a:ln w="317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36"/>
            <p:cNvSpPr>
              <a:spLocks noChangeAspect="1"/>
            </p:cNvSpPr>
            <p:nvPr/>
          </p:nvSpPr>
          <p:spPr bwMode="auto">
            <a:xfrm>
              <a:off x="8678508" y="2551551"/>
              <a:ext cx="245992" cy="245992"/>
            </a:xfrm>
            <a:custGeom>
              <a:avLst/>
              <a:gdLst>
                <a:gd name="T0" fmla="*/ 104 w 104"/>
                <a:gd name="T1" fmla="*/ 0 h 104"/>
                <a:gd name="T2" fmla="*/ 78 w 104"/>
                <a:gd name="T3" fmla="*/ 25 h 104"/>
                <a:gd name="T4" fmla="*/ 53 w 104"/>
                <a:gd name="T5" fmla="*/ 0 h 104"/>
                <a:gd name="T6" fmla="*/ 53 w 104"/>
                <a:gd name="T7" fmla="*/ 0 h 104"/>
                <a:gd name="T8" fmla="*/ 37 w 104"/>
                <a:gd name="T9" fmla="*/ 24 h 104"/>
                <a:gd name="T10" fmla="*/ 0 w 104"/>
                <a:gd name="T11" fmla="*/ 78 h 104"/>
                <a:gd name="T12" fmla="*/ 26 w 104"/>
                <a:gd name="T13" fmla="*/ 104 h 104"/>
                <a:gd name="T14" fmla="*/ 51 w 104"/>
                <a:gd name="T15" fmla="*/ 78 h 104"/>
                <a:gd name="T16" fmla="*/ 59 w 104"/>
                <a:gd name="T17" fmla="*/ 70 h 104"/>
                <a:gd name="T18" fmla="*/ 104 w 104"/>
                <a:gd name="T1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104" y="0"/>
                  </a:moveTo>
                  <a:cubicBezTo>
                    <a:pt x="104" y="14"/>
                    <a:pt x="92" y="25"/>
                    <a:pt x="78" y="25"/>
                  </a:cubicBezTo>
                  <a:cubicBezTo>
                    <a:pt x="64" y="25"/>
                    <a:pt x="53" y="14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10"/>
                    <a:pt x="47" y="20"/>
                    <a:pt x="37" y="24"/>
                  </a:cubicBezTo>
                  <a:cubicBezTo>
                    <a:pt x="15" y="35"/>
                    <a:pt x="0" y="56"/>
                    <a:pt x="0" y="78"/>
                  </a:cubicBezTo>
                  <a:cubicBezTo>
                    <a:pt x="0" y="92"/>
                    <a:pt x="12" y="104"/>
                    <a:pt x="26" y="104"/>
                  </a:cubicBezTo>
                  <a:cubicBezTo>
                    <a:pt x="40" y="104"/>
                    <a:pt x="51" y="93"/>
                    <a:pt x="51" y="78"/>
                  </a:cubicBezTo>
                  <a:cubicBezTo>
                    <a:pt x="52" y="77"/>
                    <a:pt x="54" y="73"/>
                    <a:pt x="59" y="70"/>
                  </a:cubicBezTo>
                  <a:cubicBezTo>
                    <a:pt x="86" y="57"/>
                    <a:pt x="104" y="30"/>
                    <a:pt x="104" y="0"/>
                  </a:cubicBezTo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37"/>
            <p:cNvSpPr>
              <a:spLocks noChangeAspect="1"/>
            </p:cNvSpPr>
            <p:nvPr/>
          </p:nvSpPr>
          <p:spPr bwMode="auto">
            <a:xfrm>
              <a:off x="8804505" y="2490552"/>
              <a:ext cx="119996" cy="120996"/>
            </a:xfrm>
            <a:custGeom>
              <a:avLst/>
              <a:gdLst>
                <a:gd name="T0" fmla="*/ 25 w 51"/>
                <a:gd name="T1" fmla="*/ 0 h 51"/>
                <a:gd name="T2" fmla="*/ 0 w 51"/>
                <a:gd name="T3" fmla="*/ 26 h 51"/>
                <a:gd name="T4" fmla="*/ 0 w 51"/>
                <a:gd name="T5" fmla="*/ 26 h 51"/>
                <a:gd name="T6" fmla="*/ 0 w 51"/>
                <a:gd name="T7" fmla="*/ 26 h 51"/>
                <a:gd name="T8" fmla="*/ 25 w 51"/>
                <a:gd name="T9" fmla="*/ 51 h 51"/>
                <a:gd name="T10" fmla="*/ 51 w 51"/>
                <a:gd name="T11" fmla="*/ 26 h 51"/>
                <a:gd name="T12" fmla="*/ 51 w 51"/>
                <a:gd name="T13" fmla="*/ 26 h 51"/>
                <a:gd name="T14" fmla="*/ 51 w 51"/>
                <a:gd name="T15" fmla="*/ 26 h 51"/>
                <a:gd name="T16" fmla="*/ 25 w 51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51">
                  <a:moveTo>
                    <a:pt x="25" y="0"/>
                  </a:moveTo>
                  <a:cubicBezTo>
                    <a:pt x="11" y="0"/>
                    <a:pt x="0" y="12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40"/>
                    <a:pt x="11" y="51"/>
                    <a:pt x="25" y="51"/>
                  </a:cubicBezTo>
                  <a:cubicBezTo>
                    <a:pt x="39" y="51"/>
                    <a:pt x="51" y="40"/>
                    <a:pt x="51" y="26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12"/>
                    <a:pt x="39" y="0"/>
                    <a:pt x="25" y="0"/>
                  </a:cubicBezTo>
                </a:path>
              </a:pathLst>
            </a:custGeom>
            <a:solidFill>
              <a:srgbClr val="008C44"/>
            </a:solidFill>
            <a:ln w="3175">
              <a:solidFill>
                <a:srgbClr val="017E18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6473870" y="2399691"/>
            <a:ext cx="889910" cy="1432537"/>
            <a:chOff x="8085527" y="2367556"/>
            <a:chExt cx="368989" cy="593982"/>
          </a:xfrm>
        </p:grpSpPr>
        <p:sp>
          <p:nvSpPr>
            <p:cNvPr id="16" name="Freeform 530"/>
            <p:cNvSpPr>
              <a:spLocks noChangeAspect="1"/>
            </p:cNvSpPr>
            <p:nvPr/>
          </p:nvSpPr>
          <p:spPr bwMode="auto">
            <a:xfrm>
              <a:off x="8085527" y="2367556"/>
              <a:ext cx="368989" cy="243993"/>
            </a:xfrm>
            <a:custGeom>
              <a:avLst/>
              <a:gdLst>
                <a:gd name="T0" fmla="*/ 78 w 156"/>
                <a:gd name="T1" fmla="*/ 0 h 103"/>
                <a:gd name="T2" fmla="*/ 0 w 156"/>
                <a:gd name="T3" fmla="*/ 78 h 103"/>
                <a:gd name="T4" fmla="*/ 25 w 156"/>
                <a:gd name="T5" fmla="*/ 103 h 103"/>
                <a:gd name="T6" fmla="*/ 51 w 156"/>
                <a:gd name="T7" fmla="*/ 78 h 103"/>
                <a:gd name="T8" fmla="*/ 78 w 156"/>
                <a:gd name="T9" fmla="*/ 51 h 103"/>
                <a:gd name="T10" fmla="*/ 105 w 156"/>
                <a:gd name="T11" fmla="*/ 78 h 103"/>
                <a:gd name="T12" fmla="*/ 105 w 156"/>
                <a:gd name="T13" fmla="*/ 78 h 103"/>
                <a:gd name="T14" fmla="*/ 130 w 156"/>
                <a:gd name="T15" fmla="*/ 52 h 103"/>
                <a:gd name="T16" fmla="*/ 156 w 156"/>
                <a:gd name="T17" fmla="*/ 78 h 103"/>
                <a:gd name="T18" fmla="*/ 78 w 156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" h="103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92"/>
                    <a:pt x="11" y="103"/>
                    <a:pt x="25" y="103"/>
                  </a:cubicBezTo>
                  <a:cubicBezTo>
                    <a:pt x="39" y="103"/>
                    <a:pt x="51" y="92"/>
                    <a:pt x="51" y="78"/>
                  </a:cubicBezTo>
                  <a:cubicBezTo>
                    <a:pt x="51" y="63"/>
                    <a:pt x="63" y="51"/>
                    <a:pt x="78" y="51"/>
                  </a:cubicBezTo>
                  <a:cubicBezTo>
                    <a:pt x="93" y="51"/>
                    <a:pt x="105" y="63"/>
                    <a:pt x="105" y="78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105" y="64"/>
                    <a:pt x="116" y="52"/>
                    <a:pt x="130" y="52"/>
                  </a:cubicBezTo>
                  <a:cubicBezTo>
                    <a:pt x="144" y="52"/>
                    <a:pt x="156" y="64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</a:path>
              </a:pathLst>
            </a:custGeom>
            <a:solidFill>
              <a:schemeClr val="accent5"/>
            </a:solidFill>
            <a:ln w="317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Oval 531"/>
            <p:cNvSpPr>
              <a:spLocks noChangeAspect="1" noChangeArrowheads="1"/>
            </p:cNvSpPr>
            <p:nvPr/>
          </p:nvSpPr>
          <p:spPr bwMode="auto">
            <a:xfrm>
              <a:off x="8210523" y="2845542"/>
              <a:ext cx="115996" cy="115996"/>
            </a:xfrm>
            <a:prstGeom prst="ellipse">
              <a:avLst/>
            </a:prstGeom>
            <a:solidFill>
              <a:schemeClr val="accent5"/>
            </a:solidFill>
            <a:ln w="317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32"/>
            <p:cNvSpPr>
              <a:spLocks noChangeAspect="1"/>
            </p:cNvSpPr>
            <p:nvPr/>
          </p:nvSpPr>
          <p:spPr bwMode="auto">
            <a:xfrm>
              <a:off x="8208523" y="2551551"/>
              <a:ext cx="245992" cy="245992"/>
            </a:xfrm>
            <a:custGeom>
              <a:avLst/>
              <a:gdLst>
                <a:gd name="T0" fmla="*/ 104 w 104"/>
                <a:gd name="T1" fmla="*/ 0 h 104"/>
                <a:gd name="T2" fmla="*/ 78 w 104"/>
                <a:gd name="T3" fmla="*/ 25 h 104"/>
                <a:gd name="T4" fmla="*/ 53 w 104"/>
                <a:gd name="T5" fmla="*/ 0 h 104"/>
                <a:gd name="T6" fmla="*/ 53 w 104"/>
                <a:gd name="T7" fmla="*/ 0 h 104"/>
                <a:gd name="T8" fmla="*/ 37 w 104"/>
                <a:gd name="T9" fmla="*/ 24 h 104"/>
                <a:gd name="T10" fmla="*/ 0 w 104"/>
                <a:gd name="T11" fmla="*/ 78 h 104"/>
                <a:gd name="T12" fmla="*/ 26 w 104"/>
                <a:gd name="T13" fmla="*/ 104 h 104"/>
                <a:gd name="T14" fmla="*/ 51 w 104"/>
                <a:gd name="T15" fmla="*/ 78 h 104"/>
                <a:gd name="T16" fmla="*/ 59 w 104"/>
                <a:gd name="T17" fmla="*/ 70 h 104"/>
                <a:gd name="T18" fmla="*/ 104 w 104"/>
                <a:gd name="T1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104" y="0"/>
                  </a:moveTo>
                  <a:cubicBezTo>
                    <a:pt x="104" y="14"/>
                    <a:pt x="92" y="25"/>
                    <a:pt x="78" y="25"/>
                  </a:cubicBezTo>
                  <a:cubicBezTo>
                    <a:pt x="64" y="25"/>
                    <a:pt x="53" y="14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10"/>
                    <a:pt x="47" y="20"/>
                    <a:pt x="37" y="24"/>
                  </a:cubicBezTo>
                  <a:cubicBezTo>
                    <a:pt x="15" y="35"/>
                    <a:pt x="0" y="56"/>
                    <a:pt x="0" y="78"/>
                  </a:cubicBezTo>
                  <a:cubicBezTo>
                    <a:pt x="0" y="92"/>
                    <a:pt x="12" y="104"/>
                    <a:pt x="26" y="104"/>
                  </a:cubicBezTo>
                  <a:cubicBezTo>
                    <a:pt x="40" y="104"/>
                    <a:pt x="51" y="93"/>
                    <a:pt x="51" y="78"/>
                  </a:cubicBezTo>
                  <a:cubicBezTo>
                    <a:pt x="52" y="77"/>
                    <a:pt x="54" y="73"/>
                    <a:pt x="59" y="70"/>
                  </a:cubicBezTo>
                  <a:cubicBezTo>
                    <a:pt x="86" y="57"/>
                    <a:pt x="104" y="30"/>
                    <a:pt x="104" y="0"/>
                  </a:cubicBezTo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33"/>
            <p:cNvSpPr>
              <a:spLocks noChangeAspect="1"/>
            </p:cNvSpPr>
            <p:nvPr/>
          </p:nvSpPr>
          <p:spPr bwMode="auto">
            <a:xfrm>
              <a:off x="8333519" y="2490552"/>
              <a:ext cx="120996" cy="120996"/>
            </a:xfrm>
            <a:custGeom>
              <a:avLst/>
              <a:gdLst>
                <a:gd name="T0" fmla="*/ 25 w 51"/>
                <a:gd name="T1" fmla="*/ 0 h 51"/>
                <a:gd name="T2" fmla="*/ 0 w 51"/>
                <a:gd name="T3" fmla="*/ 26 h 51"/>
                <a:gd name="T4" fmla="*/ 0 w 51"/>
                <a:gd name="T5" fmla="*/ 26 h 51"/>
                <a:gd name="T6" fmla="*/ 0 w 51"/>
                <a:gd name="T7" fmla="*/ 26 h 51"/>
                <a:gd name="T8" fmla="*/ 25 w 51"/>
                <a:gd name="T9" fmla="*/ 51 h 51"/>
                <a:gd name="T10" fmla="*/ 51 w 51"/>
                <a:gd name="T11" fmla="*/ 26 h 51"/>
                <a:gd name="T12" fmla="*/ 51 w 51"/>
                <a:gd name="T13" fmla="*/ 26 h 51"/>
                <a:gd name="T14" fmla="*/ 51 w 51"/>
                <a:gd name="T15" fmla="*/ 26 h 51"/>
                <a:gd name="T16" fmla="*/ 25 w 51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51">
                  <a:moveTo>
                    <a:pt x="25" y="0"/>
                  </a:moveTo>
                  <a:cubicBezTo>
                    <a:pt x="11" y="0"/>
                    <a:pt x="0" y="12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40"/>
                    <a:pt x="11" y="51"/>
                    <a:pt x="25" y="51"/>
                  </a:cubicBezTo>
                  <a:cubicBezTo>
                    <a:pt x="39" y="51"/>
                    <a:pt x="51" y="40"/>
                    <a:pt x="51" y="26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12"/>
                    <a:pt x="39" y="0"/>
                    <a:pt x="25" y="0"/>
                  </a:cubicBezTo>
                </a:path>
              </a:pathLst>
            </a:custGeom>
            <a:solidFill>
              <a:srgbClr val="49DAFF"/>
            </a:solidFill>
            <a:ln w="3175">
              <a:solidFill>
                <a:srgbClr val="49DAF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5172080" y="1321483"/>
            <a:ext cx="1635590" cy="2632899"/>
            <a:chOff x="8085527" y="2367556"/>
            <a:chExt cx="368989" cy="593982"/>
          </a:xfrm>
        </p:grpSpPr>
        <p:sp>
          <p:nvSpPr>
            <p:cNvPr id="28" name="Freeform 530"/>
            <p:cNvSpPr>
              <a:spLocks noChangeAspect="1"/>
            </p:cNvSpPr>
            <p:nvPr/>
          </p:nvSpPr>
          <p:spPr bwMode="auto">
            <a:xfrm>
              <a:off x="8085527" y="2367556"/>
              <a:ext cx="368989" cy="243993"/>
            </a:xfrm>
            <a:custGeom>
              <a:avLst/>
              <a:gdLst>
                <a:gd name="T0" fmla="*/ 78 w 156"/>
                <a:gd name="T1" fmla="*/ 0 h 103"/>
                <a:gd name="T2" fmla="*/ 0 w 156"/>
                <a:gd name="T3" fmla="*/ 78 h 103"/>
                <a:gd name="T4" fmla="*/ 25 w 156"/>
                <a:gd name="T5" fmla="*/ 103 h 103"/>
                <a:gd name="T6" fmla="*/ 51 w 156"/>
                <a:gd name="T7" fmla="*/ 78 h 103"/>
                <a:gd name="T8" fmla="*/ 78 w 156"/>
                <a:gd name="T9" fmla="*/ 51 h 103"/>
                <a:gd name="T10" fmla="*/ 105 w 156"/>
                <a:gd name="T11" fmla="*/ 78 h 103"/>
                <a:gd name="T12" fmla="*/ 105 w 156"/>
                <a:gd name="T13" fmla="*/ 78 h 103"/>
                <a:gd name="T14" fmla="*/ 130 w 156"/>
                <a:gd name="T15" fmla="*/ 52 h 103"/>
                <a:gd name="T16" fmla="*/ 156 w 156"/>
                <a:gd name="T17" fmla="*/ 78 h 103"/>
                <a:gd name="T18" fmla="*/ 78 w 156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" h="103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92"/>
                    <a:pt x="11" y="103"/>
                    <a:pt x="25" y="103"/>
                  </a:cubicBezTo>
                  <a:cubicBezTo>
                    <a:pt x="39" y="103"/>
                    <a:pt x="51" y="92"/>
                    <a:pt x="51" y="78"/>
                  </a:cubicBezTo>
                  <a:cubicBezTo>
                    <a:pt x="51" y="63"/>
                    <a:pt x="63" y="51"/>
                    <a:pt x="78" y="51"/>
                  </a:cubicBezTo>
                  <a:cubicBezTo>
                    <a:pt x="93" y="51"/>
                    <a:pt x="105" y="63"/>
                    <a:pt x="105" y="78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105" y="64"/>
                    <a:pt x="116" y="52"/>
                    <a:pt x="130" y="52"/>
                  </a:cubicBezTo>
                  <a:cubicBezTo>
                    <a:pt x="144" y="52"/>
                    <a:pt x="156" y="64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</a:path>
              </a:pathLst>
            </a:cu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531"/>
            <p:cNvSpPr>
              <a:spLocks noChangeAspect="1" noChangeArrowheads="1"/>
            </p:cNvSpPr>
            <p:nvPr/>
          </p:nvSpPr>
          <p:spPr bwMode="auto">
            <a:xfrm>
              <a:off x="8210523" y="2845542"/>
              <a:ext cx="115996" cy="115996"/>
            </a:xfrm>
            <a:prstGeom prst="ellipse">
              <a:avLst/>
            </a:prstGeom>
            <a:solidFill>
              <a:schemeClr val="accent3"/>
            </a:solidFill>
            <a:ln w="3175">
              <a:solidFill>
                <a:schemeClr val="accent3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32"/>
            <p:cNvSpPr>
              <a:spLocks noChangeAspect="1"/>
            </p:cNvSpPr>
            <p:nvPr/>
          </p:nvSpPr>
          <p:spPr bwMode="auto">
            <a:xfrm>
              <a:off x="8208523" y="2551551"/>
              <a:ext cx="245992" cy="245992"/>
            </a:xfrm>
            <a:custGeom>
              <a:avLst/>
              <a:gdLst>
                <a:gd name="T0" fmla="*/ 104 w 104"/>
                <a:gd name="T1" fmla="*/ 0 h 104"/>
                <a:gd name="T2" fmla="*/ 78 w 104"/>
                <a:gd name="T3" fmla="*/ 25 h 104"/>
                <a:gd name="T4" fmla="*/ 53 w 104"/>
                <a:gd name="T5" fmla="*/ 0 h 104"/>
                <a:gd name="T6" fmla="*/ 53 w 104"/>
                <a:gd name="T7" fmla="*/ 0 h 104"/>
                <a:gd name="T8" fmla="*/ 37 w 104"/>
                <a:gd name="T9" fmla="*/ 24 h 104"/>
                <a:gd name="T10" fmla="*/ 0 w 104"/>
                <a:gd name="T11" fmla="*/ 78 h 104"/>
                <a:gd name="T12" fmla="*/ 26 w 104"/>
                <a:gd name="T13" fmla="*/ 104 h 104"/>
                <a:gd name="T14" fmla="*/ 51 w 104"/>
                <a:gd name="T15" fmla="*/ 78 h 104"/>
                <a:gd name="T16" fmla="*/ 59 w 104"/>
                <a:gd name="T17" fmla="*/ 70 h 104"/>
                <a:gd name="T18" fmla="*/ 104 w 104"/>
                <a:gd name="T1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04">
                  <a:moveTo>
                    <a:pt x="104" y="0"/>
                  </a:moveTo>
                  <a:cubicBezTo>
                    <a:pt x="104" y="14"/>
                    <a:pt x="92" y="25"/>
                    <a:pt x="78" y="25"/>
                  </a:cubicBezTo>
                  <a:cubicBezTo>
                    <a:pt x="64" y="25"/>
                    <a:pt x="53" y="14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10"/>
                    <a:pt x="47" y="20"/>
                    <a:pt x="37" y="24"/>
                  </a:cubicBezTo>
                  <a:cubicBezTo>
                    <a:pt x="15" y="35"/>
                    <a:pt x="0" y="56"/>
                    <a:pt x="0" y="78"/>
                  </a:cubicBezTo>
                  <a:cubicBezTo>
                    <a:pt x="0" y="92"/>
                    <a:pt x="12" y="104"/>
                    <a:pt x="26" y="104"/>
                  </a:cubicBezTo>
                  <a:cubicBezTo>
                    <a:pt x="40" y="104"/>
                    <a:pt x="51" y="93"/>
                    <a:pt x="51" y="78"/>
                  </a:cubicBezTo>
                  <a:cubicBezTo>
                    <a:pt x="52" y="77"/>
                    <a:pt x="54" y="73"/>
                    <a:pt x="59" y="70"/>
                  </a:cubicBezTo>
                  <a:cubicBezTo>
                    <a:pt x="86" y="57"/>
                    <a:pt x="104" y="30"/>
                    <a:pt x="104" y="0"/>
                  </a:cubicBezTo>
                </a:path>
              </a:pathLst>
            </a:custGeom>
            <a:solidFill>
              <a:schemeClr val="accent3"/>
            </a:solidFill>
            <a:ln w="3175">
              <a:solidFill>
                <a:schemeClr val="accent3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33"/>
            <p:cNvSpPr>
              <a:spLocks noChangeAspect="1"/>
            </p:cNvSpPr>
            <p:nvPr/>
          </p:nvSpPr>
          <p:spPr bwMode="auto">
            <a:xfrm>
              <a:off x="8333519" y="2490552"/>
              <a:ext cx="120996" cy="120996"/>
            </a:xfrm>
            <a:custGeom>
              <a:avLst/>
              <a:gdLst>
                <a:gd name="T0" fmla="*/ 25 w 51"/>
                <a:gd name="T1" fmla="*/ 0 h 51"/>
                <a:gd name="T2" fmla="*/ 0 w 51"/>
                <a:gd name="T3" fmla="*/ 26 h 51"/>
                <a:gd name="T4" fmla="*/ 0 w 51"/>
                <a:gd name="T5" fmla="*/ 26 h 51"/>
                <a:gd name="T6" fmla="*/ 0 w 51"/>
                <a:gd name="T7" fmla="*/ 26 h 51"/>
                <a:gd name="T8" fmla="*/ 25 w 51"/>
                <a:gd name="T9" fmla="*/ 51 h 51"/>
                <a:gd name="T10" fmla="*/ 51 w 51"/>
                <a:gd name="T11" fmla="*/ 26 h 51"/>
                <a:gd name="T12" fmla="*/ 51 w 51"/>
                <a:gd name="T13" fmla="*/ 26 h 51"/>
                <a:gd name="T14" fmla="*/ 51 w 51"/>
                <a:gd name="T15" fmla="*/ 26 h 51"/>
                <a:gd name="T16" fmla="*/ 25 w 51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51">
                  <a:moveTo>
                    <a:pt x="25" y="0"/>
                  </a:moveTo>
                  <a:cubicBezTo>
                    <a:pt x="11" y="0"/>
                    <a:pt x="0" y="12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40"/>
                    <a:pt x="11" y="51"/>
                    <a:pt x="25" y="51"/>
                  </a:cubicBezTo>
                  <a:cubicBezTo>
                    <a:pt x="39" y="51"/>
                    <a:pt x="51" y="40"/>
                    <a:pt x="51" y="26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51" y="12"/>
                    <a:pt x="39" y="0"/>
                    <a:pt x="25" y="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 w="3175">
              <a:solidFill>
                <a:schemeClr val="accent3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032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5192397" y="47162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98616" y="515556"/>
            <a:ext cx="31405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b="1" dirty="0">
                <a:latin typeface="+mn-lt"/>
              </a:rPr>
              <a:t>RESTful? Or </a:t>
            </a:r>
            <a:r>
              <a:rPr lang="en-IN" b="1" dirty="0" err="1">
                <a:latin typeface="+mn-lt"/>
              </a:rPr>
              <a:t>RESTless</a:t>
            </a:r>
            <a:r>
              <a:rPr lang="en-IN" b="1" dirty="0">
                <a:latin typeface="+mn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6521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4" name="Rectangle 5"/>
          <p:cNvSpPr>
            <a:spLocks noChangeArrowheads="1"/>
          </p:cNvSpPr>
          <p:nvPr/>
        </p:nvSpPr>
        <p:spPr bwMode="auto">
          <a:xfrm>
            <a:off x="990600" y="1240774"/>
            <a:ext cx="7162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80124" tIns="34295" rIns="68589" bIns="34295" anchor="ctr"/>
          <a:lstStyle/>
          <a:p>
            <a:r>
              <a:rPr lang="en-IN" sz="2100" dirty="0">
                <a:latin typeface="+mj-lt"/>
                <a:cs typeface="Arial" charset="0"/>
              </a:rPr>
              <a:t>REST means using HTTP the way it's meant to be.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&lt;/&gt; REST &amp; HTTP &lt;/&gt;</a:t>
            </a:r>
            <a:endParaRPr lang="en-US" dirty="0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990600" y="2098024"/>
            <a:ext cx="7162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80124" tIns="34295" rIns="68589" bIns="34295" anchor="ctr"/>
          <a:lstStyle/>
          <a:p>
            <a:r>
              <a:rPr lang="en-IN" sz="2100" dirty="0">
                <a:latin typeface="+mj-lt"/>
                <a:cs typeface="Arial" charset="0"/>
              </a:rPr>
              <a:t>Use REST to Perform CRUD Operations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990600" y="2955274"/>
            <a:ext cx="7162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80124" tIns="34295" rIns="68589" bIns="34295" anchor="ctr"/>
          <a:lstStyle/>
          <a:p>
            <a:r>
              <a:rPr lang="en-US" sz="2100" dirty="0">
                <a:latin typeface="+mj-lt"/>
                <a:cs typeface="Arial" charset="0"/>
              </a:rPr>
              <a:t>REST is stateless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3812524"/>
            <a:ext cx="7162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480124" tIns="34295" rIns="68589" bIns="34295" anchor="ctr"/>
          <a:lstStyle/>
          <a:p>
            <a:r>
              <a:rPr lang="en-US" sz="2100" dirty="0">
                <a:latin typeface="+mj-lt"/>
                <a:cs typeface="Arial" charset="0"/>
              </a:rPr>
              <a:t>REST is resource based</a:t>
            </a:r>
          </a:p>
        </p:txBody>
      </p:sp>
      <p:sp>
        <p:nvSpPr>
          <p:cNvPr id="15" name="Freeform 690"/>
          <p:cNvSpPr>
            <a:spLocks noChangeAspect="1"/>
          </p:cNvSpPr>
          <p:nvPr/>
        </p:nvSpPr>
        <p:spPr bwMode="auto">
          <a:xfrm>
            <a:off x="759621" y="2170641"/>
            <a:ext cx="567193" cy="540566"/>
          </a:xfrm>
          <a:custGeom>
            <a:avLst/>
            <a:gdLst>
              <a:gd name="T0" fmla="*/ 83 w 90"/>
              <a:gd name="T1" fmla="*/ 4 h 86"/>
              <a:gd name="T2" fmla="*/ 83 w 90"/>
              <a:gd name="T3" fmla="*/ 4 h 86"/>
              <a:gd name="T4" fmla="*/ 66 w 90"/>
              <a:gd name="T5" fmla="*/ 7 h 86"/>
              <a:gd name="T6" fmla="*/ 37 w 90"/>
              <a:gd name="T7" fmla="*/ 52 h 86"/>
              <a:gd name="T8" fmla="*/ 25 w 90"/>
              <a:gd name="T9" fmla="*/ 34 h 86"/>
              <a:gd name="T10" fmla="*/ 8 w 90"/>
              <a:gd name="T11" fmla="*/ 30 h 86"/>
              <a:gd name="T12" fmla="*/ 4 w 90"/>
              <a:gd name="T13" fmla="*/ 48 h 86"/>
              <a:gd name="T14" fmla="*/ 26 w 90"/>
              <a:gd name="T15" fmla="*/ 81 h 86"/>
              <a:gd name="T16" fmla="*/ 31 w 90"/>
              <a:gd name="T17" fmla="*/ 85 h 86"/>
              <a:gd name="T18" fmla="*/ 36 w 90"/>
              <a:gd name="T19" fmla="*/ 86 h 86"/>
              <a:gd name="T20" fmla="*/ 36 w 90"/>
              <a:gd name="T21" fmla="*/ 86 h 86"/>
              <a:gd name="T22" fmla="*/ 36 w 90"/>
              <a:gd name="T23" fmla="*/ 86 h 86"/>
              <a:gd name="T24" fmla="*/ 37 w 90"/>
              <a:gd name="T25" fmla="*/ 86 h 86"/>
              <a:gd name="T26" fmla="*/ 37 w 90"/>
              <a:gd name="T27" fmla="*/ 86 h 86"/>
              <a:gd name="T28" fmla="*/ 37 w 90"/>
              <a:gd name="T29" fmla="*/ 86 h 86"/>
              <a:gd name="T30" fmla="*/ 37 w 90"/>
              <a:gd name="T31" fmla="*/ 86 h 86"/>
              <a:gd name="T32" fmla="*/ 42 w 90"/>
              <a:gd name="T33" fmla="*/ 85 h 86"/>
              <a:gd name="T34" fmla="*/ 47 w 90"/>
              <a:gd name="T35" fmla="*/ 81 h 86"/>
              <a:gd name="T36" fmla="*/ 87 w 90"/>
              <a:gd name="T37" fmla="*/ 21 h 86"/>
              <a:gd name="T38" fmla="*/ 83 w 90"/>
              <a:gd name="T39" fmla="*/ 4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0" h="86">
                <a:moveTo>
                  <a:pt x="83" y="4"/>
                </a:moveTo>
                <a:cubicBezTo>
                  <a:pt x="83" y="4"/>
                  <a:pt x="83" y="4"/>
                  <a:pt x="83" y="4"/>
                </a:cubicBezTo>
                <a:cubicBezTo>
                  <a:pt x="78" y="0"/>
                  <a:pt x="70" y="2"/>
                  <a:pt x="66" y="7"/>
                </a:cubicBezTo>
                <a:cubicBezTo>
                  <a:pt x="37" y="52"/>
                  <a:pt x="37" y="52"/>
                  <a:pt x="37" y="52"/>
                </a:cubicBezTo>
                <a:cubicBezTo>
                  <a:pt x="25" y="34"/>
                  <a:pt x="25" y="34"/>
                  <a:pt x="25" y="34"/>
                </a:cubicBezTo>
                <a:cubicBezTo>
                  <a:pt x="21" y="28"/>
                  <a:pt x="13" y="27"/>
                  <a:pt x="8" y="30"/>
                </a:cubicBezTo>
                <a:cubicBezTo>
                  <a:pt x="2" y="34"/>
                  <a:pt x="0" y="42"/>
                  <a:pt x="4" y="48"/>
                </a:cubicBezTo>
                <a:cubicBezTo>
                  <a:pt x="26" y="81"/>
                  <a:pt x="26" y="81"/>
                  <a:pt x="26" y="81"/>
                </a:cubicBezTo>
                <a:cubicBezTo>
                  <a:pt x="27" y="83"/>
                  <a:pt x="29" y="84"/>
                  <a:pt x="31" y="85"/>
                </a:cubicBezTo>
                <a:cubicBezTo>
                  <a:pt x="33" y="86"/>
                  <a:pt x="34" y="86"/>
                  <a:pt x="36" y="86"/>
                </a:cubicBezTo>
                <a:cubicBezTo>
                  <a:pt x="36" y="86"/>
                  <a:pt x="36" y="86"/>
                  <a:pt x="36" y="86"/>
                </a:cubicBezTo>
                <a:cubicBezTo>
                  <a:pt x="36" y="86"/>
                  <a:pt x="36" y="86"/>
                  <a:pt x="36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9" y="86"/>
                  <a:pt x="40" y="86"/>
                  <a:pt x="42" y="85"/>
                </a:cubicBezTo>
                <a:cubicBezTo>
                  <a:pt x="44" y="84"/>
                  <a:pt x="46" y="83"/>
                  <a:pt x="47" y="81"/>
                </a:cubicBezTo>
                <a:cubicBezTo>
                  <a:pt x="87" y="21"/>
                  <a:pt x="87" y="21"/>
                  <a:pt x="87" y="21"/>
                </a:cubicBezTo>
                <a:cubicBezTo>
                  <a:pt x="90" y="15"/>
                  <a:pt x="89" y="8"/>
                  <a:pt x="83" y="4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690"/>
          <p:cNvSpPr>
            <a:spLocks noChangeAspect="1"/>
          </p:cNvSpPr>
          <p:nvPr/>
        </p:nvSpPr>
        <p:spPr bwMode="auto">
          <a:xfrm>
            <a:off x="759621" y="1313391"/>
            <a:ext cx="567193" cy="540566"/>
          </a:xfrm>
          <a:custGeom>
            <a:avLst/>
            <a:gdLst>
              <a:gd name="T0" fmla="*/ 83 w 90"/>
              <a:gd name="T1" fmla="*/ 4 h 86"/>
              <a:gd name="T2" fmla="*/ 83 w 90"/>
              <a:gd name="T3" fmla="*/ 4 h 86"/>
              <a:gd name="T4" fmla="*/ 66 w 90"/>
              <a:gd name="T5" fmla="*/ 7 h 86"/>
              <a:gd name="T6" fmla="*/ 37 w 90"/>
              <a:gd name="T7" fmla="*/ 52 h 86"/>
              <a:gd name="T8" fmla="*/ 25 w 90"/>
              <a:gd name="T9" fmla="*/ 34 h 86"/>
              <a:gd name="T10" fmla="*/ 8 w 90"/>
              <a:gd name="T11" fmla="*/ 30 h 86"/>
              <a:gd name="T12" fmla="*/ 4 w 90"/>
              <a:gd name="T13" fmla="*/ 48 h 86"/>
              <a:gd name="T14" fmla="*/ 26 w 90"/>
              <a:gd name="T15" fmla="*/ 81 h 86"/>
              <a:gd name="T16" fmla="*/ 31 w 90"/>
              <a:gd name="T17" fmla="*/ 85 h 86"/>
              <a:gd name="T18" fmla="*/ 36 w 90"/>
              <a:gd name="T19" fmla="*/ 86 h 86"/>
              <a:gd name="T20" fmla="*/ 36 w 90"/>
              <a:gd name="T21" fmla="*/ 86 h 86"/>
              <a:gd name="T22" fmla="*/ 36 w 90"/>
              <a:gd name="T23" fmla="*/ 86 h 86"/>
              <a:gd name="T24" fmla="*/ 37 w 90"/>
              <a:gd name="T25" fmla="*/ 86 h 86"/>
              <a:gd name="T26" fmla="*/ 37 w 90"/>
              <a:gd name="T27" fmla="*/ 86 h 86"/>
              <a:gd name="T28" fmla="*/ 37 w 90"/>
              <a:gd name="T29" fmla="*/ 86 h 86"/>
              <a:gd name="T30" fmla="*/ 37 w 90"/>
              <a:gd name="T31" fmla="*/ 86 h 86"/>
              <a:gd name="T32" fmla="*/ 42 w 90"/>
              <a:gd name="T33" fmla="*/ 85 h 86"/>
              <a:gd name="T34" fmla="*/ 47 w 90"/>
              <a:gd name="T35" fmla="*/ 81 h 86"/>
              <a:gd name="T36" fmla="*/ 87 w 90"/>
              <a:gd name="T37" fmla="*/ 21 h 86"/>
              <a:gd name="T38" fmla="*/ 83 w 90"/>
              <a:gd name="T39" fmla="*/ 4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0" h="86">
                <a:moveTo>
                  <a:pt x="83" y="4"/>
                </a:moveTo>
                <a:cubicBezTo>
                  <a:pt x="83" y="4"/>
                  <a:pt x="83" y="4"/>
                  <a:pt x="83" y="4"/>
                </a:cubicBezTo>
                <a:cubicBezTo>
                  <a:pt x="78" y="0"/>
                  <a:pt x="70" y="2"/>
                  <a:pt x="66" y="7"/>
                </a:cubicBezTo>
                <a:cubicBezTo>
                  <a:pt x="37" y="52"/>
                  <a:pt x="37" y="52"/>
                  <a:pt x="37" y="52"/>
                </a:cubicBezTo>
                <a:cubicBezTo>
                  <a:pt x="25" y="34"/>
                  <a:pt x="25" y="34"/>
                  <a:pt x="25" y="34"/>
                </a:cubicBezTo>
                <a:cubicBezTo>
                  <a:pt x="21" y="28"/>
                  <a:pt x="13" y="27"/>
                  <a:pt x="8" y="30"/>
                </a:cubicBezTo>
                <a:cubicBezTo>
                  <a:pt x="2" y="34"/>
                  <a:pt x="0" y="42"/>
                  <a:pt x="4" y="48"/>
                </a:cubicBezTo>
                <a:cubicBezTo>
                  <a:pt x="26" y="81"/>
                  <a:pt x="26" y="81"/>
                  <a:pt x="26" y="81"/>
                </a:cubicBezTo>
                <a:cubicBezTo>
                  <a:pt x="27" y="83"/>
                  <a:pt x="29" y="84"/>
                  <a:pt x="31" y="85"/>
                </a:cubicBezTo>
                <a:cubicBezTo>
                  <a:pt x="33" y="86"/>
                  <a:pt x="34" y="86"/>
                  <a:pt x="36" y="86"/>
                </a:cubicBezTo>
                <a:cubicBezTo>
                  <a:pt x="36" y="86"/>
                  <a:pt x="36" y="86"/>
                  <a:pt x="36" y="86"/>
                </a:cubicBezTo>
                <a:cubicBezTo>
                  <a:pt x="36" y="86"/>
                  <a:pt x="36" y="86"/>
                  <a:pt x="36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9" y="86"/>
                  <a:pt x="40" y="86"/>
                  <a:pt x="42" y="85"/>
                </a:cubicBezTo>
                <a:cubicBezTo>
                  <a:pt x="44" y="84"/>
                  <a:pt x="46" y="83"/>
                  <a:pt x="47" y="81"/>
                </a:cubicBezTo>
                <a:cubicBezTo>
                  <a:pt x="87" y="21"/>
                  <a:pt x="87" y="21"/>
                  <a:pt x="87" y="21"/>
                </a:cubicBezTo>
                <a:cubicBezTo>
                  <a:pt x="90" y="15"/>
                  <a:pt x="89" y="8"/>
                  <a:pt x="83" y="4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690"/>
          <p:cNvSpPr>
            <a:spLocks noChangeAspect="1"/>
          </p:cNvSpPr>
          <p:nvPr/>
        </p:nvSpPr>
        <p:spPr bwMode="auto">
          <a:xfrm>
            <a:off x="759621" y="3885141"/>
            <a:ext cx="567193" cy="540566"/>
          </a:xfrm>
          <a:custGeom>
            <a:avLst/>
            <a:gdLst>
              <a:gd name="T0" fmla="*/ 83 w 90"/>
              <a:gd name="T1" fmla="*/ 4 h 86"/>
              <a:gd name="T2" fmla="*/ 83 w 90"/>
              <a:gd name="T3" fmla="*/ 4 h 86"/>
              <a:gd name="T4" fmla="*/ 66 w 90"/>
              <a:gd name="T5" fmla="*/ 7 h 86"/>
              <a:gd name="T6" fmla="*/ 37 w 90"/>
              <a:gd name="T7" fmla="*/ 52 h 86"/>
              <a:gd name="T8" fmla="*/ 25 w 90"/>
              <a:gd name="T9" fmla="*/ 34 h 86"/>
              <a:gd name="T10" fmla="*/ 8 w 90"/>
              <a:gd name="T11" fmla="*/ 30 h 86"/>
              <a:gd name="T12" fmla="*/ 4 w 90"/>
              <a:gd name="T13" fmla="*/ 48 h 86"/>
              <a:gd name="T14" fmla="*/ 26 w 90"/>
              <a:gd name="T15" fmla="*/ 81 h 86"/>
              <a:gd name="T16" fmla="*/ 31 w 90"/>
              <a:gd name="T17" fmla="*/ 85 h 86"/>
              <a:gd name="T18" fmla="*/ 36 w 90"/>
              <a:gd name="T19" fmla="*/ 86 h 86"/>
              <a:gd name="T20" fmla="*/ 36 w 90"/>
              <a:gd name="T21" fmla="*/ 86 h 86"/>
              <a:gd name="T22" fmla="*/ 36 w 90"/>
              <a:gd name="T23" fmla="*/ 86 h 86"/>
              <a:gd name="T24" fmla="*/ 37 w 90"/>
              <a:gd name="T25" fmla="*/ 86 h 86"/>
              <a:gd name="T26" fmla="*/ 37 w 90"/>
              <a:gd name="T27" fmla="*/ 86 h 86"/>
              <a:gd name="T28" fmla="*/ 37 w 90"/>
              <a:gd name="T29" fmla="*/ 86 h 86"/>
              <a:gd name="T30" fmla="*/ 37 w 90"/>
              <a:gd name="T31" fmla="*/ 86 h 86"/>
              <a:gd name="T32" fmla="*/ 42 w 90"/>
              <a:gd name="T33" fmla="*/ 85 h 86"/>
              <a:gd name="T34" fmla="*/ 47 w 90"/>
              <a:gd name="T35" fmla="*/ 81 h 86"/>
              <a:gd name="T36" fmla="*/ 87 w 90"/>
              <a:gd name="T37" fmla="*/ 21 h 86"/>
              <a:gd name="T38" fmla="*/ 83 w 90"/>
              <a:gd name="T39" fmla="*/ 4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0" h="86">
                <a:moveTo>
                  <a:pt x="83" y="4"/>
                </a:moveTo>
                <a:cubicBezTo>
                  <a:pt x="83" y="4"/>
                  <a:pt x="83" y="4"/>
                  <a:pt x="83" y="4"/>
                </a:cubicBezTo>
                <a:cubicBezTo>
                  <a:pt x="78" y="0"/>
                  <a:pt x="70" y="2"/>
                  <a:pt x="66" y="7"/>
                </a:cubicBezTo>
                <a:cubicBezTo>
                  <a:pt x="37" y="52"/>
                  <a:pt x="37" y="52"/>
                  <a:pt x="37" y="52"/>
                </a:cubicBezTo>
                <a:cubicBezTo>
                  <a:pt x="25" y="34"/>
                  <a:pt x="25" y="34"/>
                  <a:pt x="25" y="34"/>
                </a:cubicBezTo>
                <a:cubicBezTo>
                  <a:pt x="21" y="28"/>
                  <a:pt x="13" y="27"/>
                  <a:pt x="8" y="30"/>
                </a:cubicBezTo>
                <a:cubicBezTo>
                  <a:pt x="2" y="34"/>
                  <a:pt x="0" y="42"/>
                  <a:pt x="4" y="48"/>
                </a:cubicBezTo>
                <a:cubicBezTo>
                  <a:pt x="26" y="81"/>
                  <a:pt x="26" y="81"/>
                  <a:pt x="26" y="81"/>
                </a:cubicBezTo>
                <a:cubicBezTo>
                  <a:pt x="27" y="83"/>
                  <a:pt x="29" y="84"/>
                  <a:pt x="31" y="85"/>
                </a:cubicBezTo>
                <a:cubicBezTo>
                  <a:pt x="33" y="86"/>
                  <a:pt x="34" y="86"/>
                  <a:pt x="36" y="86"/>
                </a:cubicBezTo>
                <a:cubicBezTo>
                  <a:pt x="36" y="86"/>
                  <a:pt x="36" y="86"/>
                  <a:pt x="36" y="86"/>
                </a:cubicBezTo>
                <a:cubicBezTo>
                  <a:pt x="36" y="86"/>
                  <a:pt x="36" y="86"/>
                  <a:pt x="36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9" y="86"/>
                  <a:pt x="40" y="86"/>
                  <a:pt x="42" y="85"/>
                </a:cubicBezTo>
                <a:cubicBezTo>
                  <a:pt x="44" y="84"/>
                  <a:pt x="46" y="83"/>
                  <a:pt x="47" y="81"/>
                </a:cubicBezTo>
                <a:cubicBezTo>
                  <a:pt x="87" y="21"/>
                  <a:pt x="87" y="21"/>
                  <a:pt x="87" y="21"/>
                </a:cubicBezTo>
                <a:cubicBezTo>
                  <a:pt x="90" y="15"/>
                  <a:pt x="89" y="8"/>
                  <a:pt x="83" y="4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690"/>
          <p:cNvSpPr>
            <a:spLocks noChangeAspect="1"/>
          </p:cNvSpPr>
          <p:nvPr/>
        </p:nvSpPr>
        <p:spPr bwMode="auto">
          <a:xfrm>
            <a:off x="759621" y="3027891"/>
            <a:ext cx="567193" cy="540566"/>
          </a:xfrm>
          <a:custGeom>
            <a:avLst/>
            <a:gdLst>
              <a:gd name="T0" fmla="*/ 83 w 90"/>
              <a:gd name="T1" fmla="*/ 4 h 86"/>
              <a:gd name="T2" fmla="*/ 83 w 90"/>
              <a:gd name="T3" fmla="*/ 4 h 86"/>
              <a:gd name="T4" fmla="*/ 66 w 90"/>
              <a:gd name="T5" fmla="*/ 7 h 86"/>
              <a:gd name="T6" fmla="*/ 37 w 90"/>
              <a:gd name="T7" fmla="*/ 52 h 86"/>
              <a:gd name="T8" fmla="*/ 25 w 90"/>
              <a:gd name="T9" fmla="*/ 34 h 86"/>
              <a:gd name="T10" fmla="*/ 8 w 90"/>
              <a:gd name="T11" fmla="*/ 30 h 86"/>
              <a:gd name="T12" fmla="*/ 4 w 90"/>
              <a:gd name="T13" fmla="*/ 48 h 86"/>
              <a:gd name="T14" fmla="*/ 26 w 90"/>
              <a:gd name="T15" fmla="*/ 81 h 86"/>
              <a:gd name="T16" fmla="*/ 31 w 90"/>
              <a:gd name="T17" fmla="*/ 85 h 86"/>
              <a:gd name="T18" fmla="*/ 36 w 90"/>
              <a:gd name="T19" fmla="*/ 86 h 86"/>
              <a:gd name="T20" fmla="*/ 36 w 90"/>
              <a:gd name="T21" fmla="*/ 86 h 86"/>
              <a:gd name="T22" fmla="*/ 36 w 90"/>
              <a:gd name="T23" fmla="*/ 86 h 86"/>
              <a:gd name="T24" fmla="*/ 37 w 90"/>
              <a:gd name="T25" fmla="*/ 86 h 86"/>
              <a:gd name="T26" fmla="*/ 37 w 90"/>
              <a:gd name="T27" fmla="*/ 86 h 86"/>
              <a:gd name="T28" fmla="*/ 37 w 90"/>
              <a:gd name="T29" fmla="*/ 86 h 86"/>
              <a:gd name="T30" fmla="*/ 37 w 90"/>
              <a:gd name="T31" fmla="*/ 86 h 86"/>
              <a:gd name="T32" fmla="*/ 42 w 90"/>
              <a:gd name="T33" fmla="*/ 85 h 86"/>
              <a:gd name="T34" fmla="*/ 47 w 90"/>
              <a:gd name="T35" fmla="*/ 81 h 86"/>
              <a:gd name="T36" fmla="*/ 87 w 90"/>
              <a:gd name="T37" fmla="*/ 21 h 86"/>
              <a:gd name="T38" fmla="*/ 83 w 90"/>
              <a:gd name="T39" fmla="*/ 4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0" h="86">
                <a:moveTo>
                  <a:pt x="83" y="4"/>
                </a:moveTo>
                <a:cubicBezTo>
                  <a:pt x="83" y="4"/>
                  <a:pt x="83" y="4"/>
                  <a:pt x="83" y="4"/>
                </a:cubicBezTo>
                <a:cubicBezTo>
                  <a:pt x="78" y="0"/>
                  <a:pt x="70" y="2"/>
                  <a:pt x="66" y="7"/>
                </a:cubicBezTo>
                <a:cubicBezTo>
                  <a:pt x="37" y="52"/>
                  <a:pt x="37" y="52"/>
                  <a:pt x="37" y="52"/>
                </a:cubicBezTo>
                <a:cubicBezTo>
                  <a:pt x="25" y="34"/>
                  <a:pt x="25" y="34"/>
                  <a:pt x="25" y="34"/>
                </a:cubicBezTo>
                <a:cubicBezTo>
                  <a:pt x="21" y="28"/>
                  <a:pt x="13" y="27"/>
                  <a:pt x="8" y="30"/>
                </a:cubicBezTo>
                <a:cubicBezTo>
                  <a:pt x="2" y="34"/>
                  <a:pt x="0" y="42"/>
                  <a:pt x="4" y="48"/>
                </a:cubicBezTo>
                <a:cubicBezTo>
                  <a:pt x="26" y="81"/>
                  <a:pt x="26" y="81"/>
                  <a:pt x="26" y="81"/>
                </a:cubicBezTo>
                <a:cubicBezTo>
                  <a:pt x="27" y="83"/>
                  <a:pt x="29" y="84"/>
                  <a:pt x="31" y="85"/>
                </a:cubicBezTo>
                <a:cubicBezTo>
                  <a:pt x="33" y="86"/>
                  <a:pt x="34" y="86"/>
                  <a:pt x="36" y="86"/>
                </a:cubicBezTo>
                <a:cubicBezTo>
                  <a:pt x="36" y="86"/>
                  <a:pt x="36" y="86"/>
                  <a:pt x="36" y="86"/>
                </a:cubicBezTo>
                <a:cubicBezTo>
                  <a:pt x="36" y="86"/>
                  <a:pt x="36" y="86"/>
                  <a:pt x="36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9" y="86"/>
                  <a:pt x="40" y="86"/>
                  <a:pt x="42" y="85"/>
                </a:cubicBezTo>
                <a:cubicBezTo>
                  <a:pt x="44" y="84"/>
                  <a:pt x="46" y="83"/>
                  <a:pt x="47" y="81"/>
                </a:cubicBezTo>
                <a:cubicBezTo>
                  <a:pt x="87" y="21"/>
                  <a:pt x="87" y="21"/>
                  <a:pt x="87" y="21"/>
                </a:cubicBezTo>
                <a:cubicBezTo>
                  <a:pt x="90" y="15"/>
                  <a:pt x="89" y="8"/>
                  <a:pt x="83" y="4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212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5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4" grpId="0"/>
      <p:bldP spid="2" grpId="0"/>
      <p:bldP spid="4" grpId="0"/>
      <p:bldP spid="6" grpId="0"/>
      <p:bldP spid="15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Representational State Transfer</a:t>
            </a:r>
          </a:p>
        </p:txBody>
      </p:sp>
      <p:sp>
        <p:nvSpPr>
          <p:cNvPr id="21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0CE9C4F6-8AAC-4C01-866F-0A04C562E4F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51918" y="1565764"/>
            <a:ext cx="3492541" cy="256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509" tIns="0" rIns="54007" bIns="34295" anchor="ctr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GB" sz="1600" noProof="1">
                <a:solidFill>
                  <a:schemeClr val="tx2"/>
                </a:solidFill>
                <a:latin typeface="+mn-lt"/>
                <a:cs typeface="Calibri" pitchFamily="34" charset="0"/>
              </a:rPr>
              <a:t>What is being Represented?</a:t>
            </a:r>
          </a:p>
        </p:txBody>
      </p:sp>
      <p:sp>
        <p:nvSpPr>
          <p:cNvPr id="36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185F9A7E-DC39-480B-A2B6-7891D8A3143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1192" y="2264603"/>
            <a:ext cx="4134235" cy="477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509" tIns="0" rIns="54007" bIns="34295" anchor="ctr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GB" sz="1600" noProof="1">
                <a:solidFill>
                  <a:schemeClr val="tx2"/>
                </a:solidFill>
                <a:latin typeface="+mn-lt"/>
                <a:cs typeface="Calibri" pitchFamily="34" charset="0"/>
              </a:rPr>
              <a:t>Why is it called State transfer when we say REST is stateless?</a:t>
            </a:r>
          </a:p>
        </p:txBody>
      </p:sp>
      <p:sp>
        <p:nvSpPr>
          <p:cNvPr id="37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7A64EB4F-662E-4A3D-934F-7DC0843C88E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51919" y="3307938"/>
            <a:ext cx="3492541" cy="256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509" tIns="0" rIns="54007" bIns="34295" anchor="ctr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GB" sz="1600" noProof="1">
                <a:solidFill>
                  <a:schemeClr val="tx2"/>
                </a:solidFill>
                <a:latin typeface="+mn-lt"/>
                <a:cs typeface="Calibri" pitchFamily="34" charset="0"/>
              </a:rPr>
              <a:t>What really is being transferred?</a:t>
            </a:r>
          </a:p>
        </p:txBody>
      </p:sp>
      <p:sp>
        <p:nvSpPr>
          <p:cNvPr id="39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A63393EF-438E-4032-9EC3-9C5F51642CB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51919" y="1920069"/>
            <a:ext cx="3633212" cy="200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509" tIns="0" rIns="54007" bIns="34295" anchor="ctr">
            <a:spAutoFit/>
          </a:bodyPr>
          <a:lstStyle/>
          <a:p>
            <a:pPr lvl="0">
              <a:lnSpc>
                <a:spcPct val="90000"/>
              </a:lnSpc>
              <a:spcBef>
                <a:spcPts val="450"/>
              </a:spcBef>
              <a:buClr>
                <a:schemeClr val="bg1"/>
              </a:buClr>
              <a:buSzPct val="70000"/>
            </a:pPr>
            <a:r>
              <a:rPr lang="en-GB" sz="1200" noProof="1">
                <a:latin typeface="CiscoSansTT Light" panose="020B0503020201020303" pitchFamily="34" charset="0"/>
                <a:cs typeface="CiscoSansTT Light" panose="020B0503020201020303" pitchFamily="34" charset="0"/>
              </a:rPr>
              <a:t>The resource at the server is being represented</a:t>
            </a:r>
          </a:p>
        </p:txBody>
      </p:sp>
      <p:sp>
        <p:nvSpPr>
          <p:cNvPr id="40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D6750424-26E0-49AA-899B-1726695F93C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9995" y="2721525"/>
            <a:ext cx="4803875" cy="533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509" tIns="0" rIns="54007" bIns="34295" anchor="ctr">
            <a:spAutoFit/>
          </a:bodyPr>
          <a:lstStyle/>
          <a:p>
            <a:pPr lvl="0">
              <a:lnSpc>
                <a:spcPct val="90000"/>
              </a:lnSpc>
              <a:spcBef>
                <a:spcPts val="450"/>
              </a:spcBef>
              <a:buClr>
                <a:schemeClr val="bg1"/>
              </a:buClr>
              <a:buSzPct val="70000"/>
            </a:pPr>
            <a:r>
              <a:rPr lang="en-GB" sz="1200" noProof="1">
                <a:latin typeface="CiscoSansTT Light" panose="020B0503020201020303" pitchFamily="34" charset="0"/>
                <a:cs typeface="CiscoSansTT Light" panose="020B0503020201020303" pitchFamily="34" charset="0"/>
              </a:rPr>
              <a:t>A state of the resource is being transferred here, client will maintain state and will send all params in every request for server to handle the request.</a:t>
            </a:r>
          </a:p>
        </p:txBody>
      </p:sp>
      <p:sp>
        <p:nvSpPr>
          <p:cNvPr id="41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04B53CA6-7757-41C7-A329-C88D1CCA1A01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49957" y="3595932"/>
            <a:ext cx="4793913" cy="533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509" tIns="0" rIns="54007" bIns="34295" anchor="ctr">
            <a:spAutoFit/>
          </a:bodyPr>
          <a:lstStyle/>
          <a:p>
            <a:pPr lvl="0">
              <a:lnSpc>
                <a:spcPct val="90000"/>
              </a:lnSpc>
              <a:spcBef>
                <a:spcPts val="450"/>
              </a:spcBef>
              <a:buClr>
                <a:schemeClr val="bg1"/>
              </a:buClr>
              <a:buSzPct val="70000"/>
            </a:pPr>
            <a:r>
              <a:rPr lang="en-GB" sz="1200" noProof="1">
                <a:latin typeface="CiscoSansTT Light" panose="020B0503020201020303" pitchFamily="34" charset="0"/>
                <a:cs typeface="CiscoSansTT Light" panose="020B0503020201020303" pitchFamily="34" charset="0"/>
              </a:rPr>
              <a:t>A representation of the </a:t>
            </a:r>
            <a:r>
              <a:rPr lang="en-GB" sz="1200" b="1" noProof="1">
                <a:latin typeface="CiscoSansTT Light" panose="020B0503020201020303" pitchFamily="34" charset="0"/>
                <a:cs typeface="CiscoSansTT Light" panose="020B0503020201020303" pitchFamily="34" charset="0"/>
              </a:rPr>
              <a:t>resource state </a:t>
            </a:r>
            <a:r>
              <a:rPr lang="en-GB" sz="1200" noProof="1">
                <a:latin typeface="CiscoSansTT Light" panose="020B0503020201020303" pitchFamily="34" charset="0"/>
                <a:cs typeface="CiscoSansTT Light" panose="020B0503020201020303" pitchFamily="34" charset="0"/>
              </a:rPr>
              <a:t>stored on the server db is presented to the client in an understandable </a:t>
            </a:r>
            <a:r>
              <a:rPr lang="en-GB" sz="1200" b="1" noProof="1">
                <a:latin typeface="CiscoSansTT Light" panose="020B0503020201020303" pitchFamily="34" charset="0"/>
                <a:cs typeface="CiscoSansTT Light" panose="020B0503020201020303" pitchFamily="34" charset="0"/>
              </a:rPr>
              <a:t>application state </a:t>
            </a:r>
            <a:r>
              <a:rPr lang="en-GB" sz="1200" noProof="1">
                <a:latin typeface="CiscoSansTT Light" panose="020B0503020201020303" pitchFamily="34" charset="0"/>
                <a:cs typeface="CiscoSansTT Light" panose="020B0503020201020303" pitchFamily="34" charset="0"/>
              </a:rPr>
              <a:t>of the client in the form of HTML or XML or JSON</a:t>
            </a:r>
          </a:p>
        </p:txBody>
      </p:sp>
      <p:grpSp>
        <p:nvGrpSpPr>
          <p:cNvPr id="44" name="Group 4">
            <a:extLst>
              <a:ext uri="{FF2B5EF4-FFF2-40B4-BE49-F238E27FC236}">
                <a16:creationId xmlns:a16="http://schemas.microsoft.com/office/drawing/2014/main" id="{6E5A7631-06B6-4690-BA01-136A20ECB9D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54996" y="1332190"/>
            <a:ext cx="365653" cy="640850"/>
            <a:chOff x="2404" y="264"/>
            <a:chExt cx="2102" cy="3684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BEC9A142-DAD6-487B-A30B-00C27C18C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" y="264"/>
              <a:ext cx="2102" cy="3684"/>
            </a:xfrm>
            <a:custGeom>
              <a:avLst/>
              <a:gdLst>
                <a:gd name="T0" fmla="*/ 1511 w 1716"/>
                <a:gd name="T1" fmla="*/ 3084 h 3084"/>
                <a:gd name="T2" fmla="*/ 205 w 1716"/>
                <a:gd name="T3" fmla="*/ 3084 h 3084"/>
                <a:gd name="T4" fmla="*/ 0 w 1716"/>
                <a:gd name="T5" fmla="*/ 2879 h 3084"/>
                <a:gd name="T6" fmla="*/ 0 w 1716"/>
                <a:gd name="T7" fmla="*/ 205 h 3084"/>
                <a:gd name="T8" fmla="*/ 205 w 1716"/>
                <a:gd name="T9" fmla="*/ 0 h 3084"/>
                <a:gd name="T10" fmla="*/ 1511 w 1716"/>
                <a:gd name="T11" fmla="*/ 0 h 3084"/>
                <a:gd name="T12" fmla="*/ 1716 w 1716"/>
                <a:gd name="T13" fmla="*/ 205 h 3084"/>
                <a:gd name="T14" fmla="*/ 1716 w 1716"/>
                <a:gd name="T15" fmla="*/ 2879 h 3084"/>
                <a:gd name="T16" fmla="*/ 1511 w 1716"/>
                <a:gd name="T17" fmla="*/ 3084 h 3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6" h="3084">
                  <a:moveTo>
                    <a:pt x="1511" y="3084"/>
                  </a:moveTo>
                  <a:cubicBezTo>
                    <a:pt x="205" y="3084"/>
                    <a:pt x="205" y="3084"/>
                    <a:pt x="205" y="3084"/>
                  </a:cubicBezTo>
                  <a:cubicBezTo>
                    <a:pt x="92" y="3084"/>
                    <a:pt x="0" y="2992"/>
                    <a:pt x="0" y="2879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92"/>
                    <a:pt x="92" y="0"/>
                    <a:pt x="205" y="0"/>
                  </a:cubicBezTo>
                  <a:cubicBezTo>
                    <a:pt x="1511" y="0"/>
                    <a:pt x="1511" y="0"/>
                    <a:pt x="1511" y="0"/>
                  </a:cubicBezTo>
                  <a:cubicBezTo>
                    <a:pt x="1624" y="0"/>
                    <a:pt x="1716" y="92"/>
                    <a:pt x="1716" y="205"/>
                  </a:cubicBezTo>
                  <a:cubicBezTo>
                    <a:pt x="1716" y="2879"/>
                    <a:pt x="1716" y="2879"/>
                    <a:pt x="1716" y="2879"/>
                  </a:cubicBezTo>
                  <a:cubicBezTo>
                    <a:pt x="1716" y="2992"/>
                    <a:pt x="1624" y="3084"/>
                    <a:pt x="1511" y="30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CE97880F-15BC-4737-88E3-FDADC7F6B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0" y="2959"/>
              <a:ext cx="118" cy="708"/>
            </a:xfrm>
            <a:custGeom>
              <a:avLst/>
              <a:gdLst>
                <a:gd name="T0" fmla="*/ 96 w 96"/>
                <a:gd name="T1" fmla="*/ 49 h 593"/>
                <a:gd name="T2" fmla="*/ 96 w 96"/>
                <a:gd name="T3" fmla="*/ 545 h 593"/>
                <a:gd name="T4" fmla="*/ 48 w 96"/>
                <a:gd name="T5" fmla="*/ 593 h 593"/>
                <a:gd name="T6" fmla="*/ 0 w 96"/>
                <a:gd name="T7" fmla="*/ 545 h 593"/>
                <a:gd name="T8" fmla="*/ 0 w 96"/>
                <a:gd name="T9" fmla="*/ 49 h 593"/>
                <a:gd name="T10" fmla="*/ 48 w 96"/>
                <a:gd name="T11" fmla="*/ 0 h 593"/>
                <a:gd name="T12" fmla="*/ 96 w 96"/>
                <a:gd name="T13" fmla="*/ 49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593">
                  <a:moveTo>
                    <a:pt x="96" y="49"/>
                  </a:moveTo>
                  <a:cubicBezTo>
                    <a:pt x="96" y="545"/>
                    <a:pt x="96" y="545"/>
                    <a:pt x="96" y="545"/>
                  </a:cubicBezTo>
                  <a:cubicBezTo>
                    <a:pt x="96" y="572"/>
                    <a:pt x="74" y="593"/>
                    <a:pt x="48" y="593"/>
                  </a:cubicBezTo>
                  <a:cubicBezTo>
                    <a:pt x="21" y="593"/>
                    <a:pt x="0" y="572"/>
                    <a:pt x="0" y="545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74" y="0"/>
                    <a:pt x="96" y="22"/>
                    <a:pt x="96" y="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C480AB49-804D-4175-A297-0E42A0EA3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1" y="2959"/>
              <a:ext cx="117" cy="708"/>
            </a:xfrm>
            <a:custGeom>
              <a:avLst/>
              <a:gdLst>
                <a:gd name="T0" fmla="*/ 96 w 96"/>
                <a:gd name="T1" fmla="*/ 49 h 593"/>
                <a:gd name="T2" fmla="*/ 96 w 96"/>
                <a:gd name="T3" fmla="*/ 545 h 593"/>
                <a:gd name="T4" fmla="*/ 48 w 96"/>
                <a:gd name="T5" fmla="*/ 593 h 593"/>
                <a:gd name="T6" fmla="*/ 0 w 96"/>
                <a:gd name="T7" fmla="*/ 545 h 593"/>
                <a:gd name="T8" fmla="*/ 0 w 96"/>
                <a:gd name="T9" fmla="*/ 49 h 593"/>
                <a:gd name="T10" fmla="*/ 48 w 96"/>
                <a:gd name="T11" fmla="*/ 0 h 593"/>
                <a:gd name="T12" fmla="*/ 96 w 96"/>
                <a:gd name="T13" fmla="*/ 49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593">
                  <a:moveTo>
                    <a:pt x="96" y="49"/>
                  </a:moveTo>
                  <a:cubicBezTo>
                    <a:pt x="96" y="545"/>
                    <a:pt x="96" y="545"/>
                    <a:pt x="96" y="545"/>
                  </a:cubicBezTo>
                  <a:cubicBezTo>
                    <a:pt x="96" y="572"/>
                    <a:pt x="74" y="593"/>
                    <a:pt x="48" y="593"/>
                  </a:cubicBezTo>
                  <a:cubicBezTo>
                    <a:pt x="21" y="593"/>
                    <a:pt x="0" y="572"/>
                    <a:pt x="0" y="545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74" y="0"/>
                    <a:pt x="96" y="22"/>
                    <a:pt x="96" y="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8">
              <a:extLst>
                <a:ext uri="{FF2B5EF4-FFF2-40B4-BE49-F238E27FC236}">
                  <a16:creationId xmlns:a16="http://schemas.microsoft.com/office/drawing/2014/main" id="{D1D64C9C-3B83-4EF3-AB56-D53833F2B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7" y="509"/>
              <a:ext cx="201" cy="1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B16D6F65-ACB7-42A8-BBAB-BDB2CA0F5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2" y="1187"/>
              <a:ext cx="1566" cy="160"/>
            </a:xfrm>
            <a:custGeom>
              <a:avLst/>
              <a:gdLst>
                <a:gd name="T0" fmla="*/ 1210 w 1278"/>
                <a:gd name="T1" fmla="*/ 134 h 134"/>
                <a:gd name="T2" fmla="*/ 68 w 1278"/>
                <a:gd name="T3" fmla="*/ 134 h 134"/>
                <a:gd name="T4" fmla="*/ 0 w 1278"/>
                <a:gd name="T5" fmla="*/ 67 h 134"/>
                <a:gd name="T6" fmla="*/ 68 w 1278"/>
                <a:gd name="T7" fmla="*/ 0 h 134"/>
                <a:gd name="T8" fmla="*/ 1210 w 1278"/>
                <a:gd name="T9" fmla="*/ 0 h 134"/>
                <a:gd name="T10" fmla="*/ 1278 w 1278"/>
                <a:gd name="T11" fmla="*/ 67 h 134"/>
                <a:gd name="T12" fmla="*/ 1210 w 1278"/>
                <a:gd name="T13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8" h="134">
                  <a:moveTo>
                    <a:pt x="1210" y="134"/>
                  </a:moveTo>
                  <a:cubicBezTo>
                    <a:pt x="68" y="134"/>
                    <a:pt x="68" y="134"/>
                    <a:pt x="68" y="134"/>
                  </a:cubicBezTo>
                  <a:cubicBezTo>
                    <a:pt x="31" y="134"/>
                    <a:pt x="0" y="104"/>
                    <a:pt x="0" y="67"/>
                  </a:cubicBezTo>
                  <a:cubicBezTo>
                    <a:pt x="0" y="30"/>
                    <a:pt x="31" y="0"/>
                    <a:pt x="68" y="0"/>
                  </a:cubicBezTo>
                  <a:cubicBezTo>
                    <a:pt x="1210" y="0"/>
                    <a:pt x="1210" y="0"/>
                    <a:pt x="1210" y="0"/>
                  </a:cubicBezTo>
                  <a:cubicBezTo>
                    <a:pt x="1247" y="0"/>
                    <a:pt x="1278" y="30"/>
                    <a:pt x="1278" y="67"/>
                  </a:cubicBezTo>
                  <a:cubicBezTo>
                    <a:pt x="1278" y="104"/>
                    <a:pt x="1247" y="134"/>
                    <a:pt x="1210" y="13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D32F3D4A-3DC1-484B-9CFF-1231627BF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2" y="1491"/>
              <a:ext cx="1566" cy="161"/>
            </a:xfrm>
            <a:custGeom>
              <a:avLst/>
              <a:gdLst>
                <a:gd name="T0" fmla="*/ 1210 w 1278"/>
                <a:gd name="T1" fmla="*/ 135 h 135"/>
                <a:gd name="T2" fmla="*/ 68 w 1278"/>
                <a:gd name="T3" fmla="*/ 135 h 135"/>
                <a:gd name="T4" fmla="*/ 0 w 1278"/>
                <a:gd name="T5" fmla="*/ 67 h 135"/>
                <a:gd name="T6" fmla="*/ 0 w 1278"/>
                <a:gd name="T7" fmla="*/ 67 h 135"/>
                <a:gd name="T8" fmla="*/ 68 w 1278"/>
                <a:gd name="T9" fmla="*/ 0 h 135"/>
                <a:gd name="T10" fmla="*/ 1210 w 1278"/>
                <a:gd name="T11" fmla="*/ 0 h 135"/>
                <a:gd name="T12" fmla="*/ 1278 w 1278"/>
                <a:gd name="T13" fmla="*/ 67 h 135"/>
                <a:gd name="T14" fmla="*/ 1278 w 1278"/>
                <a:gd name="T15" fmla="*/ 67 h 135"/>
                <a:gd name="T16" fmla="*/ 1210 w 1278"/>
                <a:gd name="T1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8" h="135">
                  <a:moveTo>
                    <a:pt x="1210" y="135"/>
                  </a:moveTo>
                  <a:cubicBezTo>
                    <a:pt x="68" y="135"/>
                    <a:pt x="68" y="135"/>
                    <a:pt x="68" y="135"/>
                  </a:cubicBezTo>
                  <a:cubicBezTo>
                    <a:pt x="31" y="135"/>
                    <a:pt x="0" y="104"/>
                    <a:pt x="0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30"/>
                    <a:pt x="31" y="0"/>
                    <a:pt x="68" y="0"/>
                  </a:cubicBezTo>
                  <a:cubicBezTo>
                    <a:pt x="1210" y="0"/>
                    <a:pt x="1210" y="0"/>
                    <a:pt x="1210" y="0"/>
                  </a:cubicBezTo>
                  <a:cubicBezTo>
                    <a:pt x="1247" y="0"/>
                    <a:pt x="1278" y="30"/>
                    <a:pt x="1278" y="67"/>
                  </a:cubicBezTo>
                  <a:cubicBezTo>
                    <a:pt x="1278" y="67"/>
                    <a:pt x="1278" y="67"/>
                    <a:pt x="1278" y="67"/>
                  </a:cubicBezTo>
                  <a:cubicBezTo>
                    <a:pt x="1278" y="104"/>
                    <a:pt x="1247" y="135"/>
                    <a:pt x="1210" y="13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4">
            <a:extLst>
              <a:ext uri="{FF2B5EF4-FFF2-40B4-BE49-F238E27FC236}">
                <a16:creationId xmlns:a16="http://schemas.microsoft.com/office/drawing/2014/main" id="{F97E1455-CB02-407F-8819-23705ACCE9B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54995" y="3409335"/>
            <a:ext cx="365653" cy="640850"/>
            <a:chOff x="2404" y="264"/>
            <a:chExt cx="2102" cy="3684"/>
          </a:xfrm>
        </p:grpSpPr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id="{CCA8FBCB-1C80-443A-9E38-02C6BB94A9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4" y="264"/>
              <a:ext cx="2102" cy="3684"/>
            </a:xfrm>
            <a:custGeom>
              <a:avLst/>
              <a:gdLst>
                <a:gd name="T0" fmla="*/ 1511 w 1716"/>
                <a:gd name="T1" fmla="*/ 3084 h 3084"/>
                <a:gd name="T2" fmla="*/ 205 w 1716"/>
                <a:gd name="T3" fmla="*/ 3084 h 3084"/>
                <a:gd name="T4" fmla="*/ 0 w 1716"/>
                <a:gd name="T5" fmla="*/ 2879 h 3084"/>
                <a:gd name="T6" fmla="*/ 0 w 1716"/>
                <a:gd name="T7" fmla="*/ 205 h 3084"/>
                <a:gd name="T8" fmla="*/ 205 w 1716"/>
                <a:gd name="T9" fmla="*/ 0 h 3084"/>
                <a:gd name="T10" fmla="*/ 1511 w 1716"/>
                <a:gd name="T11" fmla="*/ 0 h 3084"/>
                <a:gd name="T12" fmla="*/ 1716 w 1716"/>
                <a:gd name="T13" fmla="*/ 205 h 3084"/>
                <a:gd name="T14" fmla="*/ 1716 w 1716"/>
                <a:gd name="T15" fmla="*/ 2879 h 3084"/>
                <a:gd name="T16" fmla="*/ 1511 w 1716"/>
                <a:gd name="T17" fmla="*/ 3084 h 3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16" h="3084">
                  <a:moveTo>
                    <a:pt x="1511" y="3084"/>
                  </a:moveTo>
                  <a:cubicBezTo>
                    <a:pt x="205" y="3084"/>
                    <a:pt x="205" y="3084"/>
                    <a:pt x="205" y="3084"/>
                  </a:cubicBezTo>
                  <a:cubicBezTo>
                    <a:pt x="92" y="3084"/>
                    <a:pt x="0" y="2992"/>
                    <a:pt x="0" y="2879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0" y="92"/>
                    <a:pt x="92" y="0"/>
                    <a:pt x="205" y="0"/>
                  </a:cubicBezTo>
                  <a:cubicBezTo>
                    <a:pt x="1511" y="0"/>
                    <a:pt x="1511" y="0"/>
                    <a:pt x="1511" y="0"/>
                  </a:cubicBezTo>
                  <a:cubicBezTo>
                    <a:pt x="1624" y="0"/>
                    <a:pt x="1716" y="92"/>
                    <a:pt x="1716" y="205"/>
                  </a:cubicBezTo>
                  <a:cubicBezTo>
                    <a:pt x="1716" y="2879"/>
                    <a:pt x="1716" y="2879"/>
                    <a:pt x="1716" y="2879"/>
                  </a:cubicBezTo>
                  <a:cubicBezTo>
                    <a:pt x="1716" y="2992"/>
                    <a:pt x="1624" y="3084"/>
                    <a:pt x="1511" y="30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08A767A8-D93F-4A27-8840-CDCE16BDC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0" y="2959"/>
              <a:ext cx="118" cy="708"/>
            </a:xfrm>
            <a:custGeom>
              <a:avLst/>
              <a:gdLst>
                <a:gd name="T0" fmla="*/ 96 w 96"/>
                <a:gd name="T1" fmla="*/ 49 h 593"/>
                <a:gd name="T2" fmla="*/ 96 w 96"/>
                <a:gd name="T3" fmla="*/ 545 h 593"/>
                <a:gd name="T4" fmla="*/ 48 w 96"/>
                <a:gd name="T5" fmla="*/ 593 h 593"/>
                <a:gd name="T6" fmla="*/ 0 w 96"/>
                <a:gd name="T7" fmla="*/ 545 h 593"/>
                <a:gd name="T8" fmla="*/ 0 w 96"/>
                <a:gd name="T9" fmla="*/ 49 h 593"/>
                <a:gd name="T10" fmla="*/ 48 w 96"/>
                <a:gd name="T11" fmla="*/ 0 h 593"/>
                <a:gd name="T12" fmla="*/ 96 w 96"/>
                <a:gd name="T13" fmla="*/ 49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593">
                  <a:moveTo>
                    <a:pt x="96" y="49"/>
                  </a:moveTo>
                  <a:cubicBezTo>
                    <a:pt x="96" y="545"/>
                    <a:pt x="96" y="545"/>
                    <a:pt x="96" y="545"/>
                  </a:cubicBezTo>
                  <a:cubicBezTo>
                    <a:pt x="96" y="572"/>
                    <a:pt x="74" y="593"/>
                    <a:pt x="48" y="593"/>
                  </a:cubicBezTo>
                  <a:cubicBezTo>
                    <a:pt x="21" y="593"/>
                    <a:pt x="0" y="572"/>
                    <a:pt x="0" y="545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74" y="0"/>
                    <a:pt x="96" y="22"/>
                    <a:pt x="96" y="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C694A800-FEC7-41AB-BC35-EDE001030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1" y="2959"/>
              <a:ext cx="117" cy="708"/>
            </a:xfrm>
            <a:custGeom>
              <a:avLst/>
              <a:gdLst>
                <a:gd name="T0" fmla="*/ 96 w 96"/>
                <a:gd name="T1" fmla="*/ 49 h 593"/>
                <a:gd name="T2" fmla="*/ 96 w 96"/>
                <a:gd name="T3" fmla="*/ 545 h 593"/>
                <a:gd name="T4" fmla="*/ 48 w 96"/>
                <a:gd name="T5" fmla="*/ 593 h 593"/>
                <a:gd name="T6" fmla="*/ 0 w 96"/>
                <a:gd name="T7" fmla="*/ 545 h 593"/>
                <a:gd name="T8" fmla="*/ 0 w 96"/>
                <a:gd name="T9" fmla="*/ 49 h 593"/>
                <a:gd name="T10" fmla="*/ 48 w 96"/>
                <a:gd name="T11" fmla="*/ 0 h 593"/>
                <a:gd name="T12" fmla="*/ 96 w 96"/>
                <a:gd name="T13" fmla="*/ 49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593">
                  <a:moveTo>
                    <a:pt x="96" y="49"/>
                  </a:moveTo>
                  <a:cubicBezTo>
                    <a:pt x="96" y="545"/>
                    <a:pt x="96" y="545"/>
                    <a:pt x="96" y="545"/>
                  </a:cubicBezTo>
                  <a:cubicBezTo>
                    <a:pt x="96" y="572"/>
                    <a:pt x="74" y="593"/>
                    <a:pt x="48" y="593"/>
                  </a:cubicBezTo>
                  <a:cubicBezTo>
                    <a:pt x="21" y="593"/>
                    <a:pt x="0" y="572"/>
                    <a:pt x="0" y="545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74" y="0"/>
                    <a:pt x="96" y="22"/>
                    <a:pt x="96" y="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8">
              <a:extLst>
                <a:ext uri="{FF2B5EF4-FFF2-40B4-BE49-F238E27FC236}">
                  <a16:creationId xmlns:a16="http://schemas.microsoft.com/office/drawing/2014/main" id="{430B3C4F-3244-46C4-AAE3-58FACDFD2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7" y="509"/>
              <a:ext cx="201" cy="19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E971A8C6-56DB-4C80-A17D-879B26F2E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2" y="1187"/>
              <a:ext cx="1566" cy="160"/>
            </a:xfrm>
            <a:custGeom>
              <a:avLst/>
              <a:gdLst>
                <a:gd name="T0" fmla="*/ 1210 w 1278"/>
                <a:gd name="T1" fmla="*/ 134 h 134"/>
                <a:gd name="T2" fmla="*/ 68 w 1278"/>
                <a:gd name="T3" fmla="*/ 134 h 134"/>
                <a:gd name="T4" fmla="*/ 0 w 1278"/>
                <a:gd name="T5" fmla="*/ 67 h 134"/>
                <a:gd name="T6" fmla="*/ 68 w 1278"/>
                <a:gd name="T7" fmla="*/ 0 h 134"/>
                <a:gd name="T8" fmla="*/ 1210 w 1278"/>
                <a:gd name="T9" fmla="*/ 0 h 134"/>
                <a:gd name="T10" fmla="*/ 1278 w 1278"/>
                <a:gd name="T11" fmla="*/ 67 h 134"/>
                <a:gd name="T12" fmla="*/ 1210 w 1278"/>
                <a:gd name="T13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8" h="134">
                  <a:moveTo>
                    <a:pt x="1210" y="134"/>
                  </a:moveTo>
                  <a:cubicBezTo>
                    <a:pt x="68" y="134"/>
                    <a:pt x="68" y="134"/>
                    <a:pt x="68" y="134"/>
                  </a:cubicBezTo>
                  <a:cubicBezTo>
                    <a:pt x="31" y="134"/>
                    <a:pt x="0" y="104"/>
                    <a:pt x="0" y="67"/>
                  </a:cubicBezTo>
                  <a:cubicBezTo>
                    <a:pt x="0" y="30"/>
                    <a:pt x="31" y="0"/>
                    <a:pt x="68" y="0"/>
                  </a:cubicBezTo>
                  <a:cubicBezTo>
                    <a:pt x="1210" y="0"/>
                    <a:pt x="1210" y="0"/>
                    <a:pt x="1210" y="0"/>
                  </a:cubicBezTo>
                  <a:cubicBezTo>
                    <a:pt x="1247" y="0"/>
                    <a:pt x="1278" y="30"/>
                    <a:pt x="1278" y="67"/>
                  </a:cubicBezTo>
                  <a:cubicBezTo>
                    <a:pt x="1278" y="104"/>
                    <a:pt x="1247" y="134"/>
                    <a:pt x="1210" y="13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3BDE7090-871A-45AE-B880-148717EDA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2" y="1491"/>
              <a:ext cx="1566" cy="161"/>
            </a:xfrm>
            <a:custGeom>
              <a:avLst/>
              <a:gdLst>
                <a:gd name="T0" fmla="*/ 1210 w 1278"/>
                <a:gd name="T1" fmla="*/ 135 h 135"/>
                <a:gd name="T2" fmla="*/ 68 w 1278"/>
                <a:gd name="T3" fmla="*/ 135 h 135"/>
                <a:gd name="T4" fmla="*/ 0 w 1278"/>
                <a:gd name="T5" fmla="*/ 67 h 135"/>
                <a:gd name="T6" fmla="*/ 0 w 1278"/>
                <a:gd name="T7" fmla="*/ 67 h 135"/>
                <a:gd name="T8" fmla="*/ 68 w 1278"/>
                <a:gd name="T9" fmla="*/ 0 h 135"/>
                <a:gd name="T10" fmla="*/ 1210 w 1278"/>
                <a:gd name="T11" fmla="*/ 0 h 135"/>
                <a:gd name="T12" fmla="*/ 1278 w 1278"/>
                <a:gd name="T13" fmla="*/ 67 h 135"/>
                <a:gd name="T14" fmla="*/ 1278 w 1278"/>
                <a:gd name="T15" fmla="*/ 67 h 135"/>
                <a:gd name="T16" fmla="*/ 1210 w 1278"/>
                <a:gd name="T17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8" h="135">
                  <a:moveTo>
                    <a:pt x="1210" y="135"/>
                  </a:moveTo>
                  <a:cubicBezTo>
                    <a:pt x="68" y="135"/>
                    <a:pt x="68" y="135"/>
                    <a:pt x="68" y="135"/>
                  </a:cubicBezTo>
                  <a:cubicBezTo>
                    <a:pt x="31" y="135"/>
                    <a:pt x="0" y="104"/>
                    <a:pt x="0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30"/>
                    <a:pt x="31" y="0"/>
                    <a:pt x="68" y="0"/>
                  </a:cubicBezTo>
                  <a:cubicBezTo>
                    <a:pt x="1210" y="0"/>
                    <a:pt x="1210" y="0"/>
                    <a:pt x="1210" y="0"/>
                  </a:cubicBezTo>
                  <a:cubicBezTo>
                    <a:pt x="1247" y="0"/>
                    <a:pt x="1278" y="30"/>
                    <a:pt x="1278" y="67"/>
                  </a:cubicBezTo>
                  <a:cubicBezTo>
                    <a:pt x="1278" y="67"/>
                    <a:pt x="1278" y="67"/>
                    <a:pt x="1278" y="67"/>
                  </a:cubicBezTo>
                  <a:cubicBezTo>
                    <a:pt x="1278" y="104"/>
                    <a:pt x="1247" y="135"/>
                    <a:pt x="1210" y="13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69D737B-9007-494E-99F5-A852EFA84846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5889391" y="2578177"/>
            <a:ext cx="1302247" cy="262307"/>
            <a:chOff x="1345435" y="1613412"/>
            <a:chExt cx="1948302" cy="392440"/>
          </a:xfrm>
        </p:grpSpPr>
        <p:sp>
          <p:nvSpPr>
            <p:cNvPr id="66" name="Freeform 196">
              <a:extLst>
                <a:ext uri="{FF2B5EF4-FFF2-40B4-BE49-F238E27FC236}">
                  <a16:creationId xmlns:a16="http://schemas.microsoft.com/office/drawing/2014/main" id="{628904BB-A7EE-4B17-9491-E3D0BAD52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5435" y="1748710"/>
              <a:ext cx="1793015" cy="125930"/>
            </a:xfrm>
            <a:custGeom>
              <a:avLst/>
              <a:gdLst>
                <a:gd name="T0" fmla="*/ 180 w 5140"/>
                <a:gd name="T1" fmla="*/ 361 h 361"/>
                <a:gd name="T2" fmla="*/ 4958 w 5140"/>
                <a:gd name="T3" fmla="*/ 361 h 361"/>
                <a:gd name="T4" fmla="*/ 5140 w 5140"/>
                <a:gd name="T5" fmla="*/ 180 h 361"/>
                <a:gd name="T6" fmla="*/ 4960 w 5140"/>
                <a:gd name="T7" fmla="*/ 0 h 361"/>
                <a:gd name="T8" fmla="*/ 182 w 5140"/>
                <a:gd name="T9" fmla="*/ 0 h 361"/>
                <a:gd name="T10" fmla="*/ 144 w 5140"/>
                <a:gd name="T11" fmla="*/ 3 h 361"/>
                <a:gd name="T12" fmla="*/ 80 w 5140"/>
                <a:gd name="T13" fmla="*/ 30 h 361"/>
                <a:gd name="T14" fmla="*/ 30 w 5140"/>
                <a:gd name="T15" fmla="*/ 79 h 361"/>
                <a:gd name="T16" fmla="*/ 2 w 5140"/>
                <a:gd name="T17" fmla="*/ 144 h 361"/>
                <a:gd name="T18" fmla="*/ 0 w 5140"/>
                <a:gd name="T19" fmla="*/ 182 h 361"/>
                <a:gd name="T20" fmla="*/ 2 w 5140"/>
                <a:gd name="T21" fmla="*/ 203 h 361"/>
                <a:gd name="T22" fmla="*/ 11 w 5140"/>
                <a:gd name="T23" fmla="*/ 245 h 361"/>
                <a:gd name="T24" fmla="*/ 42 w 5140"/>
                <a:gd name="T25" fmla="*/ 300 h 361"/>
                <a:gd name="T26" fmla="*/ 74 w 5140"/>
                <a:gd name="T27" fmla="*/ 328 h 361"/>
                <a:gd name="T28" fmla="*/ 97 w 5140"/>
                <a:gd name="T29" fmla="*/ 342 h 361"/>
                <a:gd name="T30" fmla="*/ 150 w 5140"/>
                <a:gd name="T31" fmla="*/ 359 h 361"/>
                <a:gd name="T32" fmla="*/ 180 w 5140"/>
                <a:gd name="T33" fmla="*/ 361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140" h="361">
                  <a:moveTo>
                    <a:pt x="180" y="361"/>
                  </a:moveTo>
                  <a:lnTo>
                    <a:pt x="4958" y="361"/>
                  </a:lnTo>
                  <a:lnTo>
                    <a:pt x="5140" y="180"/>
                  </a:lnTo>
                  <a:lnTo>
                    <a:pt x="4960" y="0"/>
                  </a:lnTo>
                  <a:lnTo>
                    <a:pt x="182" y="0"/>
                  </a:lnTo>
                  <a:lnTo>
                    <a:pt x="144" y="3"/>
                  </a:lnTo>
                  <a:lnTo>
                    <a:pt x="80" y="30"/>
                  </a:lnTo>
                  <a:lnTo>
                    <a:pt x="30" y="79"/>
                  </a:lnTo>
                  <a:lnTo>
                    <a:pt x="2" y="144"/>
                  </a:lnTo>
                  <a:lnTo>
                    <a:pt x="0" y="182"/>
                  </a:lnTo>
                  <a:lnTo>
                    <a:pt x="2" y="203"/>
                  </a:lnTo>
                  <a:lnTo>
                    <a:pt x="11" y="245"/>
                  </a:lnTo>
                  <a:lnTo>
                    <a:pt x="42" y="300"/>
                  </a:lnTo>
                  <a:lnTo>
                    <a:pt x="74" y="328"/>
                  </a:lnTo>
                  <a:lnTo>
                    <a:pt x="97" y="342"/>
                  </a:lnTo>
                  <a:lnTo>
                    <a:pt x="150" y="359"/>
                  </a:lnTo>
                  <a:lnTo>
                    <a:pt x="180" y="361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9EE758A-CB5C-4AEC-82E4-D9F8F5DCE0CE}"/>
                </a:ext>
              </a:extLst>
            </p:cNvPr>
            <p:cNvGrpSpPr/>
            <p:nvPr/>
          </p:nvGrpSpPr>
          <p:grpSpPr>
            <a:xfrm>
              <a:off x="3035249" y="1613412"/>
              <a:ext cx="258488" cy="392440"/>
              <a:chOff x="3035249" y="1613412"/>
              <a:chExt cx="258488" cy="392440"/>
            </a:xfrm>
          </p:grpSpPr>
          <p:sp>
            <p:nvSpPr>
              <p:cNvPr id="68" name="Freeform 124">
                <a:extLst>
                  <a:ext uri="{FF2B5EF4-FFF2-40B4-BE49-F238E27FC236}">
                    <a16:creationId xmlns:a16="http://schemas.microsoft.com/office/drawing/2014/main" id="{9203B835-A155-42E8-A659-66BCFDA56E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5249" y="1855504"/>
                <a:ext cx="238604" cy="150348"/>
              </a:xfrm>
              <a:custGeom>
                <a:avLst/>
                <a:gdLst>
                  <a:gd name="T0" fmla="*/ 177 w 684"/>
                  <a:gd name="T1" fmla="*/ 431 h 431"/>
                  <a:gd name="T2" fmla="*/ 213 w 684"/>
                  <a:gd name="T3" fmla="*/ 428 h 431"/>
                  <a:gd name="T4" fmla="*/ 279 w 684"/>
                  <a:gd name="T5" fmla="*/ 403 h 431"/>
                  <a:gd name="T6" fmla="*/ 306 w 684"/>
                  <a:gd name="T7" fmla="*/ 378 h 431"/>
                  <a:gd name="T8" fmla="*/ 684 w 684"/>
                  <a:gd name="T9" fmla="*/ 0 h 431"/>
                  <a:gd name="T10" fmla="*/ 653 w 684"/>
                  <a:gd name="T11" fmla="*/ 25 h 431"/>
                  <a:gd name="T12" fmla="*/ 619 w 684"/>
                  <a:gd name="T13" fmla="*/ 38 h 431"/>
                  <a:gd name="T14" fmla="*/ 591 w 684"/>
                  <a:gd name="T15" fmla="*/ 46 h 431"/>
                  <a:gd name="T16" fmla="*/ 562 w 684"/>
                  <a:gd name="T17" fmla="*/ 49 h 431"/>
                  <a:gd name="T18" fmla="*/ 125 w 684"/>
                  <a:gd name="T19" fmla="*/ 49 h 431"/>
                  <a:gd name="T20" fmla="*/ 125 w 684"/>
                  <a:gd name="T21" fmla="*/ 49 h 431"/>
                  <a:gd name="T22" fmla="*/ 127 w 684"/>
                  <a:gd name="T23" fmla="*/ 49 h 431"/>
                  <a:gd name="T24" fmla="*/ 51 w 684"/>
                  <a:gd name="T25" fmla="*/ 125 h 431"/>
                  <a:gd name="T26" fmla="*/ 28 w 684"/>
                  <a:gd name="T27" fmla="*/ 152 h 431"/>
                  <a:gd name="T28" fmla="*/ 0 w 684"/>
                  <a:gd name="T29" fmla="*/ 217 h 431"/>
                  <a:gd name="T30" fmla="*/ 0 w 684"/>
                  <a:gd name="T31" fmla="*/ 287 h 431"/>
                  <a:gd name="T32" fmla="*/ 28 w 684"/>
                  <a:gd name="T33" fmla="*/ 350 h 431"/>
                  <a:gd name="T34" fmla="*/ 51 w 684"/>
                  <a:gd name="T35" fmla="*/ 380 h 431"/>
                  <a:gd name="T36" fmla="*/ 53 w 684"/>
                  <a:gd name="T37" fmla="*/ 380 h 431"/>
                  <a:gd name="T38" fmla="*/ 55 w 684"/>
                  <a:gd name="T39" fmla="*/ 382 h 431"/>
                  <a:gd name="T40" fmla="*/ 82 w 684"/>
                  <a:gd name="T41" fmla="*/ 405 h 431"/>
                  <a:gd name="T42" fmla="*/ 146 w 684"/>
                  <a:gd name="T43" fmla="*/ 428 h 431"/>
                  <a:gd name="T44" fmla="*/ 177 w 684"/>
                  <a:gd name="T45" fmla="*/ 431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84" h="431">
                    <a:moveTo>
                      <a:pt x="177" y="431"/>
                    </a:moveTo>
                    <a:lnTo>
                      <a:pt x="213" y="428"/>
                    </a:lnTo>
                    <a:lnTo>
                      <a:pt x="279" y="403"/>
                    </a:lnTo>
                    <a:lnTo>
                      <a:pt x="306" y="378"/>
                    </a:lnTo>
                    <a:lnTo>
                      <a:pt x="684" y="0"/>
                    </a:lnTo>
                    <a:lnTo>
                      <a:pt x="653" y="25"/>
                    </a:lnTo>
                    <a:lnTo>
                      <a:pt x="619" y="38"/>
                    </a:lnTo>
                    <a:lnTo>
                      <a:pt x="591" y="46"/>
                    </a:lnTo>
                    <a:lnTo>
                      <a:pt x="562" y="49"/>
                    </a:lnTo>
                    <a:lnTo>
                      <a:pt x="125" y="49"/>
                    </a:lnTo>
                    <a:lnTo>
                      <a:pt x="125" y="49"/>
                    </a:lnTo>
                    <a:lnTo>
                      <a:pt x="127" y="49"/>
                    </a:lnTo>
                    <a:lnTo>
                      <a:pt x="51" y="125"/>
                    </a:lnTo>
                    <a:lnTo>
                      <a:pt x="28" y="152"/>
                    </a:lnTo>
                    <a:lnTo>
                      <a:pt x="0" y="217"/>
                    </a:lnTo>
                    <a:lnTo>
                      <a:pt x="0" y="287"/>
                    </a:lnTo>
                    <a:lnTo>
                      <a:pt x="28" y="350"/>
                    </a:lnTo>
                    <a:lnTo>
                      <a:pt x="51" y="380"/>
                    </a:lnTo>
                    <a:lnTo>
                      <a:pt x="53" y="380"/>
                    </a:lnTo>
                    <a:lnTo>
                      <a:pt x="55" y="382"/>
                    </a:lnTo>
                    <a:lnTo>
                      <a:pt x="82" y="405"/>
                    </a:lnTo>
                    <a:lnTo>
                      <a:pt x="146" y="428"/>
                    </a:lnTo>
                    <a:lnTo>
                      <a:pt x="177" y="43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25">
                <a:extLst>
                  <a:ext uri="{FF2B5EF4-FFF2-40B4-BE49-F238E27FC236}">
                    <a16:creationId xmlns:a16="http://schemas.microsoft.com/office/drawing/2014/main" id="{3768ED26-9432-437E-9218-C5D0E6770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8854" y="1809109"/>
                <a:ext cx="172325" cy="63488"/>
              </a:xfrm>
              <a:custGeom>
                <a:avLst/>
                <a:gdLst>
                  <a:gd name="T0" fmla="*/ 0 w 494"/>
                  <a:gd name="T1" fmla="*/ 182 h 182"/>
                  <a:gd name="T2" fmla="*/ 437 w 494"/>
                  <a:gd name="T3" fmla="*/ 182 h 182"/>
                  <a:gd name="T4" fmla="*/ 466 w 494"/>
                  <a:gd name="T5" fmla="*/ 179 h 182"/>
                  <a:gd name="T6" fmla="*/ 494 w 494"/>
                  <a:gd name="T7" fmla="*/ 171 h 182"/>
                  <a:gd name="T8" fmla="*/ 464 w 494"/>
                  <a:gd name="T9" fmla="*/ 179 h 182"/>
                  <a:gd name="T10" fmla="*/ 437 w 494"/>
                  <a:gd name="T11" fmla="*/ 182 h 182"/>
                  <a:gd name="T12" fmla="*/ 401 w 494"/>
                  <a:gd name="T13" fmla="*/ 179 h 182"/>
                  <a:gd name="T14" fmla="*/ 335 w 494"/>
                  <a:gd name="T15" fmla="*/ 152 h 182"/>
                  <a:gd name="T16" fmla="*/ 308 w 494"/>
                  <a:gd name="T17" fmla="*/ 129 h 182"/>
                  <a:gd name="T18" fmla="*/ 181 w 494"/>
                  <a:gd name="T19" fmla="*/ 0 h 182"/>
                  <a:gd name="T20" fmla="*/ 0 w 494"/>
                  <a:gd name="T21" fmla="*/ 182 h 182"/>
                  <a:gd name="T22" fmla="*/ 0 w 494"/>
                  <a:gd name="T23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94" h="182">
                    <a:moveTo>
                      <a:pt x="0" y="182"/>
                    </a:moveTo>
                    <a:lnTo>
                      <a:pt x="437" y="182"/>
                    </a:lnTo>
                    <a:lnTo>
                      <a:pt x="466" y="179"/>
                    </a:lnTo>
                    <a:lnTo>
                      <a:pt x="494" y="171"/>
                    </a:lnTo>
                    <a:lnTo>
                      <a:pt x="464" y="179"/>
                    </a:lnTo>
                    <a:lnTo>
                      <a:pt x="437" y="182"/>
                    </a:lnTo>
                    <a:lnTo>
                      <a:pt x="401" y="179"/>
                    </a:lnTo>
                    <a:lnTo>
                      <a:pt x="335" y="152"/>
                    </a:lnTo>
                    <a:lnTo>
                      <a:pt x="308" y="129"/>
                    </a:lnTo>
                    <a:lnTo>
                      <a:pt x="181" y="0"/>
                    </a:lnTo>
                    <a:lnTo>
                      <a:pt x="0" y="182"/>
                    </a:lnTo>
                    <a:lnTo>
                      <a:pt x="0" y="182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26">
                <a:extLst>
                  <a:ext uri="{FF2B5EF4-FFF2-40B4-BE49-F238E27FC236}">
                    <a16:creationId xmlns:a16="http://schemas.microsoft.com/office/drawing/2014/main" id="{6F3F3E0D-E392-4A7F-911A-02F765B95C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5249" y="1613412"/>
                <a:ext cx="238604" cy="149302"/>
              </a:xfrm>
              <a:custGeom>
                <a:avLst/>
                <a:gdLst>
                  <a:gd name="T0" fmla="*/ 684 w 684"/>
                  <a:gd name="T1" fmla="*/ 428 h 428"/>
                  <a:gd name="T2" fmla="*/ 306 w 684"/>
                  <a:gd name="T3" fmla="*/ 51 h 428"/>
                  <a:gd name="T4" fmla="*/ 296 w 684"/>
                  <a:gd name="T5" fmla="*/ 42 h 428"/>
                  <a:gd name="T6" fmla="*/ 285 w 684"/>
                  <a:gd name="T7" fmla="*/ 34 h 428"/>
                  <a:gd name="T8" fmla="*/ 262 w 684"/>
                  <a:gd name="T9" fmla="*/ 19 h 428"/>
                  <a:gd name="T10" fmla="*/ 207 w 684"/>
                  <a:gd name="T11" fmla="*/ 0 h 428"/>
                  <a:gd name="T12" fmla="*/ 180 w 684"/>
                  <a:gd name="T13" fmla="*/ 0 h 428"/>
                  <a:gd name="T14" fmla="*/ 144 w 684"/>
                  <a:gd name="T15" fmla="*/ 2 h 428"/>
                  <a:gd name="T16" fmla="*/ 80 w 684"/>
                  <a:gd name="T17" fmla="*/ 27 h 428"/>
                  <a:gd name="T18" fmla="*/ 51 w 684"/>
                  <a:gd name="T19" fmla="*/ 53 h 428"/>
                  <a:gd name="T20" fmla="*/ 28 w 684"/>
                  <a:gd name="T21" fmla="*/ 80 h 428"/>
                  <a:gd name="T22" fmla="*/ 0 w 684"/>
                  <a:gd name="T23" fmla="*/ 145 h 428"/>
                  <a:gd name="T24" fmla="*/ 0 w 684"/>
                  <a:gd name="T25" fmla="*/ 215 h 428"/>
                  <a:gd name="T26" fmla="*/ 28 w 684"/>
                  <a:gd name="T27" fmla="*/ 281 h 428"/>
                  <a:gd name="T28" fmla="*/ 51 w 684"/>
                  <a:gd name="T29" fmla="*/ 308 h 428"/>
                  <a:gd name="T30" fmla="*/ 125 w 684"/>
                  <a:gd name="T31" fmla="*/ 382 h 428"/>
                  <a:gd name="T32" fmla="*/ 562 w 684"/>
                  <a:gd name="T33" fmla="*/ 382 h 428"/>
                  <a:gd name="T34" fmla="*/ 562 w 684"/>
                  <a:gd name="T35" fmla="*/ 382 h 428"/>
                  <a:gd name="T36" fmla="*/ 562 w 684"/>
                  <a:gd name="T37" fmla="*/ 382 h 428"/>
                  <a:gd name="T38" fmla="*/ 593 w 684"/>
                  <a:gd name="T39" fmla="*/ 384 h 428"/>
                  <a:gd name="T40" fmla="*/ 657 w 684"/>
                  <a:gd name="T41" fmla="*/ 407 h 428"/>
                  <a:gd name="T42" fmla="*/ 684 w 684"/>
                  <a:gd name="T43" fmla="*/ 428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84" h="428">
                    <a:moveTo>
                      <a:pt x="684" y="428"/>
                    </a:moveTo>
                    <a:lnTo>
                      <a:pt x="306" y="51"/>
                    </a:lnTo>
                    <a:lnTo>
                      <a:pt x="296" y="42"/>
                    </a:lnTo>
                    <a:lnTo>
                      <a:pt x="285" y="34"/>
                    </a:lnTo>
                    <a:lnTo>
                      <a:pt x="262" y="19"/>
                    </a:lnTo>
                    <a:lnTo>
                      <a:pt x="207" y="0"/>
                    </a:lnTo>
                    <a:lnTo>
                      <a:pt x="180" y="0"/>
                    </a:lnTo>
                    <a:lnTo>
                      <a:pt x="144" y="2"/>
                    </a:lnTo>
                    <a:lnTo>
                      <a:pt x="80" y="27"/>
                    </a:lnTo>
                    <a:lnTo>
                      <a:pt x="51" y="53"/>
                    </a:lnTo>
                    <a:lnTo>
                      <a:pt x="28" y="80"/>
                    </a:lnTo>
                    <a:lnTo>
                      <a:pt x="0" y="145"/>
                    </a:lnTo>
                    <a:lnTo>
                      <a:pt x="0" y="215"/>
                    </a:lnTo>
                    <a:lnTo>
                      <a:pt x="28" y="281"/>
                    </a:lnTo>
                    <a:lnTo>
                      <a:pt x="51" y="308"/>
                    </a:lnTo>
                    <a:lnTo>
                      <a:pt x="125" y="382"/>
                    </a:lnTo>
                    <a:lnTo>
                      <a:pt x="562" y="382"/>
                    </a:lnTo>
                    <a:lnTo>
                      <a:pt x="562" y="382"/>
                    </a:lnTo>
                    <a:lnTo>
                      <a:pt x="562" y="382"/>
                    </a:lnTo>
                    <a:lnTo>
                      <a:pt x="593" y="384"/>
                    </a:lnTo>
                    <a:lnTo>
                      <a:pt x="657" y="407"/>
                    </a:lnTo>
                    <a:lnTo>
                      <a:pt x="684" y="4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127">
                <a:extLst>
                  <a:ext uri="{FF2B5EF4-FFF2-40B4-BE49-F238E27FC236}">
                    <a16:creationId xmlns:a16="http://schemas.microsoft.com/office/drawing/2014/main" id="{27BC5C59-9824-4E6F-9B9E-5A908E24C5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8855" y="1746668"/>
                <a:ext cx="152441" cy="62442"/>
              </a:xfrm>
              <a:custGeom>
                <a:avLst/>
                <a:gdLst>
                  <a:gd name="T0" fmla="*/ 181 w 437"/>
                  <a:gd name="T1" fmla="*/ 179 h 179"/>
                  <a:gd name="T2" fmla="*/ 308 w 437"/>
                  <a:gd name="T3" fmla="*/ 53 h 179"/>
                  <a:gd name="T4" fmla="*/ 335 w 437"/>
                  <a:gd name="T5" fmla="*/ 27 h 179"/>
                  <a:gd name="T6" fmla="*/ 401 w 437"/>
                  <a:gd name="T7" fmla="*/ 2 h 179"/>
                  <a:gd name="T8" fmla="*/ 437 w 437"/>
                  <a:gd name="T9" fmla="*/ 0 h 179"/>
                  <a:gd name="T10" fmla="*/ 437 w 437"/>
                  <a:gd name="T11" fmla="*/ 0 h 179"/>
                  <a:gd name="T12" fmla="*/ 0 w 437"/>
                  <a:gd name="T13" fmla="*/ 0 h 179"/>
                  <a:gd name="T14" fmla="*/ 2 w 437"/>
                  <a:gd name="T15" fmla="*/ 0 h 179"/>
                  <a:gd name="T16" fmla="*/ 2 w 437"/>
                  <a:gd name="T17" fmla="*/ 0 h 179"/>
                  <a:gd name="T18" fmla="*/ 181 w 437"/>
                  <a:gd name="T19" fmla="*/ 179 h 179"/>
                  <a:gd name="T20" fmla="*/ 181 w 437"/>
                  <a:gd name="T21" fmla="*/ 179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37" h="179">
                    <a:moveTo>
                      <a:pt x="181" y="179"/>
                    </a:moveTo>
                    <a:lnTo>
                      <a:pt x="308" y="53"/>
                    </a:lnTo>
                    <a:lnTo>
                      <a:pt x="335" y="27"/>
                    </a:lnTo>
                    <a:lnTo>
                      <a:pt x="401" y="2"/>
                    </a:lnTo>
                    <a:lnTo>
                      <a:pt x="437" y="0"/>
                    </a:lnTo>
                    <a:lnTo>
                      <a:pt x="437" y="0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181" y="179"/>
                    </a:lnTo>
                    <a:lnTo>
                      <a:pt x="181" y="17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129">
                <a:extLst>
                  <a:ext uri="{FF2B5EF4-FFF2-40B4-BE49-F238E27FC236}">
                    <a16:creationId xmlns:a16="http://schemas.microsoft.com/office/drawing/2014/main" id="{BBE9893C-6230-4A06-83F8-ECF7B7838E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1993" y="1746667"/>
                <a:ext cx="151744" cy="125930"/>
              </a:xfrm>
              <a:custGeom>
                <a:avLst/>
                <a:gdLst>
                  <a:gd name="T0" fmla="*/ 127 w 435"/>
                  <a:gd name="T1" fmla="*/ 308 h 361"/>
                  <a:gd name="T2" fmla="*/ 154 w 435"/>
                  <a:gd name="T3" fmla="*/ 331 h 361"/>
                  <a:gd name="T4" fmla="*/ 220 w 435"/>
                  <a:gd name="T5" fmla="*/ 358 h 361"/>
                  <a:gd name="T6" fmla="*/ 256 w 435"/>
                  <a:gd name="T7" fmla="*/ 361 h 361"/>
                  <a:gd name="T8" fmla="*/ 283 w 435"/>
                  <a:gd name="T9" fmla="*/ 358 h 361"/>
                  <a:gd name="T10" fmla="*/ 313 w 435"/>
                  <a:gd name="T11" fmla="*/ 350 h 361"/>
                  <a:gd name="T12" fmla="*/ 319 w 435"/>
                  <a:gd name="T13" fmla="*/ 348 h 361"/>
                  <a:gd name="T14" fmla="*/ 325 w 435"/>
                  <a:gd name="T15" fmla="*/ 346 h 361"/>
                  <a:gd name="T16" fmla="*/ 330 w 435"/>
                  <a:gd name="T17" fmla="*/ 344 h 361"/>
                  <a:gd name="T18" fmla="*/ 334 w 435"/>
                  <a:gd name="T19" fmla="*/ 342 h 361"/>
                  <a:gd name="T20" fmla="*/ 336 w 435"/>
                  <a:gd name="T21" fmla="*/ 342 h 361"/>
                  <a:gd name="T22" fmla="*/ 336 w 435"/>
                  <a:gd name="T23" fmla="*/ 340 h 361"/>
                  <a:gd name="T24" fmla="*/ 359 w 435"/>
                  <a:gd name="T25" fmla="*/ 329 h 361"/>
                  <a:gd name="T26" fmla="*/ 378 w 435"/>
                  <a:gd name="T27" fmla="*/ 312 h 361"/>
                  <a:gd name="T28" fmla="*/ 382 w 435"/>
                  <a:gd name="T29" fmla="*/ 308 h 361"/>
                  <a:gd name="T30" fmla="*/ 399 w 435"/>
                  <a:gd name="T31" fmla="*/ 289 h 361"/>
                  <a:gd name="T32" fmla="*/ 423 w 435"/>
                  <a:gd name="T33" fmla="*/ 249 h 361"/>
                  <a:gd name="T34" fmla="*/ 429 w 435"/>
                  <a:gd name="T35" fmla="*/ 226 h 361"/>
                  <a:gd name="T36" fmla="*/ 431 w 435"/>
                  <a:gd name="T37" fmla="*/ 219 h 361"/>
                  <a:gd name="T38" fmla="*/ 433 w 435"/>
                  <a:gd name="T39" fmla="*/ 215 h 361"/>
                  <a:gd name="T40" fmla="*/ 435 w 435"/>
                  <a:gd name="T41" fmla="*/ 196 h 361"/>
                  <a:gd name="T42" fmla="*/ 435 w 435"/>
                  <a:gd name="T43" fmla="*/ 179 h 361"/>
                  <a:gd name="T44" fmla="*/ 435 w 435"/>
                  <a:gd name="T45" fmla="*/ 175 h 361"/>
                  <a:gd name="T46" fmla="*/ 435 w 435"/>
                  <a:gd name="T47" fmla="*/ 171 h 361"/>
                  <a:gd name="T48" fmla="*/ 435 w 435"/>
                  <a:gd name="T49" fmla="*/ 171 h 361"/>
                  <a:gd name="T50" fmla="*/ 435 w 435"/>
                  <a:gd name="T51" fmla="*/ 169 h 361"/>
                  <a:gd name="T52" fmla="*/ 435 w 435"/>
                  <a:gd name="T53" fmla="*/ 169 h 361"/>
                  <a:gd name="T54" fmla="*/ 435 w 435"/>
                  <a:gd name="T55" fmla="*/ 169 h 361"/>
                  <a:gd name="T56" fmla="*/ 435 w 435"/>
                  <a:gd name="T57" fmla="*/ 169 h 361"/>
                  <a:gd name="T58" fmla="*/ 435 w 435"/>
                  <a:gd name="T59" fmla="*/ 169 h 361"/>
                  <a:gd name="T60" fmla="*/ 435 w 435"/>
                  <a:gd name="T61" fmla="*/ 160 h 361"/>
                  <a:gd name="T62" fmla="*/ 433 w 435"/>
                  <a:gd name="T63" fmla="*/ 152 h 361"/>
                  <a:gd name="T64" fmla="*/ 433 w 435"/>
                  <a:gd name="T65" fmla="*/ 150 h 361"/>
                  <a:gd name="T66" fmla="*/ 433 w 435"/>
                  <a:gd name="T67" fmla="*/ 147 h 361"/>
                  <a:gd name="T68" fmla="*/ 431 w 435"/>
                  <a:gd name="T69" fmla="*/ 141 h 361"/>
                  <a:gd name="T70" fmla="*/ 429 w 435"/>
                  <a:gd name="T71" fmla="*/ 135 h 361"/>
                  <a:gd name="T72" fmla="*/ 429 w 435"/>
                  <a:gd name="T73" fmla="*/ 133 h 361"/>
                  <a:gd name="T74" fmla="*/ 429 w 435"/>
                  <a:gd name="T75" fmla="*/ 133 h 361"/>
                  <a:gd name="T76" fmla="*/ 423 w 435"/>
                  <a:gd name="T77" fmla="*/ 112 h 361"/>
                  <a:gd name="T78" fmla="*/ 399 w 435"/>
                  <a:gd name="T79" fmla="*/ 69 h 361"/>
                  <a:gd name="T80" fmla="*/ 382 w 435"/>
                  <a:gd name="T81" fmla="*/ 53 h 361"/>
                  <a:gd name="T82" fmla="*/ 378 w 435"/>
                  <a:gd name="T83" fmla="*/ 46 h 361"/>
                  <a:gd name="T84" fmla="*/ 355 w 435"/>
                  <a:gd name="T85" fmla="*/ 27 h 361"/>
                  <a:gd name="T86" fmla="*/ 302 w 435"/>
                  <a:gd name="T87" fmla="*/ 4 h 361"/>
                  <a:gd name="T88" fmla="*/ 275 w 435"/>
                  <a:gd name="T89" fmla="*/ 0 h 361"/>
                  <a:gd name="T90" fmla="*/ 273 w 435"/>
                  <a:gd name="T91" fmla="*/ 0 h 361"/>
                  <a:gd name="T92" fmla="*/ 273 w 435"/>
                  <a:gd name="T93" fmla="*/ 0 h 361"/>
                  <a:gd name="T94" fmla="*/ 264 w 435"/>
                  <a:gd name="T95" fmla="*/ 0 h 361"/>
                  <a:gd name="T96" fmla="*/ 256 w 435"/>
                  <a:gd name="T97" fmla="*/ 0 h 361"/>
                  <a:gd name="T98" fmla="*/ 256 w 435"/>
                  <a:gd name="T99" fmla="*/ 0 h 361"/>
                  <a:gd name="T100" fmla="*/ 220 w 435"/>
                  <a:gd name="T101" fmla="*/ 2 h 361"/>
                  <a:gd name="T102" fmla="*/ 154 w 435"/>
                  <a:gd name="T103" fmla="*/ 27 h 361"/>
                  <a:gd name="T104" fmla="*/ 127 w 435"/>
                  <a:gd name="T105" fmla="*/ 53 h 361"/>
                  <a:gd name="T106" fmla="*/ 0 w 435"/>
                  <a:gd name="T107" fmla="*/ 179 h 361"/>
                  <a:gd name="T108" fmla="*/ 127 w 435"/>
                  <a:gd name="T109" fmla="*/ 308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35" h="361">
                    <a:moveTo>
                      <a:pt x="127" y="308"/>
                    </a:moveTo>
                    <a:lnTo>
                      <a:pt x="154" y="331"/>
                    </a:lnTo>
                    <a:lnTo>
                      <a:pt x="220" y="358"/>
                    </a:lnTo>
                    <a:lnTo>
                      <a:pt x="256" y="361"/>
                    </a:lnTo>
                    <a:lnTo>
                      <a:pt x="283" y="358"/>
                    </a:lnTo>
                    <a:lnTo>
                      <a:pt x="313" y="350"/>
                    </a:lnTo>
                    <a:lnTo>
                      <a:pt x="319" y="348"/>
                    </a:lnTo>
                    <a:lnTo>
                      <a:pt x="325" y="346"/>
                    </a:lnTo>
                    <a:lnTo>
                      <a:pt x="330" y="344"/>
                    </a:lnTo>
                    <a:lnTo>
                      <a:pt x="334" y="342"/>
                    </a:lnTo>
                    <a:lnTo>
                      <a:pt x="336" y="342"/>
                    </a:lnTo>
                    <a:lnTo>
                      <a:pt x="336" y="340"/>
                    </a:lnTo>
                    <a:lnTo>
                      <a:pt x="359" y="329"/>
                    </a:lnTo>
                    <a:lnTo>
                      <a:pt x="378" y="312"/>
                    </a:lnTo>
                    <a:lnTo>
                      <a:pt x="382" y="308"/>
                    </a:lnTo>
                    <a:lnTo>
                      <a:pt x="399" y="289"/>
                    </a:lnTo>
                    <a:lnTo>
                      <a:pt x="423" y="249"/>
                    </a:lnTo>
                    <a:lnTo>
                      <a:pt x="429" y="226"/>
                    </a:lnTo>
                    <a:lnTo>
                      <a:pt x="431" y="219"/>
                    </a:lnTo>
                    <a:lnTo>
                      <a:pt x="433" y="215"/>
                    </a:lnTo>
                    <a:lnTo>
                      <a:pt x="435" y="196"/>
                    </a:lnTo>
                    <a:lnTo>
                      <a:pt x="435" y="179"/>
                    </a:lnTo>
                    <a:lnTo>
                      <a:pt x="435" y="175"/>
                    </a:lnTo>
                    <a:lnTo>
                      <a:pt x="435" y="171"/>
                    </a:lnTo>
                    <a:lnTo>
                      <a:pt x="435" y="171"/>
                    </a:lnTo>
                    <a:lnTo>
                      <a:pt x="435" y="169"/>
                    </a:lnTo>
                    <a:lnTo>
                      <a:pt x="435" y="169"/>
                    </a:lnTo>
                    <a:lnTo>
                      <a:pt x="435" y="169"/>
                    </a:lnTo>
                    <a:lnTo>
                      <a:pt x="435" y="169"/>
                    </a:lnTo>
                    <a:lnTo>
                      <a:pt x="435" y="169"/>
                    </a:lnTo>
                    <a:lnTo>
                      <a:pt x="435" y="160"/>
                    </a:lnTo>
                    <a:lnTo>
                      <a:pt x="433" y="152"/>
                    </a:lnTo>
                    <a:lnTo>
                      <a:pt x="433" y="150"/>
                    </a:lnTo>
                    <a:lnTo>
                      <a:pt x="433" y="147"/>
                    </a:lnTo>
                    <a:lnTo>
                      <a:pt x="431" y="141"/>
                    </a:lnTo>
                    <a:lnTo>
                      <a:pt x="429" y="135"/>
                    </a:lnTo>
                    <a:lnTo>
                      <a:pt x="429" y="133"/>
                    </a:lnTo>
                    <a:lnTo>
                      <a:pt x="429" y="133"/>
                    </a:lnTo>
                    <a:lnTo>
                      <a:pt x="423" y="112"/>
                    </a:lnTo>
                    <a:lnTo>
                      <a:pt x="399" y="69"/>
                    </a:lnTo>
                    <a:lnTo>
                      <a:pt x="382" y="53"/>
                    </a:lnTo>
                    <a:lnTo>
                      <a:pt x="378" y="46"/>
                    </a:lnTo>
                    <a:lnTo>
                      <a:pt x="355" y="27"/>
                    </a:lnTo>
                    <a:lnTo>
                      <a:pt x="302" y="4"/>
                    </a:lnTo>
                    <a:lnTo>
                      <a:pt x="275" y="0"/>
                    </a:lnTo>
                    <a:lnTo>
                      <a:pt x="273" y="0"/>
                    </a:lnTo>
                    <a:lnTo>
                      <a:pt x="273" y="0"/>
                    </a:lnTo>
                    <a:lnTo>
                      <a:pt x="264" y="0"/>
                    </a:lnTo>
                    <a:lnTo>
                      <a:pt x="256" y="0"/>
                    </a:lnTo>
                    <a:lnTo>
                      <a:pt x="256" y="0"/>
                    </a:lnTo>
                    <a:lnTo>
                      <a:pt x="220" y="2"/>
                    </a:lnTo>
                    <a:lnTo>
                      <a:pt x="154" y="27"/>
                    </a:lnTo>
                    <a:lnTo>
                      <a:pt x="127" y="53"/>
                    </a:lnTo>
                    <a:lnTo>
                      <a:pt x="0" y="179"/>
                    </a:lnTo>
                    <a:lnTo>
                      <a:pt x="127" y="308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73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1B21FB0B-4A4D-4A0B-895A-08C64084600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128821" y="1014081"/>
            <a:ext cx="824088" cy="256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509" tIns="0" rIns="54007" bIns="34295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GB" sz="1600" noProof="1">
                <a:solidFill>
                  <a:schemeClr val="tx2"/>
                </a:solidFill>
                <a:latin typeface="+mn-lt"/>
                <a:cs typeface="Calibri" pitchFamily="34" charset="0"/>
              </a:rPr>
              <a:t>Server</a:t>
            </a:r>
          </a:p>
        </p:txBody>
      </p:sp>
      <p:sp>
        <p:nvSpPr>
          <p:cNvPr id="74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8594FFF3-1FD6-40D2-8701-D7F09F3E591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125777" y="4181110"/>
            <a:ext cx="824088" cy="256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509" tIns="0" rIns="54007" bIns="34295"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GB" sz="1600" noProof="1">
                <a:solidFill>
                  <a:schemeClr val="tx2"/>
                </a:solidFill>
                <a:latin typeface="+mn-lt"/>
                <a:cs typeface="Calibri" pitchFamily="34" charset="0"/>
              </a:rPr>
              <a:t>Client</a:t>
            </a:r>
          </a:p>
        </p:txBody>
      </p:sp>
      <p:sp>
        <p:nvSpPr>
          <p:cNvPr id="75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31BD1109-F3C9-489C-B220-5666F203072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028306" y="1331947"/>
            <a:ext cx="1320311" cy="431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509" tIns="0" rIns="54007" bIns="34295" anchor="ctr">
            <a:spAutoFit/>
          </a:bodyPr>
          <a:lstStyle/>
          <a:p>
            <a:pPr lvl="0">
              <a:lnSpc>
                <a:spcPct val="90000"/>
              </a:lnSpc>
              <a:spcBef>
                <a:spcPts val="450"/>
              </a:spcBef>
              <a:buClr>
                <a:schemeClr val="bg1"/>
              </a:buClr>
              <a:buSzPct val="70000"/>
            </a:pPr>
            <a:r>
              <a:rPr lang="en-GB" sz="1200" noProof="1">
                <a:latin typeface="CiscoSansTT Light" panose="020B0503020201020303" pitchFamily="34" charset="0"/>
                <a:cs typeface="CiscoSansTT Light" panose="020B0503020201020303" pitchFamily="34" charset="0"/>
              </a:rPr>
              <a:t>Resource State</a:t>
            </a:r>
          </a:p>
          <a:p>
            <a:pPr lvl="0">
              <a:lnSpc>
                <a:spcPct val="90000"/>
              </a:lnSpc>
              <a:spcBef>
                <a:spcPts val="450"/>
              </a:spcBef>
              <a:buClr>
                <a:schemeClr val="bg1"/>
              </a:buClr>
              <a:buSzPct val="70000"/>
            </a:pPr>
            <a:r>
              <a:rPr lang="en-GB" sz="1200" noProof="1">
                <a:latin typeface="CiscoSansTT Light" panose="020B0503020201020303" pitchFamily="34" charset="0"/>
                <a:cs typeface="CiscoSansTT Light" panose="020B0503020201020303" pitchFamily="34" charset="0"/>
              </a:rPr>
              <a:t>(Static Data)</a:t>
            </a:r>
          </a:p>
        </p:txBody>
      </p:sp>
      <p:sp>
        <p:nvSpPr>
          <p:cNvPr id="76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D6205713-2582-47C3-BE7C-B4EBB321512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028305" y="3514029"/>
            <a:ext cx="1320311" cy="597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509" tIns="0" rIns="54007" bIns="34295" anchor="ctr">
            <a:spAutoFit/>
          </a:bodyPr>
          <a:lstStyle/>
          <a:p>
            <a:pPr lvl="0">
              <a:lnSpc>
                <a:spcPct val="90000"/>
              </a:lnSpc>
              <a:spcBef>
                <a:spcPts val="450"/>
              </a:spcBef>
              <a:buClr>
                <a:schemeClr val="bg1"/>
              </a:buClr>
              <a:buSzPct val="70000"/>
            </a:pPr>
            <a:r>
              <a:rPr lang="en-GB" sz="1200" noProof="1">
                <a:latin typeface="CiscoSansTT Light" panose="020B0503020201020303" pitchFamily="34" charset="0"/>
                <a:cs typeface="CiscoSansTT Light" panose="020B0503020201020303" pitchFamily="34" charset="0"/>
              </a:rPr>
              <a:t>Application State</a:t>
            </a:r>
          </a:p>
          <a:p>
            <a:pPr lvl="0">
              <a:lnSpc>
                <a:spcPct val="90000"/>
              </a:lnSpc>
              <a:spcBef>
                <a:spcPts val="450"/>
              </a:spcBef>
              <a:buClr>
                <a:schemeClr val="bg1"/>
              </a:buClr>
              <a:buSzPct val="70000"/>
            </a:pPr>
            <a:r>
              <a:rPr lang="en-GB" sz="1200" noProof="1">
                <a:latin typeface="CiscoSansTT Light" panose="020B0503020201020303" pitchFamily="34" charset="0"/>
                <a:cs typeface="CiscoSansTT Light" panose="020B0503020201020303" pitchFamily="34" charset="0"/>
              </a:rPr>
              <a:t>(Actual Client Session State)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474A1F-B175-41F3-BFC7-AFBB3C7E89AF}"/>
              </a:ext>
            </a:extLst>
          </p:cNvPr>
          <p:cNvSpPr txBox="1"/>
          <p:nvPr/>
        </p:nvSpPr>
        <p:spPr>
          <a:xfrm>
            <a:off x="6632845" y="1961824"/>
            <a:ext cx="369332" cy="132343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IN" sz="1200" dirty="0">
                <a:latin typeface="+mn-lt"/>
              </a:rPr>
              <a:t>HTML/XML/JSON</a:t>
            </a:r>
          </a:p>
        </p:txBody>
      </p:sp>
    </p:spTree>
    <p:extLst>
      <p:ext uri="{BB962C8B-B14F-4D97-AF65-F5344CB8AC3E}">
        <p14:creationId xmlns:p14="http://schemas.microsoft.com/office/powerpoint/2010/main" val="109865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6" grpId="0"/>
      <p:bldP spid="37" grpId="0"/>
      <p:bldP spid="39" grpId="0"/>
      <p:bldP spid="40" grpId="0"/>
      <p:bldP spid="41" grpId="0"/>
      <p:bldP spid="73" grpId="0"/>
      <p:bldP spid="74" grpId="0"/>
      <p:bldP spid="75" grpId="0"/>
      <p:bldP spid="7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CRUD Operations</a:t>
            </a:r>
            <a:endParaRPr lang="en-US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gray">
          <a:xfrm>
            <a:off x="2483505" y="1371600"/>
            <a:ext cx="6172200" cy="628650"/>
          </a:xfrm>
          <a:prstGeom prst="rect">
            <a:avLst/>
          </a:prstGeom>
          <a:solidFill>
            <a:schemeClr val="bg2">
              <a:lumMod val="85000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 lIns="123460" tIns="27387" rIns="54776" bIns="27387" anchor="ctr"/>
          <a:lstStyle/>
          <a:p>
            <a:pPr defTabSz="610872"/>
            <a:r>
              <a:rPr lang="en-US" dirty="0">
                <a:latin typeface="+mn-lt"/>
              </a:rPr>
              <a:t>HTTP POST (</a:t>
            </a:r>
            <a:r>
              <a:rPr lang="en-US" dirty="0" err="1">
                <a:latin typeface="+mn-lt"/>
              </a:rPr>
              <a:t>Eg</a:t>
            </a:r>
            <a:r>
              <a:rPr lang="en-US" dirty="0">
                <a:latin typeface="+mn-lt"/>
              </a:rPr>
              <a:t>: Add new object to the DB)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gray">
          <a:xfrm>
            <a:off x="544513" y="1371600"/>
            <a:ext cx="1862793" cy="628650"/>
          </a:xfrm>
          <a:prstGeom prst="rect">
            <a:avLst/>
          </a:prstGeom>
          <a:solidFill>
            <a:schemeClr val="accent1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lIns="68589" tIns="68589" rIns="68589" bIns="68589" anchor="ctr"/>
          <a:lstStyle/>
          <a:p>
            <a:pPr algn="ctr" defTabSz="610872"/>
            <a:r>
              <a:rPr lang="en-US" sz="1500" dirty="0">
                <a:solidFill>
                  <a:schemeClr val="bg1"/>
                </a:solidFill>
                <a:latin typeface="+mn-lt"/>
              </a:rPr>
              <a:t>Create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gray">
          <a:xfrm>
            <a:off x="2483505" y="2091235"/>
            <a:ext cx="6172200" cy="628650"/>
          </a:xfrm>
          <a:prstGeom prst="rect">
            <a:avLst/>
          </a:prstGeom>
          <a:solidFill>
            <a:schemeClr val="bg2">
              <a:lumMod val="85000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 lIns="123460" tIns="27387" rIns="54776" bIns="27387" anchor="ctr"/>
          <a:lstStyle/>
          <a:p>
            <a:pPr defTabSz="610872"/>
            <a:r>
              <a:rPr lang="en-US" dirty="0">
                <a:latin typeface="+mn-lt"/>
              </a:rPr>
              <a:t>HTTP GET (</a:t>
            </a:r>
            <a:r>
              <a:rPr lang="en-US" dirty="0" err="1">
                <a:latin typeface="+mn-lt"/>
              </a:rPr>
              <a:t>Eg</a:t>
            </a:r>
            <a:r>
              <a:rPr lang="en-US" dirty="0">
                <a:latin typeface="+mn-lt"/>
              </a:rPr>
              <a:t>: Get a list of objects in the DB)</a:t>
            </a: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gray">
          <a:xfrm>
            <a:off x="544513" y="2091235"/>
            <a:ext cx="1862793" cy="628650"/>
          </a:xfrm>
          <a:prstGeom prst="rect">
            <a:avLst/>
          </a:prstGeom>
          <a:solidFill>
            <a:schemeClr val="accent2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lIns="68589" tIns="68589" rIns="68589" bIns="68589" anchor="ctr"/>
          <a:lstStyle/>
          <a:p>
            <a:pPr algn="ctr" defTabSz="610872"/>
            <a:r>
              <a:rPr lang="en-US" sz="1500" dirty="0">
                <a:solidFill>
                  <a:schemeClr val="bg1"/>
                </a:solidFill>
                <a:latin typeface="+mn-lt"/>
              </a:rPr>
              <a:t>Read</a:t>
            </a: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gray">
          <a:xfrm>
            <a:off x="2483505" y="2825500"/>
            <a:ext cx="6172200" cy="628650"/>
          </a:xfrm>
          <a:prstGeom prst="rect">
            <a:avLst/>
          </a:prstGeom>
          <a:solidFill>
            <a:schemeClr val="bg2">
              <a:lumMod val="85000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 lIns="123460" tIns="27387" rIns="54776" bIns="27387" anchor="ctr"/>
          <a:lstStyle/>
          <a:p>
            <a:pPr defTabSz="610872"/>
            <a:r>
              <a:rPr lang="en-US" dirty="0">
                <a:latin typeface="+mn-lt"/>
              </a:rPr>
              <a:t>HTTP PUT (</a:t>
            </a:r>
            <a:r>
              <a:rPr lang="en-US" dirty="0" err="1">
                <a:latin typeface="+mn-lt"/>
              </a:rPr>
              <a:t>Eg</a:t>
            </a:r>
            <a:r>
              <a:rPr lang="en-US" dirty="0">
                <a:latin typeface="+mn-lt"/>
              </a:rPr>
              <a:t>: Update an existing object in the DB)</a:t>
            </a: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gray">
          <a:xfrm>
            <a:off x="544513" y="2825500"/>
            <a:ext cx="1862793" cy="628650"/>
          </a:xfrm>
          <a:prstGeom prst="rect">
            <a:avLst/>
          </a:prstGeom>
          <a:solidFill>
            <a:schemeClr val="accent3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lIns="68589" tIns="68589" rIns="68589" bIns="68589" anchor="ctr"/>
          <a:lstStyle/>
          <a:p>
            <a:pPr algn="ctr" defTabSz="610872"/>
            <a:r>
              <a:rPr lang="en-US" sz="1500" dirty="0">
                <a:solidFill>
                  <a:schemeClr val="bg2"/>
                </a:solidFill>
                <a:latin typeface="+mn-lt"/>
              </a:rPr>
              <a:t>Update</a:t>
            </a: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gray">
          <a:xfrm>
            <a:off x="2483505" y="3552450"/>
            <a:ext cx="6172200" cy="628650"/>
          </a:xfrm>
          <a:prstGeom prst="rect">
            <a:avLst/>
          </a:prstGeom>
          <a:solidFill>
            <a:schemeClr val="bg2">
              <a:lumMod val="85000"/>
            </a:schemeClr>
          </a:solidFill>
          <a:ln w="19050" algn="ctr">
            <a:noFill/>
            <a:miter lim="800000"/>
            <a:headEnd/>
            <a:tailEnd/>
          </a:ln>
          <a:effectLst/>
        </p:spPr>
        <p:txBody>
          <a:bodyPr lIns="123460" tIns="27387" rIns="54776" bIns="27387" anchor="ctr"/>
          <a:lstStyle/>
          <a:p>
            <a:pPr defTabSz="610872"/>
            <a:r>
              <a:rPr lang="en-US" dirty="0">
                <a:latin typeface="+mn-lt"/>
              </a:rPr>
              <a:t>HTTP DELETE (</a:t>
            </a:r>
            <a:r>
              <a:rPr lang="en-US" dirty="0" err="1">
                <a:latin typeface="+mn-lt"/>
              </a:rPr>
              <a:t>Eg</a:t>
            </a:r>
            <a:r>
              <a:rPr lang="en-US" dirty="0">
                <a:latin typeface="+mn-lt"/>
              </a:rPr>
              <a:t>: Delete an object from the DB)</a:t>
            </a:r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gray">
          <a:xfrm>
            <a:off x="544513" y="3552450"/>
            <a:ext cx="1862793" cy="628650"/>
          </a:xfrm>
          <a:prstGeom prst="rect">
            <a:avLst/>
          </a:prstGeom>
          <a:solidFill>
            <a:schemeClr val="accent5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none" lIns="68589" tIns="68589" rIns="68589" bIns="68589" anchor="ctr"/>
          <a:lstStyle/>
          <a:p>
            <a:pPr algn="ctr" defTabSz="610872"/>
            <a:r>
              <a:rPr lang="en-US" sz="1500" dirty="0">
                <a:solidFill>
                  <a:schemeClr val="bg1"/>
                </a:solidFill>
                <a:latin typeface="+mn-lt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296718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7396" y="341313"/>
            <a:ext cx="3775857" cy="731837"/>
          </a:xfrm>
        </p:spPr>
        <p:txBody>
          <a:bodyPr/>
          <a:lstStyle/>
          <a:p>
            <a:r>
              <a:rPr lang="en-US" dirty="0"/>
              <a:t>HTTP Header</a:t>
            </a:r>
          </a:p>
        </p:txBody>
      </p:sp>
      <p:sp>
        <p:nvSpPr>
          <p:cNvPr id="12" name="Text Box 56" descr="© INSCALE GmbH, 26.05.2010&#10;http://www.presentationload.com/"/>
          <p:cNvSpPr txBox="1">
            <a:spLocks noChangeArrowheads="1"/>
          </p:cNvSpPr>
          <p:nvPr/>
        </p:nvSpPr>
        <p:spPr bwMode="gray">
          <a:xfrm>
            <a:off x="5007397" y="1151787"/>
            <a:ext cx="3809044" cy="250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509" tIns="0" rIns="54007" bIns="34295">
            <a:spAutoFit/>
          </a:bodyPr>
          <a:lstStyle/>
          <a:p>
            <a:pPr lvl="0">
              <a:spcBef>
                <a:spcPts val="450"/>
              </a:spcBef>
              <a:buClr>
                <a:schemeClr val="bg1"/>
              </a:buClr>
              <a:buSzPct val="70000"/>
            </a:pPr>
            <a:r>
              <a:rPr lang="en-GB" sz="1400" noProof="1">
                <a:latin typeface="+mn-lt"/>
                <a:cs typeface="Calibri" pitchFamily="34" charset="0"/>
              </a:rPr>
              <a:t>Wireshark Capture showing HTTP POST</a:t>
            </a:r>
          </a:p>
        </p:txBody>
      </p:sp>
      <p:sp>
        <p:nvSpPr>
          <p:cNvPr id="5" name="Text Box 56" descr="© INSCALE GmbH, 26.05.2010&#10;http://www.presentationload.com/"/>
          <p:cNvSpPr txBox="1">
            <a:spLocks noChangeArrowheads="1"/>
          </p:cNvSpPr>
          <p:nvPr/>
        </p:nvSpPr>
        <p:spPr bwMode="gray">
          <a:xfrm>
            <a:off x="5719119" y="1977971"/>
            <a:ext cx="3097322" cy="431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509" tIns="0" rIns="54007" bIns="34295" anchor="ctr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GB" sz="1400" noProof="1">
                <a:solidFill>
                  <a:schemeClr val="tx2"/>
                </a:solidFill>
                <a:latin typeface="+mn-lt"/>
                <a:cs typeface="Calibri" pitchFamily="34" charset="0"/>
              </a:rPr>
              <a:t>Request Method</a:t>
            </a:r>
          </a:p>
          <a:p>
            <a:pPr lvl="0">
              <a:lnSpc>
                <a:spcPct val="90000"/>
              </a:lnSpc>
              <a:spcBef>
                <a:spcPts val="450"/>
              </a:spcBef>
              <a:buClr>
                <a:schemeClr val="bg1"/>
              </a:buClr>
              <a:buSzPct val="70000"/>
            </a:pPr>
            <a:r>
              <a:rPr lang="en-GB" sz="1000" noProof="1">
                <a:latin typeface="CiscoSansTT Light" panose="020B0503020201020303" pitchFamily="34" charset="0"/>
                <a:cs typeface="CiscoSansTT Light" panose="020B0503020201020303" pitchFamily="34" charset="0"/>
              </a:rPr>
              <a:t>This is any of GET, POST, PUT or DELETE</a:t>
            </a:r>
          </a:p>
        </p:txBody>
      </p:sp>
      <p:sp>
        <p:nvSpPr>
          <p:cNvPr id="9" name="Text Box 56" descr="© INSCALE GmbH, 26.05.2010&#10;http://www.presentationload.com/"/>
          <p:cNvSpPr txBox="1">
            <a:spLocks noChangeArrowheads="1"/>
          </p:cNvSpPr>
          <p:nvPr/>
        </p:nvSpPr>
        <p:spPr bwMode="gray">
          <a:xfrm>
            <a:off x="5719119" y="2706484"/>
            <a:ext cx="3097322" cy="431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509" tIns="0" rIns="54007" bIns="34295" anchor="ctr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GB" sz="1400" noProof="1">
                <a:solidFill>
                  <a:schemeClr val="tx2"/>
                </a:solidFill>
                <a:latin typeface="+mn-lt"/>
                <a:cs typeface="Calibri" pitchFamily="34" charset="0"/>
              </a:rPr>
              <a:t>Content-Length:</a:t>
            </a:r>
          </a:p>
          <a:p>
            <a:pPr lvl="0">
              <a:lnSpc>
                <a:spcPct val="90000"/>
              </a:lnSpc>
              <a:spcBef>
                <a:spcPts val="450"/>
              </a:spcBef>
              <a:buClr>
                <a:schemeClr val="bg1"/>
              </a:buClr>
              <a:buSzPct val="70000"/>
            </a:pPr>
            <a:r>
              <a:rPr lang="en-GB" sz="1000" noProof="1">
                <a:latin typeface="CiscoSansTT Light" panose="020B0503020201020303" pitchFamily="34" charset="0"/>
                <a:cs typeface="CiscoSansTT Light" panose="020B0503020201020303" pitchFamily="34" charset="0"/>
              </a:rPr>
              <a:t>Indicates the length of data being sent to server</a:t>
            </a:r>
          </a:p>
        </p:txBody>
      </p:sp>
      <p:sp>
        <p:nvSpPr>
          <p:cNvPr id="11" name="Text Box 56" descr="© INSCALE GmbH, 26.05.2010&#10;http://www.presentationload.com/"/>
          <p:cNvSpPr txBox="1">
            <a:spLocks noChangeArrowheads="1"/>
          </p:cNvSpPr>
          <p:nvPr/>
        </p:nvSpPr>
        <p:spPr bwMode="gray">
          <a:xfrm>
            <a:off x="5719119" y="3365748"/>
            <a:ext cx="3097322" cy="569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509" tIns="0" rIns="54007" bIns="34295" anchor="ctr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GB" sz="1400" noProof="1">
                <a:solidFill>
                  <a:schemeClr val="tx2"/>
                </a:solidFill>
                <a:latin typeface="+mn-lt"/>
                <a:cs typeface="Calibri" pitchFamily="34" charset="0"/>
              </a:rPr>
              <a:t>Content-Type:</a:t>
            </a:r>
          </a:p>
          <a:p>
            <a:pPr lvl="0">
              <a:lnSpc>
                <a:spcPct val="90000"/>
              </a:lnSpc>
              <a:spcBef>
                <a:spcPts val="450"/>
              </a:spcBef>
              <a:buClr>
                <a:schemeClr val="bg1"/>
              </a:buClr>
              <a:buSzPct val="70000"/>
            </a:pPr>
            <a:r>
              <a:rPr lang="en-GB" sz="1000" noProof="1">
                <a:latin typeface="CiscoSansTT Light" panose="020B0503020201020303" pitchFamily="34" charset="0"/>
                <a:cs typeface="CiscoSansTT Light" panose="020B0503020201020303" pitchFamily="34" charset="0"/>
              </a:rPr>
              <a:t>Indicates type of data being sent. In this case it’s a JSON object</a:t>
            </a:r>
          </a:p>
        </p:txBody>
      </p:sp>
      <p:sp>
        <p:nvSpPr>
          <p:cNvPr id="17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D64A60AA-F216-C44E-A7B4-54DF9A88A05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719119" y="4163511"/>
            <a:ext cx="3097322" cy="431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509" tIns="0" rIns="54007" bIns="34295" anchor="ctr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GB" sz="1400" noProof="1">
                <a:solidFill>
                  <a:schemeClr val="tx2"/>
                </a:solidFill>
                <a:latin typeface="+mn-lt"/>
                <a:cs typeface="Calibri" pitchFamily="34" charset="0"/>
              </a:rPr>
              <a:t>JavaScript Object Notation</a:t>
            </a:r>
          </a:p>
          <a:p>
            <a:pPr lvl="0">
              <a:lnSpc>
                <a:spcPct val="90000"/>
              </a:lnSpc>
              <a:spcBef>
                <a:spcPts val="450"/>
              </a:spcBef>
              <a:buClr>
                <a:schemeClr val="bg1"/>
              </a:buClr>
              <a:buSzPct val="70000"/>
            </a:pPr>
            <a:r>
              <a:rPr lang="en-GB" sz="1000" noProof="1">
                <a:latin typeface="CiscoSansTT Light" panose="020B0503020201020303" pitchFamily="34" charset="0"/>
                <a:cs typeface="CiscoSansTT Light" panose="020B0503020201020303" pitchFamily="34" charset="0"/>
              </a:rPr>
              <a:t>This is the data being sent to the server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4A0912-1AF1-7D44-B1BD-D45B75BA0D92}"/>
              </a:ext>
            </a:extLst>
          </p:cNvPr>
          <p:cNvSpPr/>
          <p:nvPr/>
        </p:nvSpPr>
        <p:spPr>
          <a:xfrm>
            <a:off x="0" y="0"/>
            <a:ext cx="4569631" cy="5143500"/>
          </a:xfrm>
          <a:prstGeom prst="rect">
            <a:avLst/>
          </a:prstGeom>
          <a:solidFill>
            <a:schemeClr val="bg1">
              <a:lumMod val="10000"/>
              <a:lumOff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960426A-5838-4BF9-B03F-FAB6F1A1A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05" y="591750"/>
            <a:ext cx="4026220" cy="39600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882BC64-17DE-4CBA-9FF5-17CAEAAE6536}"/>
              </a:ext>
            </a:extLst>
          </p:cNvPr>
          <p:cNvGrpSpPr>
            <a:grpSpLocks noChangeAspect="1"/>
          </p:cNvGrpSpPr>
          <p:nvPr/>
        </p:nvGrpSpPr>
        <p:grpSpPr>
          <a:xfrm>
            <a:off x="5039500" y="1932767"/>
            <a:ext cx="521208" cy="521208"/>
            <a:chOff x="437767" y="1196496"/>
            <a:chExt cx="684452" cy="684452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9C3497D-4A88-43E1-888A-CEAEA4EA01A8}"/>
                </a:ext>
              </a:extLst>
            </p:cNvPr>
            <p:cNvSpPr/>
            <p:nvPr/>
          </p:nvSpPr>
          <p:spPr>
            <a:xfrm>
              <a:off x="437767" y="1196496"/>
              <a:ext cx="684452" cy="6844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5073"/>
                </a:solidFill>
              </a:endParaRP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62C92F6-DE91-4EFF-96B7-250E48871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3053" y="1393822"/>
              <a:ext cx="173880" cy="2898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094AF87-5574-486E-A127-4DDA33FE8B00}"/>
              </a:ext>
            </a:extLst>
          </p:cNvPr>
          <p:cNvGrpSpPr>
            <a:grpSpLocks noChangeAspect="1"/>
          </p:cNvGrpSpPr>
          <p:nvPr/>
        </p:nvGrpSpPr>
        <p:grpSpPr>
          <a:xfrm>
            <a:off x="5042180" y="2676998"/>
            <a:ext cx="521208" cy="521207"/>
            <a:chOff x="3385885" y="1196496"/>
            <a:chExt cx="684452" cy="68445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9C3388E-146F-4766-843B-4403B2A59774}"/>
                </a:ext>
              </a:extLst>
            </p:cNvPr>
            <p:cNvSpPr/>
            <p:nvPr/>
          </p:nvSpPr>
          <p:spPr>
            <a:xfrm>
              <a:off x="3385885" y="1196496"/>
              <a:ext cx="684452" cy="6844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5073"/>
                </a:solidFill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F5129FF-3DED-4170-B2F8-2EBD25E6D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36100" y="1393822"/>
              <a:ext cx="184023" cy="28980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EA802FF-CF24-4CA5-8612-CC9540C976A6}"/>
              </a:ext>
            </a:extLst>
          </p:cNvPr>
          <p:cNvGrpSpPr>
            <a:grpSpLocks noChangeAspect="1"/>
          </p:cNvGrpSpPr>
          <p:nvPr/>
        </p:nvGrpSpPr>
        <p:grpSpPr>
          <a:xfrm>
            <a:off x="5042180" y="3389968"/>
            <a:ext cx="521208" cy="521208"/>
            <a:chOff x="6334003" y="1196496"/>
            <a:chExt cx="684452" cy="68445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A550D8F-85D7-4BD4-A7B7-B3D6E2CB0FA1}"/>
                </a:ext>
              </a:extLst>
            </p:cNvPr>
            <p:cNvSpPr/>
            <p:nvPr/>
          </p:nvSpPr>
          <p:spPr>
            <a:xfrm>
              <a:off x="6334003" y="1196496"/>
              <a:ext cx="684452" cy="6844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5073"/>
                </a:solidFill>
              </a:endParaRP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125A17DF-6F91-4A21-A99A-6C0A1F385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78603" y="1393822"/>
              <a:ext cx="195252" cy="28980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70066DB-1580-48F2-89A3-C42C8239FA73}"/>
              </a:ext>
            </a:extLst>
          </p:cNvPr>
          <p:cNvGrpSpPr>
            <a:grpSpLocks noChangeAspect="1"/>
          </p:cNvGrpSpPr>
          <p:nvPr/>
        </p:nvGrpSpPr>
        <p:grpSpPr>
          <a:xfrm>
            <a:off x="5047269" y="4118481"/>
            <a:ext cx="521208" cy="521207"/>
            <a:chOff x="6334003" y="1196496"/>
            <a:chExt cx="684452" cy="68445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19AAD97-25D5-460B-8FFA-A9D7B555CDEE}"/>
                </a:ext>
              </a:extLst>
            </p:cNvPr>
            <p:cNvSpPr/>
            <p:nvPr/>
          </p:nvSpPr>
          <p:spPr>
            <a:xfrm>
              <a:off x="6334003" y="1196496"/>
              <a:ext cx="684452" cy="68445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5073"/>
                </a:solidFill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FAE3239-0B76-4EA7-8B9C-A36EE084E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64576" y="1392418"/>
              <a:ext cx="223306" cy="2926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11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screenshot, game, player&#10;&#10;Description automatically generated">
            <a:extLst>
              <a:ext uri="{FF2B5EF4-FFF2-40B4-BE49-F238E27FC236}">
                <a16:creationId xmlns:a16="http://schemas.microsoft.com/office/drawing/2014/main" id="{FE337A00-F1B7-45BF-A646-5E4EA1CD0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9609" y="3515737"/>
            <a:ext cx="5024781" cy="1145206"/>
          </a:xfrm>
          <a:prstGeom prst="rect">
            <a:avLst/>
          </a:prstGeom>
          <a:noFill/>
        </p:spPr>
      </p:pic>
      <p:sp>
        <p:nvSpPr>
          <p:cNvPr id="14" name="Title 2">
            <a:extLst>
              <a:ext uri="{FF2B5EF4-FFF2-40B4-BE49-F238E27FC236}">
                <a16:creationId xmlns:a16="http://schemas.microsoft.com/office/drawing/2014/main" id="{F08ACE64-6DAC-4727-9368-AD4E68E2B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66" y="341313"/>
            <a:ext cx="8345488" cy="731837"/>
          </a:xfrm>
        </p:spPr>
        <p:txBody>
          <a:bodyPr/>
          <a:lstStyle/>
          <a:p>
            <a:r>
              <a:rPr lang="en-US" dirty="0"/>
              <a:t>API health</a:t>
            </a:r>
          </a:p>
        </p:txBody>
      </p:sp>
      <p:sp>
        <p:nvSpPr>
          <p:cNvPr id="20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31400C56-7A91-4C38-9A6F-CF223A8DB88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117385" y="1914089"/>
            <a:ext cx="6715266" cy="689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509" tIns="0" rIns="54007" bIns="34295" anchor="ctr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GB" sz="1600" noProof="1">
                <a:solidFill>
                  <a:schemeClr val="tx2"/>
                </a:solidFill>
                <a:latin typeface="+mn-lt"/>
                <a:cs typeface="Calibri" pitchFamily="34" charset="0"/>
              </a:rPr>
              <a:t>Rate Limiting</a:t>
            </a:r>
          </a:p>
          <a:p>
            <a:pPr lvl="0">
              <a:lnSpc>
                <a:spcPct val="90000"/>
              </a:lnSpc>
              <a:spcBef>
                <a:spcPts val="450"/>
              </a:spcBef>
              <a:buClr>
                <a:schemeClr val="bg1"/>
              </a:buClr>
              <a:buSzPct val="70000"/>
            </a:pPr>
            <a:r>
              <a:rPr lang="en-GB" sz="1100" noProof="1">
                <a:latin typeface="CiscoSansTT Light" panose="020B0503020201020303" pitchFamily="34" charset="0"/>
                <a:cs typeface="CiscoSansTT Light" panose="020B0503020201020303" pitchFamily="34" charset="0"/>
              </a:rPr>
              <a:t>If an API is resource heavy, i.e, costly it can overwhelm the server if there are too many calls at once.</a:t>
            </a:r>
          </a:p>
          <a:p>
            <a:pPr lvl="0">
              <a:lnSpc>
                <a:spcPct val="90000"/>
              </a:lnSpc>
              <a:spcBef>
                <a:spcPts val="450"/>
              </a:spcBef>
              <a:buClr>
                <a:schemeClr val="bg1"/>
              </a:buClr>
              <a:buSzPct val="70000"/>
            </a:pPr>
            <a:r>
              <a:rPr lang="en-GB" sz="1100" noProof="1">
                <a:latin typeface="CiscoSansTT Light" panose="020B0503020201020303" pitchFamily="34" charset="0"/>
                <a:cs typeface="CiscoSansTT Light" panose="020B0503020201020303" pitchFamily="34" charset="0"/>
              </a:rPr>
              <a:t>Avoid DoS Attacks by limiting the number of times a user can create an API call in a certain time.</a:t>
            </a:r>
          </a:p>
        </p:txBody>
      </p:sp>
      <p:sp>
        <p:nvSpPr>
          <p:cNvPr id="21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6F549EE8-D7DE-44A9-93FC-62835DA8985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117385" y="1230706"/>
            <a:ext cx="6225954" cy="689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509" tIns="0" rIns="54007" bIns="34295" anchor="ctr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GB" sz="1600" noProof="1">
                <a:solidFill>
                  <a:schemeClr val="tx2"/>
                </a:solidFill>
                <a:latin typeface="+mn-lt"/>
                <a:cs typeface="Calibri" pitchFamily="34" charset="0"/>
              </a:rPr>
              <a:t>Handle Large data</a:t>
            </a:r>
          </a:p>
          <a:p>
            <a:pPr lvl="0">
              <a:lnSpc>
                <a:spcPct val="90000"/>
              </a:lnSpc>
              <a:spcBef>
                <a:spcPts val="450"/>
              </a:spcBef>
              <a:buClr>
                <a:schemeClr val="bg1"/>
              </a:buClr>
              <a:buSzPct val="70000"/>
            </a:pPr>
            <a:r>
              <a:rPr lang="en-GB" sz="1200" noProof="1">
                <a:latin typeface="CiscoSansTT Light" panose="020B0503020201020303" pitchFamily="34" charset="0"/>
                <a:cs typeface="CiscoSansTT Light" panose="020B0503020201020303" pitchFamily="34" charset="0"/>
              </a:rPr>
              <a:t>Use Pagination or HTTP Content-Length in Request or HTTP Max response body size.</a:t>
            </a:r>
          </a:p>
          <a:p>
            <a:pPr lvl="0">
              <a:lnSpc>
                <a:spcPct val="90000"/>
              </a:lnSpc>
              <a:spcBef>
                <a:spcPts val="450"/>
              </a:spcBef>
              <a:buClr>
                <a:schemeClr val="bg1"/>
              </a:buClr>
              <a:buSzPct val="70000"/>
            </a:pPr>
            <a:endParaRPr lang="en-GB" sz="1000" noProof="1">
              <a:latin typeface="CiscoSansTT Light" panose="020B0503020201020303" pitchFamily="34" charset="0"/>
              <a:cs typeface="CiscoSansTT Light" panose="020B0503020201020303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7A3C2D-9567-4D5B-A35B-BD5D7D3927BC}"/>
              </a:ext>
            </a:extLst>
          </p:cNvPr>
          <p:cNvGrpSpPr>
            <a:grpSpLocks noChangeAspect="1"/>
          </p:cNvGrpSpPr>
          <p:nvPr/>
        </p:nvGrpSpPr>
        <p:grpSpPr>
          <a:xfrm>
            <a:off x="437766" y="1204223"/>
            <a:ext cx="521208" cy="521208"/>
            <a:chOff x="437767" y="1196496"/>
            <a:chExt cx="684452" cy="68445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54F6FA2-0C22-4F02-896B-24F398544413}"/>
                </a:ext>
              </a:extLst>
            </p:cNvPr>
            <p:cNvSpPr/>
            <p:nvPr/>
          </p:nvSpPr>
          <p:spPr>
            <a:xfrm>
              <a:off x="437767" y="1196496"/>
              <a:ext cx="684452" cy="6844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5073"/>
                </a:solidFill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D13D3E0-01C1-40DC-822C-133AC222B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3053" y="1393822"/>
              <a:ext cx="173880" cy="2898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1494ECA-FD1F-4299-BFC0-06A434B952D2}"/>
              </a:ext>
            </a:extLst>
          </p:cNvPr>
          <p:cNvGrpSpPr>
            <a:grpSpLocks noChangeAspect="1"/>
          </p:cNvGrpSpPr>
          <p:nvPr/>
        </p:nvGrpSpPr>
        <p:grpSpPr>
          <a:xfrm>
            <a:off x="440446" y="1948454"/>
            <a:ext cx="521208" cy="521207"/>
            <a:chOff x="3385885" y="1196496"/>
            <a:chExt cx="684452" cy="68445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4DD99EC-B3FF-477B-91C4-3A0B61DAFB89}"/>
                </a:ext>
              </a:extLst>
            </p:cNvPr>
            <p:cNvSpPr/>
            <p:nvPr/>
          </p:nvSpPr>
          <p:spPr>
            <a:xfrm>
              <a:off x="3385885" y="1196496"/>
              <a:ext cx="684452" cy="6844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5073"/>
                </a:solidFill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F1B331B-CD31-47E8-BFAC-AB7CA69E6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36100" y="1393822"/>
              <a:ext cx="184023" cy="289800"/>
            </a:xfrm>
            <a:prstGeom prst="rect">
              <a:avLst/>
            </a:prstGeom>
          </p:spPr>
        </p:pic>
      </p:grpSp>
      <p:sp>
        <p:nvSpPr>
          <p:cNvPr id="28" name="Text Box 56" descr="© INSCALE GmbH, 26.05.2010&#10;http://www.presentationload.com/">
            <a:extLst>
              <a:ext uri="{FF2B5EF4-FFF2-40B4-BE49-F238E27FC236}">
                <a16:creationId xmlns:a16="http://schemas.microsoft.com/office/drawing/2014/main" id="{4A857393-4B61-496A-8C53-E192FD2F9B2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117384" y="2641303"/>
            <a:ext cx="6715266" cy="83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7509" tIns="0" rIns="54007" bIns="34295" anchor="ctr">
            <a:spAutoFit/>
          </a:bodyPr>
          <a:lstStyle/>
          <a:p>
            <a:pPr lvl="0">
              <a:lnSpc>
                <a:spcPct val="90000"/>
              </a:lnSpc>
              <a:spcBef>
                <a:spcPts val="450"/>
              </a:spcBef>
              <a:buClr>
                <a:schemeClr val="bg1"/>
              </a:buClr>
              <a:buSzPct val="70000"/>
            </a:pPr>
            <a:r>
              <a:rPr lang="en-GB" sz="1100" noProof="1">
                <a:latin typeface="CiscoSansTT Light" panose="020B0503020201020303" pitchFamily="34" charset="0"/>
                <a:cs typeface="CiscoSansTT Light" panose="020B0503020201020303" pitchFamily="34" charset="0"/>
              </a:rPr>
              <a:t>Throtlle API calls with:</a:t>
            </a:r>
          </a:p>
          <a:p>
            <a:pPr lvl="0">
              <a:lnSpc>
                <a:spcPct val="90000"/>
              </a:lnSpc>
              <a:spcBef>
                <a:spcPts val="450"/>
              </a:spcBef>
              <a:buClr>
                <a:schemeClr val="bg1"/>
              </a:buClr>
              <a:buSzPct val="70000"/>
            </a:pPr>
            <a:r>
              <a:rPr lang="en-GB" sz="1100" i="1" noProof="1">
                <a:latin typeface="CiscoSansTT Light" panose="020B0503020201020303" pitchFamily="34" charset="0"/>
                <a:cs typeface="CiscoSansTT Light" panose="020B0503020201020303" pitchFamily="34" charset="0"/>
              </a:rPr>
              <a:t>HTTP Headers</a:t>
            </a:r>
            <a:r>
              <a:rPr lang="en-GB" sz="1100" noProof="1">
                <a:latin typeface="CiscoSansTT Light" panose="020B0503020201020303" pitchFamily="34" charset="0"/>
                <a:cs typeface="CiscoSansTT Light" panose="020B0503020201020303" pitchFamily="34" charset="0"/>
              </a:rPr>
              <a:t>: X-RateLimit-Limit and X-RateLimit-Reamining</a:t>
            </a:r>
          </a:p>
          <a:p>
            <a:pPr lvl="0">
              <a:lnSpc>
                <a:spcPct val="90000"/>
              </a:lnSpc>
              <a:spcBef>
                <a:spcPts val="450"/>
              </a:spcBef>
              <a:buClr>
                <a:schemeClr val="bg1"/>
              </a:buClr>
              <a:buSzPct val="70000"/>
            </a:pPr>
            <a:r>
              <a:rPr lang="en-GB" sz="1100" i="1" noProof="1">
                <a:latin typeface="CiscoSansTT Light" panose="020B0503020201020303" pitchFamily="34" charset="0"/>
                <a:cs typeface="CiscoSansTT Light" panose="020B0503020201020303" pitchFamily="34" charset="0"/>
              </a:rPr>
              <a:t>Message queue</a:t>
            </a:r>
            <a:r>
              <a:rPr lang="en-GB" sz="1100" noProof="1">
                <a:latin typeface="CiscoSansTT Light" panose="020B0503020201020303" pitchFamily="34" charset="0"/>
                <a:cs typeface="CiscoSansTT Light" panose="020B0503020201020303" pitchFamily="34" charset="0"/>
              </a:rPr>
              <a:t>: Put the calls into a queue instead of overloading the API endpoint</a:t>
            </a:r>
          </a:p>
          <a:p>
            <a:pPr lvl="0">
              <a:lnSpc>
                <a:spcPct val="90000"/>
              </a:lnSpc>
              <a:spcBef>
                <a:spcPts val="450"/>
              </a:spcBef>
              <a:buClr>
                <a:schemeClr val="bg1"/>
              </a:buClr>
              <a:buSzPct val="70000"/>
            </a:pPr>
            <a:r>
              <a:rPr lang="en-GB" sz="1100" i="1" noProof="1">
                <a:latin typeface="CiscoSansTT Light" panose="020B0503020201020303" pitchFamily="34" charset="0"/>
                <a:cs typeface="CiscoSansTT Light" panose="020B0503020201020303" pitchFamily="34" charset="0"/>
              </a:rPr>
              <a:t>Reverse Proxy and Load balancing</a:t>
            </a:r>
            <a:r>
              <a:rPr lang="en-GB" sz="1100" noProof="1">
                <a:latin typeface="CiscoSansTT Light" panose="020B0503020201020303" pitchFamily="34" charset="0"/>
                <a:cs typeface="CiscoSansTT Light" panose="020B0503020201020303" pitchFamily="34" charset="0"/>
              </a:rPr>
              <a:t>: Most web servers like Apache or NGINX can act as reverse proxy</a:t>
            </a:r>
          </a:p>
        </p:txBody>
      </p:sp>
    </p:spTree>
    <p:extLst>
      <p:ext uri="{BB962C8B-B14F-4D97-AF65-F5344CB8AC3E}">
        <p14:creationId xmlns:p14="http://schemas.microsoft.com/office/powerpoint/2010/main" val="156308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5192397" y="471622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5192397" y="1398973"/>
            <a:ext cx="457200" cy="4572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98616" y="515556"/>
            <a:ext cx="314058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+mn-lt"/>
              </a:rPr>
              <a:t>RESTful? Or </a:t>
            </a:r>
            <a:r>
              <a:rPr lang="en-IN" dirty="0" err="1">
                <a:latin typeface="+mn-lt"/>
              </a:rPr>
              <a:t>RESTless</a:t>
            </a:r>
            <a:r>
              <a:rPr lang="en-IN" dirty="0">
                <a:latin typeface="+mn-lt"/>
              </a:rPr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98616" y="1442907"/>
            <a:ext cx="32625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l-PL" b="1" dirty="0">
                <a:latin typeface="+mn-lt"/>
              </a:rPr>
              <a:t>Authentication / Authorization</a:t>
            </a:r>
          </a:p>
        </p:txBody>
      </p:sp>
      <p:sp>
        <p:nvSpPr>
          <p:cNvPr id="9" name="Freeform 690">
            <a:extLst>
              <a:ext uri="{FF2B5EF4-FFF2-40B4-BE49-F238E27FC236}">
                <a16:creationId xmlns:a16="http://schemas.microsoft.com/office/drawing/2014/main" id="{A71C02D5-2E25-4872-93B7-9E438E104025}"/>
              </a:ext>
            </a:extLst>
          </p:cNvPr>
          <p:cNvSpPr>
            <a:spLocks noChangeAspect="1"/>
          </p:cNvSpPr>
          <p:nvPr/>
        </p:nvSpPr>
        <p:spPr bwMode="auto">
          <a:xfrm>
            <a:off x="4705245" y="515556"/>
            <a:ext cx="374449" cy="356870"/>
          </a:xfrm>
          <a:custGeom>
            <a:avLst/>
            <a:gdLst>
              <a:gd name="T0" fmla="*/ 83 w 90"/>
              <a:gd name="T1" fmla="*/ 4 h 86"/>
              <a:gd name="T2" fmla="*/ 83 w 90"/>
              <a:gd name="T3" fmla="*/ 4 h 86"/>
              <a:gd name="T4" fmla="*/ 66 w 90"/>
              <a:gd name="T5" fmla="*/ 7 h 86"/>
              <a:gd name="T6" fmla="*/ 37 w 90"/>
              <a:gd name="T7" fmla="*/ 52 h 86"/>
              <a:gd name="T8" fmla="*/ 25 w 90"/>
              <a:gd name="T9" fmla="*/ 34 h 86"/>
              <a:gd name="T10" fmla="*/ 8 w 90"/>
              <a:gd name="T11" fmla="*/ 30 h 86"/>
              <a:gd name="T12" fmla="*/ 4 w 90"/>
              <a:gd name="T13" fmla="*/ 48 h 86"/>
              <a:gd name="T14" fmla="*/ 26 w 90"/>
              <a:gd name="T15" fmla="*/ 81 h 86"/>
              <a:gd name="T16" fmla="*/ 31 w 90"/>
              <a:gd name="T17" fmla="*/ 85 h 86"/>
              <a:gd name="T18" fmla="*/ 36 w 90"/>
              <a:gd name="T19" fmla="*/ 86 h 86"/>
              <a:gd name="T20" fmla="*/ 36 w 90"/>
              <a:gd name="T21" fmla="*/ 86 h 86"/>
              <a:gd name="T22" fmla="*/ 36 w 90"/>
              <a:gd name="T23" fmla="*/ 86 h 86"/>
              <a:gd name="T24" fmla="*/ 37 w 90"/>
              <a:gd name="T25" fmla="*/ 86 h 86"/>
              <a:gd name="T26" fmla="*/ 37 w 90"/>
              <a:gd name="T27" fmla="*/ 86 h 86"/>
              <a:gd name="T28" fmla="*/ 37 w 90"/>
              <a:gd name="T29" fmla="*/ 86 h 86"/>
              <a:gd name="T30" fmla="*/ 37 w 90"/>
              <a:gd name="T31" fmla="*/ 86 h 86"/>
              <a:gd name="T32" fmla="*/ 42 w 90"/>
              <a:gd name="T33" fmla="*/ 85 h 86"/>
              <a:gd name="T34" fmla="*/ 47 w 90"/>
              <a:gd name="T35" fmla="*/ 81 h 86"/>
              <a:gd name="T36" fmla="*/ 87 w 90"/>
              <a:gd name="T37" fmla="*/ 21 h 86"/>
              <a:gd name="T38" fmla="*/ 83 w 90"/>
              <a:gd name="T39" fmla="*/ 4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0" h="86">
                <a:moveTo>
                  <a:pt x="83" y="4"/>
                </a:moveTo>
                <a:cubicBezTo>
                  <a:pt x="83" y="4"/>
                  <a:pt x="83" y="4"/>
                  <a:pt x="83" y="4"/>
                </a:cubicBezTo>
                <a:cubicBezTo>
                  <a:pt x="78" y="0"/>
                  <a:pt x="70" y="2"/>
                  <a:pt x="66" y="7"/>
                </a:cubicBezTo>
                <a:cubicBezTo>
                  <a:pt x="37" y="52"/>
                  <a:pt x="37" y="52"/>
                  <a:pt x="37" y="52"/>
                </a:cubicBezTo>
                <a:cubicBezTo>
                  <a:pt x="25" y="34"/>
                  <a:pt x="25" y="34"/>
                  <a:pt x="25" y="34"/>
                </a:cubicBezTo>
                <a:cubicBezTo>
                  <a:pt x="21" y="28"/>
                  <a:pt x="13" y="27"/>
                  <a:pt x="8" y="30"/>
                </a:cubicBezTo>
                <a:cubicBezTo>
                  <a:pt x="2" y="34"/>
                  <a:pt x="0" y="42"/>
                  <a:pt x="4" y="48"/>
                </a:cubicBezTo>
                <a:cubicBezTo>
                  <a:pt x="26" y="81"/>
                  <a:pt x="26" y="81"/>
                  <a:pt x="26" y="81"/>
                </a:cubicBezTo>
                <a:cubicBezTo>
                  <a:pt x="27" y="83"/>
                  <a:pt x="29" y="84"/>
                  <a:pt x="31" y="85"/>
                </a:cubicBezTo>
                <a:cubicBezTo>
                  <a:pt x="33" y="86"/>
                  <a:pt x="34" y="86"/>
                  <a:pt x="36" y="86"/>
                </a:cubicBezTo>
                <a:cubicBezTo>
                  <a:pt x="36" y="86"/>
                  <a:pt x="36" y="86"/>
                  <a:pt x="36" y="86"/>
                </a:cubicBezTo>
                <a:cubicBezTo>
                  <a:pt x="36" y="86"/>
                  <a:pt x="36" y="86"/>
                  <a:pt x="36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7" y="86"/>
                  <a:pt x="37" y="86"/>
                  <a:pt x="37" y="86"/>
                </a:cubicBezTo>
                <a:cubicBezTo>
                  <a:pt x="39" y="86"/>
                  <a:pt x="40" y="86"/>
                  <a:pt x="42" y="85"/>
                </a:cubicBezTo>
                <a:cubicBezTo>
                  <a:pt x="44" y="84"/>
                  <a:pt x="46" y="83"/>
                  <a:pt x="47" y="81"/>
                </a:cubicBezTo>
                <a:cubicBezTo>
                  <a:pt x="87" y="21"/>
                  <a:pt x="87" y="21"/>
                  <a:pt x="87" y="21"/>
                </a:cubicBezTo>
                <a:cubicBezTo>
                  <a:pt x="90" y="15"/>
                  <a:pt x="89" y="8"/>
                  <a:pt x="83" y="4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1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02&quot;&gt;&lt;object type=&quot;3&quot; unique_id=&quot;184153&quot;&gt;&lt;property id=&quot;20148&quot; value=&quot;5&quot;/&gt;&lt;property id=&quot;20300&quot; value=&quot;Slide 6 - &amp;quot;Use this slide for transitions&amp;quot;&quot;/&gt;&lt;property id=&quot;20307&quot; value=&quot;257&quot;/&gt;&lt;/object&gt;&lt;object type=&quot;3&quot; unique_id=&quot;184154&quot;&gt;&lt;property id=&quot;20148&quot; value=&quot;5&quot;/&gt;&lt;property id=&quot;20300&quot; value=&quot;Slide 25 - &amp;quot;Color palette&amp;quot;&quot;/&gt;&lt;property id=&quot;20307&quot; value=&quot;258&quot;/&gt;&lt;/object&gt;&lt;object type=&quot;3&quot; unique_id=&quot;184155&quot;&gt;&lt;property id=&quot;20148&quot; value=&quot;5&quot;/&gt;&lt;property id=&quot;20300&quot; value=&quot;Slide 13 - &amp;quot;Two-column layout&amp;quot;&quot;/&gt;&lt;property id=&quot;20307&quot; value=&quot;259&quot;/&gt;&lt;/object&gt;&lt;object type=&quot;3&quot; unique_id=&quot;184156&quot;&gt;&lt;property id=&quot;20148&quot; value=&quot;5&quot;/&gt;&lt;property id=&quot;20300&quot; value=&quot;Slide 19 - &amp;quot;This is a sample headline&amp;quot;&quot;/&gt;&lt;property id=&quot;20307&quot; value=&quot;260&quot;/&gt;&lt;/object&gt;&lt;object type=&quot;3&quot; unique_id=&quot;184157&quot;&gt;&lt;property id=&quot;20148&quot; value=&quot;5&quot;/&gt;&lt;property id=&quot;20300&quot; value=&quot;Slide 20 - &amp;quot;Slide title&amp;quot;&quot;/&gt;&lt;property id=&quot;20307&quot; value=&quot;261&quot;/&gt;&lt;/object&gt;&lt;object type=&quot;3&quot; unique_id=&quot;184158&quot;&gt;&lt;property id=&quot;20148&quot; value=&quot;5&quot;/&gt;&lt;property id=&quot;20300&quot; value=&quot;Slide 10 - &amp;quot;This is a sample headline&amp;quot;&quot;/&gt;&lt;property id=&quot;20307&quot; value=&quot;262&quot;/&gt;&lt;/object&gt;&lt;object type=&quot;3&quot; unique_id=&quot;184159&quot;&gt;&lt;property id=&quot;20148&quot; value=&quot;5&quot;/&gt;&lt;property id=&quot;20300&quot; value=&quot;Slide 11 - &amp;quot;This is a sample headline&amp;quot;&quot;/&gt;&lt;property id=&quot;20307&quot; value=&quot;263&quot;/&gt;&lt;/object&gt;&lt;object type=&quot;3&quot; unique_id=&quot;184160&quot;&gt;&lt;property id=&quot;20148&quot; value=&quot;5&quot;/&gt;&lt;property id=&quot;20300&quot; value=&quot;Slide 12 - &amp;quot;This is a sample headline&amp;quot;&quot;/&gt;&lt;property id=&quot;20307&quot; value=&quot;264&quot;/&gt;&lt;/object&gt;&lt;object type=&quot;3&quot; unique_id=&quot;184161&quot;&gt;&lt;property id=&quot;20148&quot; value=&quot;5&quot;/&gt;&lt;property id=&quot;20300&quot; value=&quot;Slide 14 - &amp;quot;This is a sample headline&amp;quot;&quot;/&gt;&lt;property id=&quot;20307&quot; value=&quot;265&quot;/&gt;&lt;/object&gt;&lt;object type=&quot;3&quot; unique_id=&quot;184162&quot;&gt;&lt;property id=&quot;20148&quot; value=&quot;5&quot;/&gt;&lt;property id=&quot;20300&quot; value=&quot;Slide 15 - &amp;quot;This is a sample headline&amp;quot;&quot;/&gt;&lt;property id=&quot;20307&quot; value=&quot;266&quot;/&gt;&lt;/object&gt;&lt;object type=&quot;3&quot; unique_id=&quot;184163&quot;&gt;&lt;property id=&quot;20148&quot; value=&quot;5&quot;/&gt;&lt;property id=&quot;20300&quot; value=&quot;Slide 16 - &amp;quot;This is a sample headline&amp;quot;&quot;/&gt;&lt;property id=&quot;20307&quot; value=&quot;267&quot;/&gt;&lt;/object&gt;&lt;object type=&quot;3&quot; unique_id=&quot;184164&quot;&gt;&lt;property id=&quot;20148&quot; value=&quot;5&quot;/&gt;&lt;property id=&quot;20300&quot; value=&quot;Slide 21 - &amp;quot;Use this layout when pairing words with a picture.&amp;quot;&quot;/&gt;&lt;property id=&quot;20307&quot; value=&quot;268&quot;/&gt;&lt;/object&gt;&lt;object type=&quot;3&quot; unique_id=&quot;184165&quot;&gt;&lt;property id=&quot;20148&quot; value=&quot;5&quot;/&gt;&lt;property id=&quot;20300&quot; value=&quot;Slide 22 - &amp;quot;Use this layout when pairing words with a picture.&amp;quot;&quot;/&gt;&lt;property id=&quot;20307&quot; value=&quot;269&quot;/&gt;&lt;/object&gt;&lt;object type=&quot;3&quot; unique_id=&quot;184166&quot;&gt;&lt;property id=&quot;20148&quot; value=&quot;5&quot;/&gt;&lt;property id=&quot;20300&quot; value=&quot;Slide 23&quot;/&gt;&lt;property id=&quot;20307&quot; value=&quot;270&quot;/&gt;&lt;/object&gt;&lt;object type=&quot;3&quot; unique_id=&quot;198815&quot;&gt;&lt;property id=&quot;20148&quot; value=&quot;5&quot;/&gt;&lt;property id=&quot;20300&quot; value=&quot;Slide 24 - &amp;quot;Best practices&amp;quot;&quot;/&gt;&lt;property id=&quot;20307&quot; value=&quot;286&quot;/&gt;&lt;/object&gt;&lt;object type=&quot;3&quot; unique_id=&quot;198816&quot;&gt;&lt;property id=&quot;20148&quot; value=&quot;5&quot;/&gt;&lt;property id=&quot;20300&quot; value=&quot;Slide 26 - &amp;quot;Only use the themes provided&amp;quot;&quot;/&gt;&lt;property id=&quot;20307&quot; value=&quot;287&quot;/&gt;&lt;/object&gt;&lt;object type=&quot;3&quot; unique_id=&quot;198998&quot;&gt;&lt;property id=&quot;20148&quot; value=&quot;5&quot;/&gt;&lt;property id=&quot;20300&quot; value=&quot;Slide 27 - &amp;quot;Seven tips for better presentations&amp;quot;&quot;/&gt;&lt;property id=&quot;20307&quot; value=&quot;288&quot;/&gt;&lt;/object&gt;&lt;object type=&quot;3&quot; unique_id=&quot;199061&quot;&gt;&lt;property id=&quot;20148&quot; value=&quot;5&quot;/&gt;&lt;property id=&quot;20300&quot; value=&quot;Slide 1 - &amp;quot;Please read&amp;quot;&quot;/&gt;&lt;property id=&quot;20307&quot; value=&quot;303&quot;/&gt;&lt;/object&gt;&lt;object type=&quot;3&quot; unique_id=&quot;199062&quot;&gt;&lt;property id=&quot;20148&quot; value=&quot;5&quot;/&gt;&lt;property id=&quot;20300&quot; value=&quot;Slide 2 - &amp;quot;Everyone is responsible  for security&amp;quot;&quot;/&gt;&lt;property id=&quot;20307&quot; value=&quot;443&quot;/&gt;&lt;/object&gt;&lt;object type=&quot;3&quot; unique_id=&quot;199063&quot;&gt;&lt;property id=&quot;20148&quot; value=&quot;5&quot;/&gt;&lt;property id=&quot;20300&quot; value=&quot;Slide 3 - &amp;quot;Please read&amp;quot;&quot;/&gt;&lt;property id=&quot;20307&quot; value=&quot;444&quot;/&gt;&lt;/object&gt;&lt;object type=&quot;3&quot; unique_id=&quot;199064&quot;&gt;&lt;property id=&quot;20148&quot; value=&quot;5&quot;/&gt;&lt;property id=&quot;20300&quot; value=&quot;Slide 4 - &amp;quot;Color themes&amp;quot;&quot;/&gt;&lt;property id=&quot;20307&quot; value=&quot;445&quot;/&gt;&lt;/object&gt;&lt;object type=&quot;3&quot; unique_id=&quot;199065&quot;&gt;&lt;property id=&quot;20148&quot; value=&quot;5&quot;/&gt;&lt;property id=&quot;20300&quot; value=&quot;Slide 5 - &amp;quot;Presentation Title Goes Here&amp;quot;&quot;/&gt;&lt;property id=&quot;20307&quot; value=&quot;256&quot;/&gt;&lt;/object&gt;&lt;object type=&quot;3&quot; unique_id=&quot;199066&quot;&gt;&lt;property id=&quot;20148&quot; value=&quot;5&quot;/&gt;&lt;property id=&quot;20300&quot; value=&quot;Slide 7 - &amp;quot;Use this slide for transitions&amp;quot;&quot;/&gt;&lt;property id=&quot;20307&quot; value=&quot;302&quot;/&gt;&lt;/object&gt;&lt;object type=&quot;3&quot; unique_id=&quot;199067&quot;&gt;&lt;property id=&quot;20148&quot; value=&quot;5&quot;/&gt;&lt;property id=&quot;20300&quot; value=&quot;Slide 8 - &amp;quot;“Design is the silent  ambassador of your brand.”&amp;quot;&quot;/&gt;&lt;property id=&quot;20307&quot; value=&quot;293&quot;/&gt;&lt;/object&gt;&lt;object type=&quot;3&quot; unique_id=&quot;199068&quot;&gt;&lt;property id=&quot;20148&quot; value=&quot;5&quot;/&gt;&lt;property id=&quot;20300&quot; value=&quot;Slide 9 - &amp;quot;“Design is the silent  ambassador of your brand.”&amp;quot;&quot;/&gt;&lt;property id=&quot;20307&quot; value=&quot;301&quot;/&gt;&lt;/object&gt;&lt;object type=&quot;3&quot; unique_id=&quot;199069&quot;&gt;&lt;property id=&quot;20148&quot; value=&quot;5&quot;/&gt;&lt;property id=&quot;20300&quot; value=&quot;Slide 17 - &amp;quot;Bar charts&amp;quot;&quot;/&gt;&lt;property id=&quot;20307&quot; value=&quot;298&quot;/&gt;&lt;/object&gt;&lt;object type=&quot;3&quot; unique_id=&quot;199070&quot;&gt;&lt;property id=&quot;20148&quot; value=&quot;5&quot;/&gt;&lt;property id=&quot;20300&quot; value=&quot;Slide 18 - &amp;quot;Line charts&amp;quot;&quot;/&gt;&lt;property id=&quot;20307&quot; value=&quot;300&quot;/&gt;&lt;/object&gt;&lt;object type=&quot;3&quot; unique_id=&quot;199071&quot;&gt;&lt;property id=&quot;20148&quot; value=&quot;5&quot;/&gt;&lt;property id=&quot;20300&quot; value=&quot;Slide 28&quot;/&gt;&lt;property id=&quot;20307&quot; value=&quot;290&quot;/&gt;&lt;/object&gt;&lt;/object&gt;&lt;object type=&quot;8&quot; unique_id=&quot;10268&quot;&gt;&lt;/object&gt;&lt;/object&gt;&lt;/database&gt;"/>
  <p:tag name="SECTOMILLISECCONVERT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ACEWARE-AUD-SLIDE-NAME" val="What did you draw?"/>
</p:tagLst>
</file>

<file path=ppt/theme/theme1.xml><?xml version="1.0" encoding="utf-8"?>
<a:theme xmlns:a="http://schemas.openxmlformats.org/drawingml/2006/main" name="CiscoDefault2019_new">
  <a:themeElements>
    <a:clrScheme name="Cisco Core Palette_2019_default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6EBE4A"/>
      </a:accent2>
      <a:accent3>
        <a:srgbClr val="1E4471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Default2019_new" id="{325E6F76-2B22-A842-B9A8-4C6F1423CB13}" vid="{64B0626C-346C-AF4E-B059-C7C9374ACC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2AF9C7CA45204DB0AD48EBAC72949F" ma:contentTypeVersion="8" ma:contentTypeDescription="Create a new document." ma:contentTypeScope="" ma:versionID="b9bb51236dfa94c155672ab4f61b7601">
  <xsd:schema xmlns:xsd="http://www.w3.org/2001/XMLSchema" xmlns:xs="http://www.w3.org/2001/XMLSchema" xmlns:p="http://schemas.microsoft.com/office/2006/metadata/properties" xmlns:ns2="46bca39e-3b0c-4483-a693-2ef44df71302" targetNamespace="http://schemas.microsoft.com/office/2006/metadata/properties" ma:root="true" ma:fieldsID="1fb7ee4cab445350a2ea75914ef40792" ns2:_="">
    <xsd:import namespace="46bca39e-3b0c-4483-a693-2ef44df713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bca39e-3b0c-4483-a693-2ef44df713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CC9E3E1-C8C7-4099-8EEC-D5DFC608A20C}">
  <ds:schemaRefs>
    <ds:schemaRef ds:uri="http://schemas.microsoft.com/office/2006/documentManagement/types"/>
    <ds:schemaRef ds:uri="46bca39e-3b0c-4483-a693-2ef44df71302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FF7D1DE-B656-40B8-93EC-3A166C19CA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F3E502-DBC1-429B-9FF9-6EE7CC46EC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bca39e-3b0c-4483-a693-2ef44df713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1095</Words>
  <Application>Microsoft Macintosh PowerPoint</Application>
  <PresentationFormat>On-screen Show (16:9)</PresentationFormat>
  <Paragraphs>220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Ciscolight</vt:lpstr>
      <vt:lpstr>CiscoSans ExtraLight</vt:lpstr>
      <vt:lpstr>CiscoSansTT ExtraLight</vt:lpstr>
      <vt:lpstr>CiscoSansTT Light</vt:lpstr>
      <vt:lpstr>Courier New</vt:lpstr>
      <vt:lpstr>CiscoDefault2019_new</vt:lpstr>
      <vt:lpstr>Consuming REST APIs</vt:lpstr>
      <vt:lpstr>Agenda</vt:lpstr>
      <vt:lpstr>Agenda</vt:lpstr>
      <vt:lpstr>&lt;/&gt; REST &amp; HTTP &lt;/&gt;</vt:lpstr>
      <vt:lpstr>Representational State Transfer</vt:lpstr>
      <vt:lpstr>CRUD Operations</vt:lpstr>
      <vt:lpstr>HTTP Header</vt:lpstr>
      <vt:lpstr>API health</vt:lpstr>
      <vt:lpstr>Agenda</vt:lpstr>
      <vt:lpstr>PowerPoint Presentation</vt:lpstr>
      <vt:lpstr>API Auth Mechanisms</vt:lpstr>
      <vt:lpstr>HTTP Basic Auth</vt:lpstr>
      <vt:lpstr>API Keys</vt:lpstr>
      <vt:lpstr>Custom Auth Token or OAuth 2.0</vt:lpstr>
      <vt:lpstr>JSON Web Token</vt:lpstr>
      <vt:lpstr>Agenda</vt:lpstr>
      <vt:lpstr>PKI (Public Key Infrastructure)</vt:lpstr>
      <vt:lpstr>TLS 1.2 Flow</vt:lpstr>
      <vt:lpstr>TLS Handshake captured on Wireshark</vt:lpstr>
      <vt:lpstr>Agenda</vt:lpstr>
      <vt:lpstr>Securing data and credentials for API consumption</vt:lpstr>
      <vt:lpstr>Agenda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Consuming REST APIs</dc:title>
  <dc:creator>Chetan Pissay (cpissay)</dc:creator>
  <cp:lastModifiedBy>Pradeep Vaka (pvaka)</cp:lastModifiedBy>
  <cp:revision>35</cp:revision>
  <dcterms:created xsi:type="dcterms:W3CDTF">2020-05-13T15:39:40Z</dcterms:created>
  <dcterms:modified xsi:type="dcterms:W3CDTF">2020-10-25T23:37:11Z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0x010100C22AF9C7CA45204DB0AD48EBAC72949F</vt:lpwstr>
  </property>
</Properties>
</file>