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302" r:id="rId6"/>
    <p:sldId id="301" r:id="rId7"/>
    <p:sldId id="30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04" r:id="rId16"/>
    <p:sldId id="340" r:id="rId17"/>
    <p:sldId id="341" r:id="rId18"/>
    <p:sldId id="342" r:id="rId19"/>
    <p:sldId id="343" r:id="rId20"/>
    <p:sldId id="344" r:id="rId21"/>
    <p:sldId id="345" r:id="rId22"/>
    <p:sldId id="334" r:id="rId23"/>
    <p:sldId id="335" r:id="rId24"/>
    <p:sldId id="336" r:id="rId25"/>
    <p:sldId id="337" r:id="rId26"/>
    <p:sldId id="346" r:id="rId27"/>
    <p:sldId id="290" r:id="rId28"/>
    <p:sldId id="291" r:id="rId29"/>
    <p:sldId id="292" r:id="rId30"/>
    <p:sldId id="293" r:id="rId31"/>
    <p:sldId id="332" r:id="rId32"/>
    <p:sldId id="347" r:id="rId33"/>
    <p:sldId id="348" r:id="rId34"/>
    <p:sldId id="349" r:id="rId35"/>
    <p:sldId id="270" r:id="rId36"/>
    <p:sldId id="350" r:id="rId37"/>
    <p:sldId id="271" r:id="rId38"/>
    <p:sldId id="272" r:id="rId39"/>
    <p:sldId id="273" r:id="rId40"/>
    <p:sldId id="279" r:id="rId41"/>
    <p:sldId id="281" r:id="rId4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69D16-101B-A921-8E6A-64033C1D8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01B2B42-D0A0-3E4B-A7CA-1D610980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860423-CA8F-A0FF-B197-2C1E1980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D7E2DC-1135-30B8-61FC-E60CEF95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CF3C32-3321-6ACD-26C8-C6EE836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19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C14FF6-1ACC-2348-BDDE-B494DBD2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2E6F9A-D1FA-88E0-0D0D-96EF3A1F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0C1A799-F77B-0E73-9E07-32DA6A95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B12806-994F-A77D-78FE-DA4D1AB0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74A8329-6688-213F-76F3-3CFD84A0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51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34F62CA-0CCE-1EB5-B592-5F83838A08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5C8317-6E41-9176-E8B4-F8F05201D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8442FE9-92FB-A7B0-1497-3614F07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35E487-32B5-4F3D-47E3-E0784159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0F0B15B-2F44-2A31-D512-3770AA4F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3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1331A8-053A-AF35-72A9-B64614D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FB2FE6-DE28-49B0-50DB-4F8D4D60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307029-482C-A866-4798-DA658404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9D0DB5-C170-11AD-DCA0-4C580799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A19B25-607A-968E-D1CE-31C5D17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6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6AB142-FA03-D7CD-1990-E6D3FA32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BC8A54-0FC0-2F7B-2821-351B727D6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F07A70-B9F4-7294-CEC5-2C7117A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7AF00B4-E53A-F8CA-C2BF-9DA7F58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532A18-05AE-3965-7589-351962D5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29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BF6B9-306B-F530-031D-FAA90946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EF036C-E8AD-D068-3EDE-B857451AA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51F0FC-90F4-9B77-2147-1DA1BF5D2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5BEE1C-A462-36EE-2E6F-E6F3D708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999A6D-7D3E-24D4-B586-64364B6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0A00FD-8ABD-FF28-0176-4C72C861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72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4A8A89-5901-B0A0-32D4-08DBED4B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39DE913-6D12-3664-2F8D-FB8B251AB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9C26996-00D3-F620-25C6-553483665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09103A9-A027-9A19-BA66-B217B1318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70BB8F3-6432-5574-B96D-AA7FA615E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07632AB-8F4A-EB1A-FB9F-487F8344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00C38B8-82CB-46D8-5AA0-CAAE2B09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D4FAB96-8A25-FB7B-269F-1234B576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59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22AEF3-1F82-A4ED-BD89-53D736D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41C178D-160F-C297-CB32-B56CA725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13AEAFA-5372-DB6B-A57B-FFBD0E27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9081732-F19B-6288-B7E6-D18B1C78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093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159FDD4-76B2-871D-DAA6-26F0A195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0F22618-639D-D481-B576-16F33A70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51549D-41FF-E28F-0166-C9065084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1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4DC64-2775-2F6B-7ED5-61830BF0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4F5764-1428-0C21-8E06-C6AC89857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2A7D412-97E3-271D-4809-5C9831DA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3CA7E9-58B7-94E5-313E-C4B74568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8EBC06-CC11-A171-1528-57BCA753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8F61B1-1024-B1C8-1211-AA2347CD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14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7D814A-092E-6030-9F9F-487E97EA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547418-6601-EC5F-491D-EEF3A282A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52386DB-3D12-CA06-A218-03AB060B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BBC6CE7-6FB4-56F6-C414-4E921D6B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C47764-FDBE-1EF4-DA2E-592B3AE2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AE8FE77-17DA-44FC-E12A-E4FC8E7C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1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06DED48-224F-211C-1E26-0D29B141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2D17F-FC0A-BD96-A331-2F4FB126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0C46BC-9699-500F-0A3D-D2DC0C0FF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22072-ED40-469E-B4B1-6790A57EA5BF}" type="datetimeFigureOut">
              <a:rPr lang="hu-HU" smtClean="0"/>
              <a:t>2024.09.19.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151641-5097-FA45-851C-3FA7F9964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1638DF-A465-E450-83AC-6B0818B9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837F-D791-4525-A387-56F90105FD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1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DF5D72-37E6-2AF9-BC72-3FB6CDD3C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Bevezetés a gépi tanuló algoritmusokba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2AA8B3-0409-50F0-3152-0393B34FC2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Vakhal Péter, egyetemi adjunktus</a:t>
            </a:r>
          </a:p>
          <a:p>
            <a:r>
              <a:rPr lang="hu-HU" dirty="0"/>
              <a:t>Budapesti Corvinus Egyetem, Operáció és Döntés Intézet, Operációkutatás és </a:t>
            </a:r>
            <a:r>
              <a:rPr lang="hu-HU" dirty="0" err="1"/>
              <a:t>Aktuáriustudományok</a:t>
            </a:r>
            <a:r>
              <a:rPr lang="hu-HU" dirty="0"/>
              <a:t> Tanszék</a:t>
            </a:r>
          </a:p>
          <a:p>
            <a:r>
              <a:rPr lang="hu-HU" dirty="0"/>
              <a:t>2024. szeptember 19.</a:t>
            </a:r>
          </a:p>
        </p:txBody>
      </p:sp>
      <p:pic>
        <p:nvPicPr>
          <p:cNvPr id="5" name="Kép 4" descr="A képen szöveg, embléma, Betűtípus, Grafika látható&#10;&#10;Automatikusan generált leírás">
            <a:extLst>
              <a:ext uri="{FF2B5EF4-FFF2-40B4-BE49-F238E27FC236}">
                <a16:creationId xmlns:a16="http://schemas.microsoft.com/office/drawing/2014/main" id="{9D41B8AB-64FA-DA38-8979-1C9468109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9" t="26758" r="18361" b="25622"/>
          <a:stretch/>
        </p:blipFill>
        <p:spPr>
          <a:xfrm>
            <a:off x="0" y="71562"/>
            <a:ext cx="3587262" cy="1528638"/>
          </a:xfrm>
          <a:prstGeom prst="rect">
            <a:avLst/>
          </a:prstGeom>
        </p:spPr>
      </p:pic>
      <p:pic>
        <p:nvPicPr>
          <p:cNvPr id="7" name="Kép 6" descr="A képen szöveg, Betűtípus, Acélkék, képernyőkép látható&#10;&#10;Automatikusan generált leírás">
            <a:extLst>
              <a:ext uri="{FF2B5EF4-FFF2-40B4-BE49-F238E27FC236}">
                <a16:creationId xmlns:a16="http://schemas.microsoft.com/office/drawing/2014/main" id="{AA834E2A-C2F0-3F2D-4B20-95EE5BC96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40" b="20262"/>
          <a:stretch/>
        </p:blipFill>
        <p:spPr>
          <a:xfrm>
            <a:off x="6340510" y="-55562"/>
            <a:ext cx="585149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6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5A7F1E-7B6A-E417-8021-A62CB04F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fontos tulajdonság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2BBB517-97D5-DF45-2E0E-8F583B5EE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hu-HU" dirty="0"/>
                  <a:t>Vegyük észre, hogy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u-HU" dirty="0"/>
                  <a:t> variancia-kovariancia mátrix azonosnak van feltételezve minden csoport esetén.</a:t>
                </a:r>
              </a:p>
              <a:p>
                <a:r>
                  <a:rPr lang="hu-HU" dirty="0"/>
                  <a:t>Sajnos szinte soha nem teljesül </a:t>
                </a:r>
                <a:r>
                  <a:rPr lang="hu-HU" dirty="0">
                    <a:sym typeface="Wingdings" panose="05000000000000000000" pitchFamily="2" charset="2"/>
                  </a:rPr>
                  <a:t></a:t>
                </a:r>
              </a:p>
              <a:p>
                <a:r>
                  <a:rPr lang="hu-HU" dirty="0">
                    <a:sym typeface="Wingdings" panose="05000000000000000000" pitchFamily="2" charset="2"/>
                  </a:rPr>
                  <a:t>A variancia-kovariancia mátrixok egyezőségét </a:t>
                </a:r>
                <a:r>
                  <a:rPr lang="hu-HU" dirty="0" err="1">
                    <a:sym typeface="Wingdings" panose="05000000000000000000" pitchFamily="2" charset="2"/>
                  </a:rPr>
                  <a:t>Box</a:t>
                </a:r>
                <a:r>
                  <a:rPr lang="hu-HU" dirty="0">
                    <a:sym typeface="Wingdings" panose="05000000000000000000" pitchFamily="2" charset="2"/>
                  </a:rPr>
                  <a:t>-féle M próbával ellenőrizhetjük:</a:t>
                </a:r>
              </a:p>
              <a:p>
                <a:endParaRPr lang="hu-HU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hu-HU" b="0" i="0" smtClean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∼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2BBB517-97D5-DF45-2E0E-8F583B5EE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96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1D2C3E-33E2-FB13-E518-E8DC4D6FC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Variancia felbontás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361DEA-BCD1-EEED-9B75-F139BAD25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A teljes eltérésnégyzetösszeg (eltérés a főátlagtól) felbontható a következő összetevőkre:</a:t>
                </a:r>
              </a:p>
              <a:p>
                <a:pPr lvl="1"/>
                <a:r>
                  <a:rPr lang="hu-HU" dirty="0"/>
                  <a:t>Csoportok közötti eltérés (</a:t>
                </a:r>
                <a:r>
                  <a:rPr lang="hu-HU" dirty="0" err="1"/>
                  <a:t>between</a:t>
                </a:r>
                <a:r>
                  <a:rPr lang="hu-HU" dirty="0"/>
                  <a:t> sum of </a:t>
                </a:r>
                <a:r>
                  <a:rPr lang="hu-HU" dirty="0" err="1"/>
                  <a:t>squares</a:t>
                </a:r>
                <a:r>
                  <a:rPr lang="hu-HU" dirty="0"/>
                  <a:t>, BSS)</a:t>
                </a:r>
              </a:p>
              <a:p>
                <a:pPr lvl="1"/>
                <a:r>
                  <a:rPr lang="hu-HU" dirty="0"/>
                  <a:t>Csoporton belüli eltérés (</a:t>
                </a:r>
                <a:r>
                  <a:rPr lang="hu-HU" dirty="0" err="1"/>
                  <a:t>within</a:t>
                </a:r>
                <a:r>
                  <a:rPr lang="hu-HU" dirty="0"/>
                  <a:t> sum of </a:t>
                </a:r>
                <a:r>
                  <a:rPr lang="hu-HU" dirty="0" err="1"/>
                  <a:t>squares</a:t>
                </a:r>
                <a:r>
                  <a:rPr lang="hu-HU" dirty="0"/>
                  <a:t>, WSS)</a:t>
                </a:r>
              </a:p>
              <a:p>
                <a:r>
                  <a:rPr lang="hu-HU" dirty="0" err="1"/>
                  <a:t>Formailag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𝑊𝑆𝑆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Egy olyan diszkrimináló függvényt keresünk, ami a </a:t>
                </a:r>
                <a:r>
                  <a:rPr lang="hu-HU" dirty="0" err="1"/>
                  <a:t>prediktorok</a:t>
                </a:r>
                <a:r>
                  <a:rPr lang="hu-HU" dirty="0"/>
                  <a:t> lineáris kombinációjából áll elő: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𝑋𝑐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C361DEA-BCD1-EEED-9B75-F139BAD25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53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AF9B08-F790-789B-E399-F491D557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diszkrimináló függvény levezetése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E88F122-DD96-D382-DC44-A64E4FFF8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Emlékezzünk: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𝑋𝑐</m:t>
                    </m:r>
                  </m:oMath>
                </a14:m>
                <a:endParaRPr lang="hu-HU" dirty="0"/>
              </a:p>
              <a:p>
                <a:pPr lvl="1"/>
                <a:r>
                  <a:rPr lang="hu-HU" i="1" dirty="0"/>
                  <a:t>y</a:t>
                </a:r>
                <a:r>
                  <a:rPr lang="hu-HU" dirty="0"/>
                  <a:t> tehát NEM egy függő változó</a:t>
                </a:r>
              </a:p>
              <a:p>
                <a:pPr lvl="1"/>
                <a:r>
                  <a:rPr lang="hu-HU" dirty="0"/>
                  <a:t>Feltesszük, hogy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/>
                  <a:t> ami implikálja, hogy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𝑋𝑐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Emlékezzünk: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𝐓𝐒𝐒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𝐵𝑆𝑆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𝑊𝑆𝑆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𝐁𝐒𝐒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𝐖𝐒𝐒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E88F122-DD96-D382-DC44-A64E4FFF8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68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13DFF2-1B89-E5B9-0FA3-8840AD22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diszkrimináló függvény levezetése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BFF528B-069B-A66E-6929-2736FEA94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A legjobb szeparáció biztosítása érdekében, a BSS/WSS hányados maximumát keressük. Miért? Minél kisebb a BSS, annál homogénebbek a csoportok belül és minél nagyobb a WSS, annál heterogénebbek a csoportok egymás között.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𝐁𝐒𝐒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Éljünk a logaritmus adta könnyítéssel: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𝐁𝐒𝐒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hu-HU" b="1" i="0" smtClean="0">
                                      <a:latin typeface="Cambria Math" panose="02040503050406030204" pitchFamily="18" charset="0"/>
                                    </a:rPr>
                                    <m:t>𝐖𝐒𝐒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BFF528B-069B-A66E-6929-2736FEA94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88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EAEDBF-F6D2-76C8-767F-2C68C55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diszkrimináló függvény levezetése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8416F9-503A-065B-38D7-7125E4F4A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Parciálisan deriváljunk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u-HU" dirty="0"/>
                  <a:t> szerint a szélsőérték megtaláláshoz: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</m:num>
                        <m:den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𝐖𝐒𝐒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𝐁𝐒𝐒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hu-HU" b="1" i="0" smtClean="0">
                              <a:latin typeface="Cambria Math" panose="02040503050406030204" pitchFamily="18" charset="0"/>
                            </a:rPr>
                            <m:t>𝐁𝐒𝐒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Átrendezés után: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𝐁𝐒𝐒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b="1" i="0" smtClean="0">
                          <a:latin typeface="Cambria Math" panose="02040503050406030204" pitchFamily="18" charset="0"/>
                        </a:rPr>
                        <m:t>𝐖𝐒𝐒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A megoldás: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𝐵𝑆𝑆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68416F9-503A-065B-38D7-7125E4F4A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44679C3-9942-6AA8-A894-56786A454AF6}"/>
                  </a:ext>
                </a:extLst>
              </p:cNvPr>
              <p:cNvSpPr txBox="1"/>
              <p:nvPr/>
            </p:nvSpPr>
            <p:spPr>
              <a:xfrm>
                <a:off x="3640103" y="5807631"/>
                <a:ext cx="3223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b="0" dirty="0"/>
                  <a:t>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𝑊𝑆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𝐵𝑆𝑆</m:t>
                    </m:r>
                  </m:oMath>
                </a14:m>
                <a:r>
                  <a:rPr lang="hu-HU" dirty="0"/>
                  <a:t> mátrix sajátértéke</a:t>
                </a: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C44679C3-9942-6AA8-A894-56786A45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103" y="5807631"/>
                <a:ext cx="3223190" cy="369332"/>
              </a:xfrm>
              <a:prstGeom prst="rect">
                <a:avLst/>
              </a:prstGeom>
              <a:blipFill>
                <a:blip r:embed="rId3"/>
                <a:stretch>
                  <a:fillRect l="-1512" t="-10000" r="-1134" b="-26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AA0D3086-BFFA-6533-B05C-EF3598EA9DD1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251698" y="5241303"/>
            <a:ext cx="763960" cy="5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B324A1D2-8258-6156-9535-16A2394F3FB4}"/>
              </a:ext>
            </a:extLst>
          </p:cNvPr>
          <p:cNvSpPr txBox="1"/>
          <p:nvPr/>
        </p:nvSpPr>
        <p:spPr>
          <a:xfrm>
            <a:off x="7268066" y="5807631"/>
            <a:ext cx="216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mátrix </a:t>
            </a:r>
            <a:r>
              <a:rPr lang="hu-HU" dirty="0" err="1"/>
              <a:t>sajátvektora</a:t>
            </a:r>
            <a:endParaRPr lang="hu-HU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CB55795E-96E3-F99C-EB78-01462DE9174C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30359" y="5241303"/>
            <a:ext cx="1122203" cy="56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79443407-9775-83A7-CD80-0A487F5E8C2C}"/>
              </a:ext>
            </a:extLst>
          </p:cNvPr>
          <p:cNvSpPr txBox="1"/>
          <p:nvPr/>
        </p:nvSpPr>
        <p:spPr>
          <a:xfrm>
            <a:off x="502616" y="5068967"/>
            <a:ext cx="2715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Következmény:</a:t>
            </a:r>
          </a:p>
          <a:p>
            <a:r>
              <a:rPr lang="hu-HU" dirty="0"/>
              <a:t>Több diszkrimináló függvényünk van! Nem mindegyik egyformán fontos.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0FEBAE2-5232-CF1B-4472-5B698D703677}"/>
              </a:ext>
            </a:extLst>
          </p:cNvPr>
          <p:cNvSpPr txBox="1"/>
          <p:nvPr/>
        </p:nvSpPr>
        <p:spPr>
          <a:xfrm>
            <a:off x="9224387" y="3637502"/>
            <a:ext cx="2534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Fontos a variancia becslése is, de jelenleg nem térünk rá ki.</a:t>
            </a:r>
          </a:p>
        </p:txBody>
      </p:sp>
    </p:spTree>
    <p:extLst>
      <p:ext uri="{BB962C8B-B14F-4D97-AF65-F5344CB8AC3E}">
        <p14:creationId xmlns:p14="http://schemas.microsoft.com/office/powerpoint/2010/main" val="239679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321F166-D274-E491-4F50-77B08F746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Szegmentációs eljárások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E6B2B5C8-325D-7B8D-9AF2-3D55FED54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060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hu-HU"/>
              <a:t>Klasszikus klaszter definíció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hu-HU" dirty="0"/>
              <a:t>Tanító nélkül tanuló alakfelismerő algoritmus</a:t>
            </a:r>
          </a:p>
          <a:p>
            <a:pPr>
              <a:defRPr/>
            </a:pPr>
            <a:r>
              <a:rPr lang="hu-HU" dirty="0"/>
              <a:t>Többdimenziós objektumok viszonylag homogén csoportokba való kategorizálása</a:t>
            </a:r>
          </a:p>
          <a:p>
            <a:pPr>
              <a:defRPr/>
            </a:pPr>
            <a:r>
              <a:rPr lang="hu-HU" dirty="0"/>
              <a:t>Eseménytér </a:t>
            </a:r>
            <a:r>
              <a:rPr lang="hu-HU" dirty="0" err="1"/>
              <a:t>diszjunkt</a:t>
            </a:r>
            <a:r>
              <a:rPr lang="hu-HU" dirty="0"/>
              <a:t> vagy fuzzy halmazokká való szegmentálása</a:t>
            </a:r>
          </a:p>
          <a:p>
            <a:pPr>
              <a:defRPr/>
            </a:pPr>
            <a:r>
              <a:rPr lang="hu-HU" dirty="0"/>
              <a:t>A modern klaszterező algoritmusok sokfélék lehetnek: pl.: átfedő, tanítóval tanuló, sűrűségkereső… stb.</a:t>
            </a:r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CC9900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9900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9900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C9900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96483E6-7B0F-4D65-AD95-36F4F6933A6F}" type="slidenum">
              <a:rPr lang="hu-HU" sz="1400">
                <a:latin typeface="Arial Narrow" panose="020B0606020202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u-HU" sz="14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altLang="hu-HU" sz="4000">
                <a:latin typeface="Arial" panose="020B0604020202020204" pitchFamily="34" charset="0"/>
              </a:rPr>
              <a:t>Távolságok értelmezése a valószínűségszámításban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Általánosságban: olyan függvény, amely két véletlen változó közötti távolságot mér, valószínűségi metrikának nevezzük.</a:t>
            </a:r>
          </a:p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Statisztikában a hasonlóságot, vagy hasonlótlanságot (=távolságot) proximitásnak nevezzük.</a:t>
            </a:r>
          </a:p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Általánosságban minden egy jelenséget leíró véletlen változó között mérhető proximitás.</a:t>
            </a:r>
          </a:p>
          <a:p>
            <a:pPr>
              <a:lnSpc>
                <a:spcPct val="90000"/>
              </a:lnSpc>
            </a:pPr>
            <a:r>
              <a:rPr lang="hu-HU" altLang="hu-HU">
                <a:latin typeface="Arial" panose="020B0604020202020204" pitchFamily="34" charset="0"/>
              </a:rPr>
              <a:t>A hasonlóság skálafüggetlen (azaz nominális, ordinális és intervallum szinten is mérhető).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0C0243-BC4A-5707-0919-302B002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Formai felírás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8E63E8-091A-D2F4-1709-DCF2CDF90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8461"/>
              </a:xfrm>
            </p:spPr>
            <p:txBody>
              <a:bodyPr/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hu-HU" dirty="0"/>
                  <a:t> megfigyelésmátrix.</a:t>
                </a:r>
              </a:p>
              <a:p>
                <a:r>
                  <a:rPr lang="hu-HU" dirty="0"/>
                  <a:t>Legyenek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nem üres </a:t>
                </a:r>
                <a:r>
                  <a:rPr lang="hu-HU" dirty="0" err="1"/>
                  <a:t>diszjunkt</a:t>
                </a:r>
                <a:r>
                  <a:rPr lang="hu-HU" dirty="0"/>
                  <a:t> halmazok </a:t>
                </a:r>
                <a:r>
                  <a:rPr lang="hu-HU" i="1" dirty="0"/>
                  <a:t>p</a:t>
                </a:r>
                <a:r>
                  <a:rPr lang="hu-HU" dirty="0"/>
                  <a:t> objektumtérben.</a:t>
                </a:r>
              </a:p>
              <a:p>
                <a:r>
                  <a:rPr lang="hu-HU" dirty="0"/>
                  <a:t>Legyen a </a:t>
                </a:r>
                <a:r>
                  <a:rPr lang="hu-HU" i="1" dirty="0"/>
                  <a:t>j</a:t>
                </a:r>
                <a:r>
                  <a:rPr lang="hu-HU" dirty="0"/>
                  <a:t>-</a:t>
                </a:r>
                <a:r>
                  <a:rPr lang="hu-HU" dirty="0" err="1"/>
                  <a:t>edik</a:t>
                </a:r>
                <a:r>
                  <a:rPr lang="hu-HU" dirty="0"/>
                  <a:t> halmaz tömegközéppontja a következő: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Ekkor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/>
                  <a:t> WSS értéke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normában: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𝑊𝑆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Célunk: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𝑊𝑆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48E63E8-091A-D2F4-1709-DCF2CDF90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8461"/>
              </a:xfrm>
              <a:blipFill>
                <a:blip r:embed="rId2"/>
                <a:stretch>
                  <a:fillRect l="-1043" t="-2109" b="-19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86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54C8D9-1628-BF09-D7EB-C393F67A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klaszterszám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4E58A-C8F7-7A94-FF56-AB61290E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minimalizálást az összes lehetséges klaszterbesorolásra és klaszterszámra végig kell(</a:t>
            </a:r>
            <a:r>
              <a:rPr lang="hu-HU" dirty="0" err="1"/>
              <a:t>ene</a:t>
            </a:r>
            <a:r>
              <a:rPr lang="hu-HU" dirty="0"/>
              <a:t>) számolni.</a:t>
            </a:r>
          </a:p>
          <a:p>
            <a:r>
              <a:rPr lang="hu-HU" dirty="0"/>
              <a:t>Kombinatorikus feladat, az összes lehetséges partíció száma túl nagy ahhoz, hogy végig próbálgassuk.</a:t>
            </a:r>
          </a:p>
          <a:p>
            <a:r>
              <a:rPr lang="hu-HU" dirty="0"/>
              <a:t>Még nagyon kicsi mintaelemszámnál is több ezer vagy millió szóba jöhető lehetőség van.</a:t>
            </a:r>
          </a:p>
          <a:p>
            <a:r>
              <a:rPr lang="hu-HU" dirty="0"/>
              <a:t>Ráadásul a klaszterszám emelkedésével a homogenitás természetszerűen javul, ezért az </a:t>
            </a:r>
            <a:r>
              <a:rPr lang="hu-HU" i="1" dirty="0"/>
              <a:t>j</a:t>
            </a:r>
            <a:r>
              <a:rPr lang="hu-HU" dirty="0"/>
              <a:t> darab partíciónál a </a:t>
            </a:r>
            <a:r>
              <a:rPr lang="hu-HU" i="1" dirty="0"/>
              <a:t>j+1</a:t>
            </a:r>
            <a:r>
              <a:rPr lang="hu-HU" dirty="0"/>
              <a:t> darab biztosan jobb.</a:t>
            </a:r>
          </a:p>
        </p:txBody>
      </p:sp>
    </p:spTree>
    <p:extLst>
      <p:ext uri="{BB962C8B-B14F-4D97-AF65-F5344CB8AC3E}">
        <p14:creationId xmlns:p14="http://schemas.microsoft.com/office/powerpoint/2010/main" val="36755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D692B1-D339-2998-F347-DEB933C8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ma szó?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23253-B129-950C-B942-465DE889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Statisztikai tanulás alapjai</a:t>
            </a:r>
          </a:p>
          <a:p>
            <a:r>
              <a:rPr lang="hu-HU" dirty="0"/>
              <a:t>Lineáris és kvadratikus </a:t>
            </a:r>
            <a:r>
              <a:rPr lang="hu-HU" dirty="0" err="1"/>
              <a:t>diszkriminanciaelemzés</a:t>
            </a:r>
            <a:endParaRPr lang="hu-HU" dirty="0"/>
          </a:p>
          <a:p>
            <a:r>
              <a:rPr lang="hu-HU" dirty="0"/>
              <a:t>Gépi tanuláson alapuló szegmentációs algoritmusok</a:t>
            </a:r>
          </a:p>
          <a:p>
            <a:r>
              <a:rPr lang="hu-HU" dirty="0"/>
              <a:t>Zsugorító és változószelekciós eljárások</a:t>
            </a:r>
          </a:p>
        </p:txBody>
      </p:sp>
    </p:spTree>
    <p:extLst>
      <p:ext uri="{BB962C8B-B14F-4D97-AF65-F5344CB8AC3E}">
        <p14:creationId xmlns:p14="http://schemas.microsoft.com/office/powerpoint/2010/main" val="58268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2442B6-DED5-E76A-B6FF-6F6F6D03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K-közép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BCAA3B4-A5FE-DE89-262B-A7A82DC7E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26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Továbbra is a WSS veszteségfüggvényt szeretnénk minimalizálni az összes klaszter mentén: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Vegyünk fel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darab klaszter tömegközéppontot egymástól távolabb véletlenszerűen.</a:t>
                </a:r>
              </a:p>
              <a:p>
                <a:r>
                  <a:rPr lang="hu-HU" dirty="0"/>
                  <a:t>Soroljuk be nulladik lépésben a megfigyeléseket a legközelebbi halmazba.</a:t>
                </a:r>
              </a:p>
              <a:p>
                <a:r>
                  <a:rPr lang="hu-HU" dirty="0" err="1"/>
                  <a:t>Újraszámoljuk</a:t>
                </a:r>
                <a:r>
                  <a:rPr lang="hu-HU" dirty="0"/>
                  <a:t> a klaszter súlypontokat.</a:t>
                </a:r>
              </a:p>
              <a:p>
                <a:r>
                  <a:rPr lang="hu-HU" dirty="0"/>
                  <a:t>Újra átsoroljuk a megfigyeléseket.</a:t>
                </a:r>
              </a:p>
              <a:p>
                <a:r>
                  <a:rPr lang="hu-HU" dirty="0"/>
                  <a:t>A rendszer stabilizálódása után az algoritmus leáll.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BCAA3B4-A5FE-DE89-262B-A7A82DC7E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2644"/>
              </a:xfrm>
              <a:blipFill>
                <a:blip r:embed="rId2"/>
                <a:stretch>
                  <a:fillRect l="-928" t="-246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03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0E18D-F66F-C3B3-EC56-244DBF52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megjegyzés a k-közép eljáráshoz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B5051E-BB98-7794-CEF9-000B3EEF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Sajnos a klaszterszámot előre meg kell adni.</a:t>
            </a:r>
          </a:p>
          <a:p>
            <a:r>
              <a:rPr lang="hu-HU" dirty="0"/>
              <a:t>Vannak eljárások, amelyek segítségével intuitív módon közelebb juthatunk egy „ideális” klaszterszámhoz (klaszter-könyök, sziluett stb.).</a:t>
            </a:r>
          </a:p>
          <a:p>
            <a:r>
              <a:rPr lang="hu-HU" dirty="0"/>
              <a:t>Annyi klasztert érdemes kialakítani, amennyit kezelni tudunk.</a:t>
            </a:r>
          </a:p>
          <a:p>
            <a:r>
              <a:rPr lang="hu-HU" dirty="0"/>
              <a:t>A kezdeti véletlen elrendezés miatt előfordulhat, hogy különböző futtatások után más eredményt kapunk</a:t>
            </a:r>
          </a:p>
          <a:p>
            <a:pPr lvl="1"/>
            <a:r>
              <a:rPr lang="hu-HU" dirty="0"/>
              <a:t>Ez utalhat arra, hogy túl alacsony klaszterszámot adtunk meg.</a:t>
            </a:r>
          </a:p>
          <a:p>
            <a:pPr lvl="1"/>
            <a:r>
              <a:rPr lang="hu-HU" dirty="0"/>
              <a:t>Utalhat arra is, hogy a minta struktúrában vagy </a:t>
            </a:r>
            <a:r>
              <a:rPr lang="hu-HU" dirty="0" err="1"/>
              <a:t>outlierek</a:t>
            </a:r>
            <a:r>
              <a:rPr lang="hu-HU" dirty="0"/>
              <a:t>, vagy nagyon heterogén csoportok találhatók.</a:t>
            </a:r>
          </a:p>
        </p:txBody>
      </p:sp>
    </p:spTree>
    <p:extLst>
      <p:ext uri="{BB962C8B-B14F-4D97-AF65-F5344CB8AC3E}">
        <p14:creationId xmlns:p14="http://schemas.microsoft.com/office/powerpoint/2010/main" val="91746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104E0-C750-4900-9075-034EF37E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kNN</a:t>
            </a:r>
            <a:r>
              <a:rPr lang="hu-HU" dirty="0"/>
              <a:t> 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B38845-62F8-49A3-AADD-600E69843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769213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A k legközelebbi szomszéd elve egyszerű: a klasszifikációt is tartalmazó tanuló adatbázisban keressük meg a teszt adathalmaz egy tetszőleges pontjához legközelebb eső k darab pontot.</a:t>
            </a:r>
          </a:p>
          <a:p>
            <a:r>
              <a:rPr lang="hu-HU" dirty="0"/>
              <a:t>Többségi szavazás alapján döntsük el, hogy melyik osztályba tartozik a teszt elemünk (=melyik osztályba tartoznak legtöbban a k darab legközelebbi pont közül?)</a:t>
            </a:r>
          </a:p>
          <a:p>
            <a:r>
              <a:rPr lang="hu-HU" dirty="0"/>
              <a:t>Amennyiben egyenlőség van, úgy csökkenthetjük a legközelebbi pontok halmazát, addig, ameddig el nem dől a kérdés.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0B88F99-62C8-4738-A8D1-D229CDAB2051}"/>
                  </a:ext>
                </a:extLst>
              </p:cNvPr>
              <p:cNvSpPr txBox="1"/>
              <p:nvPr/>
            </p:nvSpPr>
            <p:spPr>
              <a:xfrm>
                <a:off x="4818536" y="4893405"/>
                <a:ext cx="3417795" cy="72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/>
                            <m:sub/>
                          </m:sSub>
                        </m:sub>
                        <m:sup/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0B88F99-62C8-4738-A8D1-D229CDAB2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36" y="4893405"/>
                <a:ext cx="3417795" cy="722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02B782AE-1D2F-4AFF-8296-B576885AD9F8}"/>
              </a:ext>
            </a:extLst>
          </p:cNvPr>
          <p:cNvSpPr txBox="1"/>
          <p:nvPr/>
        </p:nvSpPr>
        <p:spPr>
          <a:xfrm>
            <a:off x="4818535" y="6016368"/>
            <a:ext cx="292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Legközelebbi pontok száma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13D099C-6B52-4E46-9203-28EE45EDB7BB}"/>
              </a:ext>
            </a:extLst>
          </p:cNvPr>
          <p:cNvSpPr txBox="1"/>
          <p:nvPr/>
        </p:nvSpPr>
        <p:spPr>
          <a:xfrm>
            <a:off x="3515634" y="555144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Attributumok</a:t>
            </a:r>
            <a:r>
              <a:rPr lang="hu-HU" dirty="0"/>
              <a:t> (</a:t>
            </a:r>
            <a:r>
              <a:rPr lang="hu-HU" dirty="0" err="1"/>
              <a:t>features</a:t>
            </a:r>
            <a:r>
              <a:rPr lang="hu-HU" dirty="0"/>
              <a:t>)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7E6829EC-4811-41E4-9D21-C938771FC1A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81365" y="5281834"/>
            <a:ext cx="953046" cy="2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A0FBC6E-12DA-42FD-A6C2-906A844BE297}"/>
              </a:ext>
            </a:extLst>
          </p:cNvPr>
          <p:cNvSpPr txBox="1"/>
          <p:nvPr/>
        </p:nvSpPr>
        <p:spPr>
          <a:xfrm>
            <a:off x="3143673" y="4521716"/>
            <a:ext cx="27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Tér, amelyen x értelmezett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E54F7F5-01D4-411C-8320-91E2B3D81E94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900710" y="4706383"/>
            <a:ext cx="146387" cy="3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0235603-DD85-46F5-AB93-490A46ACE09B}"/>
              </a:ext>
            </a:extLst>
          </p:cNvPr>
          <p:cNvSpPr txBox="1"/>
          <p:nvPr/>
        </p:nvSpPr>
        <p:spPr>
          <a:xfrm>
            <a:off x="7737663" y="5464726"/>
            <a:ext cx="2905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Indikátor függvény, értéke 1, ha az állítás igaz, és 0, ha nem igaz.</a:t>
            </a:r>
          </a:p>
        </p:txBody>
      </p: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4D957DD-0588-4471-B299-30E8B6B41F3E}"/>
              </a:ext>
            </a:extLst>
          </p:cNvPr>
          <p:cNvCxnSpPr>
            <a:stCxn id="18" idx="0"/>
            <a:endCxn id="4" idx="3"/>
          </p:cNvCxnSpPr>
          <p:nvPr/>
        </p:nvCxnSpPr>
        <p:spPr>
          <a:xfrm flipH="1" flipV="1">
            <a:off x="8236331" y="5254594"/>
            <a:ext cx="954177" cy="21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5A6C0EFE-6D78-4651-9A59-B4740594EB6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6218750" y="5333098"/>
            <a:ext cx="60730" cy="68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2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objektum látható&#10;&#10;Automatikusan generált leírás">
            <a:extLst>
              <a:ext uri="{FF2B5EF4-FFF2-40B4-BE49-F238E27FC236}">
                <a16:creationId xmlns:a16="http://schemas.microsoft.com/office/drawing/2014/main" id="{ABC5DD59-EF22-447F-B9BD-F1469233A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05" y="857250"/>
            <a:ext cx="5693993" cy="5143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2ED1A26-D96D-4A33-AA15-4CF8B0ACE9B0}"/>
              </a:ext>
            </a:extLst>
          </p:cNvPr>
          <p:cNvSpPr txBox="1"/>
          <p:nvPr/>
        </p:nvSpPr>
        <p:spPr>
          <a:xfrm>
            <a:off x="7938656" y="56717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Wikipedia</a:t>
            </a:r>
          </a:p>
        </p:txBody>
      </p:sp>
    </p:spTree>
    <p:extLst>
      <p:ext uri="{BB962C8B-B14F-4D97-AF65-F5344CB8AC3E}">
        <p14:creationId xmlns:p14="http://schemas.microsoft.com/office/powerpoint/2010/main" val="3517147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DDB9E-2322-4FF2-9E18-FD9B331A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Naív</a:t>
            </a:r>
            <a:r>
              <a:rPr lang="hu-HU" dirty="0"/>
              <a:t> </a:t>
            </a:r>
            <a:r>
              <a:rPr lang="hu-HU" dirty="0" err="1"/>
              <a:t>Bayes</a:t>
            </a:r>
            <a:r>
              <a:rPr lang="hu-HU" dirty="0"/>
              <a:t> osztályozó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2DCE3E-6B44-4D46-916C-CFCE96DF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1"/>
                <a:ext cx="8229600" cy="3556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dirty="0"/>
                  <a:t>Legyenek egy tanuló halmazon előre definiált osztályok, illetve az osztályok által részhalmazokba tartozó attribútumok (</a:t>
                </a:r>
                <a:r>
                  <a:rPr lang="hu-HU" dirty="0" err="1"/>
                  <a:t>features</a:t>
                </a:r>
                <a:r>
                  <a:rPr lang="hu-HU" dirty="0"/>
                  <a:t>).</a:t>
                </a:r>
              </a:p>
              <a:p>
                <a:r>
                  <a:rPr lang="hu-HU" dirty="0"/>
                  <a:t>Ekkor a feltételes valószínűségi eloszlás ismert: p(</a:t>
                </a:r>
                <a:r>
                  <a:rPr lang="hu-HU" dirty="0" err="1"/>
                  <a:t>x|y</a:t>
                </a:r>
                <a:r>
                  <a:rPr lang="hu-HU" dirty="0"/>
                  <a:t>=</a:t>
                </a:r>
                <a:r>
                  <a:rPr lang="hu-HU" dirty="0" err="1"/>
                  <a:t>c</a:t>
                </a:r>
                <a:r>
                  <a:rPr lang="hu-HU" baseline="-25000" dirty="0" err="1"/>
                  <a:t>k</a:t>
                </a:r>
                <a:r>
                  <a:rPr lang="hu-HU" dirty="0"/>
                  <a:t>), amiből levezethető a </a:t>
                </a:r>
                <a:r>
                  <a:rPr lang="hu-HU" dirty="0" err="1"/>
                  <a:t>Bayes</a:t>
                </a:r>
                <a:r>
                  <a:rPr lang="hu-HU" dirty="0"/>
                  <a:t>-tétel alapján, hogy: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02DCE3E-6B44-4D46-916C-CFCE96DF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1"/>
                <a:ext cx="8229600" cy="3556992"/>
              </a:xfrm>
              <a:blipFill>
                <a:blip r:embed="rId2"/>
                <a:stretch>
                  <a:fillRect l="-1333" t="-3945" r="-20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B79976AB-C72F-45D7-9361-EE194153348E}"/>
              </a:ext>
            </a:extLst>
          </p:cNvPr>
          <p:cNvSpPr txBox="1"/>
          <p:nvPr/>
        </p:nvSpPr>
        <p:spPr>
          <a:xfrm>
            <a:off x="5699066" y="37359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prior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00FCEE36-69B8-430A-9161-D2696FC85420}"/>
              </a:ext>
            </a:extLst>
          </p:cNvPr>
          <p:cNvCxnSpPr/>
          <p:nvPr/>
        </p:nvCxnSpPr>
        <p:spPr>
          <a:xfrm>
            <a:off x="6229374" y="4074995"/>
            <a:ext cx="220211" cy="14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BDFD6258-52F1-45B9-9046-B42362F290DD}"/>
              </a:ext>
            </a:extLst>
          </p:cNvPr>
          <p:cNvSpPr txBox="1"/>
          <p:nvPr/>
        </p:nvSpPr>
        <p:spPr>
          <a:xfrm>
            <a:off x="3905615" y="388274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posterior</a:t>
            </a:r>
            <a:endParaRPr lang="hu-HU" dirty="0"/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B5D369D-1492-49A8-A5A7-870156DDCD0F}"/>
              </a:ext>
            </a:extLst>
          </p:cNvPr>
          <p:cNvCxnSpPr>
            <a:cxnSpLocks/>
          </p:cNvCxnSpPr>
          <p:nvPr/>
        </p:nvCxnSpPr>
        <p:spPr>
          <a:xfrm>
            <a:off x="4742585" y="4247461"/>
            <a:ext cx="99134" cy="316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9E810A3-0A2D-4628-B35E-1F562C19EAE9}"/>
              </a:ext>
            </a:extLst>
          </p:cNvPr>
          <p:cNvSpPr txBox="1"/>
          <p:nvPr/>
        </p:nvSpPr>
        <p:spPr>
          <a:xfrm>
            <a:off x="8222787" y="478786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Ismert konstans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294AFD4D-2322-4D5E-8368-9C7A384F65CE}"/>
              </a:ext>
            </a:extLst>
          </p:cNvPr>
          <p:cNvCxnSpPr>
            <a:stCxn id="10" idx="1"/>
          </p:cNvCxnSpPr>
          <p:nvPr/>
        </p:nvCxnSpPr>
        <p:spPr>
          <a:xfrm flipH="1">
            <a:off x="7346662" y="4972527"/>
            <a:ext cx="87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DF2EE61-1AE9-829A-E20A-201A5040CEF5}"/>
              </a:ext>
            </a:extLst>
          </p:cNvPr>
          <p:cNvSpPr txBox="1"/>
          <p:nvPr/>
        </p:nvSpPr>
        <p:spPr>
          <a:xfrm>
            <a:off x="8222787" y="35962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likelihood</a:t>
            </a:r>
            <a:endParaRPr lang="hu-HU" dirty="0"/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0788AC49-63B0-A4CB-B3B3-D6201B25C6F1}"/>
              </a:ext>
            </a:extLst>
          </p:cNvPr>
          <p:cNvCxnSpPr/>
          <p:nvPr/>
        </p:nvCxnSpPr>
        <p:spPr>
          <a:xfrm flipH="1">
            <a:off x="8078771" y="3989104"/>
            <a:ext cx="720080" cy="28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21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E0EE5-6857-45CE-9734-4EA68F0F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Naív</a:t>
            </a:r>
            <a:r>
              <a:rPr lang="hu-HU" dirty="0"/>
              <a:t> </a:t>
            </a:r>
            <a:r>
              <a:rPr lang="hu-HU" dirty="0" err="1"/>
              <a:t>Bayes</a:t>
            </a:r>
            <a:r>
              <a:rPr lang="hu-HU" dirty="0"/>
              <a:t> osztályozó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7CFFA09-16BF-4DE2-942F-CB7CB59DC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A </a:t>
                </a:r>
                <a:r>
                  <a:rPr lang="hu-HU" dirty="0" err="1"/>
                  <a:t>Bayes</a:t>
                </a:r>
                <a:r>
                  <a:rPr lang="hu-HU" dirty="0"/>
                  <a:t> feltételes valószínűség számlálója a következő többdimenziós feltételes eloszlással egyenlő: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r>
                  <a:rPr lang="hu-HU" dirty="0"/>
                  <a:t>Ami a következő sorozatot definiálja: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7CFFA09-16BF-4DE2-942F-CB7CB59DC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3577BDEA-EA5A-418C-BA9A-2324BF0EB642}"/>
              </a:ext>
            </a:extLst>
          </p:cNvPr>
          <p:cNvSpPr txBox="1"/>
          <p:nvPr/>
        </p:nvSpPr>
        <p:spPr>
          <a:xfrm>
            <a:off x="6715842" y="5026128"/>
            <a:ext cx="37813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A feltételes eloszlások többdimenziós operátora (folytonos attribútumok esetében). A többváltozós feltételes eloszlás sokféle lehet, leggyakrabban a normális eloszlást feltételezzük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CCD5B1B6-894F-4BC2-BD93-6BBB72111A8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423924" y="4782395"/>
            <a:ext cx="1182587" cy="24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802F6399-6490-4C0E-9669-48480332F78B}"/>
              </a:ext>
            </a:extLst>
          </p:cNvPr>
          <p:cNvSpPr txBox="1"/>
          <p:nvPr/>
        </p:nvSpPr>
        <p:spPr>
          <a:xfrm>
            <a:off x="1960478" y="5257801"/>
            <a:ext cx="254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becsült valószínűségek közül az </a:t>
            </a:r>
            <a:r>
              <a:rPr lang="hu-HU" dirty="0" err="1"/>
              <a:t>argmax</a:t>
            </a:r>
            <a:r>
              <a:rPr lang="hu-HU" dirty="0"/>
              <a:t> választandó, mint a becsült osztály.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D6E5FEA2-C5C4-4873-9C32-08237C1BE05B}"/>
              </a:ext>
            </a:extLst>
          </p:cNvPr>
          <p:cNvCxnSpPr>
            <a:cxnSpLocks/>
          </p:cNvCxnSpPr>
          <p:nvPr/>
        </p:nvCxnSpPr>
        <p:spPr>
          <a:xfrm flipV="1">
            <a:off x="3143672" y="5242870"/>
            <a:ext cx="1363004" cy="202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16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2C815FCF-9325-619F-6FB1-0C2B81C37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Néhány gépi tanulási alapfogalom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7DB8D41-D0D7-F7B6-7B56-4F088A9F9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571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9213A-1B1D-D594-C7D9-B6183868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tanulási probléma felírása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3CAB312-7EB4-953E-A3E6-E58892DA3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u-HU" dirty="0"/>
                  <a:t>Egy tanuló algoritmusnak jellemzően három komponense van:</a:t>
                </a:r>
              </a:p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u-HU" dirty="0"/>
                  <a:t> véletlen generátor (G) amely véletlen és független mintát vesz egy állandó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valószínűségi eloszlásból.</a:t>
                </a:r>
              </a:p>
              <a:p>
                <a:r>
                  <a:rPr lang="hu-HU" dirty="0"/>
                  <a:t>Egy felügyelő (S) ami minden </a:t>
                </a:r>
                <a:r>
                  <a:rPr lang="hu-HU" i="1" dirty="0"/>
                  <a:t>x</a:t>
                </a:r>
                <a:r>
                  <a:rPr lang="hu-HU" dirty="0"/>
                  <a:t> bemeneti adatra egy kimeneti </a:t>
                </a:r>
                <a:r>
                  <a:rPr lang="hu-HU" i="1" dirty="0"/>
                  <a:t>y</a:t>
                </a:r>
                <a:r>
                  <a:rPr lang="hu-HU" dirty="0"/>
                  <a:t> output választ ad, egy szintén ismeretlen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feltételes eloszlás alapján.</a:t>
                </a:r>
              </a:p>
              <a:p>
                <a:r>
                  <a:rPr lang="hu-HU" dirty="0"/>
                  <a:t>Egy tanuló gép (LM), amely 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függvényt amely a legjobb becslést adja az S felügyelő válaszára.</a:t>
                </a:r>
              </a:p>
              <a:p>
                <a:r>
                  <a:rPr lang="hu-HU" dirty="0"/>
                  <a:t>A megfelelő függvény kiválasztása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hu-HU" dirty="0"/>
                  <a:t> tanulóhalmaz alapján történik amely elemei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alapján kerülnek kiválasztásra véletlen mintavétellel.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3CAB312-7EB4-953E-A3E6-E58892DA3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6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9AE2D-D008-E787-13FE-D6CCE522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risk</a:t>
            </a:r>
            <a:r>
              <a:rPr lang="hu-HU" dirty="0"/>
              <a:t>-függvény minimalizálásának problémája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D41CA5-56DC-AE8B-D741-107FA89FF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8820"/>
              </a:xfrm>
            </p:spPr>
            <p:txBody>
              <a:bodyPr>
                <a:normAutofit/>
              </a:bodyPr>
              <a:lstStyle/>
              <a:p>
                <a:r>
                  <a:rPr lang="hu-HU" i="1" dirty="0"/>
                  <a:t>S</a:t>
                </a:r>
                <a:r>
                  <a:rPr lang="hu-HU" dirty="0"/>
                  <a:t> becslésére keressük a legjobb függvényt.</a:t>
                </a:r>
              </a:p>
              <a:p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/>
                  <a:t> veszteségfüggvényt kell vizsgálnunk.</a:t>
                </a:r>
              </a:p>
              <a:p>
                <a:r>
                  <a:rPr lang="hu-HU" dirty="0"/>
                  <a:t>A veszteségfüggvény az y (S válasza) és az LM által adott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hu-HU" dirty="0"/>
                  <a:t> becsült válasz közötti különbség.</a:t>
                </a:r>
              </a:p>
              <a:p>
                <a:r>
                  <a:rPr lang="hu-HU" b="1" dirty="0"/>
                  <a:t>A veszteség függvény várható értéke a </a:t>
                </a:r>
                <a:r>
                  <a:rPr lang="hu-HU" b="1" dirty="0" err="1"/>
                  <a:t>risk</a:t>
                </a:r>
                <a:r>
                  <a:rPr lang="hu-HU" b="1" dirty="0"/>
                  <a:t>-függvény</a:t>
                </a:r>
                <a:r>
                  <a:rPr lang="hu-HU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Célunk egy olyan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 függvény megtalálása, ami minimalizálja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hu-HU" dirty="0"/>
                  <a:t>-t, mikor F(</a:t>
                </a:r>
                <a:r>
                  <a:rPr lang="hu-HU" dirty="0" err="1"/>
                  <a:t>x,y</a:t>
                </a:r>
                <a:r>
                  <a:rPr lang="hu-HU" dirty="0"/>
                  <a:t>) nem ismert, csak a tanulóhalmaz áll rendelkezésre.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D41CA5-56DC-AE8B-D741-107FA89FF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8820"/>
              </a:xfrm>
              <a:blipFill>
                <a:blip r:embed="rId2"/>
                <a:stretch>
                  <a:fillRect l="-1217" t="-2163" b="-22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255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AFC071-1837-7BEF-62B7-2522092D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 veszteségfüggvény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301D860-E834-103D-8BFC-96F7754ED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Bináris klasszifikáció estén:</a:t>
                </a:r>
              </a:p>
              <a:p>
                <a:pPr lvl="1"/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 indikátor függvény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h𝑎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Regresszió esetén:</a:t>
                </a:r>
              </a:p>
              <a:p>
                <a:pPr lvl="1"/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 valós </a:t>
                </a:r>
                <a:r>
                  <a:rPr lang="hu-HU" b="1" dirty="0"/>
                  <a:t>függvényhalmaz</a:t>
                </a:r>
                <a:r>
                  <a:rPr lang="hu-HU" dirty="0"/>
                  <a:t>, ami tartalmazza a regressziós függvényt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𝑦𝑑𝐹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301D860-E834-103D-8BFC-96F7754E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61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48676-9C1A-E75F-6D6B-5536B5BC3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Lineáris </a:t>
            </a:r>
            <a:r>
              <a:rPr lang="hu-HU" dirty="0" err="1"/>
              <a:t>diszkriminancia</a:t>
            </a:r>
            <a:r>
              <a:rPr lang="hu-HU" dirty="0"/>
              <a:t> elemzés (LDA)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CEFCDC-DBEC-F1E5-169B-D4729AFCE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9698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7CD581-4519-5390-F4BA-07AA3D2A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Tanulási feladat definiálása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22CCBB-084D-8C8D-9D2D-CC13F8952A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valószínűségi mérték </a:t>
                </a:r>
                <a:r>
                  <a:rPr lang="hu-HU" i="1" dirty="0"/>
                  <a:t>Z</a:t>
                </a:r>
                <a:r>
                  <a:rPr lang="hu-HU" dirty="0"/>
                  <a:t> térben.</a:t>
                </a:r>
              </a:p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valós függvényhalmaz.</a:t>
                </a:r>
              </a:p>
              <a:p>
                <a:r>
                  <a:rPr lang="hu-HU" dirty="0"/>
                  <a:t>Cél továbbra is a </a:t>
                </a:r>
                <a:r>
                  <a:rPr lang="hu-HU" dirty="0" err="1"/>
                  <a:t>risk</a:t>
                </a:r>
                <a:r>
                  <a:rPr lang="hu-HU" dirty="0"/>
                  <a:t>-függvény várható értékének minimalizálása: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nem ismert,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hu-HU" dirty="0"/>
                  <a:t> minta rendelkezésre áll. Ezért le kell cserélni a </a:t>
                </a:r>
                <a:r>
                  <a:rPr lang="hu-HU" dirty="0" err="1"/>
                  <a:t>risk</a:t>
                </a:r>
                <a:r>
                  <a:rPr lang="hu-HU" dirty="0"/>
                  <a:t>-függvényt egy ún. empirikus </a:t>
                </a:r>
                <a:r>
                  <a:rPr lang="hu-HU" dirty="0" err="1"/>
                  <a:t>risk</a:t>
                </a:r>
                <a:r>
                  <a:rPr lang="hu-HU" dirty="0"/>
                  <a:t>-függvényre: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hu-HU" dirty="0"/>
              </a:p>
              <a:p>
                <a:r>
                  <a:rPr lang="hu-HU" dirty="0"/>
                  <a:t>Megjegyezzük, hogy ML alapú becslés is használható (néha jobb).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2722CCBB-084D-8C8D-9D2D-CC13F8952A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 r="-116" b="-278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26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FCA3C3-9AAD-32B2-6D94-FBFEDEC4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Strukturális </a:t>
            </a:r>
            <a:r>
              <a:rPr lang="hu-HU" dirty="0" err="1"/>
              <a:t>risk</a:t>
            </a:r>
            <a:r>
              <a:rPr lang="hu-HU" dirty="0"/>
              <a:t>-minimalizálás (SRM)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CA8B64F-7E14-04C1-E3A1-4C4D90E0DD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Legyen a szokásos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hu-HU" dirty="0"/>
                  <a:t> valós függvényhalmaz.</a:t>
                </a:r>
              </a:p>
              <a:p>
                <a:r>
                  <a:rPr lang="hu-HU" dirty="0"/>
                  <a:t>Vegyük ennek „nyesett”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részhalmazait, azaz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hu-HU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α</m:t>
                    </m:r>
                    <m:r>
                      <a:rPr lang="hu-HU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hu-HU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⊂⋯⊂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.</a:t>
                </a:r>
              </a:p>
              <a:p>
                <a:r>
                  <a:rPr lang="hu-HU" dirty="0"/>
                  <a:t>Az SRM a  tanulómintán 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hu-HU" dirty="0"/>
                  <a:t> függvényhalmazból „kiválasztja” azt a függvényt, ami minimalizálja az empirikus </a:t>
                </a:r>
                <a:r>
                  <a:rPr lang="hu-HU" dirty="0" err="1"/>
                  <a:t>risk</a:t>
                </a:r>
                <a:r>
                  <a:rPr lang="hu-HU" dirty="0"/>
                  <a:t>-függvényt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halmazon. </a:t>
                </a:r>
              </a:p>
              <a:p>
                <a:r>
                  <a:rPr lang="hu-HU" dirty="0"/>
                  <a:t>Az SRM-elv megteremti az átváltást az adott tanulóhalmazon végzett becslés minősége, valamint az approximációs függvény komplexitása között.</a:t>
                </a:r>
              </a:p>
              <a:p>
                <a:r>
                  <a:rPr lang="hu-HU" dirty="0"/>
                  <a:t>Egyre nagyobb bizonytalanság mellett tudunk megoldani egyre komplexebb megoldásokat igénylő problémákat.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CA8B64F-7E14-04C1-E3A1-4C4D90E0D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5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90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diagram, vázlat, rajz látható&#10;&#10;Automatikusan generált leírás">
            <a:extLst>
              <a:ext uri="{FF2B5EF4-FFF2-40B4-BE49-F238E27FC236}">
                <a16:creationId xmlns:a16="http://schemas.microsoft.com/office/drawing/2014/main" id="{F48BB0DF-460C-FE12-5F81-F665315DCA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06"/>
          <a:stretch/>
        </p:blipFill>
        <p:spPr>
          <a:xfrm>
            <a:off x="2296576" y="631882"/>
            <a:ext cx="7372163" cy="483639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5866D92-3DA2-CC29-0C24-D75D85655B62}"/>
              </a:ext>
            </a:extLst>
          </p:cNvPr>
          <p:cNvSpPr txBox="1"/>
          <p:nvPr/>
        </p:nvSpPr>
        <p:spPr>
          <a:xfrm>
            <a:off x="4163473" y="5657316"/>
            <a:ext cx="363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https://www.svms.org/srm/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59E1502D-2FA0-8D48-C8C7-8DF599B34F46}"/>
              </a:ext>
            </a:extLst>
          </p:cNvPr>
          <p:cNvCxnSpPr/>
          <p:nvPr/>
        </p:nvCxnSpPr>
        <p:spPr>
          <a:xfrm flipH="1">
            <a:off x="3657600" y="631882"/>
            <a:ext cx="726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94092531-995A-4E9E-0973-EC00B20D2361}"/>
              </a:ext>
            </a:extLst>
          </p:cNvPr>
          <p:cNvCxnSpPr/>
          <p:nvPr/>
        </p:nvCxnSpPr>
        <p:spPr>
          <a:xfrm>
            <a:off x="6238430" y="546931"/>
            <a:ext cx="811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627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sor, diagram, Diagram, szöveg látható&#10;&#10;Automatikusan generált leírás">
            <a:extLst>
              <a:ext uri="{FF2B5EF4-FFF2-40B4-BE49-F238E27FC236}">
                <a16:creationId xmlns:a16="http://schemas.microsoft.com/office/drawing/2014/main" id="{DFB1AF24-30D6-36DA-2A79-C2DF760BE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CE7CD34-4486-6AE0-9B52-7CB0C98A92DB}"/>
              </a:ext>
            </a:extLst>
          </p:cNvPr>
          <p:cNvSpPr txBox="1"/>
          <p:nvPr/>
        </p:nvSpPr>
        <p:spPr>
          <a:xfrm>
            <a:off x="1430435" y="5717300"/>
            <a:ext cx="991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Forrás: https://mengjiunchiou.medium.com/empirical-structural-risk-minimization-2f7d77e61a56</a:t>
            </a:r>
          </a:p>
        </p:txBody>
      </p:sp>
    </p:spTree>
    <p:extLst>
      <p:ext uri="{BB962C8B-B14F-4D97-AF65-F5344CB8AC3E}">
        <p14:creationId xmlns:p14="http://schemas.microsoft.com/office/powerpoint/2010/main" val="31041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5D224-F064-D001-925F-CB64F9D88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Zsugorító módszerek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7CD8AE-5E9E-F49D-5C4B-613F4918D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319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E6785-BB7D-47F7-B276-B25C9836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Zsugorító módszerek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D9FF22-9EE6-4AE7-99F7-AB784B20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teljes modellből indulnak ki, de nem a változókat zárják ki, hanem a béta </a:t>
            </a:r>
            <a:r>
              <a:rPr lang="hu-HU" dirty="0" err="1"/>
              <a:t>esztimátorok</a:t>
            </a:r>
            <a:r>
              <a:rPr lang="hu-HU" dirty="0"/>
              <a:t> méretét csökkentik, annak árán, hogy így a modell ugyan torzít, de nincs jelentős információveszteség. Félút a drasztikus és a puha módszer között.</a:t>
            </a:r>
          </a:p>
          <a:p>
            <a:pPr marL="0" indent="0">
              <a:buNone/>
            </a:pPr>
            <a:r>
              <a:rPr lang="hu-HU" dirty="0"/>
              <a:t>Csak standardizált változókon működik, ezért az interpretációnál nagyon vigyázzunk!</a:t>
            </a:r>
          </a:p>
          <a:p>
            <a:pPr marL="0" indent="0">
              <a:buNone/>
            </a:pPr>
            <a:r>
              <a:rPr lang="hu-HU" dirty="0"/>
              <a:t>Standard modell magyarázata: </a:t>
            </a:r>
            <a:r>
              <a:rPr lang="hu-HU" dirty="0" err="1"/>
              <a:t>ceteris</a:t>
            </a:r>
            <a:r>
              <a:rPr lang="hu-HU" dirty="0"/>
              <a:t> </a:t>
            </a:r>
            <a:r>
              <a:rPr lang="hu-HU" dirty="0" err="1"/>
              <a:t>paribus</a:t>
            </a:r>
            <a:r>
              <a:rPr lang="hu-HU" dirty="0"/>
              <a:t> 1 szórásnyi változás a </a:t>
            </a:r>
            <a:r>
              <a:rPr lang="hu-HU" dirty="0" err="1"/>
              <a:t>prediktorban</a:t>
            </a:r>
            <a:r>
              <a:rPr lang="hu-HU" dirty="0"/>
              <a:t> átlagosan bétányi szórással jár együtt a függő változóban.</a:t>
            </a:r>
          </a:p>
        </p:txBody>
      </p:sp>
    </p:spTree>
    <p:extLst>
      <p:ext uri="{BB962C8B-B14F-4D97-AF65-F5344CB8AC3E}">
        <p14:creationId xmlns:p14="http://schemas.microsoft.com/office/powerpoint/2010/main" val="864631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CA8F2-C417-4B7B-9B42-AE272DF5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regresszió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46EE77C-69AE-462D-9654-B06583427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hu-HU" dirty="0"/>
                  <a:t>Mátrixalakban felírva a klasszikus OLS regresszió becslése a bétára a következő: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b="0" dirty="0"/>
              </a:p>
              <a:p>
                <a:pPr marL="0" indent="0" algn="just">
                  <a:buNone/>
                </a:pPr>
                <a:r>
                  <a:rPr lang="hu-HU" dirty="0"/>
                  <a:t>A </a:t>
                </a:r>
                <a:r>
                  <a:rPr lang="hu-HU" dirty="0" err="1"/>
                  <a:t>ridge</a:t>
                </a:r>
                <a:r>
                  <a:rPr lang="hu-HU" dirty="0"/>
                  <a:t> módszer a következő eljárást hajtja végre:</a:t>
                </a:r>
              </a:p>
              <a:p>
                <a:pPr marL="0" indent="0" algn="just">
                  <a:buNone/>
                </a:pPr>
                <a:endParaRPr lang="hu-H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</a:pPr>
                <a:endParaRPr lang="hu-HU" dirty="0"/>
              </a:p>
              <a:p>
                <a:pPr marL="0" indent="0" algn="just">
                  <a:buNone/>
                </a:pPr>
                <a:r>
                  <a:rPr lang="hu-HU" dirty="0"/>
                  <a:t>Ezzel a X</a:t>
                </a:r>
                <a:r>
                  <a:rPr lang="hu-HU" baseline="30000" dirty="0"/>
                  <a:t>T</a:t>
                </a:r>
                <a:r>
                  <a:rPr lang="hu-HU" dirty="0"/>
                  <a:t>X szorzat </a:t>
                </a:r>
                <a:r>
                  <a:rPr lang="hu-HU" u="sng" dirty="0"/>
                  <a:t>diagonálisát</a:t>
                </a:r>
                <a:r>
                  <a:rPr lang="hu-HU" dirty="0"/>
                  <a:t> változtatjuk meg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zsugorítási paraméterrel. Algoritmus iteratív, azaz különböző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hu-HU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kat</a:t>
                </a:r>
                <a:r>
                  <a:rPr lang="hu-HU" dirty="0">
                    <a:latin typeface="Calibri" panose="020F0502020204030204" pitchFamily="34" charset="0"/>
                    <a:cs typeface="Calibri" panose="020F0502020204030204" pitchFamily="34" charset="0"/>
                  </a:rPr>
                  <a:t> kell kipróbálnunk egy tesztelő adatbázison.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D46EE77C-69AE-462D-9654-B06583427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5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AA7C774E-C8EA-4476-82E0-DCAA8C811C2C}"/>
              </a:ext>
            </a:extLst>
          </p:cNvPr>
          <p:cNvSpPr txBox="1"/>
          <p:nvPr/>
        </p:nvSpPr>
        <p:spPr>
          <a:xfrm>
            <a:off x="4320330" y="3363985"/>
            <a:ext cx="2443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Diagonális egységmátrix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AEF2BD75-3B56-4288-BF56-04A40EFFF802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542267" y="3733317"/>
            <a:ext cx="1031846" cy="1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113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4E9B3-DF0C-4D3D-8935-7BC0C13E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regresszió célfüggvénye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4809BE-8BF2-4B9F-8E74-453D5FA7A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72913"/>
                <a:ext cx="10515600" cy="18235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hu-H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24809BE-8BF2-4B9F-8E74-453D5FA7A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72913"/>
                <a:ext cx="10515600" cy="1823586"/>
              </a:xfrm>
              <a:blipFill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221401AF-DC11-488F-8D7D-33888BD614C3}"/>
              </a:ext>
            </a:extLst>
          </p:cNvPr>
          <p:cNvSpPr txBox="1"/>
          <p:nvPr/>
        </p:nvSpPr>
        <p:spPr>
          <a:xfrm>
            <a:off x="4882393" y="1690688"/>
            <a:ext cx="401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OLS becslésből származó béta </a:t>
            </a:r>
            <a:r>
              <a:rPr lang="hu-HU" dirty="0" err="1"/>
              <a:t>esztimátor</a:t>
            </a:r>
            <a:endParaRPr lang="hu-HU" dirty="0"/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1855BFFF-5BC2-4D31-8449-84B00B1C9637}"/>
              </a:ext>
            </a:extLst>
          </p:cNvPr>
          <p:cNvCxnSpPr/>
          <p:nvPr/>
        </p:nvCxnSpPr>
        <p:spPr>
          <a:xfrm>
            <a:off x="6895750" y="2147582"/>
            <a:ext cx="1115736" cy="101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Bal oldali kapcsos zárójel 6">
            <a:extLst>
              <a:ext uri="{FF2B5EF4-FFF2-40B4-BE49-F238E27FC236}">
                <a16:creationId xmlns:a16="http://schemas.microsoft.com/office/drawing/2014/main" id="{B6243670-5BDB-4897-8F36-FAE84C6769BD}"/>
              </a:ext>
            </a:extLst>
          </p:cNvPr>
          <p:cNvSpPr/>
          <p:nvPr/>
        </p:nvSpPr>
        <p:spPr>
          <a:xfrm rot="16200000">
            <a:off x="6698609" y="3024231"/>
            <a:ext cx="453006" cy="29445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1B9D037-7BF9-4592-811D-F5AFD346FF51}"/>
              </a:ext>
            </a:extLst>
          </p:cNvPr>
          <p:cNvSpPr txBox="1"/>
          <p:nvPr/>
        </p:nvSpPr>
        <p:spPr>
          <a:xfrm>
            <a:off x="6432225" y="4837164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OLS RSS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E214107-7D78-4EE8-9F7C-B8D36A7E4BF8}"/>
              </a:ext>
            </a:extLst>
          </p:cNvPr>
          <p:cNvSpPr txBox="1"/>
          <p:nvPr/>
        </p:nvSpPr>
        <p:spPr>
          <a:xfrm>
            <a:off x="8221212" y="4652498"/>
            <a:ext cx="3880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Komplexitás vagy zsugorítási paraméter</a:t>
            </a:r>
          </a:p>
          <a:p>
            <a:r>
              <a:rPr lang="hu-HU" dirty="0"/>
              <a:t>Minél nagyobb, annál nagyobb a</a:t>
            </a:r>
          </a:p>
          <a:p>
            <a:r>
              <a:rPr lang="hu-HU" dirty="0"/>
              <a:t>Zsugorítás.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504AFBC0-B3DB-46B2-B019-8615D107FD14}"/>
              </a:ext>
            </a:extLst>
          </p:cNvPr>
          <p:cNvCxnSpPr>
            <a:cxnSpLocks/>
          </p:cNvCxnSpPr>
          <p:nvPr/>
        </p:nvCxnSpPr>
        <p:spPr>
          <a:xfrm flipV="1">
            <a:off x="9236279" y="3584707"/>
            <a:ext cx="1" cy="113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B60555FF-BD57-405C-9624-6BFF6341ADB0}"/>
              </a:ext>
            </a:extLst>
          </p:cNvPr>
          <p:cNvSpPr txBox="1"/>
          <p:nvPr/>
        </p:nvSpPr>
        <p:spPr>
          <a:xfrm>
            <a:off x="658027" y="2470450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Cél továbbra is az RSS minimalizálása!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CC64DAC-EBF4-4EA2-A7CE-588DD9150999}"/>
                  </a:ext>
                </a:extLst>
              </p:cNvPr>
              <p:cNvSpPr txBox="1"/>
              <p:nvPr/>
            </p:nvSpPr>
            <p:spPr>
              <a:xfrm>
                <a:off x="264920" y="5298393"/>
                <a:ext cx="5785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Emlékeztető: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𝑎𝑟𝑔𝑚𝑖𝑛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∀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hu-HU" b="0" dirty="0"/>
              </a:p>
              <a:p>
                <a:r>
                  <a:rPr lang="hu-HU" dirty="0"/>
                  <a:t>Azaz azon x pontok, ahol f(x) felveszi a minimumát.</a:t>
                </a:r>
                <a:endParaRPr lang="hu-HU" b="0" dirty="0"/>
              </a:p>
            </p:txBody>
          </p:sp>
        </mc:Choice>
        <mc:Fallback xmlns=""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BCC64DAC-EBF4-4EA2-A7CE-588DD9150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20" y="5298393"/>
                <a:ext cx="5785558" cy="646331"/>
              </a:xfrm>
              <a:prstGeom prst="rect">
                <a:avLst/>
              </a:prstGeom>
              <a:blipFill>
                <a:blip r:embed="rId3"/>
                <a:stretch>
                  <a:fillRect l="-842" t="-4717" b="-141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90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830D22-D186-4BF6-9427-9D7A2C8B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regresszió másképp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1D862A-F2DF-4573-ACC2-68AC8FB43E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𝑟𝑖𝑑𝑔𝑒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hu-HU" b="0" dirty="0"/>
              </a:p>
              <a:p>
                <a:pPr marL="0" indent="0">
                  <a:buNone/>
                </a:pPr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hu-H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t értékét előre meg kell határozni, bár inkább használatos az iteratív eljárás, amely során különböző t-ket próbálunk ki.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1D862A-F2DF-4573-ACC2-68AC8FB43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30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952E1-8207-4342-885C-5B097A42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Megjegyzések a </a:t>
            </a:r>
            <a:r>
              <a:rPr lang="hu-HU" dirty="0" err="1"/>
              <a:t>ridge</a:t>
            </a:r>
            <a:r>
              <a:rPr lang="hu-HU" dirty="0"/>
              <a:t> eljáráshoz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70F886-2923-4BC9-8276-F2D65FFEC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modell skálaérzékeny, ezért standardizálni kell (az R csomag megoldja).</a:t>
            </a:r>
          </a:p>
          <a:p>
            <a:pPr algn="just"/>
            <a:r>
              <a:rPr lang="hu-HU" dirty="0"/>
              <a:t>A standard modellben β</a:t>
            </a:r>
            <a:r>
              <a:rPr lang="hu-HU" baseline="-25000" dirty="0"/>
              <a:t>0</a:t>
            </a:r>
            <a:r>
              <a:rPr lang="hu-HU" dirty="0"/>
              <a:t>=0, azaz nincs konstans, ezzel egyszerűsödik az egész modell.</a:t>
            </a:r>
          </a:p>
          <a:p>
            <a:pPr algn="just"/>
            <a:r>
              <a:rPr lang="hu-HU" dirty="0"/>
              <a:t>A </a:t>
            </a:r>
            <a:r>
              <a:rPr lang="hu-HU" dirty="0" err="1"/>
              <a:t>ridge</a:t>
            </a:r>
            <a:r>
              <a:rPr lang="hu-HU" dirty="0"/>
              <a:t> eljárás kiválóan alkalmazható akkor, ha erős </a:t>
            </a:r>
            <a:r>
              <a:rPr lang="hu-HU" dirty="0" err="1"/>
              <a:t>multikollineáris</a:t>
            </a:r>
            <a:r>
              <a:rPr lang="hu-HU" dirty="0"/>
              <a:t> környezetben kell dolgoznunk.</a:t>
            </a:r>
          </a:p>
          <a:p>
            <a:pPr algn="just"/>
            <a:r>
              <a:rPr lang="hu-HU" dirty="0"/>
              <a:t>Segít abban, hogy csak azok a változók jelenjenek meg markánsan a modellben, amelyek súlya a legnagyobb.</a:t>
            </a:r>
          </a:p>
        </p:txBody>
      </p:sp>
    </p:spTree>
    <p:extLst>
      <p:ext uri="{BB962C8B-B14F-4D97-AF65-F5344CB8AC3E}">
        <p14:creationId xmlns:p14="http://schemas.microsoft.com/office/powerpoint/2010/main" val="385295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6A438-8A5F-2104-0B7B-47D5BEDC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statisztikai tanulás két típusa szegmentáció esetén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32CE8F-ACBB-3820-D06A-DBB1CF71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Alapvetően két megközelítés létezik:</a:t>
            </a:r>
          </a:p>
          <a:p>
            <a:r>
              <a:rPr lang="hu-HU" dirty="0"/>
              <a:t>Tanító nélkül tanuló algoritmus: a kategóriák előre nem ismertek, az algoritmus feladata a szegmentáció k&gt;1 feltételezett kategória esetén (k-közép).</a:t>
            </a:r>
          </a:p>
          <a:p>
            <a:r>
              <a:rPr lang="hu-HU" dirty="0"/>
              <a:t>Tanítóval tanuló algoritmus: a kategóriák előre ismertek, az algoritmus feladata a szegmentálási szabályok megtalálása.</a:t>
            </a:r>
          </a:p>
          <a:p>
            <a:r>
              <a:rPr lang="hu-HU" dirty="0"/>
              <a:t>A GLM alapú, logit és </a:t>
            </a:r>
            <a:r>
              <a:rPr lang="hu-HU" dirty="0" err="1"/>
              <a:t>probit</a:t>
            </a:r>
            <a:r>
              <a:rPr lang="hu-HU" dirty="0"/>
              <a:t> link függvénnyel felírt regressziók kiváló eljárások, de elsősorban csak k=2 kategória esetén.</a:t>
            </a:r>
          </a:p>
          <a:p>
            <a:r>
              <a:rPr lang="hu-HU" dirty="0"/>
              <a:t>Ugyanakkor k&gt;2 esetben a GLM csak közvetett módon alkalmazható (Poisson eloszláson keresztül)</a:t>
            </a:r>
          </a:p>
        </p:txBody>
      </p:sp>
    </p:spTree>
    <p:extLst>
      <p:ext uri="{BB962C8B-B14F-4D97-AF65-F5344CB8AC3E}">
        <p14:creationId xmlns:p14="http://schemas.microsoft.com/office/powerpoint/2010/main" val="3454330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6AC58EF2-02E9-46EE-8A7D-E0EA1C09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9" y="262133"/>
            <a:ext cx="11448001" cy="6333734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03A88A9-5350-45CE-B491-D7638CC0D641}"/>
              </a:ext>
            </a:extLst>
          </p:cNvPr>
          <p:cNvSpPr txBox="1"/>
          <p:nvPr/>
        </p:nvSpPr>
        <p:spPr>
          <a:xfrm>
            <a:off x="1543574" y="721453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RSS</a:t>
            </a: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4307107-59A8-4C59-8DCE-52FB1AD02F9F}"/>
              </a:ext>
            </a:extLst>
          </p:cNvPr>
          <p:cNvCxnSpPr/>
          <p:nvPr/>
        </p:nvCxnSpPr>
        <p:spPr>
          <a:xfrm>
            <a:off x="2088859" y="914400"/>
            <a:ext cx="1107347" cy="62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9D583097-0FB6-4496-A091-3EE1004B9BFA}"/>
              </a:ext>
            </a:extLst>
          </p:cNvPr>
          <p:cNvSpPr txBox="1"/>
          <p:nvPr/>
        </p:nvSpPr>
        <p:spPr>
          <a:xfrm>
            <a:off x="371999" y="184558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LASSO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F2A9D36-97C2-4A70-8803-63271C512739}"/>
              </a:ext>
            </a:extLst>
          </p:cNvPr>
          <p:cNvSpPr txBox="1"/>
          <p:nvPr/>
        </p:nvSpPr>
        <p:spPr>
          <a:xfrm>
            <a:off x="9664117" y="184775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Ridge</a:t>
            </a:r>
            <a:endParaRPr lang="hu-HU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594021C-E3D4-45D2-815A-45546D764BE7}"/>
              </a:ext>
            </a:extLst>
          </p:cNvPr>
          <p:cNvSpPr txBox="1"/>
          <p:nvPr/>
        </p:nvSpPr>
        <p:spPr>
          <a:xfrm>
            <a:off x="6014907" y="1239523"/>
            <a:ext cx="2214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OLS béta </a:t>
            </a:r>
            <a:r>
              <a:rPr lang="hu-HU" dirty="0" err="1"/>
              <a:t>esztimátor</a:t>
            </a:r>
            <a:endParaRPr lang="hu-HU" dirty="0"/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2) koordinátákkal adott</a:t>
            </a:r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2B741A32-AD30-4560-8DAA-B819B9B413E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984771" y="1701188"/>
            <a:ext cx="2030136" cy="43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7B9A730-7179-4748-AE4F-BD244C22427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229600" y="1701188"/>
            <a:ext cx="1434517" cy="37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FBEF3EE-F60E-4353-9D51-205F8C01CD4A}"/>
              </a:ext>
            </a:extLst>
          </p:cNvPr>
          <p:cNvSpPr txBox="1"/>
          <p:nvPr/>
        </p:nvSpPr>
        <p:spPr>
          <a:xfrm>
            <a:off x="2926048" y="3993160"/>
            <a:ext cx="16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L1-es probléma</a:t>
            </a:r>
          </a:p>
          <a:p>
            <a:r>
              <a:rPr lang="hu-HU" dirty="0"/>
              <a:t>|β</a:t>
            </a:r>
            <a:r>
              <a:rPr lang="hu-HU" baseline="-25000" dirty="0"/>
              <a:t>1</a:t>
            </a:r>
            <a:r>
              <a:rPr lang="hu-HU" dirty="0"/>
              <a:t>|+|β</a:t>
            </a:r>
            <a:r>
              <a:rPr lang="hu-HU" baseline="-25000" dirty="0"/>
              <a:t>2</a:t>
            </a:r>
            <a:r>
              <a:rPr lang="hu-HU" dirty="0"/>
              <a:t>|≤t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2B83EE1-1201-4E33-98D9-65D354162208}"/>
              </a:ext>
            </a:extLst>
          </p:cNvPr>
          <p:cNvSpPr txBox="1"/>
          <p:nvPr/>
        </p:nvSpPr>
        <p:spPr>
          <a:xfrm>
            <a:off x="9127222" y="4128444"/>
            <a:ext cx="16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L2-es probléma</a:t>
            </a:r>
          </a:p>
          <a:p>
            <a:r>
              <a:rPr lang="hu-HU" dirty="0"/>
              <a:t>β</a:t>
            </a:r>
            <a:r>
              <a:rPr lang="hu-HU" baseline="-25000" dirty="0"/>
              <a:t>1</a:t>
            </a:r>
            <a:r>
              <a:rPr lang="hu-HU" baseline="30000" dirty="0"/>
              <a:t>2</a:t>
            </a:r>
            <a:r>
              <a:rPr lang="hu-HU" dirty="0"/>
              <a:t>+β</a:t>
            </a:r>
            <a:r>
              <a:rPr lang="hu-HU" baseline="-25000" dirty="0"/>
              <a:t>2</a:t>
            </a:r>
            <a:r>
              <a:rPr lang="hu-HU" baseline="30000" dirty="0"/>
              <a:t>2</a:t>
            </a:r>
            <a:r>
              <a:rPr lang="hu-HU" dirty="0"/>
              <a:t> ≤t</a:t>
            </a:r>
            <a:r>
              <a:rPr lang="hu-HU" baseline="30000" dirty="0"/>
              <a:t>2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D1195CD-04C1-48CD-95B1-0B2EA8E487DB}"/>
              </a:ext>
            </a:extLst>
          </p:cNvPr>
          <p:cNvSpPr txBox="1"/>
          <p:nvPr/>
        </p:nvSpPr>
        <p:spPr>
          <a:xfrm>
            <a:off x="3984771" y="5890570"/>
            <a:ext cx="230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A módszer értelmezési</a:t>
            </a:r>
          </a:p>
          <a:p>
            <a:pPr algn="ctr"/>
            <a:r>
              <a:rPr lang="hu-HU" dirty="0"/>
              <a:t>tartománya</a:t>
            </a: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26E8290E-3BAC-4DF3-9836-56B9D9436EF3}"/>
              </a:ext>
            </a:extLst>
          </p:cNvPr>
          <p:cNvCxnSpPr/>
          <p:nvPr/>
        </p:nvCxnSpPr>
        <p:spPr>
          <a:xfrm flipH="1" flipV="1">
            <a:off x="2793534" y="5385732"/>
            <a:ext cx="1191237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FE78CFEF-5110-4883-AF67-3E88D458D971}"/>
              </a:ext>
            </a:extLst>
          </p:cNvPr>
          <p:cNvCxnSpPr>
            <a:stCxn id="15" idx="3"/>
          </p:cNvCxnSpPr>
          <p:nvPr/>
        </p:nvCxnSpPr>
        <p:spPr>
          <a:xfrm flipV="1">
            <a:off x="6285850" y="5629013"/>
            <a:ext cx="759531" cy="58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19D0F3B6-D040-4FF7-9B52-5014F34EFAD9}"/>
              </a:ext>
            </a:extLst>
          </p:cNvPr>
          <p:cNvSpPr txBox="1"/>
          <p:nvPr/>
        </p:nvSpPr>
        <p:spPr>
          <a:xfrm>
            <a:off x="4655890" y="2755296"/>
            <a:ext cx="2552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/>
              <a:t>Optimális megoldás, ahol</a:t>
            </a:r>
          </a:p>
          <a:p>
            <a:r>
              <a:rPr lang="hu-HU" dirty="0"/>
              <a:t>az RSS ellipszis érinti az</a:t>
            </a:r>
          </a:p>
          <a:p>
            <a:r>
              <a:rPr lang="hu-HU" dirty="0"/>
              <a:t>értelmezési tartományt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D6DD8C4E-5283-4FD8-9285-138DB3E85F0F}"/>
              </a:ext>
            </a:extLst>
          </p:cNvPr>
          <p:cNvSpPr txBox="1"/>
          <p:nvPr/>
        </p:nvSpPr>
        <p:spPr>
          <a:xfrm>
            <a:off x="99750" y="3297447"/>
            <a:ext cx="1702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Ha a csúcsban érinti, akkor</a:t>
            </a:r>
          </a:p>
          <a:p>
            <a:r>
              <a:rPr lang="hu-HU" dirty="0"/>
              <a:t>a béta (itt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hu-HU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u-H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hu-HU" dirty="0"/>
              <a:t> zsugorított értéke nulla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4FE1AA3-ECF0-43E4-9688-D5C4E9D3AAFA}"/>
              </a:ext>
            </a:extLst>
          </p:cNvPr>
          <p:cNvCxnSpPr>
            <a:cxnSpLocks/>
          </p:cNvCxnSpPr>
          <p:nvPr/>
        </p:nvCxnSpPr>
        <p:spPr>
          <a:xfrm>
            <a:off x="1300294" y="3834342"/>
            <a:ext cx="761563" cy="294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EAAA73-1809-4069-AC9B-F950ABA3E1EE}"/>
              </a:ext>
            </a:extLst>
          </p:cNvPr>
          <p:cNvSpPr txBox="1"/>
          <p:nvPr/>
        </p:nvSpPr>
        <p:spPr>
          <a:xfrm>
            <a:off x="5083923" y="-8835"/>
            <a:ext cx="173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Kétváltozós eset</a:t>
            </a:r>
          </a:p>
        </p:txBody>
      </p:sp>
    </p:spTree>
    <p:extLst>
      <p:ext uri="{BB962C8B-B14F-4D97-AF65-F5344CB8AC3E}">
        <p14:creationId xmlns:p14="http://schemas.microsoft.com/office/powerpoint/2010/main" val="2270785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285F4FA-6D81-4484-BDB3-D68213489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80667429-52F0-43DF-B66E-7DAF4F081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peter.vakhal@uni-corvinus.hu</a:t>
            </a:r>
          </a:p>
        </p:txBody>
      </p:sp>
    </p:spTree>
    <p:extLst>
      <p:ext uri="{BB962C8B-B14F-4D97-AF65-F5344CB8AC3E}">
        <p14:creationId xmlns:p14="http://schemas.microsoft.com/office/powerpoint/2010/main" val="25187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68898D-7816-36DE-8E13-B85F608C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Multikategorikus modellek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5580A81-2565-E580-9C2D-8FE63F7C1D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Több almodell is létezik, most a lineáris esetet vesszük.</a:t>
                </a:r>
              </a:p>
              <a:p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≔{1,2,…,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dirty="0"/>
                  <a:t> egy kategorikus függő változó, ahol k jelöli a kategóriák számát (k&gt;2). 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prediktor</a:t>
                </a:r>
                <a:r>
                  <a:rPr lang="hu-HU" dirty="0"/>
                  <a:t> mátrix a következő tulajdonságokkal:</a:t>
                </a:r>
              </a:p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∅}</m:t>
                        </m:r>
                      </m:e>
                    </m:nary>
                  </m:oMath>
                </a14:m>
                <a:endParaRPr lang="hu-H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hu-HU" dirty="0"/>
                  <a:t> egy megfigyelés </a:t>
                </a:r>
                <a:r>
                  <a:rPr lang="hu-HU" i="1" dirty="0"/>
                  <a:t>k</a:t>
                </a:r>
                <a:r>
                  <a:rPr lang="hu-HU" dirty="0"/>
                  <a:t> kategóriában </a:t>
                </a:r>
                <a:r>
                  <a:rPr lang="hu-HU" i="1" dirty="0"/>
                  <a:t>m </a:t>
                </a:r>
                <a:r>
                  <a:rPr lang="hu-HU" dirty="0"/>
                  <a:t>változó mentén.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5580A81-2565-E580-9C2D-8FE63F7C1D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4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BB0E21-A552-E1A6-7920-B4A82F81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lineáris </a:t>
            </a:r>
            <a:r>
              <a:rPr lang="hu-HU" dirty="0" err="1"/>
              <a:t>diszkriminanciaelemzés</a:t>
            </a:r>
            <a:r>
              <a:rPr lang="hu-HU" dirty="0"/>
              <a:t> (LDA) feltételei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D751B-7ADA-3994-914F-866159CCB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LDA-</a:t>
            </a:r>
            <a:r>
              <a:rPr lang="hu-HU" dirty="0" err="1"/>
              <a:t>nak</a:t>
            </a:r>
            <a:r>
              <a:rPr lang="hu-HU" dirty="0"/>
              <a:t> szigorú feltételei vannak:</a:t>
            </a:r>
          </a:p>
          <a:p>
            <a:pPr lvl="1"/>
            <a:r>
              <a:rPr lang="hu-HU" dirty="0"/>
              <a:t>Az adatok minden osztályban normális eloszlásúak.</a:t>
            </a:r>
          </a:p>
          <a:p>
            <a:pPr lvl="1"/>
            <a:r>
              <a:rPr lang="hu-HU" dirty="0"/>
              <a:t>A különböző osztályok kovariancia mátrixa azonos.</a:t>
            </a:r>
          </a:p>
          <a:p>
            <a:r>
              <a:rPr lang="hu-HU" dirty="0"/>
              <a:t>Mégis miben jobb az LDA, mint más modellek (beleértve az MI alapúakat is)?</a:t>
            </a:r>
          </a:p>
          <a:p>
            <a:pPr lvl="1"/>
            <a:r>
              <a:rPr lang="hu-HU" dirty="0"/>
              <a:t>Ha a feltételek teljesülnek (legalább a normalitás), akkor az LDA jellemzően jobb eredményt ad.</a:t>
            </a:r>
          </a:p>
          <a:p>
            <a:pPr lvl="1"/>
            <a:r>
              <a:rPr lang="hu-HU" dirty="0"/>
              <a:t>A LDA interpretálhatósága jóval kedvezőbb.</a:t>
            </a:r>
          </a:p>
          <a:p>
            <a:pPr lvl="1"/>
            <a:r>
              <a:rPr lang="hu-HU" dirty="0"/>
              <a:t>Az első gépi tanulás algoritmus (több, mint 100 éves!).</a:t>
            </a:r>
          </a:p>
        </p:txBody>
      </p:sp>
    </p:spTree>
    <p:extLst>
      <p:ext uri="{BB962C8B-B14F-4D97-AF65-F5344CB8AC3E}">
        <p14:creationId xmlns:p14="http://schemas.microsoft.com/office/powerpoint/2010/main" val="217261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2F8D7-14C2-DA4A-4A7D-8E2206BF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Grafikus reprezentáció</a:t>
            </a:r>
          </a:p>
        </p:txBody>
      </p:sp>
      <p:pic>
        <p:nvPicPr>
          <p:cNvPr id="5" name="Kép 4" descr="A képen diagram, sor, origami, tervezés látható&#10;&#10;Automatikusan generált leírás">
            <a:extLst>
              <a:ext uri="{FF2B5EF4-FFF2-40B4-BE49-F238E27FC236}">
                <a16:creationId xmlns:a16="http://schemas.microsoft.com/office/drawing/2014/main" id="{59D08FB0-1EF6-1169-EE34-ADEDCF569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7" y="2034255"/>
            <a:ext cx="7221196" cy="335368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9AF4949-4D6A-6B14-AB4B-851966BA1273}"/>
              </a:ext>
            </a:extLst>
          </p:cNvPr>
          <p:cNvSpPr txBox="1"/>
          <p:nvPr/>
        </p:nvSpPr>
        <p:spPr>
          <a:xfrm>
            <a:off x="552011" y="5387936"/>
            <a:ext cx="6493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https://towardsdatascience.com/linear-discriminant-analysis-explained-f88be6c1e00b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FDB3883-3351-FC4F-C348-E246C0F41E3D}"/>
              </a:ext>
            </a:extLst>
          </p:cNvPr>
          <p:cNvSpPr txBox="1"/>
          <p:nvPr/>
        </p:nvSpPr>
        <p:spPr>
          <a:xfrm>
            <a:off x="7998865" y="2221906"/>
            <a:ext cx="3717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cél, hogy találjunk egy olyan lineárisan szeparálható függvényt, ami a csoportokat </a:t>
            </a:r>
            <a:r>
              <a:rPr lang="hu-HU" dirty="0" err="1"/>
              <a:t>rávetítit</a:t>
            </a:r>
            <a:r>
              <a:rPr lang="hu-HU" dirty="0"/>
              <a:t> a látens szeparáló egyenesre úgy, hogy az átfedés a két eloszlás között a lehető legkisebb legyen.</a:t>
            </a:r>
          </a:p>
          <a:p>
            <a:r>
              <a:rPr lang="hu-HU" dirty="0"/>
              <a:t>Minél kisebb az átfedés, annál jobb a szeparáció.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DC787A3-45BF-21BC-C1CA-B6182C3D0DE5}"/>
              </a:ext>
            </a:extLst>
          </p:cNvPr>
          <p:cNvSpPr txBox="1"/>
          <p:nvPr/>
        </p:nvSpPr>
        <p:spPr>
          <a:xfrm>
            <a:off x="3113577" y="1675431"/>
            <a:ext cx="1370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</a:t>
            </a:r>
            <a:r>
              <a:rPr lang="hu-HU" dirty="0" err="1"/>
              <a:t>group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6C26458-72CE-EC2A-36CE-BC1A5889AFD2}"/>
              </a:ext>
            </a:extLst>
          </p:cNvPr>
          <p:cNvSpPr txBox="1"/>
          <p:nvPr/>
        </p:nvSpPr>
        <p:spPr>
          <a:xfrm>
            <a:off x="1700614" y="2384277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Group1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BD0F29B-09C0-561B-9A17-4A45968CC492}"/>
              </a:ext>
            </a:extLst>
          </p:cNvPr>
          <p:cNvSpPr txBox="1"/>
          <p:nvPr/>
        </p:nvSpPr>
        <p:spPr>
          <a:xfrm>
            <a:off x="1700614" y="4486543"/>
            <a:ext cx="88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Group2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35BAB5-D28A-A525-2E42-CC2C86E594A0}"/>
              </a:ext>
            </a:extLst>
          </p:cNvPr>
          <p:cNvSpPr txBox="1"/>
          <p:nvPr/>
        </p:nvSpPr>
        <p:spPr>
          <a:xfrm>
            <a:off x="2531690" y="3424441"/>
            <a:ext cx="13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Szeparációs egyenes</a:t>
            </a:r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BD4CB85A-33E9-3777-428D-A09B3920669F}"/>
              </a:ext>
            </a:extLst>
          </p:cNvPr>
          <p:cNvSpPr/>
          <p:nvPr/>
        </p:nvSpPr>
        <p:spPr>
          <a:xfrm>
            <a:off x="3179036" y="3098303"/>
            <a:ext cx="2119357" cy="627663"/>
          </a:xfrm>
          <a:custGeom>
            <a:avLst/>
            <a:gdLst>
              <a:gd name="connsiteX0" fmla="*/ 0 w 2119357"/>
              <a:gd name="connsiteY0" fmla="*/ 55095 h 627663"/>
              <a:gd name="connsiteX1" fmla="*/ 905854 w 2119357"/>
              <a:gd name="connsiteY1" fmla="*/ 55095 h 627663"/>
              <a:gd name="connsiteX2" fmla="*/ 2119357 w 2119357"/>
              <a:gd name="connsiteY2" fmla="*/ 627663 h 627663"/>
              <a:gd name="connsiteX3" fmla="*/ 2119357 w 2119357"/>
              <a:gd name="connsiteY3" fmla="*/ 627663 h 62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9357" h="627663">
                <a:moveTo>
                  <a:pt x="0" y="55095"/>
                </a:moveTo>
                <a:cubicBezTo>
                  <a:pt x="276314" y="7381"/>
                  <a:pt x="552628" y="-40333"/>
                  <a:pt x="905854" y="55095"/>
                </a:cubicBezTo>
                <a:cubicBezTo>
                  <a:pt x="1259080" y="150523"/>
                  <a:pt x="2119357" y="627663"/>
                  <a:pt x="2119357" y="627663"/>
                </a:cubicBezTo>
                <a:lnTo>
                  <a:pt x="2119357" y="627663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17EDF76-05A8-04F0-4D46-EE23D447B1C4}"/>
              </a:ext>
            </a:extLst>
          </p:cNvPr>
          <p:cNvSpPr txBox="1"/>
          <p:nvPr/>
        </p:nvSpPr>
        <p:spPr>
          <a:xfrm>
            <a:off x="4102695" y="2272937"/>
            <a:ext cx="134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„Döntsük” meg az egyenes</a:t>
            </a:r>
          </a:p>
        </p:txBody>
      </p:sp>
    </p:spTree>
    <p:extLst>
      <p:ext uri="{BB962C8B-B14F-4D97-AF65-F5344CB8AC3E}">
        <p14:creationId xmlns:p14="http://schemas.microsoft.com/office/powerpoint/2010/main" val="412989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062F2E-9427-79F0-8E58-AF1633849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Szeparáló függvény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099667-8615-C486-3DC5-2571CEA7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jó szeparáció tulajdonságai a szokásosak (homogenitás):</a:t>
            </a:r>
          </a:p>
          <a:p>
            <a:r>
              <a:rPr lang="hu-HU" dirty="0"/>
              <a:t>Az egy csoportba tartozó megfigyelések a lehető leghomogénebbek legyenek.</a:t>
            </a:r>
          </a:p>
          <a:p>
            <a:r>
              <a:rPr lang="hu-HU" dirty="0"/>
              <a:t>A különböző csoportokban lévő megfigyelések a lehető legheterogénebbek legyenek.</a:t>
            </a:r>
          </a:p>
          <a:p>
            <a:endParaRPr lang="hu-HU" dirty="0"/>
          </a:p>
          <a:p>
            <a:r>
              <a:rPr lang="hu-HU" dirty="0"/>
              <a:t>Ami meghatározza a szeparációt:</a:t>
            </a:r>
          </a:p>
          <a:p>
            <a:r>
              <a:rPr lang="hu-HU" dirty="0"/>
              <a:t>Milyen távol vannak egymástól a csoportátlagok?</a:t>
            </a:r>
          </a:p>
          <a:p>
            <a:r>
              <a:rPr lang="hu-HU" dirty="0"/>
              <a:t>Hány megfigyelés szóródik az átlag körül?</a:t>
            </a:r>
          </a:p>
        </p:txBody>
      </p:sp>
    </p:spTree>
    <p:extLst>
      <p:ext uri="{BB962C8B-B14F-4D97-AF65-F5344CB8AC3E}">
        <p14:creationId xmlns:p14="http://schemas.microsoft.com/office/powerpoint/2010/main" val="20968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E6066D-B999-2A3D-2C1A-E79B0678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(M)ANOVA</a:t>
            </a:r>
          </a:p>
        </p:txBody>
      </p:sp>
      <p:pic>
        <p:nvPicPr>
          <p:cNvPr id="5" name="Kép 4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4F5E40FE-438C-2904-096A-648A00A36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87" y="1757046"/>
            <a:ext cx="10513107" cy="421954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315BE9BC-3747-EE56-B9A3-A78794EBC8A8}"/>
              </a:ext>
            </a:extLst>
          </p:cNvPr>
          <p:cNvSpPr/>
          <p:nvPr/>
        </p:nvSpPr>
        <p:spPr>
          <a:xfrm>
            <a:off x="4260915" y="2215299"/>
            <a:ext cx="424207" cy="46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C76CB2F-7649-93E3-F3FD-FD496B62BDA5}"/>
              </a:ext>
            </a:extLst>
          </p:cNvPr>
          <p:cNvSpPr/>
          <p:nvPr/>
        </p:nvSpPr>
        <p:spPr>
          <a:xfrm>
            <a:off x="6930273" y="2215298"/>
            <a:ext cx="424207" cy="46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843A5E2-83F7-F3DC-E9FB-6BEED39A7124}"/>
              </a:ext>
            </a:extLst>
          </p:cNvPr>
          <p:cNvSpPr/>
          <p:nvPr/>
        </p:nvSpPr>
        <p:spPr>
          <a:xfrm>
            <a:off x="10389909" y="2215297"/>
            <a:ext cx="424207" cy="4619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993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2125</Words>
  <Application>Microsoft Office PowerPoint</Application>
  <PresentationFormat>Szélesvásznú</PresentationFormat>
  <Paragraphs>252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9" baseType="lpstr">
      <vt:lpstr>Aptos</vt:lpstr>
      <vt:lpstr>Aptos Display</vt:lpstr>
      <vt:lpstr>Arial</vt:lpstr>
      <vt:lpstr>Arial Narrow</vt:lpstr>
      <vt:lpstr>Calibri</vt:lpstr>
      <vt:lpstr>Cambria Math</vt:lpstr>
      <vt:lpstr>Wingdings</vt:lpstr>
      <vt:lpstr>Office-téma</vt:lpstr>
      <vt:lpstr>Bevezetés a gépi tanuló algoritmusokba</vt:lpstr>
      <vt:lpstr>Miről lesz ma szó?</vt:lpstr>
      <vt:lpstr>Lineáris diszkriminancia elemzés (LDA)</vt:lpstr>
      <vt:lpstr>A statisztikai tanulás két típusa szegmentáció esetén</vt:lpstr>
      <vt:lpstr>Multikategorikus modellek</vt:lpstr>
      <vt:lpstr>A lineáris diszkriminanciaelemzés (LDA) feltételei</vt:lpstr>
      <vt:lpstr>Grafikus reprezentáció</vt:lpstr>
      <vt:lpstr>Szeparáló függvény</vt:lpstr>
      <vt:lpstr>(M)ANOVA</vt:lpstr>
      <vt:lpstr>Egy fontos tulajdonság</vt:lpstr>
      <vt:lpstr>Variancia felbontás</vt:lpstr>
      <vt:lpstr>A diszkrimináló függvény levezetése</vt:lpstr>
      <vt:lpstr>A diszkrimináló függvény levezetése</vt:lpstr>
      <vt:lpstr>A diszkrimináló függvény levezetése</vt:lpstr>
      <vt:lpstr>Szegmentációs eljárások</vt:lpstr>
      <vt:lpstr>Klasszikus klaszter definíció</vt:lpstr>
      <vt:lpstr>Távolságok értelmezése a valószínűségszámításban</vt:lpstr>
      <vt:lpstr>Formai felírás</vt:lpstr>
      <vt:lpstr>Lehetséges klaszterszám</vt:lpstr>
      <vt:lpstr>K-közép eljárás</vt:lpstr>
      <vt:lpstr>Pár megjegyzés a k-közép eljáráshoz</vt:lpstr>
      <vt:lpstr>A kNN  módszer</vt:lpstr>
      <vt:lpstr>PowerPoint-bemutató</vt:lpstr>
      <vt:lpstr>Naív Bayes osztályozó</vt:lpstr>
      <vt:lpstr>Naív Bayes osztályozó</vt:lpstr>
      <vt:lpstr>Néhány gépi tanulási alapfogalom</vt:lpstr>
      <vt:lpstr>A tanulási probléma felírása</vt:lpstr>
      <vt:lpstr>A risk-függvény minimalizálásának problémája</vt:lpstr>
      <vt:lpstr>Két veszteségfüggvény</vt:lpstr>
      <vt:lpstr>Tanulási feladat definiálása</vt:lpstr>
      <vt:lpstr>Strukturális risk-minimalizálás (SRM)</vt:lpstr>
      <vt:lpstr>PowerPoint-bemutató</vt:lpstr>
      <vt:lpstr>PowerPoint-bemutató</vt:lpstr>
      <vt:lpstr>Zsugorító módszerek</vt:lpstr>
      <vt:lpstr>Zsugorító módszerek</vt:lpstr>
      <vt:lpstr>A ridge regresszió</vt:lpstr>
      <vt:lpstr>A ridge regresszió célfüggvénye</vt:lpstr>
      <vt:lpstr>A ridge regresszió másképp</vt:lpstr>
      <vt:lpstr>Megjegyzések a ridge eljáráshoz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Péter Vakhal</dc:creator>
  <cp:lastModifiedBy>Péter Vakhal</cp:lastModifiedBy>
  <cp:revision>1</cp:revision>
  <dcterms:created xsi:type="dcterms:W3CDTF">2024-09-19T05:36:44Z</dcterms:created>
  <dcterms:modified xsi:type="dcterms:W3CDTF">2024-09-19T05:57:45Z</dcterms:modified>
</cp:coreProperties>
</file>