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74" r:id="rId3"/>
    <p:sldId id="261" r:id="rId5"/>
    <p:sldId id="259" r:id="rId6"/>
    <p:sldId id="258" r:id="rId7"/>
    <p:sldId id="281" r:id="rId8"/>
    <p:sldId id="282" r:id="rId9"/>
    <p:sldId id="283" r:id="rId10"/>
    <p:sldId id="287" r:id="rId11"/>
    <p:sldId id="284" r:id="rId12"/>
    <p:sldId id="285" r:id="rId13"/>
    <p:sldId id="276" r:id="rId14"/>
    <p:sldId id="277" r:id="rId15"/>
    <p:sldId id="266" r:id="rId16"/>
    <p:sldId id="288" r:id="rId17"/>
    <p:sldId id="280" r:id="rId18"/>
    <p:sldId id="267" r:id="rId19"/>
    <p:sldId id="301" r:id="rId20"/>
    <p:sldId id="302" r:id="rId21"/>
    <p:sldId id="303" r:id="rId22"/>
    <p:sldId id="278" r:id="rId23"/>
    <p:sldId id="264" r:id="rId24"/>
    <p:sldId id="265" r:id="rId25"/>
    <p:sldId id="275" r:id="rId2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Calibri" panose="020F0502020204030204" charset="0"/>
                <a:ea typeface="+mn-ea"/>
                <a:cs typeface="+mn-cs"/>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Calibri" panose="020F050202020403020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auto"/>
            <a:fld id="{CA67C172-000E-44EF-A027-10AB3B0A79C7}" type="datetimeFigureOut">
              <a:rPr lang="en-US" strike="noStrike" noProof="1" smtClean="0">
                <a:latin typeface="+mn-lt"/>
                <a:ea typeface="+mn-ea"/>
                <a:cs typeface="+mn-cs"/>
              </a:rPr>
            </a:fld>
            <a:endParaRPr lang="en-US" strike="noStrike" noProof="1"/>
          </a:p>
        </p:txBody>
      </p:sp>
      <p:sp>
        <p:nvSpPr>
          <p:cNvPr id="3076"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3077" name="Notes Placeholder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US" alt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auto"/>
            <a:fld id="{11E30D01-0A5C-42FA-9D94-C8E69AF261F1}"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Slide Image Placeholder 1"/>
          <p:cNvSpPr>
            <a:spLocks noGrp="1" noRot="1" noChangeAspect="1"/>
          </p:cNvSpPr>
          <p:nvPr>
            <p:ph type="sldImg"/>
          </p:nvPr>
        </p:nvSpPr>
        <p:spPr>
          <a:ln/>
        </p:spPr>
      </p:sp>
      <p:sp>
        <p:nvSpPr>
          <p:cNvPr id="5122" name="Notes Placeholder 2"/>
          <p:cNvSpPr>
            <a:spLocks noGrp="1"/>
          </p:cNvSpPr>
          <p:nvPr>
            <p:ph type="body"/>
          </p:nvPr>
        </p:nvSpPr>
        <p:spPr>
          <a:ln/>
        </p:spPr>
        <p:txBody>
          <a:bodyPr lIns="91440" tIns="45720" rIns="91440" bIns="45720" anchor="t"/>
          <a:p>
            <a:pPr lvl="0"/>
            <a:endParaRPr lang="en-US" altLang="zh-CN" dirty="0"/>
          </a:p>
        </p:txBody>
      </p:sp>
      <p:sp>
        <p:nvSpPr>
          <p:cNvPr id="5123" name="Slide Number Placeholder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p>
            <a:pPr lvl="0" indent="0" algn="r"/>
            <a:fld id="{9A0DB2DC-4C9A-4742-B13C-FB6460FD3503}" type="slidenum">
              <a:rPr lang="en-US" altLang="zh-CN" sz="1200"/>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Image Placeholder 1"/>
          <p:cNvSpPr>
            <a:spLocks noGrp="1" noRot="1" noChangeAspect="1"/>
          </p:cNvSpPr>
          <p:nvPr>
            <p:ph type="sldImg"/>
          </p:nvPr>
        </p:nvSpPr>
        <p:spPr>
          <a:xfrm>
            <a:off x="1108075" y="812800"/>
            <a:ext cx="5343525" cy="4008438"/>
          </a:xfrm>
          <a:ln/>
        </p:spPr>
      </p:sp>
      <p:sp>
        <p:nvSpPr>
          <p:cNvPr id="14338" name="Notes Placeholder 2"/>
          <p:cNvSpPr>
            <a:spLocks noGrp="1"/>
          </p:cNvSpPr>
          <p:nvPr>
            <p:ph type="body"/>
          </p:nvPr>
        </p:nvSpPr>
        <p:spPr>
          <a:ln/>
        </p:spPr>
        <p:txBody>
          <a:bodyPr lIns="91440" tIns="45720" rIns="91440" bIns="45720" anchor="t"/>
          <a:p>
            <a:pPr lvl="0"/>
            <a:endParaRPr lang="en-IN" altLang="en-US" dirty="0"/>
          </a:p>
        </p:txBody>
      </p:sp>
      <p:sp>
        <p:nvSpPr>
          <p:cNvPr id="4" name="Slide Number Placeholder 3"/>
          <p:cNvSpPr>
            <a:spLocks noGrp="1"/>
          </p:cNvSpPr>
          <p:nvPr>
            <p:ph type="sldNum" sz="quarter" idx="10"/>
          </p:nvPr>
        </p:nvSpPr>
        <p:spPr/>
        <p:txBody>
          <a:bodyPr lIns="91440" tIns="45720" rIns="91440" bIns="45720" rtlCol="0" anchor="b"/>
          <a:lstStyle/>
          <a:p>
            <a:pPr marL="0" marR="0" indent="0" algn="r" defTabSz="914400" rtl="0" eaLnBrk="1" fontAlgn="auto" latinLnBrk="0" hangingPunct="1">
              <a:lnSpc>
                <a:spcPct val="100000"/>
              </a:lnSpc>
              <a:spcBef>
                <a:spcPct val="0"/>
              </a:spcBef>
              <a:spcAft>
                <a:spcPct val="0"/>
              </a:spcAft>
              <a:buNone/>
            </a:pPr>
            <a:fld id="{B276BA8E-73F6-419C-8998-14A1FE9F8D50}" type="slidenum">
              <a:rPr kumimoji="0" lang="en-IN" sz="1400" b="0" i="0" u="none" strike="noStrike" kern="1200" cap="none" spc="-1" normalizeH="0" baseline="0" noProof="1" smtClean="0">
                <a:solidFill>
                  <a:schemeClr val="tx1"/>
                </a:solidFill>
                <a:latin typeface="Times New Roman" panose="02020603050405020304"/>
                <a:ea typeface="+mn-ea"/>
                <a:cs typeface="+mn-cs"/>
                <a:sym typeface="+mn-ea"/>
              </a:rPr>
            </a:fld>
            <a:endParaRPr kumimoji="0" lang="en-IN" sz="1400" b="0" i="0" u="none" strike="noStrike" kern="1200" cap="none" spc="-1" normalizeH="0" baseline="0" noProof="1">
              <a:solidFill>
                <a:schemeClr val="tx1"/>
              </a:solidFill>
              <a:latin typeface="Times New Roman" panose="02020603050405020304"/>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8520" cy="1144080"/>
          </a:xfrm>
          <a:prstGeom prst="rect">
            <a:avLst/>
          </a:prstGeom>
        </p:spPr>
        <p:txBody>
          <a:bodyPr lIns="0" tIns="0" rIns="0" bIns="0" anchor="ctr"/>
          <a:lstStyle/>
          <a:p>
            <a:pPr fontAlgn="auto"/>
            <a:endParaRPr lang="en-US" sz="1800" b="0" strike="noStrike" spc="-1" noProof="1">
              <a:solidFill>
                <a:srgbClr val="000000"/>
              </a:solidFill>
              <a:latin typeface="Arial" panose="020B0604020202020204"/>
            </a:endParaRPr>
          </a:p>
        </p:txBody>
      </p:sp>
      <p:sp>
        <p:nvSpPr>
          <p:cNvPr id="81" name="PlaceHolder 2"/>
          <p:cNvSpPr>
            <a:spLocks noGrp="1"/>
          </p:cNvSpPr>
          <p:nvPr>
            <p:ph type="body"/>
          </p:nvPr>
        </p:nvSpPr>
        <p:spPr>
          <a:xfrm>
            <a:off x="457200" y="1604520"/>
            <a:ext cx="8228880" cy="3976920"/>
          </a:xfrm>
          <a:prstGeom prst="rect">
            <a:avLst/>
          </a:prstGeom>
        </p:spPr>
        <p:txBody>
          <a:bodyPr lIns="0" tIns="0" rIns="0" bIns="0">
            <a:normAutofit/>
          </a:bodyPr>
          <a:lstStyle/>
          <a:p>
            <a:pPr fontAlgn="auto"/>
            <a:endParaRPr lang="en-US" sz="1800" b="0" strike="noStrike" spc="-1" noProof="1">
              <a:solidFill>
                <a:srgbClr val="000000"/>
              </a:solidFill>
              <a:latin typeface="Arial" panose="020B0604020202020204"/>
            </a:endParaRPr>
          </a:p>
        </p:txBody>
      </p:sp>
      <p:sp>
        <p:nvSpPr>
          <p:cNvPr id="2" name="Date Placeholder 1"/>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Date Placeholder 4"/>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7" name="Date Placeholder 6"/>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p>
            <a:pPr fontAlgn="auto"/>
            <a:endParaRPr lang="en-US" strike="noStrike" noProof="1"/>
          </a:p>
        </p:txBody>
      </p:sp>
      <p:sp>
        <p:nvSpPr>
          <p:cNvPr id="9" name="Slide Number Placeholder 8"/>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p>
            <a:pPr fontAlgn="auto"/>
            <a:endParaRPr lang="en-US" strike="noStrike" noProof="1"/>
          </a:p>
        </p:txBody>
      </p:sp>
      <p:sp>
        <p:nvSpPr>
          <p:cNvPr id="5" name="Slide Number Placeholder 4"/>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fontAlgn="auto"/>
            <a:fld id="{4B9A2904-68F6-4698-92FE-24DC84F897A7}"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46AB7FA9-DCE7-484F-828E-BBC418EBA403}" type="slidenum">
              <a:rPr lang="en-US" strike="noStrike" noProof="1" smtClean="0">
                <a:latin typeface="+mn-lt"/>
                <a:ea typeface="+mn-ea"/>
                <a:cs typeface="+mn-cs"/>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p>
            <a:pPr lvl="0"/>
            <a:r>
              <a:rPr lang="en-US" altLang="zh-CN"/>
              <a:t>Click to edit Master title style</a:t>
            </a:r>
            <a:endParaRPr lang="en-US" altLang="zh-CN"/>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4B9A2904-68F6-4698-92FE-24DC84F897A7}"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46AB7FA9-DCE7-484F-828E-BBC418EBA403}"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1223963"/>
            <a:ext cx="7772400" cy="411163"/>
          </a:xfrm>
        </p:spPr>
        <p:txBody>
          <a:bodyPr>
            <a:normAutofit fontScale="90000"/>
          </a:bodyPr>
          <a:lstStyle/>
          <a:p>
            <a:pPr algn="ctr" fontAlgn="auto"/>
            <a:r>
              <a:rPr lang="en-US" strike="noStrike" noProof="1" dirty="0">
                <a:solidFill>
                  <a:srgbClr val="FF3300"/>
                </a:solidFill>
              </a:rPr>
              <a:t> </a:t>
            </a:r>
            <a:r>
              <a:rPr lang="en-IN" altLang="en-US" sz="1600" strike="noStrike" noProof="1" dirty="0">
                <a:solidFill>
                  <a:schemeClr val="tx1"/>
                </a:solidFill>
                <a:latin typeface="Times New Roman" panose="02020603050405020304" pitchFamily="18" charset="0"/>
                <a:cs typeface="Times New Roman" panose="02020603050405020304" pitchFamily="18" charset="0"/>
              </a:rPr>
              <a:t>Design Engineering 2B Semester - 6 (2018-19)</a:t>
            </a:r>
            <a:endParaRPr lang="en-IN" altLang="en-US" sz="1600" strike="noStrike" noProof="1" dirty="0">
              <a:solidFill>
                <a:schemeClr val="tx1"/>
              </a:solidFill>
              <a:latin typeface="Times New Roman" panose="02020603050405020304" pitchFamily="18" charset="0"/>
              <a:cs typeface="Times New Roman" panose="02020603050405020304" pitchFamily="18" charset="0"/>
            </a:endParaRPr>
          </a:p>
        </p:txBody>
      </p:sp>
      <p:pic>
        <p:nvPicPr>
          <p:cNvPr id="4098" name="Picture 1" descr="scetlogo_black_small"/>
          <p:cNvPicPr>
            <a:picLocks noChangeAspect="1"/>
          </p:cNvPicPr>
          <p:nvPr/>
        </p:nvPicPr>
        <p:blipFill>
          <a:blip r:embed="rId1"/>
          <a:stretch>
            <a:fillRect/>
          </a:stretch>
        </p:blipFill>
        <p:spPr>
          <a:xfrm>
            <a:off x="225425" y="82550"/>
            <a:ext cx="1225550" cy="1141413"/>
          </a:xfrm>
          <a:prstGeom prst="rect">
            <a:avLst/>
          </a:prstGeom>
          <a:noFill/>
          <a:ln w="9525">
            <a:noFill/>
          </a:ln>
        </p:spPr>
      </p:pic>
      <p:sp>
        <p:nvSpPr>
          <p:cNvPr id="4099" name="Rectangle 4"/>
          <p:cNvSpPr/>
          <p:nvPr/>
        </p:nvSpPr>
        <p:spPr>
          <a:xfrm>
            <a:off x="838200" y="5106988"/>
            <a:ext cx="7929563" cy="1338262"/>
          </a:xfrm>
          <a:prstGeom prst="rect">
            <a:avLst/>
          </a:prstGeom>
          <a:noFill/>
          <a:ln w="9525">
            <a:noFill/>
          </a:ln>
        </p:spPr>
        <p:txBody>
          <a:bodyPr wrap="square" lIns="91440" tIns="45720" rIns="91440" bIns="45720" anchor="ctr">
            <a:spAutoFit/>
          </a:bodyPr>
          <a:p>
            <a:pPr algn="ctr" defTabSz="914400">
              <a:lnSpc>
                <a:spcPct val="150000"/>
              </a:lnSpc>
            </a:pPr>
            <a:r>
              <a:rPr lang="en-US" altLang="zh-CN" b="1" baseline="0" dirty="0">
                <a:latin typeface="Times New Roman" panose="02020603050405020304" pitchFamily="18" charset="0"/>
              </a:rPr>
              <a:t>Department </a:t>
            </a:r>
            <a:r>
              <a:rPr lang="en-US" altLang="zh-CN" dirty="0">
                <a:latin typeface="Times New Roman" panose="02020603050405020304" pitchFamily="18" charset="0"/>
              </a:rPr>
              <a:t> </a:t>
            </a:r>
            <a:r>
              <a:rPr lang="en-US" altLang="zh-CN" b="1" baseline="0" dirty="0">
                <a:latin typeface="Times New Roman" panose="02020603050405020304" pitchFamily="18" charset="0"/>
              </a:rPr>
              <a:t>Of </a:t>
            </a:r>
            <a:r>
              <a:rPr lang="en-US" altLang="zh-CN" dirty="0">
                <a:latin typeface="Times New Roman" panose="02020603050405020304" pitchFamily="18" charset="0"/>
              </a:rPr>
              <a:t> </a:t>
            </a:r>
            <a:r>
              <a:rPr lang="en-US" altLang="zh-CN" b="1" baseline="0" dirty="0">
                <a:latin typeface="Times New Roman" panose="02020603050405020304" pitchFamily="18" charset="0"/>
              </a:rPr>
              <a:t>Electronics &amp; Communication</a:t>
            </a:r>
            <a:r>
              <a:rPr lang="en-US" altLang="zh-CN" b="1" dirty="0">
                <a:latin typeface="Times New Roman" panose="02020603050405020304" pitchFamily="18" charset="0"/>
              </a:rPr>
              <a:t> </a:t>
            </a:r>
            <a:r>
              <a:rPr lang="en-US" altLang="zh-CN" b="1" baseline="0" dirty="0">
                <a:latin typeface="Times New Roman" panose="02020603050405020304" pitchFamily="18" charset="0"/>
              </a:rPr>
              <a:t>Engineering</a:t>
            </a:r>
            <a:endParaRPr lang="en-US" altLang="zh-CN" baseline="0" dirty="0">
              <a:latin typeface="Times New Roman" panose="02020603050405020304" pitchFamily="18" charset="0"/>
            </a:endParaRPr>
          </a:p>
          <a:p>
            <a:pPr algn="ctr" defTabSz="914400" eaLnBrk="0" hangingPunct="0">
              <a:lnSpc>
                <a:spcPct val="150000"/>
              </a:lnSpc>
            </a:pPr>
            <a:r>
              <a:rPr lang="en-US" altLang="zh-CN" baseline="0" dirty="0" err="1">
                <a:latin typeface="Times New Roman" panose="02020603050405020304" pitchFamily="18" charset="0"/>
              </a:rPr>
              <a:t>Sarvajanik</a:t>
            </a:r>
            <a:r>
              <a:rPr lang="en-US" altLang="zh-CN" baseline="0" dirty="0">
                <a:latin typeface="Times New Roman" panose="02020603050405020304" pitchFamily="18" charset="0"/>
              </a:rPr>
              <a:t> College of Engineering &amp; Technology</a:t>
            </a:r>
            <a:endParaRPr lang="en-US" altLang="zh-CN" baseline="0" dirty="0">
              <a:latin typeface="Times New Roman" panose="02020603050405020304" pitchFamily="18" charset="0"/>
            </a:endParaRPr>
          </a:p>
          <a:p>
            <a:pPr algn="ctr" defTabSz="914400" eaLnBrk="0" hangingPunct="0">
              <a:lnSpc>
                <a:spcPct val="150000"/>
              </a:lnSpc>
            </a:pPr>
            <a:r>
              <a:rPr lang="en-US" altLang="zh-CN" baseline="0" dirty="0">
                <a:latin typeface="Times New Roman" panose="02020603050405020304" pitchFamily="18" charset="0"/>
              </a:rPr>
              <a:t>Dr R.K. Desai Road, </a:t>
            </a:r>
            <a:r>
              <a:rPr lang="en-US" altLang="zh-CN" baseline="0" dirty="0" err="1">
                <a:latin typeface="Times New Roman" panose="02020603050405020304" pitchFamily="18" charset="0"/>
              </a:rPr>
              <a:t>Athwalines</a:t>
            </a:r>
            <a:r>
              <a:rPr lang="en-US" altLang="zh-CN" baseline="0" dirty="0">
                <a:latin typeface="Times New Roman" panose="02020603050405020304" pitchFamily="18" charset="0"/>
              </a:rPr>
              <a:t>, </a:t>
            </a:r>
            <a:r>
              <a:rPr lang="en-US" altLang="zh-CN" baseline="0" dirty="0" err="1">
                <a:latin typeface="Times New Roman" panose="02020603050405020304" pitchFamily="18" charset="0"/>
              </a:rPr>
              <a:t>Surat</a:t>
            </a:r>
            <a:r>
              <a:rPr lang="en-US" altLang="zh-CN" baseline="0" dirty="0">
                <a:latin typeface="Times New Roman" panose="02020603050405020304" pitchFamily="18" charset="0"/>
              </a:rPr>
              <a:t> - 395001, India</a:t>
            </a:r>
            <a:endParaRPr lang="en-US" altLang="zh-CN" baseline="0" dirty="0">
              <a:latin typeface="Times New Roman" panose="02020603050405020304" pitchFamily="18" charset="0"/>
            </a:endParaRPr>
          </a:p>
        </p:txBody>
      </p:sp>
      <p:sp>
        <p:nvSpPr>
          <p:cNvPr id="7" name="Rectangle 1"/>
          <p:cNvSpPr>
            <a:spLocks noChangeArrowheads="1"/>
          </p:cNvSpPr>
          <p:nvPr/>
        </p:nvSpPr>
        <p:spPr bwMode="auto">
          <a:xfrm>
            <a:off x="1069975" y="1920716"/>
            <a:ext cx="7467600" cy="3014980"/>
          </a:xfrm>
          <a:prstGeom prst="rect">
            <a:avLst/>
          </a:prstGeom>
          <a:noFill/>
          <a:ln w="9525">
            <a:noFill/>
            <a:miter lim="800000"/>
          </a:ln>
          <a:effectLst/>
        </p:spPr>
        <p:txBody>
          <a:bodyPr vert="horz" wrap="square" lIns="91440" tIns="45720" rIns="91440" bIns="45720" numCol="1" anchor="ctr" anchorCtr="0" compatLnSpc="1">
            <a:spAutoFit/>
          </a:bodyPr>
          <a:lstStyle/>
          <a:p>
            <a:pPr algn="just" fontAlgn="base">
              <a:spcBef>
                <a:spcPct val="0"/>
              </a:spcBef>
              <a:spcAft>
                <a:spcPct val="0"/>
              </a:spcAft>
              <a:tabLst>
                <a:tab pos="1143000" algn="l"/>
              </a:tabLst>
            </a:pPr>
            <a:r>
              <a:rPr lang="en-US" b="1" strike="noStrike" noProof="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Title:</a:t>
            </a:r>
            <a:r>
              <a:rPr lang="en-IN" altLang="en-US" strike="noStrike" noProof="1" dirty="0">
                <a:solidFill>
                  <a:schemeClr val="tx2">
                    <a:lumMod val="75000"/>
                  </a:schemeClr>
                </a:solidFill>
                <a:latin typeface="Algerian" panose="04020705040A02060702" pitchFamily="82" charset="0"/>
                <a:ea typeface="+mn-ea"/>
                <a:cs typeface="Times New Roman" panose="02020603050405020304" pitchFamily="18" charset="0"/>
              </a:rPr>
              <a:t> </a:t>
            </a:r>
            <a:r>
              <a:rPr lang="en-IN" altLang="en-US" b="1" strike="noStrike" noProof="1" dirty="0">
                <a:solidFill>
                  <a:schemeClr val="tx2">
                    <a:lumMod val="75000"/>
                  </a:schemeClr>
                </a:solidFill>
                <a:latin typeface="Times New Roman" panose="02020603050405020304" pitchFamily="18" charset="0"/>
                <a:ea typeface="+mn-ea"/>
                <a:cs typeface="Times New Roman" panose="02020603050405020304" pitchFamily="18" charset="0"/>
              </a:rPr>
              <a:t>OPTICAL CHARACTER RECOGNITION SYSTEM</a:t>
            </a:r>
            <a:endParaRPr lang="en-US" b="1" strike="noStrike" noProof="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1143000" algn="l"/>
              </a:tabLst>
            </a:pPr>
            <a:r>
              <a:rPr kumimoji="0" lang="en-US" b="1" i="0" u="none" strike="noStrike" cap="none" normalizeH="0" baseline="0" noProof="1"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Prepared by </a:t>
            </a:r>
            <a:endParaRPr kumimoji="0" lang="en-US" b="0" i="0" u="none" strike="noStrike" cap="none" normalizeH="0" baseline="0" noProof="1" dirty="0">
              <a:ln>
                <a:noFill/>
              </a:ln>
              <a:effectLst/>
              <a:latin typeface="Times New Roman" panose="02020603050405020304" pitchFamily="18" charset="0"/>
              <a:cs typeface="Times New Roman" panose="02020603050405020304" pitchFamily="18" charset="0"/>
            </a:endParaRPr>
          </a:p>
          <a:p>
            <a:pPr marL="342900" indent="-342900" fontAlgn="auto"/>
            <a:r>
              <a:rPr kumimoji="0" lang="en-US" b="1" i="0" u="none" strike="noStrike" cap="none" normalizeH="0" baseline="0" noProof="1"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Enrollment No: </a:t>
            </a:r>
            <a:r>
              <a:rPr lang="en-US" sz="2000" strike="noStrike" noProof="1" dirty="0">
                <a:latin typeface="Times New Roman" panose="02020603050405020304" pitchFamily="18" charset="0"/>
                <a:ea typeface="+mn-ea"/>
                <a:cs typeface="Times New Roman" panose="02020603050405020304" pitchFamily="18" charset="0"/>
              </a:rPr>
              <a:t>1. </a:t>
            </a:r>
            <a:r>
              <a:rPr lang="en-IN" altLang="en-US" sz="2000" strike="noStrike" noProof="1" dirty="0">
                <a:latin typeface="Times New Roman" panose="02020603050405020304" pitchFamily="18" charset="0"/>
                <a:ea typeface="+mn-ea"/>
                <a:cs typeface="Times New Roman" panose="02020603050405020304" pitchFamily="18" charset="0"/>
              </a:rPr>
              <a:t>Ahmed </a:t>
            </a:r>
            <a:r>
              <a:rPr lang="en-IN" altLang="en-US" sz="2000" strike="noStrike" noProof="1" dirty="0" err="1">
                <a:latin typeface="Times New Roman" panose="02020603050405020304" pitchFamily="18" charset="0"/>
                <a:ea typeface="+mn-ea"/>
                <a:cs typeface="Times New Roman" panose="02020603050405020304" pitchFamily="18" charset="0"/>
              </a:rPr>
              <a:t>Godil</a:t>
            </a:r>
            <a:r>
              <a:rPr lang="en-US" sz="2000" strike="noStrike" noProof="1" dirty="0">
                <a:latin typeface="Times New Roman" panose="02020603050405020304" pitchFamily="18" charset="0"/>
                <a:ea typeface="+mn-ea"/>
                <a:cs typeface="Times New Roman" panose="02020603050405020304" pitchFamily="18" charset="0"/>
              </a:rPr>
              <a:t>		1604201110</a:t>
            </a:r>
            <a:r>
              <a:rPr lang="en-IN" altLang="en-US" sz="2000" strike="noStrike" noProof="1" dirty="0">
                <a:latin typeface="Times New Roman" panose="02020603050405020304" pitchFamily="18" charset="0"/>
                <a:ea typeface="+mn-ea"/>
                <a:cs typeface="Times New Roman" panose="02020603050405020304" pitchFamily="18" charset="0"/>
              </a:rPr>
              <a:t>03                                	           </a:t>
            </a:r>
            <a:r>
              <a:rPr lang="en-US" sz="2000" strike="noStrike" noProof="1" dirty="0">
                <a:latin typeface="Times New Roman" panose="02020603050405020304" pitchFamily="18" charset="0"/>
                <a:ea typeface="+mn-ea"/>
                <a:cs typeface="Times New Roman" panose="02020603050405020304" pitchFamily="18" charset="0"/>
              </a:rPr>
              <a:t>2.</a:t>
            </a:r>
            <a:r>
              <a:rPr lang="en-US" sz="2000" strike="noStrike" noProof="1" dirty="0">
                <a:latin typeface="Times New Roman" panose="02020603050405020304" pitchFamily="18" charset="0"/>
                <a:ea typeface="+mn-ea"/>
                <a:cs typeface="Times New Roman" panose="02020603050405020304" pitchFamily="18" charset="0"/>
                <a:sym typeface="+mn-ea"/>
              </a:rPr>
              <a:t> </a:t>
            </a:r>
            <a:r>
              <a:rPr lang="en-IN" altLang="en-US" sz="2000" strike="noStrike" noProof="1" dirty="0">
                <a:latin typeface="Times New Roman" panose="02020603050405020304" pitchFamily="18" charset="0"/>
                <a:ea typeface="+mn-ea"/>
                <a:cs typeface="Times New Roman" panose="02020603050405020304" pitchFamily="18" charset="0"/>
                <a:sym typeface="+mn-ea"/>
              </a:rPr>
              <a:t>Archana Bajari</a:t>
            </a:r>
            <a:r>
              <a:rPr lang="en-US" sz="2000" strike="noStrike" noProof="1" dirty="0">
                <a:latin typeface="Times New Roman" panose="02020603050405020304" pitchFamily="18" charset="0"/>
                <a:ea typeface="+mn-ea"/>
                <a:cs typeface="Times New Roman" panose="02020603050405020304" pitchFamily="18" charset="0"/>
                <a:sym typeface="+mn-ea"/>
              </a:rPr>
              <a:t>		1604201110</a:t>
            </a:r>
            <a:r>
              <a:rPr lang="en-IN" altLang="en-US" sz="2000" strike="noStrike" noProof="1" dirty="0">
                <a:latin typeface="Times New Roman" panose="02020603050405020304" pitchFamily="18" charset="0"/>
                <a:ea typeface="+mn-ea"/>
                <a:cs typeface="Times New Roman" panose="02020603050405020304" pitchFamily="18" charset="0"/>
                <a:sym typeface="+mn-ea"/>
              </a:rPr>
              <a:t>06                               	           </a:t>
            </a:r>
            <a:r>
              <a:rPr lang="en-US" sz="2000" strike="noStrike" noProof="1" dirty="0">
                <a:latin typeface="Times New Roman" panose="02020603050405020304" pitchFamily="18" charset="0"/>
                <a:ea typeface="+mn-ea"/>
                <a:cs typeface="Times New Roman" panose="02020603050405020304" pitchFamily="18" charset="0"/>
              </a:rPr>
              <a:t>3.</a:t>
            </a:r>
            <a:r>
              <a:rPr lang="en-US" sz="2000" strike="noStrike" noProof="1" dirty="0">
                <a:latin typeface="Times New Roman" panose="02020603050405020304" pitchFamily="18" charset="0"/>
                <a:ea typeface="+mn-ea"/>
                <a:cs typeface="Times New Roman" panose="02020603050405020304" pitchFamily="18" charset="0"/>
                <a:sym typeface="+mn-ea"/>
              </a:rPr>
              <a:t> </a:t>
            </a:r>
            <a:r>
              <a:rPr lang="en-US" sz="2000" strike="noStrike" noProof="1" dirty="0" err="1">
                <a:latin typeface="Times New Roman" panose="02020603050405020304" pitchFamily="18" charset="0"/>
                <a:ea typeface="+mn-ea"/>
                <a:cs typeface="Times New Roman" panose="02020603050405020304" pitchFamily="18" charset="0"/>
                <a:sym typeface="+mn-ea"/>
              </a:rPr>
              <a:t>Parantap</a:t>
            </a:r>
            <a:r>
              <a:rPr lang="en-US" sz="2000" strike="noStrike" noProof="1" dirty="0">
                <a:latin typeface="Times New Roman" panose="02020603050405020304" pitchFamily="18" charset="0"/>
                <a:ea typeface="+mn-ea"/>
                <a:cs typeface="Times New Roman" panose="02020603050405020304" pitchFamily="18" charset="0"/>
                <a:sym typeface="+mn-ea"/>
              </a:rPr>
              <a:t> </a:t>
            </a:r>
            <a:r>
              <a:rPr lang="en-US" sz="2000" strike="noStrike" noProof="1" dirty="0" err="1">
                <a:latin typeface="Times New Roman" panose="02020603050405020304" pitchFamily="18" charset="0"/>
                <a:ea typeface="+mn-ea"/>
                <a:cs typeface="Times New Roman" panose="02020603050405020304" pitchFamily="18" charset="0"/>
                <a:sym typeface="+mn-ea"/>
              </a:rPr>
              <a:t>Vakharwala</a:t>
            </a:r>
            <a:r>
              <a:rPr lang="en-US" sz="2000" strike="noStrike" noProof="1" dirty="0">
                <a:latin typeface="Times New Roman" panose="02020603050405020304" pitchFamily="18" charset="0"/>
                <a:ea typeface="+mn-ea"/>
                <a:cs typeface="Times New Roman" panose="02020603050405020304" pitchFamily="18" charset="0"/>
                <a:sym typeface="+mn-ea"/>
              </a:rPr>
              <a:t>	160420111031                          </a:t>
            </a:r>
            <a:r>
              <a:rPr lang="en-IN" altLang="en-US" sz="2000" strike="noStrike" noProof="1" dirty="0">
                <a:latin typeface="Times New Roman" panose="02020603050405020304" pitchFamily="18" charset="0"/>
                <a:ea typeface="+mn-ea"/>
                <a:cs typeface="Times New Roman" panose="02020603050405020304" pitchFamily="18" charset="0"/>
                <a:sym typeface="+mn-ea"/>
              </a:rPr>
              <a:t>	           </a:t>
            </a:r>
            <a:r>
              <a:rPr lang="en-US" sz="2000" strike="noStrike" noProof="1" dirty="0">
                <a:latin typeface="Times New Roman" panose="02020603050405020304" pitchFamily="18" charset="0"/>
                <a:ea typeface="+mn-ea"/>
                <a:cs typeface="Times New Roman" panose="02020603050405020304" pitchFamily="18" charset="0"/>
              </a:rPr>
              <a:t>4. </a:t>
            </a:r>
            <a:r>
              <a:rPr lang="en-IN" altLang="en-US" sz="2000" strike="noStrike" noProof="1" dirty="0" err="1">
                <a:latin typeface="Times New Roman" panose="02020603050405020304" pitchFamily="18" charset="0"/>
                <a:ea typeface="+mn-ea"/>
                <a:cs typeface="Times New Roman" panose="02020603050405020304" pitchFamily="18" charset="0"/>
              </a:rPr>
              <a:t>Lakshesh</a:t>
            </a:r>
            <a:r>
              <a:rPr lang="en-IN" altLang="en-US" sz="2000" strike="noStrike" noProof="1" dirty="0">
                <a:latin typeface="Times New Roman" panose="02020603050405020304" pitchFamily="18" charset="0"/>
                <a:ea typeface="+mn-ea"/>
                <a:cs typeface="Times New Roman" panose="02020603050405020304" pitchFamily="18" charset="0"/>
              </a:rPr>
              <a:t> Vyas	</a:t>
            </a:r>
            <a:r>
              <a:rPr lang="en-US" sz="2000" strike="noStrike" noProof="1" dirty="0">
                <a:latin typeface="Times New Roman" panose="02020603050405020304" pitchFamily="18" charset="0"/>
                <a:ea typeface="+mn-ea"/>
                <a:cs typeface="Times New Roman" panose="02020603050405020304" pitchFamily="18" charset="0"/>
              </a:rPr>
              <a:t>	1604201110</a:t>
            </a:r>
            <a:r>
              <a:rPr lang="en-IN" altLang="en-US" sz="2000" strike="noStrike" noProof="1" dirty="0">
                <a:latin typeface="Times New Roman" panose="02020603050405020304" pitchFamily="18" charset="0"/>
                <a:ea typeface="+mn-ea"/>
                <a:cs typeface="Times New Roman" panose="02020603050405020304" pitchFamily="18" charset="0"/>
              </a:rPr>
              <a:t>60</a:t>
            </a:r>
            <a:endParaRPr lang="en-US" sz="2000" strike="noStrike" noProof="1" dirty="0">
              <a:latin typeface="Times New Roman" panose="02020603050405020304" pitchFamily="18" charset="0"/>
              <a:cs typeface="Times New Roman" panose="02020603050405020304" pitchFamily="18" charset="0"/>
            </a:endParaRPr>
          </a:p>
          <a:p>
            <a:pPr marL="342900" indent="-342900" fontAlgn="auto"/>
            <a:r>
              <a:rPr lang="en-IN" altLang="en-US" sz="2000" b="1" strike="noStrike" noProof="1" dirty="0">
                <a:solidFill>
                  <a:srgbClr val="FF0000"/>
                </a:solidFill>
                <a:latin typeface="Times New Roman" panose="02020603050405020304" pitchFamily="18" charset="0"/>
                <a:ea typeface="+mn-ea"/>
                <a:cs typeface="Times New Roman" panose="02020603050405020304" pitchFamily="18" charset="0"/>
              </a:rPr>
              <a:t>Guide              :</a:t>
            </a:r>
            <a:r>
              <a:rPr lang="en-IN" altLang="en-US" sz="2000" b="1" strike="noStrike" noProof="1" dirty="0">
                <a:latin typeface="Times New Roman" panose="02020603050405020304" pitchFamily="18" charset="0"/>
                <a:ea typeface="+mn-ea"/>
                <a:cs typeface="Times New Roman" panose="02020603050405020304" pitchFamily="18" charset="0"/>
              </a:rPr>
              <a:t>Prof. </a:t>
            </a:r>
            <a:r>
              <a:rPr lang="en-IN" altLang="en-US" sz="2000" b="1" strike="noStrike" noProof="1" dirty="0" err="1">
                <a:latin typeface="Times New Roman" panose="02020603050405020304" pitchFamily="18" charset="0"/>
                <a:ea typeface="+mn-ea"/>
                <a:cs typeface="Times New Roman" panose="02020603050405020304" pitchFamily="18" charset="0"/>
              </a:rPr>
              <a:t>Sarosh</a:t>
            </a:r>
            <a:r>
              <a:rPr lang="en-IN" altLang="en-US" sz="2000" b="1" strike="noStrike" noProof="1" dirty="0">
                <a:latin typeface="Times New Roman" panose="02020603050405020304" pitchFamily="18" charset="0"/>
                <a:ea typeface="+mn-ea"/>
                <a:cs typeface="Times New Roman" panose="02020603050405020304" pitchFamily="18" charset="0"/>
              </a:rPr>
              <a:t> </a:t>
            </a:r>
            <a:r>
              <a:rPr lang="en-IN" altLang="en-US" sz="2000" b="1" strike="noStrike" noProof="1" dirty="0" err="1">
                <a:latin typeface="Times New Roman" panose="02020603050405020304" pitchFamily="18" charset="0"/>
                <a:ea typeface="+mn-ea"/>
                <a:cs typeface="Times New Roman" panose="02020603050405020304" pitchFamily="18" charset="0"/>
              </a:rPr>
              <a:t>Dastoor</a:t>
            </a:r>
            <a:endParaRPr lang="en-US" sz="2000" b="1" strike="noStrike" noProof="1" dirty="0">
              <a:solidFill>
                <a:srgbClr val="FF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43000" algn="l"/>
              </a:tabLst>
            </a:pPr>
            <a:r>
              <a:rPr kumimoji="0" lang="en-US" b="1" i="0" u="none" strike="noStrike" cap="none" normalizeH="0" baseline="0" noProof="1"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Class	 </a:t>
            </a:r>
            <a:r>
              <a:rPr kumimoji="0" lang="en-US" b="1" i="0" u="none" strike="noStrike" cap="none" normalizeH="0" noProof="1"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1" i="0" u="none" strike="noStrike" cap="none" normalizeH="0" baseline="0" noProof="1"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b="1" strike="noStrike" noProof="1" dirty="0">
                <a:latin typeface="Times New Roman" panose="02020603050405020304" pitchFamily="18" charset="0"/>
                <a:ea typeface="Times New Roman" panose="02020603050405020304" pitchFamily="18" charset="0"/>
                <a:cs typeface="Times New Roman" panose="02020603050405020304" pitchFamily="18" charset="0"/>
              </a:rPr>
              <a:t>B</a:t>
            </a:r>
            <a:r>
              <a:rPr kumimoji="0" lang="en-US" b="1" i="0" u="none" strike="noStrike" cap="none" normalizeH="0" baseline="0" noProof="1" dirty="0">
                <a:ln>
                  <a:noFill/>
                </a:ln>
                <a:effectLst/>
                <a:latin typeface="Times New Roman" panose="02020603050405020304" pitchFamily="18" charset="0"/>
                <a:ea typeface="Times New Roman" panose="02020603050405020304" pitchFamily="18" charset="0"/>
                <a:cs typeface="Times New Roman" panose="02020603050405020304" pitchFamily="18" charset="0"/>
              </a:rPr>
              <a:t>.E.3</a:t>
            </a:r>
            <a:r>
              <a:rPr kumimoji="0" lang="en-US" b="1" i="0" u="none" strike="noStrike" cap="none" normalizeH="0" baseline="30000" noProof="1" dirty="0">
                <a:ln>
                  <a:noFill/>
                </a:ln>
                <a:effectLst/>
                <a:latin typeface="Times New Roman" panose="02020603050405020304" pitchFamily="18" charset="0"/>
                <a:ea typeface="Times New Roman" panose="02020603050405020304" pitchFamily="18" charset="0"/>
                <a:cs typeface="Times New Roman" panose="02020603050405020304" pitchFamily="18" charset="0"/>
              </a:rPr>
              <a:t>rd</a:t>
            </a:r>
            <a:r>
              <a:rPr kumimoji="0" lang="en-US" b="1" i="0" u="none" strike="noStrike" cap="none" normalizeH="0" baseline="0" noProof="1"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Year  </a:t>
            </a:r>
            <a:endParaRPr kumimoji="0" lang="en-US" b="0" i="0" u="none" strike="noStrike" cap="none" normalizeH="0" baseline="0" noProof="1"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43000" algn="l"/>
              </a:tabLst>
            </a:pPr>
            <a:r>
              <a:rPr kumimoji="0" lang="en-US" b="1" i="0" u="none" strike="noStrike" cap="none" normalizeH="0" baseline="0" noProof="1"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Semester           : </a:t>
            </a:r>
            <a:r>
              <a:rPr lang="en-US" b="1" strike="noStrike" noProof="1" dirty="0">
                <a:latin typeface="Times New Roman" panose="02020603050405020304" pitchFamily="18" charset="0"/>
                <a:ea typeface="Times New Roman" panose="02020603050405020304" pitchFamily="18" charset="0"/>
                <a:cs typeface="Times New Roman" panose="02020603050405020304" pitchFamily="18" charset="0"/>
              </a:rPr>
              <a:t>6</a:t>
            </a:r>
            <a:r>
              <a:rPr lang="en-US" b="1" strike="noStrike" baseline="30000" noProof="1" dirty="0">
                <a:latin typeface="Times New Roman" panose="02020603050405020304" pitchFamily="18" charset="0"/>
                <a:ea typeface="Times New Roman" panose="02020603050405020304" pitchFamily="18" charset="0"/>
                <a:cs typeface="Times New Roman" panose="02020603050405020304" pitchFamily="18" charset="0"/>
              </a:rPr>
              <a:t>th</a:t>
            </a:r>
            <a:r>
              <a:rPr lang="en-US" b="1" strike="noStrike" noProof="1" dirty="0">
                <a:latin typeface="Times New Roman" panose="02020603050405020304" pitchFamily="18" charset="0"/>
                <a:ea typeface="Times New Roman" panose="02020603050405020304" pitchFamily="18" charset="0"/>
                <a:cs typeface="Times New Roman" panose="02020603050405020304" pitchFamily="18" charset="0"/>
              </a:rPr>
              <a:t> Semester</a:t>
            </a:r>
            <a:endParaRPr kumimoji="0" lang="en-US" b="0" i="0" u="none" strike="noStrike" cap="none" normalizeH="0" baseline="0" noProof="1"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43000" algn="l"/>
              </a:tabLst>
            </a:pPr>
            <a:r>
              <a:rPr kumimoji="0" lang="en-US" b="1" i="0" u="none" strike="noStrike" cap="none" normalizeH="0" baseline="0" noProof="1"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Year	       : </a:t>
            </a:r>
            <a:r>
              <a:rPr kumimoji="0" lang="en-US" b="1" i="0" u="none" strike="noStrike" cap="none" normalizeH="0" baseline="0" noProof="1" dirty="0">
                <a:ln>
                  <a:noFill/>
                </a:ln>
                <a:effectLst/>
                <a:latin typeface="Times New Roman" panose="02020603050405020304" pitchFamily="18" charset="0"/>
                <a:ea typeface="Times New Roman" panose="02020603050405020304" pitchFamily="18" charset="0"/>
                <a:cs typeface="Times New Roman" panose="02020603050405020304" pitchFamily="18" charset="0"/>
              </a:rPr>
              <a:t>2018-19</a:t>
            </a:r>
            <a:endParaRPr kumimoji="0" lang="en-US" b="1" i="0" u="none" strike="noStrike" cap="none" normalizeH="0" baseline="0" noProof="1"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101" name="Picture 7"/>
          <p:cNvPicPr>
            <a:picLocks noChangeAspect="1"/>
          </p:cNvPicPr>
          <p:nvPr/>
        </p:nvPicPr>
        <p:blipFill>
          <a:blip r:embed="rId2"/>
          <a:stretch>
            <a:fillRect/>
          </a:stretch>
        </p:blipFill>
        <p:spPr>
          <a:xfrm>
            <a:off x="7029450" y="82550"/>
            <a:ext cx="1873250" cy="130968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1"/>
          <p:cNvSpPr>
            <a:spLocks noGrp="1"/>
          </p:cNvSpPr>
          <p:nvPr>
            <p:ph type="title"/>
          </p:nvPr>
        </p:nvSpPr>
        <p:spPr>
          <a:xfrm>
            <a:off x="457200" y="273050"/>
            <a:ext cx="8228013" cy="1144588"/>
          </a:xfrm>
          <a:ln/>
        </p:spPr>
        <p:txBody>
          <a:bodyPr vert="horz" lIns="0" tIns="0" rIns="0" bIns="0" anchor="ctr"/>
          <a:p>
            <a:r>
              <a:rPr lang="en-US" altLang="zh-CN" sz="3600" b="1" dirty="0">
                <a:latin typeface="Times New Roman" panose="02020603050405020304" pitchFamily="18" charset="0"/>
              </a:rPr>
              <a:t>SUPERVISED LEARNING</a:t>
            </a:r>
            <a:endParaRPr lang="en-IN" altLang="en-US" sz="3600" b="1" dirty="0">
              <a:latin typeface="Times New Roman" panose="02020603050405020304" pitchFamily="18" charset="0"/>
            </a:endParaRPr>
          </a:p>
        </p:txBody>
      </p:sp>
      <p:sp>
        <p:nvSpPr>
          <p:cNvPr id="15362" name="Text Placeholder 2"/>
          <p:cNvSpPr>
            <a:spLocks noGrp="1"/>
          </p:cNvSpPr>
          <p:nvPr>
            <p:ph type="body"/>
          </p:nvPr>
        </p:nvSpPr>
        <p:spPr>
          <a:xfrm>
            <a:off x="-422275" y="1603375"/>
            <a:ext cx="9475788" cy="1144588"/>
          </a:xfrm>
          <a:ln/>
        </p:spPr>
        <p:txBody>
          <a:bodyPr lIns="91440" tIns="45720" rIns="91440" bIns="45720" anchor="t"/>
          <a:p>
            <a:pPr lvl="2"/>
            <a:r>
              <a:rPr lang="en-IN" altLang="en-US" sz="2800" dirty="0">
                <a:latin typeface="Times New Roman" panose="02020603050405020304" pitchFamily="18" charset="0"/>
              </a:rPr>
              <a:t>Supervised learning is where you have input   variables (x) and an output variable (Y) and you use an algorithm to learn the mapping function from the input to the output.</a:t>
            </a:r>
            <a:endParaRPr lang="en-IN" altLang="en-US" sz="2800" dirty="0">
              <a:latin typeface="Times New Roman" panose="02020603050405020304" pitchFamily="18" charset="0"/>
            </a:endParaRPr>
          </a:p>
          <a:p>
            <a:pPr lvl="2"/>
            <a:r>
              <a:rPr lang="en-US" altLang="zh-CN" sz="2800" dirty="0">
                <a:latin typeface="Times New Roman" panose="02020603050405020304" pitchFamily="18" charset="0"/>
              </a:rPr>
              <a:t>   </a:t>
            </a:r>
            <a:r>
              <a:rPr lang="en-IN" altLang="en-US" sz="2800" dirty="0">
                <a:latin typeface="Times New Roman" panose="02020603050405020304" pitchFamily="18" charset="0"/>
              </a:rPr>
              <a:t>It is called supervised learning because the process of an algorithm learning from the training dataset can be thought of as a teacher supervising the learning process.</a:t>
            </a:r>
            <a:endParaRPr lang="en-IN" altLang="en-US" sz="2800"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itle 1"/>
          <p:cNvSpPr>
            <a:spLocks noGrp="1"/>
          </p:cNvSpPr>
          <p:nvPr>
            <p:ph type="title"/>
          </p:nvPr>
        </p:nvSpPr>
        <p:spPr>
          <a:ln/>
        </p:spPr>
        <p:txBody>
          <a:bodyPr vert="horz" lIns="91440" tIns="45720" rIns="91440" bIns="45720" anchor="ctr"/>
          <a:p>
            <a:r>
              <a:rPr lang="en-US" altLang="zh-CN" sz="3600" b="1" dirty="0">
                <a:latin typeface="Times New Roman" panose="02020603050405020304" pitchFamily="18" charset="0"/>
              </a:rPr>
              <a:t>Work done in DE-IIA</a:t>
            </a:r>
            <a:endParaRPr lang="en-US" altLang="zh-CN" sz="3600" b="1" dirty="0">
              <a:latin typeface="Times New Roman" panose="02020603050405020304" pitchFamily="18" charset="0"/>
            </a:endParaRPr>
          </a:p>
        </p:txBody>
      </p:sp>
      <p:sp>
        <p:nvSpPr>
          <p:cNvPr id="16386" name="Content Placeholder 2"/>
          <p:cNvSpPr>
            <a:spLocks noGrp="1"/>
          </p:cNvSpPr>
          <p:nvPr>
            <p:ph idx="1"/>
          </p:nvPr>
        </p:nvSpPr>
        <p:spPr>
          <a:ln/>
        </p:spPr>
        <p:txBody>
          <a:bodyPr vert="horz" lIns="91440" tIns="45720" rIns="91440" bIns="45720" anchor="t"/>
          <a:p>
            <a:r>
              <a:rPr lang="en-US" altLang="zh-CN" dirty="0">
                <a:latin typeface="Times New Roman" panose="02020603050405020304" pitchFamily="18" charset="0"/>
              </a:rPr>
              <a:t>Completed basic feed forward network </a:t>
            </a:r>
            <a:r>
              <a:rPr lang="en-IN" altLang="en-US" dirty="0">
                <a:latin typeface="Times New Roman" panose="02020603050405020304" pitchFamily="18" charset="0"/>
              </a:rPr>
              <a:t>algorithm in matlab.</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en-US" altLang="zh-CN" dirty="0">
                <a:latin typeface="Times New Roman" panose="02020603050405020304" pitchFamily="18" charset="0"/>
              </a:rPr>
              <a:t>Trained the network for limited number of characters ranging from A-Z </a:t>
            </a:r>
            <a:r>
              <a:rPr lang="en-IN" altLang="en-US" dirty="0">
                <a:latin typeface="Times New Roman" panose="02020603050405020304" pitchFamily="18" charset="0"/>
              </a:rPr>
              <a:t>i.e. Capital A to Z.</a:t>
            </a:r>
            <a:endParaRPr lang="en-IN" altLang="en-US"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
          <p:cNvSpPr>
            <a:spLocks noGrp="1"/>
          </p:cNvSpPr>
          <p:nvPr>
            <p:ph type="title"/>
          </p:nvPr>
        </p:nvSpPr>
        <p:spPr>
          <a:ln/>
        </p:spPr>
        <p:txBody>
          <a:bodyPr vert="horz" lIns="91440" tIns="45720" rIns="91440" bIns="45720" anchor="ctr"/>
          <a:p>
            <a:r>
              <a:rPr lang="en-US" altLang="zh-CN" sz="3600" b="1" dirty="0">
                <a:latin typeface="Times New Roman" panose="02020603050405020304" pitchFamily="18" charset="0"/>
              </a:rPr>
              <a:t>Work done in DE-IIB</a:t>
            </a:r>
            <a:endParaRPr lang="en-US" altLang="zh-CN" sz="3600" b="1" dirty="0">
              <a:latin typeface="Times New Roman" panose="02020603050405020304" pitchFamily="18" charset="0"/>
            </a:endParaRPr>
          </a:p>
        </p:txBody>
      </p:sp>
      <p:sp>
        <p:nvSpPr>
          <p:cNvPr id="17410" name="Content Placeholder 2"/>
          <p:cNvSpPr>
            <a:spLocks noGrp="1"/>
          </p:cNvSpPr>
          <p:nvPr>
            <p:ph idx="1"/>
          </p:nvPr>
        </p:nvSpPr>
        <p:spPr>
          <a:ln/>
        </p:spPr>
        <p:txBody>
          <a:bodyPr vert="horz" lIns="91440" tIns="45720" rIns="91440" bIns="45720" anchor="t"/>
          <a:p>
            <a:r>
              <a:rPr lang="en-IN" altLang="en-US" dirty="0">
                <a:latin typeface="Times New Roman" panose="02020603050405020304" pitchFamily="18" charset="0"/>
              </a:rPr>
              <a:t>Experimented with different neural network algorithms such as back propagation.</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en-US" altLang="zh-CN" dirty="0">
                <a:latin typeface="Times New Roman" panose="02020603050405020304" pitchFamily="18" charset="0"/>
              </a:rPr>
              <a:t>Worked with various data sets such as numbers and different </a:t>
            </a:r>
            <a:r>
              <a:rPr lang="en-IN" altLang="en-US" dirty="0">
                <a:latin typeface="Times New Roman" panose="02020603050405020304" pitchFamily="18" charset="0"/>
              </a:rPr>
              <a:t>characters</a:t>
            </a:r>
            <a:r>
              <a:rPr lang="en-US" altLang="zh-CN" dirty="0">
                <a:latin typeface="Times New Roman" panose="02020603050405020304" pitchFamily="18" charset="0"/>
              </a:rPr>
              <a:t>. </a:t>
            </a:r>
            <a:r>
              <a:rPr lang="en-IN" altLang="en-US" dirty="0">
                <a:latin typeface="Times New Roman" panose="02020603050405020304" pitchFamily="18" charset="0"/>
              </a:rPr>
              <a:t>i.e Small a-z and 1-0 in numerics.</a:t>
            </a:r>
            <a:endParaRPr lang="en-IN" altLang="en-US"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1"/>
          <p:cNvSpPr>
            <a:spLocks noGrp="1"/>
          </p:cNvSpPr>
          <p:nvPr>
            <p:ph type="title"/>
          </p:nvPr>
        </p:nvSpPr>
        <p:spPr>
          <a:ln/>
        </p:spPr>
        <p:txBody>
          <a:bodyPr vert="horz" lIns="91440" tIns="45720" rIns="91440" bIns="45720" anchor="ctr"/>
          <a:p>
            <a:r>
              <a:rPr lang="en-US" altLang="zh-CN" sz="3600" b="1" dirty="0">
                <a:latin typeface="Times New Roman" panose="02020603050405020304" pitchFamily="18" charset="0"/>
              </a:rPr>
              <a:t>Literature Review</a:t>
            </a:r>
            <a:endParaRPr lang="en-US" altLang="zh-CN" sz="3600" b="1" dirty="0">
              <a:latin typeface="Times New Roman" panose="02020603050405020304" pitchFamily="18" charset="0"/>
            </a:endParaRPr>
          </a:p>
        </p:txBody>
      </p:sp>
      <p:sp>
        <p:nvSpPr>
          <p:cNvPr id="3" name="Content Placeholder 2"/>
          <p:cNvSpPr>
            <a:spLocks noGrp="1"/>
          </p:cNvSpPr>
          <p:nvPr>
            <p:ph idx="1"/>
          </p:nvPr>
        </p:nvSpPr>
        <p:spPr>
          <a:xfrm>
            <a:off x="457200" y="1419225"/>
            <a:ext cx="8229600" cy="5016500"/>
          </a:xfrm>
        </p:spPr>
        <p:txBody>
          <a:bodyPr>
            <a:normAutofit fontScale="72500"/>
          </a:bodyPr>
          <a:lstStyle/>
          <a:p>
            <a:pPr marL="0" indent="0" fontAlgn="auto">
              <a:buNone/>
            </a:pPr>
            <a:r>
              <a:rPr lang="en-IN" altLang="en-US" strike="noStrike" noProof="1" dirty="0">
                <a:latin typeface="Times New Roman" panose="02020603050405020304" pitchFamily="18" charset="0"/>
                <a:cs typeface="Times New Roman" panose="02020603050405020304" pitchFamily="18" charset="0"/>
              </a:rPr>
              <a:t>Literature review in divied into two sections as followed:</a:t>
            </a:r>
            <a:endParaRPr lang="en-IN" altLang="en-US" strike="noStrike" noProof="1" dirty="0">
              <a:latin typeface="Times New Roman" panose="02020603050405020304" pitchFamily="18" charset="0"/>
              <a:cs typeface="Times New Roman" panose="02020603050405020304" pitchFamily="18" charset="0"/>
            </a:endParaRPr>
          </a:p>
          <a:p>
            <a:pPr marL="0" indent="0" fontAlgn="auto">
              <a:buNone/>
            </a:pPr>
            <a:endParaRPr lang="en-US" b="1" strike="noStrike" noProof="1" dirty="0">
              <a:latin typeface="Times New Roman" panose="02020603050405020304" pitchFamily="18" charset="0"/>
              <a:cs typeface="Times New Roman" panose="02020603050405020304" pitchFamily="18" charset="0"/>
            </a:endParaRPr>
          </a:p>
          <a:p>
            <a:pPr marL="0" indent="0" fontAlgn="auto">
              <a:buNone/>
            </a:pPr>
            <a:r>
              <a:rPr lang="en-US" b="1" strike="noStrike" noProof="1" dirty="0">
                <a:latin typeface="Times New Roman" panose="02020603050405020304" pitchFamily="18" charset="0"/>
                <a:cs typeface="Times New Roman" panose="02020603050405020304" pitchFamily="18" charset="0"/>
              </a:rPr>
              <a:t>RECOGNITION</a:t>
            </a:r>
            <a:endParaRPr lang="en-US" b="1" strike="noStrike" noProof="1" dirty="0">
              <a:latin typeface="Times New Roman" panose="02020603050405020304" pitchFamily="18" charset="0"/>
              <a:cs typeface="Times New Roman" panose="02020603050405020304" pitchFamily="18" charset="0"/>
            </a:endParaRPr>
          </a:p>
          <a:p>
            <a:pPr fontAlgn="auto"/>
            <a:r>
              <a:rPr lang="en-US" strike="noStrike" noProof="1" dirty="0" err="1">
                <a:latin typeface="Times New Roman" panose="02020603050405020304" pitchFamily="18" charset="0"/>
                <a:cs typeface="Times New Roman" panose="02020603050405020304" pitchFamily="18" charset="0"/>
              </a:rPr>
              <a:t>Klouver</a:t>
            </a:r>
            <a:r>
              <a:rPr lang="en-IN" altLang="en-US" strike="noStrike" noProof="1" dirty="0" err="1">
                <a:latin typeface="Times New Roman" panose="02020603050405020304" pitchFamily="18" charset="0"/>
                <a:cs typeface="Times New Roman" panose="02020603050405020304" pitchFamily="18" charset="0"/>
              </a:rPr>
              <a:t>'s </a:t>
            </a:r>
            <a:r>
              <a:rPr lang="en-US" strike="noStrike" noProof="1" dirty="0">
                <a:latin typeface="Times New Roman" panose="02020603050405020304" pitchFamily="18" charset="0"/>
                <a:cs typeface="Times New Roman" panose="02020603050405020304" pitchFamily="18" charset="0"/>
              </a:rPr>
              <a:t>research on recognition text in PayPal HIP and Ho </a:t>
            </a:r>
            <a:r>
              <a:rPr lang="en-IN" altLang="en-US" strike="noStrike" noProof="1" dirty="0">
                <a:latin typeface="Times New Roman" panose="02020603050405020304" pitchFamily="18" charset="0"/>
                <a:cs typeface="Times New Roman" panose="02020603050405020304" pitchFamily="18" charset="0"/>
              </a:rPr>
              <a:t>Co</a:t>
            </a:r>
            <a:r>
              <a:rPr lang="en-US" strike="noStrike" noProof="1" dirty="0">
                <a:latin typeface="Times New Roman" panose="02020603050405020304" pitchFamily="18" charset="0"/>
                <a:cs typeface="Times New Roman" panose="02020603050405020304" pitchFamily="18" charset="0"/>
              </a:rPr>
              <a:t>. </a:t>
            </a:r>
            <a:r>
              <a:rPr lang="en-IN" altLang="en-US" strike="noStrike" noProof="1" dirty="0">
                <a:latin typeface="Times New Roman" panose="02020603050405020304" pitchFamily="18" charset="0"/>
                <a:cs typeface="Times New Roman" panose="02020603050405020304" pitchFamily="18" charset="0"/>
              </a:rPr>
              <a:t>He </a:t>
            </a:r>
            <a:r>
              <a:rPr lang="en-US" strike="noStrike" noProof="1" dirty="0">
                <a:latin typeface="Times New Roman" panose="02020603050405020304" pitchFamily="18" charset="0"/>
                <a:cs typeface="Times New Roman" panose="02020603050405020304" pitchFamily="18" charset="0"/>
              </a:rPr>
              <a:t>research</a:t>
            </a:r>
            <a:r>
              <a:rPr lang="en-IN" altLang="en-US" strike="noStrike" noProof="1" dirty="0">
                <a:latin typeface="Times New Roman" panose="02020603050405020304" pitchFamily="18" charset="0"/>
                <a:cs typeface="Times New Roman" panose="02020603050405020304" pitchFamily="18" charset="0"/>
              </a:rPr>
              <a:t>ed</a:t>
            </a:r>
            <a:r>
              <a:rPr lang="en-US" strike="noStrike" noProof="1" dirty="0">
                <a:latin typeface="Times New Roman" panose="02020603050405020304" pitchFamily="18" charset="0"/>
                <a:cs typeface="Times New Roman" panose="02020603050405020304" pitchFamily="18" charset="0"/>
              </a:rPr>
              <a:t> on License Plate Recognition(LPR) used Templates Matching to recognize the character in image.</a:t>
            </a:r>
            <a:endParaRPr lang="en-US" strike="noStrike" noProof="1" dirty="0">
              <a:latin typeface="Times New Roman" panose="02020603050405020304" pitchFamily="18" charset="0"/>
              <a:cs typeface="Times New Roman" panose="02020603050405020304" pitchFamily="18" charset="0"/>
            </a:endParaRPr>
          </a:p>
          <a:p>
            <a:pPr fontAlgn="auto"/>
            <a:r>
              <a:rPr lang="en-US" strike="noStrike" noProof="1" dirty="0" err="1">
                <a:latin typeface="Times New Roman" panose="02020603050405020304" pitchFamily="18" charset="0"/>
                <a:cs typeface="Times New Roman" panose="02020603050405020304" pitchFamily="18" charset="0"/>
              </a:rPr>
              <a:t>Klouver</a:t>
            </a:r>
            <a:r>
              <a:rPr lang="en-US" strike="noStrike" noProof="1" dirty="0">
                <a:latin typeface="Times New Roman" panose="02020603050405020304" pitchFamily="18" charset="0"/>
                <a:cs typeface="Times New Roman" panose="02020603050405020304" pitchFamily="18" charset="0"/>
              </a:rPr>
              <a:t> detailed the matching classifier into four types of classifier that are </a:t>
            </a:r>
            <a:endParaRPr lang="en-US" strike="noStrike" noProof="1" dirty="0">
              <a:latin typeface="Times New Roman" panose="02020603050405020304" pitchFamily="18" charset="0"/>
              <a:cs typeface="Times New Roman" panose="02020603050405020304" pitchFamily="18" charset="0"/>
            </a:endParaRPr>
          </a:p>
          <a:p>
            <a:pPr marL="457200" indent="-457200" fontAlgn="auto">
              <a:buFont typeface="+mj-lt"/>
              <a:buAutoNum type="arabicPeriod"/>
            </a:pPr>
            <a:r>
              <a:rPr lang="en-US" strike="noStrike" noProof="1" dirty="0">
                <a:latin typeface="Times New Roman" panose="02020603050405020304" pitchFamily="18" charset="0"/>
                <a:cs typeface="Times New Roman" panose="02020603050405020304" pitchFamily="18" charset="0"/>
              </a:rPr>
              <a:t>Pixel Counting</a:t>
            </a:r>
            <a:endParaRPr lang="en-US" strike="noStrike" noProof="1" dirty="0">
              <a:latin typeface="Times New Roman" panose="02020603050405020304" pitchFamily="18" charset="0"/>
              <a:cs typeface="Times New Roman" panose="02020603050405020304" pitchFamily="18" charset="0"/>
            </a:endParaRPr>
          </a:p>
          <a:p>
            <a:pPr marL="457200" indent="-457200" fontAlgn="auto">
              <a:buFont typeface="+mj-lt"/>
              <a:buAutoNum type="arabicPeriod"/>
            </a:pPr>
            <a:r>
              <a:rPr lang="en-US" strike="noStrike" noProof="1" dirty="0">
                <a:latin typeface="Times New Roman" panose="02020603050405020304" pitchFamily="18" charset="0"/>
                <a:cs typeface="Times New Roman" panose="02020603050405020304" pitchFamily="18" charset="0"/>
              </a:rPr>
              <a:t> Horizontal </a:t>
            </a:r>
            <a:r>
              <a:rPr lang="en-US" strike="noStrike" noProof="1" dirty="0" err="1">
                <a:latin typeface="Times New Roman" panose="02020603050405020304" pitchFamily="18" charset="0"/>
                <a:cs typeface="Times New Roman" panose="02020603050405020304" pitchFamily="18" charset="0"/>
              </a:rPr>
              <a:t>Projection</a:t>
            </a:r>
            <a:endParaRPr lang="en-US" strike="noStrike" noProof="1" dirty="0" err="1">
              <a:latin typeface="Times New Roman" panose="02020603050405020304" pitchFamily="18" charset="0"/>
              <a:cs typeface="Times New Roman" panose="02020603050405020304" pitchFamily="18" charset="0"/>
            </a:endParaRPr>
          </a:p>
          <a:p>
            <a:pPr marL="457200" indent="-457200" fontAlgn="auto">
              <a:buFont typeface="+mj-lt"/>
              <a:buAutoNum type="arabicPeriod"/>
            </a:pPr>
            <a:r>
              <a:rPr lang="en-US" strike="noStrike" noProof="1" dirty="0" err="1">
                <a:latin typeface="Times New Roman" panose="02020603050405020304" pitchFamily="18" charset="0"/>
                <a:cs typeface="Times New Roman" panose="02020603050405020304" pitchFamily="18" charset="0"/>
              </a:rPr>
              <a:t>Vertical</a:t>
            </a:r>
            <a:r>
              <a:rPr lang="en-US" strike="noStrike" noProof="1" dirty="0">
                <a:latin typeface="Times New Roman" panose="02020603050405020304" pitchFamily="18" charset="0"/>
                <a:cs typeface="Times New Roman" panose="02020603050405020304" pitchFamily="18" charset="0"/>
              </a:rPr>
              <a:t> Projection </a:t>
            </a:r>
            <a:endParaRPr lang="en-US" strike="noStrike" noProof="1" dirty="0">
              <a:latin typeface="Times New Roman" panose="02020603050405020304" pitchFamily="18" charset="0"/>
              <a:cs typeface="Times New Roman" panose="02020603050405020304" pitchFamily="18" charset="0"/>
            </a:endParaRPr>
          </a:p>
          <a:p>
            <a:pPr marL="457200" indent="-457200" fontAlgn="auto">
              <a:buFont typeface="+mj-lt"/>
              <a:buAutoNum type="arabicPeriod"/>
            </a:pPr>
            <a:r>
              <a:rPr lang="en-US" strike="noStrike" noProof="1" dirty="0">
                <a:latin typeface="Times New Roman" panose="02020603050405020304" pitchFamily="18" charset="0"/>
                <a:cs typeface="Times New Roman" panose="02020603050405020304" pitchFamily="18" charset="0"/>
              </a:rPr>
              <a:t>Template Correlations.</a:t>
            </a:r>
            <a:endParaRPr lang="en-US" strike="noStrike" noProof="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a:ln/>
        </p:spPr>
        <p:txBody>
          <a:bodyPr vert="horz" lIns="91440" tIns="45720" rIns="91440" bIns="45720" anchor="ctr"/>
          <a:p>
            <a:r>
              <a:rPr lang="en-US" altLang="zh-CN" sz="3600" b="1" dirty="0">
                <a:latin typeface="Times New Roman" panose="02020603050405020304" pitchFamily="18" charset="0"/>
              </a:rPr>
              <a:t>Literature Review</a:t>
            </a:r>
            <a:endParaRPr lang="en-US" altLang="zh-CN" sz="3600" b="1" dirty="0">
              <a:latin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fontAlgn="auto">
              <a:buNone/>
            </a:pPr>
            <a:r>
              <a:rPr lang="en-IN" altLang="en-US" sz="2300" b="1" strike="noStrike" noProof="1" dirty="0">
                <a:latin typeface="Times New Roman" panose="02020603050405020304" pitchFamily="18" charset="0"/>
                <a:cs typeface="Times New Roman" panose="02020603050405020304" pitchFamily="18" charset="0"/>
              </a:rPr>
              <a:t> </a:t>
            </a:r>
            <a:r>
              <a:rPr lang="en-US" sz="2300" b="1" strike="noStrike" noProof="1" dirty="0">
                <a:latin typeface="Times New Roman" panose="02020603050405020304" pitchFamily="18" charset="0"/>
                <a:cs typeface="Times New Roman" panose="02020603050405020304" pitchFamily="18" charset="0"/>
              </a:rPr>
              <a:t>SEGMENTATION</a:t>
            </a:r>
            <a:endParaRPr lang="en-US" sz="2300" b="1" strike="noStrike" noProof="1" dirty="0">
              <a:latin typeface="Times New Roman" panose="02020603050405020304" pitchFamily="18" charset="0"/>
              <a:cs typeface="Times New Roman" panose="02020603050405020304" pitchFamily="18" charset="0"/>
            </a:endParaRPr>
          </a:p>
          <a:p>
            <a:pPr marL="0" indent="0" fontAlgn="auto">
              <a:buNone/>
            </a:pPr>
            <a:endParaRPr lang="en-US" b="1" strike="noStrike" noProof="1" dirty="0">
              <a:latin typeface="Times New Roman" panose="02020603050405020304" pitchFamily="18" charset="0"/>
              <a:cs typeface="Times New Roman" panose="02020603050405020304" pitchFamily="18" charset="0"/>
            </a:endParaRPr>
          </a:p>
          <a:p>
            <a:pPr fontAlgn="auto"/>
            <a:r>
              <a:rPr lang="en-US" sz="2300" strike="noStrike" noProof="1" dirty="0">
                <a:latin typeface="Times New Roman" panose="02020603050405020304" pitchFamily="18" charset="0"/>
                <a:cs typeface="Times New Roman" panose="02020603050405020304" pitchFamily="18" charset="0"/>
              </a:rPr>
              <a:t>Study on Malaysian License Plate Recognition by Othman proposed a modal specifically to detect and recognize the text in </a:t>
            </a:r>
            <a:r>
              <a:rPr lang="en-US" sz="2300" strike="noStrike" noProof="1" dirty="0" err="1">
                <a:latin typeface="Times New Roman" panose="02020603050405020304" pitchFamily="18" charset="0"/>
                <a:cs typeface="Times New Roman" panose="02020603050405020304" pitchFamily="18" charset="0"/>
              </a:rPr>
              <a:t>Malasian</a:t>
            </a:r>
            <a:r>
              <a:rPr lang="en-US" sz="2300" strike="noStrike" noProof="1" dirty="0">
                <a:latin typeface="Times New Roman" panose="02020603050405020304" pitchFamily="18" charset="0"/>
                <a:cs typeface="Times New Roman" panose="02020603050405020304" pitchFamily="18" charset="0"/>
              </a:rPr>
              <a:t> license plate.</a:t>
            </a:r>
            <a:endParaRPr lang="en-US" sz="2300" strike="noStrike" noProof="1" dirty="0">
              <a:latin typeface="Times New Roman" panose="02020603050405020304" pitchFamily="18" charset="0"/>
              <a:cs typeface="Times New Roman" panose="02020603050405020304" pitchFamily="18" charset="0"/>
            </a:endParaRPr>
          </a:p>
          <a:p>
            <a:pPr marL="0" indent="0" fontAlgn="auto">
              <a:buNone/>
            </a:pPr>
            <a:endParaRPr lang="en-US" sz="2300" strike="noStrike" noProof="1" dirty="0">
              <a:latin typeface="Times New Roman" panose="02020603050405020304" pitchFamily="18" charset="0"/>
              <a:cs typeface="Times New Roman" panose="02020603050405020304" pitchFamily="18" charset="0"/>
            </a:endParaRPr>
          </a:p>
          <a:p>
            <a:pPr fontAlgn="auto"/>
            <a:r>
              <a:rPr lang="en-US" sz="2300" strike="noStrike" noProof="1" dirty="0">
                <a:latin typeface="Times New Roman" panose="02020603050405020304" pitchFamily="18" charset="0"/>
                <a:cs typeface="Times New Roman" panose="02020603050405020304" pitchFamily="18" charset="0"/>
              </a:rPr>
              <a:t>For </a:t>
            </a:r>
            <a:r>
              <a:rPr lang="en-US" sz="2300" strike="noStrike" noProof="1" dirty="0" err="1">
                <a:latin typeface="Times New Roman" panose="02020603050405020304" pitchFamily="18" charset="0"/>
                <a:cs typeface="Times New Roman" panose="02020603050405020304" pitchFamily="18" charset="0"/>
              </a:rPr>
              <a:t>segmentation, connected</a:t>
            </a:r>
            <a:r>
              <a:rPr lang="en-US" sz="2300" strike="noStrike" noProof="1" dirty="0">
                <a:latin typeface="Times New Roman" panose="02020603050405020304" pitchFamily="18" charset="0"/>
                <a:cs typeface="Times New Roman" panose="02020603050405020304" pitchFamily="18" charset="0"/>
              </a:rPr>
              <a:t> components method has been proposed however this method only can use if the license plate are single row license plate.</a:t>
            </a:r>
            <a:endParaRPr lang="en-US" sz="2300" strike="noStrike" noProof="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 name="CustomShape 3"/>
          <p:cNvSpPr/>
          <p:nvPr/>
        </p:nvSpPr>
        <p:spPr>
          <a:xfrm>
            <a:off x="1500188" y="1627188"/>
            <a:ext cx="2143125" cy="89535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fontAlgn="auto">
              <a:lnSpc>
                <a:spcPct val="100000"/>
              </a:lnSpc>
            </a:pPr>
            <a:r>
              <a:rPr lang="en-IN" sz="2000" b="0" strike="noStrike" spc="-1" noProof="1" dirty="0">
                <a:latin typeface="Times New Roman" panose="02020603050405020304" pitchFamily="18" charset="0"/>
                <a:ea typeface="DejaVu Sans"/>
                <a:cs typeface="Times New Roman" panose="02020603050405020304" pitchFamily="18" charset="0"/>
              </a:rPr>
              <a:t>Foreground/</a:t>
            </a:r>
            <a:endParaRPr lang="en-IN" sz="2000" b="0" strike="noStrike" spc="-1" noProof="1" dirty="0">
              <a:latin typeface="Times New Roman" panose="02020603050405020304" pitchFamily="18" charset="0"/>
              <a:cs typeface="Times New Roman" panose="02020603050405020304" pitchFamily="18" charset="0"/>
            </a:endParaRPr>
          </a:p>
          <a:p>
            <a:pPr algn="ctr" fontAlgn="auto">
              <a:lnSpc>
                <a:spcPct val="100000"/>
              </a:lnSpc>
            </a:pPr>
            <a:r>
              <a:rPr lang="en-IN" sz="2000" b="0" strike="noStrike" spc="-1" noProof="1" dirty="0">
                <a:latin typeface="Times New Roman" panose="02020603050405020304" pitchFamily="18" charset="0"/>
                <a:ea typeface="DejaVu Sans"/>
                <a:cs typeface="Times New Roman" panose="02020603050405020304" pitchFamily="18" charset="0"/>
              </a:rPr>
              <a:t>background Separation</a:t>
            </a:r>
            <a:endParaRPr lang="en-IN" sz="2000" b="0" strike="noStrike" spc="-1" noProof="1" dirty="0">
              <a:latin typeface="Times New Roman" panose="02020603050405020304" pitchFamily="18" charset="0"/>
              <a:cs typeface="Times New Roman" panose="02020603050405020304" pitchFamily="18" charset="0"/>
            </a:endParaRPr>
          </a:p>
        </p:txBody>
      </p:sp>
      <p:sp>
        <p:nvSpPr>
          <p:cNvPr id="185" name="CustomShape 6"/>
          <p:cNvSpPr/>
          <p:nvPr/>
        </p:nvSpPr>
        <p:spPr>
          <a:xfrm>
            <a:off x="4071938" y="1571625"/>
            <a:ext cx="1928813" cy="85725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fontAlgn="auto">
              <a:lnSpc>
                <a:spcPct val="100000"/>
              </a:lnSpc>
            </a:pPr>
            <a:r>
              <a:rPr lang="en-IN" sz="2000" b="0" strike="noStrike" spc="-1" noProof="1" dirty="0">
                <a:latin typeface="Times New Roman" panose="02020603050405020304" pitchFamily="18" charset="0"/>
                <a:ea typeface="DejaVu Sans"/>
                <a:cs typeface="Times New Roman" panose="02020603050405020304" pitchFamily="18" charset="0"/>
              </a:rPr>
              <a:t>Characters Segmentation</a:t>
            </a:r>
            <a:endParaRPr lang="en-IN" sz="2000" b="0" strike="noStrike" spc="-1" noProof="1" dirty="0">
              <a:latin typeface="Times New Roman" panose="02020603050405020304" pitchFamily="18" charset="0"/>
              <a:cs typeface="Times New Roman" panose="02020603050405020304" pitchFamily="18" charset="0"/>
            </a:endParaRPr>
          </a:p>
        </p:txBody>
      </p:sp>
      <p:sp>
        <p:nvSpPr>
          <p:cNvPr id="186" name="CustomShape 7"/>
          <p:cNvSpPr/>
          <p:nvPr/>
        </p:nvSpPr>
        <p:spPr>
          <a:xfrm>
            <a:off x="6629400" y="1500188"/>
            <a:ext cx="2133600" cy="838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fontAlgn="auto">
              <a:lnSpc>
                <a:spcPct val="100000"/>
              </a:lnSpc>
            </a:pPr>
            <a:r>
              <a:rPr lang="en-IN" sz="2000" b="0" strike="noStrike" spc="-1" noProof="1" dirty="0">
                <a:latin typeface="Times New Roman" panose="02020603050405020304" pitchFamily="18" charset="0"/>
                <a:ea typeface="DejaVu Sans"/>
                <a:cs typeface="Times New Roman" panose="02020603050405020304" pitchFamily="18" charset="0"/>
              </a:rPr>
              <a:t>Feature Extraction</a:t>
            </a:r>
            <a:endParaRPr lang="en-IN" sz="2000" b="0" strike="noStrike" spc="-1" noProof="1" dirty="0">
              <a:latin typeface="Times New Roman" panose="02020603050405020304" pitchFamily="18" charset="0"/>
              <a:cs typeface="Times New Roman" panose="02020603050405020304" pitchFamily="18" charset="0"/>
            </a:endParaRPr>
          </a:p>
        </p:txBody>
      </p:sp>
      <p:sp>
        <p:nvSpPr>
          <p:cNvPr id="187" name="CustomShape 8"/>
          <p:cNvSpPr/>
          <p:nvPr/>
        </p:nvSpPr>
        <p:spPr>
          <a:xfrm>
            <a:off x="6731000" y="3390900"/>
            <a:ext cx="1928813" cy="2000250"/>
          </a:xfrm>
          <a:prstGeom prst="flowChartDecision">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fontAlgn="auto">
              <a:lnSpc>
                <a:spcPct val="100000"/>
              </a:lnSpc>
            </a:pPr>
            <a:r>
              <a:rPr lang="en-US" sz="2000" strike="noStrike" spc="-1" noProof="1" dirty="0">
                <a:latin typeface="Times New Roman" panose="02020603050405020304" pitchFamily="18" charset="0"/>
                <a:cs typeface="Times New Roman" panose="02020603050405020304" pitchFamily="18" charset="0"/>
              </a:rPr>
              <a:t>Thresh-old check</a:t>
            </a:r>
            <a:endParaRPr lang="en-IN" sz="2000" b="0" strike="noStrike" spc="-1" noProof="1" dirty="0">
              <a:latin typeface="Times New Roman" panose="02020603050405020304" pitchFamily="18" charset="0"/>
              <a:cs typeface="Times New Roman" panose="02020603050405020304" pitchFamily="18" charset="0"/>
            </a:endParaRPr>
          </a:p>
        </p:txBody>
      </p:sp>
      <p:sp>
        <p:nvSpPr>
          <p:cNvPr id="188" name="CustomShape 9"/>
          <p:cNvSpPr/>
          <p:nvPr/>
        </p:nvSpPr>
        <p:spPr>
          <a:xfrm>
            <a:off x="4000500" y="3857625"/>
            <a:ext cx="1828800" cy="990600"/>
          </a:xfrm>
          <a:prstGeom prst="flowChartProcess">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fontAlgn="auto">
              <a:lnSpc>
                <a:spcPct val="100000"/>
              </a:lnSpc>
            </a:pPr>
            <a:r>
              <a:rPr lang="en-IN" sz="2000" b="0" strike="noStrike" spc="-1" noProof="1" dirty="0">
                <a:latin typeface="Times New Roman" panose="02020603050405020304" pitchFamily="18" charset="0"/>
                <a:ea typeface="DejaVu Sans"/>
                <a:cs typeface="Times New Roman" panose="02020603050405020304" pitchFamily="18" charset="0"/>
              </a:rPr>
              <a:t>Pattern Matching</a:t>
            </a:r>
            <a:endParaRPr lang="en-IN" sz="2000" b="0" strike="noStrike" spc="-1" noProof="1" dirty="0">
              <a:latin typeface="Times New Roman" panose="02020603050405020304" pitchFamily="18" charset="0"/>
              <a:cs typeface="Times New Roman" panose="02020603050405020304" pitchFamily="18" charset="0"/>
            </a:endParaRPr>
          </a:p>
        </p:txBody>
      </p:sp>
      <p:sp>
        <p:nvSpPr>
          <p:cNvPr id="189" name="CustomShape 10"/>
          <p:cNvSpPr/>
          <p:nvPr/>
        </p:nvSpPr>
        <p:spPr>
          <a:xfrm>
            <a:off x="1071563" y="3841750"/>
            <a:ext cx="1828800" cy="989013"/>
          </a:xfrm>
          <a:prstGeom prst="flowChartProcess">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fontAlgn="auto">
              <a:lnSpc>
                <a:spcPct val="100000"/>
              </a:lnSpc>
            </a:pPr>
            <a:r>
              <a:rPr lang="en-IN" sz="2000" b="0" strike="noStrike" spc="-1" noProof="1" dirty="0">
                <a:latin typeface="Times New Roman" panose="02020603050405020304" pitchFamily="18" charset="0"/>
                <a:ea typeface="DejaVu Sans"/>
                <a:cs typeface="Times New Roman" panose="02020603050405020304" pitchFamily="18" charset="0"/>
              </a:rPr>
              <a:t>Decision </a:t>
            </a:r>
            <a:endParaRPr lang="en-IN" sz="2000" b="0" strike="noStrike" spc="-1" noProof="1" dirty="0">
              <a:latin typeface="Times New Roman" panose="02020603050405020304" pitchFamily="18" charset="0"/>
              <a:cs typeface="Times New Roman" panose="02020603050405020304" pitchFamily="18" charset="0"/>
            </a:endParaRPr>
          </a:p>
        </p:txBody>
      </p:sp>
      <p:sp>
        <p:nvSpPr>
          <p:cNvPr id="190" name="CustomShape 11"/>
          <p:cNvSpPr/>
          <p:nvPr/>
        </p:nvSpPr>
        <p:spPr>
          <a:xfrm>
            <a:off x="4143375" y="5410200"/>
            <a:ext cx="1600200" cy="1219200"/>
          </a:xfrm>
          <a:prstGeom prst="flowChartMagneticDisk">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fontAlgn="auto">
              <a:lnSpc>
                <a:spcPct val="100000"/>
              </a:lnSpc>
            </a:pPr>
            <a:r>
              <a:rPr lang="en-IN" sz="1800" b="0" strike="noStrike" spc="-1" noProof="1" dirty="0">
                <a:latin typeface="Arial" panose="020B0604020202020204"/>
                <a:ea typeface="DejaVu Sans"/>
              </a:rPr>
              <a:t>DB </a:t>
            </a:r>
            <a:r>
              <a:rPr lang="en-IN" sz="2000" b="0" strike="noStrike" spc="-1" noProof="1" dirty="0">
                <a:latin typeface="Times New Roman" panose="02020603050405020304" pitchFamily="18" charset="0"/>
                <a:ea typeface="DejaVu Sans"/>
                <a:cs typeface="Times New Roman" panose="02020603050405020304" pitchFamily="18" charset="0"/>
              </a:rPr>
              <a:t>Templates</a:t>
            </a:r>
            <a:endParaRPr lang="en-IN" sz="2000" b="0" strike="noStrike" spc="-1" noProof="1" dirty="0">
              <a:latin typeface="Times New Roman" panose="02020603050405020304" pitchFamily="18" charset="0"/>
              <a:cs typeface="Times New Roman" panose="02020603050405020304" pitchFamily="18" charset="0"/>
            </a:endParaRPr>
          </a:p>
        </p:txBody>
      </p:sp>
      <p:sp>
        <p:nvSpPr>
          <p:cNvPr id="198" name="CustomShape 19"/>
          <p:cNvSpPr/>
          <p:nvPr/>
        </p:nvSpPr>
        <p:spPr>
          <a:xfrm rot="10800000" flipV="1">
            <a:off x="5857875" y="4335463"/>
            <a:ext cx="1000125" cy="46038"/>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sp>
      <p:sp>
        <p:nvSpPr>
          <p:cNvPr id="201" name="CustomShape 22"/>
          <p:cNvSpPr/>
          <p:nvPr/>
        </p:nvSpPr>
        <p:spPr>
          <a:xfrm>
            <a:off x="4929188" y="285750"/>
            <a:ext cx="2085975" cy="36512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fontAlgn="auto">
              <a:lnSpc>
                <a:spcPct val="100000"/>
              </a:lnSpc>
            </a:pPr>
            <a:r>
              <a:rPr lang="en-IN" sz="3200" b="1" strike="noStrike" spc="-1" noProof="1" dirty="0">
                <a:solidFill>
                  <a:srgbClr val="000000"/>
                </a:solidFill>
                <a:latin typeface="Times New Roman" panose="02020603050405020304" pitchFamily="18" charset="0"/>
                <a:ea typeface="DejaVu Sans"/>
                <a:cs typeface="Times New Roman" panose="02020603050405020304" pitchFamily="18" charset="0"/>
              </a:rPr>
              <a:t>BLOCK DIAGRAM</a:t>
            </a:r>
            <a:endParaRPr lang="en-IN" sz="3200" b="1" strike="noStrike" spc="-1" noProof="1" dirty="0">
              <a:latin typeface="Times New Roman" panose="02020603050405020304" pitchFamily="18" charset="0"/>
              <a:cs typeface="Times New Roman" panose="02020603050405020304" pitchFamily="18" charset="0"/>
            </a:endParaRPr>
          </a:p>
        </p:txBody>
      </p:sp>
      <p:sp>
        <p:nvSpPr>
          <p:cNvPr id="202" name="CustomShape 23"/>
          <p:cNvSpPr/>
          <p:nvPr/>
        </p:nvSpPr>
        <p:spPr>
          <a:xfrm>
            <a:off x="6556375" y="3886200"/>
            <a:ext cx="554038" cy="639763"/>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fontAlgn="auto">
              <a:lnSpc>
                <a:spcPct val="100000"/>
              </a:lnSpc>
            </a:pPr>
            <a:r>
              <a:rPr lang="en-IN" sz="1800" b="0" strike="noStrike" spc="-1" noProof="1">
                <a:solidFill>
                  <a:srgbClr val="000000"/>
                </a:solidFill>
                <a:latin typeface="Arial" panose="020B0604020202020204"/>
                <a:ea typeface="DejaVu Sans"/>
              </a:rPr>
              <a:t>Yes</a:t>
            </a:r>
            <a:endParaRPr lang="en-IN" sz="1800" b="0" strike="noStrike" spc="-1" noProof="1">
              <a:latin typeface="Arial" panose="020B0604020202020204"/>
            </a:endParaRPr>
          </a:p>
          <a:p>
            <a:pPr fontAlgn="auto">
              <a:lnSpc>
                <a:spcPct val="100000"/>
              </a:lnSpc>
            </a:pPr>
            <a:endParaRPr lang="en-IN" sz="1800" b="0" strike="noStrike" spc="-1" noProof="1">
              <a:latin typeface="Arial" panose="020B0604020202020204"/>
            </a:endParaRPr>
          </a:p>
        </p:txBody>
      </p:sp>
      <p:sp>
        <p:nvSpPr>
          <p:cNvPr id="203" name="CustomShape 24"/>
          <p:cNvSpPr/>
          <p:nvPr/>
        </p:nvSpPr>
        <p:spPr>
          <a:xfrm>
            <a:off x="8004175" y="5410200"/>
            <a:ext cx="473075" cy="36512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fontAlgn="auto">
              <a:lnSpc>
                <a:spcPct val="100000"/>
              </a:lnSpc>
            </a:pPr>
            <a:r>
              <a:rPr lang="en-IN" sz="1800" b="0" strike="noStrike" spc="-1" noProof="1">
                <a:solidFill>
                  <a:srgbClr val="000000"/>
                </a:solidFill>
                <a:latin typeface="Arial" panose="020B0604020202020204"/>
                <a:ea typeface="DejaVu Sans"/>
              </a:rPr>
              <a:t>No</a:t>
            </a:r>
            <a:endParaRPr lang="en-IN" sz="1800" b="0" strike="noStrike" spc="-1" noProof="1">
              <a:latin typeface="Arial" panose="020B0604020202020204"/>
            </a:endParaRPr>
          </a:p>
        </p:txBody>
      </p:sp>
      <p:cxnSp>
        <p:nvCxnSpPr>
          <p:cNvPr id="20492" name="Line 25"/>
          <p:cNvCxnSpPr>
            <a:stCxn id="190" idx="0"/>
            <a:endCxn id="188" idx="2"/>
          </p:cNvCxnSpPr>
          <p:nvPr/>
        </p:nvCxnSpPr>
        <p:spPr>
          <a:xfrm rot="-5400000" flipV="1">
            <a:off x="4445000" y="5318125"/>
            <a:ext cx="968375" cy="28575"/>
          </a:xfrm>
          <a:prstGeom prst="straightConnector1">
            <a:avLst/>
          </a:prstGeom>
          <a:ln w="9525" cap="flat" cmpd="sng">
            <a:solidFill>
              <a:srgbClr val="000000"/>
            </a:solidFill>
            <a:prstDash val="solid"/>
            <a:round/>
            <a:headEnd type="none" w="med" len="med"/>
            <a:tailEnd type="triangle" w="med" len="med"/>
          </a:ln>
        </p:spPr>
      </p:cxnSp>
      <p:sp>
        <p:nvSpPr>
          <p:cNvPr id="27" name="Rectangle 26"/>
          <p:cNvSpPr/>
          <p:nvPr/>
        </p:nvSpPr>
        <p:spPr>
          <a:xfrm>
            <a:off x="1500188" y="428625"/>
            <a:ext cx="2143125" cy="7858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trike="noStrike" spc="-1" noProof="1" dirty="0">
                <a:solidFill>
                  <a:schemeClr val="tx1"/>
                </a:solidFill>
                <a:latin typeface="Times New Roman" panose="02020603050405020304" pitchFamily="18" charset="0"/>
                <a:cs typeface="Times New Roman" panose="02020603050405020304" pitchFamily="18" charset="0"/>
              </a:rPr>
              <a:t>I</a:t>
            </a:r>
            <a:r>
              <a:rPr lang="en-IN" altLang="en-US" strike="noStrike" spc="-1" noProof="1" dirty="0">
                <a:solidFill>
                  <a:schemeClr val="tx1"/>
                </a:solidFill>
                <a:latin typeface="Times New Roman" panose="02020603050405020304" pitchFamily="18" charset="0"/>
                <a:cs typeface="Times New Roman" panose="02020603050405020304" pitchFamily="18" charset="0"/>
              </a:rPr>
              <a:t>mage obtained from database</a:t>
            </a:r>
            <a:endParaRPr lang="en-IN" altLang="en-US" strike="noStrike" spc="-1" noProof="1" dirty="0">
              <a:solidFill>
                <a:schemeClr val="tx1"/>
              </a:solidFill>
              <a:latin typeface="Times New Roman" panose="02020603050405020304" pitchFamily="18" charset="0"/>
              <a:cs typeface="Times New Roman" panose="02020603050405020304" pitchFamily="18" charset="0"/>
            </a:endParaRPr>
          </a:p>
        </p:txBody>
      </p:sp>
      <p:cxnSp>
        <p:nvCxnSpPr>
          <p:cNvPr id="29" name="Elbow Connector 28"/>
          <p:cNvCxnSpPr>
            <a:stCxn id="185" idx="3"/>
            <a:endCxn id="186" idx="1"/>
          </p:cNvCxnSpPr>
          <p:nvPr/>
        </p:nvCxnSpPr>
        <p:spPr>
          <a:xfrm flipV="1">
            <a:off x="6000750" y="1919288"/>
            <a:ext cx="628650" cy="809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2"/>
            <a:endCxn id="182" idx="0"/>
          </p:cNvCxnSpPr>
          <p:nvPr/>
        </p:nvCxnSpPr>
        <p:spPr>
          <a:xfrm rot="5400000">
            <a:off x="2365375" y="1420813"/>
            <a:ext cx="41275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82" idx="3"/>
            <a:endCxn id="185" idx="1"/>
          </p:cNvCxnSpPr>
          <p:nvPr/>
        </p:nvCxnSpPr>
        <p:spPr>
          <a:xfrm flipV="1">
            <a:off x="3643313" y="2000250"/>
            <a:ext cx="428625" cy="7461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88" idx="1"/>
            <a:endCxn id="189" idx="3"/>
          </p:cNvCxnSpPr>
          <p:nvPr/>
        </p:nvCxnSpPr>
        <p:spPr>
          <a:xfrm flipH="1" flipV="1">
            <a:off x="2900363" y="4335463"/>
            <a:ext cx="1100138" cy="1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87" idx="2"/>
            <a:endCxn id="190" idx="4"/>
          </p:cNvCxnSpPr>
          <p:nvPr/>
        </p:nvCxnSpPr>
        <p:spPr>
          <a:xfrm rot="5400000">
            <a:off x="6405563" y="4729163"/>
            <a:ext cx="628650" cy="19526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86" idx="2"/>
            <a:endCxn id="187" idx="0"/>
          </p:cNvCxnSpPr>
          <p:nvPr/>
        </p:nvCxnSpPr>
        <p:spPr>
          <a:xfrm>
            <a:off x="7696200" y="2338388"/>
            <a:ext cx="0" cy="1052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itle 1"/>
          <p:cNvSpPr>
            <a:spLocks noGrp="1"/>
          </p:cNvSpPr>
          <p:nvPr>
            <p:ph type="title"/>
          </p:nvPr>
        </p:nvSpPr>
        <p:spPr>
          <a:ln/>
        </p:spPr>
        <p:txBody>
          <a:bodyPr vert="horz" lIns="91440" tIns="45720" rIns="91440" bIns="45720" anchor="ctr"/>
          <a:p>
            <a:r>
              <a:rPr lang="en-US" altLang="zh-CN" sz="3600" b="1" dirty="0">
                <a:latin typeface="Times New Roman" panose="02020603050405020304" pitchFamily="18" charset="0"/>
              </a:rPr>
              <a:t>Software Requirement</a:t>
            </a:r>
            <a:endParaRPr lang="en-US" altLang="zh-CN" sz="3600" b="1" dirty="0">
              <a:latin typeface="Times New Roman" panose="02020603050405020304" pitchFamily="18" charset="0"/>
            </a:endParaRPr>
          </a:p>
        </p:txBody>
      </p:sp>
      <p:sp>
        <p:nvSpPr>
          <p:cNvPr id="3" name="Content Placeholder 2"/>
          <p:cNvSpPr>
            <a:spLocks noGrp="1"/>
          </p:cNvSpPr>
          <p:nvPr>
            <p:ph idx="1"/>
          </p:nvPr>
        </p:nvSpPr>
        <p:spPr>
          <a:xfrm>
            <a:off x="304800" y="1417638"/>
            <a:ext cx="8610600" cy="5241925"/>
          </a:xfrm>
        </p:spPr>
        <p:txBody>
          <a:bodyPr>
            <a:normAutofit/>
          </a:bodyPr>
          <a:lstStyle/>
          <a:p>
            <a:pPr marL="514350" indent="-514350" fontAlgn="auto">
              <a:buNone/>
            </a:pPr>
            <a:r>
              <a:rPr lang="en-IN" strike="noStrike" spc="-1" noProof="1" dirty="0" err="1">
                <a:solidFill>
                  <a:srgbClr val="000000"/>
                </a:solidFill>
                <a:latin typeface="Times New Roman" panose="02020603050405020304" pitchFamily="18" charset="0"/>
                <a:ea typeface="DejaVu Sans"/>
                <a:cs typeface="Times New Roman" panose="02020603050405020304" pitchFamily="18" charset="0"/>
              </a:rPr>
              <a:t>Matlab</a:t>
            </a:r>
            <a:r>
              <a:rPr lang="en-IN" strike="noStrike" spc="-1" noProof="1" dirty="0">
                <a:solidFill>
                  <a:srgbClr val="000000"/>
                </a:solidFill>
                <a:latin typeface="Times New Roman" panose="02020603050405020304" pitchFamily="18" charset="0"/>
                <a:ea typeface="DejaVu Sans"/>
                <a:cs typeface="Times New Roman" panose="02020603050405020304" pitchFamily="18" charset="0"/>
              </a:rPr>
              <a:t> R2012 or greater</a:t>
            </a:r>
            <a:endParaRPr lang="en-IN" strike="noStrike" spc="-1" noProof="1" dirty="0">
              <a:latin typeface="Times New Roman" panose="02020603050405020304" pitchFamily="18" charset="0"/>
              <a:cs typeface="Times New Roman" panose="02020603050405020304" pitchFamily="18" charset="0"/>
            </a:endParaRPr>
          </a:p>
          <a:p>
            <a:pPr marL="514350" indent="-514350" fontAlgn="auto">
              <a:buNone/>
            </a:pPr>
            <a:endParaRPr lang="en-US" strike="noStrike" noProof="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itle 1"/>
          <p:cNvSpPr>
            <a:spLocks noGrp="1"/>
          </p:cNvSpPr>
          <p:nvPr>
            <p:ph type="title"/>
          </p:nvPr>
        </p:nvSpPr>
        <p:spPr>
          <a:ln/>
        </p:spPr>
        <p:txBody>
          <a:bodyPr vert="horz" lIns="91440" tIns="45720" rIns="91440" bIns="45720" anchor="ctr"/>
          <a:p>
            <a:r>
              <a:rPr lang="en-IN" altLang="en-US" b="1">
                <a:latin typeface="Times New Roman" panose="02020603050405020304" pitchFamily="18" charset="0"/>
              </a:rPr>
              <a:t>Results</a:t>
            </a:r>
            <a:endParaRPr lang="en-IN" altLang="en-US" b="1">
              <a:latin typeface="Times New Roman" panose="02020603050405020304" pitchFamily="18" charset="0"/>
            </a:endParaRPr>
          </a:p>
        </p:txBody>
      </p:sp>
      <p:pic>
        <p:nvPicPr>
          <p:cNvPr id="22530" name="Content Placeholder 5"/>
          <p:cNvPicPr>
            <a:picLocks noGrp="1" noChangeAspect="1"/>
          </p:cNvPicPr>
          <p:nvPr>
            <p:ph sz="half" idx="1"/>
          </p:nvPr>
        </p:nvPicPr>
        <p:blipFill>
          <a:blip r:embed="rId1"/>
          <a:stretch>
            <a:fillRect/>
          </a:stretch>
        </p:blipFill>
        <p:spPr>
          <a:xfrm>
            <a:off x="566738" y="1243013"/>
            <a:ext cx="2271712" cy="3065462"/>
          </a:xfrm>
          <a:ln/>
        </p:spPr>
      </p:pic>
      <p:sp>
        <p:nvSpPr>
          <p:cNvPr id="22531" name="Text Box 7"/>
          <p:cNvSpPr txBox="1"/>
          <p:nvPr/>
        </p:nvSpPr>
        <p:spPr>
          <a:xfrm>
            <a:off x="4581525" y="1627188"/>
            <a:ext cx="3821113" cy="1136650"/>
          </a:xfrm>
          <a:prstGeom prst="rect">
            <a:avLst/>
          </a:prstGeom>
          <a:noFill/>
          <a:ln w="9525">
            <a:noFill/>
          </a:ln>
        </p:spPr>
        <p:txBody>
          <a:bodyPr wrap="square" anchor="t">
            <a:spAutoFit/>
          </a:bodyPr>
          <a:p>
            <a:pPr algn="ctr"/>
            <a:r>
              <a:rPr lang="en-IN" altLang="en-US" sz="3400">
                <a:latin typeface="Times New Roman" panose="02020603050405020304" pitchFamily="18" charset="0"/>
              </a:rPr>
              <a:t>Input to ANN without noise</a:t>
            </a:r>
            <a:endParaRPr lang="en-IN" altLang="en-US" sz="3400">
              <a:latin typeface="Times New Roman" panose="02020603050405020304" pitchFamily="18" charset="0"/>
            </a:endParaRPr>
          </a:p>
        </p:txBody>
      </p:sp>
      <p:pic>
        <p:nvPicPr>
          <p:cNvPr id="22532" name="Content Placeholder 8"/>
          <p:cNvPicPr>
            <a:picLocks noGrp="1" noChangeAspect="1"/>
          </p:cNvPicPr>
          <p:nvPr>
            <p:ph sz="half" idx="2"/>
          </p:nvPr>
        </p:nvPicPr>
        <p:blipFill>
          <a:blip r:embed="rId2"/>
          <a:stretch>
            <a:fillRect/>
          </a:stretch>
        </p:blipFill>
        <p:spPr>
          <a:xfrm>
            <a:off x="566738" y="4618038"/>
            <a:ext cx="4038600" cy="1182687"/>
          </a:xfrm>
          <a:ln/>
        </p:spPr>
      </p:pic>
      <p:sp>
        <p:nvSpPr>
          <p:cNvPr id="22533" name="Text Box 9"/>
          <p:cNvSpPr txBox="1"/>
          <p:nvPr/>
        </p:nvSpPr>
        <p:spPr>
          <a:xfrm>
            <a:off x="5026025" y="4618038"/>
            <a:ext cx="2930525" cy="1138237"/>
          </a:xfrm>
          <a:prstGeom prst="rect">
            <a:avLst/>
          </a:prstGeom>
          <a:noFill/>
          <a:ln w="9525">
            <a:noFill/>
          </a:ln>
        </p:spPr>
        <p:txBody>
          <a:bodyPr wrap="square" anchor="t">
            <a:spAutoFit/>
          </a:bodyPr>
          <a:p>
            <a:pPr algn="ctr"/>
            <a:r>
              <a:rPr lang="en-IN" altLang="en-US" sz="3400">
                <a:latin typeface="Times New Roman" panose="02020603050405020304" pitchFamily="18" charset="0"/>
              </a:rPr>
              <a:t>Neural Chart for 0 Noise</a:t>
            </a:r>
            <a:endParaRPr lang="en-IN" altLang="en-US" sz="3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5"/>
          <p:cNvSpPr>
            <a:spLocks noGrp="1"/>
          </p:cNvSpPr>
          <p:nvPr>
            <p:ph type="title"/>
          </p:nvPr>
        </p:nvSpPr>
        <p:spPr>
          <a:ln/>
        </p:spPr>
        <p:txBody>
          <a:bodyPr vert="horz" lIns="91440" tIns="45720" rIns="91440" bIns="45720" anchor="ctr"/>
          <a:p>
            <a:endParaRPr lang="en-US" altLang="zh-CN"/>
          </a:p>
        </p:txBody>
      </p:sp>
      <p:pic>
        <p:nvPicPr>
          <p:cNvPr id="23554" name="Content Placeholder 3"/>
          <p:cNvPicPr>
            <a:picLocks noGrp="1" noChangeAspect="1"/>
          </p:cNvPicPr>
          <p:nvPr>
            <p:ph sz="half" idx="1"/>
          </p:nvPr>
        </p:nvPicPr>
        <p:blipFill>
          <a:blip r:embed="rId1"/>
          <a:stretch>
            <a:fillRect/>
          </a:stretch>
        </p:blipFill>
        <p:spPr>
          <a:xfrm>
            <a:off x="457200" y="576263"/>
            <a:ext cx="2924175" cy="3983037"/>
          </a:xfrm>
          <a:ln/>
        </p:spPr>
      </p:pic>
      <p:pic>
        <p:nvPicPr>
          <p:cNvPr id="23555" name="Content Placeholder 4"/>
          <p:cNvPicPr>
            <a:picLocks noGrp="1" noChangeAspect="1"/>
          </p:cNvPicPr>
          <p:nvPr>
            <p:ph sz="half" idx="2"/>
          </p:nvPr>
        </p:nvPicPr>
        <p:blipFill>
          <a:blip r:embed="rId2"/>
          <a:stretch>
            <a:fillRect/>
          </a:stretch>
        </p:blipFill>
        <p:spPr>
          <a:xfrm>
            <a:off x="3878263" y="577850"/>
            <a:ext cx="4694237" cy="4352925"/>
          </a:xfrm>
          <a:ln/>
        </p:spPr>
      </p:pic>
      <p:sp>
        <p:nvSpPr>
          <p:cNvPr id="23556" name="Text Box 7"/>
          <p:cNvSpPr txBox="1"/>
          <p:nvPr/>
        </p:nvSpPr>
        <p:spPr>
          <a:xfrm>
            <a:off x="457200" y="5230813"/>
            <a:ext cx="2903538" cy="1136650"/>
          </a:xfrm>
          <a:prstGeom prst="rect">
            <a:avLst/>
          </a:prstGeom>
          <a:noFill/>
          <a:ln w="9525">
            <a:noFill/>
          </a:ln>
        </p:spPr>
        <p:txBody>
          <a:bodyPr wrap="square" anchor="t">
            <a:spAutoFit/>
          </a:bodyPr>
          <a:p>
            <a:r>
              <a:rPr lang="en-IN" altLang="en-US" sz="3400">
                <a:latin typeface="Times New Roman" panose="02020603050405020304" pitchFamily="18" charset="0"/>
              </a:rPr>
              <a:t>Input With Noise to ANN</a:t>
            </a:r>
            <a:endParaRPr lang="en-IN" altLang="en-US" sz="3400">
              <a:latin typeface="Times New Roman" panose="02020603050405020304" pitchFamily="18" charset="0"/>
            </a:endParaRPr>
          </a:p>
        </p:txBody>
      </p:sp>
      <p:sp>
        <p:nvSpPr>
          <p:cNvPr id="23557" name="Text Box 8"/>
          <p:cNvSpPr txBox="1"/>
          <p:nvPr/>
        </p:nvSpPr>
        <p:spPr>
          <a:xfrm>
            <a:off x="4535488" y="5230813"/>
            <a:ext cx="3779837" cy="1136650"/>
          </a:xfrm>
          <a:prstGeom prst="rect">
            <a:avLst/>
          </a:prstGeom>
          <a:noFill/>
          <a:ln w="9525">
            <a:noFill/>
          </a:ln>
        </p:spPr>
        <p:txBody>
          <a:bodyPr wrap="square" anchor="t">
            <a:spAutoFit/>
          </a:bodyPr>
          <a:p>
            <a:r>
              <a:rPr lang="en-IN" altLang="en-US" sz="3400">
                <a:latin typeface="Times New Roman" panose="02020603050405020304" pitchFamily="18" charset="0"/>
              </a:rPr>
              <a:t>Neural Chart for Noise Input</a:t>
            </a:r>
            <a:endParaRPr lang="en-IN" altLang="en-US" sz="3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itle 1"/>
          <p:cNvSpPr>
            <a:spLocks noGrp="1"/>
          </p:cNvSpPr>
          <p:nvPr>
            <p:ph type="title"/>
          </p:nvPr>
        </p:nvSpPr>
        <p:spPr>
          <a:ln/>
        </p:spPr>
        <p:txBody>
          <a:bodyPr vert="horz" lIns="91440" tIns="45720" rIns="91440" bIns="45720" anchor="ctr"/>
          <a:p>
            <a:endParaRPr lang="en-US" altLang="zh-CN"/>
          </a:p>
        </p:txBody>
      </p:sp>
      <p:sp>
        <p:nvSpPr>
          <p:cNvPr id="24578" name="Content Placeholder 2"/>
          <p:cNvSpPr>
            <a:spLocks noGrp="1"/>
          </p:cNvSpPr>
          <p:nvPr>
            <p:ph sz="half" idx="1"/>
          </p:nvPr>
        </p:nvSpPr>
        <p:spPr>
          <a:ln/>
        </p:spPr>
        <p:txBody>
          <a:bodyPr vert="horz" lIns="91440" tIns="45720" rIns="91440" bIns="45720" anchor="t"/>
          <a:p>
            <a:pPr defTabSz="914400"/>
            <a:endParaRPr lang="en-US" altLang="zh-CN" kern="1200">
              <a:latin typeface="+mn-lt"/>
              <a:ea typeface="+mn-ea"/>
              <a:cs typeface="+mn-cs"/>
            </a:endParaRPr>
          </a:p>
        </p:txBody>
      </p:sp>
      <p:pic>
        <p:nvPicPr>
          <p:cNvPr id="24579" name="Content Placeholder 4"/>
          <p:cNvPicPr>
            <a:picLocks noGrp="1" noChangeAspect="1"/>
          </p:cNvPicPr>
          <p:nvPr>
            <p:ph sz="half" idx="2"/>
          </p:nvPr>
        </p:nvPicPr>
        <p:blipFill>
          <a:blip r:embed="rId1"/>
          <a:stretch>
            <a:fillRect/>
          </a:stretch>
        </p:blipFill>
        <p:spPr>
          <a:xfrm>
            <a:off x="1270000" y="274638"/>
            <a:ext cx="6604000" cy="5049837"/>
          </a:xfrm>
          <a:ln/>
        </p:spPr>
      </p:pic>
      <p:sp>
        <p:nvSpPr>
          <p:cNvPr id="24580" name="Text Box 5"/>
          <p:cNvSpPr txBox="1"/>
          <p:nvPr/>
        </p:nvSpPr>
        <p:spPr>
          <a:xfrm>
            <a:off x="1508125" y="5495925"/>
            <a:ext cx="6127750" cy="1138238"/>
          </a:xfrm>
          <a:prstGeom prst="rect">
            <a:avLst/>
          </a:prstGeom>
          <a:noFill/>
          <a:ln w="9525">
            <a:noFill/>
          </a:ln>
        </p:spPr>
        <p:txBody>
          <a:bodyPr wrap="square" anchor="t">
            <a:spAutoFit/>
          </a:bodyPr>
          <a:p>
            <a:pPr algn="ctr"/>
            <a:r>
              <a:rPr lang="en-US" altLang="zh-CN" sz="3400">
                <a:latin typeface="Times New Roman" panose="02020603050405020304" pitchFamily="18" charset="0"/>
              </a:rPr>
              <a:t>Gradient of recognition errors on application of noise</a:t>
            </a:r>
            <a:endParaRPr lang="en-US" altLang="zh-CN" sz="3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1"/>
          <p:cNvSpPr>
            <a:spLocks noGrp="1"/>
          </p:cNvSpPr>
          <p:nvPr>
            <p:ph type="title"/>
          </p:nvPr>
        </p:nvSpPr>
        <p:spPr>
          <a:ln/>
        </p:spPr>
        <p:txBody>
          <a:bodyPr vert="horz" lIns="91440" tIns="45720" rIns="91440" bIns="45720" anchor="ctr"/>
          <a:p>
            <a:r>
              <a:rPr lang="en-US" altLang="zh-CN" b="1" dirty="0">
                <a:latin typeface="Times New Roman" panose="02020603050405020304" pitchFamily="18" charset="0"/>
              </a:rPr>
              <a:t>Flow of Presentation</a:t>
            </a:r>
            <a:endParaRPr lang="en-US" altLang="zh-CN" b="1" dirty="0">
              <a:latin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fontAlgn="auto"/>
            <a:r>
              <a:rPr lang="en-US" b="1" strike="noStrike" noProof="1" dirty="0">
                <a:latin typeface="Times New Roman" panose="02020603050405020304" pitchFamily="18" charset="0"/>
                <a:cs typeface="Times New Roman" panose="02020603050405020304" pitchFamily="18" charset="0"/>
              </a:rPr>
              <a:t>Introduction</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Motivation</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Objective</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Work done in DE-IIA</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sym typeface="+mn-ea"/>
              </a:rPr>
              <a:t>Work done in DE-II</a:t>
            </a:r>
            <a:r>
              <a:rPr lang="en-IN" altLang="en-US" b="1" strike="noStrike" noProof="1" dirty="0">
                <a:latin typeface="Times New Roman" panose="02020603050405020304" pitchFamily="18" charset="0"/>
                <a:cs typeface="Times New Roman" panose="02020603050405020304" pitchFamily="18" charset="0"/>
                <a:sym typeface="+mn-ea"/>
              </a:rPr>
              <a:t>B</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Literature Review</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Overall Block Diagram</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Software Requirement</a:t>
            </a:r>
            <a:endParaRPr lang="en-US" b="1" strike="noStrike" noProof="1" dirty="0">
              <a:latin typeface="Times New Roman" panose="02020603050405020304" pitchFamily="18" charset="0"/>
              <a:cs typeface="Times New Roman" panose="02020603050405020304" pitchFamily="18" charset="0"/>
            </a:endParaRPr>
          </a:p>
          <a:p>
            <a:pPr fontAlgn="auto"/>
            <a:r>
              <a:rPr lang="en-IN" altLang="en-US" b="1" strike="noStrike" noProof="1" dirty="0">
                <a:latin typeface="Times New Roman" panose="02020603050405020304" pitchFamily="18" charset="0"/>
                <a:cs typeface="Times New Roman" panose="02020603050405020304" pitchFamily="18" charset="0"/>
              </a:rPr>
              <a:t>Result</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Planning till DE-IIB end</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Summary</a:t>
            </a:r>
            <a:endParaRPr lang="en-US" b="1" strike="noStrike" noProof="1" dirty="0">
              <a:latin typeface="Times New Roman" panose="02020603050405020304" pitchFamily="18" charset="0"/>
              <a:cs typeface="Times New Roman" panose="02020603050405020304" pitchFamily="18" charset="0"/>
            </a:endParaRPr>
          </a:p>
          <a:p>
            <a:pPr fontAlgn="auto"/>
            <a:r>
              <a:rPr lang="en-US" b="1" strike="noStrike" noProof="1" dirty="0">
                <a:latin typeface="Times New Roman" panose="02020603050405020304" pitchFamily="18" charset="0"/>
                <a:cs typeface="Times New Roman" panose="02020603050405020304" pitchFamily="18" charset="0"/>
              </a:rPr>
              <a:t>References</a:t>
            </a:r>
            <a:endParaRPr lang="en-US" b="1" strike="noStrike" noProof="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itle 1"/>
          <p:cNvSpPr>
            <a:spLocks noGrp="1"/>
          </p:cNvSpPr>
          <p:nvPr>
            <p:ph type="title"/>
          </p:nvPr>
        </p:nvSpPr>
        <p:spPr>
          <a:ln/>
        </p:spPr>
        <p:txBody>
          <a:bodyPr vert="horz" lIns="91440" tIns="45720" rIns="91440" bIns="45720" anchor="ctr"/>
          <a:p>
            <a:r>
              <a:rPr lang="en-US" altLang="zh-CN" sz="3600" b="1" dirty="0">
                <a:latin typeface="Times New Roman" panose="02020603050405020304" pitchFamily="18" charset="0"/>
              </a:rPr>
              <a:t>Planning till DE-IIB end</a:t>
            </a:r>
            <a:endParaRPr lang="en-US" altLang="zh-CN" sz="3600" b="1" dirty="0">
              <a:latin typeface="Times New Roman" panose="02020603050405020304" pitchFamily="18" charset="0"/>
            </a:endParaRPr>
          </a:p>
        </p:txBody>
      </p:sp>
      <p:sp>
        <p:nvSpPr>
          <p:cNvPr id="25602" name="Content Placeholder 2"/>
          <p:cNvSpPr>
            <a:spLocks noGrp="1"/>
          </p:cNvSpPr>
          <p:nvPr>
            <p:ph idx="1"/>
          </p:nvPr>
        </p:nvSpPr>
        <p:spPr>
          <a:ln/>
        </p:spPr>
        <p:txBody>
          <a:bodyPr vert="horz" lIns="91440" tIns="45720" rIns="91440" bIns="45720" anchor="t"/>
          <a:p>
            <a:r>
              <a:rPr lang="en-US" altLang="zh-CN" dirty="0">
                <a:latin typeface="Times New Roman" panose="02020603050405020304" pitchFamily="18" charset="0"/>
              </a:rPr>
              <a:t>Improving the algorithm for more efficient recognition. </a:t>
            </a:r>
            <a:endParaRPr lang="en-US" altLang="zh-CN" dirty="0">
              <a:latin typeface="Times New Roman" panose="02020603050405020304" pitchFamily="18" charset="0"/>
            </a:endParaRPr>
          </a:p>
          <a:p>
            <a:r>
              <a:rPr lang="en-US" altLang="zh-CN" dirty="0">
                <a:latin typeface="Times New Roman" panose="02020603050405020304" pitchFamily="18" charset="0"/>
              </a:rPr>
              <a:t>Increasing the number of recognizable fonts. </a:t>
            </a:r>
            <a:endParaRPr lang="en-US" altLang="zh-CN"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itle 1"/>
          <p:cNvSpPr>
            <a:spLocks noGrp="1"/>
          </p:cNvSpPr>
          <p:nvPr>
            <p:ph type="title"/>
          </p:nvPr>
        </p:nvSpPr>
        <p:spPr>
          <a:ln/>
        </p:spPr>
        <p:txBody>
          <a:bodyPr vert="horz" lIns="91440" tIns="45720" rIns="91440" bIns="45720" anchor="ctr"/>
          <a:p>
            <a:r>
              <a:rPr lang="en-US" altLang="zh-CN" sz="3600" b="1" dirty="0">
                <a:latin typeface="Times New Roman" panose="02020603050405020304" pitchFamily="18" charset="0"/>
              </a:rPr>
              <a:t>Summary</a:t>
            </a:r>
            <a:endParaRPr lang="en-US" altLang="zh-CN" sz="3600" b="1" dirty="0">
              <a:latin typeface="Times New Roman" panose="02020603050405020304" pitchFamily="18" charset="0"/>
            </a:endParaRPr>
          </a:p>
        </p:txBody>
      </p:sp>
      <p:sp>
        <p:nvSpPr>
          <p:cNvPr id="26626" name="Content Placeholder 2"/>
          <p:cNvSpPr>
            <a:spLocks noGrp="1"/>
          </p:cNvSpPr>
          <p:nvPr>
            <p:ph idx="1"/>
          </p:nvPr>
        </p:nvSpPr>
        <p:spPr>
          <a:ln/>
        </p:spPr>
        <p:txBody>
          <a:bodyPr vert="horz" lIns="91440" tIns="45720" rIns="91440" bIns="45720" anchor="t"/>
          <a:p>
            <a:r>
              <a:rPr lang="en-US" altLang="zh-CN" dirty="0">
                <a:latin typeface="Times New Roman" panose="02020603050405020304" pitchFamily="18" charset="0"/>
              </a:rPr>
              <a:t>During this entire Design Engineering session we learned about various neural networks.</a:t>
            </a:r>
            <a:endParaRPr lang="en-US" altLang="zh-CN" dirty="0">
              <a:latin typeface="Times New Roman" panose="02020603050405020304" pitchFamily="18" charset="0"/>
            </a:endParaRPr>
          </a:p>
          <a:p>
            <a:r>
              <a:rPr lang="en-US" altLang="zh-CN" dirty="0">
                <a:latin typeface="Times New Roman" panose="02020603050405020304" pitchFamily="18" charset="0"/>
              </a:rPr>
              <a:t>Studied different algorithms.</a:t>
            </a:r>
            <a:endParaRPr lang="en-US" altLang="zh-CN" dirty="0">
              <a:latin typeface="Times New Roman" panose="02020603050405020304" pitchFamily="18" charset="0"/>
            </a:endParaRPr>
          </a:p>
          <a:p>
            <a:r>
              <a:rPr lang="en-US" altLang="zh-CN" dirty="0">
                <a:latin typeface="Times New Roman" panose="02020603050405020304" pitchFamily="18" charset="0"/>
              </a:rPr>
              <a:t>To achieve more efficiency we will require a more robust network solution such as CNN.</a:t>
            </a:r>
            <a:endParaRPr lang="en-US" altLang="zh-CN"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itle 1"/>
          <p:cNvSpPr>
            <a:spLocks noGrp="1"/>
          </p:cNvSpPr>
          <p:nvPr>
            <p:ph type="title"/>
          </p:nvPr>
        </p:nvSpPr>
        <p:spPr>
          <a:xfrm>
            <a:off x="457200" y="120650"/>
            <a:ext cx="8229600" cy="1143000"/>
          </a:xfrm>
          <a:ln/>
        </p:spPr>
        <p:txBody>
          <a:bodyPr vert="horz" lIns="91440" tIns="45720" rIns="91440" bIns="45720" anchor="ctr"/>
          <a:p>
            <a:r>
              <a:rPr lang="en-US" altLang="zh-CN" sz="3600" b="1" dirty="0">
                <a:latin typeface="Times New Roman" panose="02020603050405020304" pitchFamily="18" charset="0"/>
              </a:rPr>
              <a:t>References</a:t>
            </a:r>
            <a:endParaRPr lang="en-US" altLang="zh-CN" sz="3600" b="1" dirty="0">
              <a:latin typeface="Times New Roman" panose="02020603050405020304" pitchFamily="18" charset="0"/>
            </a:endParaRPr>
          </a:p>
        </p:txBody>
      </p:sp>
      <p:sp>
        <p:nvSpPr>
          <p:cNvPr id="27650" name="Content Placeholder 2"/>
          <p:cNvSpPr>
            <a:spLocks noGrp="1"/>
          </p:cNvSpPr>
          <p:nvPr>
            <p:ph idx="1"/>
          </p:nvPr>
        </p:nvSpPr>
        <p:spPr>
          <a:xfrm>
            <a:off x="457200" y="1066800"/>
            <a:ext cx="8229600" cy="4525963"/>
          </a:xfrm>
          <a:ln/>
        </p:spPr>
        <p:txBody>
          <a:bodyPr vert="horz" lIns="91440" tIns="45720" rIns="91440" bIns="45720" anchor="t"/>
          <a:p>
            <a:pPr algn="just" fontAlgn="base">
              <a:buNone/>
            </a:pPr>
            <a:r>
              <a:rPr lang="en-US" altLang="zh-CN" sz="1600" dirty="0">
                <a:latin typeface="Times New Roman" panose="02020603050405020304" pitchFamily="18" charset="0"/>
              </a:rPr>
              <a:t>[1]</a:t>
            </a:r>
            <a:r>
              <a:rPr lang="fr-FR" altLang="en-US" sz="1600" dirty="0">
                <a:latin typeface="Times New Roman" panose="02020603050405020304" pitchFamily="18" charset="0"/>
              </a:rPr>
              <a:t> Christine Guillemot and Olivier Le </a:t>
            </a:r>
            <a:r>
              <a:rPr lang="fr-FR" altLang="en-US" sz="1600" dirty="0" err="1">
                <a:latin typeface="Times New Roman" panose="02020603050405020304" pitchFamily="18" charset="0"/>
              </a:rPr>
              <a:t>Meur</a:t>
            </a:r>
            <a:r>
              <a:rPr lang="en-US" altLang="zh-CN" sz="1600" dirty="0">
                <a:latin typeface="Times New Roman" panose="02020603050405020304" pitchFamily="18" charset="0"/>
              </a:rPr>
              <a:t> , “ IMAGE INPAINTING OVERVIEW AND RECENT ADVANCES ,” </a:t>
            </a:r>
            <a:r>
              <a:rPr lang="en-US" altLang="zh-CN" sz="1600" i="1" dirty="0">
                <a:latin typeface="Times New Roman" panose="02020603050405020304" pitchFamily="18" charset="0"/>
              </a:rPr>
              <a:t>IEEE SIGNAL PROCESSING MAGAZINE</a:t>
            </a:r>
            <a:r>
              <a:rPr lang="en-US" altLang="zh-CN" sz="1600" dirty="0">
                <a:latin typeface="Times New Roman" panose="02020603050405020304" pitchFamily="18" charset="0"/>
              </a:rPr>
              <a:t>,</a:t>
            </a:r>
            <a:r>
              <a:rPr lang="en-US" altLang="zh-CN" sz="1600" i="1" dirty="0">
                <a:latin typeface="Times New Roman" panose="02020603050405020304" pitchFamily="18" charset="0"/>
              </a:rPr>
              <a:t> </a:t>
            </a:r>
            <a:r>
              <a:rPr lang="en-US" altLang="zh-CN" sz="1600" dirty="0">
                <a:latin typeface="Times New Roman" panose="02020603050405020304" pitchFamily="18" charset="0"/>
              </a:rPr>
              <a:t>JANUARY 2014</a:t>
            </a:r>
            <a:endParaRPr lang="en-US" altLang="zh-CN" sz="1600" dirty="0">
              <a:latin typeface="Times New Roman" panose="02020603050405020304" pitchFamily="18" charset="0"/>
            </a:endParaRPr>
          </a:p>
          <a:p>
            <a:pPr algn="just" fontAlgn="base">
              <a:buNone/>
            </a:pPr>
            <a:endParaRPr lang="en-US" altLang="zh-CN" sz="1600" dirty="0">
              <a:latin typeface="Times New Roman" panose="02020603050405020304" pitchFamily="18" charset="0"/>
            </a:endParaRPr>
          </a:p>
          <a:p>
            <a:pPr algn="just" fontAlgn="base">
              <a:buNone/>
            </a:pPr>
            <a:r>
              <a:rPr lang="en-US" altLang="zh-CN" sz="1600" dirty="0">
                <a:latin typeface="Times New Roman" panose="02020603050405020304" pitchFamily="18" charset="0"/>
              </a:rPr>
              <a:t>[2] M. </a:t>
            </a:r>
            <a:r>
              <a:rPr lang="en-US" altLang="zh-CN" sz="1600" dirty="0" err="1">
                <a:latin typeface="Times New Roman" panose="02020603050405020304" pitchFamily="18" charset="0"/>
              </a:rPr>
              <a:t>Bertalmio</a:t>
            </a:r>
            <a:r>
              <a:rPr lang="en-US" altLang="zh-CN" sz="1600" dirty="0">
                <a:latin typeface="Times New Roman" panose="02020603050405020304" pitchFamily="18" charset="0"/>
              </a:rPr>
              <a:t>, L. </a:t>
            </a:r>
            <a:r>
              <a:rPr lang="en-US" altLang="zh-CN" sz="1600" dirty="0" err="1">
                <a:latin typeface="Times New Roman" panose="02020603050405020304" pitchFamily="18" charset="0"/>
              </a:rPr>
              <a:t>Vese</a:t>
            </a:r>
            <a:r>
              <a:rPr lang="en-US" altLang="zh-CN" sz="1600" dirty="0">
                <a:latin typeface="Times New Roman" panose="02020603050405020304" pitchFamily="18" charset="0"/>
              </a:rPr>
              <a:t>, G. </a:t>
            </a:r>
            <a:r>
              <a:rPr lang="en-US" altLang="zh-CN" sz="1600" dirty="0" err="1">
                <a:latin typeface="Times New Roman" panose="02020603050405020304" pitchFamily="18" charset="0"/>
              </a:rPr>
              <a:t>Sapiro</a:t>
            </a:r>
            <a:r>
              <a:rPr lang="en-US" altLang="zh-CN" sz="1600" dirty="0">
                <a:latin typeface="Times New Roman" panose="02020603050405020304" pitchFamily="18" charset="0"/>
              </a:rPr>
              <a:t>, and S. </a:t>
            </a:r>
            <a:r>
              <a:rPr lang="en-US" altLang="zh-CN" sz="1600" dirty="0" err="1">
                <a:latin typeface="Times New Roman" panose="02020603050405020304" pitchFamily="18" charset="0"/>
              </a:rPr>
              <a:t>Osher</a:t>
            </a:r>
            <a:r>
              <a:rPr lang="en-US" altLang="zh-CN" sz="1600" dirty="0">
                <a:latin typeface="Times New Roman" panose="02020603050405020304" pitchFamily="18" charset="0"/>
              </a:rPr>
              <a:t>, “Simultaneous structure and texture image inpainting,” </a:t>
            </a:r>
            <a:r>
              <a:rPr lang="en-US" altLang="zh-CN" sz="1600" i="1" dirty="0">
                <a:latin typeface="Times New Roman" panose="02020603050405020304" pitchFamily="18" charset="0"/>
              </a:rPr>
              <a:t>IEEE Trans. Image Processing, vol. 12, no. 8, pp. 882–889, </a:t>
            </a:r>
            <a:r>
              <a:rPr lang="en-US" altLang="zh-CN" sz="1600" dirty="0">
                <a:latin typeface="Times New Roman" panose="02020603050405020304" pitchFamily="18" charset="0"/>
              </a:rPr>
              <a:t>Aug. 2003.</a:t>
            </a:r>
            <a:endParaRPr lang="en-US" altLang="zh-CN" sz="1600" dirty="0">
              <a:latin typeface="Times New Roman" panose="02020603050405020304" pitchFamily="18" charset="0"/>
            </a:endParaRPr>
          </a:p>
          <a:p>
            <a:pPr algn="just" fontAlgn="base">
              <a:buNone/>
            </a:pPr>
            <a:endParaRPr lang="en-US" altLang="zh-CN" sz="1600" dirty="0">
              <a:latin typeface="Times New Roman" panose="02020603050405020304" pitchFamily="18" charset="0"/>
            </a:endParaRPr>
          </a:p>
          <a:p>
            <a:pPr algn="just" fontAlgn="base">
              <a:buNone/>
            </a:pPr>
            <a:r>
              <a:rPr lang="en-US" altLang="zh-CN" sz="1600" dirty="0">
                <a:latin typeface="Times New Roman" panose="02020603050405020304" pitchFamily="18" charset="0"/>
              </a:rPr>
              <a:t>[3] Z. </a:t>
            </a:r>
            <a:r>
              <a:rPr lang="en-US" altLang="zh-CN" sz="1600" dirty="0" err="1">
                <a:latin typeface="Times New Roman" panose="02020603050405020304" pitchFamily="18" charset="0"/>
              </a:rPr>
              <a:t>Xu</a:t>
            </a:r>
            <a:r>
              <a:rPr lang="en-US" altLang="zh-CN" sz="1600" dirty="0">
                <a:latin typeface="Times New Roman" panose="02020603050405020304" pitchFamily="18" charset="0"/>
              </a:rPr>
              <a:t> and J. Sun, “Image inpainting by patch propagation using patch </a:t>
            </a:r>
            <a:r>
              <a:rPr lang="en-US" altLang="zh-CN" sz="1600" dirty="0" err="1">
                <a:latin typeface="Times New Roman" panose="02020603050405020304" pitchFamily="18" charset="0"/>
              </a:rPr>
              <a:t>sparsity,”</a:t>
            </a:r>
            <a:r>
              <a:rPr lang="en-US" altLang="zh-CN" sz="1600" i="1" dirty="0" err="1">
                <a:latin typeface="Times New Roman" panose="02020603050405020304" pitchFamily="18" charset="0"/>
              </a:rPr>
              <a:t>IEEE</a:t>
            </a:r>
            <a:r>
              <a:rPr lang="en-US" altLang="zh-CN" sz="1600" i="1" dirty="0">
                <a:latin typeface="Times New Roman" panose="02020603050405020304" pitchFamily="18" charset="0"/>
              </a:rPr>
              <a:t> Trans. Image Processing, vol. 19, no. 5, pp. 1153–1165, May 2010.</a:t>
            </a:r>
            <a:endParaRPr lang="en-US" altLang="zh-CN" sz="1600" i="1" dirty="0">
              <a:latin typeface="Times New Roman" panose="02020603050405020304" pitchFamily="18" charset="0"/>
            </a:endParaRPr>
          </a:p>
          <a:p>
            <a:pPr algn="just" fontAlgn="base">
              <a:buNone/>
            </a:pPr>
            <a:endParaRPr lang="en-US" altLang="zh-CN" sz="1600" dirty="0">
              <a:latin typeface="Times New Roman" panose="02020603050405020304" pitchFamily="18" charset="0"/>
            </a:endParaRPr>
          </a:p>
          <a:p>
            <a:pPr algn="just" fontAlgn="base">
              <a:buNone/>
            </a:pPr>
            <a:r>
              <a:rPr lang="en-US" altLang="zh-CN" sz="1600" dirty="0">
                <a:latin typeface="Times New Roman" panose="02020603050405020304" pitchFamily="18" charset="0"/>
              </a:rPr>
              <a:t>[4] Takahiro Ogawa* and Miki </a:t>
            </a:r>
            <a:r>
              <a:rPr lang="en-US" altLang="zh-CN" sz="1600" dirty="0" err="1">
                <a:latin typeface="Times New Roman" panose="02020603050405020304" pitchFamily="18" charset="0"/>
              </a:rPr>
              <a:t>Haseyama</a:t>
            </a:r>
            <a:r>
              <a:rPr lang="en-US" altLang="zh-CN" sz="1600" dirty="0">
                <a:latin typeface="Times New Roman" panose="02020603050405020304" pitchFamily="18" charset="0"/>
              </a:rPr>
              <a:t> , “ Image inpainting based on sparse representations with a perceptual metric ,”EURASIP Journal on Advance in Signal Processing a Springer Journal.</a:t>
            </a:r>
            <a:endParaRPr lang="en-US" altLang="zh-CN" sz="1600" dirty="0">
              <a:latin typeface="Times New Roman" panose="02020603050405020304" pitchFamily="18" charset="0"/>
            </a:endParaRPr>
          </a:p>
          <a:p>
            <a:pPr algn="just" fontAlgn="base">
              <a:buNone/>
            </a:pPr>
            <a:endParaRPr lang="en-US" altLang="zh-CN" sz="1600" dirty="0">
              <a:latin typeface="Times New Roman" panose="02020603050405020304" pitchFamily="18" charset="0"/>
            </a:endParaRPr>
          </a:p>
          <a:p>
            <a:pPr algn="just" fontAlgn="base">
              <a:buNone/>
            </a:pPr>
            <a:r>
              <a:rPr lang="en-US" altLang="zh-CN" sz="1600" dirty="0">
                <a:latin typeface="Times New Roman" panose="02020603050405020304" pitchFamily="18" charset="0"/>
              </a:rPr>
              <a:t>[5] A. </a:t>
            </a:r>
            <a:r>
              <a:rPr lang="en-US" altLang="zh-CN" sz="1600" dirty="0" err="1">
                <a:latin typeface="Times New Roman" panose="02020603050405020304" pitchFamily="18" charset="0"/>
              </a:rPr>
              <a:t>Bugeau</a:t>
            </a:r>
            <a:r>
              <a:rPr lang="en-US" altLang="zh-CN" sz="1600" dirty="0">
                <a:latin typeface="Times New Roman" panose="02020603050405020304" pitchFamily="18" charset="0"/>
              </a:rPr>
              <a:t>, M. </a:t>
            </a:r>
            <a:r>
              <a:rPr lang="en-US" altLang="zh-CN" sz="1600" dirty="0" err="1">
                <a:latin typeface="Times New Roman" panose="02020603050405020304" pitchFamily="18" charset="0"/>
              </a:rPr>
              <a:t>Bertalmio</a:t>
            </a:r>
            <a:r>
              <a:rPr lang="en-US" altLang="zh-CN" sz="1600" dirty="0">
                <a:latin typeface="Times New Roman" panose="02020603050405020304" pitchFamily="18" charset="0"/>
              </a:rPr>
              <a:t>, V. </a:t>
            </a:r>
            <a:r>
              <a:rPr lang="en-US" altLang="zh-CN" sz="1600" dirty="0" err="1">
                <a:latin typeface="Times New Roman" panose="02020603050405020304" pitchFamily="18" charset="0"/>
              </a:rPr>
              <a:t>Caselles</a:t>
            </a:r>
            <a:r>
              <a:rPr lang="en-US" altLang="zh-CN" sz="1600" dirty="0">
                <a:latin typeface="Times New Roman" panose="02020603050405020304" pitchFamily="18" charset="0"/>
              </a:rPr>
              <a:t>, and G. </a:t>
            </a:r>
            <a:r>
              <a:rPr lang="en-US" altLang="zh-CN" sz="1600" dirty="0" err="1">
                <a:latin typeface="Times New Roman" panose="02020603050405020304" pitchFamily="18" charset="0"/>
              </a:rPr>
              <a:t>Sapiro</a:t>
            </a:r>
            <a:r>
              <a:rPr lang="en-US" altLang="zh-CN" sz="1600" dirty="0">
                <a:latin typeface="Times New Roman" panose="02020603050405020304" pitchFamily="18" charset="0"/>
              </a:rPr>
              <a:t>, “A comprehensive framework for image    inpainting,” </a:t>
            </a:r>
            <a:r>
              <a:rPr lang="en-US" altLang="zh-CN" sz="1600" i="1" dirty="0">
                <a:latin typeface="Times New Roman" panose="02020603050405020304" pitchFamily="18" charset="0"/>
              </a:rPr>
              <a:t>IEEE Trans. Image Processing, vol. 19, no. 10, pp</a:t>
            </a:r>
            <a:r>
              <a:rPr lang="en-US" altLang="zh-CN" sz="1600" dirty="0">
                <a:latin typeface="Times New Roman" panose="02020603050405020304" pitchFamily="18" charset="0"/>
              </a:rPr>
              <a:t>. 2634–2645, Oct. 2010.</a:t>
            </a:r>
            <a:endParaRPr lang="en-US" altLang="zh-CN" sz="1600" dirty="0">
              <a:latin typeface="Times New Roman" panose="02020603050405020304" pitchFamily="18" charset="0"/>
            </a:endParaRPr>
          </a:p>
          <a:p>
            <a:pPr algn="just" fontAlgn="base">
              <a:buNone/>
            </a:pPr>
            <a:endParaRPr lang="en-US" altLang="zh-CN" sz="1600" dirty="0">
              <a:latin typeface="Times New Roman" panose="02020603050405020304" pitchFamily="18" charset="0"/>
            </a:endParaRPr>
          </a:p>
          <a:p>
            <a:pPr algn="just" fontAlgn="base">
              <a:buNone/>
            </a:pPr>
            <a:r>
              <a:rPr lang="en-US" altLang="zh-CN" sz="1600" dirty="0">
                <a:latin typeface="Times New Roman" panose="02020603050405020304" pitchFamily="18" charset="0"/>
              </a:rPr>
              <a:t>[6] A. </a:t>
            </a:r>
            <a:r>
              <a:rPr lang="en-US" altLang="zh-CN" sz="1600" dirty="0" err="1">
                <a:latin typeface="Times New Roman" panose="02020603050405020304" pitchFamily="18" charset="0"/>
              </a:rPr>
              <a:t>Criminisi</a:t>
            </a:r>
            <a:r>
              <a:rPr lang="en-US" altLang="zh-CN" sz="1600" dirty="0">
                <a:latin typeface="Times New Roman" panose="02020603050405020304" pitchFamily="18" charset="0"/>
              </a:rPr>
              <a:t>, P. </a:t>
            </a:r>
            <a:r>
              <a:rPr lang="en-US" altLang="zh-CN" sz="1600" dirty="0" err="1">
                <a:latin typeface="Times New Roman" panose="02020603050405020304" pitchFamily="18" charset="0"/>
              </a:rPr>
              <a:t>Pérez</a:t>
            </a:r>
            <a:r>
              <a:rPr lang="en-US" altLang="zh-CN" sz="1600" dirty="0">
                <a:latin typeface="Times New Roman" panose="02020603050405020304" pitchFamily="18" charset="0"/>
              </a:rPr>
              <a:t>, and K. Toyama, “Region filling and object removal by </a:t>
            </a:r>
            <a:r>
              <a:rPr lang="en-US" altLang="zh-CN" sz="1600" dirty="0" err="1">
                <a:latin typeface="Times New Roman" panose="02020603050405020304" pitchFamily="18" charset="0"/>
              </a:rPr>
              <a:t>examplar</a:t>
            </a:r>
            <a:r>
              <a:rPr lang="en-US" altLang="zh-CN" sz="1600" dirty="0">
                <a:latin typeface="Times New Roman" panose="02020603050405020304" pitchFamily="18" charset="0"/>
              </a:rPr>
              <a:t>-based inpainting,” </a:t>
            </a:r>
            <a:r>
              <a:rPr lang="en-US" altLang="zh-CN" sz="1600" i="1" dirty="0">
                <a:latin typeface="Times New Roman" panose="02020603050405020304" pitchFamily="18" charset="0"/>
              </a:rPr>
              <a:t>IEEE Trans. Image Processing, vol. 13, no. 9, pp. 1200–</a:t>
            </a:r>
            <a:r>
              <a:rPr lang="en-US" altLang="zh-CN" sz="1600" dirty="0">
                <a:latin typeface="Times New Roman" panose="02020603050405020304" pitchFamily="18" charset="0"/>
              </a:rPr>
              <a:t>1212, Sept. 2004</a:t>
            </a:r>
            <a:endParaRPr lang="en-US" altLang="zh-CN" sz="1600" dirty="0">
              <a:latin typeface="Times New Roman" panose="02020603050405020304" pitchFamily="18" charset="0"/>
            </a:endParaRPr>
          </a:p>
          <a:p>
            <a:pPr algn="just" fontAlgn="base">
              <a:buNone/>
            </a:pPr>
            <a:endParaRPr lang="en-US" altLang="zh-CN" sz="1600" dirty="0">
              <a:latin typeface="Times New Roman" panose="02020603050405020304" pitchFamily="18" charset="0"/>
            </a:endParaRPr>
          </a:p>
          <a:p>
            <a:pPr algn="just" fontAlgn="base">
              <a:buNone/>
            </a:pPr>
            <a:r>
              <a:rPr lang="en-US" altLang="zh-CN" sz="1600" dirty="0">
                <a:latin typeface="Times New Roman" panose="02020603050405020304" pitchFamily="18" charset="0"/>
              </a:rPr>
              <a:t>[7]  M. </a:t>
            </a:r>
            <a:r>
              <a:rPr lang="en-US" altLang="zh-CN" sz="1600" dirty="0" err="1">
                <a:latin typeface="Times New Roman" panose="02020603050405020304" pitchFamily="18" charset="0"/>
              </a:rPr>
              <a:t>Bertalmio</a:t>
            </a:r>
            <a:r>
              <a:rPr lang="en-US" altLang="zh-CN" sz="1600" dirty="0">
                <a:latin typeface="Times New Roman" panose="02020603050405020304" pitchFamily="18" charset="0"/>
              </a:rPr>
              <a:t>, G. </a:t>
            </a:r>
            <a:r>
              <a:rPr lang="en-US" altLang="zh-CN" sz="1600" dirty="0" err="1">
                <a:latin typeface="Times New Roman" panose="02020603050405020304" pitchFamily="18" charset="0"/>
              </a:rPr>
              <a:t>Sapiro</a:t>
            </a:r>
            <a:r>
              <a:rPr lang="en-US" altLang="zh-CN" sz="1600" dirty="0">
                <a:latin typeface="Times New Roman" panose="02020603050405020304" pitchFamily="18" charset="0"/>
              </a:rPr>
              <a:t>, C. </a:t>
            </a:r>
            <a:r>
              <a:rPr lang="en-US" altLang="zh-CN" sz="1600" dirty="0" err="1">
                <a:latin typeface="Times New Roman" panose="02020603050405020304" pitchFamily="18" charset="0"/>
              </a:rPr>
              <a:t>Ballester</a:t>
            </a:r>
            <a:r>
              <a:rPr lang="en-US" altLang="zh-CN" sz="1600" dirty="0">
                <a:latin typeface="Times New Roman" panose="02020603050405020304" pitchFamily="18" charset="0"/>
              </a:rPr>
              <a:t>, and V. </a:t>
            </a:r>
            <a:r>
              <a:rPr lang="en-US" altLang="zh-CN" sz="1600" dirty="0" err="1">
                <a:latin typeface="Times New Roman" panose="02020603050405020304" pitchFamily="18" charset="0"/>
              </a:rPr>
              <a:t>Caselles</a:t>
            </a:r>
            <a:r>
              <a:rPr lang="en-US" altLang="zh-CN" sz="1600" dirty="0">
                <a:latin typeface="Times New Roman" panose="02020603050405020304" pitchFamily="18" charset="0"/>
              </a:rPr>
              <a:t>, “Image inpainting,” in Proc. ACM SIGGRAPH, July 2000, pp. 417–424.</a:t>
            </a:r>
            <a:endParaRPr lang="en-US" altLang="zh-CN" sz="1600" dirty="0">
              <a:latin typeface="Times New Roman" panose="02020603050405020304" pitchFamily="18" charset="0"/>
            </a:endParaRPr>
          </a:p>
          <a:p>
            <a:pPr algn="just" fontAlgn="base">
              <a:buNone/>
            </a:pPr>
            <a:endParaRPr lang="en-US" altLang="zh-CN" sz="14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2400347" y="2967334"/>
            <a:ext cx="3166828" cy="923330"/>
          </a:xfrm>
          <a:prstGeom prst="rect">
            <a:avLst/>
          </a:prstGeom>
          <a:noFill/>
        </p:spPr>
        <p:txBody>
          <a:bodyPr wrap="none" lIns="91440" tIns="45720" rIns="91440" bIns="45720">
            <a:spAutoFit/>
          </a:bodyPr>
          <a:lstStyle/>
          <a:p>
            <a:pPr algn="ctr" fontAlgn="auto"/>
            <a:r>
              <a:rPr lang="en-US" sz="5400" b="1" strike="noStrike" cap="none" spc="0" noProof="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latin typeface="+mn-lt"/>
                <a:ea typeface="+mn-ea"/>
                <a:cs typeface="+mn-cs"/>
              </a:rPr>
              <a:t>Thank</a:t>
            </a:r>
            <a:r>
              <a:rPr lang="en-US" sz="5400" b="1" strike="noStrike" cap="none" spc="0" noProof="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ea typeface="+mn-ea"/>
                <a:cs typeface="+mn-cs"/>
              </a:rPr>
              <a:t> </a:t>
            </a:r>
            <a:r>
              <a:rPr lang="en-US" sz="5400" b="1" strike="noStrike" cap="none" spc="0" noProof="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latin typeface="+mn-lt"/>
                <a:ea typeface="+mn-ea"/>
                <a:cs typeface="+mn-cs"/>
              </a:rPr>
              <a:t>you</a:t>
            </a:r>
            <a:endParaRPr lang="en-US" sz="5400" b="1" strike="noStrike" cap="none" spc="0" noProof="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a:ln/>
        </p:spPr>
        <p:txBody>
          <a:bodyPr vert="horz" lIns="91440" tIns="45720" rIns="91440" bIns="45720" anchor="ctr"/>
          <a:p>
            <a:r>
              <a:rPr lang="en-US" altLang="zh-CN" b="1" dirty="0">
                <a:latin typeface="Times New Roman" panose="02020603050405020304" pitchFamily="18" charset="0"/>
              </a:rPr>
              <a:t>MOTIVATION</a:t>
            </a:r>
            <a:endParaRPr lang="en-US" altLang="zh-CN" b="1" dirty="0">
              <a:latin typeface="Times New Roman" panose="02020603050405020304" pitchFamily="18" charset="0"/>
            </a:endParaRPr>
          </a:p>
        </p:txBody>
      </p:sp>
      <p:sp>
        <p:nvSpPr>
          <p:cNvPr id="7170" name="Content Placeholder 2"/>
          <p:cNvSpPr>
            <a:spLocks noGrp="1"/>
          </p:cNvSpPr>
          <p:nvPr>
            <p:ph idx="1"/>
          </p:nvPr>
        </p:nvSpPr>
        <p:spPr>
          <a:ln/>
        </p:spPr>
        <p:txBody>
          <a:bodyPr vert="horz" lIns="91440" tIns="45720" rIns="91440" bIns="45720" anchor="t"/>
          <a:p>
            <a:pPr algn="just"/>
            <a:r>
              <a:rPr lang="en-US" altLang="en-US" dirty="0">
                <a:latin typeface="Times New Roman" panose="02020603050405020304" pitchFamily="18" charset="0"/>
              </a:rPr>
              <a:t> </a:t>
            </a:r>
            <a:r>
              <a:rPr lang="en-IN" altLang="en-US" dirty="0">
                <a:latin typeface="Times New Roman" panose="02020603050405020304" pitchFamily="18" charset="0"/>
              </a:rPr>
              <a:t>W</a:t>
            </a:r>
            <a:r>
              <a:rPr lang="en-US" altLang="en-US" dirty="0">
                <a:latin typeface="Times New Roman" panose="02020603050405020304" pitchFamily="18" charset="0"/>
              </a:rPr>
              <a:t>ith the advent of computer science we have increasing availability to more powerful computers. Th</a:t>
            </a:r>
            <a:r>
              <a:rPr lang="en-IN" altLang="en-US" dirty="0">
                <a:latin typeface="Times New Roman" panose="02020603050405020304" pitchFamily="18" charset="0"/>
              </a:rPr>
              <a:t>us</a:t>
            </a:r>
            <a:r>
              <a:rPr lang="en-US" altLang="en-US" dirty="0">
                <a:latin typeface="Times New Roman" panose="02020603050405020304" pitchFamily="18" charset="0"/>
              </a:rPr>
              <a:t> by the help of neural network we could train a system to interpret alpha numeric characters.</a:t>
            </a:r>
            <a:endParaRPr lang="en-US" altLang="en-US" dirty="0">
              <a:latin typeface="Times New Roman" panose="02020603050405020304" pitchFamily="18" charset="0"/>
            </a:endParaRPr>
          </a:p>
          <a:p>
            <a:pPr algn="just"/>
            <a:r>
              <a:rPr lang="en-IN" altLang="en-US" dirty="0"/>
              <a:t>Neural Network is the backbone for identification of characters</a:t>
            </a: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lstStyle/>
          <a:p>
            <a:pPr fontAlgn="auto"/>
            <a:br>
              <a:rPr lang="en-IN" b="1" spc="-1" dirty="0">
                <a:latin typeface="Times New Roman" panose="02020603050405020304" pitchFamily="18" charset="0"/>
                <a:ea typeface="DejaVu Sans"/>
                <a:cs typeface="Times New Roman" panose="02020603050405020304" pitchFamily="18" charset="0"/>
              </a:rPr>
            </a:br>
            <a:r>
              <a:rPr lang="en-IN" b="1" strike="noStrike" spc="-1" noProof="1" dirty="0">
                <a:latin typeface="Times New Roman" panose="02020603050405020304" pitchFamily="18" charset="0"/>
                <a:ea typeface="DejaVu Sans"/>
                <a:cs typeface="Times New Roman" panose="02020603050405020304" pitchFamily="18" charset="0"/>
              </a:rPr>
              <a:t>INTRODUCTION</a:t>
            </a:r>
            <a:br>
              <a:rPr lang="en-IN" b="1" spc="-1" dirty="0">
                <a:latin typeface="Times New Roman" panose="02020603050405020304" pitchFamily="18" charset="0"/>
                <a:cs typeface="Times New Roman" panose="02020603050405020304" pitchFamily="18" charset="0"/>
              </a:rPr>
            </a:br>
            <a:endParaRPr lang="en-US" strike="noStrike" noProof="1" dirty="0"/>
          </a:p>
        </p:txBody>
      </p:sp>
      <p:sp>
        <p:nvSpPr>
          <p:cNvPr id="3" name="Content Placeholder 2"/>
          <p:cNvSpPr>
            <a:spLocks noGrp="1"/>
          </p:cNvSpPr>
          <p:nvPr>
            <p:ph idx="1"/>
          </p:nvPr>
        </p:nvSpPr>
        <p:spPr>
          <a:xfrm>
            <a:off x="457200" y="1417638"/>
            <a:ext cx="8229600" cy="5270500"/>
          </a:xfrm>
        </p:spPr>
        <p:txBody>
          <a:bodyPr>
            <a:normAutofit fontScale="92500" lnSpcReduction="20000"/>
          </a:bodyPr>
          <a:lstStyle/>
          <a:p>
            <a:pPr indent="-341630" algn="just" fontAlgn="auto">
              <a:spcBef>
                <a:spcPts val="480"/>
              </a:spcBef>
              <a:buClr>
                <a:srgbClr val="000000"/>
              </a:buClr>
              <a:buFont typeface="Arial" panose="020B0604020202020204"/>
              <a:buChar char="•"/>
            </a:pPr>
            <a:r>
              <a:rPr lang="en-IN" strike="noStrike" spc="-1" noProof="1" dirty="0">
                <a:solidFill>
                  <a:srgbClr val="000000"/>
                </a:solidFill>
                <a:latin typeface="Times New Roman" panose="02020603050405020304" pitchFamily="18" charset="0"/>
                <a:ea typeface="DejaVu Sans"/>
                <a:cs typeface="Times New Roman" panose="02020603050405020304" pitchFamily="18" charset="0"/>
              </a:rPr>
              <a:t>Optical Character Recognition (OCR) is to classify optical patterns corresponding to alphanumeric or other characters. </a:t>
            </a:r>
            <a:endParaRPr lang="en-IN" strike="noStrike" spc="-1" noProof="1" dirty="0">
              <a:solidFill>
                <a:srgbClr val="000000"/>
              </a:solidFill>
              <a:latin typeface="Times New Roman" panose="02020603050405020304" pitchFamily="18" charset="0"/>
              <a:ea typeface="DejaVu Sans"/>
              <a:cs typeface="Times New Roman" panose="02020603050405020304" pitchFamily="18" charset="0"/>
            </a:endParaRPr>
          </a:p>
          <a:p>
            <a:pPr indent="-341630" algn="just" fontAlgn="auto">
              <a:spcBef>
                <a:spcPts val="480"/>
              </a:spcBef>
              <a:buClr>
                <a:srgbClr val="000000"/>
              </a:buClr>
              <a:buFont typeface="Arial" panose="020B0604020202020204"/>
              <a:buChar char="•"/>
            </a:pPr>
            <a:endParaRPr lang="en-IN" strike="noStrike" spc="-1" noProof="1" dirty="0">
              <a:latin typeface="Times New Roman" panose="02020603050405020304" pitchFamily="18" charset="0"/>
              <a:cs typeface="Times New Roman" panose="02020603050405020304" pitchFamily="18" charset="0"/>
            </a:endParaRPr>
          </a:p>
          <a:p>
            <a:pPr indent="-341630" algn="just" fontAlgn="auto">
              <a:spcBef>
                <a:spcPts val="480"/>
              </a:spcBef>
              <a:buClr>
                <a:srgbClr val="000000"/>
              </a:buClr>
              <a:buFont typeface="Arial" panose="020B0604020202020204"/>
              <a:buChar char="•"/>
            </a:pPr>
            <a:r>
              <a:rPr lang="en-IN" strike="noStrike" spc="-1" noProof="1" dirty="0">
                <a:solidFill>
                  <a:srgbClr val="000000"/>
                </a:solidFill>
                <a:latin typeface="Times New Roman" panose="02020603050405020304" pitchFamily="18" charset="0"/>
                <a:ea typeface="DejaVu Sans"/>
                <a:cs typeface="Times New Roman" panose="02020603050405020304" pitchFamily="18" charset="0"/>
              </a:rPr>
              <a:t> It is a type of document image analysis where a scanned digital image that contains either machine printed or handwritten script is input into an OCR software engine.</a:t>
            </a:r>
            <a:endParaRPr lang="en-IN" strike="noStrike" spc="-1" noProof="1" dirty="0">
              <a:solidFill>
                <a:srgbClr val="000000"/>
              </a:solidFill>
              <a:latin typeface="Times New Roman" panose="02020603050405020304" pitchFamily="18" charset="0"/>
              <a:ea typeface="DejaVu Sans"/>
              <a:cs typeface="Times New Roman" panose="02020603050405020304" pitchFamily="18" charset="0"/>
            </a:endParaRPr>
          </a:p>
          <a:p>
            <a:pPr indent="-341630" algn="just" fontAlgn="auto">
              <a:spcBef>
                <a:spcPts val="480"/>
              </a:spcBef>
              <a:buClr>
                <a:srgbClr val="000000"/>
              </a:buClr>
              <a:buFont typeface="Arial" panose="020B0604020202020204"/>
              <a:buChar char="•"/>
            </a:pPr>
            <a:endParaRPr lang="en-IN" strike="noStrike" spc="-1" noProof="1" dirty="0">
              <a:solidFill>
                <a:srgbClr val="000000"/>
              </a:solidFill>
              <a:latin typeface="Times New Roman" panose="02020603050405020304" pitchFamily="18" charset="0"/>
              <a:ea typeface="DejaVu Sans"/>
              <a:cs typeface="Times New Roman" panose="02020603050405020304" pitchFamily="18" charset="0"/>
            </a:endParaRPr>
          </a:p>
          <a:p>
            <a:pPr indent="-341630" algn="just" fontAlgn="auto">
              <a:spcBef>
                <a:spcPts val="480"/>
              </a:spcBef>
              <a:buClr>
                <a:srgbClr val="000000"/>
              </a:buClr>
              <a:buFont typeface="Arial" panose="020B0604020202020204"/>
              <a:buChar char="•"/>
            </a:pPr>
            <a:r>
              <a:rPr lang="en-IN" strike="noStrike" spc="-1" noProof="1" dirty="0">
                <a:solidFill>
                  <a:srgbClr val="000000"/>
                </a:solidFill>
                <a:latin typeface="Times New Roman" panose="02020603050405020304" pitchFamily="18" charset="0"/>
                <a:cs typeface="Times New Roman" panose="02020603050405020304" pitchFamily="18" charset="0"/>
              </a:rPr>
              <a:t>OCR works by pre-processing the digital page image into its smallest component parts with layout analysis to find text blocks, sentence/line blocks, word blocks and character blocks.</a:t>
            </a:r>
            <a:endParaRPr lang="en-IN" strike="noStrike" spc="-1" noProof="1" dirty="0">
              <a:latin typeface="Times New Roman" panose="02020603050405020304" pitchFamily="18" charset="0"/>
              <a:cs typeface="Times New Roman" panose="02020603050405020304" pitchFamily="18" charset="0"/>
            </a:endParaRPr>
          </a:p>
          <a:p>
            <a:pPr marL="0" indent="0" algn="just" fontAlgn="auto">
              <a:buNone/>
            </a:pPr>
            <a:endParaRPr lang="en-US" strike="noStrike" noProof="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 name="TextShape 1"/>
          <p:cNvSpPr txBox="1"/>
          <p:nvPr/>
        </p:nvSpPr>
        <p:spPr>
          <a:xfrm>
            <a:off x="457200" y="273050"/>
            <a:ext cx="8228013" cy="1144588"/>
          </a:xfrm>
          <a:prstGeom prst="rect">
            <a:avLst/>
          </a:prstGeom>
          <a:noFill/>
          <a:ln>
            <a:noFill/>
          </a:ln>
        </p:spPr>
        <p:txBody>
          <a:bodyPr lIns="0" tIns="0" rIns="0" bIns="0" anchor="ctr"/>
          <a:lstStyle/>
          <a:p>
            <a:pPr algn="ctr" fontAlgn="auto"/>
            <a:r>
              <a:rPr lang="en-US" sz="3600" b="1" noProof="1" dirty="0" smtClean="0">
                <a:latin typeface="Times New Roman" panose="02020603050405020304" pitchFamily="18" charset="0"/>
                <a:ea typeface="+mn-ea"/>
                <a:cs typeface="Times New Roman" panose="02020603050405020304" pitchFamily="18" charset="0"/>
              </a:rPr>
              <a:t>Objective </a:t>
            </a:r>
            <a:r>
              <a:rPr lang="en-IN" altLang="en-US" sz="3600" b="1" noProof="1" dirty="0" smtClean="0">
                <a:latin typeface="Times New Roman" panose="02020603050405020304" pitchFamily="18" charset="0"/>
                <a:ea typeface="+mn-ea"/>
                <a:cs typeface="Times New Roman" panose="02020603050405020304" pitchFamily="18" charset="0"/>
              </a:rPr>
              <a:t>:</a:t>
            </a:r>
            <a:endParaRPr lang="en-IN" sz="3600" b="1" noProof="1" dirty="0" smtClean="0">
              <a:latin typeface="Times New Roman" panose="02020603050405020304" pitchFamily="18" charset="0"/>
              <a:cs typeface="Times New Roman" panose="02020603050405020304" pitchFamily="18" charset="0"/>
            </a:endParaRPr>
          </a:p>
          <a:p>
            <a:pPr algn="ctr" fontAlgn="auto"/>
            <a:r>
              <a:rPr lang="en-IN" sz="3600" b="1" noProof="1" dirty="0">
                <a:latin typeface="Times New Roman" panose="02020603050405020304" pitchFamily="18" charset="0"/>
                <a:ea typeface="+mn-ea"/>
                <a:cs typeface="Times New Roman" panose="02020603050405020304" pitchFamily="18" charset="0"/>
              </a:rPr>
              <a:t> Optical Character Recognition</a:t>
            </a:r>
            <a:endParaRPr lang="en-US" sz="3600" b="1" spc="-1" noProof="1" dirty="0">
              <a:solidFill>
                <a:srgbClr val="000000"/>
              </a:solidFill>
              <a:latin typeface="Times New Roman" panose="02020603050405020304" pitchFamily="18" charset="0"/>
              <a:cs typeface="Times New Roman" panose="02020603050405020304" pitchFamily="18" charset="0"/>
            </a:endParaRPr>
          </a:p>
        </p:txBody>
      </p:sp>
      <p:sp>
        <p:nvSpPr>
          <p:cNvPr id="173" name="TextShape 2"/>
          <p:cNvSpPr txBox="1"/>
          <p:nvPr/>
        </p:nvSpPr>
        <p:spPr>
          <a:xfrm>
            <a:off x="642938" y="3214688"/>
            <a:ext cx="8228013" cy="1144588"/>
          </a:xfrm>
          <a:prstGeom prst="rect">
            <a:avLst/>
          </a:prstGeom>
          <a:noFill/>
          <a:ln>
            <a:noFill/>
          </a:ln>
        </p:spPr>
        <p:txBody>
          <a:bodyPr lIns="0" tIns="0" rIns="0" bIns="0" anchor="ctr"/>
          <a:lstStyle/>
          <a:p>
            <a:pPr marL="215900" indent="-215900" algn="just" fontAlgn="auto">
              <a:buClr>
                <a:srgbClr val="000000"/>
              </a:buClr>
            </a:pPr>
            <a:endParaRPr lang="en-IN" sz="2900" noProof="1" dirty="0">
              <a:latin typeface="Times New Roman" panose="02020603050405020304" pitchFamily="18" charset="0"/>
              <a:cs typeface="Times New Roman" panose="02020603050405020304" pitchFamily="18" charset="0"/>
            </a:endParaRPr>
          </a:p>
          <a:p>
            <a:pPr marL="215900" indent="-215900" algn="just" fontAlgn="auto">
              <a:buClr>
                <a:srgbClr val="000000"/>
              </a:buClr>
            </a:pPr>
            <a:r>
              <a:rPr lang="en-IN" sz="2900" noProof="1" dirty="0">
                <a:latin typeface="Times New Roman" panose="02020603050405020304" pitchFamily="18" charset="0"/>
                <a:ea typeface="+mn-ea"/>
                <a:cs typeface="Times New Roman" panose="02020603050405020304" pitchFamily="18" charset="0"/>
              </a:rPr>
              <a:t>• </a:t>
            </a:r>
            <a:r>
              <a:rPr lang="en-IN" sz="2900" b="1" noProof="1" dirty="0">
                <a:latin typeface="Times New Roman" panose="02020603050405020304" pitchFamily="18" charset="0"/>
                <a:ea typeface="+mn-ea"/>
                <a:cs typeface="Times New Roman" panose="02020603050405020304" pitchFamily="18" charset="0"/>
              </a:rPr>
              <a:t>Input</a:t>
            </a:r>
            <a:r>
              <a:rPr lang="en-IN" sz="2900" noProof="1" dirty="0">
                <a:latin typeface="Times New Roman" panose="02020603050405020304" pitchFamily="18" charset="0"/>
                <a:ea typeface="+mn-ea"/>
                <a:cs typeface="Times New Roman" panose="02020603050405020304" pitchFamily="18" charset="0"/>
              </a:rPr>
              <a:t>: scanned images of printed text </a:t>
            </a:r>
            <a:endParaRPr lang="en-IN" sz="2900" noProof="1" dirty="0">
              <a:latin typeface="Times New Roman" panose="02020603050405020304" pitchFamily="18" charset="0"/>
              <a:cs typeface="Times New Roman" panose="02020603050405020304" pitchFamily="18" charset="0"/>
            </a:endParaRPr>
          </a:p>
          <a:p>
            <a:pPr marL="215900" indent="-215900" algn="just" fontAlgn="auto">
              <a:buClr>
                <a:srgbClr val="000000"/>
              </a:buClr>
            </a:pPr>
            <a:r>
              <a:rPr lang="en-IN" sz="2900" noProof="1" dirty="0">
                <a:latin typeface="Times New Roman" panose="02020603050405020304" pitchFamily="18" charset="0"/>
                <a:ea typeface="+mn-ea"/>
                <a:cs typeface="Times New Roman" panose="02020603050405020304" pitchFamily="18" charset="0"/>
              </a:rPr>
              <a:t>• </a:t>
            </a:r>
            <a:r>
              <a:rPr lang="en-IN" sz="2900" b="1" noProof="1" dirty="0">
                <a:latin typeface="Times New Roman" panose="02020603050405020304" pitchFamily="18" charset="0"/>
                <a:ea typeface="+mn-ea"/>
                <a:cs typeface="Times New Roman" panose="02020603050405020304" pitchFamily="18" charset="0"/>
              </a:rPr>
              <a:t>Output</a:t>
            </a:r>
            <a:r>
              <a:rPr lang="en-IN" sz="2900" noProof="1" dirty="0">
                <a:latin typeface="Times New Roman" panose="02020603050405020304" pitchFamily="18" charset="0"/>
                <a:ea typeface="+mn-ea"/>
                <a:cs typeface="Times New Roman" panose="02020603050405020304" pitchFamily="18" charset="0"/>
              </a:rPr>
              <a:t>: Computer readable version of input contents </a:t>
            </a:r>
            <a:endParaRPr lang="en-IN" sz="2900" noProof="1" dirty="0">
              <a:latin typeface="Times New Roman" panose="02020603050405020304" pitchFamily="18" charset="0"/>
              <a:cs typeface="Times New Roman" panose="02020603050405020304" pitchFamily="18" charset="0"/>
            </a:endParaRPr>
          </a:p>
          <a:p>
            <a:pPr marL="215900" indent="-215900" algn="just" fontAlgn="auto">
              <a:buClr>
                <a:srgbClr val="000000"/>
              </a:buClr>
            </a:pPr>
            <a:endParaRPr lang="en-IN" sz="2900" noProof="1" dirty="0">
              <a:latin typeface="Times New Roman" panose="02020603050405020304" pitchFamily="18" charset="0"/>
              <a:cs typeface="Times New Roman" panose="02020603050405020304" pitchFamily="18" charset="0"/>
            </a:endParaRPr>
          </a:p>
          <a:p>
            <a:pPr marL="215900" indent="-215900" algn="just" fontAlgn="auto">
              <a:buClr>
                <a:srgbClr val="000000"/>
              </a:buClr>
            </a:pPr>
            <a:r>
              <a:rPr lang="en-IN" sz="2900" noProof="1" dirty="0">
                <a:latin typeface="Times New Roman" panose="02020603050405020304" pitchFamily="18" charset="0"/>
                <a:ea typeface="+mn-ea"/>
                <a:cs typeface="Times New Roman" panose="02020603050405020304" pitchFamily="18" charset="0"/>
              </a:rPr>
              <a:t>There are several existing solutions to perform this task for English text. </a:t>
            </a:r>
            <a:endParaRPr lang="en-IN" sz="2900" noProof="1" dirty="0">
              <a:latin typeface="Times New Roman" panose="02020603050405020304" pitchFamily="18" charset="0"/>
              <a:cs typeface="Times New Roman" panose="02020603050405020304" pitchFamily="18" charset="0"/>
            </a:endParaRPr>
          </a:p>
          <a:p>
            <a:pPr marL="215900" indent="-215900" algn="just" fontAlgn="auto">
              <a:buClr>
                <a:srgbClr val="000000"/>
              </a:buClr>
            </a:pPr>
            <a:r>
              <a:rPr lang="en-IN" sz="2900" noProof="1" dirty="0">
                <a:latin typeface="Times New Roman" panose="02020603050405020304" pitchFamily="18" charset="0"/>
                <a:ea typeface="+mn-ea"/>
                <a:cs typeface="Times New Roman" panose="02020603050405020304" pitchFamily="18" charset="0"/>
              </a:rPr>
              <a:t>The potential benefits of this approach is its flexibility, since it makes no prior assumptions on the language of the text, and it should be possible to extend it to other alphabets.</a:t>
            </a:r>
            <a:endParaRPr lang="en-IN" sz="2900" b="0" spc="-1" noProof="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a:xfrm>
            <a:off x="457200" y="273050"/>
            <a:ext cx="8228013" cy="879475"/>
          </a:xfrm>
          <a:ln/>
        </p:spPr>
        <p:txBody>
          <a:bodyPr vert="horz" lIns="0" tIns="0" rIns="0" bIns="0" anchor="ctr"/>
          <a:p>
            <a:r>
              <a:rPr lang="en-US" altLang="zh-CN" sz="3600" b="1" dirty="0">
                <a:latin typeface="Times New Roman" panose="02020603050405020304" pitchFamily="18" charset="0"/>
              </a:rPr>
              <a:t>ARTIFICIAL NEURAL NETWORK</a:t>
            </a:r>
            <a:endParaRPr lang="en-IN" altLang="en-US" sz="3600" b="1" dirty="0">
              <a:latin typeface="Times New Roman" panose="02020603050405020304" pitchFamily="18" charset="0"/>
            </a:endParaRPr>
          </a:p>
        </p:txBody>
      </p:sp>
      <p:sp>
        <p:nvSpPr>
          <p:cNvPr id="9218" name="Text Placeholder 2"/>
          <p:cNvSpPr>
            <a:spLocks noGrp="1"/>
          </p:cNvSpPr>
          <p:nvPr>
            <p:ph type="body"/>
          </p:nvPr>
        </p:nvSpPr>
        <p:spPr>
          <a:xfrm>
            <a:off x="455613" y="1263650"/>
            <a:ext cx="8229600" cy="3976688"/>
          </a:xfrm>
        </p:spPr>
        <p:txBody>
          <a:bodyPr lIns="91440" tIns="45720" rIns="91440" bIns="45720" anchor="t"/>
          <a:p>
            <a:pPr algn="just" fontAlgn="auto">
              <a:buClr>
                <a:schemeClr val="tx2"/>
              </a:buClr>
              <a:buSzPct val="75000"/>
            </a:pPr>
            <a:r>
              <a:rPr lang="en-GB" altLang="en-US" sz="2800" strike="noStrike" noProof="1" dirty="0">
                <a:latin typeface="Times New Roman" panose="02020603050405020304" pitchFamily="18" charset="0"/>
              </a:rPr>
              <a:t>A </a:t>
            </a:r>
            <a:r>
              <a:rPr lang="en-GB" altLang="en-US" sz="2800" b="1" strike="noStrike" noProof="1" dirty="0">
                <a:latin typeface="Times New Roman" panose="02020603050405020304" pitchFamily="18" charset="0"/>
              </a:rPr>
              <a:t>neural network</a:t>
            </a:r>
            <a:r>
              <a:rPr lang="en-GB" altLang="en-US" sz="2800" strike="noStrike" noProof="1" dirty="0">
                <a:latin typeface="Times New Roman" panose="02020603050405020304" pitchFamily="18" charset="0"/>
              </a:rPr>
              <a:t> can be defined as a model of reasoning based on the human brain.  The brain consists of a densely interconnected set of nerve cells, or basic information-processing units, called </a:t>
            </a:r>
            <a:r>
              <a:rPr lang="en-GB" altLang="en-US" sz="2800" b="1" strike="noStrike" noProof="1" dirty="0">
                <a:latin typeface="Times New Roman" panose="02020603050405020304" pitchFamily="18" charset="0"/>
              </a:rPr>
              <a:t>neurons</a:t>
            </a:r>
            <a:r>
              <a:rPr lang="en-GB" altLang="en-US" sz="2800" strike="noStrike" noProof="1" dirty="0">
                <a:latin typeface="Times New Roman" panose="02020603050405020304" pitchFamily="18" charset="0"/>
              </a:rPr>
              <a:t>. </a:t>
            </a:r>
            <a:endParaRPr lang="en-GB" altLang="en-US" sz="2800" strike="noStrike" noProof="1" dirty="0">
              <a:latin typeface="Times New Roman" panose="02020603050405020304" pitchFamily="18" charset="0"/>
            </a:endParaRPr>
          </a:p>
          <a:p>
            <a:pPr algn="just" fontAlgn="auto">
              <a:buClr>
                <a:schemeClr val="tx2"/>
              </a:buClr>
              <a:buSzPct val="75000"/>
            </a:pPr>
            <a:r>
              <a:rPr lang="en-GB" altLang="en-US" sz="2800" strike="noStrike" noProof="1" dirty="0">
                <a:latin typeface="Times New Roman" panose="02020603050405020304" pitchFamily="18" charset="0"/>
              </a:rPr>
              <a:t>An artificial neural network consists of a number of very simple processors, also called </a:t>
            </a:r>
            <a:r>
              <a:rPr lang="en-GB" altLang="en-US" sz="2800" b="1" strike="noStrike" noProof="1" dirty="0">
                <a:latin typeface="Times New Roman" panose="02020603050405020304" pitchFamily="18" charset="0"/>
              </a:rPr>
              <a:t>neurons</a:t>
            </a:r>
            <a:r>
              <a:rPr lang="en-GB" altLang="en-US" sz="2800" strike="noStrike" noProof="1" dirty="0">
                <a:latin typeface="Times New Roman" panose="02020603050405020304" pitchFamily="18" charset="0"/>
              </a:rPr>
              <a:t>, which are analogous to the biological neurons in the brain. </a:t>
            </a:r>
            <a:endParaRPr lang="en-GB" altLang="en-US" sz="2800" strike="noStrike" noProof="1" dirty="0">
              <a:latin typeface="Times New Roman" panose="02020603050405020304" pitchFamily="18" charset="0"/>
            </a:endParaRPr>
          </a:p>
          <a:p>
            <a:pPr marL="0" indent="0" algn="just" fontAlgn="auto">
              <a:buNone/>
            </a:pPr>
            <a:endParaRPr lang="en-GB" altLang="en-US" sz="2800" strike="noStrike" noProof="1" dirty="0">
              <a:latin typeface="Times New Roman" panose="02020603050405020304" pitchFamily="18" charset="0"/>
            </a:endParaRPr>
          </a:p>
          <a:p>
            <a:pPr algn="just" fontAlgn="auto"/>
            <a:endParaRPr lang="en-IN" altLang="en-US" sz="2800" strike="noStrike" noProof="1" dirty="0">
              <a:latin typeface="Times New Roman" panose="02020603050405020304" pitchFamily="18" charset="0"/>
            </a:endParaRPr>
          </a:p>
        </p:txBody>
      </p:sp>
      <p:pic>
        <p:nvPicPr>
          <p:cNvPr id="3" name="Picture 2" descr="IMG_2011"/>
          <p:cNvPicPr>
            <a:picLocks noChangeAspect="1"/>
          </p:cNvPicPr>
          <p:nvPr/>
        </p:nvPicPr>
        <p:blipFill>
          <a:blip r:embed="rId1"/>
          <a:stretch>
            <a:fillRect/>
          </a:stretch>
        </p:blipFill>
        <p:spPr>
          <a:xfrm>
            <a:off x="456565" y="4485005"/>
            <a:ext cx="8228965" cy="22853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Placeholder 2"/>
          <p:cNvSpPr>
            <a:spLocks noGrp="1"/>
          </p:cNvSpPr>
          <p:nvPr>
            <p:ph type="body"/>
          </p:nvPr>
        </p:nvSpPr>
        <p:spPr>
          <a:xfrm>
            <a:off x="458788" y="674688"/>
            <a:ext cx="8228012" cy="1143000"/>
          </a:xfrm>
          <a:ln/>
        </p:spPr>
        <p:txBody>
          <a:bodyPr lIns="91440" tIns="45720" rIns="91440" bIns="45720" anchor="t"/>
          <a:p>
            <a:pPr algn="just">
              <a:buClr>
                <a:schemeClr val="tx2"/>
              </a:buClr>
              <a:buSzPct val="75000"/>
            </a:pPr>
            <a:r>
              <a:rPr lang="en-GB" altLang="en-US" sz="2800" dirty="0">
                <a:latin typeface="Times New Roman" panose="02020603050405020304" pitchFamily="18" charset="0"/>
              </a:rPr>
              <a:t>The neurons are connected by weighted links passing signals from one neuron to another.  </a:t>
            </a:r>
            <a:endParaRPr lang="en-GB" altLang="en-US" sz="2800" dirty="0">
              <a:latin typeface="Times New Roman" panose="02020603050405020304" pitchFamily="18" charset="0"/>
            </a:endParaRPr>
          </a:p>
          <a:p>
            <a:pPr>
              <a:buClr>
                <a:schemeClr val="tx2"/>
              </a:buClr>
              <a:buSzPct val="75000"/>
            </a:pPr>
            <a:r>
              <a:rPr lang="en-GB" altLang="en-US" sz="2800" dirty="0">
                <a:latin typeface="Times New Roman" panose="02020603050405020304" pitchFamily="18" charset="0"/>
              </a:rPr>
              <a:t>The neuron computes the weighted sum of the input signals and compares the result with a </a:t>
            </a:r>
            <a:r>
              <a:rPr lang="en-GB" altLang="en-US" sz="2800" b="1" dirty="0">
                <a:latin typeface="Times New Roman" panose="02020603050405020304" pitchFamily="18" charset="0"/>
              </a:rPr>
              <a:t>threshold value</a:t>
            </a:r>
            <a:r>
              <a:rPr lang="en-GB" altLang="en-US" sz="2800" dirty="0">
                <a:latin typeface="Times New Roman" panose="02020603050405020304" pitchFamily="18" charset="0"/>
              </a:rPr>
              <a:t>, </a:t>
            </a:r>
            <a:endParaRPr lang="en-GB" altLang="en-US" sz="2800" dirty="0">
              <a:latin typeface="Times New Roman" panose="02020603050405020304" pitchFamily="18" charset="0"/>
            </a:endParaRPr>
          </a:p>
          <a:p>
            <a:pPr>
              <a:buClr>
                <a:schemeClr val="tx2"/>
              </a:buClr>
              <a:buSzPct val="75000"/>
            </a:pPr>
            <a:r>
              <a:rPr lang="en-GB" altLang="en-US" sz="2800" dirty="0">
                <a:latin typeface="Times New Roman" panose="02020603050405020304" pitchFamily="18" charset="0"/>
              </a:rPr>
              <a:t>The neuron uses the following transfer or </a:t>
            </a:r>
            <a:r>
              <a:rPr lang="en-GB" altLang="en-US" sz="2800" b="1" dirty="0">
                <a:latin typeface="Times New Roman" panose="02020603050405020304" pitchFamily="18" charset="0"/>
              </a:rPr>
              <a:t>activation</a:t>
            </a:r>
            <a:r>
              <a:rPr lang="en-GB" altLang="en-US" sz="2800" dirty="0">
                <a:latin typeface="Times New Roman" panose="02020603050405020304" pitchFamily="18" charset="0"/>
              </a:rPr>
              <a:t> </a:t>
            </a:r>
            <a:r>
              <a:rPr lang="en-GB" altLang="en-US" sz="2800" b="1" dirty="0">
                <a:latin typeface="Times New Roman" panose="02020603050405020304" pitchFamily="18" charset="0"/>
              </a:rPr>
              <a:t>function</a:t>
            </a:r>
            <a:r>
              <a:rPr lang="en-GB" altLang="en-US" sz="2800" dirty="0">
                <a:latin typeface="Times New Roman" panose="02020603050405020304" pitchFamily="18" charset="0"/>
              </a:rPr>
              <a:t>:</a:t>
            </a:r>
            <a:endParaRPr lang="en-GB" altLang="en-US" sz="2800" dirty="0">
              <a:latin typeface="Times New Roman" panose="02020603050405020304" pitchFamily="18" charset="0"/>
            </a:endParaRPr>
          </a:p>
          <a:p>
            <a:pPr>
              <a:buClr>
                <a:schemeClr val="tx2"/>
              </a:buClr>
              <a:buSzPct val="75000"/>
            </a:pPr>
            <a:endParaRPr lang="en-GB" altLang="en-US" sz="2800" dirty="0">
              <a:latin typeface="Times New Roman" panose="02020603050405020304" pitchFamily="18" charset="0"/>
            </a:endParaRPr>
          </a:p>
          <a:p>
            <a:endParaRPr lang="en-IN" altLang="en-US" sz="2800" dirty="0">
              <a:latin typeface="Times New Roman" panose="02020603050405020304" pitchFamily="18" charset="0"/>
            </a:endParaRPr>
          </a:p>
        </p:txBody>
      </p:sp>
      <p:pic>
        <p:nvPicPr>
          <p:cNvPr id="11266" name="Picture 3"/>
          <p:cNvPicPr>
            <a:picLocks noChangeAspect="1"/>
          </p:cNvPicPr>
          <p:nvPr/>
        </p:nvPicPr>
        <p:blipFill>
          <a:blip r:embed="rId1"/>
          <a:stretch>
            <a:fillRect/>
          </a:stretch>
        </p:blipFill>
        <p:spPr>
          <a:xfrm>
            <a:off x="458788" y="4252913"/>
            <a:ext cx="5013325" cy="2022475"/>
          </a:xfrm>
          <a:prstGeom prst="rect">
            <a:avLst/>
          </a:prstGeom>
          <a:noFill/>
          <a:ln w="9525">
            <a:noFill/>
          </a:ln>
        </p:spPr>
      </p:pic>
      <p:pic>
        <p:nvPicPr>
          <p:cNvPr id="11267" name="Picture 5"/>
          <p:cNvPicPr>
            <a:picLocks noChangeAspect="1"/>
          </p:cNvPicPr>
          <p:nvPr/>
        </p:nvPicPr>
        <p:blipFill>
          <a:blip r:embed="rId2"/>
          <a:stretch>
            <a:fillRect/>
          </a:stretch>
        </p:blipFill>
        <p:spPr>
          <a:xfrm>
            <a:off x="5983288" y="4800600"/>
            <a:ext cx="2590800" cy="1100138"/>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695325"/>
            <a:ext cx="8229600" cy="1144588"/>
          </a:xfrm>
        </p:spPr>
        <p:txBody>
          <a:bodyPr lIns="0" tIns="0" rIns="0" bIns="0" anchor="ctr">
            <a:normAutofit fontScale="90000"/>
          </a:bodyPr>
          <a:lstStyle/>
          <a:p>
            <a:pPr algn="ctr" fontAlgn="auto"/>
            <a:r>
              <a:rPr lang="en-IN" b="1" strike="noStrike" noProof="1" dirty="0" err="1">
                <a:latin typeface="Times New Roman" panose="02020603050405020304" pitchFamily="18" charset="0"/>
                <a:cs typeface="Times New Roman" panose="02020603050405020304" pitchFamily="18" charset="0"/>
              </a:rPr>
              <a:t>Feedforward</a:t>
            </a:r>
            <a:r>
              <a:rPr lang="en-IN" b="1" strike="noStrike" noProof="1" dirty="0">
                <a:latin typeface="Times New Roman" panose="02020603050405020304" pitchFamily="18" charset="0"/>
                <a:cs typeface="Times New Roman" panose="02020603050405020304" pitchFamily="18" charset="0"/>
              </a:rPr>
              <a:t> neural network</a:t>
            </a:r>
            <a:br>
              <a:rPr lang="en-IN" dirty="0">
                <a:latin typeface="Times New Roman" panose="02020603050405020304" pitchFamily="18" charset="0"/>
                <a:cs typeface="Times New Roman" panose="02020603050405020304" pitchFamily="18" charset="0"/>
              </a:rPr>
            </a:br>
            <a:endParaRPr lang="en-IN" strike="noStrike" noProof="1" dirty="0">
              <a:latin typeface="Times New Roman" panose="02020603050405020304" pitchFamily="18" charset="0"/>
              <a:cs typeface="Times New Roman" panose="02020603050405020304" pitchFamily="18" charset="0"/>
            </a:endParaRPr>
          </a:p>
        </p:txBody>
      </p:sp>
      <p:sp>
        <p:nvSpPr>
          <p:cNvPr id="12290" name="Text Placeholder 2"/>
          <p:cNvSpPr>
            <a:spLocks noGrp="1"/>
          </p:cNvSpPr>
          <p:nvPr>
            <p:ph type="body"/>
          </p:nvPr>
        </p:nvSpPr>
        <p:spPr>
          <a:xfrm>
            <a:off x="458788" y="1735138"/>
            <a:ext cx="8228012" cy="1143000"/>
          </a:xfrm>
          <a:ln/>
        </p:spPr>
        <p:txBody>
          <a:bodyPr lIns="91440" tIns="45720" rIns="91440" bIns="45720" anchor="t"/>
          <a:p>
            <a:r>
              <a:rPr lang="en-US" altLang="zh-CN" sz="2800" dirty="0">
                <a:latin typeface="Times New Roman" panose="02020603050405020304" pitchFamily="18" charset="0"/>
              </a:rPr>
              <a:t> </a:t>
            </a:r>
            <a:r>
              <a:rPr lang="en-IN" altLang="en-US" sz="2800" dirty="0">
                <a:latin typeface="Times New Roman" panose="02020603050405020304" pitchFamily="18" charset="0"/>
              </a:rPr>
              <a:t>A </a:t>
            </a:r>
            <a:r>
              <a:rPr lang="en-IN" altLang="en-US" sz="2800" b="1" dirty="0" err="1">
                <a:latin typeface="Times New Roman" panose="02020603050405020304" pitchFamily="18" charset="0"/>
              </a:rPr>
              <a:t>feedforward</a:t>
            </a:r>
            <a:r>
              <a:rPr lang="en-IN" altLang="en-US" sz="2800" b="1" dirty="0">
                <a:latin typeface="Times New Roman" panose="02020603050405020304" pitchFamily="18" charset="0"/>
              </a:rPr>
              <a:t> neural network</a:t>
            </a:r>
            <a:r>
              <a:rPr lang="en-IN" altLang="en-US" sz="2800" dirty="0">
                <a:latin typeface="Times New Roman" panose="02020603050405020304" pitchFamily="18" charset="0"/>
              </a:rPr>
              <a:t> is an artificial neural network wherein connections between the nodes do </a:t>
            </a:r>
            <a:r>
              <a:rPr lang="en-IN" altLang="en-US" sz="2800" i="1" dirty="0">
                <a:latin typeface="Times New Roman" panose="02020603050405020304" pitchFamily="18" charset="0"/>
              </a:rPr>
              <a:t>not</a:t>
            </a:r>
            <a:r>
              <a:rPr lang="en-IN" altLang="en-US" sz="2800" dirty="0">
                <a:latin typeface="Times New Roman" panose="02020603050405020304" pitchFamily="18" charset="0"/>
              </a:rPr>
              <a:t> form a cycle.</a:t>
            </a:r>
            <a:endParaRPr lang="en-IN" altLang="en-US" sz="2800" dirty="0">
              <a:latin typeface="Times New Roman" panose="02020603050405020304" pitchFamily="18" charset="0"/>
            </a:endParaRPr>
          </a:p>
          <a:p>
            <a:endParaRPr lang="en-IN" altLang="en-US" sz="2800" dirty="0">
              <a:latin typeface="Times New Roman" panose="02020603050405020304" pitchFamily="18" charset="0"/>
            </a:endParaRPr>
          </a:p>
          <a:p>
            <a:r>
              <a:rPr lang="en-US" altLang="zh-CN" sz="2800" dirty="0">
                <a:latin typeface="Times New Roman" panose="02020603050405020304" pitchFamily="18" charset="0"/>
              </a:rPr>
              <a:t> </a:t>
            </a:r>
            <a:r>
              <a:rPr lang="en-IN" altLang="en-US" sz="2800" dirty="0">
                <a:latin typeface="Times New Roman" panose="02020603050405020304" pitchFamily="18" charset="0"/>
              </a:rPr>
              <a:t>In this network, the information moves in only one direction, forward, from the input nodes, through the hidden nodes (if any) and to the output nodes.</a:t>
            </a:r>
            <a:endParaRPr lang="en-US" altLang="zh-CN" sz="280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457200" y="273050"/>
            <a:ext cx="8228013" cy="1144588"/>
          </a:xfrm>
          <a:ln/>
        </p:spPr>
        <p:txBody>
          <a:bodyPr vert="horz" lIns="0" tIns="0" rIns="0" bIns="0" anchor="ctr"/>
          <a:p>
            <a:endParaRPr lang="en-IN" altLang="en-US"/>
          </a:p>
        </p:txBody>
      </p:sp>
      <p:sp>
        <p:nvSpPr>
          <p:cNvPr id="13314" name="Text Placeholder 2"/>
          <p:cNvSpPr>
            <a:spLocks noGrp="1"/>
          </p:cNvSpPr>
          <p:nvPr>
            <p:ph type="body"/>
          </p:nvPr>
        </p:nvSpPr>
        <p:spPr>
          <a:ln/>
        </p:spPr>
        <p:txBody>
          <a:bodyPr lIns="91440" tIns="45720" rIns="91440" bIns="45720" anchor="t"/>
          <a:p>
            <a:endParaRPr lang="en-IN" altLang="en-US" dirty="0"/>
          </a:p>
        </p:txBody>
      </p:sp>
      <p:pic>
        <p:nvPicPr>
          <p:cNvPr id="13315" name="Picture 2"/>
          <p:cNvPicPr>
            <a:picLocks noChangeAspect="1"/>
          </p:cNvPicPr>
          <p:nvPr/>
        </p:nvPicPr>
        <p:blipFill>
          <a:blip r:embed="rId1"/>
          <a:srcRect l="18741" t="24583" r="25974" b="12500"/>
          <a:stretch>
            <a:fillRect/>
          </a:stretch>
        </p:blipFill>
        <p:spPr>
          <a:xfrm>
            <a:off x="0" y="304800"/>
            <a:ext cx="9144000" cy="609600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6265</Words>
  <Application>WPS Presentation</Application>
  <PresentationFormat>On-screen Show (4:3)</PresentationFormat>
  <Paragraphs>179</Paragraphs>
  <Slides>23</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Arial</vt:lpstr>
      <vt:lpstr>Times New Roman</vt:lpstr>
      <vt:lpstr>Algerian</vt:lpstr>
      <vt:lpstr>DejaVu Sans</vt:lpstr>
      <vt:lpstr>Times New Roman</vt:lpstr>
      <vt:lpstr>Calibri</vt:lpstr>
      <vt:lpstr>Microsoft YaHei</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 of Miniproject</dc:title>
  <dc:creator>jketki</dc:creator>
  <cp:lastModifiedBy>PARANTAP</cp:lastModifiedBy>
  <cp:revision>72</cp:revision>
  <dcterms:created xsi:type="dcterms:W3CDTF">2015-07-31T04:42:00Z</dcterms:created>
  <dcterms:modified xsi:type="dcterms:W3CDTF">2019-04-03T04:17:25Z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