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7" r:id="rId6"/>
    <p:sldId id="260" r:id="rId7"/>
    <p:sldId id="261" r:id="rId8"/>
    <p:sldId id="262" r:id="rId9"/>
    <p:sldId id="263" r:id="rId10"/>
    <p:sldId id="266" r:id="rId11"/>
    <p:sldId id="265" r:id="rId12"/>
    <p:sldId id="264" r:id="rId13"/>
    <p:sldId id="268" r:id="rId14"/>
    <p:sldId id="269" r:id="rId15"/>
    <p:sldId id="270" r:id="rId16"/>
    <p:sldId id="271" r:id="rId17"/>
    <p:sldId id="273" r:id="rId18"/>
    <p:sldId id="272"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293E3C-E18F-472F-8758-2E93C0D5D75D}"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FA93D258-89F3-480D-98A6-E9A82328D04A}">
      <dgm:prSet/>
      <dgm:spPr/>
      <dgm:t>
        <a:bodyPr/>
        <a:lstStyle/>
        <a:p>
          <a:r>
            <a:rPr lang="en-US" dirty="0"/>
            <a:t>The main purpose of analyzing the data within this US Accidents dataset, is to first fully understand the various variables and predict the severity of the accident.</a:t>
          </a:r>
        </a:p>
      </dgm:t>
    </dgm:pt>
    <dgm:pt modelId="{A072C7AB-B684-4398-8C0B-FF0043157AF9}" type="parTrans" cxnId="{F120BF8B-6813-4D45-8553-42E4FBD6E25C}">
      <dgm:prSet/>
      <dgm:spPr/>
      <dgm:t>
        <a:bodyPr/>
        <a:lstStyle/>
        <a:p>
          <a:endParaRPr lang="en-US"/>
        </a:p>
      </dgm:t>
    </dgm:pt>
    <dgm:pt modelId="{F32DDD59-479D-43B5-8D11-724BF77A4D64}" type="sibTrans" cxnId="{F120BF8B-6813-4D45-8553-42E4FBD6E25C}">
      <dgm:prSet/>
      <dgm:spPr/>
      <dgm:t>
        <a:bodyPr/>
        <a:lstStyle/>
        <a:p>
          <a:endParaRPr lang="en-US"/>
        </a:p>
      </dgm:t>
    </dgm:pt>
    <dgm:pt modelId="{94603018-739B-481A-8BB1-9C1E570674F4}">
      <dgm:prSet/>
      <dgm:spPr/>
      <dgm:t>
        <a:bodyPr/>
        <a:lstStyle/>
        <a:p>
          <a:r>
            <a:rPr lang="en-US"/>
            <a:t>What is the current trend of yearly car accidents?</a:t>
          </a:r>
        </a:p>
      </dgm:t>
    </dgm:pt>
    <dgm:pt modelId="{5F27CBA3-80EC-409B-977C-80B5C6DCD838}" type="parTrans" cxnId="{BEC4ED27-8176-4F13-850A-C505F60621CE}">
      <dgm:prSet/>
      <dgm:spPr/>
      <dgm:t>
        <a:bodyPr/>
        <a:lstStyle/>
        <a:p>
          <a:endParaRPr lang="en-US"/>
        </a:p>
      </dgm:t>
    </dgm:pt>
    <dgm:pt modelId="{81DA94D8-361B-443B-AF81-4BE3FF519596}" type="sibTrans" cxnId="{BEC4ED27-8176-4F13-850A-C505F60621CE}">
      <dgm:prSet/>
      <dgm:spPr/>
      <dgm:t>
        <a:bodyPr/>
        <a:lstStyle/>
        <a:p>
          <a:endParaRPr lang="en-US"/>
        </a:p>
      </dgm:t>
    </dgm:pt>
    <dgm:pt modelId="{BC1B245B-9CA3-4761-AB71-6D69110F1EBE}">
      <dgm:prSet/>
      <dgm:spPr/>
      <dgm:t>
        <a:bodyPr/>
        <a:lstStyle/>
        <a:p>
          <a:r>
            <a:rPr lang="en-US"/>
            <a:t>What is the percentage of accident occurrences during the day? How about during the night?</a:t>
          </a:r>
        </a:p>
      </dgm:t>
    </dgm:pt>
    <dgm:pt modelId="{B612CF62-9EB4-4B34-8156-793DC9844350}" type="parTrans" cxnId="{D65B4D57-E676-4711-A073-3A335D53CAE6}">
      <dgm:prSet/>
      <dgm:spPr/>
      <dgm:t>
        <a:bodyPr/>
        <a:lstStyle/>
        <a:p>
          <a:endParaRPr lang="en-US"/>
        </a:p>
      </dgm:t>
    </dgm:pt>
    <dgm:pt modelId="{D904CA11-5B01-4B94-AB17-BA8D9A4A3E58}" type="sibTrans" cxnId="{D65B4D57-E676-4711-A073-3A335D53CAE6}">
      <dgm:prSet/>
      <dgm:spPr/>
      <dgm:t>
        <a:bodyPr/>
        <a:lstStyle/>
        <a:p>
          <a:endParaRPr lang="en-US"/>
        </a:p>
      </dgm:t>
    </dgm:pt>
    <dgm:pt modelId="{58049788-60DC-45F5-92E5-2BF9A41B7E17}">
      <dgm:prSet/>
      <dgm:spPr/>
      <dgm:t>
        <a:bodyPr/>
        <a:lstStyle/>
        <a:p>
          <a:r>
            <a:rPr lang="en-US"/>
            <a:t>What are the top cities with the most accidents within the US?</a:t>
          </a:r>
        </a:p>
      </dgm:t>
    </dgm:pt>
    <dgm:pt modelId="{FE01F1DC-3A5D-4E79-A389-F582417BFBAE}" type="parTrans" cxnId="{47A91CE3-606A-49DB-B77D-6D3FB65C0E57}">
      <dgm:prSet/>
      <dgm:spPr/>
      <dgm:t>
        <a:bodyPr/>
        <a:lstStyle/>
        <a:p>
          <a:endParaRPr lang="en-US"/>
        </a:p>
      </dgm:t>
    </dgm:pt>
    <dgm:pt modelId="{87FF9EDC-E79B-4E28-B0E6-95001878BA71}" type="sibTrans" cxnId="{47A91CE3-606A-49DB-B77D-6D3FB65C0E57}">
      <dgm:prSet/>
      <dgm:spPr/>
      <dgm:t>
        <a:bodyPr/>
        <a:lstStyle/>
        <a:p>
          <a:endParaRPr lang="en-US"/>
        </a:p>
      </dgm:t>
    </dgm:pt>
    <dgm:pt modelId="{1474B0CC-DC7E-4D25-8771-058CC06B8CF2}">
      <dgm:prSet/>
      <dgm:spPr/>
      <dgm:t>
        <a:bodyPr/>
        <a:lstStyle/>
        <a:p>
          <a:r>
            <a:rPr lang="en-US"/>
            <a:t>What times are accidents most likely to occur within a day? What about weekly? Yearly?</a:t>
          </a:r>
        </a:p>
      </dgm:t>
    </dgm:pt>
    <dgm:pt modelId="{F2DE8E8D-7978-4B16-88A3-672E5FC4A26E}" type="parTrans" cxnId="{D9287224-96E0-4C32-8256-5ACAED45C31C}">
      <dgm:prSet/>
      <dgm:spPr/>
      <dgm:t>
        <a:bodyPr/>
        <a:lstStyle/>
        <a:p>
          <a:endParaRPr lang="en-US"/>
        </a:p>
      </dgm:t>
    </dgm:pt>
    <dgm:pt modelId="{650AF8CF-79C6-4707-B353-8C3E9743F3D4}" type="sibTrans" cxnId="{D9287224-96E0-4C32-8256-5ACAED45C31C}">
      <dgm:prSet/>
      <dgm:spPr/>
      <dgm:t>
        <a:bodyPr/>
        <a:lstStyle/>
        <a:p>
          <a:endParaRPr lang="en-US"/>
        </a:p>
      </dgm:t>
    </dgm:pt>
    <dgm:pt modelId="{97902687-D41F-423E-B2DB-D0DBED221443}">
      <dgm:prSet/>
      <dgm:spPr/>
      <dgm:t>
        <a:bodyPr/>
        <a:lstStyle/>
        <a:p>
          <a:r>
            <a:rPr lang="en-US"/>
            <a:t>What time during the season/month are accidents highest?</a:t>
          </a:r>
        </a:p>
      </dgm:t>
    </dgm:pt>
    <dgm:pt modelId="{8B3BE444-8602-407F-9547-6CF3FC0EAD9F}" type="parTrans" cxnId="{E69D5D98-70D0-49E4-84C1-C4BBF4847E6F}">
      <dgm:prSet/>
      <dgm:spPr/>
      <dgm:t>
        <a:bodyPr/>
        <a:lstStyle/>
        <a:p>
          <a:endParaRPr lang="en-US"/>
        </a:p>
      </dgm:t>
    </dgm:pt>
    <dgm:pt modelId="{A224875F-25D3-4F75-AB4D-83200CF0708C}" type="sibTrans" cxnId="{E69D5D98-70D0-49E4-84C1-C4BBF4847E6F}">
      <dgm:prSet/>
      <dgm:spPr/>
      <dgm:t>
        <a:bodyPr/>
        <a:lstStyle/>
        <a:p>
          <a:endParaRPr lang="en-US"/>
        </a:p>
      </dgm:t>
    </dgm:pt>
    <dgm:pt modelId="{852B858A-4D05-43BC-9A1C-E6037DCC50B3}">
      <dgm:prSet/>
      <dgm:spPr/>
      <dgm:t>
        <a:bodyPr/>
        <a:lstStyle/>
        <a:p>
          <a:r>
            <a:rPr lang="en-US"/>
            <a:t>Find accuracy of the model</a:t>
          </a:r>
        </a:p>
      </dgm:t>
    </dgm:pt>
    <dgm:pt modelId="{9B6F9433-AD0A-4811-8E6E-BEBD25D1E530}" type="parTrans" cxnId="{7C14D3C3-12A5-46E2-B4FA-C740B7B73A50}">
      <dgm:prSet/>
      <dgm:spPr/>
      <dgm:t>
        <a:bodyPr/>
        <a:lstStyle/>
        <a:p>
          <a:endParaRPr lang="en-US"/>
        </a:p>
      </dgm:t>
    </dgm:pt>
    <dgm:pt modelId="{349C56A7-F70F-4A22-AD1F-0DED167AA9A2}" type="sibTrans" cxnId="{7C14D3C3-12A5-46E2-B4FA-C740B7B73A50}">
      <dgm:prSet/>
      <dgm:spPr/>
      <dgm:t>
        <a:bodyPr/>
        <a:lstStyle/>
        <a:p>
          <a:endParaRPr lang="en-US"/>
        </a:p>
      </dgm:t>
    </dgm:pt>
    <dgm:pt modelId="{C8B4271F-EDDF-5143-800B-E19A6161E9EE}" type="pres">
      <dgm:prSet presAssocID="{A2293E3C-E18F-472F-8758-2E93C0D5D75D}" presName="linear" presStyleCnt="0">
        <dgm:presLayoutVars>
          <dgm:animLvl val="lvl"/>
          <dgm:resizeHandles val="exact"/>
        </dgm:presLayoutVars>
      </dgm:prSet>
      <dgm:spPr/>
    </dgm:pt>
    <dgm:pt modelId="{239EE789-3B66-CA4E-915F-FFFCD9E2FBB9}" type="pres">
      <dgm:prSet presAssocID="{FA93D258-89F3-480D-98A6-E9A82328D04A}" presName="parentText" presStyleLbl="node1" presStyleIdx="0" presStyleCnt="7">
        <dgm:presLayoutVars>
          <dgm:chMax val="0"/>
          <dgm:bulletEnabled val="1"/>
        </dgm:presLayoutVars>
      </dgm:prSet>
      <dgm:spPr/>
    </dgm:pt>
    <dgm:pt modelId="{FAAE2D54-0617-324C-8F87-DD26DA57AE79}" type="pres">
      <dgm:prSet presAssocID="{F32DDD59-479D-43B5-8D11-724BF77A4D64}" presName="spacer" presStyleCnt="0"/>
      <dgm:spPr/>
    </dgm:pt>
    <dgm:pt modelId="{3D4E28A1-ED30-CF45-9497-FC55659D66E5}" type="pres">
      <dgm:prSet presAssocID="{94603018-739B-481A-8BB1-9C1E570674F4}" presName="parentText" presStyleLbl="node1" presStyleIdx="1" presStyleCnt="7">
        <dgm:presLayoutVars>
          <dgm:chMax val="0"/>
          <dgm:bulletEnabled val="1"/>
        </dgm:presLayoutVars>
      </dgm:prSet>
      <dgm:spPr/>
    </dgm:pt>
    <dgm:pt modelId="{9B09F9ED-1703-7148-86EE-993EF4A95A3D}" type="pres">
      <dgm:prSet presAssocID="{81DA94D8-361B-443B-AF81-4BE3FF519596}" presName="spacer" presStyleCnt="0"/>
      <dgm:spPr/>
    </dgm:pt>
    <dgm:pt modelId="{3D1842EE-CDDE-B140-BBEA-809E06608E8B}" type="pres">
      <dgm:prSet presAssocID="{BC1B245B-9CA3-4761-AB71-6D69110F1EBE}" presName="parentText" presStyleLbl="node1" presStyleIdx="2" presStyleCnt="7">
        <dgm:presLayoutVars>
          <dgm:chMax val="0"/>
          <dgm:bulletEnabled val="1"/>
        </dgm:presLayoutVars>
      </dgm:prSet>
      <dgm:spPr/>
    </dgm:pt>
    <dgm:pt modelId="{33567926-3EB1-E348-8F3B-03057B37BA43}" type="pres">
      <dgm:prSet presAssocID="{D904CA11-5B01-4B94-AB17-BA8D9A4A3E58}" presName="spacer" presStyleCnt="0"/>
      <dgm:spPr/>
    </dgm:pt>
    <dgm:pt modelId="{6C0DC0F7-A752-9C48-BDAD-0267902A4D5E}" type="pres">
      <dgm:prSet presAssocID="{58049788-60DC-45F5-92E5-2BF9A41B7E17}" presName="parentText" presStyleLbl="node1" presStyleIdx="3" presStyleCnt="7">
        <dgm:presLayoutVars>
          <dgm:chMax val="0"/>
          <dgm:bulletEnabled val="1"/>
        </dgm:presLayoutVars>
      </dgm:prSet>
      <dgm:spPr/>
    </dgm:pt>
    <dgm:pt modelId="{569B4AE2-1562-B64B-BFF9-9255D933767E}" type="pres">
      <dgm:prSet presAssocID="{87FF9EDC-E79B-4E28-B0E6-95001878BA71}" presName="spacer" presStyleCnt="0"/>
      <dgm:spPr/>
    </dgm:pt>
    <dgm:pt modelId="{00B4F6E2-B359-A44A-B00C-79E480898D89}" type="pres">
      <dgm:prSet presAssocID="{1474B0CC-DC7E-4D25-8771-058CC06B8CF2}" presName="parentText" presStyleLbl="node1" presStyleIdx="4" presStyleCnt="7">
        <dgm:presLayoutVars>
          <dgm:chMax val="0"/>
          <dgm:bulletEnabled val="1"/>
        </dgm:presLayoutVars>
      </dgm:prSet>
      <dgm:spPr/>
    </dgm:pt>
    <dgm:pt modelId="{9CC7F501-6CFB-424F-A9C6-43043D763A3E}" type="pres">
      <dgm:prSet presAssocID="{650AF8CF-79C6-4707-B353-8C3E9743F3D4}" presName="spacer" presStyleCnt="0"/>
      <dgm:spPr/>
    </dgm:pt>
    <dgm:pt modelId="{93E103C6-3513-CD4F-8A66-CC63D973345C}" type="pres">
      <dgm:prSet presAssocID="{97902687-D41F-423E-B2DB-D0DBED221443}" presName="parentText" presStyleLbl="node1" presStyleIdx="5" presStyleCnt="7">
        <dgm:presLayoutVars>
          <dgm:chMax val="0"/>
          <dgm:bulletEnabled val="1"/>
        </dgm:presLayoutVars>
      </dgm:prSet>
      <dgm:spPr/>
    </dgm:pt>
    <dgm:pt modelId="{840CAC51-D217-1848-866F-F559466B5AE9}" type="pres">
      <dgm:prSet presAssocID="{A224875F-25D3-4F75-AB4D-83200CF0708C}" presName="spacer" presStyleCnt="0"/>
      <dgm:spPr/>
    </dgm:pt>
    <dgm:pt modelId="{D9FFC2E9-64C6-DA48-8422-B331FF193433}" type="pres">
      <dgm:prSet presAssocID="{852B858A-4D05-43BC-9A1C-E6037DCC50B3}" presName="parentText" presStyleLbl="node1" presStyleIdx="6" presStyleCnt="7">
        <dgm:presLayoutVars>
          <dgm:chMax val="0"/>
          <dgm:bulletEnabled val="1"/>
        </dgm:presLayoutVars>
      </dgm:prSet>
      <dgm:spPr/>
    </dgm:pt>
  </dgm:ptLst>
  <dgm:cxnLst>
    <dgm:cxn modelId="{B468B613-2409-204C-8B94-79FDF4ABC855}" type="presOf" srcId="{58049788-60DC-45F5-92E5-2BF9A41B7E17}" destId="{6C0DC0F7-A752-9C48-BDAD-0267902A4D5E}" srcOrd="0" destOrd="0" presId="urn:microsoft.com/office/officeart/2005/8/layout/vList2"/>
    <dgm:cxn modelId="{F8979E15-2D7C-984D-ADC6-1EDA8A63DC4D}" type="presOf" srcId="{94603018-739B-481A-8BB1-9C1E570674F4}" destId="{3D4E28A1-ED30-CF45-9497-FC55659D66E5}" srcOrd="0" destOrd="0" presId="urn:microsoft.com/office/officeart/2005/8/layout/vList2"/>
    <dgm:cxn modelId="{D9287224-96E0-4C32-8256-5ACAED45C31C}" srcId="{A2293E3C-E18F-472F-8758-2E93C0D5D75D}" destId="{1474B0CC-DC7E-4D25-8771-058CC06B8CF2}" srcOrd="4" destOrd="0" parTransId="{F2DE8E8D-7978-4B16-88A3-672E5FC4A26E}" sibTransId="{650AF8CF-79C6-4707-B353-8C3E9743F3D4}"/>
    <dgm:cxn modelId="{BEC4ED27-8176-4F13-850A-C505F60621CE}" srcId="{A2293E3C-E18F-472F-8758-2E93C0D5D75D}" destId="{94603018-739B-481A-8BB1-9C1E570674F4}" srcOrd="1" destOrd="0" parTransId="{5F27CBA3-80EC-409B-977C-80B5C6DCD838}" sibTransId="{81DA94D8-361B-443B-AF81-4BE3FF519596}"/>
    <dgm:cxn modelId="{C8D4A439-0F60-5B47-9029-0FEF1A8EBC8F}" type="presOf" srcId="{852B858A-4D05-43BC-9A1C-E6037DCC50B3}" destId="{D9FFC2E9-64C6-DA48-8422-B331FF193433}" srcOrd="0" destOrd="0" presId="urn:microsoft.com/office/officeart/2005/8/layout/vList2"/>
    <dgm:cxn modelId="{D65B4D57-E676-4711-A073-3A335D53CAE6}" srcId="{A2293E3C-E18F-472F-8758-2E93C0D5D75D}" destId="{BC1B245B-9CA3-4761-AB71-6D69110F1EBE}" srcOrd="2" destOrd="0" parTransId="{B612CF62-9EB4-4B34-8156-793DC9844350}" sibTransId="{D904CA11-5B01-4B94-AB17-BA8D9A4A3E58}"/>
    <dgm:cxn modelId="{67BA2C5F-C131-174C-B431-1DF3858DCA09}" type="presOf" srcId="{BC1B245B-9CA3-4761-AB71-6D69110F1EBE}" destId="{3D1842EE-CDDE-B140-BBEA-809E06608E8B}" srcOrd="0" destOrd="0" presId="urn:microsoft.com/office/officeart/2005/8/layout/vList2"/>
    <dgm:cxn modelId="{DF058478-9F14-7642-B074-616B28188747}" type="presOf" srcId="{1474B0CC-DC7E-4D25-8771-058CC06B8CF2}" destId="{00B4F6E2-B359-A44A-B00C-79E480898D89}" srcOrd="0" destOrd="0" presId="urn:microsoft.com/office/officeart/2005/8/layout/vList2"/>
    <dgm:cxn modelId="{26BED887-FF6F-CB4F-A708-1FA7A3E47F9C}" type="presOf" srcId="{97902687-D41F-423E-B2DB-D0DBED221443}" destId="{93E103C6-3513-CD4F-8A66-CC63D973345C}" srcOrd="0" destOrd="0" presId="urn:microsoft.com/office/officeart/2005/8/layout/vList2"/>
    <dgm:cxn modelId="{F120BF8B-6813-4D45-8553-42E4FBD6E25C}" srcId="{A2293E3C-E18F-472F-8758-2E93C0D5D75D}" destId="{FA93D258-89F3-480D-98A6-E9A82328D04A}" srcOrd="0" destOrd="0" parTransId="{A072C7AB-B684-4398-8C0B-FF0043157AF9}" sibTransId="{F32DDD59-479D-43B5-8D11-724BF77A4D64}"/>
    <dgm:cxn modelId="{E69D5D98-70D0-49E4-84C1-C4BBF4847E6F}" srcId="{A2293E3C-E18F-472F-8758-2E93C0D5D75D}" destId="{97902687-D41F-423E-B2DB-D0DBED221443}" srcOrd="5" destOrd="0" parTransId="{8B3BE444-8602-407F-9547-6CF3FC0EAD9F}" sibTransId="{A224875F-25D3-4F75-AB4D-83200CF0708C}"/>
    <dgm:cxn modelId="{2EE680A7-BF74-1144-8524-CF22C69F0369}" type="presOf" srcId="{A2293E3C-E18F-472F-8758-2E93C0D5D75D}" destId="{C8B4271F-EDDF-5143-800B-E19A6161E9EE}" srcOrd="0" destOrd="0" presId="urn:microsoft.com/office/officeart/2005/8/layout/vList2"/>
    <dgm:cxn modelId="{7C14D3C3-12A5-46E2-B4FA-C740B7B73A50}" srcId="{A2293E3C-E18F-472F-8758-2E93C0D5D75D}" destId="{852B858A-4D05-43BC-9A1C-E6037DCC50B3}" srcOrd="6" destOrd="0" parTransId="{9B6F9433-AD0A-4811-8E6E-BEBD25D1E530}" sibTransId="{349C56A7-F70F-4A22-AD1F-0DED167AA9A2}"/>
    <dgm:cxn modelId="{47A91CE3-606A-49DB-B77D-6D3FB65C0E57}" srcId="{A2293E3C-E18F-472F-8758-2E93C0D5D75D}" destId="{58049788-60DC-45F5-92E5-2BF9A41B7E17}" srcOrd="3" destOrd="0" parTransId="{FE01F1DC-3A5D-4E79-A389-F582417BFBAE}" sibTransId="{87FF9EDC-E79B-4E28-B0E6-95001878BA71}"/>
    <dgm:cxn modelId="{67BCF1F3-8ED9-BB49-B3D8-037B32AEC2E2}" type="presOf" srcId="{FA93D258-89F3-480D-98A6-E9A82328D04A}" destId="{239EE789-3B66-CA4E-915F-FFFCD9E2FBB9}" srcOrd="0" destOrd="0" presId="urn:microsoft.com/office/officeart/2005/8/layout/vList2"/>
    <dgm:cxn modelId="{959253FC-BA36-8746-9B21-E2A58B4D9276}" type="presParOf" srcId="{C8B4271F-EDDF-5143-800B-E19A6161E9EE}" destId="{239EE789-3B66-CA4E-915F-FFFCD9E2FBB9}" srcOrd="0" destOrd="0" presId="urn:microsoft.com/office/officeart/2005/8/layout/vList2"/>
    <dgm:cxn modelId="{0A734B4E-FAEA-E944-B2C9-37B701AD8655}" type="presParOf" srcId="{C8B4271F-EDDF-5143-800B-E19A6161E9EE}" destId="{FAAE2D54-0617-324C-8F87-DD26DA57AE79}" srcOrd="1" destOrd="0" presId="urn:microsoft.com/office/officeart/2005/8/layout/vList2"/>
    <dgm:cxn modelId="{03724B58-3CEF-5E42-A394-17E2CB4CF537}" type="presParOf" srcId="{C8B4271F-EDDF-5143-800B-E19A6161E9EE}" destId="{3D4E28A1-ED30-CF45-9497-FC55659D66E5}" srcOrd="2" destOrd="0" presId="urn:microsoft.com/office/officeart/2005/8/layout/vList2"/>
    <dgm:cxn modelId="{661CC4A7-6335-474C-81E9-E0D9337E06D9}" type="presParOf" srcId="{C8B4271F-EDDF-5143-800B-E19A6161E9EE}" destId="{9B09F9ED-1703-7148-86EE-993EF4A95A3D}" srcOrd="3" destOrd="0" presId="urn:microsoft.com/office/officeart/2005/8/layout/vList2"/>
    <dgm:cxn modelId="{6AD0D9A4-B632-D74D-9F72-E496C5D9073A}" type="presParOf" srcId="{C8B4271F-EDDF-5143-800B-E19A6161E9EE}" destId="{3D1842EE-CDDE-B140-BBEA-809E06608E8B}" srcOrd="4" destOrd="0" presId="urn:microsoft.com/office/officeart/2005/8/layout/vList2"/>
    <dgm:cxn modelId="{A8668ECF-C608-D748-8710-519A08CEFD10}" type="presParOf" srcId="{C8B4271F-EDDF-5143-800B-E19A6161E9EE}" destId="{33567926-3EB1-E348-8F3B-03057B37BA43}" srcOrd="5" destOrd="0" presId="urn:microsoft.com/office/officeart/2005/8/layout/vList2"/>
    <dgm:cxn modelId="{843D5119-A90C-A64E-A9BC-9DCDDB2C1F7D}" type="presParOf" srcId="{C8B4271F-EDDF-5143-800B-E19A6161E9EE}" destId="{6C0DC0F7-A752-9C48-BDAD-0267902A4D5E}" srcOrd="6" destOrd="0" presId="urn:microsoft.com/office/officeart/2005/8/layout/vList2"/>
    <dgm:cxn modelId="{481CF5FB-85B1-1242-B5BF-4F0D8D110A02}" type="presParOf" srcId="{C8B4271F-EDDF-5143-800B-E19A6161E9EE}" destId="{569B4AE2-1562-B64B-BFF9-9255D933767E}" srcOrd="7" destOrd="0" presId="urn:microsoft.com/office/officeart/2005/8/layout/vList2"/>
    <dgm:cxn modelId="{D3B03264-9A77-E048-974F-1C0BC1EE422B}" type="presParOf" srcId="{C8B4271F-EDDF-5143-800B-E19A6161E9EE}" destId="{00B4F6E2-B359-A44A-B00C-79E480898D89}" srcOrd="8" destOrd="0" presId="urn:microsoft.com/office/officeart/2005/8/layout/vList2"/>
    <dgm:cxn modelId="{E04DF08F-6B53-C94C-A8F0-023FED1E751E}" type="presParOf" srcId="{C8B4271F-EDDF-5143-800B-E19A6161E9EE}" destId="{9CC7F501-6CFB-424F-A9C6-43043D763A3E}" srcOrd="9" destOrd="0" presId="urn:microsoft.com/office/officeart/2005/8/layout/vList2"/>
    <dgm:cxn modelId="{F3592564-FCFF-4444-A65D-7ABA71679B8B}" type="presParOf" srcId="{C8B4271F-EDDF-5143-800B-E19A6161E9EE}" destId="{93E103C6-3513-CD4F-8A66-CC63D973345C}" srcOrd="10" destOrd="0" presId="urn:microsoft.com/office/officeart/2005/8/layout/vList2"/>
    <dgm:cxn modelId="{5528C37B-F2BF-6B43-A57C-A2FFF1A514AD}" type="presParOf" srcId="{C8B4271F-EDDF-5143-800B-E19A6161E9EE}" destId="{840CAC51-D217-1848-866F-F559466B5AE9}" srcOrd="11" destOrd="0" presId="urn:microsoft.com/office/officeart/2005/8/layout/vList2"/>
    <dgm:cxn modelId="{31B26D05-A3BA-894C-8545-2EC10AF60524}" type="presParOf" srcId="{C8B4271F-EDDF-5143-800B-E19A6161E9EE}" destId="{D9FFC2E9-64C6-DA48-8422-B331FF193433}"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24E3C9-538F-4551-BC46-1A0E10F030B8}"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82FEE31E-4B7E-40DB-AF6D-B2726C1A402B}">
      <dgm:prSet/>
      <dgm:spPr/>
      <dgm:t>
        <a:bodyPr/>
        <a:lstStyle/>
        <a:p>
          <a:r>
            <a:rPr lang="en-US"/>
            <a:t>State - Name of the US state found in the address of the accident.</a:t>
          </a:r>
        </a:p>
      </dgm:t>
    </dgm:pt>
    <dgm:pt modelId="{9B248D87-B811-405B-9C85-3F4EDB0B390F}" type="parTrans" cxnId="{B51251F4-3FD0-40AC-9FF2-841F766444FD}">
      <dgm:prSet/>
      <dgm:spPr/>
      <dgm:t>
        <a:bodyPr/>
        <a:lstStyle/>
        <a:p>
          <a:endParaRPr lang="en-US"/>
        </a:p>
      </dgm:t>
    </dgm:pt>
    <dgm:pt modelId="{EC81DEAA-4315-46E3-BB38-A965460771E7}" type="sibTrans" cxnId="{B51251F4-3FD0-40AC-9FF2-841F766444FD}">
      <dgm:prSet/>
      <dgm:spPr/>
      <dgm:t>
        <a:bodyPr/>
        <a:lstStyle/>
        <a:p>
          <a:endParaRPr lang="en-US"/>
        </a:p>
      </dgm:t>
    </dgm:pt>
    <dgm:pt modelId="{7FA57518-FD85-4795-88E1-E61D72EF0EE8}">
      <dgm:prSet/>
      <dgm:spPr/>
      <dgm:t>
        <a:bodyPr/>
        <a:lstStyle/>
        <a:p>
          <a:r>
            <a:rPr lang="en-US"/>
            <a:t>City – Name of the city in the address record</a:t>
          </a:r>
        </a:p>
      </dgm:t>
    </dgm:pt>
    <dgm:pt modelId="{35F11C94-1711-4A38-998F-E0760A26C2FF}" type="parTrans" cxnId="{84211C43-8D46-4DB4-895F-FC1273B66DBE}">
      <dgm:prSet/>
      <dgm:spPr/>
      <dgm:t>
        <a:bodyPr/>
        <a:lstStyle/>
        <a:p>
          <a:endParaRPr lang="en-US"/>
        </a:p>
      </dgm:t>
    </dgm:pt>
    <dgm:pt modelId="{F29438FD-1505-4A0F-BC82-430BC901EE6A}" type="sibTrans" cxnId="{84211C43-8D46-4DB4-895F-FC1273B66DBE}">
      <dgm:prSet/>
      <dgm:spPr/>
      <dgm:t>
        <a:bodyPr/>
        <a:lstStyle/>
        <a:p>
          <a:endParaRPr lang="en-US"/>
        </a:p>
      </dgm:t>
    </dgm:pt>
    <dgm:pt modelId="{C8058E25-6C03-4A06-B7D5-34F16ABC5E62}">
      <dgm:prSet/>
      <dgm:spPr/>
      <dgm:t>
        <a:bodyPr/>
        <a:lstStyle/>
        <a:p>
          <a:r>
            <a:rPr lang="en-US"/>
            <a:t>County – Name of the county in the address record</a:t>
          </a:r>
        </a:p>
      </dgm:t>
    </dgm:pt>
    <dgm:pt modelId="{28F05691-51F0-4899-AD43-02ED5DF6D5E0}" type="parTrans" cxnId="{503D97D3-6E3A-48AB-8CF3-0D1492C6910C}">
      <dgm:prSet/>
      <dgm:spPr/>
      <dgm:t>
        <a:bodyPr/>
        <a:lstStyle/>
        <a:p>
          <a:endParaRPr lang="en-US"/>
        </a:p>
      </dgm:t>
    </dgm:pt>
    <dgm:pt modelId="{39695EF5-0128-4651-AE73-A8646C85D659}" type="sibTrans" cxnId="{503D97D3-6E3A-48AB-8CF3-0D1492C6910C}">
      <dgm:prSet/>
      <dgm:spPr/>
      <dgm:t>
        <a:bodyPr/>
        <a:lstStyle/>
        <a:p>
          <a:endParaRPr lang="en-US"/>
        </a:p>
      </dgm:t>
    </dgm:pt>
    <dgm:pt modelId="{BE97DA32-3F3A-48C0-8C96-EC1B6FAB8FA2}">
      <dgm:prSet/>
      <dgm:spPr/>
      <dgm:t>
        <a:bodyPr/>
        <a:lstStyle/>
        <a:p>
          <a:r>
            <a:rPr lang="en-US"/>
            <a:t>Start Time - Start time of the accident in the local time zone.</a:t>
          </a:r>
        </a:p>
      </dgm:t>
    </dgm:pt>
    <dgm:pt modelId="{B6B1FFF8-4E74-4042-BF1A-AF78DAF5F99C}" type="parTrans" cxnId="{FAF9C946-6CE3-4274-888F-978298113EDD}">
      <dgm:prSet/>
      <dgm:spPr/>
      <dgm:t>
        <a:bodyPr/>
        <a:lstStyle/>
        <a:p>
          <a:endParaRPr lang="en-US"/>
        </a:p>
      </dgm:t>
    </dgm:pt>
    <dgm:pt modelId="{B1CD012A-8A94-4442-A218-004121DF7E1E}" type="sibTrans" cxnId="{FAF9C946-6CE3-4274-888F-978298113EDD}">
      <dgm:prSet/>
      <dgm:spPr/>
      <dgm:t>
        <a:bodyPr/>
        <a:lstStyle/>
        <a:p>
          <a:endParaRPr lang="en-US"/>
        </a:p>
      </dgm:t>
    </dgm:pt>
    <dgm:pt modelId="{C19AF7E1-D3C8-4F60-AF4F-9C3F812F6105}">
      <dgm:prSet/>
      <dgm:spPr/>
      <dgm:t>
        <a:bodyPr/>
        <a:lstStyle/>
        <a:p>
          <a:r>
            <a:rPr lang="en-US"/>
            <a:t>Temperature - Temperature at the time of the accident in degrees Fahrenheit</a:t>
          </a:r>
        </a:p>
      </dgm:t>
    </dgm:pt>
    <dgm:pt modelId="{251C2D17-0420-45AF-B543-0FB5E63B2745}" type="parTrans" cxnId="{BC7AAEE9-C8EE-46A7-BB3E-FCAF6946486E}">
      <dgm:prSet/>
      <dgm:spPr/>
      <dgm:t>
        <a:bodyPr/>
        <a:lstStyle/>
        <a:p>
          <a:endParaRPr lang="en-US"/>
        </a:p>
      </dgm:t>
    </dgm:pt>
    <dgm:pt modelId="{6A9EC646-955E-4EEE-B66A-62F37746D567}" type="sibTrans" cxnId="{BC7AAEE9-C8EE-46A7-BB3E-FCAF6946486E}">
      <dgm:prSet/>
      <dgm:spPr/>
      <dgm:t>
        <a:bodyPr/>
        <a:lstStyle/>
        <a:p>
          <a:endParaRPr lang="en-US"/>
        </a:p>
      </dgm:t>
    </dgm:pt>
    <dgm:pt modelId="{7451B3F4-DED1-4288-9B01-20C556B955E3}">
      <dgm:prSet/>
      <dgm:spPr/>
      <dgm:t>
        <a:bodyPr/>
        <a:lstStyle/>
        <a:p>
          <a:r>
            <a:rPr lang="en-US"/>
            <a:t>Weather Condition - The description of the weather condition at the time of the accident, such as, “Fair”, “Cloudy”, “Clear” etc.</a:t>
          </a:r>
        </a:p>
      </dgm:t>
    </dgm:pt>
    <dgm:pt modelId="{DAF67EC9-7163-4B0E-AD13-EBEEB70F99B3}" type="parTrans" cxnId="{7B960AF4-6BB0-4195-8E26-6FF3B34FA329}">
      <dgm:prSet/>
      <dgm:spPr/>
      <dgm:t>
        <a:bodyPr/>
        <a:lstStyle/>
        <a:p>
          <a:endParaRPr lang="en-US"/>
        </a:p>
      </dgm:t>
    </dgm:pt>
    <dgm:pt modelId="{B91C0BB1-1A70-4D10-8ADF-F825136FBE26}" type="sibTrans" cxnId="{7B960AF4-6BB0-4195-8E26-6FF3B34FA329}">
      <dgm:prSet/>
      <dgm:spPr/>
      <dgm:t>
        <a:bodyPr/>
        <a:lstStyle/>
        <a:p>
          <a:endParaRPr lang="en-US"/>
        </a:p>
      </dgm:t>
    </dgm:pt>
    <dgm:pt modelId="{55953AC5-426A-4E8F-AAB1-4E246809C808}">
      <dgm:prSet/>
      <dgm:spPr/>
      <dgm:t>
        <a:bodyPr/>
        <a:lstStyle/>
        <a:p>
          <a:r>
            <a:rPr lang="en-US"/>
            <a:t>Visibility - Visibility at the time of the accident in miles</a:t>
          </a:r>
        </a:p>
      </dgm:t>
    </dgm:pt>
    <dgm:pt modelId="{88299E7E-D83B-4215-B025-70A52B3A9CC0}" type="parTrans" cxnId="{1103E77D-184E-4900-92A5-410864118287}">
      <dgm:prSet/>
      <dgm:spPr/>
      <dgm:t>
        <a:bodyPr/>
        <a:lstStyle/>
        <a:p>
          <a:endParaRPr lang="en-US"/>
        </a:p>
      </dgm:t>
    </dgm:pt>
    <dgm:pt modelId="{220EFF70-8AA1-428E-91A2-5FB97499AAC7}" type="sibTrans" cxnId="{1103E77D-184E-4900-92A5-410864118287}">
      <dgm:prSet/>
      <dgm:spPr/>
      <dgm:t>
        <a:bodyPr/>
        <a:lstStyle/>
        <a:p>
          <a:endParaRPr lang="en-US"/>
        </a:p>
      </dgm:t>
    </dgm:pt>
    <dgm:pt modelId="{BFF9EDEB-D442-44D5-8670-C48A3C4F87D2}">
      <dgm:prSet/>
      <dgm:spPr/>
      <dgm:t>
        <a:bodyPr/>
        <a:lstStyle/>
        <a:p>
          <a:r>
            <a:rPr lang="en-US"/>
            <a:t>Severity – Severity of the accident rated from 1 to 4. 1 is minor injuries and 4 is Major life threating </a:t>
          </a:r>
        </a:p>
      </dgm:t>
    </dgm:pt>
    <dgm:pt modelId="{F60E304A-25D4-4915-9080-1E9AF54102D3}" type="parTrans" cxnId="{9F85032C-C940-4B49-BA1E-5326933D70F7}">
      <dgm:prSet/>
      <dgm:spPr/>
      <dgm:t>
        <a:bodyPr/>
        <a:lstStyle/>
        <a:p>
          <a:endParaRPr lang="en-US"/>
        </a:p>
      </dgm:t>
    </dgm:pt>
    <dgm:pt modelId="{146E10AF-BA57-475C-9116-AE20975B46FA}" type="sibTrans" cxnId="{9F85032C-C940-4B49-BA1E-5326933D70F7}">
      <dgm:prSet/>
      <dgm:spPr/>
      <dgm:t>
        <a:bodyPr/>
        <a:lstStyle/>
        <a:p>
          <a:endParaRPr lang="en-US"/>
        </a:p>
      </dgm:t>
    </dgm:pt>
    <dgm:pt modelId="{2237ACB7-9D26-0F42-934C-4DDC6106B9AC}" type="pres">
      <dgm:prSet presAssocID="{9B24E3C9-538F-4551-BC46-1A0E10F030B8}" presName="linear" presStyleCnt="0">
        <dgm:presLayoutVars>
          <dgm:animLvl val="lvl"/>
          <dgm:resizeHandles val="exact"/>
        </dgm:presLayoutVars>
      </dgm:prSet>
      <dgm:spPr/>
    </dgm:pt>
    <dgm:pt modelId="{E07168F9-BA9C-6C47-A8F9-626173A9C46B}" type="pres">
      <dgm:prSet presAssocID="{82FEE31E-4B7E-40DB-AF6D-B2726C1A402B}" presName="parentText" presStyleLbl="node1" presStyleIdx="0" presStyleCnt="8">
        <dgm:presLayoutVars>
          <dgm:chMax val="0"/>
          <dgm:bulletEnabled val="1"/>
        </dgm:presLayoutVars>
      </dgm:prSet>
      <dgm:spPr/>
    </dgm:pt>
    <dgm:pt modelId="{12AB2E48-FBB2-0C4C-8BC4-D123CE50CE1B}" type="pres">
      <dgm:prSet presAssocID="{EC81DEAA-4315-46E3-BB38-A965460771E7}" presName="spacer" presStyleCnt="0"/>
      <dgm:spPr/>
    </dgm:pt>
    <dgm:pt modelId="{8BB74123-9A70-4B4C-838F-2A0846FFB17D}" type="pres">
      <dgm:prSet presAssocID="{7FA57518-FD85-4795-88E1-E61D72EF0EE8}" presName="parentText" presStyleLbl="node1" presStyleIdx="1" presStyleCnt="8">
        <dgm:presLayoutVars>
          <dgm:chMax val="0"/>
          <dgm:bulletEnabled val="1"/>
        </dgm:presLayoutVars>
      </dgm:prSet>
      <dgm:spPr/>
    </dgm:pt>
    <dgm:pt modelId="{5E865A71-CB1A-184D-B298-F184E5C3F303}" type="pres">
      <dgm:prSet presAssocID="{F29438FD-1505-4A0F-BC82-430BC901EE6A}" presName="spacer" presStyleCnt="0"/>
      <dgm:spPr/>
    </dgm:pt>
    <dgm:pt modelId="{A261C3A2-F8AB-5C43-99FE-F1BA4904BB49}" type="pres">
      <dgm:prSet presAssocID="{C8058E25-6C03-4A06-B7D5-34F16ABC5E62}" presName="parentText" presStyleLbl="node1" presStyleIdx="2" presStyleCnt="8">
        <dgm:presLayoutVars>
          <dgm:chMax val="0"/>
          <dgm:bulletEnabled val="1"/>
        </dgm:presLayoutVars>
      </dgm:prSet>
      <dgm:spPr/>
    </dgm:pt>
    <dgm:pt modelId="{93891619-E01B-E142-AAB2-8B5CD6FFF6AA}" type="pres">
      <dgm:prSet presAssocID="{39695EF5-0128-4651-AE73-A8646C85D659}" presName="spacer" presStyleCnt="0"/>
      <dgm:spPr/>
    </dgm:pt>
    <dgm:pt modelId="{F51BA3C8-E21F-E242-A971-7294949EBA4E}" type="pres">
      <dgm:prSet presAssocID="{BE97DA32-3F3A-48C0-8C96-EC1B6FAB8FA2}" presName="parentText" presStyleLbl="node1" presStyleIdx="3" presStyleCnt="8">
        <dgm:presLayoutVars>
          <dgm:chMax val="0"/>
          <dgm:bulletEnabled val="1"/>
        </dgm:presLayoutVars>
      </dgm:prSet>
      <dgm:spPr/>
    </dgm:pt>
    <dgm:pt modelId="{B1C2402A-C853-204C-A8EC-ACCB73F379A5}" type="pres">
      <dgm:prSet presAssocID="{B1CD012A-8A94-4442-A218-004121DF7E1E}" presName="spacer" presStyleCnt="0"/>
      <dgm:spPr/>
    </dgm:pt>
    <dgm:pt modelId="{68A733BF-D5D5-5842-9A83-CEA7FC5E9358}" type="pres">
      <dgm:prSet presAssocID="{C19AF7E1-D3C8-4F60-AF4F-9C3F812F6105}" presName="parentText" presStyleLbl="node1" presStyleIdx="4" presStyleCnt="8">
        <dgm:presLayoutVars>
          <dgm:chMax val="0"/>
          <dgm:bulletEnabled val="1"/>
        </dgm:presLayoutVars>
      </dgm:prSet>
      <dgm:spPr/>
    </dgm:pt>
    <dgm:pt modelId="{E5DD9705-D855-554E-8603-94144E97C288}" type="pres">
      <dgm:prSet presAssocID="{6A9EC646-955E-4EEE-B66A-62F37746D567}" presName="spacer" presStyleCnt="0"/>
      <dgm:spPr/>
    </dgm:pt>
    <dgm:pt modelId="{D354D64F-9500-8E42-A0BE-AA1937D47F59}" type="pres">
      <dgm:prSet presAssocID="{7451B3F4-DED1-4288-9B01-20C556B955E3}" presName="parentText" presStyleLbl="node1" presStyleIdx="5" presStyleCnt="8">
        <dgm:presLayoutVars>
          <dgm:chMax val="0"/>
          <dgm:bulletEnabled val="1"/>
        </dgm:presLayoutVars>
      </dgm:prSet>
      <dgm:spPr/>
    </dgm:pt>
    <dgm:pt modelId="{5C9F248E-F007-9944-AC33-C3C88C9CF2A7}" type="pres">
      <dgm:prSet presAssocID="{B91C0BB1-1A70-4D10-8ADF-F825136FBE26}" presName="spacer" presStyleCnt="0"/>
      <dgm:spPr/>
    </dgm:pt>
    <dgm:pt modelId="{6B578C97-668D-EA4C-938F-6B6BB50F7CF7}" type="pres">
      <dgm:prSet presAssocID="{55953AC5-426A-4E8F-AAB1-4E246809C808}" presName="parentText" presStyleLbl="node1" presStyleIdx="6" presStyleCnt="8">
        <dgm:presLayoutVars>
          <dgm:chMax val="0"/>
          <dgm:bulletEnabled val="1"/>
        </dgm:presLayoutVars>
      </dgm:prSet>
      <dgm:spPr/>
    </dgm:pt>
    <dgm:pt modelId="{00B84E50-B3D1-AD44-90FD-59E044954D76}" type="pres">
      <dgm:prSet presAssocID="{220EFF70-8AA1-428E-91A2-5FB97499AAC7}" presName="spacer" presStyleCnt="0"/>
      <dgm:spPr/>
    </dgm:pt>
    <dgm:pt modelId="{F8D7E4D7-7A03-0841-90EC-15D3CD362D87}" type="pres">
      <dgm:prSet presAssocID="{BFF9EDEB-D442-44D5-8670-C48A3C4F87D2}" presName="parentText" presStyleLbl="node1" presStyleIdx="7" presStyleCnt="8">
        <dgm:presLayoutVars>
          <dgm:chMax val="0"/>
          <dgm:bulletEnabled val="1"/>
        </dgm:presLayoutVars>
      </dgm:prSet>
      <dgm:spPr/>
    </dgm:pt>
  </dgm:ptLst>
  <dgm:cxnLst>
    <dgm:cxn modelId="{8B586C0F-D7FE-0F48-8424-A29192320547}" type="presOf" srcId="{7451B3F4-DED1-4288-9B01-20C556B955E3}" destId="{D354D64F-9500-8E42-A0BE-AA1937D47F59}" srcOrd="0" destOrd="0" presId="urn:microsoft.com/office/officeart/2005/8/layout/vList2"/>
    <dgm:cxn modelId="{9F85032C-C940-4B49-BA1E-5326933D70F7}" srcId="{9B24E3C9-538F-4551-BC46-1A0E10F030B8}" destId="{BFF9EDEB-D442-44D5-8670-C48A3C4F87D2}" srcOrd="7" destOrd="0" parTransId="{F60E304A-25D4-4915-9080-1E9AF54102D3}" sibTransId="{146E10AF-BA57-475C-9116-AE20975B46FA}"/>
    <dgm:cxn modelId="{F55DA52D-FB40-F34D-9F60-D76FAA2A047A}" type="presOf" srcId="{55953AC5-426A-4E8F-AAB1-4E246809C808}" destId="{6B578C97-668D-EA4C-938F-6B6BB50F7CF7}" srcOrd="0" destOrd="0" presId="urn:microsoft.com/office/officeart/2005/8/layout/vList2"/>
    <dgm:cxn modelId="{47024141-837C-514D-B0DA-C888C9A60DFE}" type="presOf" srcId="{BFF9EDEB-D442-44D5-8670-C48A3C4F87D2}" destId="{F8D7E4D7-7A03-0841-90EC-15D3CD362D87}" srcOrd="0" destOrd="0" presId="urn:microsoft.com/office/officeart/2005/8/layout/vList2"/>
    <dgm:cxn modelId="{84211C43-8D46-4DB4-895F-FC1273B66DBE}" srcId="{9B24E3C9-538F-4551-BC46-1A0E10F030B8}" destId="{7FA57518-FD85-4795-88E1-E61D72EF0EE8}" srcOrd="1" destOrd="0" parTransId="{35F11C94-1711-4A38-998F-E0760A26C2FF}" sibTransId="{F29438FD-1505-4A0F-BC82-430BC901EE6A}"/>
    <dgm:cxn modelId="{FAF9C946-6CE3-4274-888F-978298113EDD}" srcId="{9B24E3C9-538F-4551-BC46-1A0E10F030B8}" destId="{BE97DA32-3F3A-48C0-8C96-EC1B6FAB8FA2}" srcOrd="3" destOrd="0" parTransId="{B6B1FFF8-4E74-4042-BF1A-AF78DAF5F99C}" sibTransId="{B1CD012A-8A94-4442-A218-004121DF7E1E}"/>
    <dgm:cxn modelId="{ABE73065-93B0-D542-9981-64629C4C9D8B}" type="presOf" srcId="{82FEE31E-4B7E-40DB-AF6D-B2726C1A402B}" destId="{E07168F9-BA9C-6C47-A8F9-626173A9C46B}" srcOrd="0" destOrd="0" presId="urn:microsoft.com/office/officeart/2005/8/layout/vList2"/>
    <dgm:cxn modelId="{832C6974-64C5-D641-A940-20398570C103}" type="presOf" srcId="{C8058E25-6C03-4A06-B7D5-34F16ABC5E62}" destId="{A261C3A2-F8AB-5C43-99FE-F1BA4904BB49}" srcOrd="0" destOrd="0" presId="urn:microsoft.com/office/officeart/2005/8/layout/vList2"/>
    <dgm:cxn modelId="{672AB879-E2CA-0244-9285-695FC9ECE24C}" type="presOf" srcId="{9B24E3C9-538F-4551-BC46-1A0E10F030B8}" destId="{2237ACB7-9D26-0F42-934C-4DDC6106B9AC}" srcOrd="0" destOrd="0" presId="urn:microsoft.com/office/officeart/2005/8/layout/vList2"/>
    <dgm:cxn modelId="{B337D47B-9092-5C47-A278-8BD1D6606F71}" type="presOf" srcId="{7FA57518-FD85-4795-88E1-E61D72EF0EE8}" destId="{8BB74123-9A70-4B4C-838F-2A0846FFB17D}" srcOrd="0" destOrd="0" presId="urn:microsoft.com/office/officeart/2005/8/layout/vList2"/>
    <dgm:cxn modelId="{1103E77D-184E-4900-92A5-410864118287}" srcId="{9B24E3C9-538F-4551-BC46-1A0E10F030B8}" destId="{55953AC5-426A-4E8F-AAB1-4E246809C808}" srcOrd="6" destOrd="0" parTransId="{88299E7E-D83B-4215-B025-70A52B3A9CC0}" sibTransId="{220EFF70-8AA1-428E-91A2-5FB97499AAC7}"/>
    <dgm:cxn modelId="{010A6E89-AE1B-B640-8446-073B46D815AC}" type="presOf" srcId="{C19AF7E1-D3C8-4F60-AF4F-9C3F812F6105}" destId="{68A733BF-D5D5-5842-9A83-CEA7FC5E9358}" srcOrd="0" destOrd="0" presId="urn:microsoft.com/office/officeart/2005/8/layout/vList2"/>
    <dgm:cxn modelId="{503D97D3-6E3A-48AB-8CF3-0D1492C6910C}" srcId="{9B24E3C9-538F-4551-BC46-1A0E10F030B8}" destId="{C8058E25-6C03-4A06-B7D5-34F16ABC5E62}" srcOrd="2" destOrd="0" parTransId="{28F05691-51F0-4899-AD43-02ED5DF6D5E0}" sibTransId="{39695EF5-0128-4651-AE73-A8646C85D659}"/>
    <dgm:cxn modelId="{BC7AAEE9-C8EE-46A7-BB3E-FCAF6946486E}" srcId="{9B24E3C9-538F-4551-BC46-1A0E10F030B8}" destId="{C19AF7E1-D3C8-4F60-AF4F-9C3F812F6105}" srcOrd="4" destOrd="0" parTransId="{251C2D17-0420-45AF-B543-0FB5E63B2745}" sibTransId="{6A9EC646-955E-4EEE-B66A-62F37746D567}"/>
    <dgm:cxn modelId="{7B960AF4-6BB0-4195-8E26-6FF3B34FA329}" srcId="{9B24E3C9-538F-4551-BC46-1A0E10F030B8}" destId="{7451B3F4-DED1-4288-9B01-20C556B955E3}" srcOrd="5" destOrd="0" parTransId="{DAF67EC9-7163-4B0E-AD13-EBEEB70F99B3}" sibTransId="{B91C0BB1-1A70-4D10-8ADF-F825136FBE26}"/>
    <dgm:cxn modelId="{B51251F4-3FD0-40AC-9FF2-841F766444FD}" srcId="{9B24E3C9-538F-4551-BC46-1A0E10F030B8}" destId="{82FEE31E-4B7E-40DB-AF6D-B2726C1A402B}" srcOrd="0" destOrd="0" parTransId="{9B248D87-B811-405B-9C85-3F4EDB0B390F}" sibTransId="{EC81DEAA-4315-46E3-BB38-A965460771E7}"/>
    <dgm:cxn modelId="{0046BCFD-8F52-714B-B592-C58BF9720BC7}" type="presOf" srcId="{BE97DA32-3F3A-48C0-8C96-EC1B6FAB8FA2}" destId="{F51BA3C8-E21F-E242-A971-7294949EBA4E}" srcOrd="0" destOrd="0" presId="urn:microsoft.com/office/officeart/2005/8/layout/vList2"/>
    <dgm:cxn modelId="{5646B37E-926E-C04F-8C3A-67F57B43804D}" type="presParOf" srcId="{2237ACB7-9D26-0F42-934C-4DDC6106B9AC}" destId="{E07168F9-BA9C-6C47-A8F9-626173A9C46B}" srcOrd="0" destOrd="0" presId="urn:microsoft.com/office/officeart/2005/8/layout/vList2"/>
    <dgm:cxn modelId="{B84E09D5-400A-144C-8227-D540FC08B61F}" type="presParOf" srcId="{2237ACB7-9D26-0F42-934C-4DDC6106B9AC}" destId="{12AB2E48-FBB2-0C4C-8BC4-D123CE50CE1B}" srcOrd="1" destOrd="0" presId="urn:microsoft.com/office/officeart/2005/8/layout/vList2"/>
    <dgm:cxn modelId="{170592DC-11F9-124E-831D-BF2BFE39E426}" type="presParOf" srcId="{2237ACB7-9D26-0F42-934C-4DDC6106B9AC}" destId="{8BB74123-9A70-4B4C-838F-2A0846FFB17D}" srcOrd="2" destOrd="0" presId="urn:microsoft.com/office/officeart/2005/8/layout/vList2"/>
    <dgm:cxn modelId="{1CE21A99-E53D-EB4D-86BF-28DA47F18E49}" type="presParOf" srcId="{2237ACB7-9D26-0F42-934C-4DDC6106B9AC}" destId="{5E865A71-CB1A-184D-B298-F184E5C3F303}" srcOrd="3" destOrd="0" presId="urn:microsoft.com/office/officeart/2005/8/layout/vList2"/>
    <dgm:cxn modelId="{1372C326-C801-6347-B023-B88AB6C9F9AB}" type="presParOf" srcId="{2237ACB7-9D26-0F42-934C-4DDC6106B9AC}" destId="{A261C3A2-F8AB-5C43-99FE-F1BA4904BB49}" srcOrd="4" destOrd="0" presId="urn:microsoft.com/office/officeart/2005/8/layout/vList2"/>
    <dgm:cxn modelId="{83296173-FEBA-344B-BCE2-AE224879D2B1}" type="presParOf" srcId="{2237ACB7-9D26-0F42-934C-4DDC6106B9AC}" destId="{93891619-E01B-E142-AAB2-8B5CD6FFF6AA}" srcOrd="5" destOrd="0" presId="urn:microsoft.com/office/officeart/2005/8/layout/vList2"/>
    <dgm:cxn modelId="{D0FB6F1A-068E-604B-B0BC-22B051B25259}" type="presParOf" srcId="{2237ACB7-9D26-0F42-934C-4DDC6106B9AC}" destId="{F51BA3C8-E21F-E242-A971-7294949EBA4E}" srcOrd="6" destOrd="0" presId="urn:microsoft.com/office/officeart/2005/8/layout/vList2"/>
    <dgm:cxn modelId="{FE82DB50-3C06-6F43-8F3A-577331A80042}" type="presParOf" srcId="{2237ACB7-9D26-0F42-934C-4DDC6106B9AC}" destId="{B1C2402A-C853-204C-A8EC-ACCB73F379A5}" srcOrd="7" destOrd="0" presId="urn:microsoft.com/office/officeart/2005/8/layout/vList2"/>
    <dgm:cxn modelId="{AF461D38-1CAC-2C48-9767-649CFB2F653D}" type="presParOf" srcId="{2237ACB7-9D26-0F42-934C-4DDC6106B9AC}" destId="{68A733BF-D5D5-5842-9A83-CEA7FC5E9358}" srcOrd="8" destOrd="0" presId="urn:microsoft.com/office/officeart/2005/8/layout/vList2"/>
    <dgm:cxn modelId="{A555310E-9CE7-8248-BA1E-5DDAC30BB6A3}" type="presParOf" srcId="{2237ACB7-9D26-0F42-934C-4DDC6106B9AC}" destId="{E5DD9705-D855-554E-8603-94144E97C288}" srcOrd="9" destOrd="0" presId="urn:microsoft.com/office/officeart/2005/8/layout/vList2"/>
    <dgm:cxn modelId="{93346DD5-A2B2-3E4D-BEE9-2D79E4FAA3A6}" type="presParOf" srcId="{2237ACB7-9D26-0F42-934C-4DDC6106B9AC}" destId="{D354D64F-9500-8E42-A0BE-AA1937D47F59}" srcOrd="10" destOrd="0" presId="urn:microsoft.com/office/officeart/2005/8/layout/vList2"/>
    <dgm:cxn modelId="{3818A339-444F-9B45-85BF-A6D13C0818E0}" type="presParOf" srcId="{2237ACB7-9D26-0F42-934C-4DDC6106B9AC}" destId="{5C9F248E-F007-9944-AC33-C3C88C9CF2A7}" srcOrd="11" destOrd="0" presId="urn:microsoft.com/office/officeart/2005/8/layout/vList2"/>
    <dgm:cxn modelId="{CCAE6776-1FE2-6549-B98D-06805F32AA92}" type="presParOf" srcId="{2237ACB7-9D26-0F42-934C-4DDC6106B9AC}" destId="{6B578C97-668D-EA4C-938F-6B6BB50F7CF7}" srcOrd="12" destOrd="0" presId="urn:microsoft.com/office/officeart/2005/8/layout/vList2"/>
    <dgm:cxn modelId="{F42660F0-84B0-7348-9218-80E01CF6F8F0}" type="presParOf" srcId="{2237ACB7-9D26-0F42-934C-4DDC6106B9AC}" destId="{00B84E50-B3D1-AD44-90FD-59E044954D76}" srcOrd="13" destOrd="0" presId="urn:microsoft.com/office/officeart/2005/8/layout/vList2"/>
    <dgm:cxn modelId="{E275D82A-D987-7D43-8BE8-8CF6E32EF5E3}" type="presParOf" srcId="{2237ACB7-9D26-0F42-934C-4DDC6106B9AC}" destId="{F8D7E4D7-7A03-0841-90EC-15D3CD362D87}"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EE789-3B66-CA4E-915F-FFFCD9E2FBB9}">
      <dsp:nvSpPr>
        <dsp:cNvPr id="0" name=""/>
        <dsp:cNvSpPr/>
      </dsp:nvSpPr>
      <dsp:spPr>
        <a:xfrm>
          <a:off x="0" y="620715"/>
          <a:ext cx="6628804" cy="50193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The main purpose of analyzing the data within this US Accidents dataset, is to first fully understand the various variables and predict the severity of the accident.</a:t>
          </a:r>
        </a:p>
      </dsp:txBody>
      <dsp:txXfrm>
        <a:off x="24502" y="645217"/>
        <a:ext cx="6579800" cy="452926"/>
      </dsp:txXfrm>
    </dsp:sp>
    <dsp:sp modelId="{3D4E28A1-ED30-CF45-9497-FC55659D66E5}">
      <dsp:nvSpPr>
        <dsp:cNvPr id="0" name=""/>
        <dsp:cNvSpPr/>
      </dsp:nvSpPr>
      <dsp:spPr>
        <a:xfrm>
          <a:off x="0" y="1160085"/>
          <a:ext cx="6628804" cy="501930"/>
        </a:xfrm>
        <a:prstGeom prst="roundRect">
          <a:avLst/>
        </a:prstGeom>
        <a:gradFill rotWithShape="0">
          <a:gsLst>
            <a:gs pos="0">
              <a:schemeClr val="accent2">
                <a:hueOff val="-494048"/>
                <a:satOff val="2367"/>
                <a:lumOff val="2190"/>
                <a:alphaOff val="0"/>
                <a:tint val="96000"/>
                <a:lumMod val="100000"/>
              </a:schemeClr>
            </a:gs>
            <a:gs pos="78000">
              <a:schemeClr val="accent2">
                <a:hueOff val="-494048"/>
                <a:satOff val="2367"/>
                <a:lumOff val="219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What is the current trend of yearly car accidents?</a:t>
          </a:r>
        </a:p>
      </dsp:txBody>
      <dsp:txXfrm>
        <a:off x="24502" y="1184587"/>
        <a:ext cx="6579800" cy="452926"/>
      </dsp:txXfrm>
    </dsp:sp>
    <dsp:sp modelId="{3D1842EE-CDDE-B140-BBEA-809E06608E8B}">
      <dsp:nvSpPr>
        <dsp:cNvPr id="0" name=""/>
        <dsp:cNvSpPr/>
      </dsp:nvSpPr>
      <dsp:spPr>
        <a:xfrm>
          <a:off x="0" y="1699455"/>
          <a:ext cx="6628804" cy="501930"/>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What is the percentage of accident occurrences during the day? How about during the night?</a:t>
          </a:r>
        </a:p>
      </dsp:txBody>
      <dsp:txXfrm>
        <a:off x="24502" y="1723957"/>
        <a:ext cx="6579800" cy="452926"/>
      </dsp:txXfrm>
    </dsp:sp>
    <dsp:sp modelId="{6C0DC0F7-A752-9C48-BDAD-0267902A4D5E}">
      <dsp:nvSpPr>
        <dsp:cNvPr id="0" name=""/>
        <dsp:cNvSpPr/>
      </dsp:nvSpPr>
      <dsp:spPr>
        <a:xfrm>
          <a:off x="0" y="2238825"/>
          <a:ext cx="6628804" cy="50193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What are the top cities with the most accidents within the US?</a:t>
          </a:r>
        </a:p>
      </dsp:txBody>
      <dsp:txXfrm>
        <a:off x="24502" y="2263327"/>
        <a:ext cx="6579800" cy="452926"/>
      </dsp:txXfrm>
    </dsp:sp>
    <dsp:sp modelId="{00B4F6E2-B359-A44A-B00C-79E480898D89}">
      <dsp:nvSpPr>
        <dsp:cNvPr id="0" name=""/>
        <dsp:cNvSpPr/>
      </dsp:nvSpPr>
      <dsp:spPr>
        <a:xfrm>
          <a:off x="0" y="2778195"/>
          <a:ext cx="6628804" cy="501930"/>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What times are accidents most likely to occur within a day? What about weekly? Yearly?</a:t>
          </a:r>
        </a:p>
      </dsp:txBody>
      <dsp:txXfrm>
        <a:off x="24502" y="2802697"/>
        <a:ext cx="6579800" cy="452926"/>
      </dsp:txXfrm>
    </dsp:sp>
    <dsp:sp modelId="{93E103C6-3513-CD4F-8A66-CC63D973345C}">
      <dsp:nvSpPr>
        <dsp:cNvPr id="0" name=""/>
        <dsp:cNvSpPr/>
      </dsp:nvSpPr>
      <dsp:spPr>
        <a:xfrm>
          <a:off x="0" y="3317565"/>
          <a:ext cx="6628804" cy="501930"/>
        </a:xfrm>
        <a:prstGeom prst="roundRect">
          <a:avLst/>
        </a:prstGeom>
        <a:gradFill rotWithShape="0">
          <a:gsLst>
            <a:gs pos="0">
              <a:schemeClr val="accent2">
                <a:hueOff val="-2470238"/>
                <a:satOff val="11833"/>
                <a:lumOff val="10948"/>
                <a:alphaOff val="0"/>
                <a:tint val="96000"/>
                <a:lumMod val="100000"/>
              </a:schemeClr>
            </a:gs>
            <a:gs pos="78000">
              <a:schemeClr val="accent2">
                <a:hueOff val="-2470238"/>
                <a:satOff val="11833"/>
                <a:lumOff val="1094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What time during the season/month are accidents highest?</a:t>
          </a:r>
        </a:p>
      </dsp:txBody>
      <dsp:txXfrm>
        <a:off x="24502" y="3342067"/>
        <a:ext cx="6579800" cy="452926"/>
      </dsp:txXfrm>
    </dsp:sp>
    <dsp:sp modelId="{D9FFC2E9-64C6-DA48-8422-B331FF193433}">
      <dsp:nvSpPr>
        <dsp:cNvPr id="0" name=""/>
        <dsp:cNvSpPr/>
      </dsp:nvSpPr>
      <dsp:spPr>
        <a:xfrm>
          <a:off x="0" y="3856935"/>
          <a:ext cx="6628804" cy="50193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Find accuracy of the model</a:t>
          </a:r>
        </a:p>
      </dsp:txBody>
      <dsp:txXfrm>
        <a:off x="24502" y="3881437"/>
        <a:ext cx="6579800" cy="4529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7168F9-BA9C-6C47-A8F9-626173A9C46B}">
      <dsp:nvSpPr>
        <dsp:cNvPr id="0" name=""/>
        <dsp:cNvSpPr/>
      </dsp:nvSpPr>
      <dsp:spPr>
        <a:xfrm>
          <a:off x="0" y="57090"/>
          <a:ext cx="6628804" cy="570375"/>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State - Name of the US state found in the address of the accident.</a:t>
          </a:r>
        </a:p>
      </dsp:txBody>
      <dsp:txXfrm>
        <a:off x="27843" y="84933"/>
        <a:ext cx="6573118" cy="514689"/>
      </dsp:txXfrm>
    </dsp:sp>
    <dsp:sp modelId="{8BB74123-9A70-4B4C-838F-2A0846FFB17D}">
      <dsp:nvSpPr>
        <dsp:cNvPr id="0" name=""/>
        <dsp:cNvSpPr/>
      </dsp:nvSpPr>
      <dsp:spPr>
        <a:xfrm>
          <a:off x="0" y="670665"/>
          <a:ext cx="6628804" cy="570375"/>
        </a:xfrm>
        <a:prstGeom prst="roundRect">
          <a:avLst/>
        </a:prstGeom>
        <a:gradFill rotWithShape="0">
          <a:gsLst>
            <a:gs pos="0">
              <a:schemeClr val="accent2">
                <a:hueOff val="-423469"/>
                <a:satOff val="2029"/>
                <a:lumOff val="1877"/>
                <a:alphaOff val="0"/>
                <a:tint val="96000"/>
                <a:lumMod val="100000"/>
              </a:schemeClr>
            </a:gs>
            <a:gs pos="78000">
              <a:schemeClr val="accent2">
                <a:hueOff val="-423469"/>
                <a:satOff val="2029"/>
                <a:lumOff val="187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City – Name of the city in the address record</a:t>
          </a:r>
        </a:p>
      </dsp:txBody>
      <dsp:txXfrm>
        <a:off x="27843" y="698508"/>
        <a:ext cx="6573118" cy="514689"/>
      </dsp:txXfrm>
    </dsp:sp>
    <dsp:sp modelId="{A261C3A2-F8AB-5C43-99FE-F1BA4904BB49}">
      <dsp:nvSpPr>
        <dsp:cNvPr id="0" name=""/>
        <dsp:cNvSpPr/>
      </dsp:nvSpPr>
      <dsp:spPr>
        <a:xfrm>
          <a:off x="0" y="1284240"/>
          <a:ext cx="6628804" cy="570375"/>
        </a:xfrm>
        <a:prstGeom prst="roundRect">
          <a:avLst/>
        </a:prstGeom>
        <a:gradFill rotWithShape="0">
          <a:gsLst>
            <a:gs pos="0">
              <a:schemeClr val="accent2">
                <a:hueOff val="-846939"/>
                <a:satOff val="4057"/>
                <a:lumOff val="3753"/>
                <a:alphaOff val="0"/>
                <a:tint val="96000"/>
                <a:lumMod val="100000"/>
              </a:schemeClr>
            </a:gs>
            <a:gs pos="78000">
              <a:schemeClr val="accent2">
                <a:hueOff val="-846939"/>
                <a:satOff val="4057"/>
                <a:lumOff val="37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County – Name of the county in the address record</a:t>
          </a:r>
        </a:p>
      </dsp:txBody>
      <dsp:txXfrm>
        <a:off x="27843" y="1312083"/>
        <a:ext cx="6573118" cy="514689"/>
      </dsp:txXfrm>
    </dsp:sp>
    <dsp:sp modelId="{F51BA3C8-E21F-E242-A971-7294949EBA4E}">
      <dsp:nvSpPr>
        <dsp:cNvPr id="0" name=""/>
        <dsp:cNvSpPr/>
      </dsp:nvSpPr>
      <dsp:spPr>
        <a:xfrm>
          <a:off x="0" y="1897815"/>
          <a:ext cx="6628804" cy="570375"/>
        </a:xfrm>
        <a:prstGeom prst="roundRect">
          <a:avLst/>
        </a:prstGeom>
        <a:gradFill rotWithShape="0">
          <a:gsLst>
            <a:gs pos="0">
              <a:schemeClr val="accent2">
                <a:hueOff val="-1270408"/>
                <a:satOff val="6086"/>
                <a:lumOff val="5630"/>
                <a:alphaOff val="0"/>
                <a:tint val="96000"/>
                <a:lumMod val="100000"/>
              </a:schemeClr>
            </a:gs>
            <a:gs pos="78000">
              <a:schemeClr val="accent2">
                <a:hueOff val="-1270408"/>
                <a:satOff val="6086"/>
                <a:lumOff val="563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Start Time - Start time of the accident in the local time zone.</a:t>
          </a:r>
        </a:p>
      </dsp:txBody>
      <dsp:txXfrm>
        <a:off x="27843" y="1925658"/>
        <a:ext cx="6573118" cy="514689"/>
      </dsp:txXfrm>
    </dsp:sp>
    <dsp:sp modelId="{68A733BF-D5D5-5842-9A83-CEA7FC5E9358}">
      <dsp:nvSpPr>
        <dsp:cNvPr id="0" name=""/>
        <dsp:cNvSpPr/>
      </dsp:nvSpPr>
      <dsp:spPr>
        <a:xfrm>
          <a:off x="0" y="2511390"/>
          <a:ext cx="6628804" cy="570375"/>
        </a:xfrm>
        <a:prstGeom prst="roundRect">
          <a:avLst/>
        </a:prstGeom>
        <a:gradFill rotWithShape="0">
          <a:gsLst>
            <a:gs pos="0">
              <a:schemeClr val="accent2">
                <a:hueOff val="-1693878"/>
                <a:satOff val="8114"/>
                <a:lumOff val="7507"/>
                <a:alphaOff val="0"/>
                <a:tint val="96000"/>
                <a:lumMod val="100000"/>
              </a:schemeClr>
            </a:gs>
            <a:gs pos="78000">
              <a:schemeClr val="accent2">
                <a:hueOff val="-1693878"/>
                <a:satOff val="8114"/>
                <a:lumOff val="750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Temperature - Temperature at the time of the accident in degrees Fahrenheit</a:t>
          </a:r>
        </a:p>
      </dsp:txBody>
      <dsp:txXfrm>
        <a:off x="27843" y="2539233"/>
        <a:ext cx="6573118" cy="514689"/>
      </dsp:txXfrm>
    </dsp:sp>
    <dsp:sp modelId="{D354D64F-9500-8E42-A0BE-AA1937D47F59}">
      <dsp:nvSpPr>
        <dsp:cNvPr id="0" name=""/>
        <dsp:cNvSpPr/>
      </dsp:nvSpPr>
      <dsp:spPr>
        <a:xfrm>
          <a:off x="0" y="3124965"/>
          <a:ext cx="6628804" cy="570375"/>
        </a:xfrm>
        <a:prstGeom prst="roundRect">
          <a:avLst/>
        </a:prstGeom>
        <a:gradFill rotWithShape="0">
          <a:gsLst>
            <a:gs pos="0">
              <a:schemeClr val="accent2">
                <a:hueOff val="-2117347"/>
                <a:satOff val="10143"/>
                <a:lumOff val="9384"/>
                <a:alphaOff val="0"/>
                <a:tint val="96000"/>
                <a:lumMod val="100000"/>
              </a:schemeClr>
            </a:gs>
            <a:gs pos="78000">
              <a:schemeClr val="accent2">
                <a:hueOff val="-2117347"/>
                <a:satOff val="10143"/>
                <a:lumOff val="93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Weather Condition - The description of the weather condition at the time of the accident, such as, “Fair”, “Cloudy”, “Clear” etc.</a:t>
          </a:r>
        </a:p>
      </dsp:txBody>
      <dsp:txXfrm>
        <a:off x="27843" y="3152808"/>
        <a:ext cx="6573118" cy="514689"/>
      </dsp:txXfrm>
    </dsp:sp>
    <dsp:sp modelId="{6B578C97-668D-EA4C-938F-6B6BB50F7CF7}">
      <dsp:nvSpPr>
        <dsp:cNvPr id="0" name=""/>
        <dsp:cNvSpPr/>
      </dsp:nvSpPr>
      <dsp:spPr>
        <a:xfrm>
          <a:off x="0" y="3738540"/>
          <a:ext cx="6628804" cy="570375"/>
        </a:xfrm>
        <a:prstGeom prst="roundRect">
          <a:avLst/>
        </a:prstGeom>
        <a:gradFill rotWithShape="0">
          <a:gsLst>
            <a:gs pos="0">
              <a:schemeClr val="accent2">
                <a:hueOff val="-2540817"/>
                <a:satOff val="12171"/>
                <a:lumOff val="11260"/>
                <a:alphaOff val="0"/>
                <a:tint val="96000"/>
                <a:lumMod val="100000"/>
              </a:schemeClr>
            </a:gs>
            <a:gs pos="78000">
              <a:schemeClr val="accent2">
                <a:hueOff val="-2540817"/>
                <a:satOff val="12171"/>
                <a:lumOff val="1126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Visibility - Visibility at the time of the accident in miles</a:t>
          </a:r>
        </a:p>
      </dsp:txBody>
      <dsp:txXfrm>
        <a:off x="27843" y="3766383"/>
        <a:ext cx="6573118" cy="514689"/>
      </dsp:txXfrm>
    </dsp:sp>
    <dsp:sp modelId="{F8D7E4D7-7A03-0841-90EC-15D3CD362D87}">
      <dsp:nvSpPr>
        <dsp:cNvPr id="0" name=""/>
        <dsp:cNvSpPr/>
      </dsp:nvSpPr>
      <dsp:spPr>
        <a:xfrm>
          <a:off x="0" y="4352115"/>
          <a:ext cx="6628804" cy="570375"/>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Severity – Severity of the accident rated from 1 to 4. 1 is minor injuries and 4 is Major life threating </a:t>
          </a:r>
        </a:p>
      </dsp:txBody>
      <dsp:txXfrm>
        <a:off x="27843" y="4379958"/>
        <a:ext cx="6573118" cy="51468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6/4/22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3F4A379F-BF4A-2706-0253-BAB8F775A69C}"/>
              </a:ext>
            </a:extLst>
          </p:cNvPr>
          <p:cNvSpPr>
            <a:spLocks noGrp="1"/>
          </p:cNvSpPr>
          <p:nvPr>
            <p:ph type="subTitle" idx="1"/>
          </p:nvPr>
        </p:nvSpPr>
        <p:spPr>
          <a:xfrm>
            <a:off x="1507067" y="4050833"/>
            <a:ext cx="7766936" cy="1096899"/>
          </a:xfrm>
        </p:spPr>
        <p:txBody>
          <a:bodyPr>
            <a:normAutofit/>
          </a:bodyPr>
          <a:lstStyle/>
          <a:p>
            <a:r>
              <a:rPr lang="en-US" dirty="0">
                <a:solidFill>
                  <a:schemeClr val="tx1"/>
                </a:solidFill>
              </a:rPr>
              <a:t>Pradeep Kumar </a:t>
            </a:r>
            <a:r>
              <a:rPr lang="en-US">
                <a:solidFill>
                  <a:schemeClr val="tx1"/>
                </a:solidFill>
              </a:rPr>
              <a:t>Vallepalli</a:t>
            </a:r>
            <a:endParaRPr lang="en-US" dirty="0">
              <a:solidFill>
                <a:schemeClr val="tx1"/>
              </a:solidFill>
            </a:endParaRPr>
          </a:p>
        </p:txBody>
      </p:sp>
      <p:sp>
        <p:nvSpPr>
          <p:cNvPr id="2" name="Title 1">
            <a:extLst>
              <a:ext uri="{FF2B5EF4-FFF2-40B4-BE49-F238E27FC236}">
                <a16:creationId xmlns:a16="http://schemas.microsoft.com/office/drawing/2014/main" id="{0B5B8788-E6D7-F0EC-4310-E177606F763F}"/>
              </a:ext>
            </a:extLst>
          </p:cNvPr>
          <p:cNvSpPr>
            <a:spLocks noGrp="1"/>
          </p:cNvSpPr>
          <p:nvPr>
            <p:ph type="ctrTitle"/>
          </p:nvPr>
        </p:nvSpPr>
        <p:spPr>
          <a:xfrm>
            <a:off x="1507067" y="2404534"/>
            <a:ext cx="7766936" cy="1646302"/>
          </a:xfrm>
        </p:spPr>
        <p:txBody>
          <a:bodyPr>
            <a:normAutofit fontScale="90000"/>
          </a:bodyPr>
          <a:lstStyle/>
          <a:p>
            <a:r>
              <a:rPr lang="en-US" dirty="0"/>
              <a:t>EDA on </a:t>
            </a:r>
            <a:r>
              <a:rPr lang="en-US"/>
              <a:t>US Road Accidents</a:t>
            </a:r>
            <a:endParaRPr lang="en-US" dirty="0"/>
          </a:p>
        </p:txBody>
      </p:sp>
    </p:spTree>
    <p:extLst>
      <p:ext uri="{BB962C8B-B14F-4D97-AF65-F5344CB8AC3E}">
        <p14:creationId xmlns:p14="http://schemas.microsoft.com/office/powerpoint/2010/main" val="29937292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43DF0A0-CDC0-81F0-2B68-535E2939E6FF}"/>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Histograms (7/7)</a:t>
            </a:r>
          </a:p>
        </p:txBody>
      </p:sp>
      <p:sp>
        <p:nvSpPr>
          <p:cNvPr id="3" name="Content Placeholder 2">
            <a:extLst>
              <a:ext uri="{FF2B5EF4-FFF2-40B4-BE49-F238E27FC236}">
                <a16:creationId xmlns:a16="http://schemas.microsoft.com/office/drawing/2014/main" id="{D111FF5B-BE88-A653-D92A-37E9EB939B1F}"/>
              </a:ext>
            </a:extLst>
          </p:cNvPr>
          <p:cNvSpPr>
            <a:spLocks noGrp="1"/>
          </p:cNvSpPr>
          <p:nvPr>
            <p:ph idx="1"/>
          </p:nvPr>
        </p:nvSpPr>
        <p:spPr>
          <a:xfrm>
            <a:off x="673754" y="2160590"/>
            <a:ext cx="3973943" cy="3440110"/>
          </a:xfrm>
        </p:spPr>
        <p:txBody>
          <a:bodyPr>
            <a:normAutofit/>
          </a:bodyPr>
          <a:lstStyle/>
          <a:p>
            <a:r>
              <a:rPr lang="en-US">
                <a:solidFill>
                  <a:schemeClr val="bg1"/>
                </a:solidFill>
              </a:rPr>
              <a:t>Weather condition during majority of the accidents is Fair and mostly cloudy indicating other factors as root cause.</a:t>
            </a:r>
          </a:p>
        </p:txBody>
      </p:sp>
      <p:pic>
        <p:nvPicPr>
          <p:cNvPr id="5" name="Picture 4" descr="Chart, bar chart&#10;&#10;Description automatically generated">
            <a:extLst>
              <a:ext uri="{FF2B5EF4-FFF2-40B4-BE49-F238E27FC236}">
                <a16:creationId xmlns:a16="http://schemas.microsoft.com/office/drawing/2014/main" id="{34FEE5E1-FF9A-0575-311C-73269B2692C7}"/>
              </a:ext>
            </a:extLst>
          </p:cNvPr>
          <p:cNvPicPr>
            <a:picLocks noChangeAspect="1"/>
          </p:cNvPicPr>
          <p:nvPr/>
        </p:nvPicPr>
        <p:blipFill>
          <a:blip r:embed="rId2"/>
          <a:stretch>
            <a:fillRect/>
          </a:stretch>
        </p:blipFill>
        <p:spPr>
          <a:xfrm>
            <a:off x="5402936" y="1828799"/>
            <a:ext cx="6684419" cy="350931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545570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D4FB87EA-322D-CA9A-2288-6DF326D5A583}"/>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Probability Mass Function</a:t>
            </a:r>
          </a:p>
        </p:txBody>
      </p:sp>
      <p:sp>
        <p:nvSpPr>
          <p:cNvPr id="3" name="Content Placeholder 2">
            <a:extLst>
              <a:ext uri="{FF2B5EF4-FFF2-40B4-BE49-F238E27FC236}">
                <a16:creationId xmlns:a16="http://schemas.microsoft.com/office/drawing/2014/main" id="{6D434798-0F47-E3D4-FF1A-0BBE31CBABCC}"/>
              </a:ext>
            </a:extLst>
          </p:cNvPr>
          <p:cNvSpPr>
            <a:spLocks noGrp="1"/>
          </p:cNvSpPr>
          <p:nvPr>
            <p:ph idx="1"/>
          </p:nvPr>
        </p:nvSpPr>
        <p:spPr>
          <a:xfrm>
            <a:off x="673754" y="2160590"/>
            <a:ext cx="3973943" cy="3440110"/>
          </a:xfrm>
        </p:spPr>
        <p:txBody>
          <a:bodyPr>
            <a:normAutofit/>
          </a:bodyPr>
          <a:lstStyle/>
          <a:p>
            <a:r>
              <a:rPr lang="en-US">
                <a:solidFill>
                  <a:schemeClr val="bg1"/>
                </a:solidFill>
              </a:rPr>
              <a:t>PMF function between accidents during day and night throughout each day of the year indicates Majority of accidents that occurred during night were in November, December and January indicating driving under influence during holidays.</a:t>
            </a:r>
          </a:p>
        </p:txBody>
      </p:sp>
      <p:pic>
        <p:nvPicPr>
          <p:cNvPr id="5" name="Picture 4" descr="Chart, histogram&#10;&#10;Description automatically generated">
            <a:extLst>
              <a:ext uri="{FF2B5EF4-FFF2-40B4-BE49-F238E27FC236}">
                <a16:creationId xmlns:a16="http://schemas.microsoft.com/office/drawing/2014/main" id="{D912718B-1381-456C-C819-A1ABEF683ED1}"/>
              </a:ext>
            </a:extLst>
          </p:cNvPr>
          <p:cNvPicPr>
            <a:picLocks noChangeAspect="1"/>
          </p:cNvPicPr>
          <p:nvPr/>
        </p:nvPicPr>
        <p:blipFill>
          <a:blip r:embed="rId2"/>
          <a:stretch>
            <a:fillRect/>
          </a:stretch>
        </p:blipFill>
        <p:spPr>
          <a:xfrm>
            <a:off x="5646248" y="1371772"/>
            <a:ext cx="6398961" cy="5103170"/>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198444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01E07D8-E4D1-9B6F-C046-C5D260048214}"/>
              </a:ext>
            </a:extLst>
          </p:cNvPr>
          <p:cNvSpPr>
            <a:spLocks noGrp="1"/>
          </p:cNvSpPr>
          <p:nvPr>
            <p:ph type="title"/>
          </p:nvPr>
        </p:nvSpPr>
        <p:spPr>
          <a:xfrm>
            <a:off x="673754" y="643467"/>
            <a:ext cx="4203045" cy="1375608"/>
          </a:xfrm>
        </p:spPr>
        <p:txBody>
          <a:bodyPr anchor="ctr">
            <a:normAutofit/>
          </a:bodyPr>
          <a:lstStyle/>
          <a:p>
            <a:r>
              <a:rPr lang="en-US" sz="3300">
                <a:solidFill>
                  <a:schemeClr val="bg1"/>
                </a:solidFill>
              </a:rPr>
              <a:t>Cumulative Distribution Function</a:t>
            </a:r>
          </a:p>
        </p:txBody>
      </p:sp>
      <p:sp>
        <p:nvSpPr>
          <p:cNvPr id="3" name="Content Placeholder 2">
            <a:extLst>
              <a:ext uri="{FF2B5EF4-FFF2-40B4-BE49-F238E27FC236}">
                <a16:creationId xmlns:a16="http://schemas.microsoft.com/office/drawing/2014/main" id="{B57C4440-66C1-E91A-27FE-73CD77784628}"/>
              </a:ext>
            </a:extLst>
          </p:cNvPr>
          <p:cNvSpPr>
            <a:spLocks noGrp="1"/>
          </p:cNvSpPr>
          <p:nvPr>
            <p:ph idx="1"/>
          </p:nvPr>
        </p:nvSpPr>
        <p:spPr>
          <a:xfrm>
            <a:off x="673754" y="2160590"/>
            <a:ext cx="3973943" cy="3440110"/>
          </a:xfrm>
        </p:spPr>
        <p:txBody>
          <a:bodyPr>
            <a:normAutofit/>
          </a:bodyPr>
          <a:lstStyle/>
          <a:p>
            <a:r>
              <a:rPr lang="en-US">
                <a:solidFill>
                  <a:schemeClr val="bg1"/>
                </a:solidFill>
              </a:rPr>
              <a:t>CMF indicates the steady upward trend of accidents throughout the year till December</a:t>
            </a:r>
          </a:p>
          <a:p>
            <a:endParaRPr lang="en-US">
              <a:solidFill>
                <a:schemeClr val="bg1"/>
              </a:solidFill>
            </a:endParaRPr>
          </a:p>
        </p:txBody>
      </p:sp>
      <p:pic>
        <p:nvPicPr>
          <p:cNvPr id="7" name="Picture 6" descr="Chart, line chart&#10;&#10;Description automatically generated">
            <a:extLst>
              <a:ext uri="{FF2B5EF4-FFF2-40B4-BE49-F238E27FC236}">
                <a16:creationId xmlns:a16="http://schemas.microsoft.com/office/drawing/2014/main" id="{FA299602-51EF-3010-F90A-B8C99B884F72}"/>
              </a:ext>
            </a:extLst>
          </p:cNvPr>
          <p:cNvPicPr>
            <a:picLocks noChangeAspect="1"/>
          </p:cNvPicPr>
          <p:nvPr/>
        </p:nvPicPr>
        <p:blipFill rotWithShape="1">
          <a:blip r:embed="rId2"/>
          <a:srcRect l="2484" r="1" b="1"/>
          <a:stretch/>
        </p:blipFill>
        <p:spPr>
          <a:xfrm>
            <a:off x="6096000" y="1161293"/>
            <a:ext cx="5659695" cy="4881161"/>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854915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101442F-9308-47F4-83B2-C2EA3CEAE163}"/>
              </a:ext>
            </a:extLst>
          </p:cNvPr>
          <p:cNvSpPr>
            <a:spLocks noGrp="1"/>
          </p:cNvSpPr>
          <p:nvPr>
            <p:ph type="title"/>
          </p:nvPr>
        </p:nvSpPr>
        <p:spPr>
          <a:xfrm>
            <a:off x="673754" y="643467"/>
            <a:ext cx="4203045" cy="1375608"/>
          </a:xfrm>
        </p:spPr>
        <p:txBody>
          <a:bodyPr anchor="ctr">
            <a:normAutofit/>
          </a:bodyPr>
          <a:lstStyle/>
          <a:p>
            <a:r>
              <a:rPr lang="en-US">
                <a:solidFill>
                  <a:schemeClr val="bg1"/>
                </a:solidFill>
                <a:latin typeface="Times New Roman" panose="02020603050405020304" pitchFamily="18" charset="0"/>
                <a:cs typeface="Times New Roman" panose="02020603050405020304" pitchFamily="18" charset="0"/>
              </a:rPr>
              <a:t>Gaussian distribution</a:t>
            </a:r>
            <a:endParaRPr lang="en-US">
              <a:solidFill>
                <a:schemeClr val="bg1"/>
              </a:solidFill>
            </a:endParaRPr>
          </a:p>
        </p:txBody>
      </p:sp>
      <p:sp>
        <p:nvSpPr>
          <p:cNvPr id="3" name="Content Placeholder 2">
            <a:extLst>
              <a:ext uri="{FF2B5EF4-FFF2-40B4-BE49-F238E27FC236}">
                <a16:creationId xmlns:a16="http://schemas.microsoft.com/office/drawing/2014/main" id="{E609E7DA-9F8D-2D49-9D5A-C6DB7C6FF2D5}"/>
              </a:ext>
            </a:extLst>
          </p:cNvPr>
          <p:cNvSpPr>
            <a:spLocks noGrp="1"/>
          </p:cNvSpPr>
          <p:nvPr>
            <p:ph idx="1"/>
          </p:nvPr>
        </p:nvSpPr>
        <p:spPr>
          <a:xfrm>
            <a:off x="673754" y="2160590"/>
            <a:ext cx="3973943" cy="3440110"/>
          </a:xfrm>
        </p:spPr>
        <p:txBody>
          <a:bodyPr>
            <a:normAutofit/>
          </a:bodyPr>
          <a:lstStyle/>
          <a:p>
            <a:r>
              <a:rPr lang="en-US" dirty="0">
                <a:solidFill>
                  <a:schemeClr val="bg1"/>
                </a:solidFill>
              </a:rPr>
              <a:t>It can be seen from the plot that temperature during the most of the accidents is between 15 to 25 and 50 to 70 degrees indicating cold weather and other factors as cause for the accidents. </a:t>
            </a:r>
          </a:p>
          <a:p>
            <a:endParaRPr lang="en-US" dirty="0">
              <a:solidFill>
                <a:schemeClr val="bg1"/>
              </a:solidFill>
            </a:endParaRPr>
          </a:p>
        </p:txBody>
      </p:sp>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Picture 6" descr="Chart, histogram&#10;&#10;Description automatically generated">
            <a:extLst>
              <a:ext uri="{FF2B5EF4-FFF2-40B4-BE49-F238E27FC236}">
                <a16:creationId xmlns:a16="http://schemas.microsoft.com/office/drawing/2014/main" id="{56B9AEA0-3FDE-1D36-5B62-AA5E1A93D726}"/>
              </a:ext>
            </a:extLst>
          </p:cNvPr>
          <p:cNvPicPr>
            <a:picLocks noChangeAspect="1"/>
          </p:cNvPicPr>
          <p:nvPr/>
        </p:nvPicPr>
        <p:blipFill>
          <a:blip r:embed="rId2"/>
          <a:stretch>
            <a:fillRect/>
          </a:stretch>
        </p:blipFill>
        <p:spPr>
          <a:xfrm>
            <a:off x="5729301" y="1140597"/>
            <a:ext cx="6013966" cy="5368075"/>
          </a:xfrm>
          <a:prstGeom prst="rect">
            <a:avLst/>
          </a:prstGeom>
        </p:spPr>
      </p:pic>
    </p:spTree>
    <p:extLst>
      <p:ext uri="{BB962C8B-B14F-4D97-AF65-F5344CB8AC3E}">
        <p14:creationId xmlns:p14="http://schemas.microsoft.com/office/powerpoint/2010/main" val="1211738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101442F-9308-47F4-83B2-C2EA3CEAE163}"/>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latin typeface="Times New Roman" panose="02020603050405020304" pitchFamily="18" charset="0"/>
                <a:cs typeface="Times New Roman" panose="02020603050405020304" pitchFamily="18" charset="0"/>
              </a:rPr>
              <a:t>Correlation</a:t>
            </a:r>
            <a:endParaRPr lang="en-US" dirty="0">
              <a:solidFill>
                <a:schemeClr val="bg1"/>
              </a:solidFill>
            </a:endParaRPr>
          </a:p>
        </p:txBody>
      </p:sp>
      <p:sp>
        <p:nvSpPr>
          <p:cNvPr id="3" name="Content Placeholder 2">
            <a:extLst>
              <a:ext uri="{FF2B5EF4-FFF2-40B4-BE49-F238E27FC236}">
                <a16:creationId xmlns:a16="http://schemas.microsoft.com/office/drawing/2014/main" id="{E609E7DA-9F8D-2D49-9D5A-C6DB7C6FF2D5}"/>
              </a:ext>
            </a:extLst>
          </p:cNvPr>
          <p:cNvSpPr>
            <a:spLocks noGrp="1"/>
          </p:cNvSpPr>
          <p:nvPr>
            <p:ph idx="1"/>
          </p:nvPr>
        </p:nvSpPr>
        <p:spPr>
          <a:xfrm>
            <a:off x="673754" y="2160589"/>
            <a:ext cx="3973943" cy="4413383"/>
          </a:xfrm>
        </p:spPr>
        <p:txBody>
          <a:bodyPr>
            <a:normAutofit/>
          </a:bodyPr>
          <a:lstStyle/>
          <a:p>
            <a:r>
              <a:rPr lang="en-US" dirty="0">
                <a:solidFill>
                  <a:schemeClr val="bg1"/>
                </a:solidFill>
              </a:rPr>
              <a:t>Strength of the relationship between two </a:t>
            </a:r>
            <a:r>
              <a:rPr lang="en-US" dirty="0" err="1">
                <a:solidFill>
                  <a:schemeClr val="bg1"/>
                </a:solidFill>
              </a:rPr>
              <a:t>variables.This</a:t>
            </a:r>
            <a:r>
              <a:rPr lang="en-US" dirty="0">
                <a:solidFill>
                  <a:schemeClr val="bg1"/>
                </a:solidFill>
              </a:rPr>
              <a:t> is the correlation or heat map for all the features of my project ranging values from -1 to 1</a:t>
            </a:r>
          </a:p>
          <a:p>
            <a:r>
              <a:rPr lang="en-US" dirty="0">
                <a:solidFill>
                  <a:schemeClr val="bg1"/>
                </a:solidFill>
              </a:rPr>
              <a:t>Covariance and Pearson’s correlation are negative indicating the variable change in other direction when one variable changes</a:t>
            </a:r>
          </a:p>
          <a:p>
            <a:r>
              <a:rPr lang="en-US" dirty="0">
                <a:solidFill>
                  <a:schemeClr val="bg1"/>
                </a:solidFill>
              </a:rPr>
              <a:t>Pearson correlation: -0.0052207539330788874</a:t>
            </a:r>
          </a:p>
          <a:p>
            <a:endParaRPr lang="en-US" dirty="0">
              <a:solidFill>
                <a:schemeClr val="bg1"/>
              </a:solidFill>
            </a:endParaRPr>
          </a:p>
        </p:txBody>
      </p:sp>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11" name="Picture 10" descr="Chart&#10;&#10;Description automatically generated">
            <a:extLst>
              <a:ext uri="{FF2B5EF4-FFF2-40B4-BE49-F238E27FC236}">
                <a16:creationId xmlns:a16="http://schemas.microsoft.com/office/drawing/2014/main" id="{941E02DD-107B-6F2B-5747-C3194603CFE4}"/>
              </a:ext>
            </a:extLst>
          </p:cNvPr>
          <p:cNvPicPr>
            <a:picLocks noChangeAspect="1"/>
          </p:cNvPicPr>
          <p:nvPr/>
        </p:nvPicPr>
        <p:blipFill>
          <a:blip r:embed="rId2"/>
          <a:stretch>
            <a:fillRect/>
          </a:stretch>
        </p:blipFill>
        <p:spPr>
          <a:xfrm>
            <a:off x="5695350" y="0"/>
            <a:ext cx="6335642" cy="6573973"/>
          </a:xfrm>
          <a:prstGeom prst="rect">
            <a:avLst/>
          </a:prstGeom>
        </p:spPr>
      </p:pic>
    </p:spTree>
    <p:extLst>
      <p:ext uri="{BB962C8B-B14F-4D97-AF65-F5344CB8AC3E}">
        <p14:creationId xmlns:p14="http://schemas.microsoft.com/office/powerpoint/2010/main" val="2969305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Isosceles Triangle 4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101442F-9308-47F4-83B2-C2EA3CEAE163}"/>
              </a:ext>
            </a:extLst>
          </p:cNvPr>
          <p:cNvSpPr>
            <a:spLocks noGrp="1"/>
          </p:cNvSpPr>
          <p:nvPr>
            <p:ph type="title"/>
          </p:nvPr>
        </p:nvSpPr>
        <p:spPr>
          <a:xfrm>
            <a:off x="673754" y="643467"/>
            <a:ext cx="4203045" cy="1375608"/>
          </a:xfrm>
        </p:spPr>
        <p:txBody>
          <a:bodyPr anchor="ctr">
            <a:normAutofit/>
          </a:bodyPr>
          <a:lstStyle/>
          <a:p>
            <a:r>
              <a:rPr lang="en-US">
                <a:solidFill>
                  <a:schemeClr val="bg1"/>
                </a:solidFill>
                <a:latin typeface="Times New Roman" panose="02020603050405020304" pitchFamily="18" charset="0"/>
                <a:cs typeface="Times New Roman" panose="02020603050405020304" pitchFamily="18" charset="0"/>
              </a:rPr>
              <a:t>Covariance</a:t>
            </a:r>
            <a:endParaRPr lang="en-US">
              <a:solidFill>
                <a:schemeClr val="bg1"/>
              </a:solidFill>
            </a:endParaRPr>
          </a:p>
        </p:txBody>
      </p:sp>
      <p:sp>
        <p:nvSpPr>
          <p:cNvPr id="3" name="Content Placeholder 2">
            <a:extLst>
              <a:ext uri="{FF2B5EF4-FFF2-40B4-BE49-F238E27FC236}">
                <a16:creationId xmlns:a16="http://schemas.microsoft.com/office/drawing/2014/main" id="{E609E7DA-9F8D-2D49-9D5A-C6DB7C6FF2D5}"/>
              </a:ext>
            </a:extLst>
          </p:cNvPr>
          <p:cNvSpPr>
            <a:spLocks noGrp="1"/>
          </p:cNvSpPr>
          <p:nvPr>
            <p:ph idx="1"/>
          </p:nvPr>
        </p:nvSpPr>
        <p:spPr>
          <a:xfrm>
            <a:off x="673754" y="2160590"/>
            <a:ext cx="3973943" cy="3440110"/>
          </a:xfrm>
        </p:spPr>
        <p:txBody>
          <a:bodyPr>
            <a:normAutofit/>
          </a:bodyPr>
          <a:lstStyle/>
          <a:p>
            <a:r>
              <a:rPr lang="en-US">
                <a:solidFill>
                  <a:schemeClr val="bg1"/>
                </a:solidFill>
              </a:rPr>
              <a:t>Covariance between Severity and Day of Week: -0.00466308325</a:t>
            </a:r>
          </a:p>
          <a:p>
            <a:r>
              <a:rPr lang="en-US">
                <a:solidFill>
                  <a:schemeClr val="bg1"/>
                </a:solidFill>
              </a:rPr>
              <a:t>Covariance between Severity and Year: -0.2131803550912</a:t>
            </a:r>
          </a:p>
        </p:txBody>
      </p:sp>
      <p:pic>
        <p:nvPicPr>
          <p:cNvPr id="20" name="Graphic 19" descr="Bar chart">
            <a:extLst>
              <a:ext uri="{FF2B5EF4-FFF2-40B4-BE49-F238E27FC236}">
                <a16:creationId xmlns:a16="http://schemas.microsoft.com/office/drawing/2014/main" id="{5A707912-5759-D0FE-BB9D-1B27FBE7EC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7616" y="972608"/>
            <a:ext cx="4900269" cy="4900269"/>
          </a:xfrm>
          <a:prstGeom prst="rect">
            <a:avLst/>
          </a:prstGeom>
        </p:spPr>
      </p:pic>
      <p:sp>
        <p:nvSpPr>
          <p:cNvPr id="52" name="Isosceles Triangle 5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75823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438235B-A6B8-823C-3360-26CE41B27FBC}"/>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Scatter plot</a:t>
            </a:r>
          </a:p>
        </p:txBody>
      </p:sp>
      <p:sp>
        <p:nvSpPr>
          <p:cNvPr id="3" name="Content Placeholder 2">
            <a:extLst>
              <a:ext uri="{FF2B5EF4-FFF2-40B4-BE49-F238E27FC236}">
                <a16:creationId xmlns:a16="http://schemas.microsoft.com/office/drawing/2014/main" id="{87C16BE8-9C91-39AC-3DCD-D72D59FE7D64}"/>
              </a:ext>
            </a:extLst>
          </p:cNvPr>
          <p:cNvSpPr>
            <a:spLocks noGrp="1"/>
          </p:cNvSpPr>
          <p:nvPr>
            <p:ph idx="1"/>
          </p:nvPr>
        </p:nvSpPr>
        <p:spPr>
          <a:xfrm>
            <a:off x="673754" y="2160590"/>
            <a:ext cx="3973943" cy="3440110"/>
          </a:xfrm>
        </p:spPr>
        <p:txBody>
          <a:bodyPr>
            <a:normAutofit/>
          </a:bodyPr>
          <a:lstStyle/>
          <a:p>
            <a:r>
              <a:rPr lang="en-US" dirty="0">
                <a:solidFill>
                  <a:schemeClr val="bg1"/>
                </a:solidFill>
              </a:rPr>
              <a:t>This plot helps in identifying where the majority of accidents occurred in the Douglas county</a:t>
            </a:r>
          </a:p>
          <a:p>
            <a:r>
              <a:rPr lang="en-US" dirty="0">
                <a:solidFill>
                  <a:schemeClr val="bg1"/>
                </a:solidFill>
              </a:rPr>
              <a:t>Majority of accidents seems to be on the I80 in Omaha</a:t>
            </a:r>
          </a:p>
          <a:p>
            <a:endParaRPr lang="en-US" dirty="0">
              <a:solidFill>
                <a:schemeClr val="bg1"/>
              </a:solidFill>
            </a:endParaRPr>
          </a:p>
        </p:txBody>
      </p:sp>
      <p:pic>
        <p:nvPicPr>
          <p:cNvPr id="5" name="Picture 4" descr="Chart, scatter chart&#10;&#10;Description automatically generated">
            <a:extLst>
              <a:ext uri="{FF2B5EF4-FFF2-40B4-BE49-F238E27FC236}">
                <a16:creationId xmlns:a16="http://schemas.microsoft.com/office/drawing/2014/main" id="{C6A8E2BE-B481-5D04-2EE4-ABF7C3C7888A}"/>
              </a:ext>
            </a:extLst>
          </p:cNvPr>
          <p:cNvPicPr>
            <a:picLocks noChangeAspect="1"/>
          </p:cNvPicPr>
          <p:nvPr/>
        </p:nvPicPr>
        <p:blipFill>
          <a:blip r:embed="rId2"/>
          <a:stretch>
            <a:fillRect/>
          </a:stretch>
        </p:blipFill>
        <p:spPr>
          <a:xfrm>
            <a:off x="5550553" y="1530497"/>
            <a:ext cx="6130513" cy="4628537"/>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280523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438235B-A6B8-823C-3360-26CE41B27FBC}"/>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Logistic regression model</a:t>
            </a:r>
          </a:p>
        </p:txBody>
      </p:sp>
      <p:sp>
        <p:nvSpPr>
          <p:cNvPr id="3" name="Content Placeholder 2">
            <a:extLst>
              <a:ext uri="{FF2B5EF4-FFF2-40B4-BE49-F238E27FC236}">
                <a16:creationId xmlns:a16="http://schemas.microsoft.com/office/drawing/2014/main" id="{87C16BE8-9C91-39AC-3DCD-D72D59FE7D64}"/>
              </a:ext>
            </a:extLst>
          </p:cNvPr>
          <p:cNvSpPr>
            <a:spLocks noGrp="1"/>
          </p:cNvSpPr>
          <p:nvPr>
            <p:ph idx="1"/>
          </p:nvPr>
        </p:nvSpPr>
        <p:spPr>
          <a:xfrm>
            <a:off x="673754" y="2160590"/>
            <a:ext cx="3973943" cy="3440110"/>
          </a:xfrm>
        </p:spPr>
        <p:txBody>
          <a:bodyPr>
            <a:normAutofit/>
          </a:bodyPr>
          <a:lstStyle/>
          <a:p>
            <a:r>
              <a:rPr lang="en-US" dirty="0">
                <a:solidFill>
                  <a:schemeClr val="bg1"/>
                </a:solidFill>
              </a:rPr>
              <a:t>Based on the variables from the dataset, I built a logistic regression model to predict the severity of the road accidents by State and County. The accuracy of the model is around 86%</a:t>
            </a:r>
          </a:p>
        </p:txBody>
      </p:sp>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6" name="Picture 5" descr="Graphical user interface, application&#10;&#10;Description automatically generated">
            <a:extLst>
              <a:ext uri="{FF2B5EF4-FFF2-40B4-BE49-F238E27FC236}">
                <a16:creationId xmlns:a16="http://schemas.microsoft.com/office/drawing/2014/main" id="{B566038A-1C80-FC40-4BAE-B30CEE36FCC9}"/>
              </a:ext>
            </a:extLst>
          </p:cNvPr>
          <p:cNvPicPr>
            <a:picLocks noChangeAspect="1"/>
          </p:cNvPicPr>
          <p:nvPr/>
        </p:nvPicPr>
        <p:blipFill>
          <a:blip r:embed="rId2"/>
          <a:stretch>
            <a:fillRect/>
          </a:stretch>
        </p:blipFill>
        <p:spPr>
          <a:xfrm>
            <a:off x="5846538" y="1331271"/>
            <a:ext cx="5779492" cy="4697410"/>
          </a:xfrm>
          <a:prstGeom prst="rect">
            <a:avLst/>
          </a:prstGeom>
        </p:spPr>
      </p:pic>
    </p:spTree>
    <p:extLst>
      <p:ext uri="{BB962C8B-B14F-4D97-AF65-F5344CB8AC3E}">
        <p14:creationId xmlns:p14="http://schemas.microsoft.com/office/powerpoint/2010/main" val="3941921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5F93FB8-B863-CD8D-3E28-419C84737D87}"/>
              </a:ext>
            </a:extLst>
          </p:cNvPr>
          <p:cNvSpPr>
            <a:spLocks noGrp="1"/>
          </p:cNvSpPr>
          <p:nvPr>
            <p:ph type="title"/>
          </p:nvPr>
        </p:nvSpPr>
        <p:spPr>
          <a:xfrm>
            <a:off x="677334" y="609600"/>
            <a:ext cx="8596668" cy="1320800"/>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42A35E7E-3573-0290-19C5-5BCF42092020}"/>
              </a:ext>
            </a:extLst>
          </p:cNvPr>
          <p:cNvSpPr>
            <a:spLocks noGrp="1"/>
          </p:cNvSpPr>
          <p:nvPr>
            <p:ph idx="1"/>
          </p:nvPr>
        </p:nvSpPr>
        <p:spPr>
          <a:xfrm>
            <a:off x="677334" y="2160589"/>
            <a:ext cx="8596668" cy="3880773"/>
          </a:xfrm>
        </p:spPr>
        <p:txBody>
          <a:bodyPr>
            <a:normAutofit/>
          </a:bodyPr>
          <a:lstStyle/>
          <a:p>
            <a:pPr marL="0" indent="0">
              <a:buNone/>
            </a:pPr>
            <a:r>
              <a:rPr lang="en-US" dirty="0"/>
              <a:t>The project analyzed various parameters on accident occurrence and the following insights have been found</a:t>
            </a:r>
          </a:p>
          <a:p>
            <a:r>
              <a:rPr lang="en-US" dirty="0"/>
              <a:t>The </a:t>
            </a:r>
            <a:r>
              <a:rPr lang="en-US" b="1" dirty="0"/>
              <a:t>severity</a:t>
            </a:r>
            <a:r>
              <a:rPr lang="en-US" dirty="0"/>
              <a:t> of an accident is dependent on all the other independent variables that are given within this dataset, such as the time, date, distance, latitude, temperature, humidity, and so on. More serious severities that account for incapacitating or fatal accidents, can usually mean a longer time, traffic that reaches out a farther distance, to the type of weather or season that was present during that accident.</a:t>
            </a:r>
          </a:p>
          <a:p>
            <a:r>
              <a:rPr lang="en-US" dirty="0"/>
              <a:t>Therefore, we can conclude that throughout our data exploratory analysis, that traffic accidents within the US have been getting much worse</a:t>
            </a:r>
          </a:p>
          <a:p>
            <a:endParaRPr lang="en-US" dirty="0"/>
          </a:p>
          <a:p>
            <a:endParaRPr lang="en-US" dirty="0"/>
          </a:p>
          <a:p>
            <a:endParaRPr lang="en-US" dirty="0"/>
          </a:p>
        </p:txBody>
      </p:sp>
    </p:spTree>
    <p:extLst>
      <p:ext uri="{BB962C8B-B14F-4D97-AF65-F5344CB8AC3E}">
        <p14:creationId xmlns:p14="http://schemas.microsoft.com/office/powerpoint/2010/main" val="360100547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8D7D40E-6856-50FA-D879-1D89A1085167}"/>
              </a:ext>
            </a:extLst>
          </p:cNvPr>
          <p:cNvSpPr>
            <a:spLocks noGrp="1"/>
          </p:cNvSpPr>
          <p:nvPr>
            <p:ph type="title"/>
          </p:nvPr>
        </p:nvSpPr>
        <p:spPr>
          <a:xfrm>
            <a:off x="677334" y="609600"/>
            <a:ext cx="8596668" cy="1320800"/>
          </a:xfrm>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DC279382-F225-4537-5ADD-79F80F903FD6}"/>
              </a:ext>
            </a:extLst>
          </p:cNvPr>
          <p:cNvSpPr>
            <a:spLocks noGrp="1"/>
          </p:cNvSpPr>
          <p:nvPr>
            <p:ph idx="1"/>
          </p:nvPr>
        </p:nvSpPr>
        <p:spPr>
          <a:xfrm>
            <a:off x="677334" y="2160589"/>
            <a:ext cx="8596668" cy="3880773"/>
          </a:xfrm>
        </p:spPr>
        <p:txBody>
          <a:bodyPr>
            <a:normAutofit/>
          </a:bodyPr>
          <a:lstStyle/>
          <a:p>
            <a:r>
              <a:rPr lang="en-US" dirty="0" err="1"/>
              <a:t>Moosavi</a:t>
            </a:r>
            <a:r>
              <a:rPr lang="en-US" dirty="0"/>
              <a:t>, S. (2022, March 12). </a:t>
            </a:r>
            <a:r>
              <a:rPr lang="en-US" i="1" dirty="0"/>
              <a:t>US accidents (2016 - 2021)</a:t>
            </a:r>
            <a:r>
              <a:rPr lang="en-US" dirty="0"/>
              <a:t>. Kaggle. Retrieved June 4, 2022, from https://</a:t>
            </a:r>
            <a:r>
              <a:rPr lang="en-US" dirty="0" err="1"/>
              <a:t>www.kaggle.com</a:t>
            </a:r>
            <a:r>
              <a:rPr lang="en-US" dirty="0"/>
              <a:t>/datasets/</a:t>
            </a:r>
            <a:r>
              <a:rPr lang="en-US" dirty="0" err="1"/>
              <a:t>sobhanmoosavi</a:t>
            </a:r>
            <a:r>
              <a:rPr lang="en-US" dirty="0"/>
              <a:t>/us-accidents </a:t>
            </a:r>
          </a:p>
          <a:p>
            <a:endParaRPr lang="en-US" dirty="0"/>
          </a:p>
        </p:txBody>
      </p:sp>
    </p:spTree>
    <p:extLst>
      <p:ext uri="{BB962C8B-B14F-4D97-AF65-F5344CB8AC3E}">
        <p14:creationId xmlns:p14="http://schemas.microsoft.com/office/powerpoint/2010/main" val="370021230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6D73D9-91CD-D338-E151-0FA156DF9035}"/>
              </a:ext>
            </a:extLst>
          </p:cNvPr>
          <p:cNvSpPr>
            <a:spLocks noGrp="1"/>
          </p:cNvSpPr>
          <p:nvPr>
            <p:ph type="title"/>
          </p:nvPr>
        </p:nvSpPr>
        <p:spPr>
          <a:xfrm>
            <a:off x="652481" y="1382486"/>
            <a:ext cx="3547581" cy="4093028"/>
          </a:xfrm>
        </p:spPr>
        <p:txBody>
          <a:bodyPr anchor="ctr">
            <a:normAutofit/>
          </a:bodyPr>
          <a:lstStyle/>
          <a:p>
            <a:r>
              <a:rPr lang="en-US" sz="4400"/>
              <a:t>Project Objective</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41BCE80-84E8-4607-FF4A-6939C307912D}"/>
              </a:ext>
            </a:extLst>
          </p:cNvPr>
          <p:cNvGraphicFramePr>
            <a:graphicFrameLocks noGrp="1"/>
          </p:cNvGraphicFramePr>
          <p:nvPr>
            <p:ph idx="1"/>
            <p:extLst>
              <p:ext uri="{D42A27DB-BD31-4B8C-83A1-F6EECF244321}">
                <p14:modId xmlns:p14="http://schemas.microsoft.com/office/powerpoint/2010/main" val="118291466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1986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48406E-767B-F4A1-2B27-31BC0D53DC46}"/>
              </a:ext>
            </a:extLst>
          </p:cNvPr>
          <p:cNvSpPr>
            <a:spLocks noGrp="1"/>
          </p:cNvSpPr>
          <p:nvPr>
            <p:ph type="title"/>
          </p:nvPr>
        </p:nvSpPr>
        <p:spPr>
          <a:xfrm>
            <a:off x="652481" y="1382486"/>
            <a:ext cx="3547581" cy="4093028"/>
          </a:xfrm>
        </p:spPr>
        <p:txBody>
          <a:bodyPr anchor="ctr">
            <a:normAutofit/>
          </a:bodyPr>
          <a:lstStyle/>
          <a:p>
            <a:r>
              <a:rPr lang="en-US" sz="4400"/>
              <a:t>Variables used from the dataset</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3FFC30E-2136-4B58-51B3-DB2F49B1AC2E}"/>
              </a:ext>
            </a:extLst>
          </p:cNvPr>
          <p:cNvGraphicFramePr>
            <a:graphicFrameLocks noGrp="1"/>
          </p:cNvGraphicFramePr>
          <p:nvPr>
            <p:ph idx="1"/>
            <p:extLst>
              <p:ext uri="{D42A27DB-BD31-4B8C-83A1-F6EECF244321}">
                <p14:modId xmlns:p14="http://schemas.microsoft.com/office/powerpoint/2010/main" val="3437728223"/>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9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Isosceles Triangle 2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6B8585B-3431-3186-94D1-2F2958E5FC5F}"/>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a:solidFill>
                  <a:schemeClr val="bg1"/>
                </a:solidFill>
              </a:rPr>
              <a:t>Histograms (1/7)</a:t>
            </a:r>
          </a:p>
        </p:txBody>
      </p:sp>
      <p:sp>
        <p:nvSpPr>
          <p:cNvPr id="12" name="TextBox 11">
            <a:extLst>
              <a:ext uri="{FF2B5EF4-FFF2-40B4-BE49-F238E27FC236}">
                <a16:creationId xmlns:a16="http://schemas.microsoft.com/office/drawing/2014/main" id="{B57F2FAA-34A9-7FB0-E75B-B82B4AB2E258}"/>
              </a:ext>
            </a:extLst>
          </p:cNvPr>
          <p:cNvSpPr txBox="1"/>
          <p:nvPr/>
        </p:nvSpPr>
        <p:spPr>
          <a:xfrm>
            <a:off x="673754" y="2160590"/>
            <a:ext cx="3973943" cy="344011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solidFill>
                  <a:schemeClr val="bg1"/>
                </a:solidFill>
              </a:rPr>
              <a:t> The top 3 states are California, Florida, Texas</a:t>
            </a:r>
          </a:p>
        </p:txBody>
      </p:sp>
      <p:pic>
        <p:nvPicPr>
          <p:cNvPr id="21" name="Content Placeholder 20" descr="Chart&#10;&#10;Description automatically generated">
            <a:extLst>
              <a:ext uri="{FF2B5EF4-FFF2-40B4-BE49-F238E27FC236}">
                <a16:creationId xmlns:a16="http://schemas.microsoft.com/office/drawing/2014/main" id="{AF298466-5234-398B-8BF8-626D941FD20D}"/>
              </a:ext>
            </a:extLst>
          </p:cNvPr>
          <p:cNvPicPr>
            <a:picLocks noGrp="1" noChangeAspect="1"/>
          </p:cNvPicPr>
          <p:nvPr>
            <p:ph idx="1"/>
          </p:nvPr>
        </p:nvPicPr>
        <p:blipFill>
          <a:blip r:embed="rId2"/>
          <a:stretch>
            <a:fillRect/>
          </a:stretch>
        </p:blipFill>
        <p:spPr>
          <a:xfrm>
            <a:off x="5487801" y="2496065"/>
            <a:ext cx="6716628" cy="2938523"/>
          </a:xfrm>
          <a:prstGeom prst="rect">
            <a:avLst/>
          </a:prstGeom>
        </p:spPr>
      </p:pic>
      <p:sp>
        <p:nvSpPr>
          <p:cNvPr id="32" name="Isosceles Triangle 3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945659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6B8585B-3431-3186-94D1-2F2958E5FC5F}"/>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a:solidFill>
                  <a:schemeClr val="bg1"/>
                </a:solidFill>
              </a:rPr>
              <a:t>Histograms (2/7)</a:t>
            </a:r>
          </a:p>
        </p:txBody>
      </p:sp>
      <p:sp>
        <p:nvSpPr>
          <p:cNvPr id="12" name="TextBox 11">
            <a:extLst>
              <a:ext uri="{FF2B5EF4-FFF2-40B4-BE49-F238E27FC236}">
                <a16:creationId xmlns:a16="http://schemas.microsoft.com/office/drawing/2014/main" id="{B57F2FAA-34A9-7FB0-E75B-B82B4AB2E258}"/>
              </a:ext>
            </a:extLst>
          </p:cNvPr>
          <p:cNvSpPr txBox="1"/>
          <p:nvPr/>
        </p:nvSpPr>
        <p:spPr>
          <a:xfrm>
            <a:off x="673754" y="2160590"/>
            <a:ext cx="3973943" cy="344011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a:solidFill>
                  <a:schemeClr val="bg1"/>
                </a:solidFill>
              </a:rPr>
              <a:t>The below top cities include Miami, Los Angeles, Orlando, Dallas, Houston, Charlotte, etc. </a:t>
            </a:r>
          </a:p>
        </p:txBody>
      </p:sp>
      <p:pic>
        <p:nvPicPr>
          <p:cNvPr id="8" name="Content Placeholder 7" descr="Chart, bar chart&#10;&#10;Description automatically generated">
            <a:extLst>
              <a:ext uri="{FF2B5EF4-FFF2-40B4-BE49-F238E27FC236}">
                <a16:creationId xmlns:a16="http://schemas.microsoft.com/office/drawing/2014/main" id="{021619D6-7EFC-A5F0-21A8-614BD2BC68A5}"/>
              </a:ext>
            </a:extLst>
          </p:cNvPr>
          <p:cNvPicPr>
            <a:picLocks noGrp="1" noChangeAspect="1"/>
          </p:cNvPicPr>
          <p:nvPr>
            <p:ph idx="1"/>
          </p:nvPr>
        </p:nvPicPr>
        <p:blipFill>
          <a:blip r:embed="rId2"/>
          <a:stretch>
            <a:fillRect/>
          </a:stretch>
        </p:blipFill>
        <p:spPr>
          <a:xfrm>
            <a:off x="5550553" y="1731816"/>
            <a:ext cx="6421816" cy="4149999"/>
          </a:xfrm>
          <a:prstGeom prst="rect">
            <a:avLst/>
          </a:prstGeom>
        </p:spPr>
      </p:pic>
      <p:sp>
        <p:nvSpPr>
          <p:cNvPr id="23" name="Isosceles Triangle 2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43879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3B7494A-55B0-FC5A-4E33-2246FF07772F}"/>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Histograms (3/7)</a:t>
            </a:r>
          </a:p>
        </p:txBody>
      </p:sp>
      <p:sp>
        <p:nvSpPr>
          <p:cNvPr id="3" name="Content Placeholder 2">
            <a:extLst>
              <a:ext uri="{FF2B5EF4-FFF2-40B4-BE49-F238E27FC236}">
                <a16:creationId xmlns:a16="http://schemas.microsoft.com/office/drawing/2014/main" id="{3409A369-3D2B-3AE3-F72E-A46DB86911C5}"/>
              </a:ext>
            </a:extLst>
          </p:cNvPr>
          <p:cNvSpPr>
            <a:spLocks noGrp="1"/>
          </p:cNvSpPr>
          <p:nvPr>
            <p:ph idx="1"/>
          </p:nvPr>
        </p:nvSpPr>
        <p:spPr>
          <a:xfrm>
            <a:off x="673754" y="2160590"/>
            <a:ext cx="3973943" cy="3440110"/>
          </a:xfrm>
        </p:spPr>
        <p:txBody>
          <a:bodyPr>
            <a:normAutofit/>
          </a:bodyPr>
          <a:lstStyle/>
          <a:p>
            <a:r>
              <a:rPr lang="en-US">
                <a:solidFill>
                  <a:schemeClr val="bg1"/>
                </a:solidFill>
              </a:rPr>
              <a:t>There are two peaks of time - one in the morning in between 6 am to 9 am and another between 3 pm and 6 pm.</a:t>
            </a:r>
          </a:p>
          <a:p>
            <a:endParaRPr lang="en-US">
              <a:solidFill>
                <a:schemeClr val="bg1"/>
              </a:solidFill>
            </a:endParaRPr>
          </a:p>
        </p:txBody>
      </p:sp>
      <p:pic>
        <p:nvPicPr>
          <p:cNvPr id="6" name="Picture 5" descr="Chart, histogram&#10;&#10;Description automatically generated">
            <a:extLst>
              <a:ext uri="{FF2B5EF4-FFF2-40B4-BE49-F238E27FC236}">
                <a16:creationId xmlns:a16="http://schemas.microsoft.com/office/drawing/2014/main" id="{3AE77646-C656-EB2A-A74A-7A63AECFA869}"/>
              </a:ext>
            </a:extLst>
          </p:cNvPr>
          <p:cNvPicPr>
            <a:picLocks noChangeAspect="1"/>
          </p:cNvPicPr>
          <p:nvPr/>
        </p:nvPicPr>
        <p:blipFill>
          <a:blip r:embed="rId2"/>
          <a:stretch>
            <a:fillRect/>
          </a:stretch>
        </p:blipFill>
        <p:spPr>
          <a:xfrm>
            <a:off x="5564462" y="1436065"/>
            <a:ext cx="6191233" cy="4782727"/>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88330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43DF0A0-CDC0-81F0-2B68-535E2939E6FF}"/>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Histograms (4/7)</a:t>
            </a:r>
          </a:p>
        </p:txBody>
      </p:sp>
      <p:sp>
        <p:nvSpPr>
          <p:cNvPr id="3" name="Content Placeholder 2">
            <a:extLst>
              <a:ext uri="{FF2B5EF4-FFF2-40B4-BE49-F238E27FC236}">
                <a16:creationId xmlns:a16="http://schemas.microsoft.com/office/drawing/2014/main" id="{D111FF5B-BE88-A653-D92A-37E9EB939B1F}"/>
              </a:ext>
            </a:extLst>
          </p:cNvPr>
          <p:cNvSpPr>
            <a:spLocks noGrp="1"/>
          </p:cNvSpPr>
          <p:nvPr>
            <p:ph idx="1"/>
          </p:nvPr>
        </p:nvSpPr>
        <p:spPr>
          <a:xfrm>
            <a:off x="673754" y="2160590"/>
            <a:ext cx="3973943" cy="3440110"/>
          </a:xfrm>
        </p:spPr>
        <p:txBody>
          <a:bodyPr>
            <a:normAutofit/>
          </a:bodyPr>
          <a:lstStyle/>
          <a:p>
            <a:r>
              <a:rPr lang="en-US">
                <a:solidFill>
                  <a:schemeClr val="bg1"/>
                </a:solidFill>
              </a:rPr>
              <a:t>Peak number of accidents seem to occur during November and December indicating the holiday season</a:t>
            </a:r>
          </a:p>
          <a:p>
            <a:endParaRPr lang="en-US">
              <a:solidFill>
                <a:schemeClr val="bg1"/>
              </a:solidFill>
            </a:endParaRPr>
          </a:p>
        </p:txBody>
      </p:sp>
      <p:pic>
        <p:nvPicPr>
          <p:cNvPr id="5" name="Picture 4" descr="Chart, histogram&#10;&#10;Description automatically generated">
            <a:extLst>
              <a:ext uri="{FF2B5EF4-FFF2-40B4-BE49-F238E27FC236}">
                <a16:creationId xmlns:a16="http://schemas.microsoft.com/office/drawing/2014/main" id="{0B43E381-EA74-4740-ED6C-1713B02F02AB}"/>
              </a:ext>
            </a:extLst>
          </p:cNvPr>
          <p:cNvPicPr>
            <a:picLocks noChangeAspect="1"/>
          </p:cNvPicPr>
          <p:nvPr/>
        </p:nvPicPr>
        <p:blipFill>
          <a:blip r:embed="rId2"/>
          <a:stretch>
            <a:fillRect/>
          </a:stretch>
        </p:blipFill>
        <p:spPr>
          <a:xfrm>
            <a:off x="5609968" y="2117579"/>
            <a:ext cx="6539745" cy="331891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372672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43DF0A0-CDC0-81F0-2B68-535E2939E6FF}"/>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Histograms (5/7)</a:t>
            </a:r>
          </a:p>
        </p:txBody>
      </p:sp>
      <p:sp>
        <p:nvSpPr>
          <p:cNvPr id="3" name="Content Placeholder 2">
            <a:extLst>
              <a:ext uri="{FF2B5EF4-FFF2-40B4-BE49-F238E27FC236}">
                <a16:creationId xmlns:a16="http://schemas.microsoft.com/office/drawing/2014/main" id="{D111FF5B-BE88-A653-D92A-37E9EB939B1F}"/>
              </a:ext>
            </a:extLst>
          </p:cNvPr>
          <p:cNvSpPr>
            <a:spLocks noGrp="1"/>
          </p:cNvSpPr>
          <p:nvPr>
            <p:ph idx="1"/>
          </p:nvPr>
        </p:nvSpPr>
        <p:spPr>
          <a:xfrm>
            <a:off x="673754" y="2160590"/>
            <a:ext cx="3973943" cy="3440110"/>
          </a:xfrm>
        </p:spPr>
        <p:txBody>
          <a:bodyPr>
            <a:normAutofit/>
          </a:bodyPr>
          <a:lstStyle/>
          <a:p>
            <a:r>
              <a:rPr lang="en-US">
                <a:solidFill>
                  <a:schemeClr val="bg1"/>
                </a:solidFill>
              </a:rPr>
              <a:t>Such an increase in 2021 is surprising. The less vehicles on the road and police patrol could be one of the main reasons for this.</a:t>
            </a:r>
          </a:p>
        </p:txBody>
      </p:sp>
      <p:pic>
        <p:nvPicPr>
          <p:cNvPr id="7" name="Picture 6" descr="Chart, bar chart&#10;&#10;Description automatically generated">
            <a:extLst>
              <a:ext uri="{FF2B5EF4-FFF2-40B4-BE49-F238E27FC236}">
                <a16:creationId xmlns:a16="http://schemas.microsoft.com/office/drawing/2014/main" id="{862A7AE9-6EC3-1104-CE12-433CF2D68FEA}"/>
              </a:ext>
            </a:extLst>
          </p:cNvPr>
          <p:cNvPicPr>
            <a:picLocks noChangeAspect="1"/>
          </p:cNvPicPr>
          <p:nvPr/>
        </p:nvPicPr>
        <p:blipFill>
          <a:blip r:embed="rId2"/>
          <a:stretch>
            <a:fillRect/>
          </a:stretch>
        </p:blipFill>
        <p:spPr>
          <a:xfrm>
            <a:off x="5550553" y="1805943"/>
            <a:ext cx="6095999" cy="3794757"/>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803574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43DF0A0-CDC0-81F0-2B68-535E2939E6FF}"/>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Histograms (6/7)</a:t>
            </a:r>
          </a:p>
        </p:txBody>
      </p:sp>
      <p:sp>
        <p:nvSpPr>
          <p:cNvPr id="3" name="Content Placeholder 2">
            <a:extLst>
              <a:ext uri="{FF2B5EF4-FFF2-40B4-BE49-F238E27FC236}">
                <a16:creationId xmlns:a16="http://schemas.microsoft.com/office/drawing/2014/main" id="{D111FF5B-BE88-A653-D92A-37E9EB939B1F}"/>
              </a:ext>
            </a:extLst>
          </p:cNvPr>
          <p:cNvSpPr>
            <a:spLocks noGrp="1"/>
          </p:cNvSpPr>
          <p:nvPr>
            <p:ph idx="1"/>
          </p:nvPr>
        </p:nvSpPr>
        <p:spPr>
          <a:xfrm>
            <a:off x="673754" y="2160590"/>
            <a:ext cx="3973943" cy="3440110"/>
          </a:xfrm>
        </p:spPr>
        <p:txBody>
          <a:bodyPr>
            <a:normAutofit/>
          </a:bodyPr>
          <a:lstStyle/>
          <a:p>
            <a:r>
              <a:rPr lang="en-US">
                <a:solidFill>
                  <a:schemeClr val="bg1"/>
                </a:solidFill>
              </a:rPr>
              <a:t>Majority of accidents reported were severity level 2 </a:t>
            </a:r>
          </a:p>
        </p:txBody>
      </p:sp>
      <p:pic>
        <p:nvPicPr>
          <p:cNvPr id="5" name="Picture 4" descr="Chart, bar chart&#10;&#10;Description automatically generated">
            <a:extLst>
              <a:ext uri="{FF2B5EF4-FFF2-40B4-BE49-F238E27FC236}">
                <a16:creationId xmlns:a16="http://schemas.microsoft.com/office/drawing/2014/main" id="{34FEE5E1-FF9A-0575-311C-73269B2692C7}"/>
              </a:ext>
            </a:extLst>
          </p:cNvPr>
          <p:cNvPicPr>
            <a:picLocks noChangeAspect="1"/>
          </p:cNvPicPr>
          <p:nvPr/>
        </p:nvPicPr>
        <p:blipFill>
          <a:blip r:embed="rId2"/>
          <a:stretch>
            <a:fillRect/>
          </a:stretch>
        </p:blipFill>
        <p:spPr>
          <a:xfrm>
            <a:off x="5522175" y="1933942"/>
            <a:ext cx="6669825" cy="3501658"/>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9915909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146</TotalTime>
  <Words>787</Words>
  <Application>Microsoft Macintosh PowerPoint</Application>
  <PresentationFormat>Widescreen</PresentationFormat>
  <Paragraphs>58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Times New Roman</vt:lpstr>
      <vt:lpstr>Trebuchet MS</vt:lpstr>
      <vt:lpstr>Wingdings 3</vt:lpstr>
      <vt:lpstr>Facet</vt:lpstr>
      <vt:lpstr>EDA on US Road Accidents</vt:lpstr>
      <vt:lpstr>Project Objective</vt:lpstr>
      <vt:lpstr>Variables used from the dataset</vt:lpstr>
      <vt:lpstr>Histograms (1/7)</vt:lpstr>
      <vt:lpstr>Histograms (2/7)</vt:lpstr>
      <vt:lpstr>Histograms (3/7)</vt:lpstr>
      <vt:lpstr>Histograms (4/7)</vt:lpstr>
      <vt:lpstr>Histograms (5/7)</vt:lpstr>
      <vt:lpstr>Histograms (6/7)</vt:lpstr>
      <vt:lpstr>Histograms (7/7)</vt:lpstr>
      <vt:lpstr>Probability Mass Function</vt:lpstr>
      <vt:lpstr>Cumulative Distribution Function</vt:lpstr>
      <vt:lpstr>Gaussian distribution</vt:lpstr>
      <vt:lpstr>Correlation</vt:lpstr>
      <vt:lpstr>Covariance</vt:lpstr>
      <vt:lpstr>Scatter plot</vt:lpstr>
      <vt:lpstr>Logistic regression model</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Nava Vallepalli</dc:creator>
  <cp:lastModifiedBy>Nava Vallepalli</cp:lastModifiedBy>
  <cp:revision>7</cp:revision>
  <dcterms:created xsi:type="dcterms:W3CDTF">2022-06-05T00:13:09Z</dcterms:created>
  <dcterms:modified xsi:type="dcterms:W3CDTF">2022-06-05T02:40:37Z</dcterms:modified>
</cp:coreProperties>
</file>